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ags/tag24.xml" ContentType="application/vnd.openxmlformats-officedocument.presentationml.tags+xml"/>
  <Override PartName="/ppt/notesSlides/notesSlide1.xml" ContentType="application/vnd.openxmlformats-officedocument.presentationml.notesSlide+xml"/>
  <Override PartName="/ppt/tags/tag25.xml" ContentType="application/vnd.openxmlformats-officedocument.presentationml.tags+xml"/>
  <Override PartName="/ppt/notesSlides/notesSlide2.xml" ContentType="application/vnd.openxmlformats-officedocument.presentationml.notesSlide+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0" r:id="rId5"/>
    <p:sldId id="2592" r:id="rId6"/>
    <p:sldId id="259" r:id="rId7"/>
    <p:sldId id="282" r:id="rId8"/>
    <p:sldId id="283" r:id="rId9"/>
    <p:sldId id="262" r:id="rId10"/>
    <p:sldId id="284" r:id="rId11"/>
    <p:sldId id="285" r:id="rId12"/>
    <p:sldId id="268" r:id="rId13"/>
    <p:sldId id="272" r:id="rId14"/>
    <p:sldId id="2588" r:id="rId15"/>
    <p:sldId id="2589" r:id="rId16"/>
    <p:sldId id="2590" r:id="rId17"/>
    <p:sldId id="2591" r:id="rId18"/>
  </p:sldIdLst>
  <p:sldSz cx="12192000" cy="6858000"/>
  <p:notesSz cx="6858000" cy="9144000"/>
  <p:custDataLst>
    <p:tags r:id="rId20"/>
  </p:custData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EDD7AA-E739-4992-A68C-C8697084A673}">
          <p14:sldIdLst>
            <p14:sldId id="280"/>
            <p14:sldId id="2592"/>
          </p14:sldIdLst>
        </p14:section>
        <p14:section name="Avklare behov" id="{1DAF0DEB-880F-47E1-BFDE-C5B033925104}">
          <p14:sldIdLst>
            <p14:sldId id="259"/>
            <p14:sldId id="282"/>
            <p14:sldId id="283"/>
          </p14:sldIdLst>
        </p14:section>
        <p14:section name="Utforme tjeneste og anskaffe" id="{B53F12CE-9AB7-4123-B53C-3A2A37ADE3C9}">
          <p14:sldIdLst>
            <p14:sldId id="262"/>
            <p14:sldId id="284"/>
            <p14:sldId id="285"/>
          </p14:sldIdLst>
        </p14:section>
        <p14:section name="Implementere ny tjeneste" id="{A72C1431-4A38-4113-812C-0E3823F93CAD}">
          <p14:sldIdLst>
            <p14:sldId id="268"/>
          </p14:sldIdLst>
        </p14:section>
        <p14:section name="Drifte og evaluere tjenesten" id="{55D05B9B-CF90-46CA-B49B-396914F10BB0}">
          <p14:sldIdLst>
            <p14:sldId id="272"/>
          </p14:sldIdLst>
        </p14:section>
        <p14:section name="Vedlegg - brukerhisorier" id="{731BAFC1-3F36-4B2E-B412-3E3AA65B3F66}">
          <p14:sldIdLst>
            <p14:sldId id="2588"/>
            <p14:sldId id="2589"/>
            <p14:sldId id="2590"/>
            <p14:sldId id="25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din Ennals" initials="NE" lastIdx="4" clrIdx="0">
    <p:extLst>
      <p:ext uri="{19B8F6BF-5375-455C-9EA6-DF929625EA0E}">
        <p15:presenceInfo xmlns:p15="http://schemas.microsoft.com/office/powerpoint/2012/main" userId="S::Nodin.Ennals@paconsulting.com::18ccbfd0-bfe4-46b8-864c-b58c0e423e99" providerId="AD"/>
      </p:ext>
    </p:extLst>
  </p:cmAuthor>
  <p:cmAuthor id="2" name="Siw Helene Myhrer" initials="SHM" lastIdx="19" clrIdx="1">
    <p:extLst>
      <p:ext uri="{19B8F6BF-5375-455C-9EA6-DF929625EA0E}">
        <p15:presenceInfo xmlns:p15="http://schemas.microsoft.com/office/powerpoint/2012/main" userId="S::simyh@shdir.no::ec49d8cf-4e82-40b0-8d32-2de84cbe9226" providerId="AD"/>
      </p:ext>
    </p:extLst>
  </p:cmAuthor>
  <p:cmAuthor id="3" name="Robert" initials="R" lastIdx="1" clrIdx="2">
    <p:extLst>
      <p:ext uri="{19B8F6BF-5375-455C-9EA6-DF929625EA0E}">
        <p15:presenceInfo xmlns:p15="http://schemas.microsoft.com/office/powerpoint/2012/main" userId="S::Robert.Hogvall@paconsulting.com::fe8cf339-d325-4547-838e-88dcf19b2d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686617-85DF-4B29-85C7-26E540FDBFEA}" v="1385" dt="2021-03-16T13:35:57.1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90" autoAdjust="0"/>
    <p:restoredTop sz="94960" autoAdjust="0"/>
  </p:normalViewPr>
  <p:slideViewPr>
    <p:cSldViewPr snapToGrid="0">
      <p:cViewPr varScale="1">
        <p:scale>
          <a:sx n="78" d="100"/>
          <a:sy n="78" d="100"/>
        </p:scale>
        <p:origin x="9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Ørjan Aasen" userId="68f6433d-7584-48f9-a884-427f9b9f3fb3" providerId="ADAL" clId="{A5686617-85DF-4B29-85C7-26E540FDBFEA}"/>
    <pc:docChg chg="undo modSld">
      <pc:chgData name="Ørjan Aasen" userId="68f6433d-7584-48f9-a884-427f9b9f3fb3" providerId="ADAL" clId="{A5686617-85DF-4B29-85C7-26E540FDBFEA}" dt="2021-03-16T13:35:53.541" v="134" actId="20577"/>
      <pc:docMkLst>
        <pc:docMk/>
      </pc:docMkLst>
      <pc:sldChg chg="modSp mod">
        <pc:chgData name="Ørjan Aasen" userId="68f6433d-7584-48f9-a884-427f9b9f3fb3" providerId="ADAL" clId="{A5686617-85DF-4B29-85C7-26E540FDBFEA}" dt="2021-03-15T14:52:35.314" v="117" actId="207"/>
        <pc:sldMkLst>
          <pc:docMk/>
          <pc:sldMk cId="135678109" sldId="259"/>
        </pc:sldMkLst>
        <pc:spChg chg="mod">
          <ac:chgData name="Ørjan Aasen" userId="68f6433d-7584-48f9-a884-427f9b9f3fb3" providerId="ADAL" clId="{A5686617-85DF-4B29-85C7-26E540FDBFEA}" dt="2021-03-15T14:46:30.971" v="106" actId="207"/>
          <ac:spMkLst>
            <pc:docMk/>
            <pc:sldMk cId="135678109" sldId="259"/>
            <ac:spMk id="4" creationId="{E3829127-5AD9-4126-B576-F093E8918378}"/>
          </ac:spMkLst>
        </pc:spChg>
        <pc:spChg chg="mod">
          <ac:chgData name="Ørjan Aasen" userId="68f6433d-7584-48f9-a884-427f9b9f3fb3" providerId="ADAL" clId="{A5686617-85DF-4B29-85C7-26E540FDBFEA}" dt="2021-03-15T14:52:35.314" v="117" actId="207"/>
          <ac:spMkLst>
            <pc:docMk/>
            <pc:sldMk cId="135678109" sldId="259"/>
            <ac:spMk id="9" creationId="{6709BBCC-715F-4C2E-B2FC-CBDEC68D554F}"/>
          </ac:spMkLst>
        </pc:spChg>
        <pc:spChg chg="mod">
          <ac:chgData name="Ørjan Aasen" userId="68f6433d-7584-48f9-a884-427f9b9f3fb3" providerId="ADAL" clId="{A5686617-85DF-4B29-85C7-26E540FDBFEA}" dt="2021-03-15T14:46:30.971" v="106" actId="207"/>
          <ac:spMkLst>
            <pc:docMk/>
            <pc:sldMk cId="135678109" sldId="259"/>
            <ac:spMk id="29" creationId="{770CB233-3D27-4505-A910-45A817587525}"/>
          </ac:spMkLst>
        </pc:spChg>
      </pc:sldChg>
      <pc:sldChg chg="modSp mod">
        <pc:chgData name="Ørjan Aasen" userId="68f6433d-7584-48f9-a884-427f9b9f3fb3" providerId="ADAL" clId="{A5686617-85DF-4B29-85C7-26E540FDBFEA}" dt="2021-03-15T14:46:46.164" v="109" actId="207"/>
        <pc:sldMkLst>
          <pc:docMk/>
          <pc:sldMk cId="2563158493" sldId="262"/>
        </pc:sldMkLst>
        <pc:spChg chg="mod">
          <ac:chgData name="Ørjan Aasen" userId="68f6433d-7584-48f9-a884-427f9b9f3fb3" providerId="ADAL" clId="{A5686617-85DF-4B29-85C7-26E540FDBFEA}" dt="2021-03-15T14:46:46.164" v="109" actId="207"/>
          <ac:spMkLst>
            <pc:docMk/>
            <pc:sldMk cId="2563158493" sldId="262"/>
            <ac:spMk id="42" creationId="{9C8F4C44-E2C5-4544-AE89-A3A619218257}"/>
          </ac:spMkLst>
        </pc:spChg>
        <pc:spChg chg="mod">
          <ac:chgData name="Ørjan Aasen" userId="68f6433d-7584-48f9-a884-427f9b9f3fb3" providerId="ADAL" clId="{A5686617-85DF-4B29-85C7-26E540FDBFEA}" dt="2021-03-15T14:46:46.164" v="109" actId="207"/>
          <ac:spMkLst>
            <pc:docMk/>
            <pc:sldMk cId="2563158493" sldId="262"/>
            <ac:spMk id="43" creationId="{86106159-4337-4468-B8A4-0BDAE0917B96}"/>
          </ac:spMkLst>
        </pc:spChg>
        <pc:spChg chg="mod">
          <ac:chgData name="Ørjan Aasen" userId="68f6433d-7584-48f9-a884-427f9b9f3fb3" providerId="ADAL" clId="{A5686617-85DF-4B29-85C7-26E540FDBFEA}" dt="2021-03-15T14:46:46.164" v="109" actId="207"/>
          <ac:spMkLst>
            <pc:docMk/>
            <pc:sldMk cId="2563158493" sldId="262"/>
            <ac:spMk id="44" creationId="{9B4F7BE6-F4DF-4F1A-B1A9-40D80C64E4E4}"/>
          </ac:spMkLst>
        </pc:spChg>
      </pc:sldChg>
      <pc:sldChg chg="modSp">
        <pc:chgData name="Ørjan Aasen" userId="68f6433d-7584-48f9-a884-427f9b9f3fb3" providerId="ADAL" clId="{A5686617-85DF-4B29-85C7-26E540FDBFEA}" dt="2021-03-15T14:47:04.342" v="113" actId="207"/>
        <pc:sldMkLst>
          <pc:docMk/>
          <pc:sldMk cId="893332059" sldId="268"/>
        </pc:sldMkLst>
        <pc:spChg chg="mod">
          <ac:chgData name="Ørjan Aasen" userId="68f6433d-7584-48f9-a884-427f9b9f3fb3" providerId="ADAL" clId="{A5686617-85DF-4B29-85C7-26E540FDBFEA}" dt="2021-03-15T14:47:04.342" v="113" actId="207"/>
          <ac:spMkLst>
            <pc:docMk/>
            <pc:sldMk cId="893332059" sldId="268"/>
            <ac:spMk id="16" creationId="{CE2AA439-9D50-4FBC-9B57-88F0C47DC310}"/>
          </ac:spMkLst>
        </pc:spChg>
        <pc:spChg chg="mod">
          <ac:chgData name="Ørjan Aasen" userId="68f6433d-7584-48f9-a884-427f9b9f3fb3" providerId="ADAL" clId="{A5686617-85DF-4B29-85C7-26E540FDBFEA}" dt="2021-03-15T14:47:04.342" v="113" actId="207"/>
          <ac:spMkLst>
            <pc:docMk/>
            <pc:sldMk cId="893332059" sldId="268"/>
            <ac:spMk id="21" creationId="{EC5B7B5F-8C9D-4906-9901-C11F40660630}"/>
          </ac:spMkLst>
        </pc:spChg>
      </pc:sldChg>
      <pc:sldChg chg="modSp mod">
        <pc:chgData name="Ørjan Aasen" userId="68f6433d-7584-48f9-a884-427f9b9f3fb3" providerId="ADAL" clId="{A5686617-85DF-4B29-85C7-26E540FDBFEA}" dt="2021-03-15T14:47:11.517" v="115" actId="465"/>
        <pc:sldMkLst>
          <pc:docMk/>
          <pc:sldMk cId="2912614706" sldId="272"/>
        </pc:sldMkLst>
        <pc:spChg chg="mod">
          <ac:chgData name="Ørjan Aasen" userId="68f6433d-7584-48f9-a884-427f9b9f3fb3" providerId="ADAL" clId="{A5686617-85DF-4B29-85C7-26E540FDBFEA}" dt="2021-03-15T14:47:11.517" v="115" actId="465"/>
          <ac:spMkLst>
            <pc:docMk/>
            <pc:sldMk cId="2912614706" sldId="272"/>
            <ac:spMk id="21" creationId="{2F930A4A-70E7-4205-9862-F330234B2981}"/>
          </ac:spMkLst>
        </pc:spChg>
        <pc:spChg chg="mod">
          <ac:chgData name="Ørjan Aasen" userId="68f6433d-7584-48f9-a884-427f9b9f3fb3" providerId="ADAL" clId="{A5686617-85DF-4B29-85C7-26E540FDBFEA}" dt="2021-03-15T14:47:11.517" v="115" actId="465"/>
          <ac:spMkLst>
            <pc:docMk/>
            <pc:sldMk cId="2912614706" sldId="272"/>
            <ac:spMk id="23" creationId="{A04E9F53-6515-4ED8-BDDD-476C1FD7C9EB}"/>
          </ac:spMkLst>
        </pc:spChg>
        <pc:spChg chg="mod">
          <ac:chgData name="Ørjan Aasen" userId="68f6433d-7584-48f9-a884-427f9b9f3fb3" providerId="ADAL" clId="{A5686617-85DF-4B29-85C7-26E540FDBFEA}" dt="2021-03-15T14:47:11.517" v="115" actId="465"/>
          <ac:spMkLst>
            <pc:docMk/>
            <pc:sldMk cId="2912614706" sldId="272"/>
            <ac:spMk id="24" creationId="{38B82B07-4888-4C85-9771-E1BD366BE675}"/>
          </ac:spMkLst>
        </pc:spChg>
      </pc:sldChg>
      <pc:sldChg chg="modSp mod">
        <pc:chgData name="Ørjan Aasen" userId="68f6433d-7584-48f9-a884-427f9b9f3fb3" providerId="ADAL" clId="{A5686617-85DF-4B29-85C7-26E540FDBFEA}" dt="2021-03-16T13:35:53.541" v="134" actId="20577"/>
        <pc:sldMkLst>
          <pc:docMk/>
          <pc:sldMk cId="1667689444" sldId="280"/>
        </pc:sldMkLst>
        <pc:spChg chg="mod">
          <ac:chgData name="Ørjan Aasen" userId="68f6433d-7584-48f9-a884-427f9b9f3fb3" providerId="ADAL" clId="{A5686617-85DF-4B29-85C7-26E540FDBFEA}" dt="2021-03-16T13:35:53.541" v="134" actId="20577"/>
          <ac:spMkLst>
            <pc:docMk/>
            <pc:sldMk cId="1667689444" sldId="280"/>
            <ac:spMk id="4" creationId="{75FAAAFD-2A68-41A0-B2EA-A924133E7736}"/>
          </ac:spMkLst>
        </pc:spChg>
      </pc:sldChg>
      <pc:sldChg chg="modSp">
        <pc:chgData name="Ørjan Aasen" userId="68f6433d-7584-48f9-a884-427f9b9f3fb3" providerId="ADAL" clId="{A5686617-85DF-4B29-85C7-26E540FDBFEA}" dt="2021-03-15T14:50:35.372" v="116" actId="207"/>
        <pc:sldMkLst>
          <pc:docMk/>
          <pc:sldMk cId="2093239140" sldId="282"/>
        </pc:sldMkLst>
        <pc:spChg chg="mod">
          <ac:chgData name="Ørjan Aasen" userId="68f6433d-7584-48f9-a884-427f9b9f3fb3" providerId="ADAL" clId="{A5686617-85DF-4B29-85C7-26E540FDBFEA}" dt="2021-03-15T14:46:35.937" v="107" actId="207"/>
          <ac:spMkLst>
            <pc:docMk/>
            <pc:sldMk cId="2093239140" sldId="282"/>
            <ac:spMk id="4" creationId="{E3829127-5AD9-4126-B576-F093E8918378}"/>
          </ac:spMkLst>
        </pc:spChg>
        <pc:spChg chg="mod">
          <ac:chgData name="Ørjan Aasen" userId="68f6433d-7584-48f9-a884-427f9b9f3fb3" providerId="ADAL" clId="{A5686617-85DF-4B29-85C7-26E540FDBFEA}" dt="2021-03-15T14:50:35.372" v="116" actId="207"/>
          <ac:spMkLst>
            <pc:docMk/>
            <pc:sldMk cId="2093239140" sldId="282"/>
            <ac:spMk id="9" creationId="{6709BBCC-715F-4C2E-B2FC-CBDEC68D554F}"/>
          </ac:spMkLst>
        </pc:spChg>
        <pc:spChg chg="mod">
          <ac:chgData name="Ørjan Aasen" userId="68f6433d-7584-48f9-a884-427f9b9f3fb3" providerId="ADAL" clId="{A5686617-85DF-4B29-85C7-26E540FDBFEA}" dt="2021-03-15T14:46:35.937" v="107" actId="207"/>
          <ac:spMkLst>
            <pc:docMk/>
            <pc:sldMk cId="2093239140" sldId="282"/>
            <ac:spMk id="29" creationId="{770CB233-3D27-4505-A910-45A817587525}"/>
          </ac:spMkLst>
        </pc:spChg>
      </pc:sldChg>
      <pc:sldChg chg="modSp">
        <pc:chgData name="Ørjan Aasen" userId="68f6433d-7584-48f9-a884-427f9b9f3fb3" providerId="ADAL" clId="{A5686617-85DF-4B29-85C7-26E540FDBFEA}" dt="2021-03-15T14:46:40.769" v="108" actId="207"/>
        <pc:sldMkLst>
          <pc:docMk/>
          <pc:sldMk cId="2478495737" sldId="283"/>
        </pc:sldMkLst>
        <pc:spChg chg="mod">
          <ac:chgData name="Ørjan Aasen" userId="68f6433d-7584-48f9-a884-427f9b9f3fb3" providerId="ADAL" clId="{A5686617-85DF-4B29-85C7-26E540FDBFEA}" dt="2021-03-15T14:46:40.769" v="108" actId="207"/>
          <ac:spMkLst>
            <pc:docMk/>
            <pc:sldMk cId="2478495737" sldId="283"/>
            <ac:spMk id="4" creationId="{E3829127-5AD9-4126-B576-F093E8918378}"/>
          </ac:spMkLst>
        </pc:spChg>
        <pc:spChg chg="mod">
          <ac:chgData name="Ørjan Aasen" userId="68f6433d-7584-48f9-a884-427f9b9f3fb3" providerId="ADAL" clId="{A5686617-85DF-4B29-85C7-26E540FDBFEA}" dt="2021-03-15T14:46:40.769" v="108" actId="207"/>
          <ac:spMkLst>
            <pc:docMk/>
            <pc:sldMk cId="2478495737" sldId="283"/>
            <ac:spMk id="9" creationId="{6709BBCC-715F-4C2E-B2FC-CBDEC68D554F}"/>
          </ac:spMkLst>
        </pc:spChg>
        <pc:spChg chg="mod">
          <ac:chgData name="Ørjan Aasen" userId="68f6433d-7584-48f9-a884-427f9b9f3fb3" providerId="ADAL" clId="{A5686617-85DF-4B29-85C7-26E540FDBFEA}" dt="2021-03-15T14:46:40.769" v="108" actId="207"/>
          <ac:spMkLst>
            <pc:docMk/>
            <pc:sldMk cId="2478495737" sldId="283"/>
            <ac:spMk id="29" creationId="{770CB233-3D27-4505-A910-45A817587525}"/>
          </ac:spMkLst>
        </pc:spChg>
      </pc:sldChg>
      <pc:sldChg chg="modSp">
        <pc:chgData name="Ørjan Aasen" userId="68f6433d-7584-48f9-a884-427f9b9f3fb3" providerId="ADAL" clId="{A5686617-85DF-4B29-85C7-26E540FDBFEA}" dt="2021-03-15T14:46:52.339" v="110" actId="207"/>
        <pc:sldMkLst>
          <pc:docMk/>
          <pc:sldMk cId="2372194179" sldId="284"/>
        </pc:sldMkLst>
        <pc:spChg chg="mod">
          <ac:chgData name="Ørjan Aasen" userId="68f6433d-7584-48f9-a884-427f9b9f3fb3" providerId="ADAL" clId="{A5686617-85DF-4B29-85C7-26E540FDBFEA}" dt="2021-03-15T14:46:52.339" v="110" actId="207"/>
          <ac:spMkLst>
            <pc:docMk/>
            <pc:sldMk cId="2372194179" sldId="284"/>
            <ac:spMk id="42" creationId="{9C8F4C44-E2C5-4544-AE89-A3A619218257}"/>
          </ac:spMkLst>
        </pc:spChg>
        <pc:spChg chg="mod">
          <ac:chgData name="Ørjan Aasen" userId="68f6433d-7584-48f9-a884-427f9b9f3fb3" providerId="ADAL" clId="{A5686617-85DF-4B29-85C7-26E540FDBFEA}" dt="2021-03-15T14:46:52.339" v="110" actId="207"/>
          <ac:spMkLst>
            <pc:docMk/>
            <pc:sldMk cId="2372194179" sldId="284"/>
            <ac:spMk id="43" creationId="{86106159-4337-4468-B8A4-0BDAE0917B96}"/>
          </ac:spMkLst>
        </pc:spChg>
        <pc:spChg chg="mod">
          <ac:chgData name="Ørjan Aasen" userId="68f6433d-7584-48f9-a884-427f9b9f3fb3" providerId="ADAL" clId="{A5686617-85DF-4B29-85C7-26E540FDBFEA}" dt="2021-03-15T14:46:52.339" v="110" actId="207"/>
          <ac:spMkLst>
            <pc:docMk/>
            <pc:sldMk cId="2372194179" sldId="284"/>
            <ac:spMk id="44" creationId="{9B4F7BE6-F4DF-4F1A-B1A9-40D80C64E4E4}"/>
          </ac:spMkLst>
        </pc:spChg>
      </pc:sldChg>
      <pc:sldChg chg="modSp">
        <pc:chgData name="Ørjan Aasen" userId="68f6433d-7584-48f9-a884-427f9b9f3fb3" providerId="ADAL" clId="{A5686617-85DF-4B29-85C7-26E540FDBFEA}" dt="2021-03-15T14:46:58.023" v="112" actId="465"/>
        <pc:sldMkLst>
          <pc:docMk/>
          <pc:sldMk cId="2079453173" sldId="285"/>
        </pc:sldMkLst>
        <pc:spChg chg="mod">
          <ac:chgData name="Ørjan Aasen" userId="68f6433d-7584-48f9-a884-427f9b9f3fb3" providerId="ADAL" clId="{A5686617-85DF-4B29-85C7-26E540FDBFEA}" dt="2021-03-15T14:46:58.023" v="112" actId="465"/>
          <ac:spMkLst>
            <pc:docMk/>
            <pc:sldMk cId="2079453173" sldId="285"/>
            <ac:spMk id="42" creationId="{9C8F4C44-E2C5-4544-AE89-A3A619218257}"/>
          </ac:spMkLst>
        </pc:spChg>
        <pc:spChg chg="mod">
          <ac:chgData name="Ørjan Aasen" userId="68f6433d-7584-48f9-a884-427f9b9f3fb3" providerId="ADAL" clId="{A5686617-85DF-4B29-85C7-26E540FDBFEA}" dt="2021-03-15T14:46:58.023" v="112" actId="465"/>
          <ac:spMkLst>
            <pc:docMk/>
            <pc:sldMk cId="2079453173" sldId="285"/>
            <ac:spMk id="43" creationId="{86106159-4337-4468-B8A4-0BDAE0917B96}"/>
          </ac:spMkLst>
        </pc:spChg>
        <pc:spChg chg="mod">
          <ac:chgData name="Ørjan Aasen" userId="68f6433d-7584-48f9-a884-427f9b9f3fb3" providerId="ADAL" clId="{A5686617-85DF-4B29-85C7-26E540FDBFEA}" dt="2021-03-15T14:46:58.023" v="112" actId="465"/>
          <ac:spMkLst>
            <pc:docMk/>
            <pc:sldMk cId="2079453173" sldId="285"/>
            <ac:spMk id="44" creationId="{9B4F7BE6-F4DF-4F1A-B1A9-40D80C64E4E4}"/>
          </ac:spMkLst>
        </pc:spChg>
      </pc:sldChg>
      <pc:sldChg chg="modSp">
        <pc:chgData name="Ørjan Aasen" userId="68f6433d-7584-48f9-a884-427f9b9f3fb3" providerId="ADAL" clId="{A5686617-85DF-4B29-85C7-26E540FDBFEA}" dt="2021-03-15T14:46:24.943" v="105" actId="207"/>
        <pc:sldMkLst>
          <pc:docMk/>
          <pc:sldMk cId="301875814" sldId="2592"/>
        </pc:sldMkLst>
        <pc:spChg chg="mod">
          <ac:chgData name="Ørjan Aasen" userId="68f6433d-7584-48f9-a884-427f9b9f3fb3" providerId="ADAL" clId="{A5686617-85DF-4B29-85C7-26E540FDBFEA}" dt="2021-03-15T14:46:24.943" v="105" actId="207"/>
          <ac:spMkLst>
            <pc:docMk/>
            <pc:sldMk cId="301875814" sldId="2592"/>
            <ac:spMk id="12" creationId="{CE7D66B4-D681-40BB-A244-53E0CB56DAB0}"/>
          </ac:spMkLst>
        </pc:spChg>
        <pc:spChg chg="mod">
          <ac:chgData name="Ørjan Aasen" userId="68f6433d-7584-48f9-a884-427f9b9f3fb3" providerId="ADAL" clId="{A5686617-85DF-4B29-85C7-26E540FDBFEA}" dt="2021-03-15T14:46:24.943" v="105" actId="207"/>
          <ac:spMkLst>
            <pc:docMk/>
            <pc:sldMk cId="301875814" sldId="2592"/>
            <ac:spMk id="13" creationId="{8E242BBC-E94D-44E6-AB81-21C39992B2FE}"/>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cs typeface="Calibri" panose="020F0502020204030204" pitchFamily="34" charset="0"/>
                <a:sym typeface="Calibri" panose="020F0502020204030204" pitchFamily="34" charset="0"/>
              </a:defRPr>
            </a:lvl1pPr>
          </a:lstStyle>
          <a:p>
            <a:fld id="{58F20987-A295-481C-8721-7F0F7DE246BC}" type="datetimeFigureOut">
              <a:rPr lang="nb-NO" smtClean="0"/>
              <a:pPr/>
              <a:t>16.03.2021</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cs typeface="Calibri" panose="020F0502020204030204" pitchFamily="34" charset="0"/>
                <a:sym typeface="Calibri" panose="020F0502020204030204" pitchFamily="34" charset="0"/>
              </a:defRPr>
            </a:lvl1pPr>
          </a:lstStyle>
          <a:p>
            <a:fld id="{5FDA3247-1D6B-4534-8BC7-2D086ED703AC}" type="slidenum">
              <a:rPr lang="nb-NO" smtClean="0"/>
              <a:pPr/>
              <a:t>‹#›</a:t>
            </a:fld>
            <a:endParaRPr lang="nb-NO"/>
          </a:p>
        </p:txBody>
      </p:sp>
    </p:spTree>
    <p:extLst>
      <p:ext uri="{BB962C8B-B14F-4D97-AF65-F5344CB8AC3E}">
        <p14:creationId xmlns:p14="http://schemas.microsoft.com/office/powerpoint/2010/main" val="592366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FDA3247-1D6B-4534-8BC7-2D086ED703AC}" type="slidenum">
              <a:rPr lang="nb-NO" smtClean="0"/>
              <a:t>1</a:t>
            </a:fld>
            <a:endParaRPr lang="nb-NO"/>
          </a:p>
        </p:txBody>
      </p:sp>
    </p:spTree>
    <p:extLst>
      <p:ext uri="{BB962C8B-B14F-4D97-AF65-F5344CB8AC3E}">
        <p14:creationId xmlns:p14="http://schemas.microsoft.com/office/powerpoint/2010/main" val="406066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10</a:t>
            </a:fld>
            <a:endParaRPr lang="nb-NO"/>
          </a:p>
        </p:txBody>
      </p:sp>
    </p:spTree>
    <p:extLst>
      <p:ext uri="{BB962C8B-B14F-4D97-AF65-F5344CB8AC3E}">
        <p14:creationId xmlns:p14="http://schemas.microsoft.com/office/powerpoint/2010/main" val="1819457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11</a:t>
            </a:fld>
            <a:endParaRPr lang="nb-NO"/>
          </a:p>
        </p:txBody>
      </p:sp>
    </p:spTree>
    <p:extLst>
      <p:ext uri="{BB962C8B-B14F-4D97-AF65-F5344CB8AC3E}">
        <p14:creationId xmlns:p14="http://schemas.microsoft.com/office/powerpoint/2010/main" val="2354225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12</a:t>
            </a:fld>
            <a:endParaRPr lang="nb-NO"/>
          </a:p>
        </p:txBody>
      </p:sp>
    </p:spTree>
    <p:extLst>
      <p:ext uri="{BB962C8B-B14F-4D97-AF65-F5344CB8AC3E}">
        <p14:creationId xmlns:p14="http://schemas.microsoft.com/office/powerpoint/2010/main" val="2718347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13</a:t>
            </a:fld>
            <a:endParaRPr lang="nb-NO"/>
          </a:p>
        </p:txBody>
      </p:sp>
    </p:spTree>
    <p:extLst>
      <p:ext uri="{BB962C8B-B14F-4D97-AF65-F5344CB8AC3E}">
        <p14:creationId xmlns:p14="http://schemas.microsoft.com/office/powerpoint/2010/main" val="2490000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14</a:t>
            </a:fld>
            <a:endParaRPr lang="nb-NO"/>
          </a:p>
        </p:txBody>
      </p:sp>
    </p:spTree>
    <p:extLst>
      <p:ext uri="{BB962C8B-B14F-4D97-AF65-F5344CB8AC3E}">
        <p14:creationId xmlns:p14="http://schemas.microsoft.com/office/powerpoint/2010/main" val="118685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2</a:t>
            </a:fld>
            <a:endParaRPr lang="nb-NO"/>
          </a:p>
        </p:txBody>
      </p:sp>
    </p:spTree>
    <p:extLst>
      <p:ext uri="{BB962C8B-B14F-4D97-AF65-F5344CB8AC3E}">
        <p14:creationId xmlns:p14="http://schemas.microsoft.com/office/powerpoint/2010/main" val="313924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3</a:t>
            </a:fld>
            <a:endParaRPr lang="nb-NO"/>
          </a:p>
        </p:txBody>
      </p:sp>
    </p:spTree>
    <p:extLst>
      <p:ext uri="{BB962C8B-B14F-4D97-AF65-F5344CB8AC3E}">
        <p14:creationId xmlns:p14="http://schemas.microsoft.com/office/powerpoint/2010/main" val="613236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4</a:t>
            </a:fld>
            <a:endParaRPr lang="nb-NO"/>
          </a:p>
        </p:txBody>
      </p:sp>
    </p:spTree>
    <p:extLst>
      <p:ext uri="{BB962C8B-B14F-4D97-AF65-F5344CB8AC3E}">
        <p14:creationId xmlns:p14="http://schemas.microsoft.com/office/powerpoint/2010/main" val="420880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5</a:t>
            </a:fld>
            <a:endParaRPr lang="nb-NO"/>
          </a:p>
        </p:txBody>
      </p:sp>
    </p:spTree>
    <p:extLst>
      <p:ext uri="{BB962C8B-B14F-4D97-AF65-F5344CB8AC3E}">
        <p14:creationId xmlns:p14="http://schemas.microsoft.com/office/powerpoint/2010/main" val="222141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6</a:t>
            </a:fld>
            <a:endParaRPr lang="nb-NO"/>
          </a:p>
        </p:txBody>
      </p:sp>
    </p:spTree>
    <p:extLst>
      <p:ext uri="{BB962C8B-B14F-4D97-AF65-F5344CB8AC3E}">
        <p14:creationId xmlns:p14="http://schemas.microsoft.com/office/powerpoint/2010/main" val="1328273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FDA3247-1D6B-4534-8BC7-2D086ED703AC}" type="slidenum">
              <a:rPr lang="nb-NO" smtClean="0"/>
              <a:t>7</a:t>
            </a:fld>
            <a:endParaRPr lang="nb-NO"/>
          </a:p>
        </p:txBody>
      </p:sp>
    </p:spTree>
    <p:extLst>
      <p:ext uri="{BB962C8B-B14F-4D97-AF65-F5344CB8AC3E}">
        <p14:creationId xmlns:p14="http://schemas.microsoft.com/office/powerpoint/2010/main" val="2120996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5FDA3247-1D6B-4534-8BC7-2D086ED703AC}" type="slidenum">
              <a:rPr lang="nb-NO" smtClean="0"/>
              <a:t>8</a:t>
            </a:fld>
            <a:endParaRPr lang="nb-NO"/>
          </a:p>
        </p:txBody>
      </p:sp>
    </p:spTree>
    <p:extLst>
      <p:ext uri="{BB962C8B-B14F-4D97-AF65-F5344CB8AC3E}">
        <p14:creationId xmlns:p14="http://schemas.microsoft.com/office/powerpoint/2010/main" val="142877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fld id="{5FDA3247-1D6B-4534-8BC7-2D086ED703AC}" type="slidenum">
              <a:rPr lang="nb-NO" smtClean="0"/>
              <a:t>9</a:t>
            </a:fld>
            <a:endParaRPr lang="nb-NO"/>
          </a:p>
        </p:txBody>
      </p:sp>
    </p:spTree>
    <p:extLst>
      <p:ext uri="{BB962C8B-B14F-4D97-AF65-F5344CB8AC3E}">
        <p14:creationId xmlns:p14="http://schemas.microsoft.com/office/powerpoint/2010/main" val="428533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EA3DFE0-F062-4BA9-AF24-22BBE73A718C}"/>
              </a:ext>
            </a:extLst>
          </p:cNvPr>
          <p:cNvGraphicFramePr>
            <a:graphicFrameLocks noChangeAspect="1"/>
          </p:cNvGraphicFramePr>
          <p:nvPr userDrawn="1">
            <p:custDataLst>
              <p:tags r:id="rId2"/>
            </p:custDataLst>
            <p:extLst>
              <p:ext uri="{D42A27DB-BD31-4B8C-83A1-F6EECF244321}">
                <p14:modId xmlns:p14="http://schemas.microsoft.com/office/powerpoint/2010/main" val="2407252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442" imgH="442" progId="TCLayout.ActiveDocument.1">
                  <p:embed/>
                </p:oleObj>
              </mc:Choice>
              <mc:Fallback>
                <p:oleObj name="think-cell Slide" r:id="rId5" imgW="442" imgH="442" progId="TCLayout.ActiveDocument.1">
                  <p:embed/>
                  <p:pic>
                    <p:nvPicPr>
                      <p:cNvPr id="8" name="Object 7" hidden="1">
                        <a:extLst>
                          <a:ext uri="{FF2B5EF4-FFF2-40B4-BE49-F238E27FC236}">
                            <a16:creationId xmlns:a16="http://schemas.microsoft.com/office/drawing/2014/main" id="{0EA3DFE0-F062-4BA9-AF24-22BBE73A71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A0BCEA2A-9CDB-4013-B7A0-019910964069}"/>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812C66C8-01CB-4D8B-BF0C-1E0E78AE0568}"/>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Subtitle 2">
            <a:extLst>
              <a:ext uri="{FF2B5EF4-FFF2-40B4-BE49-F238E27FC236}">
                <a16:creationId xmlns:a16="http://schemas.microsoft.com/office/drawing/2014/main" id="{0A7088C8-DC01-40BD-9391-D88F247B28E0}"/>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sym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67AB9996-8E9F-42AD-91B2-C0FDD56C364E}"/>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5" name="Footer Placeholder 4">
            <a:extLst>
              <a:ext uri="{FF2B5EF4-FFF2-40B4-BE49-F238E27FC236}">
                <a16:creationId xmlns:a16="http://schemas.microsoft.com/office/drawing/2014/main" id="{F8F9763E-1CB6-49BC-919B-DA94293DCDA2}"/>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6" name="Slide Number Placeholder 5">
            <a:extLst>
              <a:ext uri="{FF2B5EF4-FFF2-40B4-BE49-F238E27FC236}">
                <a16:creationId xmlns:a16="http://schemas.microsoft.com/office/drawing/2014/main" id="{B1F5C51C-5DED-4EBB-99B0-EAB4D0CC36F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288697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357305E-4643-4FA9-9968-2C19882F39F4}"/>
              </a:ext>
            </a:extLst>
          </p:cNvPr>
          <p:cNvGraphicFramePr>
            <a:graphicFrameLocks noChangeAspect="1"/>
          </p:cNvGraphicFramePr>
          <p:nvPr userDrawn="1">
            <p:custDataLst>
              <p:tags r:id="rId2"/>
            </p:custDataLst>
            <p:extLst>
              <p:ext uri="{D42A27DB-BD31-4B8C-83A1-F6EECF244321}">
                <p14:modId xmlns:p14="http://schemas.microsoft.com/office/powerpoint/2010/main" val="37426514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442" imgH="442" progId="TCLayout.ActiveDocument.1">
                  <p:embed/>
                </p:oleObj>
              </mc:Choice>
              <mc:Fallback>
                <p:oleObj name="think-cell Slide" r:id="rId5" imgW="442" imgH="442" progId="TCLayout.ActiveDocument.1">
                  <p:embed/>
                  <p:pic>
                    <p:nvPicPr>
                      <p:cNvPr id="8" name="Object 7" hidden="1">
                        <a:extLst>
                          <a:ext uri="{FF2B5EF4-FFF2-40B4-BE49-F238E27FC236}">
                            <a16:creationId xmlns:a16="http://schemas.microsoft.com/office/drawing/2014/main" id="{7357305E-4643-4FA9-9968-2C19882F39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92ECA59-74E6-4EB3-B939-D5599D87D8A8}"/>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EEE9FCAF-27C4-4420-872C-7E48DA6AAD8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B24FD0C2-9522-4935-9E4A-C1B18C6D7D5D}"/>
              </a:ext>
            </a:extLst>
          </p:cNvPr>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A99BF48-D72D-41CA-B63B-BB611AAA25E1}"/>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5" name="Footer Placeholder 4">
            <a:extLst>
              <a:ext uri="{FF2B5EF4-FFF2-40B4-BE49-F238E27FC236}">
                <a16:creationId xmlns:a16="http://schemas.microsoft.com/office/drawing/2014/main" id="{4B276937-5843-4AD6-B6E9-B2B117B8034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6" name="Slide Number Placeholder 5">
            <a:extLst>
              <a:ext uri="{FF2B5EF4-FFF2-40B4-BE49-F238E27FC236}">
                <a16:creationId xmlns:a16="http://schemas.microsoft.com/office/drawing/2014/main" id="{9B05E99D-BECF-4BD6-BD16-AB459FBE10A4}"/>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208357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A28F33-3115-4E75-B378-85F739603894}"/>
              </a:ext>
            </a:extLst>
          </p:cNvPr>
          <p:cNvGraphicFramePr>
            <a:graphicFrameLocks noChangeAspect="1"/>
          </p:cNvGraphicFramePr>
          <p:nvPr userDrawn="1">
            <p:custDataLst>
              <p:tags r:id="rId2"/>
            </p:custDataLst>
            <p:extLst>
              <p:ext uri="{D42A27DB-BD31-4B8C-83A1-F6EECF244321}">
                <p14:modId xmlns:p14="http://schemas.microsoft.com/office/powerpoint/2010/main" val="84843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442" imgH="442" progId="TCLayout.ActiveDocument.1">
                  <p:embed/>
                </p:oleObj>
              </mc:Choice>
              <mc:Fallback>
                <p:oleObj name="think-cell Slide" r:id="rId5" imgW="442" imgH="442" progId="TCLayout.ActiveDocument.1">
                  <p:embed/>
                  <p:pic>
                    <p:nvPicPr>
                      <p:cNvPr id="8" name="Object 7" hidden="1">
                        <a:extLst>
                          <a:ext uri="{FF2B5EF4-FFF2-40B4-BE49-F238E27FC236}">
                            <a16:creationId xmlns:a16="http://schemas.microsoft.com/office/drawing/2014/main" id="{6EA28F33-3115-4E75-B378-85F7396038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1938A16-80AA-4D99-A036-A710AD61C3F7}"/>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Vertical Title 1">
            <a:extLst>
              <a:ext uri="{FF2B5EF4-FFF2-40B4-BE49-F238E27FC236}">
                <a16:creationId xmlns:a16="http://schemas.microsoft.com/office/drawing/2014/main" id="{024BAD71-9F6E-48D5-BC1E-47131D0EFBC2}"/>
              </a:ext>
            </a:extLst>
          </p:cNvPr>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7CC9B476-DC39-4C42-A462-10A1B3BCC3B6}"/>
              </a:ext>
            </a:extLst>
          </p:cNvPr>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CE0ADD53-2179-473F-8B5F-27B8F9DAE7AC}"/>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5" name="Footer Placeholder 4">
            <a:extLst>
              <a:ext uri="{FF2B5EF4-FFF2-40B4-BE49-F238E27FC236}">
                <a16:creationId xmlns:a16="http://schemas.microsoft.com/office/drawing/2014/main" id="{C8D21809-2699-469F-ACB5-56695FEE2239}"/>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6" name="Slide Number Placeholder 5">
            <a:extLst>
              <a:ext uri="{FF2B5EF4-FFF2-40B4-BE49-F238E27FC236}">
                <a16:creationId xmlns:a16="http://schemas.microsoft.com/office/drawing/2014/main" id="{4453335A-7755-445D-93BE-852C3956528E}"/>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203711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B485CB7-4C77-4CB7-BCF9-6D2029ECADF1}"/>
              </a:ext>
            </a:extLst>
          </p:cNvPr>
          <p:cNvGraphicFramePr>
            <a:graphicFrameLocks noChangeAspect="1"/>
          </p:cNvGraphicFramePr>
          <p:nvPr userDrawn="1">
            <p:custDataLst>
              <p:tags r:id="rId2"/>
            </p:custDataLst>
            <p:extLst>
              <p:ext uri="{D42A27DB-BD31-4B8C-83A1-F6EECF244321}">
                <p14:modId xmlns:p14="http://schemas.microsoft.com/office/powerpoint/2010/main" val="323422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442" imgH="442" progId="TCLayout.ActiveDocument.1">
                  <p:embed/>
                </p:oleObj>
              </mc:Choice>
              <mc:Fallback>
                <p:oleObj name="think-cell Slide" r:id="rId5" imgW="442" imgH="442" progId="TCLayout.ActiveDocument.1">
                  <p:embed/>
                  <p:pic>
                    <p:nvPicPr>
                      <p:cNvPr id="8" name="Object 7" hidden="1">
                        <a:extLst>
                          <a:ext uri="{FF2B5EF4-FFF2-40B4-BE49-F238E27FC236}">
                            <a16:creationId xmlns:a16="http://schemas.microsoft.com/office/drawing/2014/main" id="{5B485CB7-4C77-4CB7-BCF9-6D2029ECADF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58D25487-A75D-4A0A-BDAF-CE20560062B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DF323C1E-99C8-4050-AC46-9DFFBCDB4661}"/>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35319833-554C-4AC8-B05D-9B9F23F7EF5A}"/>
              </a:ext>
            </a:extLst>
          </p:cNvPr>
          <p:cNvSpPr>
            <a:spLocks noGrp="1"/>
          </p:cNvSpPr>
          <p:nvPr>
            <p:ph idx="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EFEA560-88D3-444B-993F-86E8E7B8B469}"/>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5" name="Footer Placeholder 4">
            <a:extLst>
              <a:ext uri="{FF2B5EF4-FFF2-40B4-BE49-F238E27FC236}">
                <a16:creationId xmlns:a16="http://schemas.microsoft.com/office/drawing/2014/main" id="{6143C8E0-7EA9-4FA6-8964-292D721CD012}"/>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6" name="Slide Number Placeholder 5">
            <a:extLst>
              <a:ext uri="{FF2B5EF4-FFF2-40B4-BE49-F238E27FC236}">
                <a16:creationId xmlns:a16="http://schemas.microsoft.com/office/drawing/2014/main" id="{805A905A-2120-42E1-8D4E-DD77DE68517A}"/>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35060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77ACDD6-4450-4CC3-8FE0-D2F76F9FFABF}"/>
              </a:ext>
            </a:extLst>
          </p:cNvPr>
          <p:cNvGraphicFramePr>
            <a:graphicFrameLocks noChangeAspect="1"/>
          </p:cNvGraphicFramePr>
          <p:nvPr userDrawn="1">
            <p:custDataLst>
              <p:tags r:id="rId2"/>
            </p:custDataLst>
            <p:extLst>
              <p:ext uri="{D42A27DB-BD31-4B8C-83A1-F6EECF244321}">
                <p14:modId xmlns:p14="http://schemas.microsoft.com/office/powerpoint/2010/main" val="216377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442" imgH="442" progId="TCLayout.ActiveDocument.1">
                  <p:embed/>
                </p:oleObj>
              </mc:Choice>
              <mc:Fallback>
                <p:oleObj name="think-cell Slide" r:id="rId5" imgW="442" imgH="442" progId="TCLayout.ActiveDocument.1">
                  <p:embed/>
                  <p:pic>
                    <p:nvPicPr>
                      <p:cNvPr id="8" name="Object 7" hidden="1">
                        <a:extLst>
                          <a:ext uri="{FF2B5EF4-FFF2-40B4-BE49-F238E27FC236}">
                            <a16:creationId xmlns:a16="http://schemas.microsoft.com/office/drawing/2014/main" id="{A77ACDD6-4450-4CC3-8FE0-D2F76F9FFAB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D6476AAA-6823-4FCF-BE49-45A3A2C4021A}"/>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60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9E67B6FA-7EDB-4823-94E9-D5257F62990D}"/>
              </a:ext>
            </a:extLst>
          </p:cNvPr>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1B03A386-CE24-41BC-B701-B721CB56CE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sym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5BFDB-EAC5-4D27-8118-EBFDFD8929C6}"/>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5" name="Footer Placeholder 4">
            <a:extLst>
              <a:ext uri="{FF2B5EF4-FFF2-40B4-BE49-F238E27FC236}">
                <a16:creationId xmlns:a16="http://schemas.microsoft.com/office/drawing/2014/main" id="{FB395E11-E944-453E-B548-2461EE7E08D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6" name="Slide Number Placeholder 5">
            <a:extLst>
              <a:ext uri="{FF2B5EF4-FFF2-40B4-BE49-F238E27FC236}">
                <a16:creationId xmlns:a16="http://schemas.microsoft.com/office/drawing/2014/main" id="{865B91E5-9441-4AFB-8C00-3D3521920EE9}"/>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1941403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FEE170E-9CA0-44C4-B6BE-B377211AD8ED}"/>
              </a:ext>
            </a:extLst>
          </p:cNvPr>
          <p:cNvGraphicFramePr>
            <a:graphicFrameLocks noChangeAspect="1"/>
          </p:cNvGraphicFramePr>
          <p:nvPr userDrawn="1">
            <p:custDataLst>
              <p:tags r:id="rId2"/>
            </p:custDataLst>
            <p:extLst>
              <p:ext uri="{D42A27DB-BD31-4B8C-83A1-F6EECF244321}">
                <p14:modId xmlns:p14="http://schemas.microsoft.com/office/powerpoint/2010/main" val="756496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442" imgH="442" progId="TCLayout.ActiveDocument.1">
                  <p:embed/>
                </p:oleObj>
              </mc:Choice>
              <mc:Fallback>
                <p:oleObj name="think-cell Slide" r:id="rId5" imgW="442" imgH="442" progId="TCLayout.ActiveDocument.1">
                  <p:embed/>
                  <p:pic>
                    <p:nvPicPr>
                      <p:cNvPr id="9" name="Object 8" hidden="1">
                        <a:extLst>
                          <a:ext uri="{FF2B5EF4-FFF2-40B4-BE49-F238E27FC236}">
                            <a16:creationId xmlns:a16="http://schemas.microsoft.com/office/drawing/2014/main" id="{1FEE170E-9CA0-44C4-B6BE-B377211AD8E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373D8FB2-3270-4862-88DB-A5003001F7A1}"/>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A9486424-205C-4AB8-9B46-F4B897D3BAB8}"/>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0DB1D5A9-DE0C-420B-BBB4-505A10742EC6}"/>
              </a:ext>
            </a:extLst>
          </p:cNvPr>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B5A6D3D3-1F9A-43C0-8E7B-CAFBC4FC020D}"/>
              </a:ext>
            </a:extLst>
          </p:cNvPr>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FEB8E063-7544-4FB5-9A82-5B43F1EE9B4F}"/>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6" name="Footer Placeholder 5">
            <a:extLst>
              <a:ext uri="{FF2B5EF4-FFF2-40B4-BE49-F238E27FC236}">
                <a16:creationId xmlns:a16="http://schemas.microsoft.com/office/drawing/2014/main" id="{8A81E462-F837-4918-9999-648B402E9041}"/>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7" name="Slide Number Placeholder 6">
            <a:extLst>
              <a:ext uri="{FF2B5EF4-FFF2-40B4-BE49-F238E27FC236}">
                <a16:creationId xmlns:a16="http://schemas.microsoft.com/office/drawing/2014/main" id="{6A9EAECE-DBAA-4E13-829E-B723549D8671}"/>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240609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3243F21-4685-49C4-933E-1974188F511B}"/>
              </a:ext>
            </a:extLst>
          </p:cNvPr>
          <p:cNvGraphicFramePr>
            <a:graphicFrameLocks noChangeAspect="1"/>
          </p:cNvGraphicFramePr>
          <p:nvPr userDrawn="1">
            <p:custDataLst>
              <p:tags r:id="rId2"/>
            </p:custDataLst>
            <p:extLst>
              <p:ext uri="{D42A27DB-BD31-4B8C-83A1-F6EECF244321}">
                <p14:modId xmlns:p14="http://schemas.microsoft.com/office/powerpoint/2010/main" val="1011679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442" imgH="442" progId="TCLayout.ActiveDocument.1">
                  <p:embed/>
                </p:oleObj>
              </mc:Choice>
              <mc:Fallback>
                <p:oleObj name="think-cell Slide" r:id="rId5" imgW="442" imgH="442" progId="TCLayout.ActiveDocument.1">
                  <p:embed/>
                  <p:pic>
                    <p:nvPicPr>
                      <p:cNvPr id="11" name="Object 10" hidden="1">
                        <a:extLst>
                          <a:ext uri="{FF2B5EF4-FFF2-40B4-BE49-F238E27FC236}">
                            <a16:creationId xmlns:a16="http://schemas.microsoft.com/office/drawing/2014/main" id="{03243F21-4685-49C4-933E-1974188F51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0F0C308-979F-40B4-BAE8-C12ACB93CAE6}"/>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F89530AC-80B8-473D-B896-4476435BC43F}"/>
              </a:ext>
            </a:extLst>
          </p:cNvPr>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8B30A926-7FE4-46D9-974C-98416B637A67}"/>
              </a:ext>
            </a:extLst>
          </p:cNvPr>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sym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25B5F-B54B-45E1-8175-8AFFC872893C}"/>
              </a:ext>
            </a:extLst>
          </p:cNvPr>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733F2BDF-8974-40FA-8DD1-4A6877613B51}"/>
              </a:ext>
            </a:extLst>
          </p:cNvPr>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sym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5C8B8D-C0EF-4FE1-BC06-DC51EF0AE6F3}"/>
              </a:ext>
            </a:extLst>
          </p:cNvPr>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vl2pPr>
              <a:defRPr>
                <a:latin typeface="Calibri" panose="020F0502020204030204" pitchFamily="34" charset="0"/>
                <a:cs typeface="Calibri" panose="020F0502020204030204" pitchFamily="34" charset="0"/>
                <a:sym typeface="Calibri" panose="020F0502020204030204" pitchFamily="34" charset="0"/>
              </a:defRPr>
            </a:lvl2pPr>
            <a:lvl3pPr>
              <a:defRPr>
                <a:latin typeface="Calibri" panose="020F0502020204030204" pitchFamily="34" charset="0"/>
                <a:cs typeface="Calibri" panose="020F0502020204030204" pitchFamily="34" charset="0"/>
                <a:sym typeface="Calibri" panose="020F0502020204030204" pitchFamily="34" charset="0"/>
              </a:defRPr>
            </a:lvl3pPr>
            <a:lvl4pPr>
              <a:defRPr>
                <a:latin typeface="Calibri" panose="020F0502020204030204" pitchFamily="34" charset="0"/>
                <a:cs typeface="Calibri" panose="020F0502020204030204" pitchFamily="34" charset="0"/>
                <a:sym typeface="Calibri" panose="020F0502020204030204" pitchFamily="34" charset="0"/>
              </a:defRPr>
            </a:lvl4pPr>
            <a:lvl5pPr>
              <a:defRPr>
                <a:latin typeface="Calibri" panose="020F0502020204030204" pitchFamily="34" charset="0"/>
                <a:cs typeface="Calibri" panose="020F0502020204030204" pitchFamily="34" charset="0"/>
                <a:sym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C5B79CAF-79D4-4367-9651-A3181E4269B0}"/>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8" name="Footer Placeholder 7">
            <a:extLst>
              <a:ext uri="{FF2B5EF4-FFF2-40B4-BE49-F238E27FC236}">
                <a16:creationId xmlns:a16="http://schemas.microsoft.com/office/drawing/2014/main" id="{30E36A6C-863B-4E1B-A294-5F3D8F8A5A86}"/>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9" name="Slide Number Placeholder 8">
            <a:extLst>
              <a:ext uri="{FF2B5EF4-FFF2-40B4-BE49-F238E27FC236}">
                <a16:creationId xmlns:a16="http://schemas.microsoft.com/office/drawing/2014/main" id="{1BF177E4-F6AD-4679-AE91-F77CABCCAF07}"/>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40478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C6AD6E5-A8A6-4F55-90AD-E0D2E1F63BDA}"/>
              </a:ext>
            </a:extLst>
          </p:cNvPr>
          <p:cNvGraphicFramePr>
            <a:graphicFrameLocks noChangeAspect="1"/>
          </p:cNvGraphicFramePr>
          <p:nvPr userDrawn="1">
            <p:custDataLst>
              <p:tags r:id="rId2"/>
            </p:custDataLst>
            <p:extLst>
              <p:ext uri="{D42A27DB-BD31-4B8C-83A1-F6EECF244321}">
                <p14:modId xmlns:p14="http://schemas.microsoft.com/office/powerpoint/2010/main" val="2712982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442" imgH="442" progId="TCLayout.ActiveDocument.1">
                  <p:embed/>
                </p:oleObj>
              </mc:Choice>
              <mc:Fallback>
                <p:oleObj name="think-cell Slide" r:id="rId5" imgW="442" imgH="442" progId="TCLayout.ActiveDocument.1">
                  <p:embed/>
                  <p:pic>
                    <p:nvPicPr>
                      <p:cNvPr id="7" name="Object 6" hidden="1">
                        <a:extLst>
                          <a:ext uri="{FF2B5EF4-FFF2-40B4-BE49-F238E27FC236}">
                            <a16:creationId xmlns:a16="http://schemas.microsoft.com/office/drawing/2014/main" id="{0C6AD6E5-A8A6-4F55-90AD-E0D2E1F63B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2B61135-9215-40C0-BB0D-7C633FA073F4}"/>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F9A5B209-4F50-4FF6-906F-5253A4702153}"/>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Date Placeholder 2">
            <a:extLst>
              <a:ext uri="{FF2B5EF4-FFF2-40B4-BE49-F238E27FC236}">
                <a16:creationId xmlns:a16="http://schemas.microsoft.com/office/drawing/2014/main" id="{659A28F4-1307-4A96-A263-15419E0BD8E5}"/>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4" name="Footer Placeholder 3">
            <a:extLst>
              <a:ext uri="{FF2B5EF4-FFF2-40B4-BE49-F238E27FC236}">
                <a16:creationId xmlns:a16="http://schemas.microsoft.com/office/drawing/2014/main" id="{13774839-2B64-4FCB-8D68-4BF4482ED1D4}"/>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5" name="Slide Number Placeholder 4">
            <a:extLst>
              <a:ext uri="{FF2B5EF4-FFF2-40B4-BE49-F238E27FC236}">
                <a16:creationId xmlns:a16="http://schemas.microsoft.com/office/drawing/2014/main" id="{866F823F-FFEB-4064-9A2B-4C9F872FC0A3}"/>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2770701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6B7DE3B-1BA3-4CE6-A400-BB65F7733E58}"/>
              </a:ext>
            </a:extLst>
          </p:cNvPr>
          <p:cNvGraphicFramePr>
            <a:graphicFrameLocks noChangeAspect="1"/>
          </p:cNvGraphicFramePr>
          <p:nvPr userDrawn="1">
            <p:custDataLst>
              <p:tags r:id="rId2"/>
            </p:custDataLst>
            <p:extLst>
              <p:ext uri="{D42A27DB-BD31-4B8C-83A1-F6EECF244321}">
                <p14:modId xmlns:p14="http://schemas.microsoft.com/office/powerpoint/2010/main" val="28467464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4" imgW="442" imgH="442" progId="TCLayout.ActiveDocument.1">
                  <p:embed/>
                </p:oleObj>
              </mc:Choice>
              <mc:Fallback>
                <p:oleObj name="think-cell Slide" r:id="rId4" imgW="442" imgH="442" progId="TCLayout.ActiveDocument.1">
                  <p:embed/>
                  <p:pic>
                    <p:nvPicPr>
                      <p:cNvPr id="5" name="Object 4" hidden="1">
                        <a:extLst>
                          <a:ext uri="{FF2B5EF4-FFF2-40B4-BE49-F238E27FC236}">
                            <a16:creationId xmlns:a16="http://schemas.microsoft.com/office/drawing/2014/main" id="{66B7DE3B-1BA3-4CE6-A400-BB65F7733E5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a:extLst>
              <a:ext uri="{FF2B5EF4-FFF2-40B4-BE49-F238E27FC236}">
                <a16:creationId xmlns:a16="http://schemas.microsoft.com/office/drawing/2014/main" id="{98E29570-A824-4439-8383-C3910B276A8C}"/>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3" name="Footer Placeholder 2">
            <a:extLst>
              <a:ext uri="{FF2B5EF4-FFF2-40B4-BE49-F238E27FC236}">
                <a16:creationId xmlns:a16="http://schemas.microsoft.com/office/drawing/2014/main" id="{BA676D6F-D931-4FC5-A2AC-0237478B961F}"/>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4" name="Slide Number Placeholder 3">
            <a:extLst>
              <a:ext uri="{FF2B5EF4-FFF2-40B4-BE49-F238E27FC236}">
                <a16:creationId xmlns:a16="http://schemas.microsoft.com/office/drawing/2014/main" id="{FDD28EFB-A873-4B78-96A6-C0F9D7E37086}"/>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22024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084362D-C4BA-4030-815E-F075444C400C}"/>
              </a:ext>
            </a:extLst>
          </p:cNvPr>
          <p:cNvGraphicFramePr>
            <a:graphicFrameLocks noChangeAspect="1"/>
          </p:cNvGraphicFramePr>
          <p:nvPr userDrawn="1">
            <p:custDataLst>
              <p:tags r:id="rId2"/>
            </p:custDataLst>
            <p:extLst>
              <p:ext uri="{D42A27DB-BD31-4B8C-83A1-F6EECF244321}">
                <p14:modId xmlns:p14="http://schemas.microsoft.com/office/powerpoint/2010/main" val="4158806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442" imgH="442" progId="TCLayout.ActiveDocument.1">
                  <p:embed/>
                </p:oleObj>
              </mc:Choice>
              <mc:Fallback>
                <p:oleObj name="think-cell Slide" r:id="rId5" imgW="442" imgH="442" progId="TCLayout.ActiveDocument.1">
                  <p:embed/>
                  <p:pic>
                    <p:nvPicPr>
                      <p:cNvPr id="9" name="Object 8" hidden="1">
                        <a:extLst>
                          <a:ext uri="{FF2B5EF4-FFF2-40B4-BE49-F238E27FC236}">
                            <a16:creationId xmlns:a16="http://schemas.microsoft.com/office/drawing/2014/main" id="{9084362D-C4BA-4030-815E-F075444C40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632DD81-8C21-4045-A79A-AB7DDB3C920C}"/>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A58493EE-2437-4FB6-9348-192A26209B5E}"/>
              </a:ext>
            </a:extLst>
          </p:cNvPr>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55FB7B3F-17DC-471F-9C52-2CACCD417ED8}"/>
              </a:ext>
            </a:extLst>
          </p:cNvPr>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sym typeface="Calibri" panose="020F0502020204030204" pitchFamily="34" charset="0"/>
              </a:defRPr>
            </a:lvl1pPr>
            <a:lvl2pPr>
              <a:defRPr sz="2800">
                <a:latin typeface="Calibri" panose="020F0502020204030204" pitchFamily="34" charset="0"/>
                <a:cs typeface="Calibri" panose="020F0502020204030204" pitchFamily="34" charset="0"/>
                <a:sym typeface="Calibri" panose="020F0502020204030204" pitchFamily="34" charset="0"/>
              </a:defRPr>
            </a:lvl2pPr>
            <a:lvl3pPr>
              <a:defRPr sz="2400">
                <a:latin typeface="Calibri" panose="020F0502020204030204" pitchFamily="34" charset="0"/>
                <a:cs typeface="Calibri" panose="020F0502020204030204" pitchFamily="34" charset="0"/>
                <a:sym typeface="Calibri" panose="020F0502020204030204" pitchFamily="34" charset="0"/>
              </a:defRPr>
            </a:lvl3pPr>
            <a:lvl4pPr>
              <a:defRPr sz="2000">
                <a:latin typeface="Calibri" panose="020F0502020204030204" pitchFamily="34" charset="0"/>
                <a:cs typeface="Calibri" panose="020F0502020204030204" pitchFamily="34" charset="0"/>
                <a:sym typeface="Calibri" panose="020F0502020204030204" pitchFamily="34" charset="0"/>
              </a:defRPr>
            </a:lvl4pPr>
            <a:lvl5pPr>
              <a:defRPr sz="2000">
                <a:latin typeface="Calibri" panose="020F0502020204030204" pitchFamily="34" charset="0"/>
                <a:cs typeface="Calibri" panose="020F0502020204030204" pitchFamily="34" charset="0"/>
                <a:sym typeface="Calibri" panose="020F050202020403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FDBFC755-35FE-4194-82E2-F990B7B981CF}"/>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sym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0E07A6-EF47-40F7-9DB8-73E8DC97D411}"/>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6" name="Footer Placeholder 5">
            <a:extLst>
              <a:ext uri="{FF2B5EF4-FFF2-40B4-BE49-F238E27FC236}">
                <a16:creationId xmlns:a16="http://schemas.microsoft.com/office/drawing/2014/main" id="{E69ABA9C-3823-47B5-97BA-5957E4D177D0}"/>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7" name="Slide Number Placeholder 6">
            <a:extLst>
              <a:ext uri="{FF2B5EF4-FFF2-40B4-BE49-F238E27FC236}">
                <a16:creationId xmlns:a16="http://schemas.microsoft.com/office/drawing/2014/main" id="{3024938F-23D7-4A17-9565-4CB45BA0BC2D}"/>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428491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0476E81-CD9C-446F-AA69-72F8B65AA1A2}"/>
              </a:ext>
            </a:extLst>
          </p:cNvPr>
          <p:cNvGraphicFramePr>
            <a:graphicFrameLocks noChangeAspect="1"/>
          </p:cNvGraphicFramePr>
          <p:nvPr userDrawn="1">
            <p:custDataLst>
              <p:tags r:id="rId2"/>
            </p:custDataLst>
            <p:extLst>
              <p:ext uri="{D42A27DB-BD31-4B8C-83A1-F6EECF244321}">
                <p14:modId xmlns:p14="http://schemas.microsoft.com/office/powerpoint/2010/main" val="4141886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442" imgH="442" progId="TCLayout.ActiveDocument.1">
                  <p:embed/>
                </p:oleObj>
              </mc:Choice>
              <mc:Fallback>
                <p:oleObj name="think-cell Slide" r:id="rId5" imgW="442" imgH="442" progId="TCLayout.ActiveDocument.1">
                  <p:embed/>
                  <p:pic>
                    <p:nvPicPr>
                      <p:cNvPr id="9" name="Object 8" hidden="1">
                        <a:extLst>
                          <a:ext uri="{FF2B5EF4-FFF2-40B4-BE49-F238E27FC236}">
                            <a16:creationId xmlns:a16="http://schemas.microsoft.com/office/drawing/2014/main" id="{D0476E81-CD9C-446F-AA69-72F8B65AA1A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2FE82D2A-29EE-466F-8CA0-1423F13E9E20}"/>
              </a:ext>
            </a:extLst>
          </p:cNvPr>
          <p:cNvSpPr/>
          <p:nvPr userDrawn="1">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6C275A9A-D768-4A8D-89A2-0A3BF458A9FD}"/>
              </a:ext>
            </a:extLst>
          </p:cNvPr>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sym typeface="Calibri" panose="020F0502020204030204" pitchFamily="34" charset="0"/>
              </a:defRPr>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13BC4ED0-10CC-43E9-A120-A7B78BFA5B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155E4284-E049-46D8-B05B-19CDA17FF04C}"/>
              </a:ext>
            </a:extLst>
          </p:cNvPr>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sym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A8CD02-A726-44F3-A855-9C141110DA42}"/>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6" name="Footer Placeholder 5">
            <a:extLst>
              <a:ext uri="{FF2B5EF4-FFF2-40B4-BE49-F238E27FC236}">
                <a16:creationId xmlns:a16="http://schemas.microsoft.com/office/drawing/2014/main" id="{34DCACCE-6A0E-4637-96E2-4274354B6FEC}"/>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7" name="Slide Number Placeholder 6">
            <a:extLst>
              <a:ext uri="{FF2B5EF4-FFF2-40B4-BE49-F238E27FC236}">
                <a16:creationId xmlns:a16="http://schemas.microsoft.com/office/drawing/2014/main" id="{BA63B3CE-9209-4160-A248-78643E579635}"/>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1515081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286E412-1F69-41F1-8B4B-65A1F32E0DDD}"/>
              </a:ext>
            </a:extLst>
          </p:cNvPr>
          <p:cNvGraphicFramePr>
            <a:graphicFrameLocks noChangeAspect="1"/>
          </p:cNvGraphicFramePr>
          <p:nvPr userDrawn="1">
            <p:custDataLst>
              <p:tags r:id="rId14"/>
            </p:custDataLst>
            <p:extLst>
              <p:ext uri="{D42A27DB-BD31-4B8C-83A1-F6EECF244321}">
                <p14:modId xmlns:p14="http://schemas.microsoft.com/office/powerpoint/2010/main" val="1089834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15" imgW="442" imgH="442" progId="TCLayout.ActiveDocument.1">
                  <p:embed/>
                </p:oleObj>
              </mc:Choice>
              <mc:Fallback>
                <p:oleObj name="think-cell Slide" r:id="rId15" imgW="442" imgH="442" progId="TCLayout.ActiveDocument.1">
                  <p:embed/>
                  <p:pic>
                    <p:nvPicPr>
                      <p:cNvPr id="8" name="Object 7" hidden="1">
                        <a:extLst>
                          <a:ext uri="{FF2B5EF4-FFF2-40B4-BE49-F238E27FC236}">
                            <a16:creationId xmlns:a16="http://schemas.microsoft.com/office/drawing/2014/main" id="{8286E412-1F69-41F1-8B4B-65A1F32E0DDD}"/>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4491B6F-122B-467E-87DE-10FCA1C43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F06BFEC7-D06A-452B-B201-2B7322AA0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92276F7-10A2-48E7-AC7E-ACF83C2670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sym typeface="Calibri" panose="020F0502020204030204" pitchFamily="34" charset="0"/>
              </a:defRPr>
            </a:lvl1pPr>
          </a:lstStyle>
          <a:p>
            <a:fld id="{F69F3FC1-4E55-422B-BDBC-FBA3D4567B48}" type="datetimeFigureOut">
              <a:rPr lang="nb-NO" smtClean="0"/>
              <a:pPr/>
              <a:t>16.03.2021</a:t>
            </a:fld>
            <a:endParaRPr lang="nb-NO"/>
          </a:p>
        </p:txBody>
      </p:sp>
      <p:sp>
        <p:nvSpPr>
          <p:cNvPr id="5" name="Footer Placeholder 4">
            <a:extLst>
              <a:ext uri="{FF2B5EF4-FFF2-40B4-BE49-F238E27FC236}">
                <a16:creationId xmlns:a16="http://schemas.microsoft.com/office/drawing/2014/main" id="{D28EF6AB-ACD5-4387-A2B1-4D2D3AE7BE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sym typeface="Calibri" panose="020F0502020204030204" pitchFamily="34" charset="0"/>
              </a:defRPr>
            </a:lvl1pPr>
          </a:lstStyle>
          <a:p>
            <a:endParaRPr lang="nb-NO"/>
          </a:p>
        </p:txBody>
      </p:sp>
      <p:sp>
        <p:nvSpPr>
          <p:cNvPr id="6" name="Slide Number Placeholder 5">
            <a:extLst>
              <a:ext uri="{FF2B5EF4-FFF2-40B4-BE49-F238E27FC236}">
                <a16:creationId xmlns:a16="http://schemas.microsoft.com/office/drawing/2014/main" id="{8578732E-D70B-4AC5-B364-246CA5099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sym typeface="Calibri" panose="020F0502020204030204" pitchFamily="34" charset="0"/>
              </a:defRPr>
            </a:lvl1pPr>
          </a:lstStyle>
          <a:p>
            <a:fld id="{F59CE2FC-D880-408E-8728-0321AFE145B7}" type="slidenum">
              <a:rPr lang="nb-NO" smtClean="0"/>
              <a:pPr/>
              <a:t>‹#›</a:t>
            </a:fld>
            <a:endParaRPr lang="nb-NO"/>
          </a:p>
        </p:txBody>
      </p:sp>
    </p:spTree>
    <p:extLst>
      <p:ext uri="{BB962C8B-B14F-4D97-AF65-F5344CB8AC3E}">
        <p14:creationId xmlns:p14="http://schemas.microsoft.com/office/powerpoint/2010/main" val="2620013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sym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2.jpeg"/><Relationship Id="rId2" Type="http://schemas.openxmlformats.org/officeDocument/2006/relationships/tags" Target="../tags/tag24.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s://www.ks.no/globalassets/fagomrader/helse-og-omsorg/velferdsteknologi-til-barn-og-unge/10/Eksempel-pa-sporreundersokelser-for-gevinstoppfolging-fra-Risor.pdf" TargetMode="External"/><Relationship Id="rId13"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hyperlink" Target="https://www.ks.no/globalassets/fagomrader/helse-og-omsorg/velferdsteknologi-til-barn-og-unge/10/Eksempel-pa-sporreundersokelser-for-gevinstoppfolging-fra-Horten.docx" TargetMode="External"/><Relationship Id="rId12" Type="http://schemas.openxmlformats.org/officeDocument/2006/relationships/hyperlink" Target="https://www.ks.no/globalassets/fagomrader/helse-og-omsorg/velferdsteknologi-til-barn-og-unge/10/gevinstplanlegging_mal.xlsx" TargetMode="External"/><Relationship Id="rId17" Type="http://schemas.openxmlformats.org/officeDocument/2006/relationships/image" Target="../media/image23.png"/><Relationship Id="rId2" Type="http://schemas.openxmlformats.org/officeDocument/2006/relationships/tags" Target="../tags/tag33.xml"/><Relationship Id="rId16" Type="http://schemas.openxmlformats.org/officeDocument/2006/relationships/image" Target="../media/image22.png"/><Relationship Id="rId1" Type="http://schemas.openxmlformats.org/officeDocument/2006/relationships/vmlDrawing" Target="../drawings/vmlDrawing22.vml"/><Relationship Id="rId6" Type="http://schemas.openxmlformats.org/officeDocument/2006/relationships/image" Target="../media/image1.emf"/><Relationship Id="rId11" Type="http://schemas.openxmlformats.org/officeDocument/2006/relationships/image" Target="../media/image7.svg"/><Relationship Id="rId5" Type="http://schemas.openxmlformats.org/officeDocument/2006/relationships/oleObject" Target="../embeddings/oleObject22.bin"/><Relationship Id="rId15" Type="http://schemas.openxmlformats.org/officeDocument/2006/relationships/image" Target="../media/image21.png"/><Relationship Id="rId10" Type="http://schemas.openxmlformats.org/officeDocument/2006/relationships/image" Target="../media/image6.png"/><Relationship Id="rId4" Type="http://schemas.openxmlformats.org/officeDocument/2006/relationships/notesSlide" Target="../notesSlides/notesSlide10.xml"/><Relationship Id="rId9" Type="http://schemas.openxmlformats.org/officeDocument/2006/relationships/hyperlink" Target="https://www.ks.no/globalassets/fagomrader/helse-og-omsorg/velferdsteknologi-til-barn-og-unge/10/Eksempel-pa-evalueringsskjema-for-bruker-fra-Bodo.docx" TargetMode="External"/><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slideLayout" Target="../slideLayouts/slideLayout1.xml"/><Relationship Id="rId7" Type="http://schemas.openxmlformats.org/officeDocument/2006/relationships/hyperlink" Target="https://www.hjelpemiddeldatabasen.no/r11x.asp?linkinfo=50914" TargetMode="External"/><Relationship Id="rId2" Type="http://schemas.openxmlformats.org/officeDocument/2006/relationships/tags" Target="../tags/tag34.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hyperlink" Target="https://www.hjelpemiddeldatabasen.no/r11x.asp?linkinfo=54079" TargetMode="External"/><Relationship Id="rId3" Type="http://schemas.openxmlformats.org/officeDocument/2006/relationships/slideLayout" Target="../slideLayouts/slideLayout1.xml"/><Relationship Id="rId7" Type="http://schemas.openxmlformats.org/officeDocument/2006/relationships/image" Target="../media/image25.png"/><Relationship Id="rId2" Type="http://schemas.openxmlformats.org/officeDocument/2006/relationships/tags" Target="../tags/tag35.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notesSlide" Target="../notesSlides/notesSlide12.xml"/><Relationship Id="rId9" Type="http://schemas.openxmlformats.org/officeDocument/2006/relationships/hyperlink" Target="https://www.hjelpemiddeldatabasen.no/r11x.asp?linkinfo=54162"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hjelpemiddeldatabasen.no/r11x.asp?linkinfo=54079" TargetMode="External"/><Relationship Id="rId3" Type="http://schemas.openxmlformats.org/officeDocument/2006/relationships/slideLayout" Target="../slideLayouts/slideLayout1.xml"/><Relationship Id="rId7" Type="http://schemas.openxmlformats.org/officeDocument/2006/relationships/image" Target="../media/image26.jpeg"/><Relationship Id="rId2" Type="http://schemas.openxmlformats.org/officeDocument/2006/relationships/tags" Target="../tags/tag36.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xml"/><Relationship Id="rId7" Type="http://schemas.openxmlformats.org/officeDocument/2006/relationships/slide" Target="slide7.xml"/><Relationship Id="rId2" Type="http://schemas.openxmlformats.org/officeDocument/2006/relationships/tags" Target="../tags/tag37.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hyperlink" Target="https://www.ks.no/veikart" TargetMode="External"/><Relationship Id="rId3" Type="http://schemas.openxmlformats.org/officeDocument/2006/relationships/slideLayout" Target="../slideLayouts/slideLayout1.xml"/><Relationship Id="rId7" Type="http://schemas.openxmlformats.org/officeDocument/2006/relationships/hyperlink" Target="https://www.helsedirektoratet.no/rapporter/velferdsteknologi-til-barn-og-unge-med-funksjonsnedsettelser" TargetMode="External"/><Relationship Id="rId2" Type="http://schemas.openxmlformats.org/officeDocument/2006/relationships/tags" Target="../tags/tag25.xml"/><Relationship Id="rId1" Type="http://schemas.openxmlformats.org/officeDocument/2006/relationships/vmlDrawing" Target="../drawings/vmlDrawing14.vml"/><Relationship Id="rId6" Type="http://schemas.openxmlformats.org/officeDocument/2006/relationships/image" Target="../media/image1.emf"/><Relationship Id="rId11" Type="http://schemas.openxmlformats.org/officeDocument/2006/relationships/hyperlink" Target="https://www.helsedirektoratet.no/faglige-rad/velferdsteknologi-til-barn-og-unge-med-nedsatt-funksjonsevne-horingsutkast/rad-til-kommunene#kommunen-bor-tilby-velferdsteknologi-i-tjenester-til-barn-og-unge-med-nedsatt-funksjonsevne-for-a-fremme-okt-mestring-av-eget-liv-og-deltagelse-med-andre" TargetMode="External"/><Relationship Id="rId5" Type="http://schemas.openxmlformats.org/officeDocument/2006/relationships/oleObject" Target="../embeddings/oleObject14.bin"/><Relationship Id="rId10" Type="http://schemas.openxmlformats.org/officeDocument/2006/relationships/hyperlink" Target="https://www.helsedirektoratet.no/tema/velferdsteknologi" TargetMode="External"/><Relationship Id="rId4" Type="http://schemas.openxmlformats.org/officeDocument/2006/relationships/notesSlide" Target="../notesSlides/notesSlide2.xml"/><Relationship Id="rId9" Type="http://schemas.openxmlformats.org/officeDocument/2006/relationships/hyperlink" Target="https://www.helsedirektoratet.no/tema/velferdsteknologi/rapporter-og-utredninger#rapporterfrapaagaaendeutprovinger"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ks.no/globalassets/fagomrader/helse-og-omsorg/velferdsteknologi-til-barn-og-unge/3/Kartleggingsskjema-fra-Bodo-kommune.docx" TargetMode="External"/><Relationship Id="rId13" Type="http://schemas.openxmlformats.org/officeDocument/2006/relationships/hyperlink" Target="https://www.ks.no/fagomrader/forskning-og-utvikling-fou/forskning-og-utvikling/fou-rapporter/utenfor-regnskapet-er-lansert/" TargetMode="External"/><Relationship Id="rId18" Type="http://schemas.openxmlformats.org/officeDocument/2006/relationships/hyperlink" Target="https://www.helsedirektoratet.no/rapporter/velferdsteknologi-til-barn-og-unge-med-funksjonsnedsettelser" TargetMode="External"/><Relationship Id="rId3" Type="http://schemas.openxmlformats.org/officeDocument/2006/relationships/slideLayout" Target="../slideLayouts/slideLayout1.xml"/><Relationship Id="rId21" Type="http://schemas.openxmlformats.org/officeDocument/2006/relationships/image" Target="../media/image10.png"/><Relationship Id="rId7" Type="http://schemas.openxmlformats.org/officeDocument/2006/relationships/hyperlink" Target="https://www.ks.no/globalassets/fagomrader/helse-og-omsorg/velferdsteknologi-til-barn-og-unge/3/interessentanalyse-fra-horten-kommune.xlsx" TargetMode="External"/><Relationship Id="rId12" Type="http://schemas.openxmlformats.org/officeDocument/2006/relationships/image" Target="../media/image7.svg"/><Relationship Id="rId17" Type="http://schemas.openxmlformats.org/officeDocument/2006/relationships/hyperlink" Target="https://www.ks.no/fagomrader/innovasjon/innovasjonsledelse/veikart-for-tjenesteinnovasjon/alle-verktoy/forankringsverktoy/" TargetMode="External"/><Relationship Id="rId2" Type="http://schemas.openxmlformats.org/officeDocument/2006/relationships/tags" Target="../tags/tag26.xml"/><Relationship Id="rId16" Type="http://schemas.openxmlformats.org/officeDocument/2006/relationships/hyperlink" Target="https://www.ssb.no/helse/statistikker/funkhem" TargetMode="External"/><Relationship Id="rId20" Type="http://schemas.openxmlformats.org/officeDocument/2006/relationships/image" Target="../media/image9.png"/><Relationship Id="rId1" Type="http://schemas.openxmlformats.org/officeDocument/2006/relationships/vmlDrawing" Target="../drawings/vmlDrawing15.vml"/><Relationship Id="rId6" Type="http://schemas.openxmlformats.org/officeDocument/2006/relationships/image" Target="../media/image1.emf"/><Relationship Id="rId11" Type="http://schemas.openxmlformats.org/officeDocument/2006/relationships/image" Target="../media/image6.png"/><Relationship Id="rId5" Type="http://schemas.openxmlformats.org/officeDocument/2006/relationships/oleObject" Target="../embeddings/oleObject15.bin"/><Relationship Id="rId15" Type="http://schemas.openxmlformats.org/officeDocument/2006/relationships/hyperlink" Target="https://www.ssb.no/statbank/list/pleie" TargetMode="External"/><Relationship Id="rId23" Type="http://schemas.openxmlformats.org/officeDocument/2006/relationships/image" Target="../media/image12.png"/><Relationship Id="rId10" Type="http://schemas.openxmlformats.org/officeDocument/2006/relationships/hyperlink" Target="https://www.ks.no/globalassets/fagomrader/helse-og-omsorg/velferdsteknologi-til-barn-og-unge/3/Presentasjon-om-utfordringer-og-behov-fra-Alesund.pdf" TargetMode="External"/><Relationship Id="rId19" Type="http://schemas.openxmlformats.org/officeDocument/2006/relationships/image" Target="../media/image8.png"/><Relationship Id="rId4" Type="http://schemas.openxmlformats.org/officeDocument/2006/relationships/notesSlide" Target="../notesSlides/notesSlide3.xml"/><Relationship Id="rId9" Type="http://schemas.openxmlformats.org/officeDocument/2006/relationships/hyperlink" Target="https://www.ks.no/globalassets/fagomrader/helse-og-omsorg/velferdsteknologi-til-barn-og-unge/3/Presentasjon-om-utfordringer-og-behov-fra-Steinkjer.pdf" TargetMode="External"/><Relationship Id="rId14" Type="http://schemas.openxmlformats.org/officeDocument/2006/relationships/hyperlink" Target="https://bufdir.no/Statistikk_og_analyse/Kommunemonitor_nedsatt_funksjonsevne#/" TargetMode="External"/><Relationship Id="rId22"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hyperlink" Target="https://www.ks.no/globalassets/fagomrader/helse-og-omsorg/velferdsteknologi-til-barn-og-unge/4/gevinstrealiseringsplan-fra-horten.xlsx" TargetMode="External"/><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hyperlink" Target="https://www.ks.no/globalassets/fagomrader/helse-og-omsorg/velferdsteknologi-til-barn-og-unge/4/gevinstrealiseringsplan-fra-steinkjer.xlsx" TargetMode="External"/><Relationship Id="rId12" Type="http://schemas.openxmlformats.org/officeDocument/2006/relationships/hyperlink" Target="https://www.ks.no/globalassets/fagomrader/helse-og-omsorg/velferdsteknologi-til-barn-og-unge/4/gevinstrealiseringsplan-fra-alesund.xlsx" TargetMode="External"/><Relationship Id="rId17" Type="http://schemas.openxmlformats.org/officeDocument/2006/relationships/hyperlink" Target="https://www.ks.no/link/7146607a263b46739c57b449cb1291b5.aspx" TargetMode="External"/><Relationship Id="rId2" Type="http://schemas.openxmlformats.org/officeDocument/2006/relationships/tags" Target="../tags/tag27.xml"/><Relationship Id="rId16" Type="http://schemas.openxmlformats.org/officeDocument/2006/relationships/hyperlink" Target="https://www.ks.no/link/fbbb1bd898d5430e9516d2e3009bfe40.aspx" TargetMode="External"/><Relationship Id="rId1" Type="http://schemas.openxmlformats.org/officeDocument/2006/relationships/vmlDrawing" Target="../drawings/vmlDrawing16.vml"/><Relationship Id="rId6" Type="http://schemas.openxmlformats.org/officeDocument/2006/relationships/image" Target="../media/image1.emf"/><Relationship Id="rId11" Type="http://schemas.openxmlformats.org/officeDocument/2006/relationships/hyperlink" Target="https://www.ks.no/globalassets/fagomrader/helse-og-omsorg/velferdsteknologi-til-barn-og-unge/4/gevinstrealiseringsplan-fra-bodo.xlsx" TargetMode="External"/><Relationship Id="rId5" Type="http://schemas.openxmlformats.org/officeDocument/2006/relationships/oleObject" Target="../embeddings/oleObject16.bin"/><Relationship Id="rId15" Type="http://schemas.openxmlformats.org/officeDocument/2006/relationships/hyperlink" Target="https://www.ks.no/fagomrader/innovasjon/innovasjonsledelse/veikart-for-tjenesteinnovasjon/alle-verktoy/gevinstrealisering/" TargetMode="External"/><Relationship Id="rId10" Type="http://schemas.openxmlformats.org/officeDocument/2006/relationships/hyperlink" Target="https://www.ks.no/globalassets/fagomrader/helse-og-omsorg/velferdsteknologi-til-barn-og-unge/4/gevinstrealiseringsplan-fra-risor.xlsx" TargetMode="External"/><Relationship Id="rId4" Type="http://schemas.openxmlformats.org/officeDocument/2006/relationships/notesSlide" Target="../notesSlides/notesSlide4.xml"/><Relationship Id="rId9" Type="http://schemas.openxmlformats.org/officeDocument/2006/relationships/hyperlink" Target="https://www.ks.no/globalassets/fagomrader/helse-og-omsorg/velferdsteknologi-til-barn-og-unge/4/gevinstrealiseringsplan-fra-drammen.xlsx" TargetMode="External"/><Relationship Id="rId1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hyperlink" Target="https://www.ks.no/globalassets/fagomrader/helse-og-omsorg/velferdsteknologi-til-barn-og-unge/5/Eksempel-pa-forankringsplan-fra-Steinkjer.docx" TargetMode="External"/><Relationship Id="rId13" Type="http://schemas.openxmlformats.org/officeDocument/2006/relationships/hyperlink" Target="https://www.prosjektveiviseren.no/" TargetMode="External"/><Relationship Id="rId3" Type="http://schemas.openxmlformats.org/officeDocument/2006/relationships/slideLayout" Target="../slideLayouts/slideLayout1.xml"/><Relationship Id="rId7" Type="http://schemas.openxmlformats.org/officeDocument/2006/relationships/hyperlink" Target="https://www.ks.no/globalassets/fagomrader/helse-og-omsorg/velferdsteknologi-til-barn-og-unge/5/eksempel-pa-aktivitets--og-milepalsplan-fra-alesund.xlsx" TargetMode="External"/><Relationship Id="rId12" Type="http://schemas.openxmlformats.org/officeDocument/2006/relationships/hyperlink" Target="https://www.ks.no/fagomrader/innovasjon/innovasjonsledelse/veikart-for-tjenesteinnovasjon/alle-verktoy/forankringsverktoy/" TargetMode="External"/><Relationship Id="rId2" Type="http://schemas.openxmlformats.org/officeDocument/2006/relationships/tags" Target="../tags/tag28.xml"/><Relationship Id="rId1" Type="http://schemas.openxmlformats.org/officeDocument/2006/relationships/vmlDrawing" Target="../drawings/vmlDrawing17.vml"/><Relationship Id="rId6" Type="http://schemas.openxmlformats.org/officeDocument/2006/relationships/image" Target="../media/image1.emf"/><Relationship Id="rId11" Type="http://schemas.openxmlformats.org/officeDocument/2006/relationships/hyperlink" Target="https://www.ks.no/fagomrader/innovasjon/innovasjonsledelse/veikart-for-tjenesteinnovasjon/alle-verktoy/planleggingsverktoy/" TargetMode="External"/><Relationship Id="rId5" Type="http://schemas.openxmlformats.org/officeDocument/2006/relationships/oleObject" Target="../embeddings/oleObject17.bin"/><Relationship Id="rId15" Type="http://schemas.openxmlformats.org/officeDocument/2006/relationships/hyperlink" Target="https://www.ks.no/fagomrader/innovasjon/innovasjonsledelse/veikart-for-tjenesteinnovasjon/kvikkguide-for-digital-hjemmeoppfolging/" TargetMode="External"/><Relationship Id="rId10" Type="http://schemas.openxmlformats.org/officeDocument/2006/relationships/image" Target="../media/image7.svg"/><Relationship Id="rId4" Type="http://schemas.openxmlformats.org/officeDocument/2006/relationships/notesSlide" Target="../notesSlides/notesSlide5.xml"/><Relationship Id="rId9" Type="http://schemas.openxmlformats.org/officeDocument/2006/relationships/image" Target="../media/image6.png"/><Relationship Id="rId14" Type="http://schemas.openxmlformats.org/officeDocument/2006/relationships/hyperlink" Target="https://www.ks.no/fagomrader/innovasjon/innovasjonsledelse/veikart-for-tjenesteinnovasjon/kvikk-guide-til-velferdsteknologi/"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ks.no/globalassets/fagomrader/helse-og-omsorg/velferdsteknologi-til-barn-og-unge/6/tjenesteforlop-fra-bodo.pptx" TargetMode="External"/><Relationship Id="rId18" Type="http://schemas.openxmlformats.org/officeDocument/2006/relationships/hyperlink" Target="https://www.ks.no/globalassets/fagomrader/helse-og-omsorg/velferdsteknologi-til-barn-og-unge/6/Prosedyre-fra-Steinkjer-Ergoterapitjenesten.doc" TargetMode="External"/><Relationship Id="rId3" Type="http://schemas.openxmlformats.org/officeDocument/2006/relationships/slideLayout" Target="../slideLayouts/slideLayout1.xml"/><Relationship Id="rId21" Type="http://schemas.openxmlformats.org/officeDocument/2006/relationships/hyperlink" Target="https://www.ks.no/globalassets/fagomrader/helse-og-omsorg/velferdsteknologi-til-barn-og-unge/6/mal-for-brukercase.pptx" TargetMode="Externa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hyperlink" Target="https://www.ks.no/globalassets/fagomrader/helse-og-omsorg/velferdsteknologi-til-barn-og-unge/6/Prosedyre-fra-Bodo.docx" TargetMode="External"/><Relationship Id="rId2" Type="http://schemas.openxmlformats.org/officeDocument/2006/relationships/tags" Target="../tags/tag29.xml"/><Relationship Id="rId16" Type="http://schemas.openxmlformats.org/officeDocument/2006/relationships/hyperlink" Target="https://www.ks.no/globalassets/fagomrader/helse-og-omsorg/velferdsteknologi-til-barn-og-unge/6/tjenesteforlop-fra-horten.pptx" TargetMode="External"/><Relationship Id="rId20" Type="http://schemas.openxmlformats.org/officeDocument/2006/relationships/image" Target="../media/image7.svg"/><Relationship Id="rId1" Type="http://schemas.openxmlformats.org/officeDocument/2006/relationships/vmlDrawing" Target="../drawings/vmlDrawing18.vml"/><Relationship Id="rId6" Type="http://schemas.openxmlformats.org/officeDocument/2006/relationships/image" Target="../media/image1.emf"/><Relationship Id="rId11" Type="http://schemas.openxmlformats.org/officeDocument/2006/relationships/image" Target="../media/image17.png"/><Relationship Id="rId24" Type="http://schemas.openxmlformats.org/officeDocument/2006/relationships/hyperlink" Target="https://www.ks.no/globalassets/fagomrader/helse-og-omsorg/velferdsteknologi-til-barn-og-unge/6/tjenesteforlop_mal.pptx" TargetMode="External"/><Relationship Id="rId5" Type="http://schemas.openxmlformats.org/officeDocument/2006/relationships/oleObject" Target="../embeddings/oleObject18.bin"/><Relationship Id="rId15" Type="http://schemas.openxmlformats.org/officeDocument/2006/relationships/hyperlink" Target="https://www.ks.no/globalassets/fagomrader/helse-og-omsorg/velferdsteknologi-til-barn-og-unge/6/tjenesteforlop-fra-drammen.pptx" TargetMode="External"/><Relationship Id="rId23" Type="http://schemas.openxmlformats.org/officeDocument/2006/relationships/hyperlink" Target="https://www.ks.no/globalassets/fagomrader/helse-og-omsorg/velferdsteknologi-til-barn-og-unge/6/mal-for-helhetlig-tjenestemodell.pptx" TargetMode="External"/><Relationship Id="rId10" Type="http://schemas.openxmlformats.org/officeDocument/2006/relationships/image" Target="../media/image16.png"/><Relationship Id="rId19"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15.png"/><Relationship Id="rId14" Type="http://schemas.openxmlformats.org/officeDocument/2006/relationships/hyperlink" Target="https://www.ks.no/globalassets/fagomrader/helse-og-omsorg/velferdsteknologi-til-barn-og-unge/6/tjenesteforlop-fra-steinkjer.pptx" TargetMode="External"/><Relationship Id="rId22" Type="http://schemas.openxmlformats.org/officeDocument/2006/relationships/hyperlink" Target="https://www.ks.no/globalassets/fagomrader/helse-og-omsorg/velferdsteknologi-til-barn-og-unge/6/mal-for-brukerreise.pptx"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ks.no/globalassets/fagomrader/helse-og-omsorg/velferdsteknologi-til-barn-og-unge/7/Eksempel-pa-plan-for-ivaretakelse-av-personvern-og-informasjonssikkerhet-fra-Risor-.docx" TargetMode="External"/><Relationship Id="rId13" Type="http://schemas.openxmlformats.org/officeDocument/2006/relationships/hyperlink" Target="https://www.ks.no/globalassets/fagomrader/innovasjon/veikart-for-tjenesteinnovasjon/verktoy/Kvikk-guide-til-anskaffelser-av-velferdsteknologi.pdf" TargetMode="External"/><Relationship Id="rId3" Type="http://schemas.openxmlformats.org/officeDocument/2006/relationships/slideLayout" Target="../slideLayouts/slideLayout1.xml"/><Relationship Id="rId7" Type="http://schemas.openxmlformats.org/officeDocument/2006/relationships/hyperlink" Target="https://www.ks.no/globalassets/fagomrader/helse-og-omsorg/KS-Velferdsteknologiens-ABC-Emne-C.pdf" TargetMode="External"/><Relationship Id="rId12" Type="http://schemas.openxmlformats.org/officeDocument/2006/relationships/hyperlink" Target="https://ehelse.no/normen/veiledere/Veileder-informasjonssikkerhet-personvern-velferdsteknologi" TargetMode="External"/><Relationship Id="rId2" Type="http://schemas.openxmlformats.org/officeDocument/2006/relationships/tags" Target="../tags/tag30.xml"/><Relationship Id="rId1" Type="http://schemas.openxmlformats.org/officeDocument/2006/relationships/vmlDrawing" Target="../drawings/vmlDrawing19.vml"/><Relationship Id="rId6" Type="http://schemas.openxmlformats.org/officeDocument/2006/relationships/image" Target="../media/image1.emf"/><Relationship Id="rId11" Type="http://schemas.openxmlformats.org/officeDocument/2006/relationships/hyperlink" Target="https://ehelse.no/normen/normen-for-informasjonssikkerhet-og-personvern-i-helse-og-omsorgssektoren" TargetMode="External"/><Relationship Id="rId5" Type="http://schemas.openxmlformats.org/officeDocument/2006/relationships/oleObject" Target="../embeddings/oleObject19.bin"/><Relationship Id="rId15" Type="http://schemas.openxmlformats.org/officeDocument/2006/relationships/hyperlink" Target="https://www.datatilsynet.no/rettigheter-og-plikter/virksomhetenes-plikter/vurdere-personvernkonsekvenser/vurdering-av-personvernkonsekvenser/nar-ma-man-gjennomfore-en-vurdering-av-personvernkonsekvenser/" TargetMode="External"/><Relationship Id="rId10" Type="http://schemas.openxmlformats.org/officeDocument/2006/relationships/image" Target="../media/image7.svg"/><Relationship Id="rId4" Type="http://schemas.openxmlformats.org/officeDocument/2006/relationships/notesSlide" Target="../notesSlides/notesSlide7.xml"/><Relationship Id="rId9" Type="http://schemas.openxmlformats.org/officeDocument/2006/relationships/image" Target="../media/image6.png"/><Relationship Id="rId14" Type="http://schemas.openxmlformats.org/officeDocument/2006/relationships/hyperlink" Target="https://www.ks.no/fagomrader/helse-og-omsorg/velferdsteknologi3/behandling-av-helse--og-personopplysninger-ved-bruk-av-velferdsteknologi/"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ks.no/globalassets/fagomrader/helse-og-omsorg/velferdsteknologi-til-barn-og-unge/8/Eksempel-pa-kommunal-oversikt-over-hjelpemidler-fra-Bodo.docx" TargetMode="External"/><Relationship Id="rId13" Type="http://schemas.openxmlformats.org/officeDocument/2006/relationships/hyperlink" Target="https://www.hjelpemiddeldatabasen.no/" TargetMode="External"/><Relationship Id="rId3" Type="http://schemas.openxmlformats.org/officeDocument/2006/relationships/slideLayout" Target="../slideLayouts/slideLayout1.xml"/><Relationship Id="rId7" Type="http://schemas.openxmlformats.org/officeDocument/2006/relationships/hyperlink" Target="http://appbiblioteket.no/" TargetMode="External"/><Relationship Id="rId12" Type="http://schemas.openxmlformats.org/officeDocument/2006/relationships/hyperlink" Target="http://www.kunnskapsbanken.net/" TargetMode="External"/><Relationship Id="rId2" Type="http://schemas.openxmlformats.org/officeDocument/2006/relationships/tags" Target="../tags/tag31.xml"/><Relationship Id="rId1" Type="http://schemas.openxmlformats.org/officeDocument/2006/relationships/vmlDrawing" Target="../drawings/vmlDrawing20.vml"/><Relationship Id="rId6" Type="http://schemas.openxmlformats.org/officeDocument/2006/relationships/image" Target="../media/image1.emf"/><Relationship Id="rId11" Type="http://schemas.openxmlformats.org/officeDocument/2006/relationships/image" Target="../media/image7.svg"/><Relationship Id="rId5" Type="http://schemas.openxmlformats.org/officeDocument/2006/relationships/oleObject" Target="../embeddings/oleObject20.bin"/><Relationship Id="rId10" Type="http://schemas.openxmlformats.org/officeDocument/2006/relationships/image" Target="../media/image6.png"/><Relationship Id="rId4" Type="http://schemas.openxmlformats.org/officeDocument/2006/relationships/notesSlide" Target="../notesSlides/notesSlide8.xml"/><Relationship Id="rId9" Type="http://schemas.openxmlformats.org/officeDocument/2006/relationships/hyperlink" Target="https://www.ks.no/globalassets/fagomrader/helse-og-omsorg/velferdsteknologi-til-barn-og-unge/8/Eksempel-pa-kommunal-oversikt-over-hjelpemidler-fra-Risor.pdf" TargetMode="External"/><Relationship Id="rId14" Type="http://schemas.openxmlformats.org/officeDocument/2006/relationships/hyperlink" Target="https://www.ks.no/globalassets/fagomrader/innovasjon/veikart-for-tjenesteinnovasjon/verktoy/Kvikk-guide-til-anskaffelser-av-velferdsteknologi.pdf"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ks.no/globalassets/fagomrader/helse-og-omsorg/velferdsteknologi-til-barn-og-unge/9/Eksempel-pa-oppleringsskjema-fra-Bodo.docx" TargetMode="External"/><Relationship Id="rId3" Type="http://schemas.openxmlformats.org/officeDocument/2006/relationships/slideLayout" Target="../slideLayouts/slideLayout1.xml"/><Relationship Id="rId7" Type="http://schemas.openxmlformats.org/officeDocument/2006/relationships/hyperlink" Target="https://www.ks.no/globalassets/fagomrader/helse-og-omsorg/velferdsteknologi-til-barn-og-unge/9/eksempel-pa-infoskriv-fra-steinkjer.pptx" TargetMode="External"/><Relationship Id="rId2" Type="http://schemas.openxmlformats.org/officeDocument/2006/relationships/tags" Target="../tags/tag32.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10" Type="http://schemas.openxmlformats.org/officeDocument/2006/relationships/hyperlink" Target="https://fontene.no/fagartikler/teknologien-kan-gi-personer-med-utviklingshemming-mer-selvstendighet-6.47.659833.a66c796fcc" TargetMode="External"/><Relationship Id="rId4" Type="http://schemas.openxmlformats.org/officeDocument/2006/relationships/notesSlide" Target="../notesSlides/notesSlide9.xml"/><Relationship Id="rId9" Type="http://schemas.openxmlformats.org/officeDocument/2006/relationships/hyperlink" Target="https://www.ks.no/globalassets/fagomrader/helse-og-omsorg/velferdsteknologi-til-barn-og-unge/9/Eksempel-pa-kompetansehevingstiltak-fra-Steinkjer.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FB106B9-1778-4F00-B141-388E3F221AE3}"/>
              </a:ext>
            </a:extLst>
          </p:cNvPr>
          <p:cNvGraphicFramePr>
            <a:graphicFrameLocks noChangeAspect="1"/>
          </p:cNvGraphicFramePr>
          <p:nvPr>
            <p:custDataLst>
              <p:tags r:id="rId2"/>
            </p:custDataLst>
            <p:extLst>
              <p:ext uri="{D42A27DB-BD31-4B8C-83A1-F6EECF244321}">
                <p14:modId xmlns:p14="http://schemas.microsoft.com/office/powerpoint/2010/main" val="2299667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5" imgW="442" imgH="442" progId="TCLayout.ActiveDocument.1">
                  <p:embed/>
                </p:oleObj>
              </mc:Choice>
              <mc:Fallback>
                <p:oleObj name="think-cell Slide" r:id="rId5" imgW="442" imgH="442" progId="TCLayout.ActiveDocument.1">
                  <p:embed/>
                  <p:pic>
                    <p:nvPicPr>
                      <p:cNvPr id="6" name="Object 5" hidden="1">
                        <a:extLst>
                          <a:ext uri="{FF2B5EF4-FFF2-40B4-BE49-F238E27FC236}">
                            <a16:creationId xmlns:a16="http://schemas.microsoft.com/office/drawing/2014/main" id="{5FB106B9-1778-4F00-B141-388E3F221AE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Picture 4" descr="A person sitting on a bench&#10;&#10;Description automatically generated">
            <a:extLst>
              <a:ext uri="{FF2B5EF4-FFF2-40B4-BE49-F238E27FC236}">
                <a16:creationId xmlns:a16="http://schemas.microsoft.com/office/drawing/2014/main" id="{65A7B784-7697-4499-8E8B-01B947F06BB2}"/>
              </a:ext>
            </a:extLst>
          </p:cNvPr>
          <p:cNvPicPr>
            <a:picLocks noChangeAspect="1"/>
          </p:cNvPicPr>
          <p:nvPr/>
        </p:nvPicPr>
        <p:blipFill rotWithShape="1">
          <a:blip r:embed="rId7">
            <a:extLst>
              <a:ext uri="{28A0092B-C50C-407E-A947-70E740481C1C}">
                <a14:useLocalDpi xmlns:a14="http://schemas.microsoft.com/office/drawing/2010/main" val="0"/>
              </a:ext>
            </a:extLst>
          </a:blip>
          <a:srcRect t="9567" b="39070"/>
          <a:stretch/>
        </p:blipFill>
        <p:spPr>
          <a:xfrm>
            <a:off x="0" y="-85608"/>
            <a:ext cx="12188950" cy="4177349"/>
          </a:xfrm>
          <a:prstGeom prst="rect">
            <a:avLst/>
          </a:prstGeom>
        </p:spPr>
      </p:pic>
      <p:grpSp>
        <p:nvGrpSpPr>
          <p:cNvPr id="3" name="Group 2">
            <a:extLst>
              <a:ext uri="{FF2B5EF4-FFF2-40B4-BE49-F238E27FC236}">
                <a16:creationId xmlns:a16="http://schemas.microsoft.com/office/drawing/2014/main" id="{2F3131ED-B12A-4D90-93E1-7BB8B966333F}"/>
              </a:ext>
            </a:extLst>
          </p:cNvPr>
          <p:cNvGrpSpPr/>
          <p:nvPr/>
        </p:nvGrpSpPr>
        <p:grpSpPr>
          <a:xfrm>
            <a:off x="561508" y="4284942"/>
            <a:ext cx="10868298" cy="751082"/>
            <a:chOff x="561508" y="4284942"/>
            <a:chExt cx="10868298" cy="751082"/>
          </a:xfrm>
        </p:grpSpPr>
        <p:sp>
          <p:nvSpPr>
            <p:cNvPr id="16" name="Text Placeholder 7">
              <a:extLst>
                <a:ext uri="{FF2B5EF4-FFF2-40B4-BE49-F238E27FC236}">
                  <a16:creationId xmlns:a16="http://schemas.microsoft.com/office/drawing/2014/main" id="{CA787867-13E9-4D80-B33B-E30025C63664}"/>
                </a:ext>
              </a:extLst>
            </p:cNvPr>
            <p:cNvSpPr txBox="1">
              <a:spLocks/>
            </p:cNvSpPr>
            <p:nvPr/>
          </p:nvSpPr>
          <p:spPr>
            <a:xfrm>
              <a:off x="623116" y="4284942"/>
              <a:ext cx="10800000" cy="720000"/>
            </a:xfrm>
            <a:prstGeom prst="rect">
              <a:avLst/>
            </a:prstGeom>
            <a:noFill/>
          </p:spPr>
          <p:txBody>
            <a:bodyPr vert="horz" lIns="0" tIns="0" rIns="0" bIns="0" rtlCol="0" anchor="t">
              <a:noAutofit/>
            </a:bodyPr>
            <a:lstStyle>
              <a:lvl1pPr marL="0" indent="0" algn="l" defTabSz="633039" rtl="0" eaLnBrk="1" latinLnBrk="0" hangingPunct="1">
                <a:lnSpc>
                  <a:spcPct val="100000"/>
                </a:lnSpc>
                <a:spcBef>
                  <a:spcPts val="0"/>
                </a:spcBef>
                <a:spcAft>
                  <a:spcPts val="0"/>
                </a:spcAft>
                <a:buFont typeface="Arial" panose="020B0604020202020204" pitchFamily="34" charset="0"/>
                <a:buNone/>
                <a:defRPr sz="1938" b="1" kern="1200" cap="all" spc="0" baseline="0">
                  <a:solidFill>
                    <a:schemeClr val="bg2"/>
                  </a:solidFill>
                  <a:latin typeface="+mn-lt"/>
                  <a:ea typeface="+mn-ea"/>
                  <a:cs typeface="+mn-cs"/>
                </a:defRPr>
              </a:lvl1pPr>
              <a:lvl2pPr marL="0" indent="0" algn="l" defTabSz="633039" rtl="0" eaLnBrk="1" latinLnBrk="0" hangingPunct="1">
                <a:lnSpc>
                  <a:spcPct val="100000"/>
                </a:lnSpc>
                <a:spcBef>
                  <a:spcPts val="0"/>
                </a:spcBef>
                <a:spcAft>
                  <a:spcPts val="0"/>
                </a:spcAft>
                <a:buFont typeface="Arial" panose="020B0604020202020204" pitchFamily="34" charset="0"/>
                <a:buNone/>
                <a:defRPr sz="1177" b="0" kern="1200" cap="none" spc="0" baseline="0">
                  <a:solidFill>
                    <a:srgbClr val="7A91A6"/>
                  </a:solidFill>
                  <a:latin typeface="+mn-lt"/>
                  <a:ea typeface="+mn-ea"/>
                  <a:cs typeface="+mn-cs"/>
                </a:defRPr>
              </a:lvl2pPr>
              <a:lvl3pPr marL="0" indent="0" algn="l" defTabSz="633039" rtl="0" eaLnBrk="1" latinLnBrk="0" hangingPunct="1">
                <a:lnSpc>
                  <a:spcPct val="100000"/>
                </a:lnSpc>
                <a:spcBef>
                  <a:spcPts val="0"/>
                </a:spcBef>
                <a:spcAft>
                  <a:spcPts val="0"/>
                </a:spcAft>
                <a:buFont typeface="Arial" panose="020B0604020202020204" pitchFamily="34" charset="0"/>
                <a:buNone/>
                <a:defRPr sz="1177" kern="1200" spc="0">
                  <a:solidFill>
                    <a:srgbClr val="7A91A6"/>
                  </a:solidFill>
                  <a:latin typeface="+mn-lt"/>
                  <a:ea typeface="+mn-ea"/>
                  <a:cs typeface="+mn-cs"/>
                </a:defRPr>
              </a:lvl3pPr>
              <a:lvl4pPr marL="0" indent="0" algn="l" defTabSz="633039" rtl="0" eaLnBrk="1" latinLnBrk="0" hangingPunct="1">
                <a:lnSpc>
                  <a:spcPct val="100000"/>
                </a:lnSpc>
                <a:spcBef>
                  <a:spcPts val="0"/>
                </a:spcBef>
                <a:spcAft>
                  <a:spcPts val="0"/>
                </a:spcAft>
                <a:buClr>
                  <a:schemeClr val="bg2"/>
                </a:buClr>
                <a:buFont typeface="Arial" panose="020B0604020202020204" pitchFamily="34" charset="0"/>
                <a:buNone/>
                <a:defRPr sz="1177" kern="1200" spc="0">
                  <a:solidFill>
                    <a:srgbClr val="7A91A6"/>
                  </a:solidFill>
                  <a:latin typeface="+mn-lt"/>
                  <a:ea typeface="+mn-ea"/>
                  <a:cs typeface="+mn-cs"/>
                </a:defRPr>
              </a:lvl4pPr>
              <a:lvl5pPr marL="0" indent="0" algn="l" defTabSz="633039" rtl="0" eaLnBrk="1" latinLnBrk="0" hangingPunct="1">
                <a:lnSpc>
                  <a:spcPct val="100000"/>
                </a:lnSpc>
                <a:spcBef>
                  <a:spcPts val="0"/>
                </a:spcBef>
                <a:spcAft>
                  <a:spcPts val="0"/>
                </a:spcAft>
                <a:buClr>
                  <a:schemeClr val="bg2"/>
                </a:buClr>
                <a:buSzPct val="105000"/>
                <a:buFont typeface="Arial" panose="020B0604020202020204" pitchFamily="34" charset="0"/>
                <a:buNone/>
                <a:defRPr sz="1177" kern="1200" spc="0">
                  <a:solidFill>
                    <a:srgbClr val="7A91A6"/>
                  </a:solidFill>
                  <a:latin typeface="+mn-lt"/>
                  <a:ea typeface="+mn-ea"/>
                  <a:cs typeface="+mn-cs"/>
                </a:defRPr>
              </a:lvl5pPr>
              <a:lvl6pPr marL="0" indent="0" algn="l" defTabSz="633039" rtl="0" eaLnBrk="1" latinLnBrk="0" hangingPunct="1">
                <a:lnSpc>
                  <a:spcPct val="100000"/>
                </a:lnSpc>
                <a:spcBef>
                  <a:spcPts val="0"/>
                </a:spcBef>
                <a:spcAft>
                  <a:spcPts val="0"/>
                </a:spcAft>
                <a:buClr>
                  <a:schemeClr val="bg2"/>
                </a:buClr>
                <a:buSzPct val="80000"/>
                <a:buFont typeface="Wingdings" panose="05000000000000000000" pitchFamily="2" charset="2"/>
                <a:buNone/>
                <a:defRPr sz="1177" kern="1200" spc="0">
                  <a:solidFill>
                    <a:srgbClr val="7A91A6"/>
                  </a:solidFill>
                  <a:latin typeface="+mn-lt"/>
                  <a:ea typeface="+mn-ea"/>
                  <a:cs typeface="+mn-cs"/>
                </a:defRPr>
              </a:lvl6pPr>
              <a:lvl7pPr marL="0" indent="0" algn="l" defTabSz="633039" rtl="0" eaLnBrk="1" latinLnBrk="0" hangingPunct="1">
                <a:lnSpc>
                  <a:spcPct val="100000"/>
                </a:lnSpc>
                <a:spcBef>
                  <a:spcPts val="0"/>
                </a:spcBef>
                <a:spcAft>
                  <a:spcPts val="0"/>
                </a:spcAft>
                <a:buClr>
                  <a:schemeClr val="bg2"/>
                </a:buClr>
                <a:buFont typeface="Arial" panose="020B0604020202020204" pitchFamily="34" charset="0"/>
                <a:buNone/>
                <a:defRPr sz="1177" kern="1200" spc="0">
                  <a:solidFill>
                    <a:srgbClr val="7A91A6"/>
                  </a:solidFill>
                  <a:latin typeface="+mn-lt"/>
                  <a:ea typeface="+mn-ea"/>
                  <a:cs typeface="+mn-cs"/>
                </a:defRPr>
              </a:lvl7pPr>
              <a:lvl8pPr marL="0" indent="0" algn="l" defTabSz="633039" rtl="0" eaLnBrk="1" latinLnBrk="0" hangingPunct="1">
                <a:lnSpc>
                  <a:spcPct val="100000"/>
                </a:lnSpc>
                <a:spcBef>
                  <a:spcPts val="0"/>
                </a:spcBef>
                <a:spcAft>
                  <a:spcPts val="0"/>
                </a:spcAft>
                <a:buClr>
                  <a:schemeClr val="bg2"/>
                </a:buClr>
                <a:buFont typeface="Arial" panose="020B0604020202020204" pitchFamily="34" charset="0"/>
                <a:buNone/>
                <a:defRPr sz="1177" kern="1200" spc="0">
                  <a:solidFill>
                    <a:srgbClr val="7A91A6"/>
                  </a:solidFill>
                  <a:latin typeface="+mn-lt"/>
                  <a:ea typeface="+mn-ea"/>
                  <a:cs typeface="+mn-cs"/>
                </a:defRPr>
              </a:lvl8pPr>
              <a:lvl9pPr marL="0" indent="0" algn="l" defTabSz="633039" rtl="0" eaLnBrk="1" latinLnBrk="0" hangingPunct="1">
                <a:lnSpc>
                  <a:spcPct val="100000"/>
                </a:lnSpc>
                <a:spcBef>
                  <a:spcPts val="0"/>
                </a:spcBef>
                <a:spcAft>
                  <a:spcPts val="0"/>
                </a:spcAft>
                <a:buClr>
                  <a:schemeClr val="bg2"/>
                </a:buClr>
                <a:buSzPct val="80000"/>
                <a:buFont typeface="Wingdings" panose="05000000000000000000" pitchFamily="2" charset="2"/>
                <a:buNone/>
                <a:defRPr sz="1177" kern="1200" spc="0">
                  <a:solidFill>
                    <a:srgbClr val="7A91A6"/>
                  </a:solidFill>
                  <a:latin typeface="+mn-lt"/>
                  <a:ea typeface="+mn-ea"/>
                  <a:cs typeface="+mn-cs"/>
                </a:defRPr>
              </a:lvl9pPr>
            </a:lstStyle>
            <a:p>
              <a:pPr lvl="0">
                <a:defRPr/>
              </a:pPr>
              <a:r>
                <a:rPr lang="nb-NO" sz="2200" cap="none" dirty="0">
                  <a:solidFill>
                    <a:schemeClr val="tx1"/>
                  </a:solidFill>
                  <a:latin typeface="Arial Black" panose="020B0A04020102020204" pitchFamily="34" charset="0"/>
                  <a:cs typeface="Calibri" panose="020F0502020204030204" pitchFamily="34" charset="0"/>
                  <a:sym typeface="Calibri" panose="020F0502020204030204" pitchFamily="34" charset="0"/>
                </a:rPr>
                <a:t>KVIKK-GUIDE TIL IMPLEMENTERING AV VELFERDSTEKNOLOGI TIL BARN OG UNGE MED NEDSATT FUNKSJONSEVNE</a:t>
              </a:r>
            </a:p>
          </p:txBody>
        </p:sp>
        <p:cxnSp>
          <p:nvCxnSpPr>
            <p:cNvPr id="17" name="Straight Connector 16">
              <a:extLst>
                <a:ext uri="{FF2B5EF4-FFF2-40B4-BE49-F238E27FC236}">
                  <a16:creationId xmlns:a16="http://schemas.microsoft.com/office/drawing/2014/main" id="{85CD1497-D650-4D4A-A654-B6C56CA57FF5}"/>
                </a:ext>
              </a:extLst>
            </p:cNvPr>
            <p:cNvCxnSpPr>
              <a:cxnSpLocks/>
            </p:cNvCxnSpPr>
            <p:nvPr/>
          </p:nvCxnSpPr>
          <p:spPr>
            <a:xfrm>
              <a:off x="561508" y="5036024"/>
              <a:ext cx="10868298" cy="0"/>
            </a:xfrm>
            <a:prstGeom prst="line">
              <a:avLst/>
            </a:prstGeom>
            <a:noFill/>
            <a:ln>
              <a:solidFill>
                <a:srgbClr val="A2A3A3"/>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93875C51-6AE3-419E-8C4E-ECB3BE03A4A4}"/>
              </a:ext>
            </a:extLst>
          </p:cNvPr>
          <p:cNvSpPr txBox="1"/>
          <p:nvPr/>
        </p:nvSpPr>
        <p:spPr>
          <a:xfrm>
            <a:off x="553327" y="5159790"/>
            <a:ext cx="10800000" cy="391326"/>
          </a:xfrm>
          <a:prstGeom prst="rect">
            <a:avLst/>
          </a:prstGeom>
          <a:noFill/>
        </p:spPr>
        <p:txBody>
          <a:bodyPr wrap="square" rtlCol="0">
            <a:spAutoFit/>
          </a:bodyPr>
          <a:lstStyle/>
          <a:p>
            <a:pPr marL="0" marR="0" lvl="0" indent="0" algn="l" defTabSz="986912" rtl="0" eaLnBrk="1" fontAlgn="auto" latinLnBrk="0" hangingPunct="1">
              <a:lnSpc>
                <a:spcPct val="100000"/>
              </a:lnSpc>
              <a:spcBef>
                <a:spcPts val="0"/>
              </a:spcBef>
              <a:spcAft>
                <a:spcPts val="0"/>
              </a:spcAft>
              <a:buClrTx/>
              <a:buSzTx/>
              <a:buFontTx/>
              <a:buNone/>
              <a:tabLst/>
              <a:defRPr/>
            </a:pPr>
            <a:r>
              <a:rPr kumimoji="0" lang="nb-NO" sz="1943" i="0" u="none" strike="noStrike" kern="1200" cap="none" spc="0" normalizeH="0" baseline="0" noProof="0" dirty="0">
                <a:ln>
                  <a:noFill/>
                </a:ln>
                <a:solidFill>
                  <a:srgbClr val="A2A3A3"/>
                </a:solidFill>
                <a:effectLst/>
                <a:uLnTx/>
                <a:uFillTx/>
                <a:latin typeface="Arial Black" panose="020B0A04020102020204" pitchFamily="34" charset="0"/>
                <a:cs typeface="Calibri" panose="020F0502020204030204" pitchFamily="34" charset="0"/>
                <a:sym typeface="Calibri" panose="020F0502020204030204" pitchFamily="34" charset="0"/>
              </a:rPr>
              <a:t>Nasjonalt velferdsteknologiprogram</a:t>
            </a:r>
          </a:p>
        </p:txBody>
      </p:sp>
      <p:pic>
        <p:nvPicPr>
          <p:cNvPr id="19" name="Picture 22">
            <a:extLst>
              <a:ext uri="{FF2B5EF4-FFF2-40B4-BE49-F238E27FC236}">
                <a16:creationId xmlns:a16="http://schemas.microsoft.com/office/drawing/2014/main" id="{CB4BAF66-7FB2-499C-A2B5-31F49A4F872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506231" y="5851193"/>
            <a:ext cx="894192" cy="689919"/>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19">
            <a:extLst>
              <a:ext uri="{FF2B5EF4-FFF2-40B4-BE49-F238E27FC236}">
                <a16:creationId xmlns:a16="http://schemas.microsoft.com/office/drawing/2014/main" id="{E1F829E0-A0CE-4EC3-A80D-2A36815FF9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177" y="5946560"/>
            <a:ext cx="894192" cy="447095"/>
          </a:xfrm>
          <a:prstGeom prst="rect">
            <a:avLst/>
          </a:prstGeom>
        </p:spPr>
      </p:pic>
      <p:pic>
        <p:nvPicPr>
          <p:cNvPr id="21" name="Picture 6" descr="Bilderesultat for logo helsedirektoratet">
            <a:extLst>
              <a:ext uri="{FF2B5EF4-FFF2-40B4-BE49-F238E27FC236}">
                <a16:creationId xmlns:a16="http://schemas.microsoft.com/office/drawing/2014/main" id="{8534D2FD-83A0-4BE1-802D-5DE4DC2B5E8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887779" y="5736744"/>
            <a:ext cx="1635044" cy="8667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75FAAAFD-2A68-41A0-B2EA-A924133E7736}"/>
              </a:ext>
            </a:extLst>
          </p:cNvPr>
          <p:cNvSpPr txBox="1"/>
          <p:nvPr/>
        </p:nvSpPr>
        <p:spPr>
          <a:xfrm>
            <a:off x="561508" y="6495394"/>
            <a:ext cx="2424288" cy="276999"/>
          </a:xfrm>
          <a:prstGeom prst="rect">
            <a:avLst/>
          </a:prstGeom>
          <a:noFill/>
        </p:spPr>
        <p:txBody>
          <a:bodyPr wrap="square" rtlCol="0">
            <a:spAutoFit/>
          </a:bodyPr>
          <a:lstStyle/>
          <a:p>
            <a:r>
              <a:rPr lang="nb-NO" sz="1200" dirty="0">
                <a:solidFill>
                  <a:schemeClr val="tx2"/>
                </a:solidFill>
                <a:latin typeface="Calibri" panose="020F0502020204030204" pitchFamily="34" charset="0"/>
                <a:cs typeface="Calibri" panose="020F0502020204030204" pitchFamily="34" charset="0"/>
                <a:sym typeface="Calibri" panose="020F0502020204030204" pitchFamily="34" charset="0"/>
              </a:rPr>
              <a:t>16. mars 2021 – Versjon 1.2</a:t>
            </a:r>
          </a:p>
        </p:txBody>
      </p:sp>
    </p:spTree>
    <p:extLst>
      <p:ext uri="{BB962C8B-B14F-4D97-AF65-F5344CB8AC3E}">
        <p14:creationId xmlns:p14="http://schemas.microsoft.com/office/powerpoint/2010/main" val="1667689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7" hidden="1">
            <a:extLst>
              <a:ext uri="{FF2B5EF4-FFF2-40B4-BE49-F238E27FC236}">
                <a16:creationId xmlns:a16="http://schemas.microsoft.com/office/drawing/2014/main" id="{CFE07ADC-8981-47C3-988D-977A7B3838EA}"/>
              </a:ext>
            </a:extLst>
          </p:cNvPr>
          <p:cNvGraphicFramePr>
            <a:graphicFrameLocks noChangeAspect="1"/>
          </p:cNvGraphicFramePr>
          <p:nvPr>
            <p:custDataLst>
              <p:tags r:id="rId2"/>
            </p:custDataLst>
            <p:extLst>
              <p:ext uri="{D42A27DB-BD31-4B8C-83A1-F6EECF244321}">
                <p14:modId xmlns:p14="http://schemas.microsoft.com/office/powerpoint/2010/main" val="2855938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5" imgW="442" imgH="442" progId="TCLayout.ActiveDocument.1">
                  <p:embed/>
                </p:oleObj>
              </mc:Choice>
              <mc:Fallback>
                <p:oleObj name="think-cell Slide" r:id="rId5" imgW="442" imgH="442" progId="TCLayout.ActiveDocument.1">
                  <p:embed/>
                  <p:pic>
                    <p:nvPicPr>
                      <p:cNvPr id="58" name="Object 57" hidden="1">
                        <a:extLst>
                          <a:ext uri="{FF2B5EF4-FFF2-40B4-BE49-F238E27FC236}">
                            <a16:creationId xmlns:a16="http://schemas.microsoft.com/office/drawing/2014/main" id="{CFE07ADC-8981-47C3-988D-977A7B3838E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56" name="Straight Connector 55">
            <a:extLst>
              <a:ext uri="{FF2B5EF4-FFF2-40B4-BE49-F238E27FC236}">
                <a16:creationId xmlns:a16="http://schemas.microsoft.com/office/drawing/2014/main" id="{404FF674-8651-4117-8505-1C2007EEF8D0}"/>
              </a:ext>
            </a:extLst>
          </p:cNvPr>
          <p:cNvCxnSpPr>
            <a:cxnSpLocks/>
            <a:endCxn id="20" idx="4"/>
          </p:cNvCxnSpPr>
          <p:nvPr/>
        </p:nvCxnSpPr>
        <p:spPr>
          <a:xfrm flipH="1">
            <a:off x="661921" y="573005"/>
            <a:ext cx="2" cy="5334123"/>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0687AC-9390-4C61-BD38-C937FBE2E6D4}"/>
              </a:ext>
            </a:extLst>
          </p:cNvPr>
          <p:cNvSpPr txBox="1"/>
          <p:nvPr/>
        </p:nvSpPr>
        <p:spPr>
          <a:xfrm>
            <a:off x="1529859" y="832505"/>
            <a:ext cx="9721239" cy="461665"/>
          </a:xfrm>
          <a:prstGeom prst="rect">
            <a:avLst/>
          </a:prstGeom>
          <a:noFill/>
        </p:spPr>
        <p:txBody>
          <a:bodyPr wrap="square" rtlCol="0">
            <a:spAutoFit/>
          </a:bodyPr>
          <a:lstStyle/>
          <a:p>
            <a:pPr lvl="0">
              <a:defRPr/>
            </a:pP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I en driftsituasjon skal kommunen sikre at tjenesten utføres i henhold til planer og rutiner, evalueres og forbedres regelmessig. Barn og foresatte må følges opp jevnlig for å sikre forsvarlighet, nytteverdi og brukervennlighet i tjenesten. På slutten av prosjektet evalueres måloppnåelse og gevinstrealisering.</a:t>
            </a:r>
          </a:p>
        </p:txBody>
      </p:sp>
      <p:sp>
        <p:nvSpPr>
          <p:cNvPr id="26" name="Oval 25">
            <a:hlinkClick r:id="" action="ppaction://noaction"/>
            <a:extLst>
              <a:ext uri="{FF2B5EF4-FFF2-40B4-BE49-F238E27FC236}">
                <a16:creationId xmlns:a16="http://schemas.microsoft.com/office/drawing/2014/main" id="{2C1B4E93-0997-4DE8-B306-C851AB8FF2FE}"/>
              </a:ext>
            </a:extLst>
          </p:cNvPr>
          <p:cNvSpPr/>
          <p:nvPr/>
        </p:nvSpPr>
        <p:spPr>
          <a:xfrm>
            <a:off x="100250" y="573005"/>
            <a:ext cx="1123343" cy="1039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Avklare behov og definere målsetning</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effectLst/>
                <a:uLnTx/>
                <a:uFillTx/>
                <a:latin typeface="Arial Black" panose="020B0A04020102020204" pitchFamily="34" charset="0"/>
                <a:cs typeface="Calibri" panose="020F0502020204030204" pitchFamily="34" charset="0"/>
                <a:sym typeface="Calibri" panose="020F0502020204030204" pitchFamily="34" charset="0"/>
              </a:rPr>
              <a:t>Drifte og evaluere tjenesten</a:t>
            </a:r>
          </a:p>
        </p:txBody>
      </p:sp>
      <p:sp>
        <p:nvSpPr>
          <p:cNvPr id="18" name="Oval 17">
            <a:hlinkClick r:id="" action="ppaction://noaction"/>
            <a:extLst>
              <a:ext uri="{FF2B5EF4-FFF2-40B4-BE49-F238E27FC236}">
                <a16:creationId xmlns:a16="http://schemas.microsoft.com/office/drawing/2014/main" id="{863A0AF1-BAC3-42B6-9803-F5447BA961FC}"/>
              </a:ext>
            </a:extLst>
          </p:cNvPr>
          <p:cNvSpPr/>
          <p:nvPr/>
        </p:nvSpPr>
        <p:spPr>
          <a:xfrm>
            <a:off x="100249" y="2011301"/>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lvl="0" algn="ctr" defTabSz="995478">
              <a:defRPr/>
            </a:pPr>
            <a:r>
              <a:rPr lang="nb-NO" sz="900" dirty="0">
                <a:solidFill>
                  <a:prstClr val="black">
                    <a:lumMod val="65000"/>
                    <a:lumOff val="35000"/>
                  </a:prstClr>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19" name="Oval 18">
            <a:hlinkClick r:id="" action="ppaction://noaction"/>
            <a:extLst>
              <a:ext uri="{FF2B5EF4-FFF2-40B4-BE49-F238E27FC236}">
                <a16:creationId xmlns:a16="http://schemas.microsoft.com/office/drawing/2014/main" id="{240F0180-C00B-4B07-9D65-26F2FD377092}"/>
              </a:ext>
            </a:extLst>
          </p:cNvPr>
          <p:cNvSpPr/>
          <p:nvPr/>
        </p:nvSpPr>
        <p:spPr>
          <a:xfrm>
            <a:off x="100249" y="3429000"/>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prstClr val="black">
                    <a:lumMod val="65000"/>
                    <a:lumOff val="35000"/>
                  </a:prstClr>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0" name="Oval 19">
            <a:hlinkClick r:id="" action="ppaction://noaction"/>
            <a:extLst>
              <a:ext uri="{FF2B5EF4-FFF2-40B4-BE49-F238E27FC236}">
                <a16:creationId xmlns:a16="http://schemas.microsoft.com/office/drawing/2014/main" id="{54A5A628-03C4-4FD3-9F5A-128915D5033A}"/>
              </a:ext>
            </a:extLst>
          </p:cNvPr>
          <p:cNvSpPr/>
          <p:nvPr/>
        </p:nvSpPr>
        <p:spPr>
          <a:xfrm>
            <a:off x="100249" y="4867295"/>
            <a:ext cx="1123343" cy="10398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17" name="TextBox 16">
            <a:extLst>
              <a:ext uri="{FF2B5EF4-FFF2-40B4-BE49-F238E27FC236}">
                <a16:creationId xmlns:a16="http://schemas.microsoft.com/office/drawing/2014/main" id="{D0DE2730-F5B5-465D-8014-E5B1066147B4}"/>
              </a:ext>
            </a:extLst>
          </p:cNvPr>
          <p:cNvSpPr txBox="1"/>
          <p:nvPr/>
        </p:nvSpPr>
        <p:spPr>
          <a:xfrm>
            <a:off x="1593131" y="1525294"/>
            <a:ext cx="6494914" cy="4097160"/>
          </a:xfrm>
          <a:prstGeom prst="rect">
            <a:avLst/>
          </a:prstGeom>
          <a:noFill/>
        </p:spPr>
        <p:txBody>
          <a:bodyPr wrap="square" numCol="2"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Kontinuerlig oppfølging av barn og foresatte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Gjennomfør spørreundersøkelser eller evalueringssamtaler med barn og familie for å kartlegge deres brukeropplevelse. Vurder følgende:</a:t>
            </a:r>
          </a:p>
          <a:p>
            <a:pPr marL="360363" lvl="0" indent="-18415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Nytteverdi. Vurder om barnet og familien oppnår tiltenkt nytteverdi og individuelle målsetninger ved bruk av velferdsteknologi.</a:t>
            </a:r>
          </a:p>
          <a:p>
            <a:pPr marL="360363" lvl="0" indent="-18415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Brukervennlighet og oppfølging. Vurder om hjelpemidlene oppleves som enkle å bruke og om familien mottar tilstrekkelig med oppfølging fra kommunen.</a:t>
            </a:r>
          </a:p>
          <a:p>
            <a:pPr marL="228600" lvl="0" indent="-22860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Bruk innsikten til å dokumentere gevinstene som står i gevinstrealiseringsplanen.</a:t>
            </a:r>
          </a:p>
          <a:p>
            <a:pPr marL="228600" lvl="0" indent="-22860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Vurder om det er behov for å endre på teknologi, målsetninger eller rutiner for det enkelte barn. Dette er spesielt viktig ved kritiske overganger, som skolebytte.</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Kontinuerlig forbedring av tjenesten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erfaringer fra ansatte i kommunen gjennom spørreundersøkelser eller evalueringssamtaler. Undersøk følgende punkter:</a:t>
            </a:r>
          </a:p>
          <a:p>
            <a:pPr marL="360363" lvl="0" indent="-18415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Hva som fungerer bra og hva som er forbedrings-potensialer i tjenesten.</a:t>
            </a:r>
          </a:p>
          <a:p>
            <a:pPr marL="360363" lvl="0" indent="-184150" defTabSz="995478">
              <a:spcBef>
                <a:spcPts val="600"/>
              </a:spcBef>
              <a:buFont typeface="+mj-lt"/>
              <a:buAutoNum type="alphaLcParen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360363" lvl="0" indent="-18415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Hvorvidt ansatte har behov for ytterligere opplæring.</a:t>
            </a:r>
          </a:p>
          <a:p>
            <a:pPr marL="360363" lvl="0" indent="-18415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Konkrete tilbakemeldinger på hjelpemidler.</a:t>
            </a:r>
          </a:p>
          <a:p>
            <a:pPr marL="360363" lvl="0" indent="-18415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Tjenestens forsvarlighet, både hva gjelder helse, miljøterapi og personvern.</a:t>
            </a:r>
          </a:p>
          <a:p>
            <a:pPr marL="360363" lvl="0" indent="-18415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Oppnåelse av prosjektets/tjenestens målsetninger og gevinster.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Utfør en slik evaluering på slutten av prosjektet og en tilsvarende evaluering hvert år.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Oppdater tjenesteforløp, rutiner og risikovurderinger basert på tilbakemeldingene.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Oppsummer evalueringen i en erfaringsrapport og forankre resultatene hos kommunens ledelse, ansatte og innbyggere.</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Kontinuerlig forankring</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Oppretthold et godt samarbeid med NAV hjelpemiddelsentral og leverandører for å motta tips om nye velferdsteknologier eller oppdateringer på eksisterende utstyr.</a:t>
            </a:r>
          </a:p>
        </p:txBody>
      </p:sp>
      <p:sp>
        <p:nvSpPr>
          <p:cNvPr id="21" name="TextBox 20">
            <a:extLst>
              <a:ext uri="{FF2B5EF4-FFF2-40B4-BE49-F238E27FC236}">
                <a16:creationId xmlns:a16="http://schemas.microsoft.com/office/drawing/2014/main" id="{2F930A4A-70E7-4205-9862-F330234B2981}"/>
              </a:ext>
            </a:extLst>
          </p:cNvPr>
          <p:cNvSpPr txBox="1"/>
          <p:nvPr/>
        </p:nvSpPr>
        <p:spPr>
          <a:xfrm>
            <a:off x="8179726" y="1612839"/>
            <a:ext cx="3240000" cy="743793"/>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Eksempler</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216"/>
              </a:spcBef>
              <a:buFont typeface="Arial" panose="020B0604020202020204" pitchFamily="34" charset="0"/>
              <a:buChar char="•"/>
            </a:pPr>
            <a:r>
              <a:rPr lang="nb-NO" sz="900" dirty="0">
                <a:latin typeface="Calibri" panose="020F0502020204030204" pitchFamily="34" charset="0"/>
                <a:cs typeface="Calibri" panose="020F0502020204030204" pitchFamily="34" charset="0"/>
                <a:sym typeface="Calibri" panose="020F0502020204030204" pitchFamily="34" charset="0"/>
              </a:rPr>
              <a:t>Eksempler på spørreundersøkelser for gevinstoppfølging fra </a:t>
            </a: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Horten</a:t>
            </a:r>
            <a:r>
              <a:rPr lang="nb-NO" sz="900" dirty="0">
                <a:latin typeface="Calibri" panose="020F0502020204030204" pitchFamily="34" charset="0"/>
                <a:cs typeface="Calibri" panose="020F0502020204030204" pitchFamily="34" charset="0"/>
                <a:sym typeface="Calibri" panose="020F0502020204030204" pitchFamily="34" charset="0"/>
              </a:rPr>
              <a:t> og </a:t>
            </a: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Risør</a:t>
            </a:r>
            <a:r>
              <a:rPr lang="nb-NO" sz="900" dirty="0">
                <a:latin typeface="Calibri" panose="020F0502020204030204" pitchFamily="34" charset="0"/>
                <a:cs typeface="Calibri" panose="020F0502020204030204" pitchFamily="34" charset="0"/>
                <a:sym typeface="Calibri" panose="020F0502020204030204" pitchFamily="34" charset="0"/>
              </a:rPr>
              <a:t>.</a:t>
            </a:r>
          </a:p>
          <a:p>
            <a:pPr marL="171450" lvl="0" indent="-171450" defTabSz="995478">
              <a:spcBef>
                <a:spcPts val="216"/>
              </a:spcBef>
              <a:buFont typeface="Arial" panose="020B0604020202020204" pitchFamily="34" charset="0"/>
              <a:buChar char="•"/>
            </a:pPr>
            <a:r>
              <a:rPr lang="nb-NO" sz="900" dirty="0">
                <a:latin typeface="Calibri" panose="020F0502020204030204" pitchFamily="34" charset="0"/>
                <a:cs typeface="Calibri" panose="020F0502020204030204" pitchFamily="34" charset="0"/>
                <a:sym typeface="Calibri" panose="020F0502020204030204" pitchFamily="34" charset="0"/>
                <a:hlinkClick r:id="rId9">
                  <a:extLst>
                    <a:ext uri="{A12FA001-AC4F-418D-AE19-62706E023703}">
                      <ahyp:hlinkClr xmlns:ahyp="http://schemas.microsoft.com/office/drawing/2018/hyperlinkcolor" val="tx"/>
                    </a:ext>
                  </a:extLst>
                </a:hlinkClick>
              </a:rPr>
              <a:t>Eksempel på evalueringsskjema for bruker fra Bodø.</a:t>
            </a:r>
            <a:endParaRPr lang="nb-NO" sz="900" dirty="0">
              <a:latin typeface="Calibri" panose="020F0502020204030204" pitchFamily="34" charset="0"/>
              <a:cs typeface="Calibri" panose="020F0502020204030204" pitchFamily="34" charset="0"/>
              <a:sym typeface="Calibri" panose="020F0502020204030204" pitchFamily="34" charset="0"/>
            </a:endParaRPr>
          </a:p>
        </p:txBody>
      </p:sp>
      <p:sp>
        <p:nvSpPr>
          <p:cNvPr id="23" name="Rectangle 22">
            <a:extLst>
              <a:ext uri="{FF2B5EF4-FFF2-40B4-BE49-F238E27FC236}">
                <a16:creationId xmlns:a16="http://schemas.microsoft.com/office/drawing/2014/main" id="{A04E9F53-6515-4ED8-BDDD-476C1FD7C9EB}"/>
              </a:ext>
            </a:extLst>
          </p:cNvPr>
          <p:cNvSpPr/>
          <p:nvPr/>
        </p:nvSpPr>
        <p:spPr>
          <a:xfrm>
            <a:off x="8179726" y="2519333"/>
            <a:ext cx="3240000" cy="44319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nb-NO" sz="1200" b="1" dirty="0">
                <a:solidFill>
                  <a:schemeClr val="tx1"/>
                </a:solidFill>
                <a:latin typeface="Calibri" panose="020F0502020204030204" pitchFamily="34" charset="0"/>
                <a:cs typeface="Calibri" panose="020F0502020204030204" pitchFamily="34" charset="0"/>
                <a:sym typeface="Calibri" panose="020F0502020204030204" pitchFamily="34" charset="0"/>
              </a:rPr>
              <a:t>Verktøy</a:t>
            </a:r>
            <a:endParaRPr lang="nb-NO" sz="11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0">
                  <a:extLst>
                    <a:ext uri="{96DAC541-7B7A-43D3-8B79-37D633B846F1}">
                      <asvg:svgBlip xmlns:asvg="http://schemas.microsoft.com/office/drawing/2016/SVG/main" r:embed="rId11"/>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2">
                  <a:extLst>
                    <a:ext uri="{A12FA001-AC4F-418D-AE19-62706E023703}">
                      <ahyp:hlinkClr xmlns:ahyp="http://schemas.microsoft.com/office/drawing/2018/hyperlinkcolor" val="tx"/>
                    </a:ext>
                  </a:extLst>
                </a:hlinkClick>
              </a:rPr>
              <a:t>Mal for gevinstoppfølging.</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24" name="TextBox 23">
            <a:extLst>
              <a:ext uri="{FF2B5EF4-FFF2-40B4-BE49-F238E27FC236}">
                <a16:creationId xmlns:a16="http://schemas.microsoft.com/office/drawing/2014/main" id="{38B82B07-4888-4C85-9771-E1BD366BE675}"/>
              </a:ext>
            </a:extLst>
          </p:cNvPr>
          <p:cNvSpPr txBox="1"/>
          <p:nvPr/>
        </p:nvSpPr>
        <p:spPr>
          <a:xfrm>
            <a:off x="8179726" y="3125232"/>
            <a:ext cx="3240000" cy="1523494"/>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Sjekkliste</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Tilbakemeldinger fra barn og foresatte er innhentet og ivaretatt.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Tilbakemeldinger fra tjenesteytere er innhentet og ivaretatt.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Tjenestens måloppnåelse og gevinster er dokumentert.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Tjenesteforløp, rutiner og risikovurderinger er oppdatert i henhold til tilbakemeldinger.</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Samarbeid med NAV hjelpemiddelsentral og leverandører er opprettholdt.</a:t>
            </a:r>
          </a:p>
        </p:txBody>
      </p:sp>
      <p:grpSp>
        <p:nvGrpSpPr>
          <p:cNvPr id="28" name="Group 27">
            <a:extLst>
              <a:ext uri="{FF2B5EF4-FFF2-40B4-BE49-F238E27FC236}">
                <a16:creationId xmlns:a16="http://schemas.microsoft.com/office/drawing/2014/main" id="{2AEEF156-6BA0-4DBE-8110-03FEB3065C16}"/>
              </a:ext>
            </a:extLst>
          </p:cNvPr>
          <p:cNvGrpSpPr/>
          <p:nvPr/>
        </p:nvGrpSpPr>
        <p:grpSpPr>
          <a:xfrm>
            <a:off x="1610139" y="5586846"/>
            <a:ext cx="9809587" cy="1188000"/>
            <a:chOff x="1610139" y="5586846"/>
            <a:chExt cx="9809587" cy="1188000"/>
          </a:xfrm>
        </p:grpSpPr>
        <p:sp>
          <p:nvSpPr>
            <p:cNvPr id="29" name="TextBox 28">
              <a:extLst>
                <a:ext uri="{FF2B5EF4-FFF2-40B4-BE49-F238E27FC236}">
                  <a16:creationId xmlns:a16="http://schemas.microsoft.com/office/drawing/2014/main" id="{8A3E5171-09A5-434A-83AD-79782F9ACEB9}"/>
                </a:ext>
              </a:extLst>
            </p:cNvPr>
            <p:cNvSpPr txBox="1"/>
            <p:nvPr/>
          </p:nvSpPr>
          <p:spPr>
            <a:xfrm>
              <a:off x="1713602" y="5948401"/>
              <a:ext cx="1630901" cy="461665"/>
            </a:xfrm>
            <a:prstGeom prst="rect">
              <a:avLst/>
            </a:prstGeom>
            <a:noFill/>
          </p:spPr>
          <p:txBody>
            <a:bodyPr wrap="square" lIns="0" rtlCol="0">
              <a:spAutoFit/>
            </a:bodyPr>
            <a:lstStyle/>
            <a:p>
              <a:pPr algn="ctr"/>
              <a:r>
                <a:rPr lang="nb-NO" sz="1200" b="1" dirty="0">
                  <a:latin typeface="Calibri" panose="020F0502020204030204" pitchFamily="34" charset="0"/>
                  <a:cs typeface="Calibri" panose="020F0502020204030204" pitchFamily="34" charset="0"/>
                  <a:sym typeface="Calibri" panose="020F0502020204030204" pitchFamily="34" charset="0"/>
                </a:rPr>
                <a:t>Kontinuerlig forbedring av tjenesten</a:t>
              </a:r>
            </a:p>
          </p:txBody>
        </p:sp>
        <p:sp>
          <p:nvSpPr>
            <p:cNvPr id="30" name="Rectangle: Rounded Corners 29">
              <a:extLst>
                <a:ext uri="{FF2B5EF4-FFF2-40B4-BE49-F238E27FC236}">
                  <a16:creationId xmlns:a16="http://schemas.microsoft.com/office/drawing/2014/main" id="{EB1CB052-3850-498C-9ED7-75786324A786}"/>
                </a:ext>
              </a:extLst>
            </p:cNvPr>
            <p:cNvSpPr/>
            <p:nvPr/>
          </p:nvSpPr>
          <p:spPr>
            <a:xfrm>
              <a:off x="1610139" y="5586846"/>
              <a:ext cx="9809587" cy="1188000"/>
            </a:xfrm>
            <a:prstGeom prst="roundRect">
              <a:avLst>
                <a:gd name="adj" fmla="val 4648"/>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2" algn="ctr" defTabSz="154058">
                <a:spcBef>
                  <a:spcPts val="600"/>
                </a:spcBef>
              </a:pPr>
              <a:endParaRPr lang="en-GB" sz="12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8" name="Group 7">
            <a:extLst>
              <a:ext uri="{FF2B5EF4-FFF2-40B4-BE49-F238E27FC236}">
                <a16:creationId xmlns:a16="http://schemas.microsoft.com/office/drawing/2014/main" id="{8E392D80-4DF2-4497-A9E4-ED99E47A792A}"/>
              </a:ext>
            </a:extLst>
          </p:cNvPr>
          <p:cNvGrpSpPr/>
          <p:nvPr/>
        </p:nvGrpSpPr>
        <p:grpSpPr>
          <a:xfrm>
            <a:off x="3303863" y="5757960"/>
            <a:ext cx="1454503" cy="875960"/>
            <a:chOff x="3152715" y="5757960"/>
            <a:chExt cx="1454503" cy="875960"/>
          </a:xfrm>
        </p:grpSpPr>
        <p:pic>
          <p:nvPicPr>
            <p:cNvPr id="49" name="Picture 48" descr="Icon&#10;&#10;Description automatically generated">
              <a:extLst>
                <a:ext uri="{FF2B5EF4-FFF2-40B4-BE49-F238E27FC236}">
                  <a16:creationId xmlns:a16="http://schemas.microsoft.com/office/drawing/2014/main" id="{DAC58CB6-3631-4130-8987-656E9AD9FC0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47966" y="5757960"/>
              <a:ext cx="864000" cy="597708"/>
            </a:xfrm>
            <a:prstGeom prst="rect">
              <a:avLst/>
            </a:prstGeom>
          </p:spPr>
        </p:pic>
        <p:sp>
          <p:nvSpPr>
            <p:cNvPr id="50" name="TextBox 49">
              <a:extLst>
                <a:ext uri="{FF2B5EF4-FFF2-40B4-BE49-F238E27FC236}">
                  <a16:creationId xmlns:a16="http://schemas.microsoft.com/office/drawing/2014/main" id="{7E5D028C-6436-42DB-8277-B7C94FB46060}"/>
                </a:ext>
              </a:extLst>
            </p:cNvPr>
            <p:cNvSpPr txBox="1"/>
            <p:nvPr/>
          </p:nvSpPr>
          <p:spPr>
            <a:xfrm>
              <a:off x="3152715" y="6458525"/>
              <a:ext cx="1454503" cy="175395"/>
            </a:xfrm>
            <a:prstGeom prst="rect">
              <a:avLst/>
            </a:prstGeom>
            <a:noFill/>
          </p:spPr>
          <p:txBody>
            <a:bodyPr wrap="square" rtlCol="0" anchor="ctr">
              <a:noAutofit/>
            </a:bodyPr>
            <a:lstStyle/>
            <a:p>
              <a:pPr algn="ctr" defTabSz="995478"/>
              <a:r>
                <a:rPr lang="nb-NO" sz="900" dirty="0">
                  <a:latin typeface="Calibri" panose="020F0502020204030204" pitchFamily="34" charset="0"/>
                  <a:cs typeface="Calibri" panose="020F0502020204030204" pitchFamily="34" charset="0"/>
                  <a:sym typeface="Calibri" panose="020F0502020204030204" pitchFamily="34" charset="0"/>
                </a:rPr>
                <a:t>Utfør intervjuer</a:t>
              </a:r>
            </a:p>
          </p:txBody>
        </p:sp>
      </p:grpSp>
      <p:grpSp>
        <p:nvGrpSpPr>
          <p:cNvPr id="9" name="Group 8">
            <a:extLst>
              <a:ext uri="{FF2B5EF4-FFF2-40B4-BE49-F238E27FC236}">
                <a16:creationId xmlns:a16="http://schemas.microsoft.com/office/drawing/2014/main" id="{DAAF9D42-240A-4D30-88DD-15F91EBF4395}"/>
              </a:ext>
            </a:extLst>
          </p:cNvPr>
          <p:cNvGrpSpPr/>
          <p:nvPr/>
        </p:nvGrpSpPr>
        <p:grpSpPr>
          <a:xfrm>
            <a:off x="4885098" y="5757960"/>
            <a:ext cx="1454503" cy="875960"/>
            <a:chOff x="4780482" y="5757960"/>
            <a:chExt cx="1454503" cy="875960"/>
          </a:xfrm>
        </p:grpSpPr>
        <p:pic>
          <p:nvPicPr>
            <p:cNvPr id="48" name="Picture 47" descr="Icon&#10;&#10;Description automatically generated">
              <a:extLst>
                <a:ext uri="{FF2B5EF4-FFF2-40B4-BE49-F238E27FC236}">
                  <a16:creationId xmlns:a16="http://schemas.microsoft.com/office/drawing/2014/main" id="{2A26F00E-CD62-49FA-A622-1FC8D65DDE2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75733" y="5757960"/>
              <a:ext cx="864000" cy="597708"/>
            </a:xfrm>
            <a:prstGeom prst="rect">
              <a:avLst/>
            </a:prstGeom>
          </p:spPr>
        </p:pic>
        <p:sp>
          <p:nvSpPr>
            <p:cNvPr id="51" name="TextBox 50">
              <a:extLst>
                <a:ext uri="{FF2B5EF4-FFF2-40B4-BE49-F238E27FC236}">
                  <a16:creationId xmlns:a16="http://schemas.microsoft.com/office/drawing/2014/main" id="{B101F5CF-5C78-4740-8E43-199C58D49AAF}"/>
                </a:ext>
              </a:extLst>
            </p:cNvPr>
            <p:cNvSpPr txBox="1"/>
            <p:nvPr/>
          </p:nvSpPr>
          <p:spPr>
            <a:xfrm>
              <a:off x="4780482" y="6458525"/>
              <a:ext cx="1454503" cy="175395"/>
            </a:xfrm>
            <a:prstGeom prst="rect">
              <a:avLst/>
            </a:prstGeom>
            <a:noFill/>
          </p:spPr>
          <p:txBody>
            <a:bodyPr wrap="square" rtlCol="0" anchor="ctr">
              <a:noAutofit/>
            </a:bodyPr>
            <a:lstStyle/>
            <a:p>
              <a:pPr algn="ctr" defTabSz="995478"/>
              <a:r>
                <a:rPr lang="nb-NO" sz="900" dirty="0">
                  <a:latin typeface="Calibri" panose="020F0502020204030204" pitchFamily="34" charset="0"/>
                  <a:cs typeface="Calibri" panose="020F0502020204030204" pitchFamily="34" charset="0"/>
                  <a:sym typeface="Calibri" panose="020F0502020204030204" pitchFamily="34" charset="0"/>
                </a:rPr>
                <a:t>Utfør spørreundersøkelser</a:t>
              </a:r>
            </a:p>
          </p:txBody>
        </p:sp>
      </p:grpSp>
      <p:grpSp>
        <p:nvGrpSpPr>
          <p:cNvPr id="14" name="Group 13">
            <a:extLst>
              <a:ext uri="{FF2B5EF4-FFF2-40B4-BE49-F238E27FC236}">
                <a16:creationId xmlns:a16="http://schemas.microsoft.com/office/drawing/2014/main" id="{073F80F0-1460-4782-B88A-D29AEECEC25D}"/>
              </a:ext>
            </a:extLst>
          </p:cNvPr>
          <p:cNvGrpSpPr/>
          <p:nvPr/>
        </p:nvGrpSpPr>
        <p:grpSpPr>
          <a:xfrm>
            <a:off x="8047568" y="5757960"/>
            <a:ext cx="1454503" cy="875960"/>
            <a:chOff x="7966997" y="5757960"/>
            <a:chExt cx="1454503" cy="875960"/>
          </a:xfrm>
        </p:grpSpPr>
        <p:pic>
          <p:nvPicPr>
            <p:cNvPr id="46" name="Picture 45" descr="Icon&#10;&#10;Description automatically generated">
              <a:extLst>
                <a:ext uri="{FF2B5EF4-FFF2-40B4-BE49-F238E27FC236}">
                  <a16:creationId xmlns:a16="http://schemas.microsoft.com/office/drawing/2014/main" id="{515AAE0D-6529-46AD-85C5-218555E74F2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262248" y="5757960"/>
              <a:ext cx="864000" cy="597708"/>
            </a:xfrm>
            <a:prstGeom prst="rect">
              <a:avLst/>
            </a:prstGeom>
          </p:spPr>
        </p:pic>
        <p:sp>
          <p:nvSpPr>
            <p:cNvPr id="52" name="TextBox 51">
              <a:extLst>
                <a:ext uri="{FF2B5EF4-FFF2-40B4-BE49-F238E27FC236}">
                  <a16:creationId xmlns:a16="http://schemas.microsoft.com/office/drawing/2014/main" id="{5510899A-3DCD-48DA-992E-84F510FEA03B}"/>
                </a:ext>
              </a:extLst>
            </p:cNvPr>
            <p:cNvSpPr txBox="1"/>
            <p:nvPr/>
          </p:nvSpPr>
          <p:spPr>
            <a:xfrm>
              <a:off x="7966997" y="6458525"/>
              <a:ext cx="1454503" cy="175395"/>
            </a:xfrm>
            <a:prstGeom prst="rect">
              <a:avLst/>
            </a:prstGeom>
            <a:noFill/>
          </p:spPr>
          <p:txBody>
            <a:bodyPr wrap="square" rtlCol="0" anchor="ctr">
              <a:noAutofit/>
            </a:bodyPr>
            <a:lstStyle/>
            <a:p>
              <a:pPr algn="ctr" defTabSz="995478"/>
              <a:r>
                <a:rPr lang="nb-NO" sz="900" dirty="0">
                  <a:solidFill>
                    <a:srgbClr val="283846"/>
                  </a:solidFill>
                  <a:latin typeface="Calibri" panose="020F0502020204030204" pitchFamily="34" charset="0"/>
                  <a:cs typeface="Calibri" panose="020F0502020204030204" pitchFamily="34" charset="0"/>
                  <a:sym typeface="Calibri" panose="020F0502020204030204" pitchFamily="34" charset="0"/>
                </a:rPr>
                <a:t>Oppdater tjenesteforløp</a:t>
              </a:r>
            </a:p>
          </p:txBody>
        </p:sp>
      </p:grpSp>
      <p:grpSp>
        <p:nvGrpSpPr>
          <p:cNvPr id="15" name="Group 14">
            <a:extLst>
              <a:ext uri="{FF2B5EF4-FFF2-40B4-BE49-F238E27FC236}">
                <a16:creationId xmlns:a16="http://schemas.microsoft.com/office/drawing/2014/main" id="{8C97CF5F-4376-4B4D-843D-7C677EDDEC7C}"/>
              </a:ext>
            </a:extLst>
          </p:cNvPr>
          <p:cNvGrpSpPr/>
          <p:nvPr/>
        </p:nvGrpSpPr>
        <p:grpSpPr>
          <a:xfrm>
            <a:off x="9628805" y="5757960"/>
            <a:ext cx="1454503" cy="875960"/>
            <a:chOff x="9477657" y="5757960"/>
            <a:chExt cx="1454503" cy="875960"/>
          </a:xfrm>
        </p:grpSpPr>
        <p:pic>
          <p:nvPicPr>
            <p:cNvPr id="45" name="Picture 44" descr="Icon&#10;&#10;Description automatically generated">
              <a:extLst>
                <a:ext uri="{FF2B5EF4-FFF2-40B4-BE49-F238E27FC236}">
                  <a16:creationId xmlns:a16="http://schemas.microsoft.com/office/drawing/2014/main" id="{46752B7B-24DF-4EF8-86AF-924F0757223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772908" y="5757960"/>
              <a:ext cx="864000" cy="597708"/>
            </a:xfrm>
            <a:prstGeom prst="rect">
              <a:avLst/>
            </a:prstGeom>
          </p:spPr>
        </p:pic>
        <p:sp>
          <p:nvSpPr>
            <p:cNvPr id="53" name="TextBox 52">
              <a:extLst>
                <a:ext uri="{FF2B5EF4-FFF2-40B4-BE49-F238E27FC236}">
                  <a16:creationId xmlns:a16="http://schemas.microsoft.com/office/drawing/2014/main" id="{788CE08F-C5A2-486C-B5D7-2AFAA6A18629}"/>
                </a:ext>
              </a:extLst>
            </p:cNvPr>
            <p:cNvSpPr txBox="1"/>
            <p:nvPr/>
          </p:nvSpPr>
          <p:spPr>
            <a:xfrm>
              <a:off x="9477657" y="6458525"/>
              <a:ext cx="1454503" cy="175395"/>
            </a:xfrm>
            <a:prstGeom prst="rect">
              <a:avLst/>
            </a:prstGeom>
            <a:noFill/>
          </p:spPr>
          <p:txBody>
            <a:bodyPr wrap="square" rtlCol="0" anchor="ctr">
              <a:noAutofit/>
            </a:bodyPr>
            <a:lstStyle/>
            <a:p>
              <a:pPr algn="ctr" defTabSz="995478"/>
              <a:r>
                <a:rPr lang="nb-NO" sz="900">
                  <a:solidFill>
                    <a:srgbClr val="283846"/>
                  </a:solidFill>
                  <a:latin typeface="Calibri" panose="020F0502020204030204" pitchFamily="34" charset="0"/>
                  <a:cs typeface="Calibri" panose="020F0502020204030204" pitchFamily="34" charset="0"/>
                  <a:sym typeface="Calibri" panose="020F0502020204030204" pitchFamily="34" charset="0"/>
                </a:rPr>
                <a:t>Kommuniser gevinster og oppdateringer</a:t>
              </a:r>
            </a:p>
          </p:txBody>
        </p:sp>
      </p:grpSp>
      <p:grpSp>
        <p:nvGrpSpPr>
          <p:cNvPr id="11" name="Group 10">
            <a:extLst>
              <a:ext uri="{FF2B5EF4-FFF2-40B4-BE49-F238E27FC236}">
                <a16:creationId xmlns:a16="http://schemas.microsoft.com/office/drawing/2014/main" id="{130E12E7-87D0-4F10-AF1C-68CFF513F6EA}"/>
              </a:ext>
            </a:extLst>
          </p:cNvPr>
          <p:cNvGrpSpPr/>
          <p:nvPr/>
        </p:nvGrpSpPr>
        <p:grpSpPr>
          <a:xfrm>
            <a:off x="6466333" y="5757960"/>
            <a:ext cx="1454503" cy="875960"/>
            <a:chOff x="6456337" y="5757960"/>
            <a:chExt cx="1454503" cy="875960"/>
          </a:xfrm>
        </p:grpSpPr>
        <p:pic>
          <p:nvPicPr>
            <p:cNvPr id="47" name="Picture 46" descr="Icon&#10;&#10;Description automatically generated">
              <a:extLst>
                <a:ext uri="{FF2B5EF4-FFF2-40B4-BE49-F238E27FC236}">
                  <a16:creationId xmlns:a16="http://schemas.microsoft.com/office/drawing/2014/main" id="{60E93978-E363-4AFE-A579-F6E8580D70A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751588" y="5757960"/>
              <a:ext cx="864000" cy="597708"/>
            </a:xfrm>
            <a:prstGeom prst="rect">
              <a:avLst/>
            </a:prstGeom>
          </p:spPr>
        </p:pic>
        <p:sp>
          <p:nvSpPr>
            <p:cNvPr id="54" name="TextBox 53">
              <a:extLst>
                <a:ext uri="{FF2B5EF4-FFF2-40B4-BE49-F238E27FC236}">
                  <a16:creationId xmlns:a16="http://schemas.microsoft.com/office/drawing/2014/main" id="{486DBE20-754E-4091-B7F2-2BA7A755E68C}"/>
                </a:ext>
              </a:extLst>
            </p:cNvPr>
            <p:cNvSpPr txBox="1"/>
            <p:nvPr/>
          </p:nvSpPr>
          <p:spPr>
            <a:xfrm>
              <a:off x="6456337" y="6458525"/>
              <a:ext cx="1454503" cy="175395"/>
            </a:xfrm>
            <a:prstGeom prst="rect">
              <a:avLst/>
            </a:prstGeom>
            <a:noFill/>
          </p:spPr>
          <p:txBody>
            <a:bodyPr wrap="square" rtlCol="0" anchor="ctr">
              <a:noAutofit/>
            </a:bodyPr>
            <a:lstStyle/>
            <a:p>
              <a:pPr algn="ctr" defTabSz="995478"/>
              <a:r>
                <a:rPr lang="nb-NO" sz="900" dirty="0">
                  <a:latin typeface="Calibri" panose="020F0502020204030204" pitchFamily="34" charset="0"/>
                  <a:cs typeface="Calibri" panose="020F0502020204030204" pitchFamily="34" charset="0"/>
                  <a:sym typeface="Calibri" panose="020F0502020204030204" pitchFamily="34" charset="0"/>
                </a:rPr>
                <a:t>Vurder om gevinster er oppnådd</a:t>
              </a:r>
            </a:p>
          </p:txBody>
        </p:sp>
      </p:grpSp>
    </p:spTree>
    <p:extLst>
      <p:ext uri="{BB962C8B-B14F-4D97-AF65-F5344CB8AC3E}">
        <p14:creationId xmlns:p14="http://schemas.microsoft.com/office/powerpoint/2010/main" val="291261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F0498CA-2590-4D79-BB52-D0D7404F86C6}"/>
              </a:ext>
            </a:extLst>
          </p:cNvPr>
          <p:cNvGraphicFramePr>
            <a:graphicFrameLocks noChangeAspect="1"/>
          </p:cNvGraphicFramePr>
          <p:nvPr>
            <p:custDataLst>
              <p:tags r:id="rId2"/>
            </p:custDataLst>
            <p:extLst>
              <p:ext uri="{D42A27DB-BD31-4B8C-83A1-F6EECF244321}">
                <p14:modId xmlns:p14="http://schemas.microsoft.com/office/powerpoint/2010/main" val="1074647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4" name="think-cell Slide" r:id="rId5" imgW="442" imgH="442" progId="TCLayout.ActiveDocument.1">
                  <p:embed/>
                </p:oleObj>
              </mc:Choice>
              <mc:Fallback>
                <p:oleObj name="think-cell Slide" r:id="rId5" imgW="442" imgH="442" progId="TCLayout.ActiveDocument.1">
                  <p:embed/>
                  <p:pic>
                    <p:nvPicPr>
                      <p:cNvPr id="2" name="Object 1" hidden="1">
                        <a:extLst>
                          <a:ext uri="{FF2B5EF4-FFF2-40B4-BE49-F238E27FC236}">
                            <a16:creationId xmlns:a16="http://schemas.microsoft.com/office/drawing/2014/main" id="{DF0498CA-2590-4D79-BB52-D0D7404F86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11ADF068-F438-46DB-A330-25CEA47FED09}"/>
              </a:ext>
            </a:extLst>
          </p:cNvPr>
          <p:cNvCxnSpPr>
            <a:stCxn id="26" idx="0"/>
            <a:endCxn id="20" idx="4"/>
          </p:cNvCxnSpPr>
          <p:nvPr/>
        </p:nvCxnSpPr>
        <p:spPr>
          <a:xfrm flipH="1">
            <a:off x="661921" y="573005"/>
            <a:ext cx="1" cy="5334123"/>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26" name="Oval 25">
            <a:hlinkClick r:id="" action="ppaction://noaction"/>
            <a:extLst>
              <a:ext uri="{FF2B5EF4-FFF2-40B4-BE49-F238E27FC236}">
                <a16:creationId xmlns:a16="http://schemas.microsoft.com/office/drawing/2014/main" id="{2C1B4E93-0997-4DE8-B306-C851AB8FF2FE}"/>
              </a:ext>
            </a:extLst>
          </p:cNvPr>
          <p:cNvSpPr/>
          <p:nvPr/>
        </p:nvSpPr>
        <p:spPr>
          <a:xfrm>
            <a:off x="100250" y="573005"/>
            <a:ext cx="1123343" cy="103983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Avklare </a:t>
            </a:r>
          </a:p>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behov og definere målsetning</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1" i="0" u="none" strike="noStrike" kern="1200" cap="none" spc="0" normalizeH="0" baseline="0" noProof="0" dirty="0">
                <a:ln>
                  <a:noFill/>
                </a:ln>
                <a:effectLst/>
                <a:uLnTx/>
                <a:uFillTx/>
                <a:latin typeface="Arial Black" panose="020B0A04020102020204" pitchFamily="34" charset="0"/>
                <a:cs typeface="Calibri" panose="020F0502020204030204" pitchFamily="34" charset="0"/>
                <a:sym typeface="Calibri" panose="020F0502020204030204" pitchFamily="34" charset="0"/>
              </a:rPr>
              <a:t>Vedlegg – Brukerhistorier</a:t>
            </a:r>
          </a:p>
        </p:txBody>
      </p:sp>
      <p:sp>
        <p:nvSpPr>
          <p:cNvPr id="18" name="Oval 17">
            <a:hlinkClick r:id="" action="ppaction://noaction"/>
            <a:extLst>
              <a:ext uri="{FF2B5EF4-FFF2-40B4-BE49-F238E27FC236}">
                <a16:creationId xmlns:a16="http://schemas.microsoft.com/office/drawing/2014/main" id="{863A0AF1-BAC3-42B6-9803-F5447BA961FC}"/>
              </a:ext>
            </a:extLst>
          </p:cNvPr>
          <p:cNvSpPr/>
          <p:nvPr/>
        </p:nvSpPr>
        <p:spPr>
          <a:xfrm>
            <a:off x="100249" y="2011301"/>
            <a:ext cx="1123343" cy="103983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19" name="Oval 18">
            <a:hlinkClick r:id="" action="ppaction://noaction"/>
            <a:extLst>
              <a:ext uri="{FF2B5EF4-FFF2-40B4-BE49-F238E27FC236}">
                <a16:creationId xmlns:a16="http://schemas.microsoft.com/office/drawing/2014/main" id="{240F0180-C00B-4B07-9D65-26F2FD377092}"/>
              </a:ext>
            </a:extLst>
          </p:cNvPr>
          <p:cNvSpPr/>
          <p:nvPr/>
        </p:nvSpPr>
        <p:spPr>
          <a:xfrm>
            <a:off x="100249" y="3429000"/>
            <a:ext cx="1123343" cy="103983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0" name="Oval 19">
            <a:hlinkClick r:id="" action="ppaction://noaction"/>
            <a:extLst>
              <a:ext uri="{FF2B5EF4-FFF2-40B4-BE49-F238E27FC236}">
                <a16:creationId xmlns:a16="http://schemas.microsoft.com/office/drawing/2014/main" id="{54A5A628-03C4-4FD3-9F5A-128915D5033A}"/>
              </a:ext>
            </a:extLst>
          </p:cNvPr>
          <p:cNvSpPr/>
          <p:nvPr/>
        </p:nvSpPr>
        <p:spPr>
          <a:xfrm>
            <a:off x="100249" y="4867295"/>
            <a:ext cx="1123343" cy="10398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13" name="TextBox 12">
            <a:extLst>
              <a:ext uri="{FF2B5EF4-FFF2-40B4-BE49-F238E27FC236}">
                <a16:creationId xmlns:a16="http://schemas.microsoft.com/office/drawing/2014/main" id="{FD0687D5-3254-4424-B413-A0EB603AB78D}"/>
              </a:ext>
            </a:extLst>
          </p:cNvPr>
          <p:cNvSpPr txBox="1"/>
          <p:nvPr/>
        </p:nvSpPr>
        <p:spPr>
          <a:xfrm>
            <a:off x="1470862" y="2531217"/>
            <a:ext cx="9979458" cy="3686703"/>
          </a:xfrm>
          <a:prstGeom prst="rect">
            <a:avLst/>
          </a:prstGeom>
          <a:noFill/>
        </p:spPr>
        <p:txBody>
          <a:bodyPr wrap="square" numCol="2" spcCol="180000" rtlCol="0">
            <a:noAutofit/>
          </a:bodyPr>
          <a:lstStyle/>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Ønsker og behov</a:t>
            </a:r>
          </a:p>
          <a:p>
            <a:pPr marL="171450" lvl="0" indent="-171450">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Emil sitt største ønske er å kunne delta i skolegangen på lik linje med sine jevnaldrende venner og være en del av felleskapet på skolen.</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Foreldrene ønsker også at sønnen deres kan delta på skolen, men viktigest av alt at han holder seg frisk og unngår å bli smittet av koronaen.</a:t>
            </a: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Situasjonen før hjelpemidler ble implementert</a:t>
            </a:r>
          </a:p>
          <a:p>
            <a:pPr marL="171450" lvl="0" indent="-171450">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Etter at Norge åpnet opp igjen etter nedstengningen, var det mange barn og unge som var gledet seg til å vende tilbake på skolebenken. Det gjaldt også for Emil. </a:t>
            </a:r>
          </a:p>
          <a:p>
            <a:pPr marL="171450" lvl="0" indent="-171450">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Derimot er han en del av risikogruppen og må være ekstra forsiktig for å unngå å bli smittet.  </a:t>
            </a: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Oppstart av tekniske hjelpemidler </a:t>
            </a:r>
          </a:p>
          <a:p>
            <a:pPr marL="171450" lvl="0" indent="-171450">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Emil og familien fikk gjennom ALV Møre og Romsdal og prosjektet «Alle kan» prøve ut om roboten AV1 kunne være et nyttig hjelpemiddel. Det ble en suksess.</a:t>
            </a:r>
          </a:p>
          <a:p>
            <a:pPr marL="171450" indent="-171450">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For at Emil skulle få vende tilbake på skolen, samtidig som de tok omsyn til smitterisikoen ble besluttet i dialog med kontaktlærere å ta i bruk AV1. Han kunne nå dra på skolen og sitte i et eget rom vedsiden av klassen sin. Der fulgte han undervisningen nøye gjennom AV1 roboten og styrte den ved hjelp av en App.</a:t>
            </a:r>
          </a:p>
          <a:p>
            <a:pPr marL="171450" indent="-171450">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Det ble sendt ut informasjonsskriv til alle foresatte om bruken av AV1 i klasserommet og gjennomført opplæring i dialog med NO </a:t>
            </a:r>
            <a:r>
              <a:rPr lang="nb-NO" sz="900" dirty="0" err="1">
                <a:latin typeface="Calibri" panose="020F0502020204030204" pitchFamily="34" charset="0"/>
                <a:cs typeface="Calibri" panose="020F0502020204030204" pitchFamily="34" charset="0"/>
                <a:sym typeface="Calibri" panose="020F0502020204030204" pitchFamily="34" charset="0"/>
              </a:rPr>
              <a:t>Isolation</a:t>
            </a:r>
            <a:r>
              <a:rPr lang="nb-NO" sz="900" dirty="0">
                <a:latin typeface="Calibri" panose="020F0502020204030204" pitchFamily="34" charset="0"/>
                <a:cs typeface="Calibri" panose="020F0502020204030204" pitchFamily="34" charset="0"/>
                <a:sym typeface="Calibri" panose="020F0502020204030204" pitchFamily="34" charset="0"/>
              </a:rPr>
              <a:t>.</a:t>
            </a:r>
          </a:p>
          <a:p>
            <a:pPr marL="171450" indent="-171450">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marL="171450" indent="-171450">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marL="171450" indent="-171450">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marL="171450" indent="-171450">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marL="171450" indent="-171450">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marL="171450" indent="-171450">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marL="171450" indent="-171450">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Gevinster</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Han opplevde stor mestring ved bruk av teknologien, og Emil deltok mer aktivt en før. Han var «tøffere» til både å svare og synge med i klasserommet.</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Emil opplevde en større «ro» og lavere stressnivå ved bruk av AV1 – og derav ikke var så utslitt etter en endt skoledag. </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AV1 hadde en materialistisk verdi for Emil. Han synes den var kul, og var litt stolt av å bringe inn noe nytt og spennende i klassen. </a:t>
            </a:r>
          </a:p>
          <a:p>
            <a:pPr lvl="0" defTabSz="914263">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Uten teknologien ville Emil ha mistet sitt sosiale kontaktpunkt og potensielt havnet utenfor klassemiljøet. På sikt kunne dette ledet til frafall i utdanningsløpet og gjøre det vanskeligere å komme inn på et fremtidig arbeidsmarked.</a:t>
            </a:r>
            <a:endParaRPr lang="nn-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n-NO" sz="900" i="1"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n-NO" sz="900" i="1" dirty="0">
              <a:latin typeface="Calibri" panose="020F0502020204030204" pitchFamily="34" charset="0"/>
              <a:cs typeface="Calibri" panose="020F0502020204030204" pitchFamily="34" charset="0"/>
              <a:sym typeface="Calibri" panose="020F0502020204030204" pitchFamily="34" charset="0"/>
            </a:endParaRPr>
          </a:p>
          <a:p>
            <a:pPr lvl="1" defTabSz="914263">
              <a:spcBef>
                <a:spcPts val="600"/>
              </a:spcBef>
              <a:defRPr/>
            </a:pPr>
            <a:r>
              <a:rPr lang="nn-NO" sz="1200" b="1" dirty="0">
                <a:latin typeface="Calibri" panose="020F0502020204030204" pitchFamily="34" charset="0"/>
                <a:cs typeface="Calibri" panose="020F0502020204030204" pitchFamily="34" charset="0"/>
                <a:sym typeface="Calibri" panose="020F0502020204030204" pitchFamily="34" charset="0"/>
              </a:rPr>
              <a:t>Eg har kun positive erfaringer med roboten i klassen. Når vi ikkje kunne ha elev nær oss, så følte vi han likevel var nær oss og praten gikk mellom klasserom og dei ut. Vi opplevde elev som meir aktiv i forhold tilsamtale med dei andre. Dette synes eg var veldig kjekt. Best når dei er inne med oss, men eit veldig godt alternativ når elevar ikkje kan være fysisk med.	</a:t>
            </a:r>
            <a:r>
              <a:rPr lang="nn-NO" sz="900" dirty="0">
                <a:latin typeface="Calibri" panose="020F0502020204030204" pitchFamily="34" charset="0"/>
                <a:cs typeface="Calibri" panose="020F0502020204030204" pitchFamily="34" charset="0"/>
                <a:sym typeface="Calibri" panose="020F0502020204030204" pitchFamily="34" charset="0"/>
              </a:rPr>
              <a:t>	         </a:t>
            </a:r>
            <a:r>
              <a:rPr lang="nn-NO" sz="900" b="1" dirty="0">
                <a:latin typeface="Calibri" panose="020F0502020204030204" pitchFamily="34" charset="0"/>
                <a:cs typeface="Calibri" panose="020F0502020204030204" pitchFamily="34" charset="0"/>
                <a:sym typeface="Calibri" panose="020F0502020204030204" pitchFamily="34" charset="0"/>
              </a:rPr>
              <a:t> </a:t>
            </a:r>
          </a:p>
          <a:p>
            <a:pPr lvl="0" algn="r" defTabSz="914263">
              <a:spcBef>
                <a:spcPts val="600"/>
              </a:spcBef>
              <a:defRPr/>
            </a:pPr>
            <a:r>
              <a:rPr lang="nn-NO" sz="900" b="1" dirty="0">
                <a:latin typeface="Calibri" panose="020F0502020204030204" pitchFamily="34" charset="0"/>
                <a:cs typeface="Calibri" panose="020F0502020204030204" pitchFamily="34" charset="0"/>
                <a:sym typeface="Calibri" panose="020F0502020204030204" pitchFamily="34" charset="0"/>
              </a:rPr>
              <a:t>		- </a:t>
            </a:r>
            <a:r>
              <a:rPr lang="nn-NO" sz="900" i="1" dirty="0">
                <a:latin typeface="Calibri" panose="020F0502020204030204" pitchFamily="34" charset="0"/>
                <a:cs typeface="Calibri" panose="020F0502020204030204" pitchFamily="34" charset="0"/>
                <a:sym typeface="Calibri" panose="020F0502020204030204" pitchFamily="34" charset="0"/>
              </a:rPr>
              <a:t>Kontaktlæreren til Emil</a:t>
            </a:r>
          </a:p>
          <a:p>
            <a:pPr lvl="0" defTabSz="914263">
              <a:spcBef>
                <a:spcPts val="600"/>
              </a:spcBef>
              <a:defRPr/>
            </a:pPr>
            <a:endParaRPr lang="nn-NO" sz="10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marL="179982" lvl="0" indent="-179982" defTabSz="914263">
              <a:spcBef>
                <a:spcPts val="600"/>
              </a:spcBef>
              <a:buFont typeface="Arial" panose="020B0604020202020204" pitchFamily="34" charset="0"/>
              <a:buChar char="•"/>
              <a:defRPr/>
            </a:pPr>
            <a:endParaRPr lang="nb-NO" sz="10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b-NO" sz="1000" b="1"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endParaRPr lang="nb-NO" sz="1000" dirty="0"/>
          </a:p>
        </p:txBody>
      </p:sp>
      <p:sp>
        <p:nvSpPr>
          <p:cNvPr id="15" name="TextBox 14">
            <a:extLst>
              <a:ext uri="{FF2B5EF4-FFF2-40B4-BE49-F238E27FC236}">
                <a16:creationId xmlns:a16="http://schemas.microsoft.com/office/drawing/2014/main" id="{C90415C4-2A94-457F-944F-025366B38522}"/>
              </a:ext>
            </a:extLst>
          </p:cNvPr>
          <p:cNvSpPr txBox="1"/>
          <p:nvPr/>
        </p:nvSpPr>
        <p:spPr>
          <a:xfrm>
            <a:off x="3361567" y="1005475"/>
            <a:ext cx="4320000" cy="1261884"/>
          </a:xfrm>
          <a:prstGeom prst="rect">
            <a:avLst/>
          </a:prstGeom>
          <a:noFill/>
        </p:spPr>
        <p:txBody>
          <a:bodyPr wrap="square" rtlCol="0">
            <a:spAutoFit/>
          </a:bodyPr>
          <a:lstStyle/>
          <a:p>
            <a:pPr defTabSz="914263">
              <a:defRPr/>
            </a:pPr>
            <a:r>
              <a:rPr lang="nb-NO" sz="1600" b="1" dirty="0">
                <a:solidFill>
                  <a:srgbClr val="2A80A6"/>
                </a:solidFill>
                <a:latin typeface="Calibri" panose="020F0502020204030204" pitchFamily="34" charset="0"/>
                <a:cs typeface="Calibri" panose="020F0502020204030204" pitchFamily="34" charset="0"/>
                <a:sym typeface="Calibri" panose="020F0502020204030204" pitchFamily="34" charset="0"/>
              </a:rPr>
              <a:t>Emil</a:t>
            </a:r>
            <a:endParaRPr lang="nb-NO" sz="1000" b="1" dirty="0">
              <a:solidFill>
                <a:srgbClr val="2A80A6"/>
              </a:solidFill>
              <a:latin typeface="Calibri" panose="020F0502020204030204" pitchFamily="34" charset="0"/>
              <a:cs typeface="Calibri" panose="020F0502020204030204" pitchFamily="34" charset="0"/>
              <a:sym typeface="Calibri" panose="020F0502020204030204" pitchFamily="34" charset="0"/>
            </a:endParaRPr>
          </a:p>
          <a:p>
            <a:pPr marL="0" marR="0" lvl="0" indent="0" algn="l" defTabSz="914263" rtl="0" eaLnBrk="1" fontAlgn="auto" latinLnBrk="0" hangingPunct="1">
              <a:lnSpc>
                <a:spcPct val="100000"/>
              </a:lnSpc>
              <a:spcBef>
                <a:spcPts val="0"/>
              </a:spcBef>
              <a:buClrTx/>
              <a:buSzTx/>
              <a:buFontTx/>
              <a:buNone/>
              <a:tabLst/>
              <a:defRPr/>
            </a:pPr>
            <a:r>
              <a:rPr kumimoji="0" lang="nb-NO" sz="1200" b="1"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Alder</a:t>
            </a:r>
            <a:r>
              <a:rPr kumimoji="0" lang="nb-NO" sz="12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 </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8</a:t>
            </a:r>
            <a:r>
              <a:rPr kumimoji="0" lang="nb-NO" sz="12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 år.</a:t>
            </a:r>
          </a:p>
          <a:p>
            <a:pPr marL="0" marR="0" lvl="0" indent="0" algn="l" defTabSz="914263" rtl="0" eaLnBrk="1" fontAlgn="auto" latinLnBrk="0" hangingPunct="1">
              <a:lnSpc>
                <a:spcPct val="100000"/>
              </a:lnSpc>
              <a:spcBef>
                <a:spcPts val="0"/>
              </a:spcBef>
              <a:buClrTx/>
              <a:buSzTx/>
              <a:buFontTx/>
              <a:buNone/>
              <a:tabLst/>
              <a:defRPr/>
            </a:pPr>
            <a:r>
              <a:rPr kumimoji="0" lang="nb-NO" sz="1200" b="1"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Bosituasjon</a:t>
            </a:r>
            <a:r>
              <a:rPr kumimoji="0" lang="nb-NO" sz="12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 Bor hjemme hos sine foreldre.</a:t>
            </a:r>
          </a:p>
          <a:p>
            <a:pPr lvl="0">
              <a:defRPr/>
            </a:pPr>
            <a:r>
              <a:rPr kumimoji="0" lang="nb-NO" sz="1200" b="1"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Interesser</a:t>
            </a:r>
            <a:r>
              <a:rPr kumimoji="0" lang="nb-NO" sz="12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 K</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jøretøy og musikk.</a:t>
            </a:r>
            <a:endParaRPr kumimoji="0" lang="nb-NO" sz="12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a:p>
            <a:pPr marL="0" marR="0" lvl="0" indent="0" algn="l" defTabSz="914263" rtl="0" eaLnBrk="1" fontAlgn="auto" latinLnBrk="0" hangingPunct="1">
              <a:lnSpc>
                <a:spcPct val="100000"/>
              </a:lnSpc>
              <a:spcBef>
                <a:spcPts val="0"/>
              </a:spcBef>
              <a:buClrTx/>
              <a:buSzTx/>
              <a:buFontTx/>
              <a:buNone/>
              <a:tabLst/>
              <a:defRPr/>
            </a:pPr>
            <a:r>
              <a:rPr kumimoji="0" lang="nb-NO" sz="1200" b="1"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Diagnose</a:t>
            </a:r>
            <a:r>
              <a:rPr kumimoji="0" lang="nb-NO" sz="1200" b="0" i="0" u="none" strike="noStrike" kern="1200" cap="none" spc="0" normalizeH="0" baseline="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rPr>
              <a:t>: Risikogruppe </a:t>
            </a:r>
            <a:r>
              <a:rPr kumimoji="0" lang="nb-NO" sz="1200" b="0" i="0" u="none" strike="noStrike" kern="1200" cap="none" spc="0" normalizeH="0" baseline="0" dirty="0">
                <a:ln>
                  <a:noFill/>
                </a:ln>
                <a:effectLst/>
                <a:uLnTx/>
                <a:uFillTx/>
                <a:latin typeface="Calibri" panose="020F0502020204030204" pitchFamily="34" charset="0"/>
                <a:cs typeface="Calibri" panose="020F0502020204030204" pitchFamily="34" charset="0"/>
                <a:sym typeface="Calibri" panose="020F0502020204030204" pitchFamily="34" charset="0"/>
              </a:rPr>
              <a:t>for smitte av COVID.</a:t>
            </a:r>
          </a:p>
          <a:p>
            <a:pPr lvl="0">
              <a:defRPr/>
            </a:pPr>
            <a:r>
              <a:rPr kumimoji="0" lang="nb-NO" sz="1200" b="1" i="0" u="none" strike="noStrike" kern="1200" cap="none" spc="0" normalizeH="0" baseline="0" dirty="0">
                <a:ln>
                  <a:noFill/>
                </a:ln>
                <a:effectLst/>
                <a:uLnTx/>
                <a:uFillTx/>
                <a:latin typeface="Calibri" panose="020F0502020204030204" pitchFamily="34" charset="0"/>
                <a:cs typeface="Calibri" panose="020F0502020204030204" pitchFamily="34" charset="0"/>
                <a:sym typeface="Calibri" panose="020F0502020204030204" pitchFamily="34" charset="0"/>
              </a:rPr>
              <a:t>Implementert velferdsteknologi: </a:t>
            </a:r>
            <a:r>
              <a:rPr lang="nb-NO" sz="12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Roboten AV1</a:t>
            </a:r>
            <a:r>
              <a:rPr lang="nb-NO" sz="1200" baseline="30000" dirty="0">
                <a:latin typeface="Calibri" panose="020F0502020204030204" pitchFamily="34" charset="0"/>
                <a:cs typeface="Calibri" panose="020F0502020204030204" pitchFamily="34" charset="0"/>
                <a:sym typeface="Calibri" panose="020F0502020204030204" pitchFamily="34" charset="0"/>
              </a:rPr>
              <a:t>1</a:t>
            </a:r>
            <a:r>
              <a:rPr lang="nb-NO" sz="1200" dirty="0">
                <a:latin typeface="Calibri" panose="020F0502020204030204" pitchFamily="34" charset="0"/>
                <a:cs typeface="Calibri" panose="020F0502020204030204" pitchFamily="34" charset="0"/>
                <a:sym typeface="Calibri" panose="020F0502020204030204" pitchFamily="34" charset="0"/>
              </a:rPr>
              <a:t>.</a:t>
            </a:r>
            <a:endParaRPr kumimoji="0" lang="nb-NO" sz="1000" b="0" i="0" u="none" strike="noStrike" kern="1200" cap="none" spc="0" normalizeH="0" baseline="0" dirty="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7" name="Oval 16">
            <a:extLst>
              <a:ext uri="{FF2B5EF4-FFF2-40B4-BE49-F238E27FC236}">
                <a16:creationId xmlns:a16="http://schemas.microsoft.com/office/drawing/2014/main" id="{BF05C342-5BB6-473E-8229-366D7C7CBF7A}"/>
              </a:ext>
            </a:extLst>
          </p:cNvPr>
          <p:cNvSpPr/>
          <p:nvPr/>
        </p:nvSpPr>
        <p:spPr>
          <a:xfrm>
            <a:off x="1529859" y="917234"/>
            <a:ext cx="1620000" cy="1438366"/>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Calibri" panose="020F0502020204030204" pitchFamily="34" charset="0"/>
              <a:cs typeface="Calibri" panose="020F0502020204030204" pitchFamily="34" charset="0"/>
              <a:sym typeface="Calibri" panose="020F0502020204030204" pitchFamily="34" charset="0"/>
            </a:endParaRPr>
          </a:p>
        </p:txBody>
      </p:sp>
      <p:cxnSp>
        <p:nvCxnSpPr>
          <p:cNvPr id="22" name="Straight Connector 21">
            <a:extLst>
              <a:ext uri="{FF2B5EF4-FFF2-40B4-BE49-F238E27FC236}">
                <a16:creationId xmlns:a16="http://schemas.microsoft.com/office/drawing/2014/main" id="{6CE59799-03FA-4ECD-8E53-DD5A54C3BB98}"/>
              </a:ext>
            </a:extLst>
          </p:cNvPr>
          <p:cNvCxnSpPr>
            <a:cxnSpLocks/>
          </p:cNvCxnSpPr>
          <p:nvPr/>
        </p:nvCxnSpPr>
        <p:spPr>
          <a:xfrm>
            <a:off x="3361567" y="1078417"/>
            <a:ext cx="0" cy="111600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66A6394-6242-4A2E-B181-2AC7D1A8CA9A}"/>
              </a:ext>
            </a:extLst>
          </p:cNvPr>
          <p:cNvSpPr txBox="1"/>
          <p:nvPr/>
        </p:nvSpPr>
        <p:spPr>
          <a:xfrm>
            <a:off x="534873" y="6532612"/>
            <a:ext cx="11444395" cy="363653"/>
          </a:xfrm>
          <a:prstGeom prst="rect">
            <a:avLst/>
          </a:prstGeom>
          <a:noFill/>
        </p:spPr>
        <p:txBody>
          <a:bodyPr wrap="square" numCol="1" rtlCol="0">
            <a:noAutofit/>
          </a:bodyPr>
          <a:lstStyle/>
          <a:p>
            <a:pPr marL="228600" lvl="0" indent="-228600">
              <a:buFontTx/>
              <a:buAutoNum type="arabicParenR"/>
              <a:defRPr/>
            </a:pPr>
            <a:r>
              <a:rPr lang="nb-NO" sz="900" dirty="0">
                <a:solidFill>
                  <a:prstClr val="black"/>
                </a:solidFill>
                <a:latin typeface="Calibri" panose="020F0502020204030204" pitchFamily="34" charset="0"/>
                <a:cs typeface="Calibri" panose="020F0502020204030204" pitchFamily="34" charset="0"/>
                <a:sym typeface="Calibri" panose="020F0502020204030204" pitchFamily="34" charset="0"/>
              </a:rPr>
              <a:t>AV1 er en robot utviklet spesielt for barn og unge med langtidssykdom. Roboten står i klasserommet og styres fra et nettbrett eller en smarttelefonen, slik at eleven, som ikke er fysisk tilstede i klasserommet, likevel kan delta. Eleven kobler seg til AV1 via en </a:t>
            </a:r>
            <a:r>
              <a:rPr lang="nb-NO" sz="900" dirty="0" err="1">
                <a:solidFill>
                  <a:prstClr val="black"/>
                </a:solidFill>
                <a:latin typeface="Calibri" panose="020F0502020204030204" pitchFamily="34" charset="0"/>
                <a:cs typeface="Calibri" panose="020F0502020204030204" pitchFamily="34" charset="0"/>
                <a:sym typeface="Calibri" panose="020F0502020204030204" pitchFamily="34" charset="0"/>
              </a:rPr>
              <a:t>app</a:t>
            </a:r>
            <a:r>
              <a:rPr lang="nb-NO" sz="900" dirty="0">
                <a:solidFill>
                  <a:prstClr val="black"/>
                </a:solidFill>
                <a:latin typeface="Calibri" panose="020F0502020204030204" pitchFamily="34" charset="0"/>
                <a:cs typeface="Calibri" panose="020F0502020204030204" pitchFamily="34" charset="0"/>
                <a:sym typeface="Calibri" panose="020F0502020204030204" pitchFamily="34" charset="0"/>
              </a:rPr>
              <a:t>, og ser, hører og prater via AV1.</a:t>
            </a:r>
            <a:endParaRPr kumimoji="0" lang="nb-NO" sz="9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14" name="TextBox 13">
            <a:extLst>
              <a:ext uri="{FF2B5EF4-FFF2-40B4-BE49-F238E27FC236}">
                <a16:creationId xmlns:a16="http://schemas.microsoft.com/office/drawing/2014/main" id="{ED38C15D-3C1C-4A4F-92F9-3B12337F6147}"/>
              </a:ext>
            </a:extLst>
          </p:cNvPr>
          <p:cNvSpPr txBox="1"/>
          <p:nvPr/>
        </p:nvSpPr>
        <p:spPr>
          <a:xfrm>
            <a:off x="6572351" y="4854391"/>
            <a:ext cx="378100" cy="646331"/>
          </a:xfrm>
          <a:prstGeom prst="rect">
            <a:avLst/>
          </a:prstGeom>
          <a:noFill/>
        </p:spPr>
        <p:txBody>
          <a:bodyPr wrap="square" rtlCol="0">
            <a:spAutoFit/>
          </a:bodyPr>
          <a:lstStyle/>
          <a:p>
            <a:pPr>
              <a:defRPr/>
            </a:pPr>
            <a:r>
              <a:rPr lang="nn-NO" sz="3600" b="1" dirty="0">
                <a:solidFill>
                  <a:srgbClr val="2A80A6"/>
                </a:solidFill>
                <a:latin typeface="Calibri" panose="020F0502020204030204" pitchFamily="34" charset="0"/>
                <a:ea typeface="+mj-ea"/>
                <a:cs typeface="Calibri" panose="020F0502020204030204" pitchFamily="34" charset="0"/>
                <a:sym typeface="Calibri" panose="020F0502020204030204" pitchFamily="34" charset="0"/>
              </a:rPr>
              <a:t>“</a:t>
            </a:r>
            <a:endParaRPr lang="nb-NO" sz="3600" b="1" dirty="0">
              <a:solidFill>
                <a:srgbClr val="2A80A6"/>
              </a:solidFill>
              <a:latin typeface="Calibri" panose="020F0502020204030204" pitchFamily="34" charset="0"/>
              <a:ea typeface="+mj-ea"/>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687549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B80147-E834-4152-825C-61554615DBD7}"/>
              </a:ext>
            </a:extLst>
          </p:cNvPr>
          <p:cNvGraphicFramePr>
            <a:graphicFrameLocks noChangeAspect="1"/>
          </p:cNvGraphicFramePr>
          <p:nvPr>
            <p:custDataLst>
              <p:tags r:id="rId2"/>
            </p:custDataLst>
            <p:extLst>
              <p:ext uri="{D42A27DB-BD31-4B8C-83A1-F6EECF244321}">
                <p14:modId xmlns:p14="http://schemas.microsoft.com/office/powerpoint/2010/main" val="3526747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442" imgH="442" progId="TCLayout.ActiveDocument.1">
                  <p:embed/>
                </p:oleObj>
              </mc:Choice>
              <mc:Fallback>
                <p:oleObj name="think-cell Slide" r:id="rId5" imgW="442" imgH="442" progId="TCLayout.ActiveDocument.1">
                  <p:embed/>
                  <p:pic>
                    <p:nvPicPr>
                      <p:cNvPr id="2" name="Object 1" hidden="1">
                        <a:extLst>
                          <a:ext uri="{FF2B5EF4-FFF2-40B4-BE49-F238E27FC236}">
                            <a16:creationId xmlns:a16="http://schemas.microsoft.com/office/drawing/2014/main" id="{F4B80147-E834-4152-825C-61554615DB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803E79C9-89A2-4E11-8D5A-993CF8FEB867}"/>
              </a:ext>
            </a:extLst>
          </p:cNvPr>
          <p:cNvSpPr/>
          <p:nvPr/>
        </p:nvSpPr>
        <p:spPr>
          <a:xfrm>
            <a:off x="1529484" y="923030"/>
            <a:ext cx="1620000" cy="1440000"/>
          </a:xfrm>
          <a:prstGeom prst="ellipse">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cxnSp>
        <p:nvCxnSpPr>
          <p:cNvPr id="3" name="Straight Connector 2">
            <a:extLst>
              <a:ext uri="{FF2B5EF4-FFF2-40B4-BE49-F238E27FC236}">
                <a16:creationId xmlns:a16="http://schemas.microsoft.com/office/drawing/2014/main" id="{11ADF068-F438-46DB-A330-25CEA47FED09}"/>
              </a:ext>
            </a:extLst>
          </p:cNvPr>
          <p:cNvCxnSpPr>
            <a:stCxn id="26" idx="0"/>
            <a:endCxn id="20" idx="4"/>
          </p:cNvCxnSpPr>
          <p:nvPr/>
        </p:nvCxnSpPr>
        <p:spPr>
          <a:xfrm flipH="1">
            <a:off x="661921" y="573005"/>
            <a:ext cx="1" cy="5334123"/>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26" name="Oval 25">
            <a:hlinkClick r:id="" action="ppaction://noaction"/>
            <a:extLst>
              <a:ext uri="{FF2B5EF4-FFF2-40B4-BE49-F238E27FC236}">
                <a16:creationId xmlns:a16="http://schemas.microsoft.com/office/drawing/2014/main" id="{2C1B4E93-0997-4DE8-B306-C851AB8FF2FE}"/>
              </a:ext>
            </a:extLst>
          </p:cNvPr>
          <p:cNvSpPr/>
          <p:nvPr/>
        </p:nvSpPr>
        <p:spPr>
          <a:xfrm>
            <a:off x="100250" y="573005"/>
            <a:ext cx="1123343" cy="103983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Avklare </a:t>
            </a:r>
          </a:p>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behov og definere målsetning</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pPr lvl="0">
              <a:defRPr/>
            </a:pPr>
            <a:r>
              <a:rPr lang="nb-NO" b="1" dirty="0">
                <a:latin typeface="Arial Black" panose="020B0A04020102020204" pitchFamily="34" charset="0"/>
                <a:cs typeface="Calibri" panose="020F0502020204030204" pitchFamily="34" charset="0"/>
                <a:sym typeface="Calibri" panose="020F0502020204030204" pitchFamily="34" charset="0"/>
              </a:rPr>
              <a:t>Vedlegg – Brukerhistorier</a:t>
            </a:r>
          </a:p>
        </p:txBody>
      </p:sp>
      <p:sp>
        <p:nvSpPr>
          <p:cNvPr id="18" name="Oval 17">
            <a:hlinkClick r:id="" action="ppaction://noaction"/>
            <a:extLst>
              <a:ext uri="{FF2B5EF4-FFF2-40B4-BE49-F238E27FC236}">
                <a16:creationId xmlns:a16="http://schemas.microsoft.com/office/drawing/2014/main" id="{863A0AF1-BAC3-42B6-9803-F5447BA961FC}"/>
              </a:ext>
            </a:extLst>
          </p:cNvPr>
          <p:cNvSpPr/>
          <p:nvPr/>
        </p:nvSpPr>
        <p:spPr>
          <a:xfrm>
            <a:off x="100249" y="2011301"/>
            <a:ext cx="1123343" cy="103983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19" name="Oval 18">
            <a:hlinkClick r:id="" action="ppaction://noaction"/>
            <a:extLst>
              <a:ext uri="{FF2B5EF4-FFF2-40B4-BE49-F238E27FC236}">
                <a16:creationId xmlns:a16="http://schemas.microsoft.com/office/drawing/2014/main" id="{240F0180-C00B-4B07-9D65-26F2FD377092}"/>
              </a:ext>
            </a:extLst>
          </p:cNvPr>
          <p:cNvSpPr/>
          <p:nvPr/>
        </p:nvSpPr>
        <p:spPr>
          <a:xfrm>
            <a:off x="100249" y="3429000"/>
            <a:ext cx="1123343" cy="103983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0" name="Oval 19">
            <a:hlinkClick r:id="" action="ppaction://noaction"/>
            <a:extLst>
              <a:ext uri="{FF2B5EF4-FFF2-40B4-BE49-F238E27FC236}">
                <a16:creationId xmlns:a16="http://schemas.microsoft.com/office/drawing/2014/main" id="{54A5A628-03C4-4FD3-9F5A-128915D5033A}"/>
              </a:ext>
            </a:extLst>
          </p:cNvPr>
          <p:cNvSpPr/>
          <p:nvPr/>
        </p:nvSpPr>
        <p:spPr>
          <a:xfrm>
            <a:off x="100249" y="4867295"/>
            <a:ext cx="1123343" cy="10398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13" name="TextBox 12">
            <a:extLst>
              <a:ext uri="{FF2B5EF4-FFF2-40B4-BE49-F238E27FC236}">
                <a16:creationId xmlns:a16="http://schemas.microsoft.com/office/drawing/2014/main" id="{FD0687D5-3254-4424-B413-A0EB603AB78D}"/>
              </a:ext>
            </a:extLst>
          </p:cNvPr>
          <p:cNvSpPr txBox="1"/>
          <p:nvPr/>
        </p:nvSpPr>
        <p:spPr>
          <a:xfrm>
            <a:off x="1470862" y="2531217"/>
            <a:ext cx="9979458" cy="3686703"/>
          </a:xfrm>
          <a:prstGeom prst="rect">
            <a:avLst/>
          </a:prstGeom>
          <a:noFill/>
        </p:spPr>
        <p:txBody>
          <a:bodyPr wrap="square" numCol="2" spcCol="180000" rtlCol="0">
            <a:noAutofit/>
          </a:bodyPr>
          <a:lstStyle/>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Ønsker og behov</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Petter ønsker å være mer selvstendig og større frihet i hverdagen.</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Han har et behov for økt egenmestring og ønsker ikke å være annerledes enn andre ungdom i samme aldersgruppe.</a:t>
            </a:r>
          </a:p>
          <a:p>
            <a:pPr lvl="0" defTabSz="914263">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Situasjonen før hjelpemidler ble implementert</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Petter mangler tidsbegrep og struktur i hverdagen. Han har vansker med språket og gjøre seg forstått. Han sliter med å avslutte en aktivitet for å starte på en annen. Dette fører ofte til frustrasjon og negativ atferd. </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Han reiste ofte ut på turer på egenhånd, og det var ikke alltid han klarte å finne tilbake. Petter ønsket ikke å si til sine foreldre hvor han skulle og det medførte at han måtte ha noen med seg hele tiden. Det likte ikke Petter. </a:t>
            </a:r>
          </a:p>
          <a:p>
            <a:pPr marL="179982" lvl="0" indent="-179982" defTabSz="914263">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Oppstart av tekniske hjelpemidler </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For at Petter skulle få bedre oversikt og struktur i hverdagen ble det besluttet å prøve ut tids- og planleggingshjelpemiddel MEMOplanner og Timestokk. </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I tillegg ble det besluttet å tildele en lokaliseringsteknologi (GPS-såle) og spyle-tørk toalett for å legge til rette til økt selvstendighet.</a:t>
            </a:r>
          </a:p>
          <a:p>
            <a:pPr lvl="0" defTabSz="914263">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Gevinster</a:t>
            </a:r>
          </a:p>
          <a:p>
            <a:pPr marL="179982" lvl="0" indent="-179982" defTabSz="914263">
              <a:spcBef>
                <a:spcPts val="600"/>
              </a:spcBef>
              <a:buFont typeface="Arial" panose="020B0604020202020204" pitchFamily="34" charset="0"/>
              <a:buChar char="•"/>
              <a:defRPr/>
            </a:pPr>
            <a:r>
              <a:rPr lang="nn-NO" sz="900" dirty="0">
                <a:latin typeface="Calibri" panose="020F0502020204030204" pitchFamily="34" charset="0"/>
                <a:cs typeface="Calibri" panose="020F0502020204030204" pitchFamily="34" charset="0"/>
                <a:sym typeface="Calibri" panose="020F0502020204030204" pitchFamily="34" charset="0"/>
              </a:rPr>
              <a:t>Petter har hatt stor nytte av hjelpemidlene og opplever en positiv språkutvikling. Han er mindre frustrert, sint og aggerer ikke like negativt etter tildelingen av hjelpemidlene.</a:t>
            </a:r>
          </a:p>
          <a:p>
            <a:pPr marL="179982" lvl="0" indent="-179982" defTabSz="914263">
              <a:spcBef>
                <a:spcPts val="600"/>
              </a:spcBef>
              <a:buFont typeface="Arial" panose="020B0604020202020204" pitchFamily="34" charset="0"/>
              <a:buChar char="•"/>
              <a:defRPr/>
            </a:pPr>
            <a:r>
              <a:rPr lang="nn-NO" sz="900" dirty="0">
                <a:latin typeface="Calibri" panose="020F0502020204030204" pitchFamily="34" charset="0"/>
                <a:cs typeface="Calibri" panose="020F0502020204030204" pitchFamily="34" charset="0"/>
                <a:sym typeface="Calibri" panose="020F0502020204030204" pitchFamily="34" charset="0"/>
              </a:rPr>
              <a:t>Han opplever større selvstendighet og verdighet ved at han selv håndterer toaletbesøk og ikke behøver ha en medfølger hvorhend han måtte bevege seg.</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Foreldrene forteller at hjelpemidlene som er tatt i bruk har ført til en betydelig endring og de opplever større frihet og mindre bekymring for Petter.   </a:t>
            </a:r>
          </a:p>
          <a:p>
            <a:pPr marL="179387" lvl="0" defTabSz="914263">
              <a:spcBef>
                <a:spcPts val="600"/>
              </a:spcBef>
              <a:defRPr/>
            </a:pPr>
            <a:endParaRPr lang="nn-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n-NO" sz="1200" b="1" dirty="0">
                <a:latin typeface="Calibri" panose="020F0502020204030204" pitchFamily="34" charset="0"/>
                <a:cs typeface="Calibri" panose="020F0502020204030204" pitchFamily="34" charset="0"/>
                <a:sym typeface="Calibri" panose="020F0502020204030204" pitchFamily="34" charset="0"/>
              </a:rPr>
              <a:t>Utfordring</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Det har vært utfordringer med opplesing av teksten som er lagt inn da den syntetiske talen fordreier uttalen av en del av ordene. </a:t>
            </a:r>
            <a:endParaRPr lang="nn-NO" sz="900" dirty="0">
              <a:latin typeface="Calibri" panose="020F0502020204030204" pitchFamily="34" charset="0"/>
              <a:cs typeface="Calibri" panose="020F0502020204030204" pitchFamily="34" charset="0"/>
              <a:sym typeface="Calibri" panose="020F0502020204030204" pitchFamily="34" charset="0"/>
            </a:endParaRPr>
          </a:p>
        </p:txBody>
      </p:sp>
      <p:sp>
        <p:nvSpPr>
          <p:cNvPr id="15" name="TextBox 14">
            <a:extLst>
              <a:ext uri="{FF2B5EF4-FFF2-40B4-BE49-F238E27FC236}">
                <a16:creationId xmlns:a16="http://schemas.microsoft.com/office/drawing/2014/main" id="{C90415C4-2A94-457F-944F-025366B38522}"/>
              </a:ext>
            </a:extLst>
          </p:cNvPr>
          <p:cNvSpPr txBox="1"/>
          <p:nvPr/>
        </p:nvSpPr>
        <p:spPr>
          <a:xfrm>
            <a:off x="3361566" y="935144"/>
            <a:ext cx="6635871" cy="1415772"/>
          </a:xfrm>
          <a:prstGeom prst="rect">
            <a:avLst/>
          </a:prstGeom>
          <a:noFill/>
        </p:spPr>
        <p:txBody>
          <a:bodyPr wrap="square" rtlCol="0">
            <a:spAutoFit/>
          </a:bodyPr>
          <a:lstStyle/>
          <a:p>
            <a:pPr defTabSz="914263">
              <a:defRPr/>
            </a:pPr>
            <a:r>
              <a:rPr lang="nb-NO" sz="1600" b="1" dirty="0">
                <a:solidFill>
                  <a:srgbClr val="2A80A6"/>
                </a:solidFill>
                <a:latin typeface="Calibri" panose="020F0502020204030204" pitchFamily="34" charset="0"/>
                <a:cs typeface="Calibri" panose="020F0502020204030204" pitchFamily="34" charset="0"/>
                <a:sym typeface="Calibri" panose="020F0502020204030204" pitchFamily="34" charset="0"/>
              </a:rPr>
              <a:t>Petter</a:t>
            </a:r>
            <a:endParaRPr lang="nb-NO" sz="1000" b="1" dirty="0">
              <a:solidFill>
                <a:srgbClr val="2A80A6"/>
              </a:solidFill>
              <a:latin typeface="Calibri" panose="020F0502020204030204" pitchFamily="34" charset="0"/>
              <a:cs typeface="Calibri" panose="020F0502020204030204" pitchFamily="34" charset="0"/>
              <a:sym typeface="Calibri" panose="020F0502020204030204" pitchFamily="34" charset="0"/>
            </a:endParaRP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Alder</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15 år.</a:t>
            </a: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Bosituasjon</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Han bor hos foreldre, og har voksne søsken som har flyttet ut.</a:t>
            </a: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Interesser</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Friluftsliv og spill.</a:t>
            </a: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Diagnose</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Feil i nervesystemet, psykisk utviklingshemming og psykisk lidelse.</a:t>
            </a:r>
          </a:p>
          <a:p>
            <a:pPr lvl="0">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Implementert velferdsteknologi: </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MEMOplanner</a:t>
            </a:r>
            <a:r>
              <a:rPr lang="nb-NO" sz="1200" baseline="30000" dirty="0">
                <a:solidFill>
                  <a:prstClr val="black"/>
                </a:solidFill>
                <a:latin typeface="Calibri" panose="020F0502020204030204" pitchFamily="34" charset="0"/>
                <a:cs typeface="Calibri" panose="020F0502020204030204" pitchFamily="34" charset="0"/>
                <a:sym typeface="Calibri" panose="020F0502020204030204" pitchFamily="34" charset="0"/>
              </a:rPr>
              <a:t>1</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hlinkClick r:id="rId9">
                  <a:extLst>
                    <a:ext uri="{A12FA001-AC4F-418D-AE19-62706E023703}">
                      <ahyp:hlinkClr xmlns:ahyp="http://schemas.microsoft.com/office/drawing/2018/hyperlinkcolor" val="tx"/>
                    </a:ext>
                  </a:extLst>
                </a:hlinkClick>
              </a:rPr>
              <a:t>timestokken</a:t>
            </a:r>
            <a:r>
              <a:rPr lang="nb-NO" sz="1200" baseline="30000" dirty="0">
                <a:solidFill>
                  <a:prstClr val="black"/>
                </a:solidFill>
                <a:latin typeface="Calibri" panose="020F0502020204030204" pitchFamily="34" charset="0"/>
                <a:cs typeface="Calibri" panose="020F0502020204030204" pitchFamily="34" charset="0"/>
                <a:sym typeface="Calibri" panose="020F0502020204030204" pitchFamily="34" charset="0"/>
              </a:rPr>
              <a:t>2</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spyl-tørk toalett og GPS-såle.</a:t>
            </a:r>
          </a:p>
          <a:p>
            <a:pPr lvl="0">
              <a:defRPr/>
            </a:pPr>
            <a:endParaRPr kumimoji="0" lang="nb-NO" sz="1000" b="0" i="0" u="none" strike="noStrike" kern="1200" cap="none" spc="0" normalizeH="0" baseline="0" dirty="0">
              <a:ln>
                <a:noFill/>
              </a:ln>
              <a:solidFill>
                <a:prstClr val="black"/>
              </a:solidFill>
              <a:effectLst/>
              <a:uLnTx/>
              <a:uFillTx/>
              <a:ea typeface="+mn-ea"/>
              <a:cs typeface="+mn-cs"/>
            </a:endParaRPr>
          </a:p>
        </p:txBody>
      </p:sp>
      <p:cxnSp>
        <p:nvCxnSpPr>
          <p:cNvPr id="22" name="Straight Connector 21">
            <a:extLst>
              <a:ext uri="{FF2B5EF4-FFF2-40B4-BE49-F238E27FC236}">
                <a16:creationId xmlns:a16="http://schemas.microsoft.com/office/drawing/2014/main" id="{6CE59799-03FA-4ECD-8E53-DD5A54C3BB98}"/>
              </a:ext>
            </a:extLst>
          </p:cNvPr>
          <p:cNvCxnSpPr>
            <a:cxnSpLocks/>
          </p:cNvCxnSpPr>
          <p:nvPr/>
        </p:nvCxnSpPr>
        <p:spPr>
          <a:xfrm>
            <a:off x="3361567" y="1078417"/>
            <a:ext cx="0" cy="111600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1ABE1C-D7D5-433B-801A-29EADB990465}"/>
              </a:ext>
            </a:extLst>
          </p:cNvPr>
          <p:cNvSpPr txBox="1"/>
          <p:nvPr/>
        </p:nvSpPr>
        <p:spPr>
          <a:xfrm>
            <a:off x="534873" y="6511372"/>
            <a:ext cx="11444395" cy="363653"/>
          </a:xfrm>
          <a:prstGeom prst="rect">
            <a:avLst/>
          </a:prstGeom>
          <a:noFill/>
        </p:spPr>
        <p:txBody>
          <a:bodyPr wrap="square" numCol="1" rtlCol="0">
            <a:noAutofit/>
          </a:bodyPr>
          <a:lstStyle/>
          <a:p>
            <a:pPr marL="228600" marR="0" indent="-228600" fontAlgn="auto">
              <a:lnSpc>
                <a:spcPct val="100000"/>
              </a:lnSpc>
              <a:spcBef>
                <a:spcPts val="0"/>
              </a:spcBef>
              <a:spcAft>
                <a:spcPts val="0"/>
              </a:spcAft>
              <a:buClrTx/>
              <a:buSzTx/>
              <a:buFontTx/>
              <a:buAutoNum type="arabicParenR"/>
              <a:tabLst/>
              <a:defRPr/>
            </a:pPr>
            <a:r>
              <a:rPr lang="nb-NO" sz="900" dirty="0">
                <a:solidFill>
                  <a:prstClr val="black"/>
                </a:solidFill>
                <a:latin typeface="Calibri" panose="020F0502020204030204" pitchFamily="34" charset="0"/>
                <a:cs typeface="Calibri" panose="020F0502020204030204" pitchFamily="34" charset="0"/>
                <a:sym typeface="Calibri" panose="020F0502020204030204" pitchFamily="34" charset="0"/>
              </a:rPr>
              <a:t>Et tids- og planleggingsverktøy på størrelse med et nettbrett.  </a:t>
            </a:r>
          </a:p>
          <a:p>
            <a:pPr marL="228600" indent="-228600">
              <a:buFontTx/>
              <a:buAutoNum type="arabicParenR"/>
              <a:defRPr/>
            </a:pPr>
            <a:r>
              <a:rPr lang="nb-NO" sz="900" dirty="0">
                <a:solidFill>
                  <a:prstClr val="black"/>
                </a:solidFill>
                <a:latin typeface="Calibri" panose="020F0502020204030204" pitchFamily="34" charset="0"/>
                <a:cs typeface="Calibri" panose="020F0502020204030204" pitchFamily="34" charset="0"/>
                <a:sym typeface="Calibri" panose="020F0502020204030204" pitchFamily="34" charset="0"/>
              </a:rPr>
              <a:t>Timestokken er et hjelpemiddel som viser tiden konkret ved hjelp av lys-prikker.</a:t>
            </a:r>
          </a:p>
        </p:txBody>
      </p:sp>
      <p:sp>
        <p:nvSpPr>
          <p:cNvPr id="23" name="Rectangle 22">
            <a:extLst>
              <a:ext uri="{FF2B5EF4-FFF2-40B4-BE49-F238E27FC236}">
                <a16:creationId xmlns:a16="http://schemas.microsoft.com/office/drawing/2014/main" id="{CE0325F7-752D-4AD9-86FB-93D3E26C9E27}"/>
              </a:ext>
            </a:extLst>
          </p:cNvPr>
          <p:cNvSpPr/>
          <p:nvPr/>
        </p:nvSpPr>
        <p:spPr>
          <a:xfrm>
            <a:off x="10095722" y="93306"/>
            <a:ext cx="2024743" cy="4824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Calibri" panose="020F0502020204030204" pitchFamily="34" charset="0"/>
              </a:rPr>
              <a:t>Anonymisert</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108838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B80147-E834-4152-825C-61554615DBD7}"/>
              </a:ext>
            </a:extLst>
          </p:cNvPr>
          <p:cNvGraphicFramePr>
            <a:graphicFrameLocks noChangeAspect="1"/>
          </p:cNvGraphicFramePr>
          <p:nvPr>
            <p:custDataLst>
              <p:tags r:id="rId2"/>
            </p:custDataLst>
            <p:extLst>
              <p:ext uri="{D42A27DB-BD31-4B8C-83A1-F6EECF244321}">
                <p14:modId xmlns:p14="http://schemas.microsoft.com/office/powerpoint/2010/main" val="3973978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2" name="think-cell Slide" r:id="rId5" imgW="442" imgH="442" progId="TCLayout.ActiveDocument.1">
                  <p:embed/>
                </p:oleObj>
              </mc:Choice>
              <mc:Fallback>
                <p:oleObj name="think-cell Slide" r:id="rId5" imgW="442" imgH="442" progId="TCLayout.ActiveDocument.1">
                  <p:embed/>
                  <p:pic>
                    <p:nvPicPr>
                      <p:cNvPr id="2" name="Object 1" hidden="1">
                        <a:extLst>
                          <a:ext uri="{FF2B5EF4-FFF2-40B4-BE49-F238E27FC236}">
                            <a16:creationId xmlns:a16="http://schemas.microsoft.com/office/drawing/2014/main" id="{F4B80147-E834-4152-825C-61554615DB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3" name="Picture 22">
            <a:extLst>
              <a:ext uri="{FF2B5EF4-FFF2-40B4-BE49-F238E27FC236}">
                <a16:creationId xmlns:a16="http://schemas.microsoft.com/office/drawing/2014/main" id="{BDE6B13D-0C4C-4A32-BB5B-B98528250F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529482" y="923030"/>
            <a:ext cx="1619997" cy="1427886"/>
          </a:xfrm>
          <a:prstGeom prst="ellipse">
            <a:avLst/>
          </a:prstGeom>
        </p:spPr>
      </p:pic>
      <p:cxnSp>
        <p:nvCxnSpPr>
          <p:cNvPr id="3" name="Straight Connector 2">
            <a:extLst>
              <a:ext uri="{FF2B5EF4-FFF2-40B4-BE49-F238E27FC236}">
                <a16:creationId xmlns:a16="http://schemas.microsoft.com/office/drawing/2014/main" id="{11ADF068-F438-46DB-A330-25CEA47FED09}"/>
              </a:ext>
            </a:extLst>
          </p:cNvPr>
          <p:cNvCxnSpPr>
            <a:stCxn id="26" idx="0"/>
            <a:endCxn id="20" idx="4"/>
          </p:cNvCxnSpPr>
          <p:nvPr/>
        </p:nvCxnSpPr>
        <p:spPr>
          <a:xfrm flipH="1">
            <a:off x="661921" y="573005"/>
            <a:ext cx="1" cy="5334123"/>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26" name="Oval 25">
            <a:hlinkClick r:id="" action="ppaction://noaction"/>
            <a:extLst>
              <a:ext uri="{FF2B5EF4-FFF2-40B4-BE49-F238E27FC236}">
                <a16:creationId xmlns:a16="http://schemas.microsoft.com/office/drawing/2014/main" id="{2C1B4E93-0997-4DE8-B306-C851AB8FF2FE}"/>
              </a:ext>
            </a:extLst>
          </p:cNvPr>
          <p:cNvSpPr/>
          <p:nvPr/>
        </p:nvSpPr>
        <p:spPr>
          <a:xfrm>
            <a:off x="100250" y="573005"/>
            <a:ext cx="1123343" cy="103983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Avklare </a:t>
            </a:r>
          </a:p>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behov og definere målsetning</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pPr lvl="0">
              <a:defRPr/>
            </a:pPr>
            <a:r>
              <a:rPr lang="nb-NO" b="1" dirty="0">
                <a:latin typeface="Arial Black" panose="020B0A04020102020204" pitchFamily="34" charset="0"/>
                <a:cs typeface="Calibri" panose="020F0502020204030204" pitchFamily="34" charset="0"/>
                <a:sym typeface="Calibri" panose="020F0502020204030204" pitchFamily="34" charset="0"/>
              </a:rPr>
              <a:t>Vedlegg – Brukerhistorier</a:t>
            </a:r>
          </a:p>
        </p:txBody>
      </p:sp>
      <p:sp>
        <p:nvSpPr>
          <p:cNvPr id="18" name="Oval 17">
            <a:hlinkClick r:id="" action="ppaction://noaction"/>
            <a:extLst>
              <a:ext uri="{FF2B5EF4-FFF2-40B4-BE49-F238E27FC236}">
                <a16:creationId xmlns:a16="http://schemas.microsoft.com/office/drawing/2014/main" id="{863A0AF1-BAC3-42B6-9803-F5447BA961FC}"/>
              </a:ext>
            </a:extLst>
          </p:cNvPr>
          <p:cNvSpPr/>
          <p:nvPr/>
        </p:nvSpPr>
        <p:spPr>
          <a:xfrm>
            <a:off x="100249" y="2011301"/>
            <a:ext cx="1123343" cy="103983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rgbClr val="001A58"/>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19" name="Oval 18">
            <a:hlinkClick r:id="" action="ppaction://noaction"/>
            <a:extLst>
              <a:ext uri="{FF2B5EF4-FFF2-40B4-BE49-F238E27FC236}">
                <a16:creationId xmlns:a16="http://schemas.microsoft.com/office/drawing/2014/main" id="{240F0180-C00B-4B07-9D65-26F2FD377092}"/>
              </a:ext>
            </a:extLst>
          </p:cNvPr>
          <p:cNvSpPr/>
          <p:nvPr/>
        </p:nvSpPr>
        <p:spPr>
          <a:xfrm>
            <a:off x="100249" y="3429000"/>
            <a:ext cx="1123343" cy="103983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0" name="Oval 19">
            <a:hlinkClick r:id="" action="ppaction://noaction"/>
            <a:extLst>
              <a:ext uri="{FF2B5EF4-FFF2-40B4-BE49-F238E27FC236}">
                <a16:creationId xmlns:a16="http://schemas.microsoft.com/office/drawing/2014/main" id="{54A5A628-03C4-4FD3-9F5A-128915D5033A}"/>
              </a:ext>
            </a:extLst>
          </p:cNvPr>
          <p:cNvSpPr/>
          <p:nvPr/>
        </p:nvSpPr>
        <p:spPr>
          <a:xfrm>
            <a:off x="100249" y="4867295"/>
            <a:ext cx="1123343" cy="10398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13" name="TextBox 12">
            <a:extLst>
              <a:ext uri="{FF2B5EF4-FFF2-40B4-BE49-F238E27FC236}">
                <a16:creationId xmlns:a16="http://schemas.microsoft.com/office/drawing/2014/main" id="{FD0687D5-3254-4424-B413-A0EB603AB78D}"/>
              </a:ext>
            </a:extLst>
          </p:cNvPr>
          <p:cNvSpPr txBox="1"/>
          <p:nvPr/>
        </p:nvSpPr>
        <p:spPr>
          <a:xfrm>
            <a:off x="1470862" y="2531217"/>
            <a:ext cx="9979458" cy="3686703"/>
          </a:xfrm>
          <a:prstGeom prst="rect">
            <a:avLst/>
          </a:prstGeom>
          <a:noFill/>
        </p:spPr>
        <p:txBody>
          <a:bodyPr wrap="square" numCol="2" spcCol="180000" rtlCol="0">
            <a:noAutofit/>
          </a:bodyPr>
          <a:lstStyle/>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Ønsker og behov</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Heine ønsker å kunne kommunisere med venner uten å trenge hjelp fra foreldrene.</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Han ønsker mer privatliv uten at foreldrene har innsyn i absolutt alt han gjør.</a:t>
            </a:r>
          </a:p>
          <a:p>
            <a:pPr lvl="0" defTabSz="914263">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Situasjonen før hjelpemidler ble implementert</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Heine trengte bistand fra foreldrene for å kommunisere med venner og gjøre avtaler via SMS.</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Han hadde også behov for påminnelser for å huske på alt i hverdagen, som å gjøre seg klar til skolen, huske avtaler osv.</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Alle sosiale aktiviteter ble organisert og foreldrene og alt skjedde som «strukturerte aktiviteter». </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Heine ble kjørt til skolen hver dag av skyss organisert av kommunen.</a:t>
            </a:r>
          </a:p>
          <a:p>
            <a:pPr lvl="0" defTabSz="914263">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Oppstart av tekniske hjelpemidler</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Heine startet med å bruke </a:t>
            </a:r>
            <a:r>
              <a:rPr lang="nb-NO" sz="900" dirty="0" err="1">
                <a:latin typeface="Calibri" panose="020F0502020204030204" pitchFamily="34" charset="0"/>
                <a:cs typeface="Calibri" panose="020F0502020204030204" pitchFamily="34" charset="0"/>
                <a:sym typeface="Calibri" panose="020F0502020204030204" pitchFamily="34" charset="0"/>
              </a:rPr>
              <a:t>Memoplanner</a:t>
            </a:r>
            <a:r>
              <a:rPr lang="nb-NO" sz="900" dirty="0">
                <a:latin typeface="Calibri" panose="020F0502020204030204" pitchFamily="34" charset="0"/>
                <a:cs typeface="Calibri" panose="020F0502020204030204" pitchFamily="34" charset="0"/>
                <a:sym typeface="Calibri" panose="020F0502020204030204" pitchFamily="34" charset="0"/>
              </a:rPr>
              <a:t> slik at han selv kan organisere hverdagen og huske på alt som skjer.</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Heine fikk også tildelt telefon med funksjon for å lese inn meldinger.</a:t>
            </a:r>
          </a:p>
          <a:p>
            <a:pPr lvl="0" defTabSz="914263">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Gevinster</a:t>
            </a:r>
          </a:p>
          <a:p>
            <a:pPr lvl="0" defTabSz="914263">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Innføringen av velferdsteknologi har gjort at Heine har blitt mye mer selvstendig.</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Han kommuniserer med venner på egenhånd med SMS. Heine er svært fornøyd med at foreldrene ikke lenger har innsyn i alt han snakker om og gjør.</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Heine kan avtale kinobesøk, hjemmebesøk eller turer på kjøpesenteret uten at foreldrene involveres og det blir en «formell» avtale.</a:t>
            </a:r>
          </a:p>
          <a:p>
            <a:pPr marL="179982" lvl="0" indent="-179982" defTabSz="914263">
              <a:spcBef>
                <a:spcPts val="600"/>
              </a:spcBef>
              <a:buFont typeface="Arial" panose="020B0604020202020204" pitchFamily="34" charset="0"/>
              <a:buChar char="•"/>
              <a:defRPr/>
            </a:pPr>
            <a:r>
              <a:rPr lang="nb-NO" sz="900" dirty="0" err="1">
                <a:latin typeface="Calibri" panose="020F0502020204030204" pitchFamily="34" charset="0"/>
                <a:cs typeface="Calibri" panose="020F0502020204030204" pitchFamily="34" charset="0"/>
                <a:sym typeface="Calibri" panose="020F0502020204030204" pitchFamily="34" charset="0"/>
              </a:rPr>
              <a:t>Memoplanner</a:t>
            </a:r>
            <a:r>
              <a:rPr lang="nb-NO" sz="900" dirty="0">
                <a:latin typeface="Calibri" panose="020F0502020204030204" pitchFamily="34" charset="0"/>
                <a:cs typeface="Calibri" panose="020F0502020204030204" pitchFamily="34" charset="0"/>
                <a:sym typeface="Calibri" panose="020F0502020204030204" pitchFamily="34" charset="0"/>
              </a:rPr>
              <a:t> hjelper han med påminnelser slik at foreldrene ikke trenger å mase på han hele tiden. Dette er viktig for en gutt i tenårene.</a:t>
            </a:r>
          </a:p>
          <a:p>
            <a:pPr marL="179982" lvl="0" indent="-179982" defTabSz="914263">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Han kjører selv til skolen i elektrisk rullestol, ofte sammen med en kamerat av seg.</a:t>
            </a:r>
          </a:p>
          <a:p>
            <a:pPr lvl="0" defTabSz="914263">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At han har fått motivasjon til å reise til og fra skolen på egenhånd gir også unngåtte kostnader for kommunen i form av redusert kjøring.</a:t>
            </a:r>
          </a:p>
          <a:p>
            <a:pPr marL="179982" lvl="0" indent="-179982" defTabSz="914263">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179982" lvl="0" indent="-179982" defTabSz="914263">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179387" lvl="0" defTabSz="914263">
              <a:spcBef>
                <a:spcPts val="600"/>
              </a:spcBef>
              <a:defRPr/>
            </a:pPr>
            <a:endParaRPr lang="nn-NO" sz="900" dirty="0">
              <a:latin typeface="Calibri" panose="020F0502020204030204" pitchFamily="34" charset="0"/>
              <a:cs typeface="Calibri" panose="020F0502020204030204" pitchFamily="34" charset="0"/>
              <a:sym typeface="Calibri" panose="020F0502020204030204" pitchFamily="34" charset="0"/>
            </a:endParaRPr>
          </a:p>
          <a:p>
            <a:pPr lvl="0" defTabSz="914263">
              <a:spcBef>
                <a:spcPts val="600"/>
              </a:spcBef>
              <a:defRPr/>
            </a:pPr>
            <a:endParaRPr lang="nn-NO" sz="900" b="1" dirty="0"/>
          </a:p>
        </p:txBody>
      </p:sp>
      <p:sp>
        <p:nvSpPr>
          <p:cNvPr id="15" name="TextBox 14">
            <a:extLst>
              <a:ext uri="{FF2B5EF4-FFF2-40B4-BE49-F238E27FC236}">
                <a16:creationId xmlns:a16="http://schemas.microsoft.com/office/drawing/2014/main" id="{C90415C4-2A94-457F-944F-025366B38522}"/>
              </a:ext>
            </a:extLst>
          </p:cNvPr>
          <p:cNvSpPr txBox="1"/>
          <p:nvPr/>
        </p:nvSpPr>
        <p:spPr>
          <a:xfrm>
            <a:off x="3361566" y="935144"/>
            <a:ext cx="6635871" cy="1415772"/>
          </a:xfrm>
          <a:prstGeom prst="rect">
            <a:avLst/>
          </a:prstGeom>
          <a:noFill/>
        </p:spPr>
        <p:txBody>
          <a:bodyPr wrap="square" rtlCol="0">
            <a:spAutoFit/>
          </a:bodyPr>
          <a:lstStyle/>
          <a:p>
            <a:pPr defTabSz="914263">
              <a:defRPr/>
            </a:pPr>
            <a:r>
              <a:rPr lang="nb-NO" sz="1600" b="1" dirty="0">
                <a:solidFill>
                  <a:srgbClr val="2A80A6"/>
                </a:solidFill>
                <a:latin typeface="Calibri" panose="020F0502020204030204" pitchFamily="34" charset="0"/>
                <a:cs typeface="Calibri" panose="020F0502020204030204" pitchFamily="34" charset="0"/>
                <a:sym typeface="Calibri" panose="020F0502020204030204" pitchFamily="34" charset="0"/>
              </a:rPr>
              <a:t>Heine</a:t>
            </a:r>
            <a:endParaRPr lang="nb-NO" sz="1000" b="1" dirty="0">
              <a:solidFill>
                <a:srgbClr val="2A80A6"/>
              </a:solidFill>
              <a:latin typeface="Calibri" panose="020F0502020204030204" pitchFamily="34" charset="0"/>
              <a:cs typeface="Calibri" panose="020F0502020204030204" pitchFamily="34" charset="0"/>
              <a:sym typeface="Calibri" panose="020F0502020204030204" pitchFamily="34" charset="0"/>
            </a:endParaRP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Alder</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14 år.</a:t>
            </a: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Bosituasjon</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Bor sammen med foreldre.</a:t>
            </a: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Interesser</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Dataspill og være med venner.</a:t>
            </a:r>
          </a:p>
          <a:p>
            <a:pPr lvl="0" defTabSz="914263">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Diagnose</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Nedsatt funksjonsevne.</a:t>
            </a:r>
          </a:p>
          <a:p>
            <a:pPr lvl="0">
              <a:defRPr/>
            </a:pPr>
            <a:r>
              <a:rPr lang="nb-NO" sz="1200" b="1" dirty="0">
                <a:solidFill>
                  <a:prstClr val="black"/>
                </a:solidFill>
                <a:latin typeface="Calibri" panose="020F0502020204030204" pitchFamily="34" charset="0"/>
                <a:cs typeface="Calibri" panose="020F0502020204030204" pitchFamily="34" charset="0"/>
                <a:sym typeface="Calibri" panose="020F0502020204030204" pitchFamily="34" charset="0"/>
              </a:rPr>
              <a:t>Implementert velferdsteknologi: </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MEMOplanner</a:t>
            </a:r>
            <a:r>
              <a:rPr lang="nb-NO" sz="1200" baseline="30000" dirty="0">
                <a:solidFill>
                  <a:prstClr val="black"/>
                </a:solidFill>
                <a:latin typeface="Calibri" panose="020F0502020204030204" pitchFamily="34" charset="0"/>
                <a:cs typeface="Calibri" panose="020F0502020204030204" pitchFamily="34" charset="0"/>
                <a:sym typeface="Calibri" panose="020F0502020204030204" pitchFamily="34" charset="0"/>
              </a:rPr>
              <a:t>1</a:t>
            </a: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 og tilpasset mobiltelefon.</a:t>
            </a:r>
          </a:p>
          <a:p>
            <a:pPr lvl="0">
              <a:defRPr/>
            </a:pPr>
            <a:endParaRPr kumimoji="0" lang="nb-NO" sz="1000" b="0" i="0" u="none" strike="noStrike" kern="1200" cap="none" spc="0" normalizeH="0" baseline="0" dirty="0">
              <a:ln>
                <a:noFill/>
              </a:ln>
              <a:solidFill>
                <a:prstClr val="black"/>
              </a:solidFill>
              <a:effectLst/>
              <a:uLnTx/>
              <a:uFillTx/>
              <a:ea typeface="+mn-ea"/>
              <a:cs typeface="+mn-cs"/>
            </a:endParaRPr>
          </a:p>
        </p:txBody>
      </p:sp>
      <p:cxnSp>
        <p:nvCxnSpPr>
          <p:cNvPr id="22" name="Straight Connector 21">
            <a:extLst>
              <a:ext uri="{FF2B5EF4-FFF2-40B4-BE49-F238E27FC236}">
                <a16:creationId xmlns:a16="http://schemas.microsoft.com/office/drawing/2014/main" id="{6CE59799-03FA-4ECD-8E53-DD5A54C3BB98}"/>
              </a:ext>
            </a:extLst>
          </p:cNvPr>
          <p:cNvCxnSpPr>
            <a:cxnSpLocks/>
          </p:cNvCxnSpPr>
          <p:nvPr/>
        </p:nvCxnSpPr>
        <p:spPr>
          <a:xfrm>
            <a:off x="3361567" y="1078417"/>
            <a:ext cx="0" cy="1116000"/>
          </a:xfrm>
          <a:prstGeom prst="line">
            <a:avLst/>
          </a:prstGeom>
          <a:ln w="12700">
            <a:solidFill>
              <a:srgbClr val="20202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002719-195E-4105-A153-A28CD9A15E9E}"/>
              </a:ext>
            </a:extLst>
          </p:cNvPr>
          <p:cNvSpPr txBox="1"/>
          <p:nvPr/>
        </p:nvSpPr>
        <p:spPr>
          <a:xfrm>
            <a:off x="534873" y="6627594"/>
            <a:ext cx="11444395" cy="230405"/>
          </a:xfrm>
          <a:prstGeom prst="rect">
            <a:avLst/>
          </a:prstGeom>
          <a:noFill/>
        </p:spPr>
        <p:txBody>
          <a:bodyPr wrap="square" numCol="1" rtlCol="0">
            <a:noAutofit/>
          </a:bodyPr>
          <a:lstStyle/>
          <a:p>
            <a:pPr marL="228600" marR="0" lvl="0" indent="-228600" fontAlgn="auto">
              <a:lnSpc>
                <a:spcPct val="100000"/>
              </a:lnSpc>
              <a:spcBef>
                <a:spcPts val="0"/>
              </a:spcBef>
              <a:spcAft>
                <a:spcPts val="0"/>
              </a:spcAft>
              <a:buClrTx/>
              <a:buSzTx/>
              <a:buFontTx/>
              <a:buAutoNum type="arabicParenR"/>
              <a:tabLst/>
              <a:defRPr/>
            </a:pPr>
            <a:r>
              <a:rPr lang="nb-NO" sz="900" dirty="0">
                <a:solidFill>
                  <a:prstClr val="black"/>
                </a:solidFill>
                <a:latin typeface="Calibri" panose="020F0502020204030204" pitchFamily="34" charset="0"/>
                <a:cs typeface="Calibri" panose="020F0502020204030204" pitchFamily="34" charset="0"/>
                <a:sym typeface="Calibri" panose="020F0502020204030204" pitchFamily="34" charset="0"/>
              </a:rPr>
              <a:t>Et tids- og planleggingsverktøy på størrelse med et nettbrett.  </a:t>
            </a:r>
          </a:p>
        </p:txBody>
      </p:sp>
      <p:sp>
        <p:nvSpPr>
          <p:cNvPr id="17" name="Rectangle 16">
            <a:extLst>
              <a:ext uri="{FF2B5EF4-FFF2-40B4-BE49-F238E27FC236}">
                <a16:creationId xmlns:a16="http://schemas.microsoft.com/office/drawing/2014/main" id="{777252F5-34BF-40A4-A095-DB9F75F80DDE}"/>
              </a:ext>
            </a:extLst>
          </p:cNvPr>
          <p:cNvSpPr/>
          <p:nvPr/>
        </p:nvSpPr>
        <p:spPr>
          <a:xfrm>
            <a:off x="10095722" y="93306"/>
            <a:ext cx="2024743" cy="48240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3"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Calibri" panose="020F0502020204030204" pitchFamily="34" charset="0"/>
              </a:rPr>
              <a:t>Anonymisert</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203669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B80147-E834-4152-825C-61554615DBD7}"/>
              </a:ext>
            </a:extLst>
          </p:cNvPr>
          <p:cNvGraphicFramePr>
            <a:graphicFrameLocks noChangeAspect="1"/>
          </p:cNvGraphicFramePr>
          <p:nvPr>
            <p:custDataLst>
              <p:tags r:id="rId2"/>
            </p:custDataLst>
            <p:extLst>
              <p:ext uri="{D42A27DB-BD31-4B8C-83A1-F6EECF244321}">
                <p14:modId xmlns:p14="http://schemas.microsoft.com/office/powerpoint/2010/main" val="3594537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5" imgW="442" imgH="442" progId="TCLayout.ActiveDocument.1">
                  <p:embed/>
                </p:oleObj>
              </mc:Choice>
              <mc:Fallback>
                <p:oleObj name="think-cell Slide" r:id="rId5" imgW="442" imgH="442" progId="TCLayout.ActiveDocument.1">
                  <p:embed/>
                  <p:pic>
                    <p:nvPicPr>
                      <p:cNvPr id="2" name="Object 1" hidden="1">
                        <a:extLst>
                          <a:ext uri="{FF2B5EF4-FFF2-40B4-BE49-F238E27FC236}">
                            <a16:creationId xmlns:a16="http://schemas.microsoft.com/office/drawing/2014/main" id="{F4B80147-E834-4152-825C-61554615DBD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pPr lvl="0">
              <a:defRPr/>
            </a:pPr>
            <a:r>
              <a:rPr lang="nb-NO" b="1" dirty="0">
                <a:latin typeface="Arial Black" panose="020B0A04020102020204" pitchFamily="34" charset="0"/>
                <a:cs typeface="Calibri" panose="020F0502020204030204" pitchFamily="34" charset="0"/>
                <a:sym typeface="Calibri" panose="020F0502020204030204" pitchFamily="34" charset="0"/>
              </a:rPr>
              <a:t>Vedlegg – Prosjektforløp  </a:t>
            </a:r>
          </a:p>
        </p:txBody>
      </p:sp>
      <p:grpSp>
        <p:nvGrpSpPr>
          <p:cNvPr id="8" name="Group 7">
            <a:extLst>
              <a:ext uri="{FF2B5EF4-FFF2-40B4-BE49-F238E27FC236}">
                <a16:creationId xmlns:a16="http://schemas.microsoft.com/office/drawing/2014/main" id="{56CC3A9D-CA65-4255-B2C0-9D8380360D2C}"/>
              </a:ext>
            </a:extLst>
          </p:cNvPr>
          <p:cNvGrpSpPr/>
          <p:nvPr/>
        </p:nvGrpSpPr>
        <p:grpSpPr>
          <a:xfrm>
            <a:off x="0" y="2185656"/>
            <a:ext cx="12192000" cy="3759975"/>
            <a:chOff x="0" y="1678329"/>
            <a:chExt cx="12192000" cy="3759975"/>
          </a:xfrm>
        </p:grpSpPr>
        <p:sp>
          <p:nvSpPr>
            <p:cNvPr id="6" name="Rectangle 5">
              <a:extLst>
                <a:ext uri="{FF2B5EF4-FFF2-40B4-BE49-F238E27FC236}">
                  <a16:creationId xmlns:a16="http://schemas.microsoft.com/office/drawing/2014/main" id="{D7FE85FB-2865-4638-9BDB-2DE3CEAD5A40}"/>
                </a:ext>
              </a:extLst>
            </p:cNvPr>
            <p:cNvSpPr/>
            <p:nvPr/>
          </p:nvSpPr>
          <p:spPr>
            <a:xfrm>
              <a:off x="0" y="1678329"/>
              <a:ext cx="12192000" cy="37599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7" name="Group 6">
              <a:extLst>
                <a:ext uri="{FF2B5EF4-FFF2-40B4-BE49-F238E27FC236}">
                  <a16:creationId xmlns:a16="http://schemas.microsoft.com/office/drawing/2014/main" id="{35CF2B07-4D12-49FF-9D50-AD1A90EFD61A}"/>
                </a:ext>
              </a:extLst>
            </p:cNvPr>
            <p:cNvGrpSpPr/>
            <p:nvPr/>
          </p:nvGrpSpPr>
          <p:grpSpPr>
            <a:xfrm>
              <a:off x="1601238" y="2143290"/>
              <a:ext cx="8989525" cy="2830052"/>
              <a:chOff x="1541585" y="1967946"/>
              <a:chExt cx="8989525" cy="2830052"/>
            </a:xfrm>
          </p:grpSpPr>
          <p:cxnSp>
            <p:nvCxnSpPr>
              <p:cNvPr id="3" name="Straight Connector 2">
                <a:extLst>
                  <a:ext uri="{FF2B5EF4-FFF2-40B4-BE49-F238E27FC236}">
                    <a16:creationId xmlns:a16="http://schemas.microsoft.com/office/drawing/2014/main" id="{11ADF068-F438-46DB-A330-25CEA47FED09}"/>
                  </a:ext>
                </a:extLst>
              </p:cNvPr>
              <p:cNvCxnSpPr>
                <a:cxnSpLocks/>
                <a:stCxn id="51" idx="6"/>
                <a:endCxn id="50" idx="2"/>
              </p:cNvCxnSpPr>
              <p:nvPr/>
            </p:nvCxnSpPr>
            <p:spPr>
              <a:xfrm flipH="1">
                <a:off x="1886169" y="2830434"/>
                <a:ext cx="8300356" cy="0"/>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50" name="Oval 49">
                <a:hlinkClick r:id="" action="ppaction://noaction"/>
                <a:extLst>
                  <a:ext uri="{FF2B5EF4-FFF2-40B4-BE49-F238E27FC236}">
                    <a16:creationId xmlns:a16="http://schemas.microsoft.com/office/drawing/2014/main" id="{5F9287FC-6046-4722-8764-D4CC1FEC07F9}"/>
                  </a:ext>
                </a:extLst>
              </p:cNvPr>
              <p:cNvSpPr/>
              <p:nvPr/>
            </p:nvSpPr>
            <p:spPr>
              <a:xfrm>
                <a:off x="1886169" y="1967946"/>
                <a:ext cx="1820808" cy="1724975"/>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1200" dirty="0">
                    <a:solidFill>
                      <a:srgbClr val="001A58"/>
                    </a:solidFill>
                    <a:latin typeface="Arial" panose="020B0604020202020204" pitchFamily="34" charset="0"/>
                    <a:cs typeface="Arial" panose="020B0604020202020204" pitchFamily="34" charset="0"/>
                  </a:rPr>
                  <a:t>Avklare behov </a:t>
                </a:r>
              </a:p>
              <a:p>
                <a:pPr algn="ctr" defTabSz="995478"/>
                <a:r>
                  <a:rPr lang="nb-NO" sz="1200" dirty="0">
                    <a:solidFill>
                      <a:srgbClr val="001A58"/>
                    </a:solidFill>
                    <a:latin typeface="Arial" panose="020B0604020202020204" pitchFamily="34" charset="0"/>
                    <a:cs typeface="Arial" panose="020B0604020202020204" pitchFamily="34" charset="0"/>
                  </a:rPr>
                  <a:t>og definere målsetning</a:t>
                </a:r>
              </a:p>
            </p:txBody>
          </p:sp>
          <p:sp>
            <p:nvSpPr>
              <p:cNvPr id="51" name="Oval 50">
                <a:hlinkClick r:id="rId7" action="ppaction://hlinksldjump"/>
                <a:extLst>
                  <a:ext uri="{FF2B5EF4-FFF2-40B4-BE49-F238E27FC236}">
                    <a16:creationId xmlns:a16="http://schemas.microsoft.com/office/drawing/2014/main" id="{A4696147-09A9-454F-934F-AC71F83BF15B}"/>
                  </a:ext>
                </a:extLst>
              </p:cNvPr>
              <p:cNvSpPr/>
              <p:nvPr/>
            </p:nvSpPr>
            <p:spPr>
              <a:xfrm>
                <a:off x="8365717" y="1967946"/>
                <a:ext cx="1820808" cy="1724975"/>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1200">
                    <a:solidFill>
                      <a:srgbClr val="001A58"/>
                    </a:solidFill>
                    <a:latin typeface="Arial" panose="020B0604020202020204" pitchFamily="34" charset="0"/>
                    <a:cs typeface="Arial" panose="020B0604020202020204" pitchFamily="34" charset="0"/>
                  </a:rPr>
                  <a:t>Drifte og evaluere tjenesten</a:t>
                </a:r>
              </a:p>
            </p:txBody>
          </p:sp>
          <p:sp>
            <p:nvSpPr>
              <p:cNvPr id="52" name="Oval 51">
                <a:hlinkClick r:id="rId7" action="ppaction://hlinksldjump"/>
                <a:extLst>
                  <a:ext uri="{FF2B5EF4-FFF2-40B4-BE49-F238E27FC236}">
                    <a16:creationId xmlns:a16="http://schemas.microsoft.com/office/drawing/2014/main" id="{B1FB66EF-685C-4119-AAF1-0C0FAD5E32B0}"/>
                  </a:ext>
                </a:extLst>
              </p:cNvPr>
              <p:cNvSpPr/>
              <p:nvPr/>
            </p:nvSpPr>
            <p:spPr>
              <a:xfrm>
                <a:off x="4046019" y="1967946"/>
                <a:ext cx="1820808" cy="172497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1200" dirty="0">
                    <a:solidFill>
                      <a:srgbClr val="001A58"/>
                    </a:solidFill>
                    <a:latin typeface="Arial" panose="020B0604020202020204" pitchFamily="34" charset="0"/>
                    <a:cs typeface="Arial" panose="020B0604020202020204" pitchFamily="34" charset="0"/>
                  </a:rPr>
                  <a:t>Utforme tjeneste og anskaffe</a:t>
                </a:r>
              </a:p>
            </p:txBody>
          </p:sp>
          <p:sp>
            <p:nvSpPr>
              <p:cNvPr id="53" name="Oval 52">
                <a:hlinkClick r:id="rId8" action="ppaction://hlinksldjump"/>
                <a:extLst>
                  <a:ext uri="{FF2B5EF4-FFF2-40B4-BE49-F238E27FC236}">
                    <a16:creationId xmlns:a16="http://schemas.microsoft.com/office/drawing/2014/main" id="{566BB068-3DC8-4F24-8197-218055588F0E}"/>
                  </a:ext>
                </a:extLst>
              </p:cNvPr>
              <p:cNvSpPr/>
              <p:nvPr/>
            </p:nvSpPr>
            <p:spPr>
              <a:xfrm>
                <a:off x="6205868" y="1967946"/>
                <a:ext cx="1820808" cy="1724975"/>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1200">
                    <a:solidFill>
                      <a:srgbClr val="001A58"/>
                    </a:solidFill>
                    <a:latin typeface="Arial" panose="020B0604020202020204" pitchFamily="34" charset="0"/>
                    <a:cs typeface="Arial" panose="020B0604020202020204" pitchFamily="34" charset="0"/>
                  </a:rPr>
                  <a:t>Implementere </a:t>
                </a:r>
                <a:br>
                  <a:rPr lang="nb-NO" sz="1200">
                    <a:solidFill>
                      <a:srgbClr val="001A58"/>
                    </a:solidFill>
                    <a:latin typeface="Arial" panose="020B0604020202020204" pitchFamily="34" charset="0"/>
                    <a:cs typeface="Arial" panose="020B0604020202020204" pitchFamily="34" charset="0"/>
                  </a:rPr>
                </a:br>
                <a:r>
                  <a:rPr lang="nb-NO" sz="1200">
                    <a:solidFill>
                      <a:srgbClr val="001A58"/>
                    </a:solidFill>
                    <a:latin typeface="Arial" panose="020B0604020202020204" pitchFamily="34" charset="0"/>
                    <a:cs typeface="Arial" panose="020B0604020202020204" pitchFamily="34" charset="0"/>
                  </a:rPr>
                  <a:t>tjenesten</a:t>
                </a:r>
              </a:p>
            </p:txBody>
          </p:sp>
          <p:cxnSp>
            <p:nvCxnSpPr>
              <p:cNvPr id="43" name="Straight Arrow Connector 42">
                <a:extLst>
                  <a:ext uri="{FF2B5EF4-FFF2-40B4-BE49-F238E27FC236}">
                    <a16:creationId xmlns:a16="http://schemas.microsoft.com/office/drawing/2014/main" id="{E0F12867-5C5E-4BAE-A6A6-ED48A5613FEE}"/>
                  </a:ext>
                </a:extLst>
              </p:cNvPr>
              <p:cNvCxnSpPr/>
              <p:nvPr/>
            </p:nvCxnSpPr>
            <p:spPr>
              <a:xfrm>
                <a:off x="1541585" y="4134551"/>
                <a:ext cx="8989525" cy="0"/>
              </a:xfrm>
              <a:prstGeom prst="straightConnector1">
                <a:avLst/>
              </a:prstGeom>
              <a:noFill/>
              <a:ln w="38100" cap="flat" cmpd="sng" algn="ctr">
                <a:solidFill>
                  <a:srgbClr val="5D717F"/>
                </a:solidFill>
                <a:prstDash val="solid"/>
                <a:miter lim="800000"/>
                <a:tailEnd type="triangle"/>
              </a:ln>
              <a:effectLst/>
            </p:spPr>
          </p:cxnSp>
          <p:cxnSp>
            <p:nvCxnSpPr>
              <p:cNvPr id="44" name="Straight Connector 43">
                <a:extLst>
                  <a:ext uri="{FF2B5EF4-FFF2-40B4-BE49-F238E27FC236}">
                    <a16:creationId xmlns:a16="http://schemas.microsoft.com/office/drawing/2014/main" id="{8FBBD080-535C-4C19-8681-38C351AEC07B}"/>
                  </a:ext>
                </a:extLst>
              </p:cNvPr>
              <p:cNvCxnSpPr/>
              <p:nvPr/>
            </p:nvCxnSpPr>
            <p:spPr>
              <a:xfrm>
                <a:off x="3204594" y="3901991"/>
                <a:ext cx="0" cy="465120"/>
              </a:xfrm>
              <a:prstGeom prst="line">
                <a:avLst/>
              </a:prstGeom>
              <a:noFill/>
              <a:ln w="38100" cap="flat" cmpd="sng" algn="ctr">
                <a:solidFill>
                  <a:srgbClr val="5D717F"/>
                </a:solidFill>
                <a:prstDash val="solid"/>
                <a:miter lim="800000"/>
              </a:ln>
              <a:effectLst/>
            </p:spPr>
          </p:cxnSp>
          <p:cxnSp>
            <p:nvCxnSpPr>
              <p:cNvPr id="45" name="Straight Connector 44">
                <a:extLst>
                  <a:ext uri="{FF2B5EF4-FFF2-40B4-BE49-F238E27FC236}">
                    <a16:creationId xmlns:a16="http://schemas.microsoft.com/office/drawing/2014/main" id="{FCEE8E2B-B631-4C5E-8D16-241A93109AD5}"/>
                  </a:ext>
                </a:extLst>
              </p:cNvPr>
              <p:cNvCxnSpPr/>
              <p:nvPr/>
            </p:nvCxnSpPr>
            <p:spPr>
              <a:xfrm>
                <a:off x="7116272" y="3901991"/>
                <a:ext cx="0" cy="465120"/>
              </a:xfrm>
              <a:prstGeom prst="line">
                <a:avLst/>
              </a:prstGeom>
              <a:noFill/>
              <a:ln w="38100" cap="flat" cmpd="sng" algn="ctr">
                <a:solidFill>
                  <a:srgbClr val="5D717F"/>
                </a:solidFill>
                <a:prstDash val="solid"/>
                <a:miter lim="800000"/>
              </a:ln>
              <a:effectLst/>
            </p:spPr>
          </p:cxnSp>
          <p:cxnSp>
            <p:nvCxnSpPr>
              <p:cNvPr id="46" name="Straight Connector 45">
                <a:extLst>
                  <a:ext uri="{FF2B5EF4-FFF2-40B4-BE49-F238E27FC236}">
                    <a16:creationId xmlns:a16="http://schemas.microsoft.com/office/drawing/2014/main" id="{0D80782C-3C20-4615-AD7F-69842E60BD6B}"/>
                  </a:ext>
                </a:extLst>
              </p:cNvPr>
              <p:cNvCxnSpPr/>
              <p:nvPr/>
            </p:nvCxnSpPr>
            <p:spPr>
              <a:xfrm>
                <a:off x="9276121" y="3901991"/>
                <a:ext cx="0" cy="465120"/>
              </a:xfrm>
              <a:prstGeom prst="line">
                <a:avLst/>
              </a:prstGeom>
              <a:noFill/>
              <a:ln w="38100" cap="flat" cmpd="sng" algn="ctr">
                <a:solidFill>
                  <a:srgbClr val="5D717F"/>
                </a:solidFill>
                <a:prstDash val="solid"/>
                <a:miter lim="800000"/>
              </a:ln>
              <a:effectLst/>
            </p:spPr>
          </p:cxnSp>
          <p:sp>
            <p:nvSpPr>
              <p:cNvPr id="47" name="TextBox 46">
                <a:extLst>
                  <a:ext uri="{FF2B5EF4-FFF2-40B4-BE49-F238E27FC236}">
                    <a16:creationId xmlns:a16="http://schemas.microsoft.com/office/drawing/2014/main" id="{DF13E293-3A41-4FD4-A1F0-2974BBB171AF}"/>
                  </a:ext>
                </a:extLst>
              </p:cNvPr>
              <p:cNvSpPr txBox="1"/>
              <p:nvPr/>
            </p:nvSpPr>
            <p:spPr>
              <a:xfrm>
                <a:off x="2274250" y="4367111"/>
                <a:ext cx="1924123" cy="430887"/>
              </a:xfrm>
              <a:prstGeom prst="rect">
                <a:avLst/>
              </a:prstGeom>
              <a:noFill/>
            </p:spPr>
            <p:txBody>
              <a:bodyPr wrap="square" rtlCol="0">
                <a:spAutoFit/>
              </a:bodyP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283846"/>
                    </a:solidFill>
                    <a:effectLst/>
                    <a:uLnTx/>
                    <a:uFillTx/>
                    <a:latin typeface="Arial" panose="020B0604020202020204"/>
                  </a:rPr>
                  <a:t>Prosjektet</a:t>
                </a:r>
              </a:p>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283846"/>
                    </a:solidFill>
                    <a:effectLst/>
                    <a:uLnTx/>
                    <a:uFillTx/>
                    <a:latin typeface="Arial" panose="020B0604020202020204"/>
                  </a:rPr>
                  <a:t>starter</a:t>
                </a:r>
              </a:p>
            </p:txBody>
          </p:sp>
          <p:sp>
            <p:nvSpPr>
              <p:cNvPr id="48" name="TextBox 47">
                <a:extLst>
                  <a:ext uri="{FF2B5EF4-FFF2-40B4-BE49-F238E27FC236}">
                    <a16:creationId xmlns:a16="http://schemas.microsoft.com/office/drawing/2014/main" id="{F6BBB7F0-ED45-4CC2-90ED-13A3B7AA42A7}"/>
                  </a:ext>
                </a:extLst>
              </p:cNvPr>
              <p:cNvSpPr txBox="1"/>
              <p:nvPr/>
            </p:nvSpPr>
            <p:spPr>
              <a:xfrm>
                <a:off x="6154211" y="4367111"/>
                <a:ext cx="1924123" cy="261610"/>
              </a:xfrm>
              <a:prstGeom prst="rect">
                <a:avLst/>
              </a:prstGeom>
              <a:noFill/>
            </p:spPr>
            <p:txBody>
              <a:bodyPr wrap="square" rtlCol="0">
                <a:spAutoFit/>
              </a:bodyP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a:ln>
                      <a:noFill/>
                    </a:ln>
                    <a:solidFill>
                      <a:srgbClr val="283846"/>
                    </a:solidFill>
                    <a:effectLst/>
                    <a:uLnTx/>
                    <a:uFillTx/>
                    <a:latin typeface="Arial" panose="020B0604020202020204"/>
                  </a:rPr>
                  <a:t>Implementering begynner</a:t>
                </a:r>
              </a:p>
            </p:txBody>
          </p:sp>
          <p:sp>
            <p:nvSpPr>
              <p:cNvPr id="49" name="TextBox 48">
                <a:extLst>
                  <a:ext uri="{FF2B5EF4-FFF2-40B4-BE49-F238E27FC236}">
                    <a16:creationId xmlns:a16="http://schemas.microsoft.com/office/drawing/2014/main" id="{7BD36276-432A-4E91-800D-EAA1E95DF5A9}"/>
                  </a:ext>
                </a:extLst>
              </p:cNvPr>
              <p:cNvSpPr txBox="1"/>
              <p:nvPr/>
            </p:nvSpPr>
            <p:spPr>
              <a:xfrm>
                <a:off x="8314059" y="4367111"/>
                <a:ext cx="1924123" cy="430887"/>
              </a:xfrm>
              <a:prstGeom prst="rect">
                <a:avLst/>
              </a:prstGeom>
              <a:noFill/>
            </p:spPr>
            <p:txBody>
              <a:bodyPr wrap="square" rtlCol="0">
                <a:spAutoFit/>
              </a:bodyP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283846"/>
                    </a:solidFill>
                    <a:effectLst/>
                    <a:uLnTx/>
                    <a:uFillTx/>
                    <a:latin typeface="Arial" panose="020B0604020202020204"/>
                  </a:rPr>
                  <a:t>Prosjektet</a:t>
                </a:r>
              </a:p>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1100" b="0" i="0" u="none" strike="noStrike" kern="0" cap="none" spc="0" normalizeH="0" baseline="0" noProof="0" dirty="0">
                    <a:ln>
                      <a:noFill/>
                    </a:ln>
                    <a:solidFill>
                      <a:srgbClr val="283846"/>
                    </a:solidFill>
                    <a:effectLst/>
                    <a:uLnTx/>
                    <a:uFillTx/>
                    <a:latin typeface="Arial" panose="020B0604020202020204"/>
                  </a:rPr>
                  <a:t>avsluttes</a:t>
                </a:r>
              </a:p>
            </p:txBody>
          </p:sp>
        </p:grpSp>
      </p:grpSp>
      <p:sp>
        <p:nvSpPr>
          <p:cNvPr id="54" name="TextBox 53">
            <a:extLst>
              <a:ext uri="{FF2B5EF4-FFF2-40B4-BE49-F238E27FC236}">
                <a16:creationId xmlns:a16="http://schemas.microsoft.com/office/drawing/2014/main" id="{5F05CD19-B38E-4607-BE93-428CCC504B7E}"/>
              </a:ext>
            </a:extLst>
          </p:cNvPr>
          <p:cNvSpPr txBox="1"/>
          <p:nvPr/>
        </p:nvSpPr>
        <p:spPr>
          <a:xfrm>
            <a:off x="1529859" y="1042029"/>
            <a:ext cx="9721239" cy="461665"/>
          </a:xfrm>
          <a:prstGeom prst="rect">
            <a:avLst/>
          </a:prstGeom>
          <a:noFill/>
        </p:spPr>
        <p:txBody>
          <a:bodyPr wrap="square" rtlCol="0">
            <a:spAutoFit/>
          </a:bodyPr>
          <a:lstStyle/>
          <a:p>
            <a:pPr lvl="0" defTabSz="995478">
              <a:spcBef>
                <a:spcPts val="800"/>
              </a:spcBef>
              <a:defRPr/>
            </a:pPr>
            <a:r>
              <a:rPr lang="nb-NO" sz="1200" dirty="0">
                <a:latin typeface="Calibri" panose="020F0502020204030204" pitchFamily="34" charset="0"/>
                <a:cs typeface="Calibri" panose="020F0502020204030204" pitchFamily="34" charset="0"/>
                <a:sym typeface="Calibri" panose="020F0502020204030204" pitchFamily="34" charset="0"/>
              </a:rPr>
              <a:t>Figur: Kvikk-guidens faser sett i sammenheng med prosjektstart, implementering og avslutning. Kvikk-guiden skildrer forarbeid som utføres før prosjektstart og aktiviteter som utføres under daglig drift av tjenesten.</a:t>
            </a:r>
          </a:p>
        </p:txBody>
      </p:sp>
    </p:spTree>
    <p:extLst>
      <p:ext uri="{BB962C8B-B14F-4D97-AF65-F5344CB8AC3E}">
        <p14:creationId xmlns:p14="http://schemas.microsoft.com/office/powerpoint/2010/main" val="1395023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06FBFEC-EA98-41EB-B422-6A4A5B03B295}"/>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442" imgH="442" progId="TCLayout.ActiveDocument.1">
                  <p:embed/>
                </p:oleObj>
              </mc:Choice>
              <mc:Fallback>
                <p:oleObj name="think-cell Slide" r:id="rId5" imgW="442" imgH="442" progId="TCLayout.ActiveDocument.1">
                  <p:embed/>
                  <p:pic>
                    <p:nvPicPr>
                      <p:cNvPr id="3" name="Object 2" hidden="1">
                        <a:extLst>
                          <a:ext uri="{FF2B5EF4-FFF2-40B4-BE49-F238E27FC236}">
                            <a16:creationId xmlns:a16="http://schemas.microsoft.com/office/drawing/2014/main" id="{D06FBFEC-EA98-41EB-B422-6A4A5B03B2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40687AC-9390-4C61-BD38-C937FBE2E6D4}"/>
              </a:ext>
            </a:extLst>
          </p:cNvPr>
          <p:cNvSpPr txBox="1"/>
          <p:nvPr/>
        </p:nvSpPr>
        <p:spPr>
          <a:xfrm>
            <a:off x="1529860" y="832505"/>
            <a:ext cx="9721240" cy="646331"/>
          </a:xfrm>
          <a:prstGeom prst="rect">
            <a:avLst/>
          </a:prstGeom>
          <a:noFill/>
        </p:spPr>
        <p:txBody>
          <a:bodyPr wrap="square" rtlCol="0">
            <a:spAutoFit/>
          </a:bodyPr>
          <a:lstStyle/>
          <a:p>
            <a:pPr lvl="0" defTabSz="341620">
              <a:spcBef>
                <a:spcPts val="800"/>
              </a:spcBef>
              <a:defRPr/>
            </a:pPr>
            <a:r>
              <a:rPr lang="nb-NO" sz="1200" dirty="0">
                <a:latin typeface="Calibri" panose="020F0502020204030204" pitchFamily="34" charset="0"/>
                <a:cs typeface="Calibri" panose="020F0502020204030204" pitchFamily="34" charset="0"/>
                <a:sym typeface="Calibri" panose="020F0502020204030204" pitchFamily="34" charset="0"/>
              </a:rPr>
              <a:t>Forskning </a:t>
            </a:r>
            <a:r>
              <a:rPr lang="nb-NO" sz="12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viser</a:t>
            </a:r>
            <a:r>
              <a:rPr lang="nb-NO" sz="1200" dirty="0">
                <a:latin typeface="Calibri" panose="020F0502020204030204" pitchFamily="34" charset="0"/>
                <a:cs typeface="Calibri" panose="020F0502020204030204" pitchFamily="34" charset="0"/>
                <a:sym typeface="Calibri" panose="020F0502020204030204" pitchFamily="34" charset="0"/>
              </a:rPr>
              <a:t> at implementering av velferdsteknologi til barn og unge med nedsatt funksjonsevne gir gevinster i form av økt mestring, selvstendighet og normalisering, samt avlastning av foresatte. Velferdsteknologi bidrar til at barn, unge og voksne med nedsatt funksjonsevne er aktive deltakere i et digitalt samfunn.</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r>
              <a:rPr lang="nb-NO" b="1" dirty="0">
                <a:latin typeface="Arial Black" panose="020B0A04020102020204" pitchFamily="34" charset="0"/>
                <a:cs typeface="Calibri" panose="020F0502020204030204" pitchFamily="34" charset="0"/>
                <a:sym typeface="Calibri" panose="020F0502020204030204" pitchFamily="34" charset="0"/>
              </a:rPr>
              <a:t>Innledning</a:t>
            </a:r>
          </a:p>
        </p:txBody>
      </p:sp>
      <p:sp>
        <p:nvSpPr>
          <p:cNvPr id="20" name="Oval 19">
            <a:hlinkClick r:id="" action="ppaction://noaction"/>
            <a:extLst>
              <a:ext uri="{FF2B5EF4-FFF2-40B4-BE49-F238E27FC236}">
                <a16:creationId xmlns:a16="http://schemas.microsoft.com/office/drawing/2014/main" id="{90821FF8-8B05-474F-807D-203BA5B251A3}"/>
              </a:ext>
            </a:extLst>
          </p:cNvPr>
          <p:cNvSpPr/>
          <p:nvPr/>
        </p:nvSpPr>
        <p:spPr>
          <a:xfrm>
            <a:off x="100250" y="573005"/>
            <a:ext cx="1123343" cy="103983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Avklare </a:t>
            </a:r>
          </a:p>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behov og definere målsetning</a:t>
            </a:r>
          </a:p>
        </p:txBody>
      </p:sp>
      <p:sp>
        <p:nvSpPr>
          <p:cNvPr id="21" name="Oval 20">
            <a:hlinkClick r:id="" action="ppaction://noaction"/>
            <a:extLst>
              <a:ext uri="{FF2B5EF4-FFF2-40B4-BE49-F238E27FC236}">
                <a16:creationId xmlns:a16="http://schemas.microsoft.com/office/drawing/2014/main" id="{119ACF5D-3B7F-4037-BB0D-96BD8439E4BA}"/>
              </a:ext>
            </a:extLst>
          </p:cNvPr>
          <p:cNvSpPr/>
          <p:nvPr/>
        </p:nvSpPr>
        <p:spPr>
          <a:xfrm>
            <a:off x="100249" y="2011301"/>
            <a:ext cx="1123343" cy="103983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lvl="0" algn="ctr">
              <a:defRPr/>
            </a:pPr>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22" name="Oval 21">
            <a:hlinkClick r:id="" action="ppaction://noaction"/>
            <a:extLst>
              <a:ext uri="{FF2B5EF4-FFF2-40B4-BE49-F238E27FC236}">
                <a16:creationId xmlns:a16="http://schemas.microsoft.com/office/drawing/2014/main" id="{ED68D2BD-C7E8-4135-B59C-832D936B688C}"/>
              </a:ext>
            </a:extLst>
          </p:cNvPr>
          <p:cNvSpPr/>
          <p:nvPr/>
        </p:nvSpPr>
        <p:spPr>
          <a:xfrm>
            <a:off x="100249" y="3429000"/>
            <a:ext cx="1123343" cy="103983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3" name="Oval 22">
            <a:hlinkClick r:id="" action="ppaction://noaction"/>
            <a:extLst>
              <a:ext uri="{FF2B5EF4-FFF2-40B4-BE49-F238E27FC236}">
                <a16:creationId xmlns:a16="http://schemas.microsoft.com/office/drawing/2014/main" id="{08A562BD-4AC4-470C-8194-ECD54B0F88AE}"/>
              </a:ext>
            </a:extLst>
          </p:cNvPr>
          <p:cNvSpPr/>
          <p:nvPr/>
        </p:nvSpPr>
        <p:spPr>
          <a:xfrm>
            <a:off x="100249" y="4867295"/>
            <a:ext cx="1123343" cy="10398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14" name="TextBox 13">
            <a:extLst>
              <a:ext uri="{FF2B5EF4-FFF2-40B4-BE49-F238E27FC236}">
                <a16:creationId xmlns:a16="http://schemas.microsoft.com/office/drawing/2014/main" id="{6B5D0B6D-F71E-4A76-B79D-1EEA69841ADE}"/>
              </a:ext>
            </a:extLst>
          </p:cNvPr>
          <p:cNvSpPr txBox="1">
            <a:spLocks/>
          </p:cNvSpPr>
          <p:nvPr/>
        </p:nvSpPr>
        <p:spPr>
          <a:xfrm>
            <a:off x="1668544" y="1580628"/>
            <a:ext cx="9582555" cy="2960891"/>
          </a:xfrm>
          <a:prstGeom prst="rect">
            <a:avLst/>
          </a:prstGeom>
          <a:noFill/>
        </p:spPr>
        <p:txBody>
          <a:bodyPr wrap="square" lIns="0" tIns="0" rIns="0" bIns="0" numCol="3" spcCol="144000" rtlCol="0" anchor="t">
            <a:noAutofit/>
          </a:bodyPr>
          <a:lstStyle/>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Bruk av velferdsteknologi betyr helhetlig fokus på barnets hverdag, hele døgnet, hele uka og hele livsløpet. Dette forutsetter et tverrsektorielt samarbeid mellom helsepersonell, ansatte på skole og teknisk personell i kommunen. </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Kvikk-guiden gir praktisk veiledning til aktiviteter og vurderinger som er nødvendig ved utprøving og implementering av velferdsteknologi til barn og unge med nedsatt funksjonsevne. Guiden er utarbeidet i regi av Nasjonalt velferdsteknologiprogram og bygger på KS sitt Veikart for tjenesteinnovasjon og andre Kvikk-guider innenfor samme tematikk. Se KS sine </a:t>
            </a: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nettsider</a:t>
            </a:r>
            <a:r>
              <a:rPr lang="nb-NO" sz="900" dirty="0">
                <a:latin typeface="Calibri" panose="020F0502020204030204" pitchFamily="34" charset="0"/>
                <a:cs typeface="Calibri" panose="020F0502020204030204" pitchFamily="34" charset="0"/>
                <a:sym typeface="Calibri" panose="020F0502020204030204" pitchFamily="34" charset="0"/>
              </a:rPr>
              <a:t> for mer informasjon.</a:t>
            </a:r>
          </a:p>
          <a:p>
            <a:pPr lvl="0" defTabSz="341620">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Kontinuerlig forankring sikrer eierskap og engasjement</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God brukerinvolvering gjennom hele prosjektforløpet sikrer at tjenestene som tilbys møter behovene til barn og familier. Erfaring viser at tett brukerinvolvering er viktig for å skape interesse og motivasjon hos barn og deres familie slik at teknologien brukes i hverdagen og ikke ligger på en hylle.</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Videre er det viktig med god forankring blant ansatte i kommunen og dermed også skape gjensidig forståelse for hverandres faglige perspektiv, arbeidshverdag og tilgjengelig ressurser.</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Ledere må sette mål for tjenesten og hvilke gevinster man ønsker å oppnå med velferdsteknologi til barn og unge med nedsatt funksjonsevne. Ledere har et særskilt ansvar for å følge opp prosjektets resultater.</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Det oppfordres til et godt og regelmessig arbeid med forankring fra før prosjektet starter og frem til tjenesten er i daglig drift.</a:t>
            </a:r>
          </a:p>
          <a:p>
            <a:pPr lvl="0" defTabSz="341620">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Erfaringer fra andre kommuner gir inspirasjon</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En viktig kilde til informasjon og inspirasjon er erfaringer fra andre kommuner. Gjennom Kvikk-guiden lenkes det til eksempler fra andre kommuner, samt relevante ressurser. Eksemplene vil kunne gi god forståelse for mulighetsrommet for velferdsteknologi.</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Det anbefales å samarbeide med andre fag- og tjenesteutviklingsprosjekter til målgruppen med forankring i nasjonale satsinger. Herunder velferdsteknologi, barn og unges psykiske helse, folkehelse, primærhelsemeldingen og kvalitetsreformen Leve hele livet.</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Som en del av det Nasjonale velferdsteknologiprogrammet har Nasjonalt senter for e-helseforskning utført forskning knyttet til utprøvingsprosjekter for velferdsteknologi til barn og unge med nedsatt funksjonsevne. Forskningen gir en god forståelse av utfordringsbildet, mulighetsrommet, gevinstpotensialet, samt tekniske og organisatoriske forutsetninger for å lykkes med implementering av velferdsteknologien. Publikasjonene ligger samlet på Helsedirektoratets </a:t>
            </a:r>
            <a:r>
              <a:rPr lang="nb-NO" sz="900" dirty="0">
                <a:latin typeface="Calibri" panose="020F0502020204030204" pitchFamily="34" charset="0"/>
                <a:cs typeface="Calibri" panose="020F0502020204030204" pitchFamily="34" charset="0"/>
                <a:sym typeface="Calibri" panose="020F0502020204030204" pitchFamily="34" charset="0"/>
                <a:hlinkClick r:id="rId9">
                  <a:extLst>
                    <a:ext uri="{A12FA001-AC4F-418D-AE19-62706E023703}">
                      <ahyp:hlinkClr xmlns:ahyp="http://schemas.microsoft.com/office/drawing/2018/hyperlinkcolor" val="tx"/>
                    </a:ext>
                  </a:extLst>
                </a:hlinkClick>
              </a:rPr>
              <a:t>nettsider</a:t>
            </a:r>
            <a:r>
              <a:rPr lang="nb-NO" sz="900" dirty="0">
                <a:latin typeface="Calibri" panose="020F0502020204030204" pitchFamily="34" charset="0"/>
                <a:cs typeface="Calibri" panose="020F0502020204030204" pitchFamily="34" charset="0"/>
                <a:sym typeface="Calibri" panose="020F0502020204030204" pitchFamily="34" charset="0"/>
              </a:rPr>
              <a:t>.</a:t>
            </a:r>
          </a:p>
          <a:p>
            <a:pPr lvl="0" defTabSz="341620">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Fokus på gevinster sikrer en bærekraftig tjeneste</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Gode målsetninger og godt forankrede gevinster sikrer en god forståelse av de nytteeffekter kommunen ønsker å skape for barn og deres familier. Erfaring viser at måling og kommunikasjon av gevinster skaper motivasjon for videre satsning på velferdsteknologi blant målgruppen. Det oppfordres derfor til å jobbe godt med gevinstrealisering gjennom hele prosjektforløpet. Se gjerne </a:t>
            </a:r>
            <a:r>
              <a:rPr lang="nb-NO" sz="900" u="sng" dirty="0">
                <a:latin typeface="Calibri" panose="020F0502020204030204" pitchFamily="34" charset="0"/>
                <a:cs typeface="Calibri" panose="020F0502020204030204" pitchFamily="34" charset="0"/>
                <a:sym typeface="Calibri" panose="020F0502020204030204" pitchFamily="34" charset="0"/>
              </a:rPr>
              <a:t>Forløp for gevinstrealisering</a:t>
            </a:r>
            <a:r>
              <a:rPr lang="nb-NO" sz="900" dirty="0">
                <a:latin typeface="Calibri" panose="020F0502020204030204" pitchFamily="34" charset="0"/>
                <a:cs typeface="Calibri" panose="020F0502020204030204" pitchFamily="34" charset="0"/>
                <a:sym typeface="Calibri" panose="020F0502020204030204" pitchFamily="34" charset="0"/>
              </a:rPr>
              <a:t> for mer informasjon.</a:t>
            </a:r>
          </a:p>
          <a:p>
            <a:pPr lvl="0" defTabSz="341620">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Videre ønskes det lykke til med prosjektgjennomføringen!</a:t>
            </a:r>
          </a:p>
        </p:txBody>
      </p:sp>
      <p:sp>
        <p:nvSpPr>
          <p:cNvPr id="13" name="Rectangle 12">
            <a:extLst>
              <a:ext uri="{FF2B5EF4-FFF2-40B4-BE49-F238E27FC236}">
                <a16:creationId xmlns:a16="http://schemas.microsoft.com/office/drawing/2014/main" id="{8E242BBC-E94D-44E6-AB81-21C39992B2FE}"/>
              </a:ext>
            </a:extLst>
          </p:cNvPr>
          <p:cNvSpPr/>
          <p:nvPr/>
        </p:nvSpPr>
        <p:spPr>
          <a:xfrm>
            <a:off x="1668676" y="4624547"/>
            <a:ext cx="3066953" cy="1909771"/>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r>
              <a:rPr lang="nb-NO" sz="1200" b="1" dirty="0">
                <a:solidFill>
                  <a:schemeClr val="tx1"/>
                </a:solidFill>
                <a:latin typeface="Calibri" panose="020F0502020204030204" pitchFamily="34" charset="0"/>
                <a:cs typeface="Calibri" panose="020F0502020204030204" pitchFamily="34" charset="0"/>
                <a:sym typeface="Calibri" panose="020F0502020204030204" pitchFamily="34" charset="0"/>
              </a:rPr>
              <a:t>Slik leser du guiden</a:t>
            </a:r>
          </a:p>
          <a:p>
            <a:pPr>
              <a:spcBef>
                <a:spcPts val="600"/>
              </a:spcBef>
              <a:spcAft>
                <a:spcPts val="600"/>
              </a:spcAft>
            </a:pPr>
            <a:r>
              <a:rPr lang="nb-NO" sz="900" b="1" dirty="0">
                <a:solidFill>
                  <a:schemeClr val="tx1"/>
                </a:solidFill>
                <a:latin typeface="Calibri" panose="020F0502020204030204" pitchFamily="34" charset="0"/>
                <a:cs typeface="Calibri" panose="020F0502020204030204" pitchFamily="34" charset="0"/>
                <a:sym typeface="Calibri" panose="020F0502020204030204" pitchFamily="34" charset="0"/>
              </a:rPr>
              <a:t>Kvikk-guiden er delt inn i fire hovedfaser:</a:t>
            </a:r>
          </a:p>
          <a:p>
            <a:pPr marL="228600" lvl="0" indent="-228600" defTabSz="341620">
              <a:buFontTx/>
              <a:buAutoNum type="arabicPeriod"/>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Avklare behov og definere målsetning</a:t>
            </a:r>
          </a:p>
          <a:p>
            <a:pPr marL="228600" lvl="0" indent="-228600" defTabSz="341620">
              <a:buFontTx/>
              <a:buAutoNum type="arabicPeriod"/>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Utforme tjeneste og anskaffe</a:t>
            </a:r>
          </a:p>
          <a:p>
            <a:pPr marL="228600" lvl="0" indent="-228600" defTabSz="341620">
              <a:buFontTx/>
              <a:buAutoNum type="arabicPeriod"/>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Implementere tjenesten</a:t>
            </a:r>
          </a:p>
          <a:p>
            <a:pPr marL="228600" lvl="0" indent="-228600" defTabSz="341620">
              <a:buFontTx/>
              <a:buAutoNum type="arabicPeriod"/>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Drifte og evaluere tjenesten</a:t>
            </a:r>
          </a:p>
          <a:p>
            <a:pPr marL="228600" lvl="0" indent="-228600" defTabSz="341620">
              <a:buFontTx/>
              <a:buAutoNum type="arabicPeriod"/>
              <a:defRPr/>
            </a:pP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lvl="0" defTabSz="341620">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For hver fase er det definert aktiviteter med råd og tips, og lenker til verktøy, rapporter og eksempler fra kommuner som  har fått erfaring med velferdsteknologi til Barn og unge med nedsatt funksjonsevne. </a:t>
            </a:r>
          </a:p>
        </p:txBody>
      </p:sp>
      <p:sp>
        <p:nvSpPr>
          <p:cNvPr id="12" name="TextBox 11">
            <a:extLst>
              <a:ext uri="{FF2B5EF4-FFF2-40B4-BE49-F238E27FC236}">
                <a16:creationId xmlns:a16="http://schemas.microsoft.com/office/drawing/2014/main" id="{CE7D66B4-D681-40BB-A244-53E0CB56DAB0}"/>
              </a:ext>
            </a:extLst>
          </p:cNvPr>
          <p:cNvSpPr txBox="1"/>
          <p:nvPr/>
        </p:nvSpPr>
        <p:spPr>
          <a:xfrm>
            <a:off x="4899260" y="4624546"/>
            <a:ext cx="6351840" cy="1909772"/>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2" rtlCol="0">
            <a:no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Velferdsteknologi</a:t>
            </a:r>
          </a:p>
          <a:p>
            <a:pPr defTabSz="341620">
              <a:spcBef>
                <a:spcPts val="800"/>
              </a:spcBef>
              <a:defRPr/>
            </a:pPr>
            <a:r>
              <a:rPr lang="nb-NO" sz="900" dirty="0">
                <a:latin typeface="Calibri" panose="020F0502020204030204" pitchFamily="34" charset="0"/>
                <a:cs typeface="Calibri" panose="020F0502020204030204" pitchFamily="34" charset="0"/>
                <a:sym typeface="Calibri" panose="020F0502020204030204" pitchFamily="34" charset="0"/>
              </a:rPr>
              <a:t>På </a:t>
            </a:r>
            <a:r>
              <a:rPr lang="nb-NO" sz="900" dirty="0">
                <a:latin typeface="Calibri" panose="020F0502020204030204" pitchFamily="34" charset="0"/>
                <a:cs typeface="Calibri" panose="020F0502020204030204" pitchFamily="34" charset="0"/>
                <a:sym typeface="Calibri" panose="020F0502020204030204" pitchFamily="34" charset="0"/>
                <a:hlinkClick r:id="rId10">
                  <a:extLst>
                    <a:ext uri="{A12FA001-AC4F-418D-AE19-62706E023703}">
                      <ahyp:hlinkClr xmlns:ahyp="http://schemas.microsoft.com/office/drawing/2018/hyperlinkcolor" val="tx"/>
                    </a:ext>
                  </a:extLst>
                </a:hlinkClick>
              </a:rPr>
              <a:t>Helsedirektoratet.no/Velferdsteknologi </a:t>
            </a:r>
            <a:r>
              <a:rPr lang="nb-NO" sz="900" dirty="0">
                <a:latin typeface="Calibri" panose="020F0502020204030204" pitchFamily="34" charset="0"/>
                <a:cs typeface="Calibri" panose="020F0502020204030204" pitchFamily="34" charset="0"/>
                <a:sym typeface="Calibri" panose="020F0502020204030204" pitchFamily="34" charset="0"/>
              </a:rPr>
              <a:t> kan du lese mer om Nasjonalt Program for Velferdsteknologi, som utprøvingen av velferdsteknologi til Barn og unge med nedsatt funksjonsevne     er en del av.</a:t>
            </a:r>
          </a:p>
          <a:p>
            <a:pPr lvl="0" defTabSz="341620">
              <a:spcBef>
                <a:spcPts val="800"/>
              </a:spcBef>
              <a:defRPr/>
            </a:pPr>
            <a:r>
              <a:rPr lang="nb-NO" sz="900" dirty="0">
                <a:latin typeface="Calibri" panose="020F0502020204030204" pitchFamily="34" charset="0"/>
                <a:cs typeface="Calibri" panose="020F0502020204030204" pitchFamily="34" charset="0"/>
                <a:sym typeface="Calibri" panose="020F0502020204030204" pitchFamily="34" charset="0"/>
              </a:rPr>
              <a:t>På bakgrunn av 4 års utprøving  er det utarbeidet </a:t>
            </a:r>
            <a:r>
              <a:rPr lang="nb-NO" sz="900" dirty="0">
                <a:latin typeface="Calibri" panose="020F0502020204030204" pitchFamily="34" charset="0"/>
                <a:cs typeface="Calibri" panose="020F0502020204030204" pitchFamily="34" charset="0"/>
                <a:sym typeface="Calibri" panose="020F0502020204030204" pitchFamily="34" charset="0"/>
                <a:hlinkClick r:id="rId11">
                  <a:extLst>
                    <a:ext uri="{A12FA001-AC4F-418D-AE19-62706E023703}">
                      <ahyp:hlinkClr xmlns:ahyp="http://schemas.microsoft.com/office/drawing/2018/hyperlinkcolor" val="tx"/>
                    </a:ext>
                  </a:extLst>
                </a:hlinkClick>
              </a:rPr>
              <a:t>nasjonale faglige råd</a:t>
            </a:r>
            <a:r>
              <a:rPr lang="nb-NO" sz="900" dirty="0">
                <a:latin typeface="Calibri" panose="020F0502020204030204" pitchFamily="34" charset="0"/>
                <a:cs typeface="Calibri" panose="020F0502020204030204" pitchFamily="34" charset="0"/>
                <a:sym typeface="Calibri" panose="020F0502020204030204" pitchFamily="34" charset="0"/>
              </a:rPr>
              <a:t> om velferdsteknologi til barn og unge med nedsatt funksjonsevne. Kvikk-guiden er et praktisk verktøy som skal   støtte kommuner i å implementere de nasjonale rådene.</a:t>
            </a:r>
          </a:p>
          <a:p>
            <a:pPr lvl="0" defTabSz="341620">
              <a:spcBef>
                <a:spcPts val="8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341620">
              <a:spcBef>
                <a:spcPts val="8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Nasjonale faglige råd</a:t>
            </a:r>
          </a:p>
          <a:p>
            <a:pPr marL="171450" lvl="0" indent="-171450" defTabSz="341620">
              <a:spcBef>
                <a:spcPts val="8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Kommunen bør etablere ett eller flere tverrsektorielle tjenesteforløp for tildeling og oppfølging av velferdsteknologi til barn og unge med nedsatt funksjonsevne.</a:t>
            </a:r>
          </a:p>
          <a:p>
            <a:pPr marL="171450" lvl="0" indent="-171450" defTabSz="341620">
              <a:spcBef>
                <a:spcPts val="8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Kommunen bør tilby velferdsteknologi i tjenester til barn og unge med nedsatt funksjonsevne får å femme økt mestring av eget liv og deltakelse med andre.</a:t>
            </a:r>
          </a:p>
          <a:p>
            <a:pPr marL="171450" lvl="0" indent="-171450" defTabSz="341620">
              <a:spcBef>
                <a:spcPts val="8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Kommunen skal involvere barnet og familien i prosessen med kartlegging, tildeling og oppfølging av velferdsteknologi til barn og unge med nedsatt funksjonsevne.</a:t>
            </a:r>
            <a:endParaRPr lang="nb-NO" sz="900" b="1" dirty="0">
              <a:latin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30187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 name="Object 69" hidden="1">
            <a:extLst>
              <a:ext uri="{FF2B5EF4-FFF2-40B4-BE49-F238E27FC236}">
                <a16:creationId xmlns:a16="http://schemas.microsoft.com/office/drawing/2014/main" id="{A5D9D306-E561-40B7-99F4-26CC49549E06}"/>
              </a:ext>
            </a:extLst>
          </p:cNvPr>
          <p:cNvGraphicFramePr>
            <a:graphicFrameLocks noChangeAspect="1"/>
          </p:cNvGraphicFramePr>
          <p:nvPr>
            <p:custDataLst>
              <p:tags r:id="rId2"/>
            </p:custDataLst>
            <p:extLst>
              <p:ext uri="{D42A27DB-BD31-4B8C-83A1-F6EECF244321}">
                <p14:modId xmlns:p14="http://schemas.microsoft.com/office/powerpoint/2010/main" val="29353696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 imgW="442" imgH="442" progId="TCLayout.ActiveDocument.1">
                  <p:embed/>
                </p:oleObj>
              </mc:Choice>
              <mc:Fallback>
                <p:oleObj name="think-cell Slide" r:id="rId5" imgW="442" imgH="442" progId="TCLayout.ActiveDocument.1">
                  <p:embed/>
                  <p:pic>
                    <p:nvPicPr>
                      <p:cNvPr id="70" name="Object 69" hidden="1">
                        <a:extLst>
                          <a:ext uri="{FF2B5EF4-FFF2-40B4-BE49-F238E27FC236}">
                            <a16:creationId xmlns:a16="http://schemas.microsoft.com/office/drawing/2014/main" id="{A5D9D306-E561-40B7-99F4-26CC49549E0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E3829127-5AD9-4126-B576-F093E8918378}"/>
              </a:ext>
            </a:extLst>
          </p:cNvPr>
          <p:cNvSpPr txBox="1"/>
          <p:nvPr/>
        </p:nvSpPr>
        <p:spPr>
          <a:xfrm>
            <a:off x="8179726" y="1376493"/>
            <a:ext cx="3240000" cy="1218795"/>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Eksempler</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Eksempel på interessentanalyse fra Horten kommune.</a:t>
            </a:r>
            <a:endParaRPr lang="nb-NO" sz="900"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Eksempler på kartleggingsskjemaer fra Bodø.</a:t>
            </a:r>
            <a:endParaRPr lang="nb-NO" sz="900"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9">
                  <a:extLst>
                    <a:ext uri="{A12FA001-AC4F-418D-AE19-62706E023703}">
                      <ahyp:hlinkClr xmlns:ahyp="http://schemas.microsoft.com/office/drawing/2018/hyperlinkcolor" val="tx"/>
                    </a:ext>
                  </a:extLst>
                </a:hlinkClick>
              </a:rPr>
              <a:t>Eksempler på presentasjon av utfordringer og behov fra Steinkjer</a:t>
            </a:r>
            <a:endParaRPr lang="nb-NO" sz="900"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10">
                  <a:extLst>
                    <a:ext uri="{A12FA001-AC4F-418D-AE19-62706E023703}">
                      <ahyp:hlinkClr xmlns:ahyp="http://schemas.microsoft.com/office/drawing/2018/hyperlinkcolor" val="tx"/>
                    </a:ext>
                  </a:extLst>
                </a:hlinkClick>
              </a:rPr>
              <a:t>Eksempel på presentasjon av utfordringer og behov fra Ålesund.</a:t>
            </a:r>
            <a:endParaRPr lang="nb-NO" sz="900" dirty="0">
              <a:latin typeface="Calibri" panose="020F0502020204030204" pitchFamily="34" charset="0"/>
              <a:cs typeface="Calibri" panose="020F0502020204030204" pitchFamily="34" charset="0"/>
              <a:sym typeface="Calibri" panose="020F0502020204030204" pitchFamily="34" charset="0"/>
            </a:endParaRPr>
          </a:p>
        </p:txBody>
      </p:sp>
      <p:sp>
        <p:nvSpPr>
          <p:cNvPr id="9" name="Rectangle 8">
            <a:extLst>
              <a:ext uri="{FF2B5EF4-FFF2-40B4-BE49-F238E27FC236}">
                <a16:creationId xmlns:a16="http://schemas.microsoft.com/office/drawing/2014/main" id="{6709BBCC-715F-4C2E-B2FC-CBDEC68D554F}"/>
              </a:ext>
            </a:extLst>
          </p:cNvPr>
          <p:cNvSpPr/>
          <p:nvPr/>
        </p:nvSpPr>
        <p:spPr>
          <a:xfrm>
            <a:off x="8177919" y="2692701"/>
            <a:ext cx="3240000" cy="1274195"/>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nb-NO" sz="1200" b="1" dirty="0">
                <a:solidFill>
                  <a:schemeClr val="tx1"/>
                </a:solidFill>
                <a:latin typeface="Calibri" panose="020F0502020204030204" pitchFamily="34" charset="0"/>
                <a:cs typeface="Calibri" panose="020F0502020204030204" pitchFamily="34" charset="0"/>
                <a:sym typeface="Calibri" panose="020F0502020204030204" pitchFamily="34" charset="0"/>
              </a:rPr>
              <a:t>Verktøy</a:t>
            </a:r>
            <a:endParaRPr lang="nb-NO" sz="11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1">
                  <a:extLst>
                    <a:ext uri="{96DAC541-7B7A-43D3-8B79-37D633B846F1}">
                      <asvg:svgBlip xmlns:asvg="http://schemas.microsoft.com/office/drawing/2016/SVG/main" r:embed="rId12"/>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3">
                  <a:extLst>
                    <a:ext uri="{A12FA001-AC4F-418D-AE19-62706E023703}">
                      <ahyp:hlinkClr xmlns:ahyp="http://schemas.microsoft.com/office/drawing/2018/hyperlinkcolor" val="tx"/>
                    </a:ext>
                  </a:extLst>
                </a:hlinkClick>
              </a:rPr>
              <a:t>Utenfor-regnskapet.</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1">
                  <a:extLst>
                    <a:ext uri="{96DAC541-7B7A-43D3-8B79-37D633B846F1}">
                      <asvg:svgBlip xmlns:asvg="http://schemas.microsoft.com/office/drawing/2016/SVG/main" r:embed="rId12"/>
                    </a:ext>
                  </a:extLst>
                </a:blip>
              </a:buBlip>
              <a:defRPr/>
            </a:pPr>
            <a:r>
              <a:rPr lang="nb-NO" sz="900" dirty="0" err="1">
                <a:solidFill>
                  <a:schemeClr val="tx1"/>
                </a:solidFill>
                <a:latin typeface="Calibri" panose="020F0502020204030204" pitchFamily="34" charset="0"/>
                <a:cs typeface="Calibri" panose="020F0502020204030204" pitchFamily="34" charset="0"/>
                <a:sym typeface="Calibri" panose="020F0502020204030204" pitchFamily="34" charset="0"/>
              </a:rPr>
              <a:t>Bufdir</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 -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4">
                  <a:extLst>
                    <a:ext uri="{A12FA001-AC4F-418D-AE19-62706E023703}">
                      <ahyp:hlinkClr xmlns:ahyp="http://schemas.microsoft.com/office/drawing/2018/hyperlinkcolor" val="tx"/>
                    </a:ext>
                  </a:extLst>
                </a:hlinkClick>
              </a:rPr>
              <a:t>Kommunemonitor nedsatt funksjonsevne</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11">
                  <a:extLst>
                    <a:ext uri="{96DAC541-7B7A-43D3-8B79-37D633B846F1}">
                      <asvg:svgBlip xmlns:asvg="http://schemas.microsoft.com/office/drawing/2016/SVG/main" r:embed="rId12"/>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SSB - </a:t>
            </a:r>
            <a:r>
              <a:rPr lang="nb-NO" sz="900" dirty="0" err="1">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Sjukeheimar</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 </a:t>
            </a:r>
            <a:r>
              <a:rPr lang="nb-NO" sz="900" dirty="0" err="1">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heimetenester</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 og andre </a:t>
            </a:r>
            <a:r>
              <a:rPr lang="nb-NO" sz="900" dirty="0" err="1">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omsorgstenester</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11">
                  <a:extLst>
                    <a:ext uri="{96DAC541-7B7A-43D3-8B79-37D633B846F1}">
                      <asvg:svgBlip xmlns:asvg="http://schemas.microsoft.com/office/drawing/2016/SVG/main" r:embed="rId12"/>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SSB -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6">
                  <a:extLst>
                    <a:ext uri="{A12FA001-AC4F-418D-AE19-62706E023703}">
                      <ahyp:hlinkClr xmlns:ahyp="http://schemas.microsoft.com/office/drawing/2018/hyperlinkcolor" val="tx"/>
                    </a:ext>
                  </a:extLst>
                </a:hlinkClick>
              </a:rPr>
              <a:t>Levekår hos personer med funksjonsnedsettelse</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11">
                  <a:extLst>
                    <a:ext uri="{96DAC541-7B7A-43D3-8B79-37D633B846F1}">
                      <asvg:svgBlip xmlns:asvg="http://schemas.microsoft.com/office/drawing/2016/SVG/main" r:embed="rId12"/>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Mal for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7">
                  <a:extLst>
                    <a:ext uri="{A12FA001-AC4F-418D-AE19-62706E023703}">
                      <ahyp:hlinkClr xmlns:ahyp="http://schemas.microsoft.com/office/drawing/2018/hyperlinkcolor" val="tx"/>
                    </a:ext>
                  </a:extLst>
                </a:hlinkClick>
              </a:rPr>
              <a:t>interessentanalyse</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11">
                  <a:extLst>
                    <a:ext uri="{96DAC541-7B7A-43D3-8B79-37D633B846F1}">
                      <asvg:svgBlip xmlns:asvg="http://schemas.microsoft.com/office/drawing/2016/SVG/main" r:embed="rId12"/>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8">
                  <a:extLst>
                    <a:ext uri="{A12FA001-AC4F-418D-AE19-62706E023703}">
                      <ahyp:hlinkClr xmlns:ahyp="http://schemas.microsoft.com/office/drawing/2018/hyperlinkcolor" val="tx"/>
                    </a:ext>
                  </a:extLst>
                </a:hlinkClick>
              </a:rPr>
              <a:t>Erfaringsrapport fra 4 års utprøving</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10" name="TextBox 9">
            <a:extLst>
              <a:ext uri="{FF2B5EF4-FFF2-40B4-BE49-F238E27FC236}">
                <a16:creationId xmlns:a16="http://schemas.microsoft.com/office/drawing/2014/main" id="{540687AC-9390-4C61-BD38-C937FBE2E6D4}"/>
              </a:ext>
            </a:extLst>
          </p:cNvPr>
          <p:cNvSpPr txBox="1"/>
          <p:nvPr/>
        </p:nvSpPr>
        <p:spPr>
          <a:xfrm>
            <a:off x="1529860" y="832505"/>
            <a:ext cx="9721240" cy="646331"/>
          </a:xfrm>
          <a:prstGeom prst="rect">
            <a:avLst/>
          </a:prstGeom>
          <a:noFill/>
        </p:spPr>
        <p:txBody>
          <a:bodyPr wrap="square" rtlCol="0">
            <a:spAutoFit/>
          </a:bodyPr>
          <a:lstStyle/>
          <a:p>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For å avgjøre om et implementeringsprosjekt for velferdsteknologi skal igangsettes, er det viktig at kommunen tilegner seg innsikt i utfordringer og behov til barn, familie og tjenesteytere. Baser innsikten på både tall og intervjuer. Fyll ut en interessent-analyse for å kartlegge hvem målgruppen og tjenesteyterne er.</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7888158" cy="369332"/>
          </a:xfrm>
          <a:prstGeom prst="rect">
            <a:avLst/>
          </a:prstGeom>
          <a:noFill/>
        </p:spPr>
        <p:txBody>
          <a:bodyPr wrap="square" rtlCol="0">
            <a:spAutoFit/>
          </a:bodyPr>
          <a:lstStyle/>
          <a:p>
            <a:r>
              <a:rPr lang="nb-NO" b="1" dirty="0">
                <a:latin typeface="Arial Black" panose="020B0A04020102020204" pitchFamily="34" charset="0"/>
                <a:cs typeface="Calibri" panose="020F0502020204030204" pitchFamily="34" charset="0"/>
                <a:sym typeface="Calibri" panose="020F0502020204030204" pitchFamily="34" charset="0"/>
              </a:rPr>
              <a:t>Identifisere utfordringer og behov</a:t>
            </a:r>
          </a:p>
        </p:txBody>
      </p:sp>
      <p:sp>
        <p:nvSpPr>
          <p:cNvPr id="19" name="Oval 18">
            <a:hlinkClick r:id="" action="ppaction://noaction"/>
            <a:extLst>
              <a:ext uri="{FF2B5EF4-FFF2-40B4-BE49-F238E27FC236}">
                <a16:creationId xmlns:a16="http://schemas.microsoft.com/office/drawing/2014/main" id="{66CE8031-E94A-4A73-9595-4F1244144A6B}"/>
              </a:ext>
            </a:extLst>
          </p:cNvPr>
          <p:cNvSpPr/>
          <p:nvPr/>
        </p:nvSpPr>
        <p:spPr>
          <a:xfrm>
            <a:off x="100250" y="573005"/>
            <a:ext cx="1123343" cy="1039834"/>
          </a:xfrm>
          <a:prstGeom prst="ellipse">
            <a:avLst/>
          </a:prstGeom>
          <a:solidFill>
            <a:srgbClr val="BCCF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Avklare </a:t>
            </a:r>
          </a:p>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behov og definere målsetning</a:t>
            </a:r>
          </a:p>
        </p:txBody>
      </p:sp>
      <p:sp>
        <p:nvSpPr>
          <p:cNvPr id="20" name="Oval 19">
            <a:hlinkClick r:id="" action="ppaction://noaction"/>
            <a:extLst>
              <a:ext uri="{FF2B5EF4-FFF2-40B4-BE49-F238E27FC236}">
                <a16:creationId xmlns:a16="http://schemas.microsoft.com/office/drawing/2014/main" id="{074D6FC0-D8DE-4988-B9D7-6BA6ABA9D77A}"/>
              </a:ext>
            </a:extLst>
          </p:cNvPr>
          <p:cNvSpPr/>
          <p:nvPr/>
        </p:nvSpPr>
        <p:spPr>
          <a:xfrm>
            <a:off x="100249" y="2011301"/>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lvl="0" algn="ctr" defTabSz="995478">
              <a:defRPr/>
            </a:pPr>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21" name="Oval 20">
            <a:hlinkClick r:id="" action="ppaction://noaction"/>
            <a:extLst>
              <a:ext uri="{FF2B5EF4-FFF2-40B4-BE49-F238E27FC236}">
                <a16:creationId xmlns:a16="http://schemas.microsoft.com/office/drawing/2014/main" id="{E6C2B25F-2BBC-457B-BE3A-6F4F90DA4AA5}"/>
              </a:ext>
            </a:extLst>
          </p:cNvPr>
          <p:cNvSpPr/>
          <p:nvPr/>
        </p:nvSpPr>
        <p:spPr>
          <a:xfrm>
            <a:off x="100249" y="3429000"/>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2" name="Oval 21">
            <a:hlinkClick r:id="" action="ppaction://noaction"/>
            <a:extLst>
              <a:ext uri="{FF2B5EF4-FFF2-40B4-BE49-F238E27FC236}">
                <a16:creationId xmlns:a16="http://schemas.microsoft.com/office/drawing/2014/main" id="{77B2E53C-6372-42B5-8722-17050BD5DD88}"/>
              </a:ext>
            </a:extLst>
          </p:cNvPr>
          <p:cNvSpPr/>
          <p:nvPr/>
        </p:nvSpPr>
        <p:spPr>
          <a:xfrm>
            <a:off x="100249" y="4867295"/>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Drifte og evaluere tjenesten</a:t>
            </a:r>
          </a:p>
        </p:txBody>
      </p:sp>
      <p:grpSp>
        <p:nvGrpSpPr>
          <p:cNvPr id="75" name="Group 74">
            <a:extLst>
              <a:ext uri="{FF2B5EF4-FFF2-40B4-BE49-F238E27FC236}">
                <a16:creationId xmlns:a16="http://schemas.microsoft.com/office/drawing/2014/main" id="{673F6567-991A-47B7-BAD4-5A98C8DF22FA}"/>
              </a:ext>
            </a:extLst>
          </p:cNvPr>
          <p:cNvGrpSpPr/>
          <p:nvPr/>
        </p:nvGrpSpPr>
        <p:grpSpPr>
          <a:xfrm>
            <a:off x="1610139" y="106700"/>
            <a:ext cx="9809587" cy="288000"/>
            <a:chOff x="1610139" y="106700"/>
            <a:chExt cx="9809587" cy="288000"/>
          </a:xfrm>
        </p:grpSpPr>
        <p:sp>
          <p:nvSpPr>
            <p:cNvPr id="24" name="Rectangle: Rounded Corners 23">
              <a:hlinkClick r:id="" action="ppaction://noaction"/>
              <a:extLst>
                <a:ext uri="{FF2B5EF4-FFF2-40B4-BE49-F238E27FC236}">
                  <a16:creationId xmlns:a16="http://schemas.microsoft.com/office/drawing/2014/main" id="{B52C5C63-AD04-44A2-BA89-AF6BC54EF628}"/>
                </a:ext>
              </a:extLst>
            </p:cNvPr>
            <p:cNvSpPr/>
            <p:nvPr/>
          </p:nvSpPr>
          <p:spPr>
            <a:xfrm>
              <a:off x="1610139" y="106700"/>
              <a:ext cx="2700000" cy="2880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Identifisere utfordringer og behov</a:t>
              </a:r>
            </a:p>
          </p:txBody>
        </p:sp>
        <p:sp>
          <p:nvSpPr>
            <p:cNvPr id="25" name="Rectangle: Rounded Corners 24">
              <a:hlinkClick r:id="" action="ppaction://noaction"/>
              <a:extLst>
                <a:ext uri="{FF2B5EF4-FFF2-40B4-BE49-F238E27FC236}">
                  <a16:creationId xmlns:a16="http://schemas.microsoft.com/office/drawing/2014/main" id="{488E29C5-A29C-4A40-9D67-82BA56C15808}"/>
                </a:ext>
              </a:extLst>
            </p:cNvPr>
            <p:cNvSpPr/>
            <p:nvPr/>
          </p:nvSpPr>
          <p:spPr>
            <a:xfrm>
              <a:off x="8719726" y="106700"/>
              <a:ext cx="2700000" cy="288000"/>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Etablere samarbeid på tvers av tjenestene</a:t>
              </a:r>
            </a:p>
          </p:txBody>
        </p:sp>
        <p:sp>
          <p:nvSpPr>
            <p:cNvPr id="26" name="Rectangle: Rounded Corners 25">
              <a:hlinkClick r:id="" action="ppaction://noaction"/>
              <a:extLst>
                <a:ext uri="{FF2B5EF4-FFF2-40B4-BE49-F238E27FC236}">
                  <a16:creationId xmlns:a16="http://schemas.microsoft.com/office/drawing/2014/main" id="{DADCEAE7-B5C5-4F35-BD1F-3763DD207C55}"/>
                </a:ext>
              </a:extLst>
            </p:cNvPr>
            <p:cNvSpPr/>
            <p:nvPr/>
          </p:nvSpPr>
          <p:spPr>
            <a:xfrm>
              <a:off x="5164932" y="106700"/>
              <a:ext cx="2700000" cy="288000"/>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Definere felles målsetninger med tjenesten </a:t>
              </a:r>
            </a:p>
          </p:txBody>
        </p:sp>
      </p:grpSp>
      <p:sp>
        <p:nvSpPr>
          <p:cNvPr id="29" name="TextBox 28">
            <a:extLst>
              <a:ext uri="{FF2B5EF4-FFF2-40B4-BE49-F238E27FC236}">
                <a16:creationId xmlns:a16="http://schemas.microsoft.com/office/drawing/2014/main" id="{770CB233-3D27-4505-A910-45A817587525}"/>
              </a:ext>
            </a:extLst>
          </p:cNvPr>
          <p:cNvSpPr txBox="1"/>
          <p:nvPr/>
        </p:nvSpPr>
        <p:spPr>
          <a:xfrm>
            <a:off x="8179726" y="4069955"/>
            <a:ext cx="3240000" cy="124649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Sjekkliste</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Interessentanalyse er ferdigstilt.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Velferdsteknologier som er i bruk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Behov til tjenestemottaker og familie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Utfordringer i kommunen er kartlagt gjennom intervjuer og statistikk og tall.</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Funn fra innsiktsarbeidet er oppsummert og forankret.</a:t>
            </a:r>
          </a:p>
        </p:txBody>
      </p:sp>
      <p:sp>
        <p:nvSpPr>
          <p:cNvPr id="30" name="TextBox 29">
            <a:extLst>
              <a:ext uri="{FF2B5EF4-FFF2-40B4-BE49-F238E27FC236}">
                <a16:creationId xmlns:a16="http://schemas.microsoft.com/office/drawing/2014/main" id="{201E79CE-C82A-463E-B21A-536E426260E7}"/>
              </a:ext>
            </a:extLst>
          </p:cNvPr>
          <p:cNvSpPr txBox="1"/>
          <p:nvPr/>
        </p:nvSpPr>
        <p:spPr>
          <a:xfrm>
            <a:off x="1593131" y="1525294"/>
            <a:ext cx="6494914" cy="4097160"/>
          </a:xfrm>
          <a:prstGeom prst="rect">
            <a:avLst/>
          </a:prstGeom>
          <a:noFill/>
        </p:spPr>
        <p:txBody>
          <a:bodyPr wrap="square" numCol="2"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Utfør en interessentanalyse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alle tjenesteytere som arbeider med barn og unge med nedsatt funksjonsevne på ulike arenaer i kommunen. Skriv aktørene i en interessentanalyse. Se vedlagt eksempel.</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hvilke aktører som tildeler og administrerer hjelpemidler til målgruppen, som f.eks. ergoterapeuter.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Utfør intervju med tjenesteyterne for å identifisere barn og unge som kan ha behov for velferdsteknologi. Skriv ned barn og deres familierelasjoner i interessentanalysen.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Undersøk hvilke velferdsteknologiske hjelpemidler og </a:t>
            </a:r>
            <a:r>
              <a:rPr lang="nb-NO" sz="900" dirty="0" err="1">
                <a:latin typeface="Calibri" panose="020F0502020204030204" pitchFamily="34" charset="0"/>
                <a:cs typeface="Calibri" panose="020F0502020204030204" pitchFamily="34" charset="0"/>
                <a:sym typeface="Calibri" panose="020F0502020204030204" pitchFamily="34" charset="0"/>
              </a:rPr>
              <a:t>apper</a:t>
            </a:r>
            <a:r>
              <a:rPr lang="nb-NO" sz="900" dirty="0">
                <a:latin typeface="Calibri" panose="020F0502020204030204" pitchFamily="34" charset="0"/>
                <a:cs typeface="Calibri" panose="020F0502020204030204" pitchFamily="34" charset="0"/>
                <a:sym typeface="Calibri" panose="020F0502020204030204" pitchFamily="34" charset="0"/>
              </a:rPr>
              <a:t> som benyttes av barn og unge med nedsatt funksjonsevne i kommunen. Se vedlagt kartleggingsskjema.</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Behov til tjenestemottaker og familie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Utfør intervju med familie for å kartlegge deres utfordringer og behov, som behov for avlastning eller mangelfull oppfølging fra kommunen. Diskuter muligheter knyttet til velferdsteknologi.</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Utfør intervju med barn for å kartlegge deres behov og utfordringer i hverdagen. Dette kan for eksempel være et behov for å mestre aktiviteter på linje med jevnaldrende barn.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Utfør intervju med koordinator til den enkelte bruker for å avdekke utfordringer og behov knyttet til barnet.</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Utfordringer i kommunen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utfordringer og insentiver på tvers av tjenesteytere i kommunen. Undersøk hvordan aktørene samhandler og om det er overlappende ansvarsområder.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Undersøk rutiner for kartlegging av tjenestemottaker på tvers av primær- og spesialisthelsetjenesten. </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hvordan teknologi brukes på tvers av arenaer. Involver spesielt IT-avdelingen. Utforsk forbedringspotensialer i ansvarsfordelinger og teknisk oppfølging.</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Bruk statistikk til å identifisere utfordringer og behov i kommunen. Se spesielt på demografisk utvikling, antall tjenestemottakere, ressursbruk i tjenesten og avvik.</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Kartlegg muligheter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Undersøk hvilke muligheter som finnes. Les </a:t>
            </a:r>
            <a:r>
              <a:rPr lang="nb-NO" sz="900" dirty="0">
                <a:latin typeface="Calibri" panose="020F0502020204030204" pitchFamily="34" charset="0"/>
                <a:cs typeface="Calibri" panose="020F0502020204030204" pitchFamily="34" charset="0"/>
                <a:sym typeface="Calibri" panose="020F0502020204030204" pitchFamily="34" charset="0"/>
                <a:hlinkClick r:id="rId18">
                  <a:extLst>
                    <a:ext uri="{A12FA001-AC4F-418D-AE19-62706E023703}">
                      <ahyp:hlinkClr xmlns:ahyp="http://schemas.microsoft.com/office/drawing/2018/hyperlinkcolor" val="tx"/>
                    </a:ext>
                  </a:extLst>
                </a:hlinkClick>
              </a:rPr>
              <a:t>erfaringsrapporten fra fire års utprøving</a:t>
            </a:r>
            <a:r>
              <a:rPr lang="nb-NO" sz="900" dirty="0">
                <a:latin typeface="Calibri" panose="020F0502020204030204" pitchFamily="34" charset="0"/>
                <a:cs typeface="Calibri" panose="020F0502020204030204" pitchFamily="34" charset="0"/>
                <a:sym typeface="Calibri" panose="020F0502020204030204" pitchFamily="34" charset="0"/>
              </a:rPr>
              <a:t>, og ta kontakt med andre kommuner som har skaffet seg erfaring på området.</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Oppsummer og forankre funn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Oppsummer funn fra innsiktsarbeidet i en presentasjon og forankre funnene hos sentrale beslutningstakere.</a:t>
            </a:r>
          </a:p>
        </p:txBody>
      </p:sp>
      <p:grpSp>
        <p:nvGrpSpPr>
          <p:cNvPr id="76" name="Group 75">
            <a:extLst>
              <a:ext uri="{FF2B5EF4-FFF2-40B4-BE49-F238E27FC236}">
                <a16:creationId xmlns:a16="http://schemas.microsoft.com/office/drawing/2014/main" id="{64E1E219-564B-41F4-B25F-85DD9C70503B}"/>
              </a:ext>
            </a:extLst>
          </p:cNvPr>
          <p:cNvGrpSpPr/>
          <p:nvPr/>
        </p:nvGrpSpPr>
        <p:grpSpPr>
          <a:xfrm>
            <a:off x="1610139" y="5586846"/>
            <a:ext cx="9809587" cy="1188000"/>
            <a:chOff x="1610139" y="5586846"/>
            <a:chExt cx="9809587" cy="1188000"/>
          </a:xfrm>
        </p:grpSpPr>
        <p:grpSp>
          <p:nvGrpSpPr>
            <p:cNvPr id="6" name="Group 5">
              <a:extLst>
                <a:ext uri="{FF2B5EF4-FFF2-40B4-BE49-F238E27FC236}">
                  <a16:creationId xmlns:a16="http://schemas.microsoft.com/office/drawing/2014/main" id="{3BA6DA93-93BB-4783-A622-03CC9E5D2031}"/>
                </a:ext>
              </a:extLst>
            </p:cNvPr>
            <p:cNvGrpSpPr/>
            <p:nvPr/>
          </p:nvGrpSpPr>
          <p:grpSpPr>
            <a:xfrm>
              <a:off x="3048471" y="5707255"/>
              <a:ext cx="1440000" cy="950485"/>
              <a:chOff x="3525714" y="5848491"/>
              <a:chExt cx="1327711" cy="950485"/>
            </a:xfrm>
          </p:grpSpPr>
          <p:pic>
            <p:nvPicPr>
              <p:cNvPr id="33" name="Picture 32" descr="A picture containing room&#10;&#10;Description automatically generated">
                <a:extLst>
                  <a:ext uri="{FF2B5EF4-FFF2-40B4-BE49-F238E27FC236}">
                    <a16:creationId xmlns:a16="http://schemas.microsoft.com/office/drawing/2014/main" id="{07426EBE-C51C-4356-BD47-DA056DA2CDE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65569" y="5848491"/>
                <a:ext cx="648000" cy="648000"/>
              </a:xfrm>
              <a:prstGeom prst="rect">
                <a:avLst/>
              </a:prstGeom>
            </p:spPr>
          </p:pic>
          <p:sp>
            <p:nvSpPr>
              <p:cNvPr id="34" name="TextBox 33">
                <a:extLst>
                  <a:ext uri="{FF2B5EF4-FFF2-40B4-BE49-F238E27FC236}">
                    <a16:creationId xmlns:a16="http://schemas.microsoft.com/office/drawing/2014/main" id="{8196173C-8A85-4D35-A341-B2DAF8CA980E}"/>
                  </a:ext>
                </a:extLst>
              </p:cNvPr>
              <p:cNvSpPr txBox="1"/>
              <p:nvPr/>
            </p:nvSpPr>
            <p:spPr>
              <a:xfrm>
                <a:off x="3525714" y="6567540"/>
                <a:ext cx="1327711" cy="231436"/>
              </a:xfrm>
              <a:prstGeom prst="rect">
                <a:avLst/>
              </a:prstGeom>
              <a:noFill/>
            </p:spPr>
            <p:txBody>
              <a:bodyPr wrap="square" rtlCol="0" anchor="ctr">
                <a:noAutofit/>
              </a:bodyPr>
              <a:lstStyle/>
              <a:p>
                <a:pPr algn="ctr"/>
                <a:r>
                  <a:rPr lang="nb-NO" sz="900" dirty="0">
                    <a:latin typeface="Calibri" panose="020F0502020204030204" pitchFamily="34" charset="0"/>
                    <a:cs typeface="Calibri" panose="020F0502020204030204" pitchFamily="34" charset="0"/>
                    <a:sym typeface="Calibri" panose="020F0502020204030204" pitchFamily="34" charset="0"/>
                  </a:rPr>
                  <a:t>Barn og familie</a:t>
                </a:r>
              </a:p>
            </p:txBody>
          </p:sp>
        </p:grpSp>
        <p:grpSp>
          <p:nvGrpSpPr>
            <p:cNvPr id="11" name="Group 10">
              <a:extLst>
                <a:ext uri="{FF2B5EF4-FFF2-40B4-BE49-F238E27FC236}">
                  <a16:creationId xmlns:a16="http://schemas.microsoft.com/office/drawing/2014/main" id="{F768DD69-FFDC-4168-B9BC-11E04665AB7F}"/>
                </a:ext>
              </a:extLst>
            </p:cNvPr>
            <p:cNvGrpSpPr/>
            <p:nvPr/>
          </p:nvGrpSpPr>
          <p:grpSpPr>
            <a:xfrm>
              <a:off x="4668551" y="5707255"/>
              <a:ext cx="1440000" cy="950485"/>
              <a:chOff x="4718388" y="5848491"/>
              <a:chExt cx="1327711" cy="950485"/>
            </a:xfrm>
          </p:grpSpPr>
          <p:pic>
            <p:nvPicPr>
              <p:cNvPr id="36" name="Picture 35">
                <a:extLst>
                  <a:ext uri="{FF2B5EF4-FFF2-40B4-BE49-F238E27FC236}">
                    <a16:creationId xmlns:a16="http://schemas.microsoft.com/office/drawing/2014/main" id="{BD7410FD-DA72-4F08-A805-F351F5C11B1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58243" y="5848491"/>
                <a:ext cx="648000" cy="648000"/>
              </a:xfrm>
              <a:prstGeom prst="rect">
                <a:avLst/>
              </a:prstGeom>
            </p:spPr>
          </p:pic>
          <p:sp>
            <p:nvSpPr>
              <p:cNvPr id="37" name="TextBox 36">
                <a:extLst>
                  <a:ext uri="{FF2B5EF4-FFF2-40B4-BE49-F238E27FC236}">
                    <a16:creationId xmlns:a16="http://schemas.microsoft.com/office/drawing/2014/main" id="{F4903403-FC79-400B-87CD-8FC3DF07AE33}"/>
                  </a:ext>
                </a:extLst>
              </p:cNvPr>
              <p:cNvSpPr txBox="1"/>
              <p:nvPr/>
            </p:nvSpPr>
            <p:spPr>
              <a:xfrm>
                <a:off x="4718388" y="6567540"/>
                <a:ext cx="1327711" cy="231436"/>
              </a:xfrm>
              <a:prstGeom prst="rect">
                <a:avLst/>
              </a:prstGeom>
              <a:noFill/>
            </p:spPr>
            <p:txBody>
              <a:bodyPr wrap="square" rtlCol="0" anchor="ctr">
                <a:noAutofit/>
              </a:bodyPr>
              <a:lstStyle/>
              <a:p>
                <a:pPr algn="ctr"/>
                <a:r>
                  <a:rPr lang="nb-NO" sz="900" dirty="0">
                    <a:latin typeface="Calibri" panose="020F0502020204030204" pitchFamily="34" charset="0"/>
                    <a:cs typeface="Calibri" panose="020F0502020204030204" pitchFamily="34" charset="0"/>
                    <a:sym typeface="Calibri" panose="020F0502020204030204" pitchFamily="34" charset="0"/>
                  </a:rPr>
                  <a:t>Ansatte i kommunen</a:t>
                </a:r>
              </a:p>
            </p:txBody>
          </p:sp>
        </p:grpSp>
        <p:grpSp>
          <p:nvGrpSpPr>
            <p:cNvPr id="13" name="Group 12">
              <a:extLst>
                <a:ext uri="{FF2B5EF4-FFF2-40B4-BE49-F238E27FC236}">
                  <a16:creationId xmlns:a16="http://schemas.microsoft.com/office/drawing/2014/main" id="{708FC59A-0330-490F-8BB9-2476C1163ED1}"/>
                </a:ext>
              </a:extLst>
            </p:cNvPr>
            <p:cNvGrpSpPr/>
            <p:nvPr/>
          </p:nvGrpSpPr>
          <p:grpSpPr>
            <a:xfrm>
              <a:off x="7908711" y="5707255"/>
              <a:ext cx="1440000" cy="950485"/>
              <a:chOff x="7662630" y="5848491"/>
              <a:chExt cx="1327711" cy="950485"/>
            </a:xfrm>
          </p:grpSpPr>
          <p:pic>
            <p:nvPicPr>
              <p:cNvPr id="39" name="Picture 38" descr="A picture containing sign, drawing, room&#10;&#10;Description automatically generated">
                <a:extLst>
                  <a:ext uri="{FF2B5EF4-FFF2-40B4-BE49-F238E27FC236}">
                    <a16:creationId xmlns:a16="http://schemas.microsoft.com/office/drawing/2014/main" id="{7837AEDC-BF87-4BE6-8D90-FFF1647E474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002485" y="5848491"/>
                <a:ext cx="648000" cy="648000"/>
              </a:xfrm>
              <a:prstGeom prst="rect">
                <a:avLst/>
              </a:prstGeom>
            </p:spPr>
          </p:pic>
          <p:sp>
            <p:nvSpPr>
              <p:cNvPr id="40" name="TextBox 39">
                <a:extLst>
                  <a:ext uri="{FF2B5EF4-FFF2-40B4-BE49-F238E27FC236}">
                    <a16:creationId xmlns:a16="http://schemas.microsoft.com/office/drawing/2014/main" id="{2A792A51-D833-4F6A-B9C1-6B501DA82924}"/>
                  </a:ext>
                </a:extLst>
              </p:cNvPr>
              <p:cNvSpPr txBox="1"/>
              <p:nvPr/>
            </p:nvSpPr>
            <p:spPr>
              <a:xfrm>
                <a:off x="7662630" y="6567540"/>
                <a:ext cx="1327711" cy="231436"/>
              </a:xfrm>
              <a:prstGeom prst="rect">
                <a:avLst/>
              </a:prstGeom>
              <a:noFill/>
            </p:spPr>
            <p:txBody>
              <a:bodyPr wrap="square" rtlCol="0" anchor="ctr">
                <a:noAutofit/>
              </a:bodyPr>
              <a:lstStyle/>
              <a:p>
                <a:pPr algn="ctr"/>
                <a:r>
                  <a:rPr lang="nb-NO" sz="900">
                    <a:latin typeface="Calibri" panose="020F0502020204030204" pitchFamily="34" charset="0"/>
                    <a:cs typeface="Calibri" panose="020F0502020204030204" pitchFamily="34" charset="0"/>
                    <a:sym typeface="Calibri" panose="020F0502020204030204" pitchFamily="34" charset="0"/>
                  </a:rPr>
                  <a:t>Statistikk og tall</a:t>
                </a:r>
              </a:p>
            </p:txBody>
          </p:sp>
        </p:grpSp>
        <p:grpSp>
          <p:nvGrpSpPr>
            <p:cNvPr id="14" name="Group 13">
              <a:extLst>
                <a:ext uri="{FF2B5EF4-FFF2-40B4-BE49-F238E27FC236}">
                  <a16:creationId xmlns:a16="http://schemas.microsoft.com/office/drawing/2014/main" id="{00D9F792-EF24-4832-8E9C-0E7EE40C6C7C}"/>
                </a:ext>
              </a:extLst>
            </p:cNvPr>
            <p:cNvGrpSpPr/>
            <p:nvPr/>
          </p:nvGrpSpPr>
          <p:grpSpPr>
            <a:xfrm>
              <a:off x="9528790" y="5707255"/>
              <a:ext cx="1440000" cy="950485"/>
              <a:chOff x="9041602" y="5848491"/>
              <a:chExt cx="1327711" cy="950485"/>
            </a:xfrm>
          </p:grpSpPr>
          <p:pic>
            <p:nvPicPr>
              <p:cNvPr id="42" name="Picture 41" descr="A silhouette of a person&#10;&#10;Description automatically generated">
                <a:extLst>
                  <a:ext uri="{FF2B5EF4-FFF2-40B4-BE49-F238E27FC236}">
                    <a16:creationId xmlns:a16="http://schemas.microsoft.com/office/drawing/2014/main" id="{8B208663-0F55-494D-9129-9DAF0806680F}"/>
                  </a:ext>
                </a:extLst>
              </p:cNvPr>
              <p:cNvPicPr>
                <a:picLocks noChangeAspect="1"/>
              </p:cNvPicPr>
              <p:nvPr/>
            </p:nvPicPr>
            <p:blipFill>
              <a:blip r:embed="rId2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381457" y="5848491"/>
                <a:ext cx="648000" cy="706260"/>
              </a:xfrm>
              <a:prstGeom prst="rect">
                <a:avLst/>
              </a:prstGeom>
            </p:spPr>
          </p:pic>
          <p:sp>
            <p:nvSpPr>
              <p:cNvPr id="43" name="TextBox 42">
                <a:extLst>
                  <a:ext uri="{FF2B5EF4-FFF2-40B4-BE49-F238E27FC236}">
                    <a16:creationId xmlns:a16="http://schemas.microsoft.com/office/drawing/2014/main" id="{5FF18CCA-79DB-439F-9557-AFF5A695B6C2}"/>
                  </a:ext>
                </a:extLst>
              </p:cNvPr>
              <p:cNvSpPr txBox="1"/>
              <p:nvPr/>
            </p:nvSpPr>
            <p:spPr>
              <a:xfrm>
                <a:off x="9041602" y="6567540"/>
                <a:ext cx="1327711" cy="231436"/>
              </a:xfrm>
              <a:prstGeom prst="rect">
                <a:avLst/>
              </a:prstGeom>
              <a:noFill/>
            </p:spPr>
            <p:txBody>
              <a:bodyPr wrap="square" rtlCol="0" anchor="ctr">
                <a:noAutofit/>
              </a:bodyPr>
              <a:lstStyle/>
              <a:p>
                <a:pPr algn="ctr"/>
                <a:r>
                  <a:rPr lang="nb-NO" sz="900">
                    <a:latin typeface="Calibri" panose="020F0502020204030204" pitchFamily="34" charset="0"/>
                    <a:cs typeface="Calibri" panose="020F0502020204030204" pitchFamily="34" charset="0"/>
                    <a:sym typeface="Calibri" panose="020F0502020204030204" pitchFamily="34" charset="0"/>
                  </a:rPr>
                  <a:t>Andre kommuner</a:t>
                </a:r>
              </a:p>
            </p:txBody>
          </p:sp>
        </p:grpSp>
        <p:grpSp>
          <p:nvGrpSpPr>
            <p:cNvPr id="12" name="Group 11">
              <a:extLst>
                <a:ext uri="{FF2B5EF4-FFF2-40B4-BE49-F238E27FC236}">
                  <a16:creationId xmlns:a16="http://schemas.microsoft.com/office/drawing/2014/main" id="{7F1F8AE4-7F12-4CB4-AAA7-AFCA0F0F9DDA}"/>
                </a:ext>
              </a:extLst>
            </p:cNvPr>
            <p:cNvGrpSpPr/>
            <p:nvPr/>
          </p:nvGrpSpPr>
          <p:grpSpPr>
            <a:xfrm>
              <a:off x="6288631" y="5707255"/>
              <a:ext cx="1440000" cy="950485"/>
              <a:chOff x="6283658" y="5848491"/>
              <a:chExt cx="1327711" cy="950485"/>
            </a:xfrm>
          </p:grpSpPr>
          <p:pic>
            <p:nvPicPr>
              <p:cNvPr id="45" name="Picture 44" descr="A close up of a logo&#10;&#10;Description automatically generated">
                <a:extLst>
                  <a:ext uri="{FF2B5EF4-FFF2-40B4-BE49-F238E27FC236}">
                    <a16:creationId xmlns:a16="http://schemas.microsoft.com/office/drawing/2014/main" id="{9C904DF3-844C-4805-8A42-E809666895F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23513" y="5848491"/>
                <a:ext cx="648000" cy="648000"/>
              </a:xfrm>
              <a:prstGeom prst="rect">
                <a:avLst/>
              </a:prstGeom>
            </p:spPr>
          </p:pic>
          <p:sp>
            <p:nvSpPr>
              <p:cNvPr id="46" name="TextBox 45">
                <a:extLst>
                  <a:ext uri="{FF2B5EF4-FFF2-40B4-BE49-F238E27FC236}">
                    <a16:creationId xmlns:a16="http://schemas.microsoft.com/office/drawing/2014/main" id="{1E63D3EF-EF1C-4A44-A03C-E45C4768AC25}"/>
                  </a:ext>
                </a:extLst>
              </p:cNvPr>
              <p:cNvSpPr txBox="1"/>
              <p:nvPr/>
            </p:nvSpPr>
            <p:spPr>
              <a:xfrm>
                <a:off x="6283658" y="6567540"/>
                <a:ext cx="1327711" cy="231436"/>
              </a:xfrm>
              <a:prstGeom prst="rect">
                <a:avLst/>
              </a:prstGeom>
              <a:noFill/>
            </p:spPr>
            <p:txBody>
              <a:bodyPr wrap="square" rtlCol="0" anchor="ctr">
                <a:noAutofit/>
              </a:bodyPr>
              <a:lstStyle/>
              <a:p>
                <a:pPr algn="ctr"/>
                <a:r>
                  <a:rPr lang="nb-NO" sz="900" dirty="0">
                    <a:latin typeface="Calibri" panose="020F0502020204030204" pitchFamily="34" charset="0"/>
                    <a:cs typeface="Calibri" panose="020F0502020204030204" pitchFamily="34" charset="0"/>
                    <a:sym typeface="Calibri" panose="020F0502020204030204" pitchFamily="34" charset="0"/>
                  </a:rPr>
                  <a:t>Ansatte i spesialist-helsetjenesten</a:t>
                </a:r>
              </a:p>
            </p:txBody>
          </p:sp>
        </p:grpSp>
        <p:sp>
          <p:nvSpPr>
            <p:cNvPr id="31" name="TextBox 30">
              <a:extLst>
                <a:ext uri="{FF2B5EF4-FFF2-40B4-BE49-F238E27FC236}">
                  <a16:creationId xmlns:a16="http://schemas.microsoft.com/office/drawing/2014/main" id="{09C355D3-CEE8-4DB1-B15E-FEF43DCA5F1C}"/>
                </a:ext>
              </a:extLst>
            </p:cNvPr>
            <p:cNvSpPr txBox="1"/>
            <p:nvPr/>
          </p:nvSpPr>
          <p:spPr>
            <a:xfrm>
              <a:off x="1610139" y="5951665"/>
              <a:ext cx="1438332" cy="461665"/>
            </a:xfrm>
            <a:prstGeom prst="rect">
              <a:avLst/>
            </a:prstGeom>
            <a:noFill/>
          </p:spPr>
          <p:txBody>
            <a:bodyPr wrap="square" lIns="0" rtlCol="0">
              <a:spAutoFit/>
            </a:bodyPr>
            <a:lstStyle/>
            <a:p>
              <a:pPr algn="ctr"/>
              <a:r>
                <a:rPr lang="nb-NO" sz="1200" b="1" dirty="0">
                  <a:latin typeface="Calibri" panose="020F0502020204030204" pitchFamily="34" charset="0"/>
                  <a:cs typeface="Calibri" panose="020F0502020204030204" pitchFamily="34" charset="0"/>
                  <a:sym typeface="Calibri" panose="020F0502020204030204" pitchFamily="34" charset="0"/>
                </a:rPr>
                <a:t>Kilder til </a:t>
              </a:r>
            </a:p>
            <a:p>
              <a:pPr algn="ctr"/>
              <a:r>
                <a:rPr lang="nb-NO" sz="1200" b="1" dirty="0">
                  <a:latin typeface="Calibri" panose="020F0502020204030204" pitchFamily="34" charset="0"/>
                  <a:cs typeface="Calibri" panose="020F0502020204030204" pitchFamily="34" charset="0"/>
                  <a:sym typeface="Calibri" panose="020F0502020204030204" pitchFamily="34" charset="0"/>
                </a:rPr>
                <a:t>informasjon</a:t>
              </a:r>
            </a:p>
          </p:txBody>
        </p:sp>
        <p:sp>
          <p:nvSpPr>
            <p:cNvPr id="51" name="Rectangle: Rounded Corners 50">
              <a:extLst>
                <a:ext uri="{FF2B5EF4-FFF2-40B4-BE49-F238E27FC236}">
                  <a16:creationId xmlns:a16="http://schemas.microsoft.com/office/drawing/2014/main" id="{F79F0513-18E0-4F6A-90E0-123B6154ED5F}"/>
                </a:ext>
              </a:extLst>
            </p:cNvPr>
            <p:cNvSpPr/>
            <p:nvPr/>
          </p:nvSpPr>
          <p:spPr>
            <a:xfrm>
              <a:off x="1610139" y="5586846"/>
              <a:ext cx="9809587" cy="1188000"/>
            </a:xfrm>
            <a:prstGeom prst="roundRect">
              <a:avLst>
                <a:gd name="adj" fmla="val 4648"/>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2" algn="ctr" defTabSz="154058">
                <a:spcBef>
                  <a:spcPts val="600"/>
                </a:spcBef>
              </a:pPr>
              <a:endParaRPr lang="en-GB" sz="12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13567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AC3609-F0D2-4B1F-934F-838B1D942A6C}"/>
              </a:ext>
            </a:extLst>
          </p:cNvPr>
          <p:cNvGraphicFramePr>
            <a:graphicFrameLocks noChangeAspect="1"/>
          </p:cNvGraphicFramePr>
          <p:nvPr>
            <p:custDataLst>
              <p:tags r:id="rId2"/>
            </p:custDataLst>
            <p:extLst>
              <p:ext uri="{D42A27DB-BD31-4B8C-83A1-F6EECF244321}">
                <p14:modId xmlns:p14="http://schemas.microsoft.com/office/powerpoint/2010/main" val="2544806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442" imgH="442" progId="TCLayout.ActiveDocument.1">
                  <p:embed/>
                </p:oleObj>
              </mc:Choice>
              <mc:Fallback>
                <p:oleObj name="think-cell Slide" r:id="rId5" imgW="442" imgH="442" progId="TCLayout.ActiveDocument.1">
                  <p:embed/>
                  <p:pic>
                    <p:nvPicPr>
                      <p:cNvPr id="2" name="Object 1" hidden="1">
                        <a:extLst>
                          <a:ext uri="{FF2B5EF4-FFF2-40B4-BE49-F238E27FC236}">
                            <a16:creationId xmlns:a16="http://schemas.microsoft.com/office/drawing/2014/main" id="{81AC3609-F0D2-4B1F-934F-838B1D942A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201E79CE-C82A-463E-B21A-536E426260E7}"/>
              </a:ext>
            </a:extLst>
          </p:cNvPr>
          <p:cNvSpPr txBox="1"/>
          <p:nvPr/>
        </p:nvSpPr>
        <p:spPr>
          <a:xfrm>
            <a:off x="1593130" y="1525294"/>
            <a:ext cx="9837969" cy="4097160"/>
          </a:xfrm>
          <a:prstGeom prst="rect">
            <a:avLst/>
          </a:prstGeom>
          <a:noFill/>
        </p:spPr>
        <p:txBody>
          <a:bodyPr wrap="square" numCol="3"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Effektmål</a:t>
            </a:r>
          </a:p>
          <a:p>
            <a:pPr lvl="0" defTabSz="995478">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Identifiser effektmål basert på innsikt i behov, utfordringer og muligheter. Vurder nytteeffekter for barn, familie og tjenesteytere, eksempelvis:</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Økt mestring for barn i hverdagen, eksempelvis at barnet kan utføre enkelte aktiviteter selv med redusert støtte fra voksen, eller at barnet mestrer nye aktiviteter.</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Avlastning av familie gjennom selvstendiggjøring av barnet, eksempelvis gjennom redusert oppfølging av barnet eller mindre utagerende adferd.</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Økt normalisering ved at barnet kan utføre tilsvarende aktiviteter som andre barn i samme alder, bruke teknologi på linje med andre barn eller ha mindre behov for tilrettelegging.</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Frigjort tid hos tjenesteytere, eksempelvis gjennom redusert bruk av støttekontakter eller et redusert fremtidig behov for kompenserende tjenester.</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Forbedret samarbeid i kommunen, som riktige henvisninger eller færre gjentagende kartlegginger av barnet.</a:t>
            </a:r>
          </a:p>
          <a:p>
            <a:pPr lvl="0" defTabSz="995478">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Utfør en gevinstkartlegging og utarbeid en gevinstrealiseringsplan.</a:t>
            </a:r>
          </a:p>
          <a:p>
            <a:pPr lvl="0" defTabSz="995478">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Resultatmål</a:t>
            </a:r>
          </a:p>
          <a:p>
            <a:pPr lvl="0" defTabSz="995478">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Identifiser resultatmål basert på de nytteeffektene kommunen ønsker å skape for sine innbyggere og ansatte. Resultatmålene utgjør prosjektets leveranser:</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Etablering av en helthetlig tjenestemodell for tildeling og oppfølging av velferdsteknologi til barn og unge med nedsatt funksjonsevne.</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Utarbeidelse av konkrete arbeidsprosesser med tilhørende rolle- og ansvarsfordeling, prosedyrer og arbeidsverktøy.</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Tildeling av velferdsteknologi til barn og unge som brukes aktivt på tvers av arenaer i kommunen og på fritiden.</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Opplæring av tjenesteytere på tvers av sektorer i kommunen om hvilke muligheter velferdsteknologi gir og hvordan det kan brukes og følges opp.</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Dokumentasjon av nytteeffekter for barn, familie og tjenesteytere.</a:t>
            </a:r>
          </a:p>
          <a:p>
            <a:pPr marL="228600" lvl="0" indent="-228600" defTabSz="995478">
              <a:spcBef>
                <a:spcPts val="600"/>
              </a:spcBef>
              <a:buFont typeface="+mj-lt"/>
              <a:buAutoNum type="alphaLcParen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228600" lvl="0" indent="-228600" defTabSz="995478">
              <a:spcBef>
                <a:spcPts val="600"/>
              </a:spcBef>
              <a:buFont typeface="+mj-lt"/>
              <a:buAutoNum type="alphaLcParen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228600" lvl="0" indent="-228600" defTabSz="995478">
              <a:spcBef>
                <a:spcPts val="600"/>
              </a:spcBef>
              <a:buFont typeface="+mj-lt"/>
              <a:buAutoNum type="alphaLcParen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228600" lvl="0" indent="-228600" defTabSz="995478">
              <a:spcBef>
                <a:spcPts val="600"/>
              </a:spcBef>
              <a:buFont typeface="+mj-lt"/>
              <a:buAutoNum type="alphaLcParen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228600" lvl="0" indent="-228600" defTabSz="995478">
              <a:spcBef>
                <a:spcPts val="600"/>
              </a:spcBef>
              <a:buFont typeface="+mj-lt"/>
              <a:buAutoNum type="alphaLcParen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228600" lvl="0" indent="-228600" defTabSz="995478">
              <a:spcBef>
                <a:spcPts val="600"/>
              </a:spcBef>
              <a:buFont typeface="+mj-lt"/>
              <a:buAutoNum type="alphaLcParen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Beslutte og forankre målsetninger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Definer målsetninger på tvers av helseaktører, representanter fra barnehage og skole, i samsvar med foreldre og NAV hjelpemiddelsentral.</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Verifiser at målsetningene samsvarer med kommunens overordnede strategier for barn og unge med nedsatt funksjonsevne og velferdsteknologi.</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Forankre målsetningene hos ledelsen i relevante sektorer i kommunen.</a:t>
            </a:r>
          </a:p>
        </p:txBody>
      </p:sp>
      <p:sp>
        <p:nvSpPr>
          <p:cNvPr id="4" name="TextBox 3">
            <a:extLst>
              <a:ext uri="{FF2B5EF4-FFF2-40B4-BE49-F238E27FC236}">
                <a16:creationId xmlns:a16="http://schemas.microsoft.com/office/drawing/2014/main" id="{E3829127-5AD9-4126-B576-F093E8918378}"/>
              </a:ext>
            </a:extLst>
          </p:cNvPr>
          <p:cNvSpPr txBox="1"/>
          <p:nvPr/>
        </p:nvSpPr>
        <p:spPr>
          <a:xfrm>
            <a:off x="8179726" y="3192478"/>
            <a:ext cx="3240000" cy="58169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Eksempler</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Gevinstrealiseringsplan fra </a:t>
            </a: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Steinkjer</a:t>
            </a:r>
            <a:r>
              <a:rPr lang="nb-NO" sz="900" dirty="0">
                <a:latin typeface="Calibri" panose="020F0502020204030204" pitchFamily="34" charset="0"/>
                <a:cs typeface="Calibri" panose="020F0502020204030204" pitchFamily="34" charset="0"/>
                <a:sym typeface="Calibri" panose="020F0502020204030204" pitchFamily="34" charset="0"/>
              </a:rPr>
              <a:t>, </a:t>
            </a: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Horten</a:t>
            </a:r>
            <a:r>
              <a:rPr lang="nb-NO" sz="900" dirty="0">
                <a:latin typeface="Calibri" panose="020F0502020204030204" pitchFamily="34" charset="0"/>
                <a:cs typeface="Calibri" panose="020F0502020204030204" pitchFamily="34" charset="0"/>
                <a:sym typeface="Calibri" panose="020F0502020204030204" pitchFamily="34" charset="0"/>
              </a:rPr>
              <a:t>, </a:t>
            </a:r>
            <a:r>
              <a:rPr lang="nb-NO" sz="900" dirty="0">
                <a:latin typeface="Calibri" panose="020F0502020204030204" pitchFamily="34" charset="0"/>
                <a:cs typeface="Calibri" panose="020F0502020204030204" pitchFamily="34" charset="0"/>
                <a:sym typeface="Calibri" panose="020F0502020204030204" pitchFamily="34" charset="0"/>
                <a:hlinkClick r:id="rId9">
                  <a:extLst>
                    <a:ext uri="{A12FA001-AC4F-418D-AE19-62706E023703}">
                      <ahyp:hlinkClr xmlns:ahyp="http://schemas.microsoft.com/office/drawing/2018/hyperlinkcolor" val="tx"/>
                    </a:ext>
                  </a:extLst>
                </a:hlinkClick>
              </a:rPr>
              <a:t>Drammen</a:t>
            </a:r>
            <a:r>
              <a:rPr lang="nb-NO" sz="900" dirty="0">
                <a:latin typeface="Calibri" panose="020F0502020204030204" pitchFamily="34" charset="0"/>
                <a:cs typeface="Calibri" panose="020F0502020204030204" pitchFamily="34" charset="0"/>
                <a:sym typeface="Calibri" panose="020F0502020204030204" pitchFamily="34" charset="0"/>
              </a:rPr>
              <a:t>, </a:t>
            </a:r>
            <a:r>
              <a:rPr lang="nb-NO" sz="900" dirty="0">
                <a:latin typeface="Calibri" panose="020F0502020204030204" pitchFamily="34" charset="0"/>
                <a:cs typeface="Calibri" panose="020F0502020204030204" pitchFamily="34" charset="0"/>
                <a:sym typeface="Calibri" panose="020F0502020204030204" pitchFamily="34" charset="0"/>
                <a:hlinkClick r:id="rId10">
                  <a:extLst>
                    <a:ext uri="{A12FA001-AC4F-418D-AE19-62706E023703}">
                      <ahyp:hlinkClr xmlns:ahyp="http://schemas.microsoft.com/office/drawing/2018/hyperlinkcolor" val="tx"/>
                    </a:ext>
                  </a:extLst>
                </a:hlinkClick>
              </a:rPr>
              <a:t>Risør</a:t>
            </a:r>
            <a:r>
              <a:rPr lang="nb-NO" sz="900" dirty="0">
                <a:latin typeface="Calibri" panose="020F0502020204030204" pitchFamily="34" charset="0"/>
                <a:cs typeface="Calibri" panose="020F0502020204030204" pitchFamily="34" charset="0"/>
                <a:sym typeface="Calibri" panose="020F0502020204030204" pitchFamily="34" charset="0"/>
              </a:rPr>
              <a:t>, </a:t>
            </a:r>
            <a:r>
              <a:rPr lang="nb-NO" sz="900" dirty="0">
                <a:latin typeface="Calibri" panose="020F0502020204030204" pitchFamily="34" charset="0"/>
                <a:cs typeface="Calibri" panose="020F0502020204030204" pitchFamily="34" charset="0"/>
                <a:sym typeface="Calibri" panose="020F0502020204030204" pitchFamily="34" charset="0"/>
                <a:hlinkClick r:id="rId11">
                  <a:extLst>
                    <a:ext uri="{A12FA001-AC4F-418D-AE19-62706E023703}">
                      <ahyp:hlinkClr xmlns:ahyp="http://schemas.microsoft.com/office/drawing/2018/hyperlinkcolor" val="tx"/>
                    </a:ext>
                  </a:extLst>
                </a:hlinkClick>
              </a:rPr>
              <a:t>Bodø</a:t>
            </a:r>
            <a:r>
              <a:rPr lang="nb-NO" sz="900" dirty="0">
                <a:latin typeface="Calibri" panose="020F0502020204030204" pitchFamily="34" charset="0"/>
                <a:cs typeface="Calibri" panose="020F0502020204030204" pitchFamily="34" charset="0"/>
                <a:sym typeface="Calibri" panose="020F0502020204030204" pitchFamily="34" charset="0"/>
              </a:rPr>
              <a:t> og </a:t>
            </a:r>
            <a:r>
              <a:rPr lang="nb-NO" sz="900" dirty="0">
                <a:latin typeface="Calibri" panose="020F0502020204030204" pitchFamily="34" charset="0"/>
                <a:cs typeface="Calibri" panose="020F0502020204030204" pitchFamily="34" charset="0"/>
                <a:sym typeface="Calibri" panose="020F0502020204030204" pitchFamily="34" charset="0"/>
                <a:hlinkClick r:id="rId12">
                  <a:extLst>
                    <a:ext uri="{A12FA001-AC4F-418D-AE19-62706E023703}">
                      <ahyp:hlinkClr xmlns:ahyp="http://schemas.microsoft.com/office/drawing/2018/hyperlinkcolor" val="tx"/>
                    </a:ext>
                  </a:extLst>
                </a:hlinkClick>
              </a:rPr>
              <a:t>Ålesund</a:t>
            </a:r>
            <a:r>
              <a:rPr lang="nb-NO" sz="900" dirty="0">
                <a:latin typeface="Calibri" panose="020F0502020204030204" pitchFamily="34" charset="0"/>
                <a:cs typeface="Calibri" panose="020F0502020204030204" pitchFamily="34" charset="0"/>
                <a:sym typeface="Calibri" panose="020F0502020204030204" pitchFamily="34" charset="0"/>
              </a:rPr>
              <a:t>.</a:t>
            </a:r>
          </a:p>
        </p:txBody>
      </p:sp>
      <p:sp>
        <p:nvSpPr>
          <p:cNvPr id="9" name="Rectangle 8">
            <a:extLst>
              <a:ext uri="{FF2B5EF4-FFF2-40B4-BE49-F238E27FC236}">
                <a16:creationId xmlns:a16="http://schemas.microsoft.com/office/drawing/2014/main" id="{6709BBCC-715F-4C2E-B2FC-CBDEC68D554F}"/>
              </a:ext>
            </a:extLst>
          </p:cNvPr>
          <p:cNvSpPr/>
          <p:nvPr/>
        </p:nvSpPr>
        <p:spPr>
          <a:xfrm>
            <a:off x="8179726" y="3928020"/>
            <a:ext cx="3240000" cy="60939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nb-NO" sz="1200" b="1" dirty="0">
                <a:solidFill>
                  <a:schemeClr val="tx1"/>
                </a:solidFill>
                <a:latin typeface="Calibri" panose="020F0502020204030204" pitchFamily="34" charset="0"/>
                <a:cs typeface="Calibri" panose="020F0502020204030204" pitchFamily="34" charset="0"/>
                <a:sym typeface="Calibri" panose="020F0502020204030204" pitchFamily="34" charset="0"/>
              </a:rPr>
              <a:t>Verktøy</a:t>
            </a:r>
            <a:endParaRPr lang="nb-NO" sz="11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3">
                  <a:extLst>
                    <a:ext uri="{96DAC541-7B7A-43D3-8B79-37D633B846F1}">
                      <asvg:svgBlip xmlns:asvg="http://schemas.microsoft.com/office/drawing/2016/SVG/main" r:embed="rId14"/>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Veikart for tjenesteinnovasjon - Gevinstrealisering</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3">
                  <a:extLst>
                    <a:ext uri="{96DAC541-7B7A-43D3-8B79-37D633B846F1}">
                      <asvg:svgBlip xmlns:asvg="http://schemas.microsoft.com/office/drawing/2016/SVG/main" r:embed="rId14"/>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Mal for</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6">
                  <a:extLst>
                    <a:ext uri="{A12FA001-AC4F-418D-AE19-62706E023703}">
                      <ahyp:hlinkClr xmlns:ahyp="http://schemas.microsoft.com/office/drawing/2018/hyperlinkcolor" val="tx"/>
                    </a:ext>
                  </a:extLst>
                </a:hlinkClick>
              </a:rPr>
              <a:t> gevinstkartlegging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og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7">
                  <a:extLst>
                    <a:ext uri="{A12FA001-AC4F-418D-AE19-62706E023703}">
                      <ahyp:hlinkClr xmlns:ahyp="http://schemas.microsoft.com/office/drawing/2018/hyperlinkcolor" val="tx"/>
                    </a:ext>
                  </a:extLst>
                </a:hlinkClick>
              </a:rPr>
              <a:t>gevinstrealiseringsplan</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p:txBody>
      </p:sp>
      <p:sp>
        <p:nvSpPr>
          <p:cNvPr id="10" name="TextBox 9">
            <a:extLst>
              <a:ext uri="{FF2B5EF4-FFF2-40B4-BE49-F238E27FC236}">
                <a16:creationId xmlns:a16="http://schemas.microsoft.com/office/drawing/2014/main" id="{540687AC-9390-4C61-BD38-C937FBE2E6D4}"/>
              </a:ext>
            </a:extLst>
          </p:cNvPr>
          <p:cNvSpPr txBox="1"/>
          <p:nvPr/>
        </p:nvSpPr>
        <p:spPr>
          <a:xfrm>
            <a:off x="1529860" y="832505"/>
            <a:ext cx="9721240" cy="646331"/>
          </a:xfrm>
          <a:prstGeom prst="rect">
            <a:avLst/>
          </a:prstGeom>
          <a:noFill/>
        </p:spPr>
        <p:txBody>
          <a:bodyPr wrap="square" rtlCol="0">
            <a:spAutoFit/>
          </a:bodyPr>
          <a:lstStyle/>
          <a:p>
            <a:pPr lvl="0" defTabSz="995478">
              <a:spcBef>
                <a:spcPts val="800"/>
              </a:spcBef>
              <a:defRPr/>
            </a:pPr>
            <a:r>
              <a:rPr lang="nb-NO" sz="1200" dirty="0">
                <a:solidFill>
                  <a:prstClr val="black"/>
                </a:solidFill>
                <a:latin typeface="Calibri" panose="020F0502020204030204" pitchFamily="34" charset="0"/>
                <a:cs typeface="Calibri" panose="020F0502020204030204" pitchFamily="34" charset="0"/>
                <a:sym typeface="Calibri" panose="020F0502020204030204" pitchFamily="34" charset="0"/>
              </a:rPr>
              <a:t>Implementering av velferdsteknologi til barn og unge med nedsatt funksjonsevne avhenger av felles målsetninger på tvers av aktører, internt i kommunen og eksternt, som NAV hjelpemiddelsentral. I denne fasen bestemmes ønskede nytteeffekter for barn, familie og tjenesteytere før prosjektets leveranser avtales.</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7888158" cy="369332"/>
          </a:xfrm>
          <a:prstGeom prst="rect">
            <a:avLst/>
          </a:prstGeom>
          <a:noFill/>
        </p:spPr>
        <p:txBody>
          <a:bodyPr wrap="square" rtlCol="0">
            <a:spAutoFit/>
          </a:bodyPr>
          <a:lstStyle/>
          <a:p>
            <a:r>
              <a:rPr lang="nb-NO" b="1" dirty="0">
                <a:latin typeface="Arial Black" panose="020B0A04020102020204" pitchFamily="34" charset="0"/>
                <a:cs typeface="Calibri" panose="020F0502020204030204" pitchFamily="34" charset="0"/>
                <a:sym typeface="Calibri" panose="020F0502020204030204" pitchFamily="34" charset="0"/>
              </a:rPr>
              <a:t>Definere felles målsetninger med tjenesten</a:t>
            </a:r>
          </a:p>
        </p:txBody>
      </p:sp>
      <p:sp>
        <p:nvSpPr>
          <p:cNvPr id="19" name="Oval 18">
            <a:hlinkClick r:id="" action="ppaction://noaction"/>
            <a:extLst>
              <a:ext uri="{FF2B5EF4-FFF2-40B4-BE49-F238E27FC236}">
                <a16:creationId xmlns:a16="http://schemas.microsoft.com/office/drawing/2014/main" id="{66CE8031-E94A-4A73-9595-4F1244144A6B}"/>
              </a:ext>
            </a:extLst>
          </p:cNvPr>
          <p:cNvSpPr/>
          <p:nvPr/>
        </p:nvSpPr>
        <p:spPr>
          <a:xfrm>
            <a:off x="100250" y="573005"/>
            <a:ext cx="1123343" cy="1039834"/>
          </a:xfrm>
          <a:prstGeom prst="ellipse">
            <a:avLst/>
          </a:prstGeom>
          <a:solidFill>
            <a:srgbClr val="BCCF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Avklare </a:t>
            </a:r>
          </a:p>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behov og definere målsetning</a:t>
            </a:r>
          </a:p>
        </p:txBody>
      </p:sp>
      <p:sp>
        <p:nvSpPr>
          <p:cNvPr id="20" name="Oval 19">
            <a:hlinkClick r:id="" action="ppaction://noaction"/>
            <a:extLst>
              <a:ext uri="{FF2B5EF4-FFF2-40B4-BE49-F238E27FC236}">
                <a16:creationId xmlns:a16="http://schemas.microsoft.com/office/drawing/2014/main" id="{074D6FC0-D8DE-4988-B9D7-6BA6ABA9D77A}"/>
              </a:ext>
            </a:extLst>
          </p:cNvPr>
          <p:cNvSpPr/>
          <p:nvPr/>
        </p:nvSpPr>
        <p:spPr>
          <a:xfrm>
            <a:off x="100249" y="2011301"/>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lvl="0" algn="ctr" defTabSz="995478">
              <a:defRPr/>
            </a:pPr>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21" name="Oval 20">
            <a:hlinkClick r:id="" action="ppaction://noaction"/>
            <a:extLst>
              <a:ext uri="{FF2B5EF4-FFF2-40B4-BE49-F238E27FC236}">
                <a16:creationId xmlns:a16="http://schemas.microsoft.com/office/drawing/2014/main" id="{E6C2B25F-2BBC-457B-BE3A-6F4F90DA4AA5}"/>
              </a:ext>
            </a:extLst>
          </p:cNvPr>
          <p:cNvSpPr/>
          <p:nvPr/>
        </p:nvSpPr>
        <p:spPr>
          <a:xfrm>
            <a:off x="100249" y="3429000"/>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2" name="Oval 21">
            <a:hlinkClick r:id="" action="ppaction://noaction"/>
            <a:extLst>
              <a:ext uri="{FF2B5EF4-FFF2-40B4-BE49-F238E27FC236}">
                <a16:creationId xmlns:a16="http://schemas.microsoft.com/office/drawing/2014/main" id="{77B2E53C-6372-42B5-8722-17050BD5DD88}"/>
              </a:ext>
            </a:extLst>
          </p:cNvPr>
          <p:cNvSpPr/>
          <p:nvPr/>
        </p:nvSpPr>
        <p:spPr>
          <a:xfrm>
            <a:off x="100249" y="4867295"/>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29" name="TextBox 28">
            <a:extLst>
              <a:ext uri="{FF2B5EF4-FFF2-40B4-BE49-F238E27FC236}">
                <a16:creationId xmlns:a16="http://schemas.microsoft.com/office/drawing/2014/main" id="{770CB233-3D27-4505-A910-45A817587525}"/>
              </a:ext>
            </a:extLst>
          </p:cNvPr>
          <p:cNvSpPr txBox="1"/>
          <p:nvPr/>
        </p:nvSpPr>
        <p:spPr>
          <a:xfrm>
            <a:off x="8179726" y="4691261"/>
            <a:ext cx="3240000" cy="775597"/>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Sjekkliste</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Effektmål er utarbeidet og forankret hos ledelsen.</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Resultatmål er utarbeidet og forankret hos ledelsen.</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Estimat på forventede gevinster</a:t>
            </a:r>
          </a:p>
        </p:txBody>
      </p:sp>
      <p:grpSp>
        <p:nvGrpSpPr>
          <p:cNvPr id="8" name="Group 7">
            <a:extLst>
              <a:ext uri="{FF2B5EF4-FFF2-40B4-BE49-F238E27FC236}">
                <a16:creationId xmlns:a16="http://schemas.microsoft.com/office/drawing/2014/main" id="{49240798-7BF0-418B-AACB-94A444642148}"/>
              </a:ext>
            </a:extLst>
          </p:cNvPr>
          <p:cNvGrpSpPr/>
          <p:nvPr/>
        </p:nvGrpSpPr>
        <p:grpSpPr>
          <a:xfrm>
            <a:off x="1610139" y="5595039"/>
            <a:ext cx="9809587" cy="1188000"/>
            <a:chOff x="1610139" y="5595039"/>
            <a:chExt cx="9809587" cy="1188000"/>
          </a:xfrm>
        </p:grpSpPr>
        <p:sp>
          <p:nvSpPr>
            <p:cNvPr id="58" name="Rectangle: Rounded Corners 57">
              <a:extLst>
                <a:ext uri="{FF2B5EF4-FFF2-40B4-BE49-F238E27FC236}">
                  <a16:creationId xmlns:a16="http://schemas.microsoft.com/office/drawing/2014/main" id="{29238CF5-EE2D-492D-AF50-59884BB24E11}"/>
                </a:ext>
              </a:extLst>
            </p:cNvPr>
            <p:cNvSpPr/>
            <p:nvPr/>
          </p:nvSpPr>
          <p:spPr>
            <a:xfrm>
              <a:off x="1610139" y="5595039"/>
              <a:ext cx="9809587" cy="1188000"/>
            </a:xfrm>
            <a:prstGeom prst="roundRect">
              <a:avLst>
                <a:gd name="adj" fmla="val 4648"/>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2" algn="ctr" defTabSz="154058">
                <a:spcBef>
                  <a:spcPts val="600"/>
                </a:spcBef>
              </a:pPr>
              <a:endParaRPr lang="en-GB" sz="12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59" name="TextBox 58">
              <a:extLst>
                <a:ext uri="{FF2B5EF4-FFF2-40B4-BE49-F238E27FC236}">
                  <a16:creationId xmlns:a16="http://schemas.microsoft.com/office/drawing/2014/main" id="{11E981C9-9C3C-45E9-9E4F-1E6FD060B489}"/>
                </a:ext>
              </a:extLst>
            </p:cNvPr>
            <p:cNvSpPr txBox="1"/>
            <p:nvPr/>
          </p:nvSpPr>
          <p:spPr>
            <a:xfrm>
              <a:off x="3050139" y="5623845"/>
              <a:ext cx="8278261" cy="1077218"/>
            </a:xfrm>
            <a:prstGeom prst="rect">
              <a:avLst/>
            </a:prstGeom>
            <a:noFill/>
          </p:spPr>
          <p:txBody>
            <a:bodyPr wrap="square" rtlCol="0">
              <a:spAutoFit/>
            </a:bodyPr>
            <a:lstStyle/>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Gevinster er positive nytteeffekter som oppstår ved endringer i eksisterende arbeidsprosesser eller ved etablering av nye arbeidsprosesser. Identifiser potensielle gevinster knyttet til frigjort tid, unngåtte kostnader eller økt kvalitet.</a:t>
              </a:r>
            </a:p>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Estimer størrelsen på de unngåtte kostnadene, som for eksempel at kommunen unngår et gitt antall timer med støttekontakttid for en gruppe barn som bruker velferdsteknologi. Dette er ressurser som kan skape verdi på andre måter eller for andre barn. Utarbeid et prosjektbudsjett og inkluder kostnader for frikjøp av personell, innkjøp av teknologi og andre relevante kostnader.</a:t>
              </a:r>
            </a:p>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Vurder forventede gevinster mot prosjektbudsjettet. Beslutt om prosjektet skal igangsettes basert på den økonomiske analysen.</a:t>
              </a:r>
            </a:p>
          </p:txBody>
        </p:sp>
        <p:cxnSp>
          <p:nvCxnSpPr>
            <p:cNvPr id="60" name="Straight Connector 59">
              <a:extLst>
                <a:ext uri="{FF2B5EF4-FFF2-40B4-BE49-F238E27FC236}">
                  <a16:creationId xmlns:a16="http://schemas.microsoft.com/office/drawing/2014/main" id="{B7667528-6253-442A-8A18-A61842028015}"/>
                </a:ext>
              </a:extLst>
            </p:cNvPr>
            <p:cNvCxnSpPr>
              <a:cxnSpLocks/>
            </p:cNvCxnSpPr>
            <p:nvPr/>
          </p:nvCxnSpPr>
          <p:spPr>
            <a:xfrm rot="5400000">
              <a:off x="2492139" y="6189039"/>
              <a:ext cx="111600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1EE083BC-E099-4032-969C-9CBB7763E450}"/>
                </a:ext>
              </a:extLst>
            </p:cNvPr>
            <p:cNvSpPr txBox="1"/>
            <p:nvPr/>
          </p:nvSpPr>
          <p:spPr>
            <a:xfrm>
              <a:off x="1821244" y="5913122"/>
              <a:ext cx="1178873" cy="461665"/>
            </a:xfrm>
            <a:prstGeom prst="rect">
              <a:avLst/>
            </a:prstGeom>
            <a:noFill/>
            <a:ln>
              <a:noFill/>
            </a:ln>
          </p:spPr>
          <p:txBody>
            <a:bodyPr wrap="square" lIns="0" rtlCol="0">
              <a:spAutoFit/>
            </a:bodyPr>
            <a:lstStyle/>
            <a:p>
              <a:pPr algn="ctr"/>
              <a:r>
                <a:rPr lang="nb-NO" sz="1200" b="1" dirty="0">
                  <a:latin typeface="Calibri" panose="020F0502020204030204" pitchFamily="34" charset="0"/>
                  <a:cs typeface="Calibri" panose="020F0502020204030204" pitchFamily="34" charset="0"/>
                  <a:sym typeface="Calibri" panose="020F0502020204030204" pitchFamily="34" charset="0"/>
                </a:rPr>
                <a:t>Gevinst-</a:t>
              </a:r>
            </a:p>
            <a:p>
              <a:pPr algn="ctr"/>
              <a:r>
                <a:rPr lang="nb-NO" sz="1200" b="1" dirty="0">
                  <a:latin typeface="Calibri" panose="020F0502020204030204" pitchFamily="34" charset="0"/>
                  <a:cs typeface="Calibri" panose="020F0502020204030204" pitchFamily="34" charset="0"/>
                  <a:sym typeface="Calibri" panose="020F0502020204030204" pitchFamily="34" charset="0"/>
                </a:rPr>
                <a:t>kartlegging</a:t>
              </a:r>
            </a:p>
          </p:txBody>
        </p:sp>
      </p:grpSp>
      <p:grpSp>
        <p:nvGrpSpPr>
          <p:cNvPr id="67" name="Group 66">
            <a:extLst>
              <a:ext uri="{FF2B5EF4-FFF2-40B4-BE49-F238E27FC236}">
                <a16:creationId xmlns:a16="http://schemas.microsoft.com/office/drawing/2014/main" id="{E6F2D1C4-CE6E-4D2D-AADA-ACD73B8AA2EC}"/>
              </a:ext>
            </a:extLst>
          </p:cNvPr>
          <p:cNvGrpSpPr/>
          <p:nvPr/>
        </p:nvGrpSpPr>
        <p:grpSpPr>
          <a:xfrm>
            <a:off x="1610139" y="106700"/>
            <a:ext cx="9809587" cy="288000"/>
            <a:chOff x="1610139" y="106700"/>
            <a:chExt cx="9809587" cy="288000"/>
          </a:xfrm>
        </p:grpSpPr>
        <p:cxnSp>
          <p:nvCxnSpPr>
            <p:cNvPr id="68" name="Straight Connector 67">
              <a:extLst>
                <a:ext uri="{FF2B5EF4-FFF2-40B4-BE49-F238E27FC236}">
                  <a16:creationId xmlns:a16="http://schemas.microsoft.com/office/drawing/2014/main" id="{2B60C0C4-641C-499A-970F-EB9D90C8C204}"/>
                </a:ext>
              </a:extLst>
            </p:cNvPr>
            <p:cNvCxnSpPr>
              <a:cxnSpLocks/>
              <a:stCxn id="69" idx="1"/>
              <a:endCxn id="71" idx="3"/>
            </p:cNvCxnSpPr>
            <p:nvPr/>
          </p:nvCxnSpPr>
          <p:spPr>
            <a:xfrm>
              <a:off x="1610139" y="250700"/>
              <a:ext cx="6254793"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9" name="Rectangle: Rounded Corners 68">
              <a:hlinkClick r:id="" action="ppaction://noaction"/>
              <a:extLst>
                <a:ext uri="{FF2B5EF4-FFF2-40B4-BE49-F238E27FC236}">
                  <a16:creationId xmlns:a16="http://schemas.microsoft.com/office/drawing/2014/main" id="{184C1357-5BCC-4C1D-9D7E-0F6AB0E4B38C}"/>
                </a:ext>
              </a:extLst>
            </p:cNvPr>
            <p:cNvSpPr/>
            <p:nvPr/>
          </p:nvSpPr>
          <p:spPr>
            <a:xfrm>
              <a:off x="1610139" y="106700"/>
              <a:ext cx="2700000" cy="288000"/>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Identifisere utfordringer og behov</a:t>
              </a:r>
            </a:p>
          </p:txBody>
        </p:sp>
        <p:sp>
          <p:nvSpPr>
            <p:cNvPr id="70" name="Rectangle: Rounded Corners 69">
              <a:hlinkClick r:id="" action="ppaction://noaction"/>
              <a:extLst>
                <a:ext uri="{FF2B5EF4-FFF2-40B4-BE49-F238E27FC236}">
                  <a16:creationId xmlns:a16="http://schemas.microsoft.com/office/drawing/2014/main" id="{4D15BAFE-B923-4AA0-AE28-A6FA5A713A32}"/>
                </a:ext>
              </a:extLst>
            </p:cNvPr>
            <p:cNvSpPr/>
            <p:nvPr/>
          </p:nvSpPr>
          <p:spPr>
            <a:xfrm>
              <a:off x="8719726" y="106700"/>
              <a:ext cx="2700000" cy="288000"/>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lgn="ctr">
                <a:defRPr/>
              </a:pP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Etablere samarbeid på tvers av tjenestene</a:t>
              </a:r>
            </a:p>
          </p:txBody>
        </p:sp>
        <p:sp>
          <p:nvSpPr>
            <p:cNvPr id="71" name="Rectangle: Rounded Corners 70">
              <a:hlinkClick r:id="" action="ppaction://noaction"/>
              <a:extLst>
                <a:ext uri="{FF2B5EF4-FFF2-40B4-BE49-F238E27FC236}">
                  <a16:creationId xmlns:a16="http://schemas.microsoft.com/office/drawing/2014/main" id="{D95D779F-4D5F-42FD-A193-F0E678E7A229}"/>
                </a:ext>
              </a:extLst>
            </p:cNvPr>
            <p:cNvSpPr/>
            <p:nvPr/>
          </p:nvSpPr>
          <p:spPr>
            <a:xfrm>
              <a:off x="5164932" y="106700"/>
              <a:ext cx="2700000" cy="2880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Definere felles målsetninger med tjenesten </a:t>
              </a:r>
            </a:p>
          </p:txBody>
        </p:sp>
      </p:grpSp>
    </p:spTree>
    <p:extLst>
      <p:ext uri="{BB962C8B-B14F-4D97-AF65-F5344CB8AC3E}">
        <p14:creationId xmlns:p14="http://schemas.microsoft.com/office/powerpoint/2010/main" val="2093239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1AC3609-F0D2-4B1F-934F-838B1D942A6C}"/>
              </a:ext>
            </a:extLst>
          </p:cNvPr>
          <p:cNvGraphicFramePr>
            <a:graphicFrameLocks noChangeAspect="1"/>
          </p:cNvGraphicFramePr>
          <p:nvPr>
            <p:custDataLst>
              <p:tags r:id="rId2"/>
            </p:custDataLst>
            <p:extLst>
              <p:ext uri="{D42A27DB-BD31-4B8C-83A1-F6EECF244321}">
                <p14:modId xmlns:p14="http://schemas.microsoft.com/office/powerpoint/2010/main" val="3884955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442" imgH="442" progId="TCLayout.ActiveDocument.1">
                  <p:embed/>
                </p:oleObj>
              </mc:Choice>
              <mc:Fallback>
                <p:oleObj name="think-cell Slide" r:id="rId5" imgW="442" imgH="442" progId="TCLayout.ActiveDocument.1">
                  <p:embed/>
                  <p:pic>
                    <p:nvPicPr>
                      <p:cNvPr id="2" name="Object 1" hidden="1">
                        <a:extLst>
                          <a:ext uri="{FF2B5EF4-FFF2-40B4-BE49-F238E27FC236}">
                            <a16:creationId xmlns:a16="http://schemas.microsoft.com/office/drawing/2014/main" id="{81AC3609-F0D2-4B1F-934F-838B1D942A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201E79CE-C82A-463E-B21A-536E426260E7}"/>
              </a:ext>
            </a:extLst>
          </p:cNvPr>
          <p:cNvSpPr txBox="1"/>
          <p:nvPr/>
        </p:nvSpPr>
        <p:spPr>
          <a:xfrm>
            <a:off x="1593130" y="1525294"/>
            <a:ext cx="9837969" cy="4097160"/>
          </a:xfrm>
          <a:prstGeom prst="rect">
            <a:avLst/>
          </a:prstGeom>
          <a:noFill/>
        </p:spPr>
        <p:txBody>
          <a:bodyPr wrap="square" numCol="3"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Etablering av prosjekteierskap</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Avklar hvilken leder i kommunen som skal være prosjekteier. Beslutt deretter hvilken kommunal aktør som skal inneha tjenesteeierskap for tjenesten. Se faktaboks under.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Etabler styringsgruppe. Sammensetningen av gruppen må organiseres slik at god forankring på toppledernivå i både IT-, skole- og helsesektoren blir hensyntatt. Fastsett jevnlige styregruppemøter.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prosjektmandat. Diskuter med styret hvordan prosjektet skal oppnå god forankring på tvers av aktører i kommunen, spesielt aktører innenfor IT- og skolesektoren.</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Finansiering</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relevante tilskuddsordninger for utførelse av prosjektarbeid, eksempelvis gjennom Fylkesmannen.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Undersøk om prosjektet kan engasjere ressurspersoner vederlagsfritt, eksempelvis fra NAV. Frikjøp øvrige prosjektdeltakere, også deltakere fra IT og skole.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Påse at kommunen stiller med en forpliktende egenandel som sikrer videreføring av prosjektet hvis tilskudd faller bort.</a:t>
            </a:r>
          </a:p>
          <a:p>
            <a:pPr marL="171450" lvl="0" indent="-171450" defTabSz="995478">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Involvering av relevante aktører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Påse at representanter fra både IT-, skole- og helsesektoren er representert i prosjektet. Involver brukerrepresentanter, enten det er barn, foresatte og/eller brukerorganisasjoner.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Involver kommunens personvernombud tidlig i prosjektet. Inviter personen til å sitte i prosjektgruppen eller fastsett regelmessige møter for å diskutere personvernkonsekvenser.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Involver NAV i samarbeidsprosjektet for å sikre en tett dialog og koordinering av hjelpemidler som tilbys til barn og unge med nedsatt funksjonsevne.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Involver aktører fra spesialisthelsetjenesten for å sikre gode kommunikasjonslinjer ved henvisning, dokumentasjonsdeling og samordning av tjenestetilbud.</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Prosjektplanlegging</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en aktivitets- og milepælsplan basert på malene fra Veikart for tjenesteinnovasjon. Vurder aktiviteter som tverrfaglige workshops, fagdager og feltarbeid.</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en forankringsplan basert på tidligere utført interessentanalyse. Engasjer styringsgruppemedlemmene i forankringsaktivitetene.</a:t>
            </a:r>
          </a:p>
        </p:txBody>
      </p:sp>
      <p:sp>
        <p:nvSpPr>
          <p:cNvPr id="4" name="TextBox 3">
            <a:extLst>
              <a:ext uri="{FF2B5EF4-FFF2-40B4-BE49-F238E27FC236}">
                <a16:creationId xmlns:a16="http://schemas.microsoft.com/office/drawing/2014/main" id="{E3829127-5AD9-4126-B576-F093E8918378}"/>
              </a:ext>
            </a:extLst>
          </p:cNvPr>
          <p:cNvSpPr txBox="1"/>
          <p:nvPr/>
        </p:nvSpPr>
        <p:spPr>
          <a:xfrm>
            <a:off x="8179726" y="1612839"/>
            <a:ext cx="3240000" cy="59400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100" b="1" dirty="0">
                <a:latin typeface="Calibri" panose="020F0502020204030204" pitchFamily="34" charset="0"/>
                <a:cs typeface="Calibri" panose="020F0502020204030204" pitchFamily="34" charset="0"/>
                <a:sym typeface="Calibri" panose="020F0502020204030204" pitchFamily="34" charset="0"/>
              </a:rPr>
              <a:t>Eksempler</a:t>
            </a: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Eksempel på aktivitets- og milepælsplan fra Ålesund.</a:t>
            </a:r>
            <a:endParaRPr lang="nb-NO" sz="900"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Eksempel på forankringsplan fra Steinkjer.</a:t>
            </a:r>
            <a:endParaRPr lang="nb-NO" sz="900" dirty="0">
              <a:latin typeface="Calibri" panose="020F0502020204030204" pitchFamily="34" charset="0"/>
              <a:cs typeface="Calibri" panose="020F0502020204030204" pitchFamily="34" charset="0"/>
              <a:sym typeface="Calibri" panose="020F0502020204030204" pitchFamily="34" charset="0"/>
            </a:endParaRPr>
          </a:p>
        </p:txBody>
      </p:sp>
      <p:sp>
        <p:nvSpPr>
          <p:cNvPr id="9" name="Rectangle 8">
            <a:extLst>
              <a:ext uri="{FF2B5EF4-FFF2-40B4-BE49-F238E27FC236}">
                <a16:creationId xmlns:a16="http://schemas.microsoft.com/office/drawing/2014/main" id="{6709BBCC-715F-4C2E-B2FC-CBDEC68D554F}"/>
              </a:ext>
            </a:extLst>
          </p:cNvPr>
          <p:cNvSpPr/>
          <p:nvPr/>
        </p:nvSpPr>
        <p:spPr>
          <a:xfrm>
            <a:off x="8179726" y="2333689"/>
            <a:ext cx="3240000" cy="106490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nb-NO" sz="1100" b="1" dirty="0">
                <a:solidFill>
                  <a:schemeClr val="tx1"/>
                </a:solidFill>
                <a:latin typeface="Calibri" panose="020F0502020204030204" pitchFamily="34" charset="0"/>
                <a:cs typeface="Calibri" panose="020F0502020204030204" pitchFamily="34" charset="0"/>
                <a:sym typeface="Calibri" panose="020F0502020204030204" pitchFamily="34" charset="0"/>
              </a:rPr>
              <a:t>Verktøy</a:t>
            </a: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Mal for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1">
                  <a:extLst>
                    <a:ext uri="{A12FA001-AC4F-418D-AE19-62706E023703}">
                      <ahyp:hlinkClr xmlns:ahyp="http://schemas.microsoft.com/office/drawing/2018/hyperlinkcolor" val="tx"/>
                    </a:ext>
                  </a:extLst>
                </a:hlinkClick>
              </a:rPr>
              <a:t>prosjektplan</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 og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2">
                  <a:extLst>
                    <a:ext uri="{A12FA001-AC4F-418D-AE19-62706E023703}">
                      <ahyp:hlinkClr xmlns:ahyp="http://schemas.microsoft.com/office/drawing/2018/hyperlinkcolor" val="tx"/>
                    </a:ext>
                  </a:extLst>
                </a:hlinkClick>
              </a:rPr>
              <a:t>forankringsplan</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 på Veikart for tjenesteinnovasjon.</a:t>
            </a: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err="1">
                <a:solidFill>
                  <a:schemeClr val="tx1"/>
                </a:solidFill>
                <a:latin typeface="Calibri" panose="020F0502020204030204" pitchFamily="34" charset="0"/>
                <a:cs typeface="Calibri" panose="020F0502020204030204" pitchFamily="34" charset="0"/>
                <a:sym typeface="Calibri" panose="020F0502020204030204" pitchFamily="34" charset="0"/>
              </a:rPr>
              <a:t>Difi</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 sin </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3">
                  <a:extLst>
                    <a:ext uri="{A12FA001-AC4F-418D-AE19-62706E023703}">
                      <ahyp:hlinkClr xmlns:ahyp="http://schemas.microsoft.com/office/drawing/2018/hyperlinkcolor" val="tx"/>
                    </a:ext>
                  </a:extLst>
                </a:hlinkClick>
              </a:rPr>
              <a:t>Prosjektveiviser</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4">
                  <a:extLst>
                    <a:ext uri="{A12FA001-AC4F-418D-AE19-62706E023703}">
                      <ahyp:hlinkClr xmlns:ahyp="http://schemas.microsoft.com/office/drawing/2018/hyperlinkcolor" val="tx"/>
                    </a:ext>
                  </a:extLst>
                </a:hlinkClick>
              </a:rPr>
              <a:t>Kvikk-guide til velferdsteknologi.</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Kvikk-guide til digital hjemmeoppfølging</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p:txBody>
      </p:sp>
      <p:sp>
        <p:nvSpPr>
          <p:cNvPr id="10" name="TextBox 9">
            <a:extLst>
              <a:ext uri="{FF2B5EF4-FFF2-40B4-BE49-F238E27FC236}">
                <a16:creationId xmlns:a16="http://schemas.microsoft.com/office/drawing/2014/main" id="{540687AC-9390-4C61-BD38-C937FBE2E6D4}"/>
              </a:ext>
            </a:extLst>
          </p:cNvPr>
          <p:cNvSpPr txBox="1"/>
          <p:nvPr/>
        </p:nvSpPr>
        <p:spPr>
          <a:xfrm>
            <a:off x="1529860" y="832505"/>
            <a:ext cx="9721240" cy="461665"/>
          </a:xfrm>
          <a:prstGeom prst="rect">
            <a:avLst/>
          </a:prstGeom>
          <a:noFill/>
        </p:spPr>
        <p:txBody>
          <a:bodyPr wrap="square" rtlCol="0">
            <a:spAutoFit/>
          </a:bodyPr>
          <a:lstStyle/>
          <a:p>
            <a:pPr lvl="0" defTabSz="995478">
              <a:spcBef>
                <a:spcPts val="800"/>
              </a:spcBef>
              <a:defRPr/>
            </a:pPr>
            <a:r>
              <a:rPr lang="nb-NO" sz="1200" dirty="0">
                <a:latin typeface="Calibri" panose="020F0502020204030204" pitchFamily="34" charset="0"/>
                <a:cs typeface="Calibri" panose="020F0502020204030204" pitchFamily="34" charset="0"/>
                <a:sym typeface="Calibri" panose="020F0502020204030204" pitchFamily="34" charset="0"/>
              </a:rPr>
              <a:t>For å sette i gang med et nytt tjenestetilbud er god samhandling en nøkkelfaktor for suksess. I denne fasen etableres et samarbeidsprosjekt med ansatte på ulike nivåer og på tvers av sektorer, spesielt helse og oppvekst. Det vil sikre tydelig prosjekteierskap, koordinering og forankring i hele kommunen. </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7888158" cy="369332"/>
          </a:xfrm>
          <a:prstGeom prst="rect">
            <a:avLst/>
          </a:prstGeom>
          <a:noFill/>
        </p:spPr>
        <p:txBody>
          <a:bodyPr wrap="square" rtlCol="0">
            <a:spAutoFit/>
          </a:bodyPr>
          <a:lstStyle/>
          <a:p>
            <a:r>
              <a:rPr lang="nb-NO" b="1" dirty="0">
                <a:latin typeface="Arial Black" panose="020B0A04020102020204" pitchFamily="34" charset="0"/>
                <a:cs typeface="Calibri" panose="020F0502020204030204" pitchFamily="34" charset="0"/>
                <a:sym typeface="Calibri" panose="020F0502020204030204" pitchFamily="34" charset="0"/>
              </a:rPr>
              <a:t>Etablere samarbeidsprosjekt på tvers av tjenestene </a:t>
            </a:r>
          </a:p>
        </p:txBody>
      </p:sp>
      <p:sp>
        <p:nvSpPr>
          <p:cNvPr id="19" name="Oval 18">
            <a:hlinkClick r:id="" action="ppaction://noaction"/>
            <a:extLst>
              <a:ext uri="{FF2B5EF4-FFF2-40B4-BE49-F238E27FC236}">
                <a16:creationId xmlns:a16="http://schemas.microsoft.com/office/drawing/2014/main" id="{66CE8031-E94A-4A73-9595-4F1244144A6B}"/>
              </a:ext>
            </a:extLst>
          </p:cNvPr>
          <p:cNvSpPr/>
          <p:nvPr/>
        </p:nvSpPr>
        <p:spPr>
          <a:xfrm>
            <a:off x="100250" y="573005"/>
            <a:ext cx="1123343" cy="1039834"/>
          </a:xfrm>
          <a:prstGeom prst="ellipse">
            <a:avLst/>
          </a:prstGeom>
          <a:solidFill>
            <a:srgbClr val="BCCFE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Avklare </a:t>
            </a:r>
          </a:p>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behov og definere målsetning</a:t>
            </a:r>
          </a:p>
        </p:txBody>
      </p:sp>
      <p:sp>
        <p:nvSpPr>
          <p:cNvPr id="20" name="Oval 19">
            <a:hlinkClick r:id="" action="ppaction://noaction"/>
            <a:extLst>
              <a:ext uri="{FF2B5EF4-FFF2-40B4-BE49-F238E27FC236}">
                <a16:creationId xmlns:a16="http://schemas.microsoft.com/office/drawing/2014/main" id="{074D6FC0-D8DE-4988-B9D7-6BA6ABA9D77A}"/>
              </a:ext>
            </a:extLst>
          </p:cNvPr>
          <p:cNvSpPr/>
          <p:nvPr/>
        </p:nvSpPr>
        <p:spPr>
          <a:xfrm>
            <a:off x="100249" y="2011301"/>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lvl="0" algn="ctr" defTabSz="995478">
              <a:defRPr/>
            </a:pPr>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21" name="Oval 20">
            <a:hlinkClick r:id="" action="ppaction://noaction"/>
            <a:extLst>
              <a:ext uri="{FF2B5EF4-FFF2-40B4-BE49-F238E27FC236}">
                <a16:creationId xmlns:a16="http://schemas.microsoft.com/office/drawing/2014/main" id="{E6C2B25F-2BBC-457B-BE3A-6F4F90DA4AA5}"/>
              </a:ext>
            </a:extLst>
          </p:cNvPr>
          <p:cNvSpPr/>
          <p:nvPr/>
        </p:nvSpPr>
        <p:spPr>
          <a:xfrm>
            <a:off x="100249" y="3429000"/>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2" name="Oval 21">
            <a:hlinkClick r:id="" action="ppaction://noaction"/>
            <a:extLst>
              <a:ext uri="{FF2B5EF4-FFF2-40B4-BE49-F238E27FC236}">
                <a16:creationId xmlns:a16="http://schemas.microsoft.com/office/drawing/2014/main" id="{77B2E53C-6372-42B5-8722-17050BD5DD88}"/>
              </a:ext>
            </a:extLst>
          </p:cNvPr>
          <p:cNvSpPr/>
          <p:nvPr/>
        </p:nvSpPr>
        <p:spPr>
          <a:xfrm>
            <a:off x="100249" y="4867295"/>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29" name="TextBox 28">
            <a:extLst>
              <a:ext uri="{FF2B5EF4-FFF2-40B4-BE49-F238E27FC236}">
                <a16:creationId xmlns:a16="http://schemas.microsoft.com/office/drawing/2014/main" id="{770CB233-3D27-4505-A910-45A817587525}"/>
              </a:ext>
            </a:extLst>
          </p:cNvPr>
          <p:cNvSpPr txBox="1"/>
          <p:nvPr/>
        </p:nvSpPr>
        <p:spPr>
          <a:xfrm>
            <a:off x="8179726" y="3529689"/>
            <a:ext cx="3240000" cy="153580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100" b="1" dirty="0">
                <a:latin typeface="Calibri" panose="020F0502020204030204" pitchFamily="34" charset="0"/>
                <a:cs typeface="Calibri" panose="020F0502020204030204" pitchFamily="34" charset="0"/>
                <a:sym typeface="Calibri" panose="020F0502020204030204" pitchFamily="34" charset="0"/>
              </a:rPr>
              <a:t>Sjekkliste</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Prosjekteier og styringsgruppe er etablert.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Tjenesteeierskapet er tildelt en arenafleksibel aktør i kommunen.</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Finansiering er sikret og relevante personer er frikjøpt for prosjektarbeid.</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Prosjektgruppe er etablert med brukerinvolvering.</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Aktivitets- og milepælsplan er utarbeidet.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Forankringsplan er utarbeidet.</a:t>
            </a:r>
          </a:p>
        </p:txBody>
      </p:sp>
      <p:grpSp>
        <p:nvGrpSpPr>
          <p:cNvPr id="7" name="Group 6">
            <a:extLst>
              <a:ext uri="{FF2B5EF4-FFF2-40B4-BE49-F238E27FC236}">
                <a16:creationId xmlns:a16="http://schemas.microsoft.com/office/drawing/2014/main" id="{9E31C851-86D7-4B17-8ECA-7A85E99B40EE}"/>
              </a:ext>
            </a:extLst>
          </p:cNvPr>
          <p:cNvGrpSpPr/>
          <p:nvPr/>
        </p:nvGrpSpPr>
        <p:grpSpPr>
          <a:xfrm>
            <a:off x="1610139" y="5586845"/>
            <a:ext cx="9809587" cy="1188000"/>
            <a:chOff x="1610139" y="5586845"/>
            <a:chExt cx="9809587" cy="1188000"/>
          </a:xfrm>
        </p:grpSpPr>
        <p:sp>
          <p:nvSpPr>
            <p:cNvPr id="51" name="Rectangle: Rounded Corners 50">
              <a:extLst>
                <a:ext uri="{FF2B5EF4-FFF2-40B4-BE49-F238E27FC236}">
                  <a16:creationId xmlns:a16="http://schemas.microsoft.com/office/drawing/2014/main" id="{F79F0513-18E0-4F6A-90E0-123B6154ED5F}"/>
                </a:ext>
              </a:extLst>
            </p:cNvPr>
            <p:cNvSpPr/>
            <p:nvPr/>
          </p:nvSpPr>
          <p:spPr>
            <a:xfrm>
              <a:off x="1610139" y="5586845"/>
              <a:ext cx="9809587" cy="1188000"/>
            </a:xfrm>
            <a:prstGeom prst="roundRect">
              <a:avLst>
                <a:gd name="adj" fmla="val 4648"/>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2" algn="ctr" defTabSz="154058">
                <a:spcBef>
                  <a:spcPts val="600"/>
                </a:spcBef>
              </a:pPr>
              <a:endParaRPr lang="en-GB" sz="12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3" name="TextBox 2">
              <a:extLst>
                <a:ext uri="{FF2B5EF4-FFF2-40B4-BE49-F238E27FC236}">
                  <a16:creationId xmlns:a16="http://schemas.microsoft.com/office/drawing/2014/main" id="{19FEA9D6-A8E0-46F0-8CDE-9E14ED37EB0A}"/>
                </a:ext>
              </a:extLst>
            </p:cNvPr>
            <p:cNvSpPr txBox="1"/>
            <p:nvPr/>
          </p:nvSpPr>
          <p:spPr>
            <a:xfrm>
              <a:off x="3048471" y="5623845"/>
              <a:ext cx="8268674" cy="1077218"/>
            </a:xfrm>
            <a:prstGeom prst="rect">
              <a:avLst/>
            </a:prstGeom>
            <a:noFill/>
          </p:spPr>
          <p:txBody>
            <a:bodyPr wrap="square" rtlCol="0">
              <a:spAutoFit/>
            </a:bodyPr>
            <a:lstStyle/>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Tjenesteeierskapet ligger hos en kommunal aktør som har det overordnede ansvaret for at tjenestetilbudet knyttet til velferdsteknologi til barn og unge flyter godt på tvers av aktører, og at tjenesten forbedres kontinuerlig.</a:t>
              </a:r>
            </a:p>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Denne aktøren har kontroll på hvilke andre tjenester barnet mottar, og har ofte ansvar for å utføre majoriteten av aktivitetene i tjenesteforløpet. Aktøren sitter gjerne som prosjektleder i implementeringsprosjektet.</a:t>
              </a:r>
            </a:p>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Tjenesteeierskapet burde ligge hos en aktør som er arenafleksibel, som har fokus på å følge opp barnet gjennom hele døgnet og som har mestring som et sentralt formål. Eksempler på slike aktører er ergoterapitjenesten eller tjenester til utviklingshemmede.</a:t>
              </a:r>
            </a:p>
          </p:txBody>
        </p:sp>
        <p:cxnSp>
          <p:nvCxnSpPr>
            <p:cNvPr id="44" name="Straight Connector 43">
              <a:extLst>
                <a:ext uri="{FF2B5EF4-FFF2-40B4-BE49-F238E27FC236}">
                  <a16:creationId xmlns:a16="http://schemas.microsoft.com/office/drawing/2014/main" id="{26C744A7-4D8F-47CA-80D8-8D3F568ECB3B}"/>
                </a:ext>
              </a:extLst>
            </p:cNvPr>
            <p:cNvCxnSpPr>
              <a:cxnSpLocks/>
            </p:cNvCxnSpPr>
            <p:nvPr/>
          </p:nvCxnSpPr>
          <p:spPr>
            <a:xfrm rot="5400000">
              <a:off x="2490471" y="6180845"/>
              <a:ext cx="1116000" cy="0"/>
            </a:xfrm>
            <a:prstGeom prst="line">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BBD3F42-4B6D-4E74-9DC4-40FC7D34AD04}"/>
                </a:ext>
              </a:extLst>
            </p:cNvPr>
            <p:cNvSpPr txBox="1"/>
            <p:nvPr/>
          </p:nvSpPr>
          <p:spPr>
            <a:xfrm>
              <a:off x="1821000" y="6040734"/>
              <a:ext cx="1177508" cy="276999"/>
            </a:xfrm>
            <a:prstGeom prst="rect">
              <a:avLst/>
            </a:prstGeom>
            <a:noFill/>
            <a:ln>
              <a:noFill/>
            </a:ln>
          </p:spPr>
          <p:txBody>
            <a:bodyPr wrap="square" lIns="0" rtlCol="0">
              <a:spAutoFit/>
            </a:bodyPr>
            <a:lstStyle/>
            <a:p>
              <a:pPr algn="ctr"/>
              <a:r>
                <a:rPr lang="nb-NO" sz="1200" b="1" dirty="0">
                  <a:latin typeface="Calibri" panose="020F0502020204030204" pitchFamily="34" charset="0"/>
                  <a:cs typeface="Calibri" panose="020F0502020204030204" pitchFamily="34" charset="0"/>
                  <a:sym typeface="Calibri" panose="020F0502020204030204" pitchFamily="34" charset="0"/>
                </a:rPr>
                <a:t>Tjenesteeierskap</a:t>
              </a:r>
            </a:p>
          </p:txBody>
        </p:sp>
      </p:grpSp>
      <p:grpSp>
        <p:nvGrpSpPr>
          <p:cNvPr id="35" name="Group 34">
            <a:extLst>
              <a:ext uri="{FF2B5EF4-FFF2-40B4-BE49-F238E27FC236}">
                <a16:creationId xmlns:a16="http://schemas.microsoft.com/office/drawing/2014/main" id="{AA1DE824-45F6-458B-AAB0-7B83C49550F2}"/>
              </a:ext>
            </a:extLst>
          </p:cNvPr>
          <p:cNvGrpSpPr/>
          <p:nvPr/>
        </p:nvGrpSpPr>
        <p:grpSpPr>
          <a:xfrm>
            <a:off x="1610139" y="106700"/>
            <a:ext cx="9809587" cy="288000"/>
            <a:chOff x="1610139" y="106700"/>
            <a:chExt cx="9809587" cy="288000"/>
          </a:xfrm>
        </p:grpSpPr>
        <p:cxnSp>
          <p:nvCxnSpPr>
            <p:cNvPr id="36" name="Straight Connector 35">
              <a:extLst>
                <a:ext uri="{FF2B5EF4-FFF2-40B4-BE49-F238E27FC236}">
                  <a16:creationId xmlns:a16="http://schemas.microsoft.com/office/drawing/2014/main" id="{73BFD362-88AF-4E6B-AB72-4997A5DD42C8}"/>
                </a:ext>
              </a:extLst>
            </p:cNvPr>
            <p:cNvCxnSpPr>
              <a:cxnSpLocks/>
              <a:stCxn id="37" idx="1"/>
              <a:endCxn id="38" idx="3"/>
            </p:cNvCxnSpPr>
            <p:nvPr/>
          </p:nvCxnSpPr>
          <p:spPr>
            <a:xfrm>
              <a:off x="1610139" y="250700"/>
              <a:ext cx="9809587"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37" name="Rectangle: Rounded Corners 36">
              <a:hlinkClick r:id="" action="ppaction://noaction"/>
              <a:extLst>
                <a:ext uri="{FF2B5EF4-FFF2-40B4-BE49-F238E27FC236}">
                  <a16:creationId xmlns:a16="http://schemas.microsoft.com/office/drawing/2014/main" id="{3AC2B3F7-45A3-4439-9A7A-0C3CF9D2A800}"/>
                </a:ext>
              </a:extLst>
            </p:cNvPr>
            <p:cNvSpPr/>
            <p:nvPr/>
          </p:nvSpPr>
          <p:spPr>
            <a:xfrm>
              <a:off x="1610139" y="106700"/>
              <a:ext cx="2700000" cy="288000"/>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Identifisere utfordringer og behov</a:t>
              </a:r>
            </a:p>
          </p:txBody>
        </p:sp>
        <p:sp>
          <p:nvSpPr>
            <p:cNvPr id="38" name="Rectangle: Rounded Corners 37">
              <a:hlinkClick r:id="" action="ppaction://noaction"/>
              <a:extLst>
                <a:ext uri="{FF2B5EF4-FFF2-40B4-BE49-F238E27FC236}">
                  <a16:creationId xmlns:a16="http://schemas.microsoft.com/office/drawing/2014/main" id="{C67BE909-DD1F-45CD-B3B3-6AF3EB479DFC}"/>
                </a:ext>
              </a:extLst>
            </p:cNvPr>
            <p:cNvSpPr/>
            <p:nvPr/>
          </p:nvSpPr>
          <p:spPr>
            <a:xfrm>
              <a:off x="8719726" y="106700"/>
              <a:ext cx="2700000" cy="288000"/>
            </a:xfrm>
            <a:prstGeom prst="roundRect">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Etablere samarbeid på tvers av tjenestene</a:t>
              </a:r>
            </a:p>
          </p:txBody>
        </p:sp>
        <p:sp>
          <p:nvSpPr>
            <p:cNvPr id="39" name="Rectangle: Rounded Corners 38">
              <a:hlinkClick r:id="" action="ppaction://noaction"/>
              <a:extLst>
                <a:ext uri="{FF2B5EF4-FFF2-40B4-BE49-F238E27FC236}">
                  <a16:creationId xmlns:a16="http://schemas.microsoft.com/office/drawing/2014/main" id="{EECAB6E1-0189-4319-9DF1-B123EF47653B}"/>
                </a:ext>
              </a:extLst>
            </p:cNvPr>
            <p:cNvSpPr/>
            <p:nvPr/>
          </p:nvSpPr>
          <p:spPr>
            <a:xfrm>
              <a:off x="5164932" y="106700"/>
              <a:ext cx="2700000" cy="288000"/>
            </a:xfrm>
            <a:prstGeom prst="roundRect">
              <a:avLst/>
            </a:prstGeom>
            <a:solidFill>
              <a:schemeClr val="accent1">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Definere felles målsetninger med tjenesten </a:t>
              </a:r>
            </a:p>
          </p:txBody>
        </p:sp>
      </p:grpSp>
    </p:spTree>
    <p:extLst>
      <p:ext uri="{BB962C8B-B14F-4D97-AF65-F5344CB8AC3E}">
        <p14:creationId xmlns:p14="http://schemas.microsoft.com/office/powerpoint/2010/main" val="247849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F6A0F38D-FA23-4560-B3E7-1939E02C5E39}"/>
              </a:ext>
            </a:extLst>
          </p:cNvPr>
          <p:cNvGraphicFramePr>
            <a:graphicFrameLocks noChangeAspect="1"/>
          </p:cNvGraphicFramePr>
          <p:nvPr>
            <p:custDataLst>
              <p:tags r:id="rId2"/>
            </p:custDataLst>
            <p:extLst>
              <p:ext uri="{D42A27DB-BD31-4B8C-83A1-F6EECF244321}">
                <p14:modId xmlns:p14="http://schemas.microsoft.com/office/powerpoint/2010/main" val="1132134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442" imgH="442" progId="TCLayout.ActiveDocument.1">
                  <p:embed/>
                </p:oleObj>
              </mc:Choice>
              <mc:Fallback>
                <p:oleObj name="think-cell Slide" r:id="rId5" imgW="442" imgH="442" progId="TCLayout.ActiveDocument.1">
                  <p:embed/>
                  <p:pic>
                    <p:nvPicPr>
                      <p:cNvPr id="11" name="Object 10" hidden="1">
                        <a:extLst>
                          <a:ext uri="{FF2B5EF4-FFF2-40B4-BE49-F238E27FC236}">
                            <a16:creationId xmlns:a16="http://schemas.microsoft.com/office/drawing/2014/main" id="{F6A0F38D-FA23-4560-B3E7-1939E02C5E3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7" name="Group 16">
            <a:extLst>
              <a:ext uri="{FF2B5EF4-FFF2-40B4-BE49-F238E27FC236}">
                <a16:creationId xmlns:a16="http://schemas.microsoft.com/office/drawing/2014/main" id="{94821CB7-3C5D-4369-8292-83B8B8E24618}"/>
              </a:ext>
            </a:extLst>
          </p:cNvPr>
          <p:cNvGrpSpPr/>
          <p:nvPr/>
        </p:nvGrpSpPr>
        <p:grpSpPr>
          <a:xfrm>
            <a:off x="1610139" y="5586913"/>
            <a:ext cx="9809587" cy="1188000"/>
            <a:chOff x="1610139" y="5718993"/>
            <a:chExt cx="9809587" cy="1188000"/>
          </a:xfrm>
        </p:grpSpPr>
        <p:sp>
          <p:nvSpPr>
            <p:cNvPr id="46" name="TextBox 45">
              <a:extLst>
                <a:ext uri="{FF2B5EF4-FFF2-40B4-BE49-F238E27FC236}">
                  <a16:creationId xmlns:a16="http://schemas.microsoft.com/office/drawing/2014/main" id="{C1C6822C-E2CF-469C-9657-6BE7015030C8}"/>
                </a:ext>
              </a:extLst>
            </p:cNvPr>
            <p:cNvSpPr txBox="1"/>
            <p:nvPr/>
          </p:nvSpPr>
          <p:spPr>
            <a:xfrm>
              <a:off x="1821244" y="6174494"/>
              <a:ext cx="1178873" cy="276999"/>
            </a:xfrm>
            <a:prstGeom prst="rect">
              <a:avLst/>
            </a:prstGeom>
            <a:noFill/>
            <a:ln>
              <a:noFill/>
            </a:ln>
          </p:spPr>
          <p:txBody>
            <a:bodyPr wrap="square" lIns="0" rtlCol="0">
              <a:spAutoFit/>
            </a:bodyPr>
            <a:lstStyle/>
            <a:p>
              <a:pPr algn="ctr"/>
              <a:r>
                <a:rPr lang="nb-NO" sz="1200" b="1" dirty="0">
                  <a:latin typeface="Calibri" panose="020F0502020204030204" pitchFamily="34" charset="0"/>
                  <a:cs typeface="Calibri" panose="020F0502020204030204" pitchFamily="34" charset="0"/>
                  <a:sym typeface="Calibri" panose="020F0502020204030204" pitchFamily="34" charset="0"/>
                </a:rPr>
                <a:t>Tjenesteforløp</a:t>
              </a:r>
            </a:p>
          </p:txBody>
        </p:sp>
        <p:sp>
          <p:nvSpPr>
            <p:cNvPr id="47" name="Rectangle: Rounded Corners 46">
              <a:extLst>
                <a:ext uri="{FF2B5EF4-FFF2-40B4-BE49-F238E27FC236}">
                  <a16:creationId xmlns:a16="http://schemas.microsoft.com/office/drawing/2014/main" id="{DD868588-349C-4CD0-AE00-F3FFDBFAE465}"/>
                </a:ext>
              </a:extLst>
            </p:cNvPr>
            <p:cNvSpPr/>
            <p:nvPr/>
          </p:nvSpPr>
          <p:spPr>
            <a:xfrm>
              <a:off x="1610139" y="5718993"/>
              <a:ext cx="9809587" cy="1188000"/>
            </a:xfrm>
            <a:prstGeom prst="roundRect">
              <a:avLst>
                <a:gd name="adj" fmla="val 4648"/>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2" algn="ctr" defTabSz="154058">
                <a:spcBef>
                  <a:spcPts val="600"/>
                </a:spcBef>
              </a:pPr>
              <a:endParaRPr lang="en-GB" sz="12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cxnSp>
          <p:nvCxnSpPr>
            <p:cNvPr id="49" name="Straight Connector 48">
              <a:extLst>
                <a:ext uri="{FF2B5EF4-FFF2-40B4-BE49-F238E27FC236}">
                  <a16:creationId xmlns:a16="http://schemas.microsoft.com/office/drawing/2014/main" id="{1CA62573-A023-4C89-AD4B-7DDE70DFB821}"/>
                </a:ext>
              </a:extLst>
            </p:cNvPr>
            <p:cNvCxnSpPr>
              <a:cxnSpLocks/>
            </p:cNvCxnSpPr>
            <p:nvPr/>
          </p:nvCxnSpPr>
          <p:spPr>
            <a:xfrm rot="5400000">
              <a:off x="2544041" y="6312993"/>
              <a:ext cx="1116000"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EA4CF7AA-B3E2-4ED5-92AE-83E6F153325C}"/>
                </a:ext>
              </a:extLst>
            </p:cNvPr>
            <p:cNvGrpSpPr/>
            <p:nvPr/>
          </p:nvGrpSpPr>
          <p:grpSpPr>
            <a:xfrm>
              <a:off x="3295327" y="5804777"/>
              <a:ext cx="7758749" cy="1016433"/>
              <a:chOff x="358037" y="9380396"/>
              <a:chExt cx="6843599" cy="1016433"/>
            </a:xfrm>
          </p:grpSpPr>
          <p:sp>
            <p:nvSpPr>
              <p:cNvPr id="65" name="Arrow: Right 64">
                <a:extLst>
                  <a:ext uri="{FF2B5EF4-FFF2-40B4-BE49-F238E27FC236}">
                    <a16:creationId xmlns:a16="http://schemas.microsoft.com/office/drawing/2014/main" id="{E156EAA8-67BF-460C-BAD6-F57ACC6BFC87}"/>
                  </a:ext>
                </a:extLst>
              </p:cNvPr>
              <p:cNvSpPr/>
              <p:nvPr/>
            </p:nvSpPr>
            <p:spPr>
              <a:xfrm>
                <a:off x="394867" y="9623989"/>
                <a:ext cx="6806769" cy="265663"/>
              </a:xfrm>
              <a:prstGeom prst="rightArrow">
                <a:avLst/>
              </a:prstGeom>
              <a:solidFill>
                <a:srgbClr val="001A58"/>
              </a:solidFill>
              <a:ln w="38100">
                <a:solidFill>
                  <a:srgbClr val="283846">
                    <a:lumMod val="50000"/>
                  </a:srgbClr>
                </a:solidFill>
                <a:miter lim="800000"/>
                <a:headEnd/>
                <a:tailEnd/>
              </a:ln>
              <a:effectLst/>
            </p:spPr>
            <p:txBody>
              <a:bodyPr wrap="none" anchor="ctr"/>
              <a:lstStyle/>
              <a:p>
                <a:pPr marL="0" marR="0" lvl="0" indent="0" defTabSz="995478" eaLnBrk="1" fontAlgn="auto" latinLnBrk="0" hangingPunct="1">
                  <a:lnSpc>
                    <a:spcPct val="100000"/>
                  </a:lnSpc>
                  <a:spcBef>
                    <a:spcPts val="0"/>
                  </a:spcBef>
                  <a:spcAft>
                    <a:spcPts val="0"/>
                  </a:spcAft>
                  <a:buClrTx/>
                  <a:buSzTx/>
                  <a:buFontTx/>
                  <a:buNone/>
                  <a:tabLst/>
                  <a:defRPr/>
                </a:pPr>
                <a:endParaRPr kumimoji="0" lang="en-US" sz="196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pic>
            <p:nvPicPr>
              <p:cNvPr id="66" name="Picture 65">
                <a:extLst>
                  <a:ext uri="{FF2B5EF4-FFF2-40B4-BE49-F238E27FC236}">
                    <a16:creationId xmlns:a16="http://schemas.microsoft.com/office/drawing/2014/main" id="{87ABC83E-1284-434C-BE37-617A9FCA98F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841" y="9455172"/>
                <a:ext cx="540327" cy="548292"/>
              </a:xfrm>
              <a:prstGeom prst="rect">
                <a:avLst/>
              </a:prstGeom>
            </p:spPr>
          </p:pic>
          <p:pic>
            <p:nvPicPr>
              <p:cNvPr id="67" name="Picture 66" descr="A close up of a logo&#10;&#10;Description automatically generated">
                <a:extLst>
                  <a:ext uri="{FF2B5EF4-FFF2-40B4-BE49-F238E27FC236}">
                    <a16:creationId xmlns:a16="http://schemas.microsoft.com/office/drawing/2014/main" id="{3150C1C1-A952-483B-95D6-A6A6D60B69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9526" y="9455172"/>
                <a:ext cx="540327" cy="548292"/>
              </a:xfrm>
              <a:prstGeom prst="rect">
                <a:avLst/>
              </a:prstGeom>
            </p:spPr>
          </p:pic>
          <p:pic>
            <p:nvPicPr>
              <p:cNvPr id="68" name="Picture 67" descr="A close up of a logo&#10;&#10;Description automatically generated">
                <a:extLst>
                  <a:ext uri="{FF2B5EF4-FFF2-40B4-BE49-F238E27FC236}">
                    <a16:creationId xmlns:a16="http://schemas.microsoft.com/office/drawing/2014/main" id="{6E950C73-66DE-420C-9397-04710512788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020175" y="9455172"/>
                <a:ext cx="540327" cy="548292"/>
              </a:xfrm>
              <a:prstGeom prst="rect">
                <a:avLst/>
              </a:prstGeom>
            </p:spPr>
          </p:pic>
          <p:pic>
            <p:nvPicPr>
              <p:cNvPr id="69" name="Picture 14" descr="Online education premium icon">
                <a:extLst>
                  <a:ext uri="{FF2B5EF4-FFF2-40B4-BE49-F238E27FC236}">
                    <a16:creationId xmlns:a16="http://schemas.microsoft.com/office/drawing/2014/main" id="{750A376D-B4B4-4FC5-9038-1B75C63AE25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8251" y="9455172"/>
                <a:ext cx="540327" cy="63743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3" descr="Recycle premium icon">
                <a:extLst>
                  <a:ext uri="{FF2B5EF4-FFF2-40B4-BE49-F238E27FC236}">
                    <a16:creationId xmlns:a16="http://schemas.microsoft.com/office/drawing/2014/main" id="{0697E80B-F5AC-440F-B15C-F5608AE241F6}"/>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70385" y="9455172"/>
                <a:ext cx="471520" cy="52596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DA6EE14F-E5C7-4EFF-A064-331880D4D3A5}"/>
                  </a:ext>
                </a:extLst>
              </p:cNvPr>
              <p:cNvPicPr>
                <a:picLocks noChangeAspect="1"/>
              </p:cNvPicPr>
              <p:nvPr/>
            </p:nvPicPr>
            <p:blipFill>
              <a:blip r:embed="rId12">
                <a:clrChange>
                  <a:clrFrom>
                    <a:srgbClr val="000000"/>
                  </a:clrFrom>
                  <a:clrTo>
                    <a:srgbClr val="000000">
                      <a:alpha val="0"/>
                    </a:srgbClr>
                  </a:clrTo>
                </a:clrChange>
              </a:blip>
              <a:stretch>
                <a:fillRect/>
              </a:stretch>
            </p:blipFill>
            <p:spPr>
              <a:xfrm>
                <a:off x="1705668" y="9380396"/>
                <a:ext cx="631593" cy="701802"/>
              </a:xfrm>
              <a:prstGeom prst="rect">
                <a:avLst/>
              </a:prstGeom>
            </p:spPr>
          </p:pic>
          <p:sp>
            <p:nvSpPr>
              <p:cNvPr id="72" name="Rectangle 71">
                <a:extLst>
                  <a:ext uri="{FF2B5EF4-FFF2-40B4-BE49-F238E27FC236}">
                    <a16:creationId xmlns:a16="http://schemas.microsoft.com/office/drawing/2014/main" id="{8D43025E-EB5C-4B1B-9A78-401216E339F1}"/>
                  </a:ext>
                </a:extLst>
              </p:cNvPr>
              <p:cNvSpPr/>
              <p:nvPr/>
            </p:nvSpPr>
            <p:spPr>
              <a:xfrm>
                <a:off x="358037" y="10097284"/>
                <a:ext cx="1067935" cy="299545"/>
              </a:xfrm>
              <a:prstGeom prst="rect">
                <a:avLst/>
              </a:prstGeom>
              <a:noFill/>
              <a:ln w="12700" cap="flat" cmpd="sng" algn="ctr">
                <a:noFill/>
                <a:prstDash val="solid"/>
                <a:miter lim="800000"/>
              </a:ln>
              <a:effectLst/>
            </p:spPr>
            <p:txBody>
              <a:bodyPr rtlCol="0" anchor="ct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rPr>
                  <a:t>Kartlegging og tildeling</a:t>
                </a:r>
                <a:endParaRPr kumimoji="0" lang="en-US" sz="9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73" name="Rectangle 72">
                <a:extLst>
                  <a:ext uri="{FF2B5EF4-FFF2-40B4-BE49-F238E27FC236}">
                    <a16:creationId xmlns:a16="http://schemas.microsoft.com/office/drawing/2014/main" id="{CA4C3C35-77FB-4EC5-9C13-53990F6B8D91}"/>
                  </a:ext>
                </a:extLst>
              </p:cNvPr>
              <p:cNvSpPr/>
              <p:nvPr/>
            </p:nvSpPr>
            <p:spPr>
              <a:xfrm>
                <a:off x="1487497" y="10097284"/>
                <a:ext cx="1067935" cy="299545"/>
              </a:xfrm>
              <a:prstGeom prst="rect">
                <a:avLst/>
              </a:prstGeom>
              <a:noFill/>
              <a:ln w="12700" cap="flat" cmpd="sng" algn="ctr">
                <a:noFill/>
                <a:prstDash val="solid"/>
                <a:miter lim="800000"/>
              </a:ln>
              <a:effectLst/>
            </p:spPr>
            <p:txBody>
              <a:bodyPr rtlCol="0" anchor="ct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rPr>
                  <a:t>Tilpasning og installasjon</a:t>
                </a:r>
                <a:endParaRPr kumimoji="0" lang="en-US"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74" name="Rectangle 73">
                <a:extLst>
                  <a:ext uri="{FF2B5EF4-FFF2-40B4-BE49-F238E27FC236}">
                    <a16:creationId xmlns:a16="http://schemas.microsoft.com/office/drawing/2014/main" id="{C5DADF87-C59F-4573-AC3A-C22D6ADBFC63}"/>
                  </a:ext>
                </a:extLst>
              </p:cNvPr>
              <p:cNvSpPr/>
              <p:nvPr/>
            </p:nvSpPr>
            <p:spPr>
              <a:xfrm>
                <a:off x="2644447" y="10097284"/>
                <a:ext cx="1067935" cy="299545"/>
              </a:xfrm>
              <a:prstGeom prst="rect">
                <a:avLst/>
              </a:prstGeom>
              <a:noFill/>
              <a:ln w="12700" cap="flat" cmpd="sng" algn="ctr">
                <a:noFill/>
                <a:prstDash val="solid"/>
                <a:miter lim="800000"/>
              </a:ln>
              <a:effectLst/>
            </p:spPr>
            <p:txBody>
              <a:bodyPr rtlCol="0" anchor="ct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rPr>
                  <a:t>Opplæring</a:t>
                </a:r>
                <a:endParaRPr kumimoji="0" lang="en-US"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75" name="Rectangle 74">
                <a:extLst>
                  <a:ext uri="{FF2B5EF4-FFF2-40B4-BE49-F238E27FC236}">
                    <a16:creationId xmlns:a16="http://schemas.microsoft.com/office/drawing/2014/main" id="{C4D1552E-20E0-4446-949A-02BF0A4D9251}"/>
                  </a:ext>
                </a:extLst>
              </p:cNvPr>
              <p:cNvSpPr/>
              <p:nvPr/>
            </p:nvSpPr>
            <p:spPr>
              <a:xfrm>
                <a:off x="3756371" y="10097284"/>
                <a:ext cx="1067935" cy="299545"/>
              </a:xfrm>
              <a:prstGeom prst="rect">
                <a:avLst/>
              </a:prstGeom>
              <a:noFill/>
              <a:ln w="12700" cap="flat" cmpd="sng" algn="ctr">
                <a:noFill/>
                <a:prstDash val="solid"/>
                <a:miter lim="800000"/>
              </a:ln>
              <a:effectLst/>
            </p:spPr>
            <p:txBody>
              <a:bodyPr rtlCol="0" anchor="ct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rPr>
                  <a:t>Daglig drift</a:t>
                </a:r>
                <a:endParaRPr kumimoji="0" lang="en-US"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76" name="Rectangle 75">
                <a:extLst>
                  <a:ext uri="{FF2B5EF4-FFF2-40B4-BE49-F238E27FC236}">
                    <a16:creationId xmlns:a16="http://schemas.microsoft.com/office/drawing/2014/main" id="{8679DBC8-E343-4C08-AEB4-2C572CA35458}"/>
                  </a:ext>
                </a:extLst>
              </p:cNvPr>
              <p:cNvSpPr/>
              <p:nvPr/>
            </p:nvSpPr>
            <p:spPr>
              <a:xfrm>
                <a:off x="4965722" y="10097284"/>
                <a:ext cx="1067935" cy="299545"/>
              </a:xfrm>
              <a:prstGeom prst="rect">
                <a:avLst/>
              </a:prstGeom>
              <a:noFill/>
              <a:ln w="12700" cap="flat" cmpd="sng" algn="ctr">
                <a:noFill/>
                <a:prstDash val="solid"/>
                <a:miter lim="800000"/>
              </a:ln>
              <a:effectLst/>
            </p:spPr>
            <p:txBody>
              <a:bodyPr rtlCol="0" anchor="ct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rPr>
                  <a:t>Evaluering</a:t>
                </a:r>
                <a:endParaRPr kumimoji="0" lang="en-US" sz="900" b="0" i="0" u="none" strike="noStrike" kern="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77" name="Rectangle 76">
                <a:extLst>
                  <a:ext uri="{FF2B5EF4-FFF2-40B4-BE49-F238E27FC236}">
                    <a16:creationId xmlns:a16="http://schemas.microsoft.com/office/drawing/2014/main" id="{D6BA4CA4-D116-425F-BB3D-C38DAC0A5A6D}"/>
                  </a:ext>
                </a:extLst>
              </p:cNvPr>
              <p:cNvSpPr/>
              <p:nvPr/>
            </p:nvSpPr>
            <p:spPr>
              <a:xfrm>
                <a:off x="6072178" y="10097284"/>
                <a:ext cx="1067935" cy="299545"/>
              </a:xfrm>
              <a:prstGeom prst="rect">
                <a:avLst/>
              </a:prstGeom>
              <a:noFill/>
              <a:ln w="12700" cap="flat" cmpd="sng" algn="ctr">
                <a:noFill/>
                <a:prstDash val="solid"/>
                <a:miter lim="800000"/>
              </a:ln>
              <a:effectLst/>
            </p:spPr>
            <p:txBody>
              <a:bodyPr rtlCol="0" anchor="ctr"/>
              <a:lstStyle/>
              <a:p>
                <a:pPr marL="0" marR="0" lvl="0" indent="0" algn="ctr" defTabSz="995478" eaLnBrk="1" fontAlgn="auto" latinLnBrk="0" hangingPunct="1">
                  <a:lnSpc>
                    <a:spcPct val="100000"/>
                  </a:lnSpc>
                  <a:spcBef>
                    <a:spcPts val="0"/>
                  </a:spcBef>
                  <a:spcAft>
                    <a:spcPts val="0"/>
                  </a:spcAft>
                  <a:buClrTx/>
                  <a:buSzTx/>
                  <a:buFontTx/>
                  <a:buNone/>
                  <a:tabLst/>
                  <a:defRPr/>
                </a:pPr>
                <a:r>
                  <a:rPr kumimoji="0" lang="nb-NO"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rPr>
                  <a:t>Videreføre/      avslutte</a:t>
                </a:r>
                <a:endParaRPr kumimoji="0" lang="en-US" sz="900" b="0" i="0" u="none" strike="noStrike" kern="0" cap="none" spc="0" normalizeH="0" baseline="0" noProof="0">
                  <a:ln>
                    <a:noFill/>
                  </a:ln>
                  <a:effectLst/>
                  <a:uLnTx/>
                  <a:uFillTx/>
                  <a:latin typeface="Calibri" panose="020F0502020204030204" pitchFamily="34" charset="0"/>
                  <a:cs typeface="Calibri" panose="020F0502020204030204" pitchFamily="34" charset="0"/>
                  <a:sym typeface="Calibri" panose="020F0502020204030204" pitchFamily="34" charset="0"/>
                </a:endParaRPr>
              </a:p>
            </p:txBody>
          </p:sp>
        </p:grpSp>
      </p:grpSp>
      <p:cxnSp>
        <p:nvCxnSpPr>
          <p:cNvPr id="83" name="Straight Connector 82">
            <a:extLst>
              <a:ext uri="{FF2B5EF4-FFF2-40B4-BE49-F238E27FC236}">
                <a16:creationId xmlns:a16="http://schemas.microsoft.com/office/drawing/2014/main" id="{F07EC4D2-38B7-42C7-884E-0F6FD8FC57E1}"/>
              </a:ext>
            </a:extLst>
          </p:cNvPr>
          <p:cNvCxnSpPr>
            <a:cxnSpLocks/>
            <a:stCxn id="28" idx="0"/>
            <a:endCxn id="29" idx="4"/>
          </p:cNvCxnSpPr>
          <p:nvPr/>
        </p:nvCxnSpPr>
        <p:spPr>
          <a:xfrm flipH="1">
            <a:off x="661921" y="573005"/>
            <a:ext cx="1" cy="2478129"/>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0687AC-9390-4C61-BD38-C937FBE2E6D4}"/>
              </a:ext>
            </a:extLst>
          </p:cNvPr>
          <p:cNvSpPr txBox="1"/>
          <p:nvPr/>
        </p:nvSpPr>
        <p:spPr>
          <a:xfrm>
            <a:off x="1529860" y="832505"/>
            <a:ext cx="9721240" cy="461665"/>
          </a:xfrm>
          <a:prstGeom prst="rect">
            <a:avLst/>
          </a:prstGeom>
          <a:noFill/>
        </p:spPr>
        <p:txBody>
          <a:bodyPr wrap="square" rtlCol="0">
            <a:spAutoFit/>
          </a:bodyPr>
          <a:lstStyle/>
          <a:p>
            <a:r>
              <a:rPr lang="nb-NO" sz="1200" dirty="0">
                <a:latin typeface="Calibri" panose="020F0502020204030204" pitchFamily="34" charset="0"/>
                <a:cs typeface="Calibri" panose="020F0502020204030204" pitchFamily="34" charset="0"/>
                <a:sym typeface="Calibri" panose="020F0502020204030204" pitchFamily="34" charset="0"/>
              </a:rPr>
              <a:t>Tildeling og oppfølging av velferdsteknologi til barn og unge med nedsatt funksjonsevne er en sektorovergripende prosess som krever god planlegging og koordinering. Dette innebærer å kartlegge eksisterende arbeidsprosesser for å kunne tilpasse og utarbeide nye rutiner for alle relevante arenaer.</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r>
              <a:rPr lang="nb-NO" b="1" dirty="0">
                <a:latin typeface="Arial Black" panose="020B0A04020102020204" pitchFamily="34" charset="0"/>
                <a:cs typeface="Calibri" panose="020F0502020204030204" pitchFamily="34" charset="0"/>
                <a:sym typeface="Calibri" panose="020F0502020204030204" pitchFamily="34" charset="0"/>
              </a:rPr>
              <a:t>Utforme ny tjeneste</a:t>
            </a:r>
          </a:p>
        </p:txBody>
      </p:sp>
      <p:sp>
        <p:nvSpPr>
          <p:cNvPr id="28" name="Oval 27">
            <a:hlinkClick r:id="" action="ppaction://noaction"/>
            <a:extLst>
              <a:ext uri="{FF2B5EF4-FFF2-40B4-BE49-F238E27FC236}">
                <a16:creationId xmlns:a16="http://schemas.microsoft.com/office/drawing/2014/main" id="{5BB06C50-355E-4448-8CC5-CE6EFB240FC2}"/>
              </a:ext>
            </a:extLst>
          </p:cNvPr>
          <p:cNvSpPr/>
          <p:nvPr/>
        </p:nvSpPr>
        <p:spPr>
          <a:xfrm>
            <a:off x="100250" y="573005"/>
            <a:ext cx="1123343" cy="1039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Avklare behov og definere målsetning</a:t>
            </a:r>
          </a:p>
        </p:txBody>
      </p:sp>
      <p:sp>
        <p:nvSpPr>
          <p:cNvPr id="29" name="Oval 28">
            <a:hlinkClick r:id="" action="ppaction://noaction"/>
            <a:extLst>
              <a:ext uri="{FF2B5EF4-FFF2-40B4-BE49-F238E27FC236}">
                <a16:creationId xmlns:a16="http://schemas.microsoft.com/office/drawing/2014/main" id="{14EABD26-AF83-43D1-B729-3C0567C7F1C8}"/>
              </a:ext>
            </a:extLst>
          </p:cNvPr>
          <p:cNvSpPr/>
          <p:nvPr/>
        </p:nvSpPr>
        <p:spPr>
          <a:xfrm>
            <a:off x="100249" y="2011301"/>
            <a:ext cx="1123343" cy="103983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30" name="Oval 29">
            <a:hlinkClick r:id="" action="ppaction://noaction"/>
            <a:extLst>
              <a:ext uri="{FF2B5EF4-FFF2-40B4-BE49-F238E27FC236}">
                <a16:creationId xmlns:a16="http://schemas.microsoft.com/office/drawing/2014/main" id="{6A00089F-BE28-4E23-B7D8-E6D68353C868}"/>
              </a:ext>
            </a:extLst>
          </p:cNvPr>
          <p:cNvSpPr/>
          <p:nvPr/>
        </p:nvSpPr>
        <p:spPr>
          <a:xfrm>
            <a:off x="100249" y="3429000"/>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31" name="Oval 30">
            <a:hlinkClick r:id="" action="ppaction://noaction"/>
            <a:extLst>
              <a:ext uri="{FF2B5EF4-FFF2-40B4-BE49-F238E27FC236}">
                <a16:creationId xmlns:a16="http://schemas.microsoft.com/office/drawing/2014/main" id="{20FEAADC-181E-4991-AF81-1B38BFFBAFC2}"/>
              </a:ext>
            </a:extLst>
          </p:cNvPr>
          <p:cNvSpPr/>
          <p:nvPr/>
        </p:nvSpPr>
        <p:spPr>
          <a:xfrm>
            <a:off x="100249" y="4867295"/>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26" name="TextBox 25">
            <a:extLst>
              <a:ext uri="{FF2B5EF4-FFF2-40B4-BE49-F238E27FC236}">
                <a16:creationId xmlns:a16="http://schemas.microsoft.com/office/drawing/2014/main" id="{25D82A25-05A0-4627-9B9E-2FECEE4D50EF}"/>
              </a:ext>
            </a:extLst>
          </p:cNvPr>
          <p:cNvSpPr txBox="1"/>
          <p:nvPr/>
        </p:nvSpPr>
        <p:spPr>
          <a:xfrm>
            <a:off x="1593131" y="1525294"/>
            <a:ext cx="6494914" cy="4097160"/>
          </a:xfrm>
          <a:prstGeom prst="rect">
            <a:avLst/>
          </a:prstGeom>
          <a:noFill/>
        </p:spPr>
        <p:txBody>
          <a:bodyPr wrap="square" numCol="2"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Kartlegge eksisterende arbeidsprosesser og ansvarsfordeling</a:t>
            </a:r>
          </a:p>
          <a:p>
            <a:pPr marL="228600" lvl="0" indent="-22860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eksempler på brukere (brukercase) i målgruppen barn og unge med nedsatt funksjonsevne. Beskriv barnets/familiens behov og hvilke aktører de forholder seg til.</a:t>
            </a:r>
          </a:p>
          <a:p>
            <a:pPr marL="228600" lvl="0" indent="-22860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Ta utgangspunkt i hvert </a:t>
            </a:r>
            <a:r>
              <a:rPr lang="nb-NO" sz="900" dirty="0" err="1">
                <a:latin typeface="Calibri" panose="020F0502020204030204" pitchFamily="34" charset="0"/>
                <a:cs typeface="Calibri" panose="020F0502020204030204" pitchFamily="34" charset="0"/>
                <a:sym typeface="Calibri" panose="020F0502020204030204" pitchFamily="34" charset="0"/>
              </a:rPr>
              <a:t>brukercase</a:t>
            </a:r>
            <a:r>
              <a:rPr lang="nb-NO" sz="900" dirty="0">
                <a:latin typeface="Calibri" panose="020F0502020204030204" pitchFamily="34" charset="0"/>
                <a:cs typeface="Calibri" panose="020F0502020204030204" pitchFamily="34" charset="0"/>
                <a:sym typeface="Calibri" panose="020F0502020204030204" pitchFamily="34" charset="0"/>
              </a:rPr>
              <a:t> og tegn opp brukerreiser for dagens arbeidsprosesser. Benytt vedlagte maler i A3-format. Utarbeid følgende brukerreiser:</a:t>
            </a:r>
          </a:p>
          <a:p>
            <a:pPr marL="442913" lvl="0" indent="-174625"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Fra barnet blir født til barnet har fylt 18 år og skal over i voksenlivet. Angi spesielt hvilke kommunale aktører barnet/familien møter i hverdagen, overganger mellom barnehage og skoler, overgang fra barn til voksen, og koordinering på tvers av aktører i kommunen.</a:t>
            </a:r>
          </a:p>
          <a:p>
            <a:pPr marL="442913" lvl="0" indent="-174625"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Dagens prosess for tildeling og oppfølging av hjelpemidler eller kompenserende tjenester. Start med identifisering av barnets behov, inkluder henvisning og tildeling, og avslutt med daglig oppfølging av barnet.</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Lag en liste over utfordringer i dagens arbeidsprosesser. Dette kan være gjentagende kartlegginger, tidkrevende tildelingsprosesser eller mangelfull oppfølging av hjelpemidler.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Omformuler utfordringene til muligheter som prosjektet kan fokusere på. F.eks. at prosjektet skal forbedre tildelings-prosessen slik at barn og unge mottar hjelpemidler raskere.</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Utarbeide en helhetlig tjenestemodell</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Beslutt hvilke kommunale aktører som skal være ansvarlig for kartlegging av behov, tildeling av velferdsteknologi, opplæring av bruker, samt oppfølging og evaluering av tjenesten. Se mal.</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Beslutt hvilke kommunale aktører som skal ha ansvar for teknisk vedlikehold og support, og lagerføring av teknologi.</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Beslutt hvilken aktør som har ansvar for kontinuerlig forbedring av tjenesten. Tjenesteeier er ofte ansvarlig for denne rollen.</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Utarbeide tjenesteforløp</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Ta utgangspunkt i kartlagte utfordringer og muligheter når nye tjenesteforløp utarbeides.</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detaljerte tjenesteforløp som viser hvem som kan identifisere og henvise et behov for velferdsteknologi hos barn og unge, og hvordan teknologien tildeles og følges opp.</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Identifiser behov for skjema, verktøy, rutiner og prosedyrer i tjenesteforløpet. F.eks. en prosedyre for henvisning av barn til kartlegging eller et kartleggingsskjema.</a:t>
            </a:r>
          </a:p>
        </p:txBody>
      </p:sp>
      <p:sp>
        <p:nvSpPr>
          <p:cNvPr id="42" name="TextBox 41">
            <a:extLst>
              <a:ext uri="{FF2B5EF4-FFF2-40B4-BE49-F238E27FC236}">
                <a16:creationId xmlns:a16="http://schemas.microsoft.com/office/drawing/2014/main" id="{9C8F4C44-E2C5-4544-AE89-A3A619218257}"/>
              </a:ext>
            </a:extLst>
          </p:cNvPr>
          <p:cNvSpPr txBox="1"/>
          <p:nvPr/>
        </p:nvSpPr>
        <p:spPr>
          <a:xfrm>
            <a:off x="8179726" y="1612839"/>
            <a:ext cx="3240000" cy="747897"/>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Eksempler</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Eksempler på tjenesteforløp fra </a:t>
            </a:r>
            <a:r>
              <a:rPr lang="nb-NO" sz="900" dirty="0">
                <a:latin typeface="Calibri" panose="020F0502020204030204" pitchFamily="34" charset="0"/>
                <a:cs typeface="Calibri" panose="020F0502020204030204" pitchFamily="34" charset="0"/>
                <a:sym typeface="Calibri" panose="020F0502020204030204" pitchFamily="34" charset="0"/>
                <a:hlinkClick r:id="rId13">
                  <a:extLst>
                    <a:ext uri="{A12FA001-AC4F-418D-AE19-62706E023703}">
                      <ahyp:hlinkClr xmlns:ahyp="http://schemas.microsoft.com/office/drawing/2018/hyperlinkcolor" val="tx"/>
                    </a:ext>
                  </a:extLst>
                </a:hlinkClick>
              </a:rPr>
              <a:t>Bodø</a:t>
            </a:r>
            <a:r>
              <a:rPr lang="nb-NO" sz="900" dirty="0">
                <a:latin typeface="Calibri" panose="020F0502020204030204" pitchFamily="34" charset="0"/>
                <a:cs typeface="Calibri" panose="020F0502020204030204" pitchFamily="34" charset="0"/>
                <a:sym typeface="Calibri" panose="020F0502020204030204" pitchFamily="34" charset="0"/>
              </a:rPr>
              <a:t>, </a:t>
            </a:r>
            <a:r>
              <a:rPr lang="nb-NO" sz="900" dirty="0">
                <a:latin typeface="Calibri" panose="020F0502020204030204" pitchFamily="34" charset="0"/>
                <a:cs typeface="Calibri" panose="020F0502020204030204" pitchFamily="34" charset="0"/>
                <a:sym typeface="Calibri" panose="020F0502020204030204" pitchFamily="34" charset="0"/>
                <a:hlinkClick r:id="rId14">
                  <a:extLst>
                    <a:ext uri="{A12FA001-AC4F-418D-AE19-62706E023703}">
                      <ahyp:hlinkClr xmlns:ahyp="http://schemas.microsoft.com/office/drawing/2018/hyperlinkcolor" val="tx"/>
                    </a:ext>
                  </a:extLst>
                </a:hlinkClick>
              </a:rPr>
              <a:t>Steinkjer</a:t>
            </a:r>
            <a:r>
              <a:rPr lang="nb-NO" sz="900" dirty="0">
                <a:latin typeface="Calibri" panose="020F0502020204030204" pitchFamily="34" charset="0"/>
                <a:cs typeface="Calibri" panose="020F0502020204030204" pitchFamily="34" charset="0"/>
                <a:sym typeface="Calibri" panose="020F0502020204030204" pitchFamily="34" charset="0"/>
              </a:rPr>
              <a:t>, </a:t>
            </a:r>
            <a:r>
              <a:rPr lang="nb-NO" sz="900" dirty="0">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Drammen</a:t>
            </a:r>
            <a:r>
              <a:rPr lang="nb-NO" sz="900" dirty="0">
                <a:latin typeface="Calibri" panose="020F0502020204030204" pitchFamily="34" charset="0"/>
                <a:cs typeface="Calibri" panose="020F0502020204030204" pitchFamily="34" charset="0"/>
                <a:sym typeface="Calibri" panose="020F0502020204030204" pitchFamily="34" charset="0"/>
              </a:rPr>
              <a:t>, og </a:t>
            </a:r>
            <a:r>
              <a:rPr lang="nb-NO" sz="900" dirty="0">
                <a:latin typeface="Calibri" panose="020F0502020204030204" pitchFamily="34" charset="0"/>
                <a:cs typeface="Calibri" panose="020F0502020204030204" pitchFamily="34" charset="0"/>
                <a:sym typeface="Calibri" panose="020F0502020204030204" pitchFamily="34" charset="0"/>
                <a:hlinkClick r:id="rId16">
                  <a:extLst>
                    <a:ext uri="{A12FA001-AC4F-418D-AE19-62706E023703}">
                      <ahyp:hlinkClr xmlns:ahyp="http://schemas.microsoft.com/office/drawing/2018/hyperlinkcolor" val="tx"/>
                    </a:ext>
                  </a:extLst>
                </a:hlinkClick>
              </a:rPr>
              <a:t>Horten</a:t>
            </a:r>
            <a:r>
              <a:rPr lang="nb-NO" sz="900" dirty="0">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Eksempler på rutiner og prosedyrer fra </a:t>
            </a:r>
            <a:r>
              <a:rPr lang="nb-NO" sz="900" dirty="0">
                <a:latin typeface="Calibri" panose="020F0502020204030204" pitchFamily="34" charset="0"/>
                <a:cs typeface="Calibri" panose="020F0502020204030204" pitchFamily="34" charset="0"/>
                <a:sym typeface="Calibri" panose="020F0502020204030204" pitchFamily="34" charset="0"/>
                <a:hlinkClick r:id="rId17">
                  <a:extLst>
                    <a:ext uri="{A12FA001-AC4F-418D-AE19-62706E023703}">
                      <ahyp:hlinkClr xmlns:ahyp="http://schemas.microsoft.com/office/drawing/2018/hyperlinkcolor" val="tx"/>
                    </a:ext>
                  </a:extLst>
                </a:hlinkClick>
              </a:rPr>
              <a:t>Bodø</a:t>
            </a:r>
            <a:r>
              <a:rPr lang="nb-NO" sz="900" dirty="0">
                <a:latin typeface="Calibri" panose="020F0502020204030204" pitchFamily="34" charset="0"/>
                <a:cs typeface="Calibri" panose="020F0502020204030204" pitchFamily="34" charset="0"/>
                <a:sym typeface="Calibri" panose="020F0502020204030204" pitchFamily="34" charset="0"/>
              </a:rPr>
              <a:t> og </a:t>
            </a:r>
            <a:r>
              <a:rPr lang="nb-NO" sz="900" dirty="0">
                <a:latin typeface="Calibri" panose="020F0502020204030204" pitchFamily="34" charset="0"/>
                <a:cs typeface="Calibri" panose="020F0502020204030204" pitchFamily="34" charset="0"/>
                <a:sym typeface="Calibri" panose="020F0502020204030204" pitchFamily="34" charset="0"/>
                <a:hlinkClick r:id="rId18">
                  <a:extLst>
                    <a:ext uri="{A12FA001-AC4F-418D-AE19-62706E023703}">
                      <ahyp:hlinkClr xmlns:ahyp="http://schemas.microsoft.com/office/drawing/2018/hyperlinkcolor" val="tx"/>
                    </a:ext>
                  </a:extLst>
                </a:hlinkClick>
              </a:rPr>
              <a:t>Steinkjer</a:t>
            </a:r>
            <a:r>
              <a:rPr lang="nb-NO" sz="900" dirty="0">
                <a:latin typeface="Calibri" panose="020F0502020204030204" pitchFamily="34" charset="0"/>
                <a:cs typeface="Calibri" panose="020F0502020204030204" pitchFamily="34" charset="0"/>
                <a:sym typeface="Calibri" panose="020F0502020204030204" pitchFamily="34" charset="0"/>
              </a:rPr>
              <a:t>.</a:t>
            </a:r>
          </a:p>
        </p:txBody>
      </p:sp>
      <p:sp>
        <p:nvSpPr>
          <p:cNvPr id="43" name="Rectangle 42">
            <a:extLst>
              <a:ext uri="{FF2B5EF4-FFF2-40B4-BE49-F238E27FC236}">
                <a16:creationId xmlns:a16="http://schemas.microsoft.com/office/drawing/2014/main" id="{86106159-4337-4468-B8A4-0BDAE0917B96}"/>
              </a:ext>
            </a:extLst>
          </p:cNvPr>
          <p:cNvSpPr/>
          <p:nvPr/>
        </p:nvSpPr>
        <p:spPr>
          <a:xfrm>
            <a:off x="8179726" y="2604155"/>
            <a:ext cx="3240000" cy="941796"/>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nb-NO" sz="1200" b="1" dirty="0">
                <a:solidFill>
                  <a:schemeClr val="tx1"/>
                </a:solidFill>
                <a:latin typeface="Calibri" panose="020F0502020204030204" pitchFamily="34" charset="0"/>
                <a:cs typeface="Calibri" panose="020F0502020204030204" pitchFamily="34" charset="0"/>
                <a:sym typeface="Calibri" panose="020F0502020204030204" pitchFamily="34" charset="0"/>
              </a:rPr>
              <a:t>Verktøy</a:t>
            </a:r>
            <a:endParaRPr lang="nb-NO" sz="11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9">
                  <a:extLst>
                    <a:ext uri="{96DAC541-7B7A-43D3-8B79-37D633B846F1}">
                      <asvg:svgBlip xmlns:asvg="http://schemas.microsoft.com/office/drawing/2016/SVG/main" r:embed="rId2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21">
                  <a:extLst>
                    <a:ext uri="{A12FA001-AC4F-418D-AE19-62706E023703}">
                      <ahyp:hlinkClr xmlns:ahyp="http://schemas.microsoft.com/office/drawing/2018/hyperlinkcolor" val="tx"/>
                    </a:ext>
                  </a:extLst>
                </a:hlinkClick>
              </a:rPr>
              <a:t>Mal for </a:t>
            </a:r>
            <a:r>
              <a:rPr lang="nb-NO" sz="900" dirty="0" err="1">
                <a:solidFill>
                  <a:schemeClr val="tx1"/>
                </a:solidFill>
                <a:latin typeface="Calibri" panose="020F0502020204030204" pitchFamily="34" charset="0"/>
                <a:cs typeface="Calibri" panose="020F0502020204030204" pitchFamily="34" charset="0"/>
                <a:sym typeface="Calibri" panose="020F0502020204030204" pitchFamily="34" charset="0"/>
                <a:hlinkClick r:id="rId21">
                  <a:extLst>
                    <a:ext uri="{A12FA001-AC4F-418D-AE19-62706E023703}">
                      <ahyp:hlinkClr xmlns:ahyp="http://schemas.microsoft.com/office/drawing/2018/hyperlinkcolor" val="tx"/>
                    </a:ext>
                  </a:extLst>
                </a:hlinkClick>
              </a:rPr>
              <a:t>brukercase</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21">
                  <a:extLst>
                    <a:ext uri="{A12FA001-AC4F-418D-AE19-62706E023703}">
                      <ahyp:hlinkClr xmlns:ahyp="http://schemas.microsoft.com/office/drawing/2018/hyperlinkcolor" val="tx"/>
                    </a:ext>
                  </a:extLst>
                </a:hlinkClick>
              </a:rPr>
              <a:t>.</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9">
                  <a:extLst>
                    <a:ext uri="{96DAC541-7B7A-43D3-8B79-37D633B846F1}">
                      <asvg:svgBlip xmlns:asvg="http://schemas.microsoft.com/office/drawing/2016/SVG/main" r:embed="rId2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22">
                  <a:extLst>
                    <a:ext uri="{A12FA001-AC4F-418D-AE19-62706E023703}">
                      <ahyp:hlinkClr xmlns:ahyp="http://schemas.microsoft.com/office/drawing/2018/hyperlinkcolor" val="tx"/>
                    </a:ext>
                  </a:extLst>
                </a:hlinkClick>
              </a:rPr>
              <a:t>Mal for brukerreiser.</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9">
                  <a:extLst>
                    <a:ext uri="{96DAC541-7B7A-43D3-8B79-37D633B846F1}">
                      <asvg:svgBlip xmlns:asvg="http://schemas.microsoft.com/office/drawing/2016/SVG/main" r:embed="rId2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23">
                  <a:extLst>
                    <a:ext uri="{A12FA001-AC4F-418D-AE19-62706E023703}">
                      <ahyp:hlinkClr xmlns:ahyp="http://schemas.microsoft.com/office/drawing/2018/hyperlinkcolor" val="tx"/>
                    </a:ext>
                  </a:extLst>
                </a:hlinkClick>
              </a:rPr>
              <a:t>Mal for helhetlig tjenestemodell.</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9">
                  <a:extLst>
                    <a:ext uri="{96DAC541-7B7A-43D3-8B79-37D633B846F1}">
                      <asvg:svgBlip xmlns:asvg="http://schemas.microsoft.com/office/drawing/2016/SVG/main" r:embed="rId2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24">
                  <a:extLst>
                    <a:ext uri="{A12FA001-AC4F-418D-AE19-62706E023703}">
                      <ahyp:hlinkClr xmlns:ahyp="http://schemas.microsoft.com/office/drawing/2018/hyperlinkcolor" val="tx"/>
                    </a:ext>
                  </a:extLst>
                </a:hlinkClick>
              </a:rPr>
              <a:t>Mal for tjenesteforløp</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44" name="TextBox 43">
            <a:extLst>
              <a:ext uri="{FF2B5EF4-FFF2-40B4-BE49-F238E27FC236}">
                <a16:creationId xmlns:a16="http://schemas.microsoft.com/office/drawing/2014/main" id="{9B4F7BE6-F4DF-4F1A-B1A9-40D80C64E4E4}"/>
              </a:ext>
            </a:extLst>
          </p:cNvPr>
          <p:cNvSpPr txBox="1"/>
          <p:nvPr/>
        </p:nvSpPr>
        <p:spPr>
          <a:xfrm>
            <a:off x="8179726" y="3789371"/>
            <a:ext cx="3240000" cy="124649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Sjekkliste</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Arbeidsprosesser er kartlagt gjennom brukerreiser.</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Utfordringer og muligheter i dagens tjeneste identifisert.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Helhetlig tjenestemodell utarbeidet.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Tjenesteforløp utarbeidet.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Behov for skjema, verktøy, rutiner og prosedyrer er identifisert og utarbeidet.</a:t>
            </a:r>
          </a:p>
        </p:txBody>
      </p:sp>
      <p:sp>
        <p:nvSpPr>
          <p:cNvPr id="86" name="Rectangle: Rounded Corners 85">
            <a:hlinkClick r:id="" action="ppaction://noaction"/>
            <a:extLst>
              <a:ext uri="{FF2B5EF4-FFF2-40B4-BE49-F238E27FC236}">
                <a16:creationId xmlns:a16="http://schemas.microsoft.com/office/drawing/2014/main" id="{D59F5B0B-DDDA-44A3-9657-D1D05C716BC2}"/>
              </a:ext>
            </a:extLst>
          </p:cNvPr>
          <p:cNvSpPr/>
          <p:nvPr/>
        </p:nvSpPr>
        <p:spPr>
          <a:xfrm>
            <a:off x="1610139" y="106700"/>
            <a:ext cx="2700000" cy="28800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Utforme ny tjeneste</a:t>
            </a:r>
          </a:p>
        </p:txBody>
      </p:sp>
      <p:sp>
        <p:nvSpPr>
          <p:cNvPr id="87" name="Rectangle: Rounded Corners 86">
            <a:hlinkClick r:id="" action="ppaction://noaction"/>
            <a:extLst>
              <a:ext uri="{FF2B5EF4-FFF2-40B4-BE49-F238E27FC236}">
                <a16:creationId xmlns:a16="http://schemas.microsoft.com/office/drawing/2014/main" id="{1A0CEF2D-D50A-4352-A867-66FD89249007}"/>
              </a:ext>
            </a:extLst>
          </p:cNvPr>
          <p:cNvSpPr/>
          <p:nvPr/>
        </p:nvSpPr>
        <p:spPr>
          <a:xfrm>
            <a:off x="8719726" y="106700"/>
            <a:ext cx="2700000" cy="288000"/>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Fremskaffe velferdsteknologi</a:t>
            </a:r>
          </a:p>
        </p:txBody>
      </p:sp>
      <p:sp>
        <p:nvSpPr>
          <p:cNvPr id="88" name="Rectangle: Rounded Corners 87">
            <a:hlinkClick r:id="" action="ppaction://noaction"/>
            <a:extLst>
              <a:ext uri="{FF2B5EF4-FFF2-40B4-BE49-F238E27FC236}">
                <a16:creationId xmlns:a16="http://schemas.microsoft.com/office/drawing/2014/main" id="{270A4BD9-DDA3-4D1F-829E-C6A331BA086F}"/>
              </a:ext>
            </a:extLst>
          </p:cNvPr>
          <p:cNvSpPr/>
          <p:nvPr/>
        </p:nvSpPr>
        <p:spPr>
          <a:xfrm>
            <a:off x="5164932" y="106700"/>
            <a:ext cx="2700000" cy="288000"/>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Kartlegge krav og forutsetninger</a:t>
            </a:r>
          </a:p>
        </p:txBody>
      </p:sp>
    </p:spTree>
    <p:extLst>
      <p:ext uri="{BB962C8B-B14F-4D97-AF65-F5344CB8AC3E}">
        <p14:creationId xmlns:p14="http://schemas.microsoft.com/office/powerpoint/2010/main" val="2563158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DF132FF-0900-4C33-9F37-B5C576BCB79B}"/>
              </a:ext>
            </a:extLst>
          </p:cNvPr>
          <p:cNvGraphicFramePr>
            <a:graphicFrameLocks noChangeAspect="1"/>
          </p:cNvGraphicFramePr>
          <p:nvPr>
            <p:custDataLst>
              <p:tags r:id="rId2"/>
            </p:custDataLst>
            <p:extLst>
              <p:ext uri="{D42A27DB-BD31-4B8C-83A1-F6EECF244321}">
                <p14:modId xmlns:p14="http://schemas.microsoft.com/office/powerpoint/2010/main" val="2121348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442" imgH="442" progId="TCLayout.ActiveDocument.1">
                  <p:embed/>
                </p:oleObj>
              </mc:Choice>
              <mc:Fallback>
                <p:oleObj name="think-cell Slide" r:id="rId5" imgW="442" imgH="442" progId="TCLayout.ActiveDocument.1">
                  <p:embed/>
                  <p:pic>
                    <p:nvPicPr>
                      <p:cNvPr id="2" name="Object 1" hidden="1">
                        <a:extLst>
                          <a:ext uri="{FF2B5EF4-FFF2-40B4-BE49-F238E27FC236}">
                            <a16:creationId xmlns:a16="http://schemas.microsoft.com/office/drawing/2014/main" id="{EDF132FF-0900-4C33-9F37-B5C576BCB79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41" name="Straight Connector 40">
            <a:extLst>
              <a:ext uri="{FF2B5EF4-FFF2-40B4-BE49-F238E27FC236}">
                <a16:creationId xmlns:a16="http://schemas.microsoft.com/office/drawing/2014/main" id="{7CD3BC83-15DF-44E0-8B8D-61ACED3789F3}"/>
              </a:ext>
            </a:extLst>
          </p:cNvPr>
          <p:cNvCxnSpPr>
            <a:cxnSpLocks/>
          </p:cNvCxnSpPr>
          <p:nvPr/>
        </p:nvCxnSpPr>
        <p:spPr>
          <a:xfrm flipH="1">
            <a:off x="661921" y="573005"/>
            <a:ext cx="1" cy="2478129"/>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0687AC-9390-4C61-BD38-C937FBE2E6D4}"/>
              </a:ext>
            </a:extLst>
          </p:cNvPr>
          <p:cNvSpPr txBox="1"/>
          <p:nvPr/>
        </p:nvSpPr>
        <p:spPr>
          <a:xfrm>
            <a:off x="1529860" y="832505"/>
            <a:ext cx="9721240" cy="461665"/>
          </a:xfrm>
          <a:prstGeom prst="rect">
            <a:avLst/>
          </a:prstGeom>
          <a:noFill/>
        </p:spPr>
        <p:txBody>
          <a:bodyPr wrap="square" rtlCol="0">
            <a:spAutoFit/>
          </a:bodyPr>
          <a:lstStyle/>
          <a:p>
            <a:r>
              <a:rPr lang="nb-NO" sz="1200" dirty="0">
                <a:latin typeface="Calibri" panose="020F0502020204030204" pitchFamily="34" charset="0"/>
                <a:cs typeface="Calibri" panose="020F0502020204030204" pitchFamily="34" charset="0"/>
                <a:sym typeface="Calibri" panose="020F0502020204030204" pitchFamily="34" charset="0"/>
              </a:rPr>
              <a:t>Tekniske og juridiske forutsetninger må utredes før tjenesten kan implementeres. Husk å involvere IT- og hjelpemiddelressurser fra både helse- og skolesektoren i arbeidet. Involver også NAV, personvernombud, sykehus, Fylkesmannen, leverandører og andre kommuner ved behov.</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6828982" cy="369332"/>
          </a:xfrm>
          <a:prstGeom prst="rect">
            <a:avLst/>
          </a:prstGeom>
          <a:noFill/>
        </p:spPr>
        <p:txBody>
          <a:bodyPr wrap="square" rtlCol="0">
            <a:spAutoFit/>
          </a:bodyPr>
          <a:lstStyle/>
          <a:p>
            <a:r>
              <a:rPr lang="nb-NO" b="1" dirty="0">
                <a:latin typeface="Arial Black" panose="020B0A04020102020204" pitchFamily="34" charset="0"/>
                <a:cs typeface="Calibri" panose="020F0502020204030204" pitchFamily="34" charset="0"/>
                <a:sym typeface="Calibri" panose="020F0502020204030204" pitchFamily="34" charset="0"/>
              </a:rPr>
              <a:t>Kartlegge krav og forutsetninger</a:t>
            </a:r>
          </a:p>
        </p:txBody>
      </p:sp>
      <p:sp>
        <p:nvSpPr>
          <p:cNvPr id="28" name="Oval 27">
            <a:hlinkClick r:id="" action="ppaction://noaction"/>
            <a:extLst>
              <a:ext uri="{FF2B5EF4-FFF2-40B4-BE49-F238E27FC236}">
                <a16:creationId xmlns:a16="http://schemas.microsoft.com/office/drawing/2014/main" id="{5BB06C50-355E-4448-8CC5-CE6EFB240FC2}"/>
              </a:ext>
            </a:extLst>
          </p:cNvPr>
          <p:cNvSpPr/>
          <p:nvPr/>
        </p:nvSpPr>
        <p:spPr>
          <a:xfrm>
            <a:off x="100250" y="573005"/>
            <a:ext cx="1123343" cy="1039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Avklare behov og definere målsetning</a:t>
            </a:r>
          </a:p>
        </p:txBody>
      </p:sp>
      <p:sp>
        <p:nvSpPr>
          <p:cNvPr id="29" name="Oval 28">
            <a:hlinkClick r:id="" action="ppaction://noaction"/>
            <a:extLst>
              <a:ext uri="{FF2B5EF4-FFF2-40B4-BE49-F238E27FC236}">
                <a16:creationId xmlns:a16="http://schemas.microsoft.com/office/drawing/2014/main" id="{14EABD26-AF83-43D1-B729-3C0567C7F1C8}"/>
              </a:ext>
            </a:extLst>
          </p:cNvPr>
          <p:cNvSpPr/>
          <p:nvPr/>
        </p:nvSpPr>
        <p:spPr>
          <a:xfrm>
            <a:off x="100249" y="2011301"/>
            <a:ext cx="1123343" cy="103983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30" name="Oval 29">
            <a:hlinkClick r:id="" action="ppaction://noaction"/>
            <a:extLst>
              <a:ext uri="{FF2B5EF4-FFF2-40B4-BE49-F238E27FC236}">
                <a16:creationId xmlns:a16="http://schemas.microsoft.com/office/drawing/2014/main" id="{6A00089F-BE28-4E23-B7D8-E6D68353C868}"/>
              </a:ext>
            </a:extLst>
          </p:cNvPr>
          <p:cNvSpPr/>
          <p:nvPr/>
        </p:nvSpPr>
        <p:spPr>
          <a:xfrm>
            <a:off x="100249" y="3429000"/>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31" name="Oval 30">
            <a:hlinkClick r:id="" action="ppaction://noaction"/>
            <a:extLst>
              <a:ext uri="{FF2B5EF4-FFF2-40B4-BE49-F238E27FC236}">
                <a16:creationId xmlns:a16="http://schemas.microsoft.com/office/drawing/2014/main" id="{20FEAADC-181E-4991-AF81-1B38BFFBAFC2}"/>
              </a:ext>
            </a:extLst>
          </p:cNvPr>
          <p:cNvSpPr/>
          <p:nvPr/>
        </p:nvSpPr>
        <p:spPr>
          <a:xfrm>
            <a:off x="100249" y="4867295"/>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26" name="TextBox 25">
            <a:extLst>
              <a:ext uri="{FF2B5EF4-FFF2-40B4-BE49-F238E27FC236}">
                <a16:creationId xmlns:a16="http://schemas.microsoft.com/office/drawing/2014/main" id="{25D82A25-05A0-4627-9B9E-2FECEE4D50EF}"/>
              </a:ext>
            </a:extLst>
          </p:cNvPr>
          <p:cNvSpPr txBox="1"/>
          <p:nvPr/>
        </p:nvSpPr>
        <p:spPr>
          <a:xfrm>
            <a:off x="1593131" y="1525294"/>
            <a:ext cx="6494914" cy="4097160"/>
          </a:xfrm>
          <a:prstGeom prst="rect">
            <a:avLst/>
          </a:prstGeom>
          <a:noFill/>
        </p:spPr>
        <p:txBody>
          <a:bodyPr wrap="square" numCol="2"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Kartlegging av kommunal og privat infrastruktur</a:t>
            </a:r>
            <a:endParaRPr lang="nb-NO" sz="1200"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behov for å tilpasse eksisterende journal- eller kvalitetssystemer. Dette kan for eksempel være for å loggføre alarmer eller serienummer i kommunens journalsystem.</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signalstyrke for </a:t>
            </a:r>
            <a:r>
              <a:rPr lang="nb-NO" sz="900" dirty="0" err="1">
                <a:latin typeface="Calibri" panose="020F0502020204030204" pitchFamily="34" charset="0"/>
                <a:cs typeface="Calibri" panose="020F0502020204030204" pitchFamily="34" charset="0"/>
                <a:sym typeface="Calibri" panose="020F0502020204030204" pitchFamily="34" charset="0"/>
              </a:rPr>
              <a:t>WiFi</a:t>
            </a:r>
            <a:r>
              <a:rPr lang="nb-NO" sz="900" dirty="0">
                <a:latin typeface="Calibri" panose="020F0502020204030204" pitchFamily="34" charset="0"/>
                <a:cs typeface="Calibri" panose="020F0502020204030204" pitchFamily="34" charset="0"/>
                <a:sym typeface="Calibri" panose="020F0502020204030204" pitchFamily="34" charset="0"/>
              </a:rPr>
              <a:t> og 4G på relevante arenaer for målgruppen, som skole og hjem. Vurder om det er behov for å etablere nye nettverk eller forbedre eksisterende signalstyrke.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om kommunens </a:t>
            </a:r>
            <a:r>
              <a:rPr lang="nb-NO" sz="900" dirty="0" err="1">
                <a:latin typeface="Calibri" panose="020F0502020204030204" pitchFamily="34" charset="0"/>
                <a:cs typeface="Calibri" panose="020F0502020204030204" pitchFamily="34" charset="0"/>
                <a:sym typeface="Calibri" panose="020F0502020204030204" pitchFamily="34" charset="0"/>
              </a:rPr>
              <a:t>WiFi</a:t>
            </a:r>
            <a:r>
              <a:rPr lang="nb-NO" sz="900" dirty="0">
                <a:latin typeface="Calibri" panose="020F0502020204030204" pitchFamily="34" charset="0"/>
                <a:cs typeface="Calibri" panose="020F0502020204030204" pitchFamily="34" charset="0"/>
                <a:sym typeface="Calibri" panose="020F0502020204030204" pitchFamily="34" charset="0"/>
              </a:rPr>
              <a:t>-nett er sikkert for overføring av sensitive personopplysninger fra velferdsteknologi.</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om foreldre, kommunen eller begge parter skal respondere på alarmer fra velferdsteknologien.</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Kartlegging av funksjonelle og tekniske krav</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i dialog med barn og foreldre funksjonelle og tekniske krav til utstyr. Dette er en viktig forutsetning for å skape motivasjon, engasjement og vilje til å lære hos barn og familie.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Utfør en tilsvarende kartlegging i dialog med ansatte på skole, avlastningsbolig og andre relevante tjenesteytere.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om det er begrensninger på skolenettbrett eller andre hjelpemidler som kan skape forvirring eller teknisk trøbbel for barn, familie eller skole.</a:t>
            </a:r>
          </a:p>
          <a:p>
            <a:pPr marL="171450" lvl="0" indent="-171450" defTabSz="995478">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Kartlegging av krav til personvern og informasjonssikkerhet</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Kartlegg hvilke uønskede hendelser som kan oppstå i behandling av personopplysninger. Involver kommunens personvernombud. Dette kan f.eks. være at utstyr og systemer ikke er tilstrekkelig </a:t>
            </a:r>
            <a:r>
              <a:rPr lang="nb-NO" sz="900" dirty="0" err="1">
                <a:latin typeface="Calibri" panose="020F0502020204030204" pitchFamily="34" charset="0"/>
                <a:cs typeface="Calibri" panose="020F0502020204030204" pitchFamily="34" charset="0"/>
                <a:sym typeface="Calibri" panose="020F0502020204030204" pitchFamily="34" charset="0"/>
              </a:rPr>
              <a:t>passordbeskyttet</a:t>
            </a:r>
            <a:r>
              <a:rPr lang="nb-NO" sz="900" dirty="0">
                <a:latin typeface="Calibri" panose="020F0502020204030204" pitchFamily="34" charset="0"/>
                <a:cs typeface="Calibri" panose="020F0502020204030204" pitchFamily="34" charset="0"/>
                <a:sym typeface="Calibri" panose="020F0502020204030204" pitchFamily="34" charset="0"/>
              </a:rPr>
              <a:t>.</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Vurder i samarbeid med personvernombudet behov for å utføre en detaljert personvernkonsekvensvurdering (DPIA).</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Vurder i samarbeid med personvernombudet risikoreduserende tiltak for å ivareta personvern. Tenk spesielt på risikoer knyttet til teknologi som skal kommunisere over internett.</a:t>
            </a:r>
            <a:endParaRPr lang="nb-NO" sz="900" dirty="0">
              <a:highlight>
                <a:srgbClr val="FFFF00"/>
              </a:highlight>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Vurder i hvilke tilfeller foreldre må samtykke til behandling av personopplysninger, for eksempel hvis velferdsteknologien registrerer lyd eller bilde av barnet eller søsken.</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Kartlegging av juridiske forutsetninger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Kontakt Fylkesmannen eller </a:t>
            </a:r>
            <a:r>
              <a:rPr lang="nb-NO" sz="900" dirty="0" err="1">
                <a:latin typeface="Calibri" panose="020F0502020204030204" pitchFamily="34" charset="0"/>
                <a:cs typeface="Calibri" panose="020F0502020204030204" pitchFamily="34" charset="0"/>
                <a:sym typeface="Calibri" panose="020F0502020204030204" pitchFamily="34" charset="0"/>
              </a:rPr>
              <a:t>habiliteringstjenesten</a:t>
            </a:r>
            <a:r>
              <a:rPr lang="nb-NO" sz="900" dirty="0">
                <a:latin typeface="Calibri" panose="020F0502020204030204" pitchFamily="34" charset="0"/>
                <a:cs typeface="Calibri" panose="020F0502020204030204" pitchFamily="34" charset="0"/>
                <a:sym typeface="Calibri" panose="020F0502020204030204" pitchFamily="34" charset="0"/>
              </a:rPr>
              <a:t> til barn og voksne for bistand til å vurdere bruk av inngripende teknologi til personer uten samtykkekompetanse. Undersøk hvilke velferdsteknologier som er inngripende, som f.eks. GPS. Se videre i </a:t>
            </a: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Velferdsteknologiens ABC – Lovverk og etikk</a:t>
            </a:r>
            <a:r>
              <a:rPr lang="nb-NO" sz="900" dirty="0">
                <a:latin typeface="Calibri" panose="020F0502020204030204" pitchFamily="34" charset="0"/>
                <a:cs typeface="Calibri" panose="020F0502020204030204" pitchFamily="34" charset="0"/>
                <a:sym typeface="Calibri" panose="020F0502020204030204" pitchFamily="34" charset="0"/>
              </a:rPr>
              <a:t>., hvor dette er utførlig beskrevet.</a:t>
            </a:r>
          </a:p>
        </p:txBody>
      </p:sp>
      <p:sp>
        <p:nvSpPr>
          <p:cNvPr id="42" name="TextBox 41">
            <a:extLst>
              <a:ext uri="{FF2B5EF4-FFF2-40B4-BE49-F238E27FC236}">
                <a16:creationId xmlns:a16="http://schemas.microsoft.com/office/drawing/2014/main" id="{9C8F4C44-E2C5-4544-AE89-A3A619218257}"/>
              </a:ext>
            </a:extLst>
          </p:cNvPr>
          <p:cNvSpPr txBox="1"/>
          <p:nvPr/>
        </p:nvSpPr>
        <p:spPr>
          <a:xfrm>
            <a:off x="8179726" y="1612839"/>
            <a:ext cx="3240000" cy="581698"/>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Eksempler</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Eksempel på plan for ivaretakelse av personvern og informasjonssikkerhet fra Risør.</a:t>
            </a:r>
            <a:endParaRPr lang="nb-NO" sz="900" dirty="0">
              <a:latin typeface="Calibri" panose="020F0502020204030204" pitchFamily="34" charset="0"/>
              <a:cs typeface="Calibri" panose="020F0502020204030204" pitchFamily="34" charset="0"/>
              <a:sym typeface="Calibri" panose="020F0502020204030204" pitchFamily="34" charset="0"/>
            </a:endParaRPr>
          </a:p>
        </p:txBody>
      </p:sp>
      <p:sp>
        <p:nvSpPr>
          <p:cNvPr id="43" name="Rectangle 42">
            <a:extLst>
              <a:ext uri="{FF2B5EF4-FFF2-40B4-BE49-F238E27FC236}">
                <a16:creationId xmlns:a16="http://schemas.microsoft.com/office/drawing/2014/main" id="{86106159-4337-4468-B8A4-0BDAE0917B96}"/>
              </a:ext>
            </a:extLst>
          </p:cNvPr>
          <p:cNvSpPr/>
          <p:nvPr/>
        </p:nvSpPr>
        <p:spPr>
          <a:xfrm>
            <a:off x="8179726" y="2397300"/>
            <a:ext cx="3240000" cy="152349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nb-NO" sz="1200" b="1" dirty="0">
                <a:solidFill>
                  <a:schemeClr val="tx1"/>
                </a:solidFill>
                <a:latin typeface="Calibri" panose="020F0502020204030204" pitchFamily="34" charset="0"/>
                <a:cs typeface="Calibri" panose="020F0502020204030204" pitchFamily="34" charset="0"/>
                <a:sym typeface="Calibri" panose="020F0502020204030204" pitchFamily="34" charset="0"/>
              </a:rPr>
              <a:t>Verktøy</a:t>
            </a:r>
            <a:endParaRPr lang="nb-NO" sz="11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1">
                  <a:extLst>
                    <a:ext uri="{A12FA001-AC4F-418D-AE19-62706E023703}">
                      <ahyp:hlinkClr xmlns:ahyp="http://schemas.microsoft.com/office/drawing/2018/hyperlinkcolor" val="tx"/>
                    </a:ext>
                  </a:extLst>
                </a:hlinkClick>
              </a:rPr>
              <a:t>Normen – Norm for informasjonssikkerhet og personvern i helse- og omsorgssektoren</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2">
                  <a:extLst>
                    <a:ext uri="{A12FA001-AC4F-418D-AE19-62706E023703}">
                      <ahyp:hlinkClr xmlns:ahyp="http://schemas.microsoft.com/office/drawing/2018/hyperlinkcolor" val="tx"/>
                    </a:ext>
                  </a:extLst>
                </a:hlinkClick>
              </a:rPr>
              <a:t>Normen – Veileder i informasjonssikkerhet og personvern ved bruk av teknologier i kommunen</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3">
                <a:extLst>
                  <a:ext uri="{A12FA001-AC4F-418D-AE19-62706E023703}">
                    <ahyp:hlinkClr xmlns:ahyp="http://schemas.microsoft.com/office/drawing/2018/hyperlinkcolor" val="tx"/>
                  </a:ext>
                </a:extLst>
              </a:hlinkClick>
            </a:endParaRP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4">
                  <a:extLst>
                    <a:ext uri="{A12FA001-AC4F-418D-AE19-62706E023703}">
                      <ahyp:hlinkClr xmlns:ahyp="http://schemas.microsoft.com/office/drawing/2018/hyperlinkcolor" val="tx"/>
                    </a:ext>
                  </a:extLst>
                </a:hlinkClick>
              </a:rPr>
              <a:t>Kvikk-guide til behandling av helse- og personopplysninger ved bruk av velferdsteknologi</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5">
                  <a:extLst>
                    <a:ext uri="{A12FA001-AC4F-418D-AE19-62706E023703}">
                      <ahyp:hlinkClr xmlns:ahyp="http://schemas.microsoft.com/office/drawing/2018/hyperlinkcolor" val="tx"/>
                    </a:ext>
                  </a:extLst>
                </a:hlinkClick>
              </a:rPr>
              <a:t>Datatilsynet - Vurdering av personvernkonsekvenser (DPIA).</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9">
                  <a:extLst>
                    <a:ext uri="{96DAC541-7B7A-43D3-8B79-37D633B846F1}">
                      <asvg:svgBlip xmlns:asvg="http://schemas.microsoft.com/office/drawing/2016/SVG/main" r:embed="rId10"/>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Velferdsteknologiens ABC – Lovverk og etikk</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44" name="TextBox 43">
            <a:extLst>
              <a:ext uri="{FF2B5EF4-FFF2-40B4-BE49-F238E27FC236}">
                <a16:creationId xmlns:a16="http://schemas.microsoft.com/office/drawing/2014/main" id="{9B4F7BE6-F4DF-4F1A-B1A9-40D80C64E4E4}"/>
              </a:ext>
            </a:extLst>
          </p:cNvPr>
          <p:cNvSpPr txBox="1"/>
          <p:nvPr/>
        </p:nvSpPr>
        <p:spPr>
          <a:xfrm>
            <a:off x="8179726" y="4123557"/>
            <a:ext cx="3240000" cy="941796"/>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Sjekkliste</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Infrastruktur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Funksjonelle og tekniske krav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Krav til personvern og informasjonssikkerhet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Juridiske forutsetninger er kartlagt.</a:t>
            </a:r>
          </a:p>
        </p:txBody>
      </p:sp>
      <p:grpSp>
        <p:nvGrpSpPr>
          <p:cNvPr id="36" name="Group 35">
            <a:extLst>
              <a:ext uri="{FF2B5EF4-FFF2-40B4-BE49-F238E27FC236}">
                <a16:creationId xmlns:a16="http://schemas.microsoft.com/office/drawing/2014/main" id="{005A3B74-D665-4AAB-B698-B2647FB99955}"/>
              </a:ext>
            </a:extLst>
          </p:cNvPr>
          <p:cNvGrpSpPr/>
          <p:nvPr/>
        </p:nvGrpSpPr>
        <p:grpSpPr>
          <a:xfrm>
            <a:off x="1701478" y="5586846"/>
            <a:ext cx="9718248" cy="1188000"/>
            <a:chOff x="719837" y="9191998"/>
            <a:chExt cx="6120000" cy="1198829"/>
          </a:xfrm>
        </p:grpSpPr>
        <p:sp>
          <p:nvSpPr>
            <p:cNvPr id="37" name="Rectangle 36">
              <a:extLst>
                <a:ext uri="{FF2B5EF4-FFF2-40B4-BE49-F238E27FC236}">
                  <a16:creationId xmlns:a16="http://schemas.microsoft.com/office/drawing/2014/main" id="{CF498052-77F3-4F10-B16B-6DF33CED4474}"/>
                </a:ext>
              </a:extLst>
            </p:cNvPr>
            <p:cNvSpPr/>
            <p:nvPr/>
          </p:nvSpPr>
          <p:spPr>
            <a:xfrm>
              <a:off x="823421" y="9195893"/>
              <a:ext cx="5912832" cy="1194934"/>
            </a:xfrm>
            <a:prstGeom prst="rect">
              <a:avLst/>
            </a:prstGeom>
          </p:spPr>
          <p:txBody>
            <a:bodyPr wrap="square" anchor="ctr">
              <a:noAutofit/>
            </a:bodyPr>
            <a:lstStyle/>
            <a:p>
              <a:pPr lvl="0" algn="ctr">
                <a:defRPr/>
              </a:pPr>
              <a:r>
                <a:rPr lang="nb-NO" sz="1600" b="1" dirty="0">
                  <a:latin typeface="Calibri" panose="020F0502020204030204" pitchFamily="34" charset="0"/>
                  <a:cs typeface="Calibri" panose="020F0502020204030204" pitchFamily="34" charset="0"/>
                  <a:sym typeface="Calibri" panose="020F0502020204030204" pitchFamily="34" charset="0"/>
                </a:rPr>
                <a:t>«Det er spesielt komplisert når overvåkingsutstyr eies av NAV og nettet de skal kobles opp mot eies og driftes av kommunene. Hvem har ansvaret? Dette er en problemstilling som vil bli mer aktuell i fremtiden.»</a:t>
              </a:r>
              <a:endParaRPr kumimoji="0" lang="nb-NO" sz="1600" b="1"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endParaRPr>
            </a:p>
            <a:p>
              <a:pPr marL="0" marR="0" lvl="0" indent="0" algn="ctr" defTabSz="995478" rtl="0" eaLnBrk="1" fontAlgn="auto" latinLnBrk="0" hangingPunct="1">
                <a:spcBef>
                  <a:spcPts val="0"/>
                </a:spcBef>
                <a:buClrTx/>
                <a:buSzTx/>
                <a:buFontTx/>
                <a:buNone/>
                <a:tabLst/>
                <a:defRPr/>
              </a:pPr>
              <a:endParaRPr kumimoji="0" lang="nb-NO" sz="500" b="0"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endParaRPr>
            </a:p>
            <a:p>
              <a:pPr marL="0" marR="0" lvl="0" indent="0" algn="ctr" defTabSz="995478" rtl="0" eaLnBrk="1" fontAlgn="auto" latinLnBrk="0" hangingPunct="1">
                <a:spcBef>
                  <a:spcPts val="0"/>
                </a:spcBef>
                <a:buClrTx/>
                <a:buSzTx/>
                <a:buFontTx/>
                <a:buNone/>
                <a:tabLst/>
                <a:defRPr/>
              </a:pPr>
              <a:endParaRPr kumimoji="0" lang="nb-NO"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endParaRPr>
            </a:p>
            <a:p>
              <a:pPr marL="0" marR="0" lvl="0" indent="0" algn="ctr" defTabSz="995478" rtl="0" eaLnBrk="1" fontAlgn="auto" latinLnBrk="0" hangingPunct="1">
                <a:spcBef>
                  <a:spcPts val="0"/>
                </a:spcBef>
                <a:buClrTx/>
                <a:buSzTx/>
                <a:buFontTx/>
                <a:buNone/>
                <a:tabLst/>
                <a:defRPr/>
              </a:pPr>
              <a:r>
                <a:rPr kumimoji="0" lang="nb-NO" sz="900" b="0" i="0" u="none" strike="noStrike" kern="1200" cap="none" spc="0" normalizeH="0" baseline="0" noProof="0" dirty="0">
                  <a:ln>
                    <a:noFill/>
                  </a:ln>
                  <a:effectLst/>
                  <a:uLnTx/>
                  <a:uFillTx/>
                  <a:latin typeface="Calibri" panose="020F0502020204030204" pitchFamily="34" charset="0"/>
                  <a:cs typeface="Calibri" panose="020F0502020204030204" pitchFamily="34" charset="0"/>
                  <a:sym typeface="Calibri" panose="020F0502020204030204" pitchFamily="34" charset="0"/>
                </a:rPr>
                <a:t>Representant fra NAV</a:t>
              </a:r>
            </a:p>
          </p:txBody>
        </p:sp>
        <p:grpSp>
          <p:nvGrpSpPr>
            <p:cNvPr id="38" name="Group 37">
              <a:extLst>
                <a:ext uri="{FF2B5EF4-FFF2-40B4-BE49-F238E27FC236}">
                  <a16:creationId xmlns:a16="http://schemas.microsoft.com/office/drawing/2014/main" id="{7C80B8B9-3C2F-4616-832E-69804B1907E5}"/>
                </a:ext>
              </a:extLst>
            </p:cNvPr>
            <p:cNvGrpSpPr/>
            <p:nvPr/>
          </p:nvGrpSpPr>
          <p:grpSpPr>
            <a:xfrm>
              <a:off x="719837" y="9191998"/>
              <a:ext cx="6120000" cy="1198829"/>
              <a:chOff x="719837" y="9081409"/>
              <a:chExt cx="6120000" cy="1198829"/>
            </a:xfrm>
          </p:grpSpPr>
          <p:cxnSp>
            <p:nvCxnSpPr>
              <p:cNvPr id="39" name="Straight Connector 38">
                <a:extLst>
                  <a:ext uri="{FF2B5EF4-FFF2-40B4-BE49-F238E27FC236}">
                    <a16:creationId xmlns:a16="http://schemas.microsoft.com/office/drawing/2014/main" id="{DF63DE8C-5ABB-4BD2-9118-804A7C3D3EB7}"/>
                  </a:ext>
                </a:extLst>
              </p:cNvPr>
              <p:cNvCxnSpPr>
                <a:cxnSpLocks/>
              </p:cNvCxnSpPr>
              <p:nvPr/>
            </p:nvCxnSpPr>
            <p:spPr>
              <a:xfrm>
                <a:off x="719837" y="9081409"/>
                <a:ext cx="61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4D97DBC-F712-474C-9168-A229FF13C8D8}"/>
                  </a:ext>
                </a:extLst>
              </p:cNvPr>
              <p:cNvCxnSpPr>
                <a:cxnSpLocks/>
              </p:cNvCxnSpPr>
              <p:nvPr/>
            </p:nvCxnSpPr>
            <p:spPr>
              <a:xfrm>
                <a:off x="719837" y="10280238"/>
                <a:ext cx="6120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Connector 47">
            <a:extLst>
              <a:ext uri="{FF2B5EF4-FFF2-40B4-BE49-F238E27FC236}">
                <a16:creationId xmlns:a16="http://schemas.microsoft.com/office/drawing/2014/main" id="{3AD1BD4E-A41A-4245-9AE5-DE04F58EB84A}"/>
              </a:ext>
            </a:extLst>
          </p:cNvPr>
          <p:cNvCxnSpPr>
            <a:cxnSpLocks/>
            <a:stCxn id="52" idx="1"/>
            <a:endCxn id="54" idx="3"/>
          </p:cNvCxnSpPr>
          <p:nvPr/>
        </p:nvCxnSpPr>
        <p:spPr>
          <a:xfrm>
            <a:off x="1610139" y="250700"/>
            <a:ext cx="6254793"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4E48C2-AACA-4E57-909A-CEABEA618FAE}"/>
              </a:ext>
            </a:extLst>
          </p:cNvPr>
          <p:cNvCxnSpPr>
            <a:cxnSpLocks/>
            <a:stCxn id="52" idx="1"/>
            <a:endCxn id="54" idx="3"/>
          </p:cNvCxnSpPr>
          <p:nvPr/>
        </p:nvCxnSpPr>
        <p:spPr>
          <a:xfrm>
            <a:off x="1610139" y="250700"/>
            <a:ext cx="6254793" cy="0"/>
          </a:xfrm>
          <a:prstGeom prst="line">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cxnSp>
      <p:sp>
        <p:nvSpPr>
          <p:cNvPr id="52" name="Rectangle: Rounded Corners 51">
            <a:hlinkClick r:id="" action="ppaction://noaction"/>
            <a:extLst>
              <a:ext uri="{FF2B5EF4-FFF2-40B4-BE49-F238E27FC236}">
                <a16:creationId xmlns:a16="http://schemas.microsoft.com/office/drawing/2014/main" id="{D62CE9AE-E2F4-4FEF-A65D-33FE35C02C1E}"/>
              </a:ext>
            </a:extLst>
          </p:cNvPr>
          <p:cNvSpPr/>
          <p:nvPr/>
        </p:nvSpPr>
        <p:spPr>
          <a:xfrm>
            <a:off x="1610139" y="106700"/>
            <a:ext cx="2700000" cy="288000"/>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Utforme ny tjeneste</a:t>
            </a:r>
          </a:p>
        </p:txBody>
      </p:sp>
      <p:sp>
        <p:nvSpPr>
          <p:cNvPr id="53" name="Rectangle: Rounded Corners 52">
            <a:hlinkClick r:id="" action="ppaction://noaction"/>
            <a:extLst>
              <a:ext uri="{FF2B5EF4-FFF2-40B4-BE49-F238E27FC236}">
                <a16:creationId xmlns:a16="http://schemas.microsoft.com/office/drawing/2014/main" id="{42C4354C-703F-4BD4-81F6-EEE3B2592C92}"/>
              </a:ext>
            </a:extLst>
          </p:cNvPr>
          <p:cNvSpPr/>
          <p:nvPr/>
        </p:nvSpPr>
        <p:spPr>
          <a:xfrm>
            <a:off x="8719726" y="106700"/>
            <a:ext cx="2700000" cy="288000"/>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Fremskaffe velferdsteknologi</a:t>
            </a:r>
          </a:p>
        </p:txBody>
      </p:sp>
      <p:sp>
        <p:nvSpPr>
          <p:cNvPr id="54" name="Rectangle: Rounded Corners 53">
            <a:hlinkClick r:id="" action="ppaction://noaction"/>
            <a:extLst>
              <a:ext uri="{FF2B5EF4-FFF2-40B4-BE49-F238E27FC236}">
                <a16:creationId xmlns:a16="http://schemas.microsoft.com/office/drawing/2014/main" id="{4BE6DB61-B097-4E7A-AC0E-9AB8A64136FC}"/>
              </a:ext>
            </a:extLst>
          </p:cNvPr>
          <p:cNvSpPr/>
          <p:nvPr/>
        </p:nvSpPr>
        <p:spPr>
          <a:xfrm>
            <a:off x="5164932" y="106700"/>
            <a:ext cx="2700000" cy="28800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Kartlegge krav og forutsetninger</a:t>
            </a:r>
          </a:p>
        </p:txBody>
      </p:sp>
    </p:spTree>
    <p:extLst>
      <p:ext uri="{BB962C8B-B14F-4D97-AF65-F5344CB8AC3E}">
        <p14:creationId xmlns:p14="http://schemas.microsoft.com/office/powerpoint/2010/main" val="2372194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5413B87-6892-4B86-BB3A-20C0EFD7F6B0}"/>
              </a:ext>
            </a:extLst>
          </p:cNvPr>
          <p:cNvGraphicFramePr>
            <a:graphicFrameLocks noChangeAspect="1"/>
          </p:cNvGraphicFramePr>
          <p:nvPr>
            <p:custDataLst>
              <p:tags r:id="rId2"/>
            </p:custDataLst>
            <p:extLst>
              <p:ext uri="{D42A27DB-BD31-4B8C-83A1-F6EECF244321}">
                <p14:modId xmlns:p14="http://schemas.microsoft.com/office/powerpoint/2010/main" val="3162090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442" imgH="442" progId="TCLayout.ActiveDocument.1">
                  <p:embed/>
                </p:oleObj>
              </mc:Choice>
              <mc:Fallback>
                <p:oleObj name="think-cell Slide" r:id="rId5" imgW="442" imgH="442" progId="TCLayout.ActiveDocument.1">
                  <p:embed/>
                  <p:pic>
                    <p:nvPicPr>
                      <p:cNvPr id="3" name="Object 2" hidden="1">
                        <a:extLst>
                          <a:ext uri="{FF2B5EF4-FFF2-40B4-BE49-F238E27FC236}">
                            <a16:creationId xmlns:a16="http://schemas.microsoft.com/office/drawing/2014/main" id="{95413B87-6892-4B86-BB3A-20C0EFD7F6B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47" name="Straight Connector 46">
            <a:extLst>
              <a:ext uri="{FF2B5EF4-FFF2-40B4-BE49-F238E27FC236}">
                <a16:creationId xmlns:a16="http://schemas.microsoft.com/office/drawing/2014/main" id="{598E3594-3239-4665-AAF8-6FC9FB020CF6}"/>
              </a:ext>
            </a:extLst>
          </p:cNvPr>
          <p:cNvCxnSpPr>
            <a:cxnSpLocks/>
          </p:cNvCxnSpPr>
          <p:nvPr/>
        </p:nvCxnSpPr>
        <p:spPr>
          <a:xfrm flipH="1">
            <a:off x="661921" y="573005"/>
            <a:ext cx="1" cy="2478129"/>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0687AC-9390-4C61-BD38-C937FBE2E6D4}"/>
              </a:ext>
            </a:extLst>
          </p:cNvPr>
          <p:cNvSpPr txBox="1"/>
          <p:nvPr/>
        </p:nvSpPr>
        <p:spPr>
          <a:xfrm>
            <a:off x="1529860" y="832505"/>
            <a:ext cx="9721240" cy="461665"/>
          </a:xfrm>
          <a:prstGeom prst="rect">
            <a:avLst/>
          </a:prstGeom>
          <a:noFill/>
        </p:spPr>
        <p:txBody>
          <a:bodyPr wrap="square" rtlCol="0">
            <a:spAutoFit/>
          </a:bodyPr>
          <a:lstStyle/>
          <a:p>
            <a:r>
              <a:rPr lang="nb-NO" sz="1200" dirty="0">
                <a:latin typeface="Calibri" panose="020F0502020204030204" pitchFamily="34" charset="0"/>
                <a:cs typeface="Calibri" panose="020F0502020204030204" pitchFamily="34" charset="0"/>
                <a:sym typeface="Calibri" panose="020F0502020204030204" pitchFamily="34" charset="0"/>
              </a:rPr>
              <a:t>Velferdsteknologi til barn og unge med nedsatt funksjonsevne kan fremskaffes på ulike måter. Dette kan være tildeling fra NAV hjelpemiddelsentral, tildeling av kommunalt innkjøpt utstyr eller privat kjøp av utstyr.</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6828982" cy="369332"/>
          </a:xfrm>
          <a:prstGeom prst="rect">
            <a:avLst/>
          </a:prstGeom>
          <a:noFill/>
        </p:spPr>
        <p:txBody>
          <a:bodyPr wrap="square" rtlCol="0">
            <a:spAutoFit/>
          </a:bodyPr>
          <a:lstStyle/>
          <a:p>
            <a:r>
              <a:rPr lang="nb-NO" b="1" dirty="0">
                <a:latin typeface="Arial Black" panose="020B0A04020102020204" pitchFamily="34" charset="0"/>
                <a:cs typeface="Calibri" panose="020F0502020204030204" pitchFamily="34" charset="0"/>
                <a:sym typeface="Calibri" panose="020F0502020204030204" pitchFamily="34" charset="0"/>
              </a:rPr>
              <a:t>Fremskaffe velferdsteknologi</a:t>
            </a:r>
          </a:p>
        </p:txBody>
      </p:sp>
      <p:sp>
        <p:nvSpPr>
          <p:cNvPr id="28" name="Oval 27">
            <a:hlinkClick r:id="" action="ppaction://noaction"/>
            <a:extLst>
              <a:ext uri="{FF2B5EF4-FFF2-40B4-BE49-F238E27FC236}">
                <a16:creationId xmlns:a16="http://schemas.microsoft.com/office/drawing/2014/main" id="{5BB06C50-355E-4448-8CC5-CE6EFB240FC2}"/>
              </a:ext>
            </a:extLst>
          </p:cNvPr>
          <p:cNvSpPr/>
          <p:nvPr/>
        </p:nvSpPr>
        <p:spPr>
          <a:xfrm>
            <a:off x="100250" y="573005"/>
            <a:ext cx="1123343" cy="1039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Avklare behov og definere målsetning</a:t>
            </a:r>
          </a:p>
        </p:txBody>
      </p:sp>
      <p:sp>
        <p:nvSpPr>
          <p:cNvPr id="29" name="Oval 28">
            <a:hlinkClick r:id="" action="ppaction://noaction"/>
            <a:extLst>
              <a:ext uri="{FF2B5EF4-FFF2-40B4-BE49-F238E27FC236}">
                <a16:creationId xmlns:a16="http://schemas.microsoft.com/office/drawing/2014/main" id="{14EABD26-AF83-43D1-B729-3C0567C7F1C8}"/>
              </a:ext>
            </a:extLst>
          </p:cNvPr>
          <p:cNvSpPr/>
          <p:nvPr/>
        </p:nvSpPr>
        <p:spPr>
          <a:xfrm>
            <a:off x="100249" y="2011301"/>
            <a:ext cx="1123343" cy="1039833"/>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30" name="Oval 29">
            <a:hlinkClick r:id="" action="ppaction://noaction"/>
            <a:extLst>
              <a:ext uri="{FF2B5EF4-FFF2-40B4-BE49-F238E27FC236}">
                <a16:creationId xmlns:a16="http://schemas.microsoft.com/office/drawing/2014/main" id="{6A00089F-BE28-4E23-B7D8-E6D68353C868}"/>
              </a:ext>
            </a:extLst>
          </p:cNvPr>
          <p:cNvSpPr/>
          <p:nvPr/>
        </p:nvSpPr>
        <p:spPr>
          <a:xfrm>
            <a:off x="100249" y="3429000"/>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31" name="Oval 30">
            <a:hlinkClick r:id="" action="ppaction://noaction"/>
            <a:extLst>
              <a:ext uri="{FF2B5EF4-FFF2-40B4-BE49-F238E27FC236}">
                <a16:creationId xmlns:a16="http://schemas.microsoft.com/office/drawing/2014/main" id="{20FEAADC-181E-4991-AF81-1B38BFFBAFC2}"/>
              </a:ext>
            </a:extLst>
          </p:cNvPr>
          <p:cNvSpPr/>
          <p:nvPr/>
        </p:nvSpPr>
        <p:spPr>
          <a:xfrm>
            <a:off x="100249" y="4867295"/>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65000"/>
                    <a:lumOff val="35000"/>
                  </a:schemeClr>
                </a:solidFill>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26" name="TextBox 25">
            <a:extLst>
              <a:ext uri="{FF2B5EF4-FFF2-40B4-BE49-F238E27FC236}">
                <a16:creationId xmlns:a16="http://schemas.microsoft.com/office/drawing/2014/main" id="{25D82A25-05A0-4627-9B9E-2FECEE4D50EF}"/>
              </a:ext>
            </a:extLst>
          </p:cNvPr>
          <p:cNvSpPr txBox="1"/>
          <p:nvPr/>
        </p:nvSpPr>
        <p:spPr>
          <a:xfrm>
            <a:off x="1593131" y="1525294"/>
            <a:ext cx="6494914" cy="4097160"/>
          </a:xfrm>
          <a:prstGeom prst="rect">
            <a:avLst/>
          </a:prstGeom>
          <a:noFill/>
        </p:spPr>
        <p:txBody>
          <a:bodyPr wrap="square" numCol="2"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Ressurser fra NAV hjelpemiddelsentral og </a:t>
            </a:r>
            <a:r>
              <a:rPr lang="nb-NO" sz="1200" b="1" dirty="0" err="1">
                <a:latin typeface="Calibri" panose="020F0502020204030204" pitchFamily="34" charset="0"/>
                <a:cs typeface="Calibri" panose="020F0502020204030204" pitchFamily="34" charset="0"/>
                <a:sym typeface="Calibri" panose="020F0502020204030204" pitchFamily="34" charset="0"/>
              </a:rPr>
              <a:t>Statped</a:t>
            </a:r>
            <a:endParaRPr lang="nb-NO" sz="1200" b="1"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Innled en dialog med NAV hjelpemiddelsentral og </a:t>
            </a:r>
            <a:r>
              <a:rPr lang="nb-NO" sz="900" dirty="0" err="1">
                <a:latin typeface="Calibri" panose="020F0502020204030204" pitchFamily="34" charset="0"/>
                <a:cs typeface="Calibri" panose="020F0502020204030204" pitchFamily="34" charset="0"/>
                <a:sym typeface="Calibri" panose="020F0502020204030204" pitchFamily="34" charset="0"/>
              </a:rPr>
              <a:t>Statped</a:t>
            </a:r>
            <a:r>
              <a:rPr lang="nb-NO" sz="900" dirty="0">
                <a:latin typeface="Calibri" panose="020F0502020204030204" pitchFamily="34" charset="0"/>
                <a:cs typeface="Calibri" panose="020F0502020204030204" pitchFamily="34" charset="0"/>
                <a:sym typeface="Calibri" panose="020F0502020204030204" pitchFamily="34" charset="0"/>
              </a:rPr>
              <a:t> for å innhente informasjon om følgende:</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Hvilke velferdsteknologier NAV tilbyr i sin portefølje. Hjelpemidler lånes ut til barnet etter søknad for utprøving eller varig bruk, og returneres til NAV ved avsluttet bruk.</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Hvilke brukerbehov ulike teknologier møter og forventede nytteeffekter for barnet.</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Tilgang på opplæringsmateriell og brukerveiledninger knyttet til enkelte hjelpemidler.</a:t>
            </a:r>
          </a:p>
          <a:p>
            <a:pPr marL="228600" lvl="0" indent="-228600" defTabSz="995478">
              <a:spcBef>
                <a:spcPts val="600"/>
              </a:spcBef>
              <a:buFont typeface="+mj-lt"/>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Rådgivning knyttet til hjelpemidler, tilpasninger til det enkelte barns behov og kompetanseheving i kommunen.</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Kommunal tildeling</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Ta utgangspunkt i kartlagte behov, samt NAV sine produktportefølje, og vurder om kommunen skal gå til innkjøp av utstyr eller programvarelisenser for utlån.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Vurder om barn og unge i kommunen har behov for trygghet- og mestringsteknologier. Undersøk med helse og omsorg om kommunen har en eksisterende rammeavtale for slikt utstyr.</a:t>
            </a:r>
          </a:p>
          <a:p>
            <a:pPr marL="171450" lvl="0" indent="-171450" defTabSz="995478">
              <a:spcBef>
                <a:spcPts val="600"/>
              </a:spcBef>
              <a:buFont typeface="Arial" panose="020B0604020202020204" pitchFamily="34" charset="0"/>
              <a:buChar char="•"/>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Oppsummer antall enheter eller lisenser kommunen har behov for å anskaffe. Rådfør med kommunens innkjøpsavdeling for å avgjøre hvordan utstyret skal anskaffes.</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kriterier for når kommunalt utstyr skal lånes ut eller tildeles og om det klassifiseres som en kommunal tjeneste.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Vurder om kommunen skal ha en visnings- og utprøvingsarena hvor barn og familie kan teste teknologien.</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Privat innkjøp</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Undersøk hvilke velferdsteknologier som ikke tildeles fra NAV hjelpemiddelsentral eller som kommunalt utlån. Rådfør med andre kommuner og innhent priser fra leverandører.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kriterier for når kommunen skal informere om eller oppfordre foreldre til å gjøre privat innkjøp av velferdsteknologi. Spesifiser hvilke teknologier dette gjelder.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Utarbeid kriterier for når kommunen skal yte oppfølging og support til privat innkjøpt velferdsteknologi. Dette kan være utarbeidelse av individuelle målsetninger, opplæring til tjenesteytere på skole eller teknisk support til barn og familie.</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Innhent informasjon om når foreldre kan søke om finansiell støtte til innkjøp av privat utstyr, eksempelvis fra NAV hjelpemiddelsentral, sosialkontor, ideelle organisasjoner eller om kommunen selv har støtteordninger.</a:t>
            </a:r>
          </a:p>
        </p:txBody>
      </p:sp>
      <p:sp>
        <p:nvSpPr>
          <p:cNvPr id="42" name="TextBox 41">
            <a:extLst>
              <a:ext uri="{FF2B5EF4-FFF2-40B4-BE49-F238E27FC236}">
                <a16:creationId xmlns:a16="http://schemas.microsoft.com/office/drawing/2014/main" id="{9C8F4C44-E2C5-4544-AE89-A3A619218257}"/>
              </a:ext>
            </a:extLst>
          </p:cNvPr>
          <p:cNvSpPr txBox="1"/>
          <p:nvPr/>
        </p:nvSpPr>
        <p:spPr>
          <a:xfrm>
            <a:off x="8179726" y="1612839"/>
            <a:ext cx="3240000" cy="747897"/>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Eksempler</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00000"/>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Eksempler på </a:t>
            </a:r>
            <a:r>
              <a:rPr lang="nb-NO" sz="900" dirty="0" err="1">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software</a:t>
            </a: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 som kan tilpasses som hjelpemidler fra </a:t>
            </a:r>
            <a:r>
              <a:rPr lang="nb-NO" sz="900" dirty="0" err="1">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Appbiblioteket</a:t>
            </a:r>
            <a:r>
              <a:rPr lang="nb-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a:t>
            </a:r>
            <a:endParaRPr lang="nb-NO" sz="900"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00000"/>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Eksempel på oversikt over hjelpemidler fra </a:t>
            </a: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Bodø</a:t>
            </a:r>
            <a:r>
              <a:rPr lang="nb-NO" sz="900" dirty="0">
                <a:latin typeface="Calibri" panose="020F0502020204030204" pitchFamily="34" charset="0"/>
                <a:cs typeface="Calibri" panose="020F0502020204030204" pitchFamily="34" charset="0"/>
                <a:sym typeface="Calibri" panose="020F0502020204030204" pitchFamily="34" charset="0"/>
              </a:rPr>
              <a:t> og </a:t>
            </a:r>
            <a:r>
              <a:rPr lang="nb-NO" sz="900" dirty="0">
                <a:latin typeface="Calibri" panose="020F0502020204030204" pitchFamily="34" charset="0"/>
                <a:cs typeface="Calibri" panose="020F0502020204030204" pitchFamily="34" charset="0"/>
                <a:sym typeface="Calibri" panose="020F0502020204030204" pitchFamily="34" charset="0"/>
                <a:hlinkClick r:id="rId9">
                  <a:extLst>
                    <a:ext uri="{A12FA001-AC4F-418D-AE19-62706E023703}">
                      <ahyp:hlinkClr xmlns:ahyp="http://schemas.microsoft.com/office/drawing/2018/hyperlinkcolor" val="tx"/>
                    </a:ext>
                  </a:extLst>
                </a:hlinkClick>
              </a:rPr>
              <a:t>Risør</a:t>
            </a:r>
            <a:r>
              <a:rPr lang="nb-NO" sz="900" dirty="0">
                <a:latin typeface="Calibri" panose="020F0502020204030204" pitchFamily="34" charset="0"/>
                <a:cs typeface="Calibri" panose="020F0502020204030204" pitchFamily="34" charset="0"/>
                <a:sym typeface="Calibri" panose="020F0502020204030204" pitchFamily="34" charset="0"/>
              </a:rPr>
              <a:t>.</a:t>
            </a:r>
          </a:p>
        </p:txBody>
      </p:sp>
      <p:sp>
        <p:nvSpPr>
          <p:cNvPr id="43" name="Rectangle 42">
            <a:extLst>
              <a:ext uri="{FF2B5EF4-FFF2-40B4-BE49-F238E27FC236}">
                <a16:creationId xmlns:a16="http://schemas.microsoft.com/office/drawing/2014/main" id="{86106159-4337-4468-B8A4-0BDAE0917B96}"/>
              </a:ext>
            </a:extLst>
          </p:cNvPr>
          <p:cNvSpPr/>
          <p:nvPr/>
        </p:nvSpPr>
        <p:spPr>
          <a:xfrm>
            <a:off x="8179726" y="2624514"/>
            <a:ext cx="3240000" cy="77559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r>
              <a:rPr lang="nb-NO" sz="1200" b="1" dirty="0">
                <a:solidFill>
                  <a:schemeClr val="tx1"/>
                </a:solidFill>
                <a:latin typeface="Calibri" panose="020F0502020204030204" pitchFamily="34" charset="0"/>
                <a:cs typeface="Calibri" panose="020F0502020204030204" pitchFamily="34" charset="0"/>
                <a:sym typeface="Calibri" panose="020F0502020204030204" pitchFamily="34" charset="0"/>
              </a:rPr>
              <a:t>Verktøy</a:t>
            </a:r>
            <a:endParaRPr lang="nb-NO" sz="11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0">
                  <a:extLst>
                    <a:ext uri="{96DAC541-7B7A-43D3-8B79-37D633B846F1}">
                      <asvg:svgBlip xmlns:asvg="http://schemas.microsoft.com/office/drawing/2016/SVG/main" r:embed="rId11"/>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2">
                  <a:extLst>
                    <a:ext uri="{A12FA001-AC4F-418D-AE19-62706E023703}">
                      <ahyp:hlinkClr xmlns:ahyp="http://schemas.microsoft.com/office/drawing/2018/hyperlinkcolor" val="tx"/>
                    </a:ext>
                  </a:extLst>
                </a:hlinkClick>
              </a:rPr>
              <a:t>Kunnskapsbanken til NAV Hjelpemidler og Tilrettelegging</a:t>
            </a:r>
            <a:endPar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SzPct val="150000"/>
              <a:buBlip>
                <a:blip r:embed="rId10">
                  <a:extLst>
                    <a:ext uri="{96DAC541-7B7A-43D3-8B79-37D633B846F1}">
                      <asvg:svgBlip xmlns:asvg="http://schemas.microsoft.com/office/drawing/2016/SVG/main" r:embed="rId11"/>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3">
                  <a:extLst>
                    <a:ext uri="{A12FA001-AC4F-418D-AE19-62706E023703}">
                      <ahyp:hlinkClr xmlns:ahyp="http://schemas.microsoft.com/office/drawing/2018/hyperlinkcolor" val="tx"/>
                    </a:ext>
                  </a:extLst>
                </a:hlinkClick>
              </a:rPr>
              <a:t>Hjelpemiddeldatabasen</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a:p>
            <a:pPr marL="182563" lvl="0" indent="-182563" defTabSz="316520">
              <a:spcBef>
                <a:spcPct val="20000"/>
              </a:spcBef>
              <a:buSzPct val="150000"/>
              <a:buBlip>
                <a:blip r:embed="rId10">
                  <a:extLst>
                    <a:ext uri="{96DAC541-7B7A-43D3-8B79-37D633B846F1}">
                      <asvg:svgBlip xmlns:asvg="http://schemas.microsoft.com/office/drawing/2016/SVG/main" r:embed="rId11"/>
                    </a:ext>
                  </a:extLst>
                </a:blip>
              </a:buBlip>
              <a:defRPr/>
            </a:pP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hlinkClick r:id="rId14">
                  <a:extLst>
                    <a:ext uri="{A12FA001-AC4F-418D-AE19-62706E023703}">
                      <ahyp:hlinkClr xmlns:ahyp="http://schemas.microsoft.com/office/drawing/2018/hyperlinkcolor" val="tx"/>
                    </a:ext>
                  </a:extLst>
                </a:hlinkClick>
              </a:rPr>
              <a:t>Kvikk-guide til anskaffelser av velferdsteknologi</a:t>
            </a:r>
            <a:r>
              <a:rPr lang="nb-NO" sz="900" dirty="0">
                <a:solidFill>
                  <a:schemeClr val="tx1"/>
                </a:solidFill>
                <a:latin typeface="Calibri" panose="020F0502020204030204" pitchFamily="34" charset="0"/>
                <a:cs typeface="Calibri" panose="020F0502020204030204" pitchFamily="34" charset="0"/>
                <a:sym typeface="Calibri" panose="020F0502020204030204" pitchFamily="34" charset="0"/>
              </a:rPr>
              <a:t>.</a:t>
            </a:r>
          </a:p>
        </p:txBody>
      </p:sp>
      <p:sp>
        <p:nvSpPr>
          <p:cNvPr id="44" name="TextBox 43">
            <a:extLst>
              <a:ext uri="{FF2B5EF4-FFF2-40B4-BE49-F238E27FC236}">
                <a16:creationId xmlns:a16="http://schemas.microsoft.com/office/drawing/2014/main" id="{9B4F7BE6-F4DF-4F1A-B1A9-40D80C64E4E4}"/>
              </a:ext>
            </a:extLst>
          </p:cNvPr>
          <p:cNvSpPr txBox="1"/>
          <p:nvPr/>
        </p:nvSpPr>
        <p:spPr>
          <a:xfrm>
            <a:off x="8179726" y="3663889"/>
            <a:ext cx="3240000" cy="121879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Sjekkliste</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Ressurser fra NAV hjelpemiddelsentral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Behov for kommunalt innkjøp av utstyr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Velferdsteknologi som må kjøpes privat er kartlagt.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Kriterier for tildeling av velferdsteknologi er utarbeidet for NAV hjelpemiddelsentral, kommunalt innkjøpt utstyr og privat innkjøpt utstyr.</a:t>
            </a:r>
          </a:p>
        </p:txBody>
      </p:sp>
      <p:grpSp>
        <p:nvGrpSpPr>
          <p:cNvPr id="4" name="Group 3">
            <a:extLst>
              <a:ext uri="{FF2B5EF4-FFF2-40B4-BE49-F238E27FC236}">
                <a16:creationId xmlns:a16="http://schemas.microsoft.com/office/drawing/2014/main" id="{BCF8F570-7716-4709-9F23-5E15544418F4}"/>
              </a:ext>
            </a:extLst>
          </p:cNvPr>
          <p:cNvGrpSpPr/>
          <p:nvPr/>
        </p:nvGrpSpPr>
        <p:grpSpPr>
          <a:xfrm>
            <a:off x="1593131" y="5586845"/>
            <a:ext cx="9826595" cy="1188000"/>
            <a:chOff x="1593131" y="5586845"/>
            <a:chExt cx="9826595" cy="1188000"/>
          </a:xfrm>
        </p:grpSpPr>
        <p:sp>
          <p:nvSpPr>
            <p:cNvPr id="33" name="Rectangle: Rounded Corners 32">
              <a:extLst>
                <a:ext uri="{FF2B5EF4-FFF2-40B4-BE49-F238E27FC236}">
                  <a16:creationId xmlns:a16="http://schemas.microsoft.com/office/drawing/2014/main" id="{8ACF825D-E479-47B8-8673-6D2C23CC44D6}"/>
                </a:ext>
              </a:extLst>
            </p:cNvPr>
            <p:cNvSpPr/>
            <p:nvPr/>
          </p:nvSpPr>
          <p:spPr>
            <a:xfrm>
              <a:off x="1593131" y="5586845"/>
              <a:ext cx="9826595" cy="1188000"/>
            </a:xfrm>
            <a:prstGeom prst="roundRect">
              <a:avLst>
                <a:gd name="adj" fmla="val 4648"/>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t"/>
            <a:lstStyle/>
            <a:p>
              <a:pPr marL="0" lvl="2" algn="ctr" defTabSz="154058">
                <a:spcBef>
                  <a:spcPts val="600"/>
                </a:spcBef>
              </a:pPr>
              <a:endParaRPr lang="en-GB" sz="1200" b="1" dirty="0">
                <a:solidFill>
                  <a:schemeClr val="tx1"/>
                </a:solidFill>
                <a:latin typeface="Calibri" panose="020F0502020204030204" pitchFamily="34" charset="0"/>
                <a:cs typeface="Calibri" panose="020F0502020204030204" pitchFamily="34" charset="0"/>
                <a:sym typeface="Calibri" panose="020F0502020204030204" pitchFamily="34" charset="0"/>
              </a:endParaRPr>
            </a:p>
          </p:txBody>
        </p:sp>
        <p:sp>
          <p:nvSpPr>
            <p:cNvPr id="41" name="TextBox 40">
              <a:extLst>
                <a:ext uri="{FF2B5EF4-FFF2-40B4-BE49-F238E27FC236}">
                  <a16:creationId xmlns:a16="http://schemas.microsoft.com/office/drawing/2014/main" id="{F4D47A72-F73E-4EA0-9CE8-7E6D068FB275}"/>
                </a:ext>
              </a:extLst>
            </p:cNvPr>
            <p:cNvSpPr txBox="1"/>
            <p:nvPr/>
          </p:nvSpPr>
          <p:spPr>
            <a:xfrm>
              <a:off x="3033957" y="5623845"/>
              <a:ext cx="8283010" cy="1077218"/>
            </a:xfrm>
            <a:prstGeom prst="rect">
              <a:avLst/>
            </a:prstGeom>
            <a:noFill/>
          </p:spPr>
          <p:txBody>
            <a:bodyPr wrap="square" rtlCol="0">
              <a:spAutoFit/>
            </a:bodyPr>
            <a:lstStyle/>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Hjelpemiddelsentralen har et forvaltningsansvar og bistår kommuner, skoler, arbeidsgivere og andre samarbeidspartnere med rådgivning, veiledning, opplæring og tilrettelegging av hjelpemidler.</a:t>
              </a:r>
            </a:p>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Hjelpemiddelsentralen sikrer at hjelpemidler som lånes ut følger folketrygdens regler. På </a:t>
              </a:r>
              <a:r>
                <a:rPr lang="nb-NO" sz="900" dirty="0">
                  <a:latin typeface="Calibri" panose="020F0502020204030204" pitchFamily="34" charset="0"/>
                  <a:cs typeface="Calibri" panose="020F0502020204030204" pitchFamily="34" charset="0"/>
                  <a:sym typeface="Calibri" panose="020F0502020204030204" pitchFamily="34" charset="0"/>
                  <a:hlinkClick r:id="rId13">
                    <a:extLst>
                      <a:ext uri="{A12FA001-AC4F-418D-AE19-62706E023703}">
                        <ahyp:hlinkClr xmlns:ahyp="http://schemas.microsoft.com/office/drawing/2018/hyperlinkcolor" val="tx"/>
                      </a:ext>
                    </a:extLst>
                  </a:hlinkClick>
                </a:rPr>
                <a:t>hjelpemiddeldatabasen</a:t>
              </a:r>
              <a:r>
                <a:rPr lang="nb-NO" sz="900" dirty="0">
                  <a:latin typeface="Calibri" panose="020F0502020204030204" pitchFamily="34" charset="0"/>
                  <a:cs typeface="Calibri" panose="020F0502020204030204" pitchFamily="34" charset="0"/>
                  <a:sym typeface="Calibri" panose="020F0502020204030204" pitchFamily="34" charset="0"/>
                </a:rPr>
                <a:t> og </a:t>
              </a:r>
              <a:r>
                <a:rPr lang="nb-NO" sz="900" dirty="0">
                  <a:latin typeface="Calibri" panose="020F0502020204030204" pitchFamily="34" charset="0"/>
                  <a:cs typeface="Calibri" panose="020F0502020204030204" pitchFamily="34" charset="0"/>
                  <a:sym typeface="Calibri" panose="020F0502020204030204" pitchFamily="34" charset="0"/>
                  <a:hlinkClick r:id="rId12">
                    <a:extLst>
                      <a:ext uri="{A12FA001-AC4F-418D-AE19-62706E023703}">
                        <ahyp:hlinkClr xmlns:ahyp="http://schemas.microsoft.com/office/drawing/2018/hyperlinkcolor" val="tx"/>
                      </a:ext>
                    </a:extLst>
                  </a:hlinkClick>
                </a:rPr>
                <a:t>kunnskapsbanken </a:t>
              </a:r>
              <a:r>
                <a:rPr lang="nb-NO" sz="900" dirty="0">
                  <a:latin typeface="Calibri" panose="020F0502020204030204" pitchFamily="34" charset="0"/>
                  <a:cs typeface="Calibri" panose="020F0502020204030204" pitchFamily="34" charset="0"/>
                  <a:sym typeface="Calibri" panose="020F0502020204030204" pitchFamily="34" charset="0"/>
                </a:rPr>
                <a:t>finnes informasjon om en rekke hjelpemidler, sertifiseringer, kurs og finansiell støtte.</a:t>
              </a:r>
            </a:p>
            <a:p>
              <a:pPr marL="171450" lvl="0" indent="-171450" defTabSz="298379">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Hjelpemiddelsentralen bistår også teknisk i hjemmet til brukeren slik at tildelt og eksisterende utstyr benyttes effektivt og hensiktsmessig. Kommunen har ansvar for opplæring av bruker, men NAV bistår med rådgivning og kurs for kommunen.</a:t>
              </a:r>
            </a:p>
          </p:txBody>
        </p:sp>
        <p:cxnSp>
          <p:nvCxnSpPr>
            <p:cNvPr id="45" name="Straight Connector 44">
              <a:extLst>
                <a:ext uri="{FF2B5EF4-FFF2-40B4-BE49-F238E27FC236}">
                  <a16:creationId xmlns:a16="http://schemas.microsoft.com/office/drawing/2014/main" id="{2FF024FB-C810-4646-9CFE-66E8533421AE}"/>
                </a:ext>
              </a:extLst>
            </p:cNvPr>
            <p:cNvCxnSpPr>
              <a:cxnSpLocks/>
            </p:cNvCxnSpPr>
            <p:nvPr/>
          </p:nvCxnSpPr>
          <p:spPr>
            <a:xfrm rot="5400000">
              <a:off x="2475957" y="6180845"/>
              <a:ext cx="1116000"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E28AEB3-1EFE-475A-975D-A69750D7546F}"/>
                </a:ext>
              </a:extLst>
            </p:cNvPr>
            <p:cNvSpPr txBox="1"/>
            <p:nvPr/>
          </p:nvSpPr>
          <p:spPr>
            <a:xfrm>
              <a:off x="1667048" y="5913122"/>
              <a:ext cx="1440821" cy="461665"/>
            </a:xfrm>
            <a:prstGeom prst="rect">
              <a:avLst/>
            </a:prstGeom>
            <a:noFill/>
            <a:ln>
              <a:noFill/>
            </a:ln>
          </p:spPr>
          <p:txBody>
            <a:bodyPr wrap="square" lIns="0" rtlCol="0">
              <a:spAutoFit/>
            </a:bodyPr>
            <a:lstStyle/>
            <a:p>
              <a:pPr algn="ctr"/>
              <a:r>
                <a:rPr lang="nb-NO" sz="1200" b="1" dirty="0">
                  <a:latin typeface="Calibri" panose="020F0502020204030204" pitchFamily="34" charset="0"/>
                  <a:cs typeface="Calibri" panose="020F0502020204030204" pitchFamily="34" charset="0"/>
                  <a:sym typeface="Calibri" panose="020F0502020204030204" pitchFamily="34" charset="0"/>
                </a:rPr>
                <a:t>NAV </a:t>
              </a:r>
            </a:p>
            <a:p>
              <a:pPr algn="ctr"/>
              <a:r>
                <a:rPr lang="nb-NO" sz="1200" b="1" dirty="0">
                  <a:latin typeface="Calibri" panose="020F0502020204030204" pitchFamily="34" charset="0"/>
                  <a:cs typeface="Calibri" panose="020F0502020204030204" pitchFamily="34" charset="0"/>
                  <a:sym typeface="Calibri" panose="020F0502020204030204" pitchFamily="34" charset="0"/>
                </a:rPr>
                <a:t>hjelpemiddelsentral</a:t>
              </a:r>
            </a:p>
          </p:txBody>
        </p:sp>
      </p:grpSp>
      <p:grpSp>
        <p:nvGrpSpPr>
          <p:cNvPr id="48" name="Group 47">
            <a:extLst>
              <a:ext uri="{FF2B5EF4-FFF2-40B4-BE49-F238E27FC236}">
                <a16:creationId xmlns:a16="http://schemas.microsoft.com/office/drawing/2014/main" id="{9626FD47-E36B-436E-987C-642278FE9AB2}"/>
              </a:ext>
            </a:extLst>
          </p:cNvPr>
          <p:cNvGrpSpPr/>
          <p:nvPr/>
        </p:nvGrpSpPr>
        <p:grpSpPr>
          <a:xfrm>
            <a:off x="1610139" y="106700"/>
            <a:ext cx="9809587" cy="288000"/>
            <a:chOff x="1610139" y="106700"/>
            <a:chExt cx="9809587" cy="288000"/>
          </a:xfrm>
        </p:grpSpPr>
        <p:cxnSp>
          <p:nvCxnSpPr>
            <p:cNvPr id="49" name="Straight Connector 48">
              <a:extLst>
                <a:ext uri="{FF2B5EF4-FFF2-40B4-BE49-F238E27FC236}">
                  <a16:creationId xmlns:a16="http://schemas.microsoft.com/office/drawing/2014/main" id="{10964DF8-D247-4080-A9BD-D4899C059644}"/>
                </a:ext>
              </a:extLst>
            </p:cNvPr>
            <p:cNvCxnSpPr>
              <a:cxnSpLocks/>
              <a:stCxn id="52" idx="1"/>
              <a:endCxn id="53" idx="3"/>
            </p:cNvCxnSpPr>
            <p:nvPr/>
          </p:nvCxnSpPr>
          <p:spPr>
            <a:xfrm>
              <a:off x="1610139" y="250700"/>
              <a:ext cx="9809587"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0" name="Group 49">
              <a:extLst>
                <a:ext uri="{FF2B5EF4-FFF2-40B4-BE49-F238E27FC236}">
                  <a16:creationId xmlns:a16="http://schemas.microsoft.com/office/drawing/2014/main" id="{47AC6691-D9FC-4D1A-8266-C38703DB01BD}"/>
                </a:ext>
              </a:extLst>
            </p:cNvPr>
            <p:cNvGrpSpPr/>
            <p:nvPr/>
          </p:nvGrpSpPr>
          <p:grpSpPr>
            <a:xfrm>
              <a:off x="1610139" y="106700"/>
              <a:ext cx="9809587" cy="288000"/>
              <a:chOff x="1610139" y="106700"/>
              <a:chExt cx="9809587" cy="288000"/>
            </a:xfrm>
          </p:grpSpPr>
          <p:cxnSp>
            <p:nvCxnSpPr>
              <p:cNvPr id="51" name="Straight Connector 50">
                <a:extLst>
                  <a:ext uri="{FF2B5EF4-FFF2-40B4-BE49-F238E27FC236}">
                    <a16:creationId xmlns:a16="http://schemas.microsoft.com/office/drawing/2014/main" id="{52F7AA82-2944-41CD-A739-B5323244B181}"/>
                  </a:ext>
                </a:extLst>
              </p:cNvPr>
              <p:cNvCxnSpPr>
                <a:cxnSpLocks/>
                <a:stCxn id="52" idx="1"/>
                <a:endCxn id="53" idx="3"/>
              </p:cNvCxnSpPr>
              <p:nvPr/>
            </p:nvCxnSpPr>
            <p:spPr>
              <a:xfrm>
                <a:off x="1610139" y="250700"/>
                <a:ext cx="9809587" cy="0"/>
              </a:xfrm>
              <a:prstGeom prst="line">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cxnSp>
          <p:sp>
            <p:nvSpPr>
              <p:cNvPr id="52" name="Rectangle: Rounded Corners 51">
                <a:hlinkClick r:id="" action="ppaction://noaction"/>
                <a:extLst>
                  <a:ext uri="{FF2B5EF4-FFF2-40B4-BE49-F238E27FC236}">
                    <a16:creationId xmlns:a16="http://schemas.microsoft.com/office/drawing/2014/main" id="{2049F40C-1506-42CE-B47F-4412A8B87080}"/>
                  </a:ext>
                </a:extLst>
              </p:cNvPr>
              <p:cNvSpPr/>
              <p:nvPr/>
            </p:nvSpPr>
            <p:spPr>
              <a:xfrm>
                <a:off x="1610139" y="106700"/>
                <a:ext cx="2700000" cy="288000"/>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Utforme ny tjeneste</a:t>
                </a:r>
              </a:p>
            </p:txBody>
          </p:sp>
          <p:sp>
            <p:nvSpPr>
              <p:cNvPr id="53" name="Rectangle: Rounded Corners 52">
                <a:hlinkClick r:id="" action="ppaction://noaction"/>
                <a:extLst>
                  <a:ext uri="{FF2B5EF4-FFF2-40B4-BE49-F238E27FC236}">
                    <a16:creationId xmlns:a16="http://schemas.microsoft.com/office/drawing/2014/main" id="{09E4C30E-156F-443F-B5AC-7EF32E442FE5}"/>
                  </a:ext>
                </a:extLst>
              </p:cNvPr>
              <p:cNvSpPr/>
              <p:nvPr/>
            </p:nvSpPr>
            <p:spPr>
              <a:xfrm>
                <a:off x="8719726" y="106700"/>
                <a:ext cx="2700000" cy="288000"/>
              </a:xfrm>
              <a:prstGeom prst="roundRect">
                <a:avLst/>
              </a:prstGeom>
              <a:solidFill>
                <a:schemeClr val="accent6">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solidFill>
                    <a:latin typeface="Arial" panose="020B0604020202020204" pitchFamily="34" charset="0"/>
                    <a:cs typeface="Arial" panose="020B0604020202020204" pitchFamily="34" charset="0"/>
                    <a:sym typeface="Calibri" panose="020F0502020204030204" pitchFamily="34" charset="0"/>
                  </a:rPr>
                  <a:t>Fremskaffe velferdsteknologi</a:t>
                </a:r>
              </a:p>
            </p:txBody>
          </p:sp>
          <p:sp>
            <p:nvSpPr>
              <p:cNvPr id="54" name="Rectangle: Rounded Corners 53">
                <a:hlinkClick r:id="" action="ppaction://noaction"/>
                <a:extLst>
                  <a:ext uri="{FF2B5EF4-FFF2-40B4-BE49-F238E27FC236}">
                    <a16:creationId xmlns:a16="http://schemas.microsoft.com/office/drawing/2014/main" id="{F805578D-1999-4FB1-B0FD-1E8F0EC63251}"/>
                  </a:ext>
                </a:extLst>
              </p:cNvPr>
              <p:cNvSpPr/>
              <p:nvPr/>
            </p:nvSpPr>
            <p:spPr>
              <a:xfrm>
                <a:off x="5164932" y="106700"/>
                <a:ext cx="2700000" cy="288000"/>
              </a:xfrm>
              <a:prstGeom prst="roundRect">
                <a:avLst/>
              </a:prstGeom>
              <a:solidFill>
                <a:schemeClr val="accent6">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Kartlegge krav og forutsetninger</a:t>
                </a:r>
              </a:p>
            </p:txBody>
          </p:sp>
        </p:grpSp>
      </p:grpSp>
    </p:spTree>
    <p:extLst>
      <p:ext uri="{BB962C8B-B14F-4D97-AF65-F5344CB8AC3E}">
        <p14:creationId xmlns:p14="http://schemas.microsoft.com/office/powerpoint/2010/main" val="207945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892A8AF-9FDB-450A-AD6E-6A6794EE6671}"/>
              </a:ext>
            </a:extLst>
          </p:cNvPr>
          <p:cNvGraphicFramePr>
            <a:graphicFrameLocks noChangeAspect="1"/>
          </p:cNvGraphicFramePr>
          <p:nvPr>
            <p:custDataLst>
              <p:tags r:id="rId2"/>
            </p:custDataLst>
            <p:extLst>
              <p:ext uri="{D42A27DB-BD31-4B8C-83A1-F6EECF244321}">
                <p14:modId xmlns:p14="http://schemas.microsoft.com/office/powerpoint/2010/main" val="2804383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442" imgH="442" progId="TCLayout.ActiveDocument.1">
                  <p:embed/>
                </p:oleObj>
              </mc:Choice>
              <mc:Fallback>
                <p:oleObj name="think-cell Slide" r:id="rId5" imgW="442" imgH="442" progId="TCLayout.ActiveDocument.1">
                  <p:embed/>
                  <p:pic>
                    <p:nvPicPr>
                      <p:cNvPr id="3" name="Object 2" hidden="1">
                        <a:extLst>
                          <a:ext uri="{FF2B5EF4-FFF2-40B4-BE49-F238E27FC236}">
                            <a16:creationId xmlns:a16="http://schemas.microsoft.com/office/drawing/2014/main" id="{A892A8AF-9FDB-450A-AD6E-6A6794EE66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cxnSp>
        <p:nvCxnSpPr>
          <p:cNvPr id="29" name="Straight Connector 28">
            <a:extLst>
              <a:ext uri="{FF2B5EF4-FFF2-40B4-BE49-F238E27FC236}">
                <a16:creationId xmlns:a16="http://schemas.microsoft.com/office/drawing/2014/main" id="{20DB13C8-E470-4949-8A83-9CCB968D958F}"/>
              </a:ext>
            </a:extLst>
          </p:cNvPr>
          <p:cNvCxnSpPr>
            <a:cxnSpLocks/>
            <a:endCxn id="19" idx="4"/>
          </p:cNvCxnSpPr>
          <p:nvPr/>
        </p:nvCxnSpPr>
        <p:spPr>
          <a:xfrm flipH="1">
            <a:off x="661921" y="573005"/>
            <a:ext cx="2" cy="3895828"/>
          </a:xfrm>
          <a:prstGeom prst="line">
            <a:avLst/>
          </a:prstGeom>
          <a:ln w="60325" cap="flat" cmpd="sng">
            <a:solidFill>
              <a:schemeClr val="accent1">
                <a:lumMod val="20000"/>
                <a:lumOff val="80000"/>
                <a:alpha val="53000"/>
              </a:schemeClr>
            </a:solidFill>
            <a:miter lim="800000"/>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0687AC-9390-4C61-BD38-C937FBE2E6D4}"/>
              </a:ext>
            </a:extLst>
          </p:cNvPr>
          <p:cNvSpPr txBox="1"/>
          <p:nvPr/>
        </p:nvSpPr>
        <p:spPr>
          <a:xfrm>
            <a:off x="1529859" y="832505"/>
            <a:ext cx="9721239" cy="646331"/>
          </a:xfrm>
          <a:prstGeom prst="rect">
            <a:avLst/>
          </a:prstGeom>
          <a:noFill/>
        </p:spPr>
        <p:txBody>
          <a:bodyPr wrap="square" rtlCol="0">
            <a:spAutoFit/>
          </a:bodyPr>
          <a:lstStyle/>
          <a:p>
            <a:pPr lvl="0" defTabSz="995478">
              <a:spcBef>
                <a:spcPts val="800"/>
              </a:spcBef>
              <a:defRPr/>
            </a:pPr>
            <a:r>
              <a:rPr lang="nb-NO" sz="1200" dirty="0">
                <a:latin typeface="Calibri" panose="020F0502020204030204" pitchFamily="34" charset="0"/>
                <a:cs typeface="Calibri" panose="020F0502020204030204" pitchFamily="34" charset="0"/>
                <a:sym typeface="Calibri" panose="020F0502020204030204" pitchFamily="34" charset="0"/>
              </a:rPr>
              <a:t>Ved planlegging og implementering av ny tjeneste er involvering, kontinuerlig opplæring og kommunikasjon viktig for å gjøre organisasjonen klar. Implementering tar lang tid og starter ikke på et bestemt tidspunkt. Forankringsaktiviteter og opplæring må gjentas ofte og er spesielt viktig for å få med alle aktører over ulike nivå og på tvers av skole- og helsesektoren.</a:t>
            </a:r>
          </a:p>
        </p:txBody>
      </p:sp>
      <p:sp>
        <p:nvSpPr>
          <p:cNvPr id="26" name="Oval 25">
            <a:hlinkClick r:id="" action="ppaction://noaction"/>
            <a:extLst>
              <a:ext uri="{FF2B5EF4-FFF2-40B4-BE49-F238E27FC236}">
                <a16:creationId xmlns:a16="http://schemas.microsoft.com/office/drawing/2014/main" id="{2C1B4E93-0997-4DE8-B306-C851AB8FF2FE}"/>
              </a:ext>
            </a:extLst>
          </p:cNvPr>
          <p:cNvSpPr/>
          <p:nvPr/>
        </p:nvSpPr>
        <p:spPr>
          <a:xfrm>
            <a:off x="100250" y="573005"/>
            <a:ext cx="1123343" cy="10398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dirty="0">
                <a:solidFill>
                  <a:schemeClr val="tx1">
                    <a:lumMod val="50000"/>
                    <a:lumOff val="50000"/>
                  </a:schemeClr>
                </a:solidFill>
                <a:latin typeface="Arial" panose="020B0604020202020204" pitchFamily="34" charset="0"/>
                <a:cs typeface="Arial" panose="020B0604020202020204" pitchFamily="34" charset="0"/>
                <a:sym typeface="Calibri" panose="020F0502020204030204" pitchFamily="34" charset="0"/>
              </a:rPr>
              <a:t>Avklare behov og definere målsetning</a:t>
            </a:r>
          </a:p>
        </p:txBody>
      </p:sp>
      <p:sp>
        <p:nvSpPr>
          <p:cNvPr id="27" name="TextBox 26">
            <a:extLst>
              <a:ext uri="{FF2B5EF4-FFF2-40B4-BE49-F238E27FC236}">
                <a16:creationId xmlns:a16="http://schemas.microsoft.com/office/drawing/2014/main" id="{8BA93D05-EBD9-451A-A48C-98E87FDB9672}"/>
              </a:ext>
            </a:extLst>
          </p:cNvPr>
          <p:cNvSpPr txBox="1"/>
          <p:nvPr/>
        </p:nvSpPr>
        <p:spPr>
          <a:xfrm>
            <a:off x="1529859" y="482487"/>
            <a:ext cx="3991708" cy="369332"/>
          </a:xfrm>
          <a:prstGeom prst="rect">
            <a:avLst/>
          </a:prstGeom>
          <a:noFill/>
        </p:spPr>
        <p:txBody>
          <a:bodyPr wrap="square" rtlCol="0">
            <a:spAutoFit/>
          </a:bodyPr>
          <a:lstStyle/>
          <a:p>
            <a:pPr lvl="0">
              <a:defRPr/>
            </a:pPr>
            <a:r>
              <a:rPr lang="nb-NO" b="1" dirty="0">
                <a:latin typeface="Arial Black" panose="020B0A04020102020204" pitchFamily="34" charset="0"/>
                <a:cs typeface="Calibri" panose="020F0502020204030204" pitchFamily="34" charset="0"/>
                <a:sym typeface="Calibri" panose="020F0502020204030204" pitchFamily="34" charset="0"/>
              </a:rPr>
              <a:t>Implementere ny tjeneste</a:t>
            </a:r>
          </a:p>
        </p:txBody>
      </p:sp>
      <p:sp>
        <p:nvSpPr>
          <p:cNvPr id="18" name="Oval 17">
            <a:hlinkClick r:id="" action="ppaction://noaction"/>
            <a:extLst>
              <a:ext uri="{FF2B5EF4-FFF2-40B4-BE49-F238E27FC236}">
                <a16:creationId xmlns:a16="http://schemas.microsoft.com/office/drawing/2014/main" id="{863A0AF1-BAC3-42B6-9803-F5447BA961FC}"/>
              </a:ext>
            </a:extLst>
          </p:cNvPr>
          <p:cNvSpPr/>
          <p:nvPr/>
        </p:nvSpPr>
        <p:spPr>
          <a:xfrm>
            <a:off x="100249" y="2011301"/>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lvl="0" algn="ctr" defTabSz="995478">
              <a:defRPr/>
            </a:pPr>
            <a:r>
              <a:rPr lang="nb-NO" sz="900" dirty="0">
                <a:solidFill>
                  <a:prstClr val="black">
                    <a:lumMod val="65000"/>
                    <a:lumOff val="35000"/>
                  </a:prstClr>
                </a:solidFill>
                <a:latin typeface="Arial" panose="020B0604020202020204" pitchFamily="34" charset="0"/>
                <a:cs typeface="Arial" panose="020B0604020202020204" pitchFamily="34" charset="0"/>
                <a:sym typeface="Calibri" panose="020F0502020204030204" pitchFamily="34" charset="0"/>
              </a:rPr>
              <a:t>Utforme tjeneste og anskaffe</a:t>
            </a:r>
          </a:p>
        </p:txBody>
      </p:sp>
      <p:sp>
        <p:nvSpPr>
          <p:cNvPr id="19" name="Oval 18">
            <a:hlinkClick r:id="" action="ppaction://noaction"/>
            <a:extLst>
              <a:ext uri="{FF2B5EF4-FFF2-40B4-BE49-F238E27FC236}">
                <a16:creationId xmlns:a16="http://schemas.microsoft.com/office/drawing/2014/main" id="{240F0180-C00B-4B07-9D65-26F2FD377092}"/>
              </a:ext>
            </a:extLst>
          </p:cNvPr>
          <p:cNvSpPr/>
          <p:nvPr/>
        </p:nvSpPr>
        <p:spPr>
          <a:xfrm>
            <a:off x="100249" y="3429000"/>
            <a:ext cx="1123343" cy="1039833"/>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995478"/>
            <a:r>
              <a:rPr lang="nb-NO" sz="900">
                <a:solidFill>
                  <a:srgbClr val="001A58"/>
                </a:solidFill>
                <a:latin typeface="Arial" panose="020B0604020202020204" pitchFamily="34" charset="0"/>
                <a:cs typeface="Arial" panose="020B0604020202020204" pitchFamily="34" charset="0"/>
                <a:sym typeface="Calibri" panose="020F0502020204030204" pitchFamily="34" charset="0"/>
              </a:rPr>
              <a:t>Implementere tjenesten</a:t>
            </a:r>
          </a:p>
        </p:txBody>
      </p:sp>
      <p:sp>
        <p:nvSpPr>
          <p:cNvPr id="20" name="Oval 19">
            <a:hlinkClick r:id="" action="ppaction://noaction"/>
            <a:extLst>
              <a:ext uri="{FF2B5EF4-FFF2-40B4-BE49-F238E27FC236}">
                <a16:creationId xmlns:a16="http://schemas.microsoft.com/office/drawing/2014/main" id="{54A5A628-03C4-4FD3-9F5A-128915D5033A}"/>
              </a:ext>
            </a:extLst>
          </p:cNvPr>
          <p:cNvSpPr/>
          <p:nvPr/>
        </p:nvSpPr>
        <p:spPr>
          <a:xfrm>
            <a:off x="100249" y="4867295"/>
            <a:ext cx="1123343" cy="1039833"/>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995478" rtl="0" eaLnBrk="1" fontAlgn="auto" latinLnBrk="0" hangingPunct="1">
              <a:lnSpc>
                <a:spcPct val="100000"/>
              </a:lnSpc>
              <a:spcBef>
                <a:spcPts val="0"/>
              </a:spcBef>
              <a:spcAft>
                <a:spcPts val="0"/>
              </a:spcAft>
              <a:buClrTx/>
              <a:buSzTx/>
              <a:buFontTx/>
              <a:buNone/>
              <a:tabLst/>
              <a:defRPr/>
            </a:pPr>
            <a:r>
              <a:rPr kumimoji="0" lang="nb-NO" sz="900" b="0" i="0" u="none" strike="noStrike" kern="1200" cap="none" spc="0" normalizeH="0" baseline="0" noProof="0">
                <a:ln>
                  <a:noFill/>
                </a:ln>
                <a:solidFill>
                  <a:prstClr val="black">
                    <a:lumMod val="65000"/>
                    <a:lumOff val="35000"/>
                  </a:prstClr>
                </a:solidFill>
                <a:effectLst/>
                <a:uLnTx/>
                <a:uFillTx/>
                <a:latin typeface="Arial" panose="020B0604020202020204" pitchFamily="34" charset="0"/>
                <a:cs typeface="Arial" panose="020B0604020202020204" pitchFamily="34" charset="0"/>
                <a:sym typeface="Calibri" panose="020F0502020204030204" pitchFamily="34" charset="0"/>
              </a:rPr>
              <a:t>Drifte og evaluere tjenesten</a:t>
            </a:r>
          </a:p>
        </p:txBody>
      </p:sp>
      <p:sp>
        <p:nvSpPr>
          <p:cNvPr id="15" name="TextBox 14">
            <a:extLst>
              <a:ext uri="{FF2B5EF4-FFF2-40B4-BE49-F238E27FC236}">
                <a16:creationId xmlns:a16="http://schemas.microsoft.com/office/drawing/2014/main" id="{C0B78B4E-B593-4206-AD17-1CACB0774E3D}"/>
              </a:ext>
            </a:extLst>
          </p:cNvPr>
          <p:cNvSpPr txBox="1"/>
          <p:nvPr/>
        </p:nvSpPr>
        <p:spPr>
          <a:xfrm>
            <a:off x="1593131" y="1525294"/>
            <a:ext cx="6494914" cy="4097160"/>
          </a:xfrm>
          <a:prstGeom prst="rect">
            <a:avLst/>
          </a:prstGeom>
          <a:noFill/>
        </p:spPr>
        <p:txBody>
          <a:bodyPr wrap="square" numCol="2" spcCol="180000" rtlCol="0">
            <a:noAutofit/>
          </a:bodyPr>
          <a:lstStyle/>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Gjøre organisasjonen klar</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Sørg for at alle har en god forståelse for hva man ønsker å oppnå med velferdsteknologi. Dette gjelder politikere, kommuneledelse, og administrativt og faglig ansatte i IT-, helse- og skolesektoren.</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Tilrettelegg for samarbeidsforum der erfaringer kan utveksles og gjensidig forståelse av hverandres faglige perspektiv, arbeidshverdag og tilgjengelige ressurser fremmes. </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Be ledere og ambassadører om å </a:t>
            </a:r>
            <a:r>
              <a:rPr lang="nb-NO" sz="900" dirty="0" err="1">
                <a:latin typeface="Calibri" panose="020F0502020204030204" pitchFamily="34" charset="0"/>
                <a:cs typeface="Calibri" panose="020F0502020204030204" pitchFamily="34" charset="0"/>
                <a:sym typeface="Calibri" panose="020F0502020204030204" pitchFamily="34" charset="0"/>
              </a:rPr>
              <a:t>framsnakke</a:t>
            </a:r>
            <a:r>
              <a:rPr lang="nb-NO" sz="900" dirty="0">
                <a:latin typeface="Calibri" panose="020F0502020204030204" pitchFamily="34" charset="0"/>
                <a:cs typeface="Calibri" panose="020F0502020204030204" pitchFamily="34" charset="0"/>
                <a:sym typeface="Calibri" panose="020F0502020204030204" pitchFamily="34" charset="0"/>
              </a:rPr>
              <a:t> tjenesten for å skape interesse for velferdsteknologi.</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Opplæring</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Lag en opplæringsplan. Spesifiser hvem som skal motta opplæring og når opplæringen skal finne sted.</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Forankre opplæringsplanen hos ledere i skole- og helsesektoren. Tidsbruk på opplæring må avklares i forkant.</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Gi opplæring. Opplæringen burde være praktisk, gjentagende over tid og basert på øvingsoppgaver. Fokuser på å skape positive opplevelser rundt teknologien for barna.</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Oppfordre ansatte til å identifisere og henvise barn og unge som kan ha behov for velferdsteknologi. Sørg for at alle kjenner til rutiner for henvisning.</a:t>
            </a:r>
          </a:p>
          <a:p>
            <a:pPr lvl="0" defTabSz="995478">
              <a:spcBef>
                <a:spcPts val="600"/>
              </a:spcBef>
              <a:defRPr/>
            </a:pPr>
            <a:endParaRPr lang="nb-NO" sz="900" dirty="0">
              <a:latin typeface="Calibri" panose="020F0502020204030204" pitchFamily="34" charset="0"/>
              <a:cs typeface="Calibri" panose="020F0502020204030204" pitchFamily="34" charset="0"/>
              <a:sym typeface="Calibri" panose="020F0502020204030204" pitchFamily="34" charset="0"/>
            </a:endParaRP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Tilgjengeliggjøring av rutiner og verktøy</a:t>
            </a:r>
          </a:p>
          <a:p>
            <a:pPr marL="171450" lvl="0" indent="-171450" defTabSz="995478">
              <a:spcBef>
                <a:spcPts val="600"/>
              </a:spcBef>
              <a:buFont typeface="Arial" panose="020B0604020202020204" pitchFamily="34" charset="0"/>
              <a:buChar char="•"/>
              <a:defRPr/>
            </a:pPr>
            <a:r>
              <a:rPr lang="nb-NO" sz="900" dirty="0">
                <a:latin typeface="Calibri" panose="020F0502020204030204" pitchFamily="34" charset="0"/>
                <a:cs typeface="Calibri" panose="020F0502020204030204" pitchFamily="34" charset="0"/>
                <a:sym typeface="Calibri" panose="020F0502020204030204" pitchFamily="34" charset="0"/>
              </a:rPr>
              <a:t>Rutiner, skjemaer, verktøy og tjenesteforløp gjøres enkelt tilgjengelig for de ansatte, eksempelvis i kommunens kvalitetssystem.</a:t>
            </a:r>
          </a:p>
          <a:p>
            <a:pPr lvl="0" defTabSz="995478">
              <a:spcBef>
                <a:spcPts val="600"/>
              </a:spcBef>
              <a:defRPr/>
            </a:pPr>
            <a:r>
              <a:rPr lang="nb-NO" sz="1200" b="1" dirty="0">
                <a:latin typeface="Calibri" panose="020F0502020204030204" pitchFamily="34" charset="0"/>
                <a:cs typeface="Calibri" panose="020F0502020204030204" pitchFamily="34" charset="0"/>
                <a:sym typeface="Calibri" panose="020F0502020204030204" pitchFamily="34" charset="0"/>
              </a:rPr>
              <a:t>Informere innbyggere, brukere og ansatte</a:t>
            </a:r>
          </a:p>
          <a:p>
            <a:pPr lvl="0" defTabSz="995478">
              <a:spcBef>
                <a:spcPts val="600"/>
              </a:spcBef>
              <a:defRPr/>
            </a:pPr>
            <a:r>
              <a:rPr lang="nb-NO" sz="900" dirty="0">
                <a:latin typeface="Calibri" panose="020F0502020204030204" pitchFamily="34" charset="0"/>
                <a:cs typeface="Calibri" panose="020F0502020204030204" pitchFamily="34" charset="0"/>
                <a:sym typeface="Calibri" panose="020F0502020204030204" pitchFamily="34" charset="0"/>
              </a:rPr>
              <a:t>Sørg for at barn, foresatte og tjenesteytere er motivert for å motta opplæring og at nye hjelpemidler prioriteres i tjenesten. Utfør følgende aktiviteter:</a:t>
            </a:r>
          </a:p>
          <a:p>
            <a:pPr marL="228600" lvl="0" indent="-228600" defTabSz="995478">
              <a:spcBef>
                <a:spcPts val="600"/>
              </a:spcBef>
              <a:buFontTx/>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Lag en kommunikasjonsplan. Beskriv hvordan kommunen skal informere innbyggere om at velferdsteknologi tilbys.</a:t>
            </a:r>
          </a:p>
          <a:p>
            <a:pPr marL="228600" lvl="0" indent="-228600" defTabSz="995478">
              <a:spcBef>
                <a:spcPts val="600"/>
              </a:spcBef>
              <a:buFontTx/>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Publiser oppdateringer om tjenesten i lokalaviser, sosiale medier og kommunale nettsider for å skape interesse og forståelse for viktigheten av velferdsteknologi.</a:t>
            </a:r>
          </a:p>
          <a:p>
            <a:pPr marL="228600" lvl="0" indent="-228600" defTabSz="995478">
              <a:spcBef>
                <a:spcPts val="600"/>
              </a:spcBef>
              <a:buFontTx/>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Engasjer brukerrepresentanter og hold informasjonsmøter for foreldre, skole, spesialisthelsetjenesten, og i kommunen for å dele kunnskap og erfaringer.</a:t>
            </a:r>
          </a:p>
          <a:p>
            <a:pPr marL="228600" lvl="0" indent="-228600" defTabSz="995478">
              <a:spcBef>
                <a:spcPts val="600"/>
              </a:spcBef>
              <a:buFontTx/>
              <a:buAutoNum type="alphaLcParenR"/>
              <a:defRPr/>
            </a:pPr>
            <a:r>
              <a:rPr lang="nb-NO" sz="900" dirty="0">
                <a:latin typeface="Calibri" panose="020F0502020204030204" pitchFamily="34" charset="0"/>
                <a:cs typeface="Calibri" panose="020F0502020204030204" pitchFamily="34" charset="0"/>
                <a:sym typeface="Calibri" panose="020F0502020204030204" pitchFamily="34" charset="0"/>
              </a:rPr>
              <a:t>Spre informasjonsbrosjyrer hos kommunale tjenesteytere, eksempelvis ergo- og fysioterapien, PPT, skoler og hos NAV. </a:t>
            </a:r>
          </a:p>
        </p:txBody>
      </p:sp>
      <p:sp>
        <p:nvSpPr>
          <p:cNvPr id="16" name="TextBox 15">
            <a:extLst>
              <a:ext uri="{FF2B5EF4-FFF2-40B4-BE49-F238E27FC236}">
                <a16:creationId xmlns:a16="http://schemas.microsoft.com/office/drawing/2014/main" id="{CE2AA439-9D50-4FBC-9B57-88F0C47DC310}"/>
              </a:ext>
            </a:extLst>
          </p:cNvPr>
          <p:cNvSpPr txBox="1"/>
          <p:nvPr/>
        </p:nvSpPr>
        <p:spPr>
          <a:xfrm>
            <a:off x="8179726" y="1612839"/>
            <a:ext cx="3240000" cy="933589"/>
          </a:xfrm>
          <a:prstGeom prst="rect">
            <a:avLst/>
          </a:prstGeom>
          <a:solidFill>
            <a:schemeClr val="bg1">
              <a:lumMod val="95000"/>
            </a:schemeClr>
          </a:solidFill>
          <a:effectLst>
            <a:outerShdw blurRad="50800" dist="38100" dir="2700000" algn="tl" rotWithShape="0">
              <a:prstClr val="black">
                <a:alpha val="40000"/>
              </a:prstClr>
            </a:outerShdw>
          </a:effectLst>
        </p:spPr>
        <p:txBody>
          <a:bodyPr wrap="square" rtlCol="0">
            <a:spAutoFit/>
          </a:bodyPr>
          <a:lstStyle/>
          <a:p>
            <a:pPr lvl="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Eksempler</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216"/>
              </a:spcBef>
              <a:buFont typeface="Arial" panose="020B0604020202020204" pitchFamily="34" charset="0"/>
              <a:buChar char="•"/>
            </a:pPr>
            <a:r>
              <a:rPr lang="nn-NO" sz="900" dirty="0">
                <a:latin typeface="Calibri" panose="020F0502020204030204" pitchFamily="34" charset="0"/>
                <a:cs typeface="Calibri" panose="020F0502020204030204" pitchFamily="34" charset="0"/>
                <a:sym typeface="Calibri" panose="020F0502020204030204" pitchFamily="34" charset="0"/>
                <a:hlinkClick r:id="rId7">
                  <a:extLst>
                    <a:ext uri="{A12FA001-AC4F-418D-AE19-62706E023703}">
                      <ahyp:hlinkClr xmlns:ahyp="http://schemas.microsoft.com/office/drawing/2018/hyperlinkcolor" val="tx"/>
                    </a:ext>
                  </a:extLst>
                </a:hlinkClick>
              </a:rPr>
              <a:t>Eksempel på infoskriv fra Steinkjer.</a:t>
            </a:r>
            <a:endParaRPr lang="nn-NO" sz="900"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216"/>
              </a:spcBef>
              <a:buFont typeface="Arial" panose="020B0604020202020204" pitchFamily="34" charset="0"/>
              <a:buChar char="•"/>
            </a:pPr>
            <a:r>
              <a:rPr lang="nb-NO" sz="900" dirty="0">
                <a:latin typeface="Calibri" panose="020F0502020204030204" pitchFamily="34" charset="0"/>
                <a:cs typeface="Calibri" panose="020F0502020204030204" pitchFamily="34" charset="0"/>
                <a:sym typeface="Calibri" panose="020F0502020204030204" pitchFamily="34" charset="0"/>
                <a:hlinkClick r:id="rId8">
                  <a:extLst>
                    <a:ext uri="{A12FA001-AC4F-418D-AE19-62706E023703}">
                      <ahyp:hlinkClr xmlns:ahyp="http://schemas.microsoft.com/office/drawing/2018/hyperlinkcolor" val="tx"/>
                    </a:ext>
                  </a:extLst>
                </a:hlinkClick>
              </a:rPr>
              <a:t>Eksempel på opplæringsplan/opplæringsskjema fra Bodø.</a:t>
            </a:r>
            <a:endParaRPr lang="nb-NO" sz="900"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216"/>
              </a:spcBef>
              <a:buFont typeface="Arial" panose="020B0604020202020204" pitchFamily="34" charset="0"/>
              <a:buChar char="•"/>
            </a:pPr>
            <a:r>
              <a:rPr lang="nb-NO" sz="900" dirty="0">
                <a:latin typeface="Calibri" panose="020F0502020204030204" pitchFamily="34" charset="0"/>
                <a:cs typeface="Calibri" panose="020F0502020204030204" pitchFamily="34" charset="0"/>
                <a:sym typeface="Calibri" panose="020F0502020204030204" pitchFamily="34" charset="0"/>
                <a:hlinkClick r:id="rId9">
                  <a:extLst>
                    <a:ext uri="{A12FA001-AC4F-418D-AE19-62706E023703}">
                      <ahyp:hlinkClr xmlns:ahyp="http://schemas.microsoft.com/office/drawing/2018/hyperlinkcolor" val="tx"/>
                    </a:ext>
                  </a:extLst>
                </a:hlinkClick>
              </a:rPr>
              <a:t>Eksempel på kompetansehevingstiltak fra Steinkjer.</a:t>
            </a:r>
            <a:endParaRPr lang="nb-NO" sz="900" dirty="0">
              <a:latin typeface="Calibri" panose="020F0502020204030204" pitchFamily="34" charset="0"/>
              <a:cs typeface="Calibri" panose="020F0502020204030204" pitchFamily="34" charset="0"/>
              <a:sym typeface="Calibri" panose="020F0502020204030204" pitchFamily="34" charset="0"/>
            </a:endParaRPr>
          </a:p>
          <a:p>
            <a:pPr marL="171450" lvl="0" indent="-171450" defTabSz="995478">
              <a:spcBef>
                <a:spcPts val="216"/>
              </a:spcBef>
              <a:buFont typeface="Arial" panose="020B0604020202020204" pitchFamily="34" charset="0"/>
              <a:buChar char="•"/>
            </a:pPr>
            <a:r>
              <a:rPr lang="nb-NO" sz="900" dirty="0">
                <a:latin typeface="Calibri" panose="020F0502020204030204" pitchFamily="34" charset="0"/>
                <a:cs typeface="Calibri" panose="020F0502020204030204" pitchFamily="34" charset="0"/>
                <a:sym typeface="Calibri" panose="020F0502020204030204" pitchFamily="34" charset="0"/>
                <a:hlinkClick r:id="rId10">
                  <a:extLst>
                    <a:ext uri="{A12FA001-AC4F-418D-AE19-62706E023703}">
                      <ahyp:hlinkClr xmlns:ahyp="http://schemas.microsoft.com/office/drawing/2018/hyperlinkcolor" val="tx"/>
                    </a:ext>
                  </a:extLst>
                </a:hlinkClick>
              </a:rPr>
              <a:t>Erfaringer fra Farsund kommune.</a:t>
            </a:r>
            <a:endParaRPr lang="nb-NO" sz="900" dirty="0">
              <a:latin typeface="Calibri" panose="020F0502020204030204" pitchFamily="34" charset="0"/>
              <a:cs typeface="Calibri" panose="020F0502020204030204" pitchFamily="34" charset="0"/>
              <a:sym typeface="Calibri" panose="020F0502020204030204" pitchFamily="34" charset="0"/>
            </a:endParaRPr>
          </a:p>
        </p:txBody>
      </p:sp>
      <p:sp>
        <p:nvSpPr>
          <p:cNvPr id="21" name="TextBox 20">
            <a:extLst>
              <a:ext uri="{FF2B5EF4-FFF2-40B4-BE49-F238E27FC236}">
                <a16:creationId xmlns:a16="http://schemas.microsoft.com/office/drawing/2014/main" id="{EC5B7B5F-8C9D-4906-9901-C11F40660630}"/>
              </a:ext>
            </a:extLst>
          </p:cNvPr>
          <p:cNvSpPr txBox="1"/>
          <p:nvPr/>
        </p:nvSpPr>
        <p:spPr>
          <a:xfrm>
            <a:off x="8179726" y="2840343"/>
            <a:ext cx="3240000" cy="1384995"/>
          </a:xfrm>
          <a:prstGeom prst="rect">
            <a:avLst/>
          </a:prstGeom>
          <a:solidFill>
            <a:schemeClr val="accent4">
              <a:lumMod val="20000"/>
              <a:lumOff val="80000"/>
            </a:schemeClr>
          </a:solidFill>
          <a:effectLst>
            <a:outerShdw blurRad="50800" dist="38100" dir="2700000" algn="tl" rotWithShape="0">
              <a:prstClr val="black">
                <a:alpha val="40000"/>
              </a:prstClr>
            </a:outerShdw>
          </a:effectLst>
        </p:spPr>
        <p:txBody>
          <a:bodyPr wrap="square" numCol="1" rtlCol="0">
            <a:spAutoFit/>
          </a:bodyPr>
          <a:lstStyle/>
          <a:p>
            <a:pPr lvl="0" defTabSz="341620">
              <a:spcBef>
                <a:spcPts val="800"/>
              </a:spcBef>
              <a:defRPr/>
            </a:pPr>
            <a:r>
              <a:rPr lang="nb-NO" sz="1200" b="1" dirty="0">
                <a:latin typeface="Calibri" panose="020F0502020204030204" pitchFamily="34" charset="0"/>
                <a:cs typeface="Calibri" panose="020F0502020204030204" pitchFamily="34" charset="0"/>
                <a:sym typeface="Calibri" panose="020F0502020204030204" pitchFamily="34" charset="0"/>
              </a:rPr>
              <a:t>Sjekkliste</a:t>
            </a:r>
            <a:endParaRPr lang="nb-NO" sz="1100" b="1" dirty="0">
              <a:latin typeface="Calibri" panose="020F0502020204030204" pitchFamily="34" charset="0"/>
              <a:cs typeface="Calibri" panose="020F0502020204030204" pitchFamily="34" charset="0"/>
              <a:sym typeface="Calibri" panose="020F0502020204030204" pitchFamily="34" charset="0"/>
            </a:endParaRP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Kommunens topp- og mellomledelse er informert og forankret.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Opplæring av barn, familier og tjenesteytere er gjennomført.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Henvisning av barn og unge er igangsatt.</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Nødvendig dokumentasjon er lagret i kommunens kvalitetssystem.</a:t>
            </a:r>
          </a:p>
          <a:p>
            <a:pPr marL="182563" lvl="0" indent="-182563" defTabSz="316520">
              <a:spcBef>
                <a:spcPct val="20000"/>
              </a:spcBef>
              <a:buFont typeface="Wingdings" panose="05000000000000000000" pitchFamily="2" charset="2"/>
              <a:buChar char="q"/>
              <a:defRPr/>
            </a:pPr>
            <a:r>
              <a:rPr lang="nb-NO" sz="900" dirty="0">
                <a:latin typeface="Calibri" panose="020F0502020204030204" pitchFamily="34" charset="0"/>
                <a:cs typeface="Calibri" panose="020F0502020204030204" pitchFamily="34" charset="0"/>
                <a:sym typeface="Calibri" panose="020F0502020204030204" pitchFamily="34" charset="0"/>
              </a:rPr>
              <a:t>Kommunikasjonstiltak er gjennomført.</a:t>
            </a:r>
          </a:p>
        </p:txBody>
      </p:sp>
      <p:grpSp>
        <p:nvGrpSpPr>
          <p:cNvPr id="22" name="Group 21">
            <a:extLst>
              <a:ext uri="{FF2B5EF4-FFF2-40B4-BE49-F238E27FC236}">
                <a16:creationId xmlns:a16="http://schemas.microsoft.com/office/drawing/2014/main" id="{8FFFB91E-82D8-4B1B-9A8E-D66ABBA99FDE}"/>
              </a:ext>
            </a:extLst>
          </p:cNvPr>
          <p:cNvGrpSpPr/>
          <p:nvPr/>
        </p:nvGrpSpPr>
        <p:grpSpPr>
          <a:xfrm>
            <a:off x="1701478" y="5586845"/>
            <a:ext cx="9718248" cy="1184127"/>
            <a:chOff x="719837" y="9191998"/>
            <a:chExt cx="6120000" cy="1198829"/>
          </a:xfrm>
        </p:grpSpPr>
        <p:sp>
          <p:nvSpPr>
            <p:cNvPr id="23" name="Rectangle 22">
              <a:extLst>
                <a:ext uri="{FF2B5EF4-FFF2-40B4-BE49-F238E27FC236}">
                  <a16:creationId xmlns:a16="http://schemas.microsoft.com/office/drawing/2014/main" id="{88E4CC84-8789-45A7-844E-11BCD851A721}"/>
                </a:ext>
              </a:extLst>
            </p:cNvPr>
            <p:cNvSpPr/>
            <p:nvPr/>
          </p:nvSpPr>
          <p:spPr>
            <a:xfrm>
              <a:off x="823421" y="9195893"/>
              <a:ext cx="5912832" cy="1194934"/>
            </a:xfrm>
            <a:prstGeom prst="rect">
              <a:avLst/>
            </a:prstGeom>
          </p:spPr>
          <p:txBody>
            <a:bodyPr wrap="square" anchor="ctr">
              <a:noAutofit/>
            </a:bodyPr>
            <a:lstStyle/>
            <a:p>
              <a:pPr lvl="0" algn="ctr">
                <a:defRPr/>
              </a:pPr>
              <a:r>
                <a:rPr lang="nb-NO" sz="1600" b="1" dirty="0">
                  <a:latin typeface="Calibri" panose="020F0502020204030204" pitchFamily="34" charset="0"/>
                  <a:cs typeface="Calibri" panose="020F0502020204030204" pitchFamily="34" charset="0"/>
                  <a:sym typeface="Calibri" panose="020F0502020204030204" pitchFamily="34" charset="0"/>
                </a:rPr>
                <a:t>«Teknologien er mindre til hjelp hvis man ikke bruker det på en miljøterapeutisk måte, og hvis man ikke har personer som vet å sette dette til nytte for barnene. De må kunne miljøterapi og de må kunne pedagogikk.»</a:t>
              </a:r>
            </a:p>
            <a:p>
              <a:pPr lvl="0" algn="ctr" defTabSz="995478">
                <a:lnSpc>
                  <a:spcPct val="150000"/>
                </a:lnSpc>
                <a:defRPr/>
              </a:pPr>
              <a:endParaRPr lang="nb-NO" sz="900" dirty="0">
                <a:solidFill>
                  <a:srgbClr val="5D717F"/>
                </a:solidFill>
                <a:latin typeface="Calibri" panose="020F0502020204030204" pitchFamily="34" charset="0"/>
                <a:cs typeface="Calibri" panose="020F0502020204030204" pitchFamily="34" charset="0"/>
                <a:sym typeface="Calibri" panose="020F0502020204030204" pitchFamily="34" charset="0"/>
              </a:endParaRPr>
            </a:p>
            <a:p>
              <a:pPr algn="ctr" defTabSz="995478">
                <a:lnSpc>
                  <a:spcPct val="150000"/>
                </a:lnSpc>
                <a:defRPr/>
              </a:pPr>
              <a:r>
                <a:rPr lang="nb-NO" sz="900" dirty="0">
                  <a:latin typeface="Calibri" panose="020F0502020204030204" pitchFamily="34" charset="0"/>
                  <a:cs typeface="Calibri" panose="020F0502020204030204" pitchFamily="34" charset="0"/>
                  <a:sym typeface="Calibri" panose="020F0502020204030204" pitchFamily="34" charset="0"/>
                </a:rPr>
                <a:t>Implementeringsansvarlig i kommune</a:t>
              </a:r>
            </a:p>
          </p:txBody>
        </p:sp>
        <p:grpSp>
          <p:nvGrpSpPr>
            <p:cNvPr id="24" name="Group 23">
              <a:extLst>
                <a:ext uri="{FF2B5EF4-FFF2-40B4-BE49-F238E27FC236}">
                  <a16:creationId xmlns:a16="http://schemas.microsoft.com/office/drawing/2014/main" id="{4C23B80E-C60B-4084-92BB-B32BBD22EC2F}"/>
                </a:ext>
              </a:extLst>
            </p:cNvPr>
            <p:cNvGrpSpPr/>
            <p:nvPr/>
          </p:nvGrpSpPr>
          <p:grpSpPr>
            <a:xfrm>
              <a:off x="719837" y="9191998"/>
              <a:ext cx="6120000" cy="1198829"/>
              <a:chOff x="719837" y="9081409"/>
              <a:chExt cx="6120000" cy="1198829"/>
            </a:xfrm>
          </p:grpSpPr>
          <p:cxnSp>
            <p:nvCxnSpPr>
              <p:cNvPr id="25" name="Straight Connector 24">
                <a:extLst>
                  <a:ext uri="{FF2B5EF4-FFF2-40B4-BE49-F238E27FC236}">
                    <a16:creationId xmlns:a16="http://schemas.microsoft.com/office/drawing/2014/main" id="{1816365A-FE4F-478E-9B24-3BA2E3B6B7BD}"/>
                  </a:ext>
                </a:extLst>
              </p:cNvPr>
              <p:cNvCxnSpPr>
                <a:cxnSpLocks/>
              </p:cNvCxnSpPr>
              <p:nvPr/>
            </p:nvCxnSpPr>
            <p:spPr>
              <a:xfrm>
                <a:off x="719837" y="9081409"/>
                <a:ext cx="612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9767332-E595-4FBE-A025-355C31741685}"/>
                  </a:ext>
                </a:extLst>
              </p:cNvPr>
              <p:cNvCxnSpPr>
                <a:cxnSpLocks/>
              </p:cNvCxnSpPr>
              <p:nvPr/>
            </p:nvCxnSpPr>
            <p:spPr>
              <a:xfrm>
                <a:off x="719837" y="10280238"/>
                <a:ext cx="6120000" cy="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8933320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T1Q5CEYWPUaDdXwURX.Ql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i_zGd5svbMxJ7OZ2aoms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vJUTZYHlVrsLKz3Od0FZ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SMuFao3G2oifESTFzcf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_.._3tj1elCJJGH1K6VSY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63vLhbj6M0THu9njgcm62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k4tuKUX3fXGjRBdgNWDQ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uF2dz1qyIER2d0C1SUN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UxGOchaIXzgcZhw7XU75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gew7lQ2UwkeSHlthM.NL4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2A9136A522194BB8DA8C7044C273B1" ma:contentTypeVersion="5" ma:contentTypeDescription="Create a new document." ma:contentTypeScope="" ma:versionID="288b655b7327324543977c29dc3a3cfa">
  <xsd:schema xmlns:xsd="http://www.w3.org/2001/XMLSchema" xmlns:xs="http://www.w3.org/2001/XMLSchema" xmlns:p="http://schemas.microsoft.com/office/2006/metadata/properties" xmlns:ns2="5a3021de-b41b-4f16-9c03-b3361a78a2b3" targetNamespace="http://schemas.microsoft.com/office/2006/metadata/properties" ma:root="true" ma:fieldsID="3edc6527f7c5fef27941325add3bd396" ns2:_="">
    <xsd:import namespace="5a3021de-b41b-4f16-9c03-b3361a78a2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3021de-b41b-4f16-9c03-b3361a78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F4BCF9A-49F1-4C8B-ADD3-195F1EC3E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3021de-b41b-4f16-9c03-b3361a78a2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E00FBE-0254-4FBC-8A16-C3B203A4B6AD}">
  <ds:schemaRef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www.w3.org/XML/1998/namespace"/>
    <ds:schemaRef ds:uri="http://purl.org/dc/dcmitype/"/>
    <ds:schemaRef ds:uri="http://schemas.openxmlformats.org/package/2006/metadata/core-properties"/>
    <ds:schemaRef ds:uri="5a3021de-b41b-4f16-9c03-b3361a78a2b3"/>
  </ds:schemaRefs>
</ds:datastoreItem>
</file>

<file path=customXml/itemProps3.xml><?xml version="1.0" encoding="utf-8"?>
<ds:datastoreItem xmlns:ds="http://schemas.openxmlformats.org/officeDocument/2006/customXml" ds:itemID="{03C97EA1-6654-402C-8C52-4EC2D3E0B1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13497</TotalTime>
  <Words>6175</Words>
  <Application>Microsoft Office PowerPoint</Application>
  <PresentationFormat>Widescreen</PresentationFormat>
  <Paragraphs>549</Paragraphs>
  <Slides>14</Slides>
  <Notes>14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Arial Black</vt:lpstr>
      <vt:lpstr>Calibri</vt:lpstr>
      <vt:lpstr>Wingdings</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Kvikk-guide velferdsteknologi til barn og unge med funksjonsnedsettelser</dc:title>
  <dc:creator>Robert Hogvall</dc:creator>
  <cp:lastModifiedBy>Ørjan Aasen</cp:lastModifiedBy>
  <cp:revision>124</cp:revision>
  <dcterms:created xsi:type="dcterms:W3CDTF">2020-11-01T17:43:33Z</dcterms:created>
  <dcterms:modified xsi:type="dcterms:W3CDTF">2021-03-16T13:35:58Z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0x0101004E2A9136A522194BB8DA8C7044C273B1</vt:lpwstr>
  </property>
</Properties>
</file>