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1_C77A76F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6"/>
  </p:notesMasterIdLst>
  <p:sldIdLst>
    <p:sldId id="256" r:id="rId5"/>
    <p:sldId id="257" r:id="rId6"/>
    <p:sldId id="265" r:id="rId7"/>
    <p:sldId id="258" r:id="rId8"/>
    <p:sldId id="275" r:id="rId9"/>
    <p:sldId id="276" r:id="rId10"/>
    <p:sldId id="264" r:id="rId11"/>
    <p:sldId id="266" r:id="rId12"/>
    <p:sldId id="272" r:id="rId13"/>
    <p:sldId id="273" r:id="rId14"/>
    <p:sldId id="274" r:id="rId15"/>
    <p:sldId id="267" r:id="rId16"/>
    <p:sldId id="268" r:id="rId17"/>
    <p:sldId id="278" r:id="rId18"/>
    <p:sldId id="279" r:id="rId19"/>
    <p:sldId id="269" r:id="rId20"/>
    <p:sldId id="270" r:id="rId21"/>
    <p:sldId id="271" r:id="rId22"/>
    <p:sldId id="259" r:id="rId23"/>
    <p:sldId id="260" r:id="rId24"/>
    <p:sldId id="263" r:id="rId25"/>
  </p:sldIdLst>
  <p:sldSz cx="12192000" cy="6858000"/>
  <p:notesSz cx="6858000" cy="9144000"/>
  <p:custDataLst>
    <p:tags r:id="rId27"/>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33C699-F8A1-6678-D414-C0224C851337}" name="May-Linn Haugen Thorsen" initials="MT" userId="S::maylinn.thorsen@azetsconsulting.no::eeed4f01-0a9c-4dc1-a482-aa3c753cc02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kroll, Ole" initials="EO" lastIdx="7" clrIdx="0">
    <p:extLst>
      <p:ext uri="{19B8F6BF-5375-455C-9EA6-DF929625EA0E}">
        <p15:presenceInfo xmlns:p15="http://schemas.microsoft.com/office/powerpoint/2012/main" userId="S::ole.ekroll_bergen.kommune.no#ext#@ksiskyen.onmicrosoft.com::c346a5bc-a252-4c53-897c-ae8b892d1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58"/>
    <a:srgbClr val="EBB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ddels stil 1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4.xml"/></Relationships>
</file>

<file path=ppt/comments/modernComment_111_C77A76F7.xml><?xml version="1.0" encoding="utf-8"?>
<p188:cmLst xmlns:a="http://schemas.openxmlformats.org/drawingml/2006/main" xmlns:r="http://schemas.openxmlformats.org/officeDocument/2006/relationships" xmlns:p188="http://schemas.microsoft.com/office/powerpoint/2018/8/main">
  <p188:cm id="{6EEA75D4-7C2A-1442-B0B8-5A6157AE29EB}" authorId="{AC33C699-F8A1-6678-D414-C0224C851337}" created="2024-02-19T09:17:14.910">
    <ac:txMkLst xmlns:ac="http://schemas.microsoft.com/office/drawing/2013/main/command">
      <pc:docMk xmlns:pc="http://schemas.microsoft.com/office/powerpoint/2013/main/command"/>
      <pc:sldMk xmlns:pc="http://schemas.microsoft.com/office/powerpoint/2013/main/command" cId="3346691831" sldId="273"/>
      <ac:graphicFrameMk id="4" creationId="{F6CF1F1E-AD40-6C1E-F70B-6EF60373362D}"/>
      <ac:tblMk/>
      <ac:tcMk rowId="1128840223" colId="2613693252"/>
      <ac:txMk cp="156" len="47">
        <ac:context len="204" hash="2324419136"/>
      </ac:txMk>
    </ac:txMkLst>
    <p188:pos x="10981038" y="2328820"/>
    <p188:txBody>
      <a:bodyPr/>
      <a:lstStyle/>
      <a:p>
        <a:r>
          <a:rPr lang="nb-NO"/>
          <a:t>Skal denne bort? Synes ikke den passer helt inn, eventuelt bør det legges inn noe om rutinene på nivå 1-3 også, f.eks «rutinene blir ikke jevnlig kommunisert og oppdatert»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D9489C-1C46-400F-B294-9DF214C05E05}" type="datetimeFigureOut">
              <a:rPr lang="nb-NO" smtClean="0"/>
              <a:t>11.03.2024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9011B-5C11-4014-96E5-50558C38F719}" type="slidenum">
              <a:rPr lang="nb-NO" smtClean="0"/>
              <a:t>‹#›</a:t>
            </a:fld>
            <a:endParaRPr lang="nb-NO"/>
          </a:p>
        </p:txBody>
      </p:sp>
    </p:spTree>
    <p:extLst>
      <p:ext uri="{BB962C8B-B14F-4D97-AF65-F5344CB8AC3E}">
        <p14:creationId xmlns:p14="http://schemas.microsoft.com/office/powerpoint/2010/main" val="74721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6649011B-5C11-4014-96E5-50558C38F719}" type="slidenum">
              <a:rPr lang="nb-NO" smtClean="0"/>
              <a:t>10</a:t>
            </a:fld>
            <a:endParaRPr lang="nb-NO"/>
          </a:p>
        </p:txBody>
      </p:sp>
    </p:spTree>
    <p:extLst>
      <p:ext uri="{BB962C8B-B14F-4D97-AF65-F5344CB8AC3E}">
        <p14:creationId xmlns:p14="http://schemas.microsoft.com/office/powerpoint/2010/main" val="2419102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Rektangel 6"/>
          <p:cNvSpPr/>
          <p:nvPr userDrawn="1"/>
        </p:nvSpPr>
        <p:spPr>
          <a:xfrm>
            <a:off x="0" y="1244600"/>
            <a:ext cx="12192000" cy="33782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0" name="Rektangel 9"/>
          <p:cNvSpPr/>
          <p:nvPr userDrawn="1"/>
        </p:nvSpPr>
        <p:spPr>
          <a:xfrm>
            <a:off x="10244667" y="5911850"/>
            <a:ext cx="1701800" cy="8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1" name="Title 19"/>
          <p:cNvSpPr>
            <a:spLocks noGrp="1"/>
          </p:cNvSpPr>
          <p:nvPr>
            <p:ph type="ctrTitle"/>
          </p:nvPr>
        </p:nvSpPr>
        <p:spPr>
          <a:xfrm>
            <a:off x="664227" y="2196036"/>
            <a:ext cx="9915291" cy="466880"/>
          </a:xfrm>
        </p:spPr>
        <p:txBody>
          <a:bodyPr>
            <a:noAutofit/>
          </a:bodyPr>
          <a:lstStyle>
            <a:lvl1pPr algn="l">
              <a:defRPr sz="3000">
                <a:solidFill>
                  <a:srgbClr val="FFFFFF"/>
                </a:solidFill>
              </a:defRPr>
            </a:lvl1pPr>
          </a:lstStyle>
          <a:p>
            <a:r>
              <a:rPr lang="nb-NO"/>
              <a:t>Klikk for å redigere tittelstil</a:t>
            </a:r>
          </a:p>
        </p:txBody>
      </p:sp>
      <p:sp>
        <p:nvSpPr>
          <p:cNvPr id="12" name="Subtitle 20"/>
          <p:cNvSpPr>
            <a:spLocks noGrp="1"/>
          </p:cNvSpPr>
          <p:nvPr>
            <p:ph type="subTitle" idx="1"/>
          </p:nvPr>
        </p:nvSpPr>
        <p:spPr>
          <a:xfrm>
            <a:off x="664227" y="2822895"/>
            <a:ext cx="8534400" cy="516192"/>
          </a:xfrm>
        </p:spPr>
        <p:txBody>
          <a:bodyPr>
            <a:normAutofit/>
          </a:bodyPr>
          <a:lstStyle>
            <a:lvl1pPr marL="0" indent="0">
              <a:buFontTx/>
              <a:buNone/>
              <a:defRPr sz="2000">
                <a:solidFill>
                  <a:srgbClr val="FFFFFF"/>
                </a:solidFill>
              </a:defRPr>
            </a:lvl1pPr>
          </a:lstStyle>
          <a:p>
            <a:r>
              <a:rPr lang="nb-NO"/>
              <a:t>Klikk for å redigere undertittelstil i malen</a:t>
            </a:r>
          </a:p>
        </p:txBody>
      </p:sp>
      <p:pic>
        <p:nvPicPr>
          <p:cNvPr id="13" name="Bilde 12"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14" name="Bilde 13" descr="KS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38" y="6159500"/>
            <a:ext cx="3137662" cy="287901"/>
          </a:xfrm>
          <a:prstGeom prst="rect">
            <a:avLst/>
          </a:prstGeom>
        </p:spPr>
      </p:pic>
    </p:spTree>
    <p:extLst>
      <p:ext uri="{BB962C8B-B14F-4D97-AF65-F5344CB8AC3E}">
        <p14:creationId xmlns:p14="http://schemas.microsoft.com/office/powerpoint/2010/main" val="365399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10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493466" cy="106692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92491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155278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BCCF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6756851" cy="1134305"/>
          </a:xfrm>
        </p:spPr>
        <p:txBody>
          <a:bodyPr lIns="0" tIns="0" rIns="0" bIns="0" anchor="t">
            <a:noAutofit/>
          </a:bodyPr>
          <a:lstStyle>
            <a:lvl1pPr marL="0" indent="0" algn="l">
              <a:defRPr sz="3000">
                <a:solidFill>
                  <a:srgbClr val="001A58"/>
                </a:solidFill>
                <a:latin typeface="Calibri"/>
                <a:cs typeface="Calibri"/>
              </a:defRPr>
            </a:lvl1pPr>
          </a:lstStyle>
          <a:p>
            <a:r>
              <a:rPr lang="nb-NO"/>
              <a:t>Klikk for å redigere tittelstil</a:t>
            </a:r>
          </a:p>
        </p:txBody>
      </p:sp>
      <p:pic>
        <p:nvPicPr>
          <p:cNvPr id="6" name="Bilde 5" descr="ks_hovedlogo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138" y="463550"/>
            <a:ext cx="953397" cy="476250"/>
          </a:xfrm>
          <a:prstGeom prst="rect">
            <a:avLst/>
          </a:prstGeom>
        </p:spPr>
      </p:pic>
      <p:pic>
        <p:nvPicPr>
          <p:cNvPr id="9" name="Bilde 8" descr="kommunelenka.png"/>
          <p:cNvPicPr>
            <a:picLocks noChangeAspect="1"/>
          </p:cNvPicPr>
          <p:nvPr userDrawn="1"/>
        </p:nvPicPr>
        <p:blipFill>
          <a:blip r:embed="rId3">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spTree>
    <p:extLst>
      <p:ext uri="{BB962C8B-B14F-4D97-AF65-F5344CB8AC3E}">
        <p14:creationId xmlns:p14="http://schemas.microsoft.com/office/powerpoint/2010/main" val="231090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609600" y="732380"/>
            <a:ext cx="10972800" cy="1132114"/>
          </a:xfrm>
          <a:prstGeom prst="rect">
            <a:avLst/>
          </a:prstGeom>
        </p:spPr>
        <p:txBody>
          <a:bodyPr vert="horz" lIns="91440" tIns="45720" rIns="91440" bIns="45720" rtlCol="0" anchor="ctr">
            <a:normAutofit/>
          </a:bodyPr>
          <a:lstStyle>
            <a:lvl1pPr>
              <a:defRPr>
                <a:solidFill>
                  <a:srgbClr val="001046"/>
                </a:solidFill>
              </a:defRPr>
            </a:lvl1pPr>
          </a:lstStyle>
          <a:p>
            <a:r>
              <a:rPr lang="nb-NO"/>
              <a:t>Klikk for å redigere tittelstil</a:t>
            </a:r>
          </a:p>
        </p:txBody>
      </p:sp>
      <p:sp>
        <p:nvSpPr>
          <p:cNvPr id="9"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11.03.2024</a:t>
            </a:fld>
            <a:endParaRPr lang="nb-NO"/>
          </a:p>
        </p:txBody>
      </p:sp>
      <p:sp>
        <p:nvSpPr>
          <p:cNvPr id="10"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11"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sp>
        <p:nvSpPr>
          <p:cNvPr id="14" name="Plassholder for innhold 13"/>
          <p:cNvSpPr>
            <a:spLocks noGrp="1"/>
          </p:cNvSpPr>
          <p:nvPr>
            <p:ph sz="quarter" idx="10"/>
          </p:nvPr>
        </p:nvSpPr>
        <p:spPr>
          <a:xfrm>
            <a:off x="609601" y="1959429"/>
            <a:ext cx="10972800" cy="361149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5585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innhold 2"/>
          <p:cNvSpPr>
            <a:spLocks noGrp="1"/>
          </p:cNvSpPr>
          <p:nvPr>
            <p:ph sz="half" idx="1"/>
          </p:nvPr>
        </p:nvSpPr>
        <p:spPr>
          <a:xfrm>
            <a:off x="609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967113"/>
            <a:ext cx="5384800" cy="3688336"/>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9540C3D-7D2E-B046-9707-68B92A5A8B5C}" type="datetimeFigureOut">
              <a:t>11.03.2024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95171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731276"/>
            <a:ext cx="10972800" cy="114300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49540C3D-7D2E-B046-9707-68B92A5A8B5C}" type="datetimeFigureOut">
              <a:t>11.03.2024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097799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9540C3D-7D2E-B046-9707-68B92A5A8B5C}" type="datetimeFigureOut">
              <a:t>11.03.2024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58462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273050"/>
            <a:ext cx="4011084"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11.03.2024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216615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9540C3D-7D2E-B046-9707-68B92A5A8B5C}" type="datetimeFigureOut">
              <a:t>11.03.2024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28455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11.03.2024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145937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274639"/>
            <a:ext cx="27432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609600" y="274639"/>
            <a:ext cx="80264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9540C3D-7D2E-B046-9707-68B92A5A8B5C}" type="datetimeFigureOut">
              <a:t>11.03.2024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DA31872E-8BFC-214A-B7E1-4CF644173512}" type="slidenum">
              <a:t>‹#›</a:t>
            </a:fld>
            <a:endParaRPr lang="nb-NO"/>
          </a:p>
        </p:txBody>
      </p:sp>
    </p:spTree>
    <p:extLst>
      <p:ext uri="{BB962C8B-B14F-4D97-AF65-F5344CB8AC3E}">
        <p14:creationId xmlns:p14="http://schemas.microsoft.com/office/powerpoint/2010/main" val="354286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00"/>
            <a:lum/>
          </a:blip>
          <a:srcRect/>
          <a:stretch>
            <a:fillRect t="-3000" b="-3000"/>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609600" y="639068"/>
            <a:ext cx="109728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609600" y="1913324"/>
            <a:ext cx="10972800" cy="355770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609600" y="6173788"/>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40C3D-7D2E-B046-9707-68B92A5A8B5C}" type="datetimeFigureOut">
              <a:t>11.03.2024</a:t>
            </a:fld>
            <a:endParaRPr lang="nb-NO"/>
          </a:p>
        </p:txBody>
      </p:sp>
      <p:sp>
        <p:nvSpPr>
          <p:cNvPr id="5" name="Plassholder for bunntekst 4"/>
          <p:cNvSpPr>
            <a:spLocks noGrp="1"/>
          </p:cNvSpPr>
          <p:nvPr>
            <p:ph type="ftr" sz="quarter" idx="3"/>
          </p:nvPr>
        </p:nvSpPr>
        <p:spPr>
          <a:xfrm>
            <a:off x="4165600" y="6173788"/>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737601" y="6173788"/>
            <a:ext cx="15590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1872E-8BFC-214A-B7E1-4CF644173512}" type="slidenum">
              <a:t>‹#›</a:t>
            </a:fld>
            <a:endParaRPr lang="nb-NO"/>
          </a:p>
        </p:txBody>
      </p:sp>
      <p:pic>
        <p:nvPicPr>
          <p:cNvPr id="8" name="Bilde 7" descr="ks_hovedlogo_rgb.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928244" y="6173787"/>
            <a:ext cx="730357" cy="364835"/>
          </a:xfrm>
          <a:prstGeom prst="rect">
            <a:avLst/>
          </a:prstGeom>
        </p:spPr>
      </p:pic>
    </p:spTree>
    <p:extLst>
      <p:ext uri="{BB962C8B-B14F-4D97-AF65-F5344CB8AC3E}">
        <p14:creationId xmlns:p14="http://schemas.microsoft.com/office/powerpoint/2010/main" val="32780766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2800" kern="1200">
          <a:solidFill>
            <a:srgbClr val="001A58"/>
          </a:solidFill>
          <a:latin typeface="+mj-lt"/>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001A58"/>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1A58"/>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001A58"/>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1A58"/>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1A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1_C77A76F7.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vimeo.com/870618487/d3be42fd3c?share=copy" TargetMode="External"/><Relationship Id="rId2" Type="http://schemas.openxmlformats.org/officeDocument/2006/relationships/hyperlink" Target="http://www.skolesec.no/" TargetMode="External"/><Relationship Id="rId1" Type="http://schemas.openxmlformats.org/officeDocument/2006/relationships/slideLayout" Target="../slideLayouts/slideLayout3.xml"/><Relationship Id="rId4" Type="http://schemas.openxmlformats.org/officeDocument/2006/relationships/hyperlink" Target="https://vimeo.com/870618855/2b8b73ff4a?share=cop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3EFF63-EC2B-408D-B077-5D5C51E57FDD}"/>
              </a:ext>
            </a:extLst>
          </p:cNvPr>
          <p:cNvSpPr>
            <a:spLocks noGrp="1"/>
          </p:cNvSpPr>
          <p:nvPr>
            <p:ph type="ctrTitle"/>
          </p:nvPr>
        </p:nvSpPr>
        <p:spPr>
          <a:xfrm>
            <a:off x="664227" y="2112580"/>
            <a:ext cx="9915291" cy="1031185"/>
          </a:xfrm>
        </p:spPr>
        <p:txBody>
          <a:bodyPr/>
          <a:lstStyle/>
          <a:p>
            <a:r>
              <a:rPr lang="nb-NO"/>
              <a:t>Kultur- og kompetanseutviklingsopplegg for merkantile i personvern og informasjonssikkerhet</a:t>
            </a:r>
          </a:p>
        </p:txBody>
      </p:sp>
      <p:sp>
        <p:nvSpPr>
          <p:cNvPr id="3" name="Undertittel 2">
            <a:extLst>
              <a:ext uri="{FF2B5EF4-FFF2-40B4-BE49-F238E27FC236}">
                <a16:creationId xmlns:a16="http://schemas.microsoft.com/office/drawing/2014/main" id="{B2123F8C-2618-4BA3-A323-79345C3AD077}"/>
              </a:ext>
            </a:extLst>
          </p:cNvPr>
          <p:cNvSpPr>
            <a:spLocks noGrp="1"/>
          </p:cNvSpPr>
          <p:nvPr>
            <p:ph type="subTitle" idx="1"/>
          </p:nvPr>
        </p:nvSpPr>
        <p:spPr>
          <a:xfrm>
            <a:off x="664227" y="3303744"/>
            <a:ext cx="8534400" cy="516192"/>
          </a:xfrm>
        </p:spPr>
        <p:txBody>
          <a:bodyPr/>
          <a:lstStyle/>
          <a:p>
            <a:r>
              <a:rPr lang="nb-NO"/>
              <a:t>Pilotering som del av SkoleSec-prosjektet</a:t>
            </a:r>
          </a:p>
        </p:txBody>
      </p:sp>
    </p:spTree>
    <p:extLst>
      <p:ext uri="{BB962C8B-B14F-4D97-AF65-F5344CB8AC3E}">
        <p14:creationId xmlns:p14="http://schemas.microsoft.com/office/powerpoint/2010/main" val="127253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Kartlegging av egen kompetanse (før og etter)</a:t>
            </a:r>
          </a:p>
        </p:txBody>
      </p:sp>
      <p:graphicFrame>
        <p:nvGraphicFramePr>
          <p:cNvPr id="4" name="Tabell 4">
            <a:extLst>
              <a:ext uri="{FF2B5EF4-FFF2-40B4-BE49-F238E27FC236}">
                <a16:creationId xmlns:a16="http://schemas.microsoft.com/office/drawing/2014/main" id="{F6CF1F1E-AD40-6C1E-F70B-6EF60373362D}"/>
              </a:ext>
            </a:extLst>
          </p:cNvPr>
          <p:cNvGraphicFramePr>
            <a:graphicFrameLocks noGrp="1"/>
          </p:cNvGraphicFramePr>
          <p:nvPr>
            <p:ph sz="quarter" idx="10"/>
            <p:extLst>
              <p:ext uri="{D42A27DB-BD31-4B8C-83A1-F6EECF244321}">
                <p14:modId xmlns:p14="http://schemas.microsoft.com/office/powerpoint/2010/main" val="2722295436"/>
              </p:ext>
            </p:extLst>
          </p:nvPr>
        </p:nvGraphicFramePr>
        <p:xfrm>
          <a:off x="609600" y="1958975"/>
          <a:ext cx="10972799" cy="2656840"/>
        </p:xfrm>
        <a:graphic>
          <a:graphicData uri="http://schemas.openxmlformats.org/drawingml/2006/table">
            <a:tbl>
              <a:tblPr firstRow="1" bandRow="1">
                <a:tableStyleId>{5C22544A-7EE6-4342-B048-85BDC9FD1C3A}</a:tableStyleId>
              </a:tblPr>
              <a:tblGrid>
                <a:gridCol w="1238451">
                  <a:extLst>
                    <a:ext uri="{9D8B030D-6E8A-4147-A177-3AD203B41FA5}">
                      <a16:colId xmlns:a16="http://schemas.microsoft.com/office/drawing/2014/main" val="1000845076"/>
                    </a:ext>
                  </a:extLst>
                </a:gridCol>
                <a:gridCol w="2433587">
                  <a:extLst>
                    <a:ext uri="{9D8B030D-6E8A-4147-A177-3AD203B41FA5}">
                      <a16:colId xmlns:a16="http://schemas.microsoft.com/office/drawing/2014/main" val="1448884906"/>
                    </a:ext>
                  </a:extLst>
                </a:gridCol>
                <a:gridCol w="2433587">
                  <a:extLst>
                    <a:ext uri="{9D8B030D-6E8A-4147-A177-3AD203B41FA5}">
                      <a16:colId xmlns:a16="http://schemas.microsoft.com/office/drawing/2014/main" val="3541588440"/>
                    </a:ext>
                  </a:extLst>
                </a:gridCol>
                <a:gridCol w="2433587">
                  <a:extLst>
                    <a:ext uri="{9D8B030D-6E8A-4147-A177-3AD203B41FA5}">
                      <a16:colId xmlns:a16="http://schemas.microsoft.com/office/drawing/2014/main" val="2684700829"/>
                    </a:ext>
                  </a:extLst>
                </a:gridCol>
                <a:gridCol w="2433587">
                  <a:extLst>
                    <a:ext uri="{9D8B030D-6E8A-4147-A177-3AD203B41FA5}">
                      <a16:colId xmlns:a16="http://schemas.microsoft.com/office/drawing/2014/main" val="2613693252"/>
                    </a:ext>
                  </a:extLst>
                </a:gridCol>
              </a:tblGrid>
              <a:tr h="370840">
                <a:tc>
                  <a:txBody>
                    <a:bodyPr/>
                    <a:lstStyle/>
                    <a:p>
                      <a:r>
                        <a:rPr lang="nb-NO"/>
                        <a:t>Område</a:t>
                      </a:r>
                    </a:p>
                  </a:txBody>
                  <a:tcPr>
                    <a:solidFill>
                      <a:srgbClr val="001A58"/>
                    </a:solidFill>
                  </a:tcPr>
                </a:tc>
                <a:tc>
                  <a:txBody>
                    <a:bodyPr/>
                    <a:lstStyle/>
                    <a:p>
                      <a:r>
                        <a:rPr lang="nb-NO"/>
                        <a:t>Nivå 1</a:t>
                      </a:r>
                    </a:p>
                  </a:txBody>
                  <a:tcPr>
                    <a:solidFill>
                      <a:srgbClr val="001A58"/>
                    </a:solidFill>
                  </a:tcPr>
                </a:tc>
                <a:tc>
                  <a:txBody>
                    <a:bodyPr/>
                    <a:lstStyle/>
                    <a:p>
                      <a:r>
                        <a:rPr lang="nb-NO"/>
                        <a:t>Nivå 2</a:t>
                      </a:r>
                    </a:p>
                  </a:txBody>
                  <a:tcPr>
                    <a:solidFill>
                      <a:srgbClr val="001A58"/>
                    </a:solidFill>
                  </a:tcPr>
                </a:tc>
                <a:tc>
                  <a:txBody>
                    <a:bodyPr/>
                    <a:lstStyle/>
                    <a:p>
                      <a:r>
                        <a:rPr lang="nb-NO"/>
                        <a:t>Nivå 3</a:t>
                      </a:r>
                    </a:p>
                  </a:txBody>
                  <a:tcPr>
                    <a:solidFill>
                      <a:srgbClr val="001A58"/>
                    </a:solidFill>
                  </a:tcPr>
                </a:tc>
                <a:tc>
                  <a:txBody>
                    <a:bodyPr/>
                    <a:lstStyle/>
                    <a:p>
                      <a:r>
                        <a:rPr lang="nb-NO"/>
                        <a:t>Nivå 4</a:t>
                      </a:r>
                    </a:p>
                  </a:txBody>
                  <a:tcPr>
                    <a:solidFill>
                      <a:srgbClr val="001A58"/>
                    </a:solidFill>
                  </a:tcPr>
                </a:tc>
                <a:extLst>
                  <a:ext uri="{0D108BD9-81ED-4DB2-BD59-A6C34878D82A}">
                    <a16:rowId xmlns:a16="http://schemas.microsoft.com/office/drawing/2014/main" val="949769935"/>
                  </a:ext>
                </a:extLst>
              </a:tr>
              <a:tr h="370840">
                <a:tc>
                  <a:txBody>
                    <a:bodyPr/>
                    <a:lstStyle/>
                    <a:p>
                      <a:r>
                        <a:rPr lang="nb-NO" sz="1600"/>
                        <a:t>Redskaper</a:t>
                      </a:r>
                    </a:p>
                  </a:txBody>
                  <a:tcPr/>
                </a:tc>
                <a:tc>
                  <a:txBody>
                    <a:bodyPr/>
                    <a:lstStyle/>
                    <a:p>
                      <a:r>
                        <a:rPr lang="nb-NO" sz="1600"/>
                        <a:t>Jeg vet ikke om min skole/ barnehage har rutiner og verktøy for håndtering av barnas personvern og informasjonssikkerhet.</a:t>
                      </a:r>
                    </a:p>
                  </a:txBody>
                  <a:tcPr/>
                </a:tc>
                <a:tc>
                  <a:txBody>
                    <a:bodyPr/>
                    <a:lstStyle/>
                    <a:p>
                      <a:r>
                        <a:rPr lang="nb-NO" sz="1600"/>
                        <a:t>Jeg vet at min skole/ barnehage har rutiner og verktøy for håndtering av barnas personvern og informasjonssikkerhet, men jeg er ikke kjent med innholdet i disse.</a:t>
                      </a:r>
                    </a:p>
                  </a:txBody>
                  <a:tcPr/>
                </a:tc>
                <a:tc>
                  <a:txBody>
                    <a:bodyPr/>
                    <a:lstStyle/>
                    <a:p>
                      <a:r>
                        <a:rPr lang="nb-NO" sz="1600"/>
                        <a:t>Jeg vet at min skole/ barnehage har rutiner og verktøy for håndtering av barnas personvern og informasjonssikkerhet, og jeg er kjent med innholdet i disse.</a:t>
                      </a:r>
                    </a:p>
                  </a:txBody>
                  <a:tcPr/>
                </a:tc>
                <a:tc>
                  <a:txBody>
                    <a:bodyPr/>
                    <a:lstStyle/>
                    <a:p>
                      <a:r>
                        <a:rPr lang="nb-NO" sz="1600"/>
                        <a:t>Jeg vet at min skole/ barnehage har rutiner og verktøy for håndtering av barnas personvern og informasjonssikkerhet, og jeg er kjent med innholdet i disse. </a:t>
                      </a:r>
                      <a:r>
                        <a:rPr lang="nb-NO" sz="1600">
                          <a:solidFill>
                            <a:srgbClr val="FF0000"/>
                          </a:solidFill>
                        </a:rPr>
                        <a:t>Rutinene blir jevnlig kommunisert og oppdatert.</a:t>
                      </a:r>
                    </a:p>
                  </a:txBody>
                  <a:tcPr/>
                </a:tc>
                <a:extLst>
                  <a:ext uri="{0D108BD9-81ED-4DB2-BD59-A6C34878D82A}">
                    <a16:rowId xmlns:a16="http://schemas.microsoft.com/office/drawing/2014/main" val="1128840223"/>
                  </a:ext>
                </a:extLst>
              </a:tr>
            </a:tbl>
          </a:graphicData>
        </a:graphic>
      </p:graphicFrame>
      <p:sp>
        <p:nvSpPr>
          <p:cNvPr id="3" name="TekstSylinder 2">
            <a:extLst>
              <a:ext uri="{FF2B5EF4-FFF2-40B4-BE49-F238E27FC236}">
                <a16:creationId xmlns:a16="http://schemas.microsoft.com/office/drawing/2014/main" id="{3C286C20-42B4-C367-F73D-BB4B622FA057}"/>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334669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Kartlegging av egen kompetanse (før og etter)</a:t>
            </a:r>
          </a:p>
        </p:txBody>
      </p:sp>
      <p:sp>
        <p:nvSpPr>
          <p:cNvPr id="7" name="Likebent trekant 6">
            <a:extLst>
              <a:ext uri="{FF2B5EF4-FFF2-40B4-BE49-F238E27FC236}">
                <a16:creationId xmlns:a16="http://schemas.microsoft.com/office/drawing/2014/main" id="{D3DB7897-E3A4-6941-F87E-C7E9C46E6A94}"/>
              </a:ext>
            </a:extLst>
          </p:cNvPr>
          <p:cNvSpPr/>
          <p:nvPr/>
        </p:nvSpPr>
        <p:spPr>
          <a:xfrm>
            <a:off x="4416391" y="2590228"/>
            <a:ext cx="3359217" cy="2931335"/>
          </a:xfrm>
          <a:prstGeom prst="triangle">
            <a:avLst/>
          </a:prstGeom>
          <a:noFill/>
          <a:ln w="28575">
            <a:solidFill>
              <a:srgbClr val="001A5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cxnSp>
        <p:nvCxnSpPr>
          <p:cNvPr id="27" name="Rett linje 26">
            <a:extLst>
              <a:ext uri="{FF2B5EF4-FFF2-40B4-BE49-F238E27FC236}">
                <a16:creationId xmlns:a16="http://schemas.microsoft.com/office/drawing/2014/main" id="{1A7D2253-F6FB-3201-707B-A61DCB38A476}"/>
              </a:ext>
            </a:extLst>
          </p:cNvPr>
          <p:cNvCxnSpPr>
            <a:cxnSpLocks/>
          </p:cNvCxnSpPr>
          <p:nvPr/>
        </p:nvCxnSpPr>
        <p:spPr>
          <a:xfrm>
            <a:off x="6095998" y="4537063"/>
            <a:ext cx="1679610" cy="984500"/>
          </a:xfrm>
          <a:prstGeom prst="line">
            <a:avLst/>
          </a:prstGeom>
          <a:ln>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29" name="Rett linje 28">
            <a:extLst>
              <a:ext uri="{FF2B5EF4-FFF2-40B4-BE49-F238E27FC236}">
                <a16:creationId xmlns:a16="http://schemas.microsoft.com/office/drawing/2014/main" id="{8C782A4C-491B-343A-2F7E-3C9DB332C75B}"/>
              </a:ext>
            </a:extLst>
          </p:cNvPr>
          <p:cNvCxnSpPr>
            <a:cxnSpLocks/>
          </p:cNvCxnSpPr>
          <p:nvPr/>
        </p:nvCxnSpPr>
        <p:spPr>
          <a:xfrm flipV="1">
            <a:off x="4416390" y="4537063"/>
            <a:ext cx="1679608" cy="984500"/>
          </a:xfrm>
          <a:prstGeom prst="line">
            <a:avLst/>
          </a:prstGeom>
          <a:ln>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37" name="Rett linje 36">
            <a:extLst>
              <a:ext uri="{FF2B5EF4-FFF2-40B4-BE49-F238E27FC236}">
                <a16:creationId xmlns:a16="http://schemas.microsoft.com/office/drawing/2014/main" id="{8FF70F55-74C9-77A6-D49D-BEA7072B45F1}"/>
              </a:ext>
            </a:extLst>
          </p:cNvPr>
          <p:cNvCxnSpPr>
            <a:cxnSpLocks/>
            <a:stCxn id="7" idx="0"/>
          </p:cNvCxnSpPr>
          <p:nvPr/>
        </p:nvCxnSpPr>
        <p:spPr>
          <a:xfrm flipH="1">
            <a:off x="6095998" y="2590228"/>
            <a:ext cx="2" cy="1946835"/>
          </a:xfrm>
          <a:prstGeom prst="line">
            <a:avLst/>
          </a:prstGeom>
          <a:ln>
            <a:solidFill>
              <a:srgbClr val="001A58"/>
            </a:solidFill>
          </a:ln>
          <a:effectLst/>
        </p:spPr>
        <p:style>
          <a:lnRef idx="2">
            <a:schemeClr val="accent1"/>
          </a:lnRef>
          <a:fillRef idx="0">
            <a:schemeClr val="accent1"/>
          </a:fillRef>
          <a:effectRef idx="1">
            <a:schemeClr val="accent1"/>
          </a:effectRef>
          <a:fontRef idx="minor">
            <a:schemeClr val="tx1"/>
          </a:fontRef>
        </p:style>
      </p:cxnSp>
      <p:sp>
        <p:nvSpPr>
          <p:cNvPr id="41" name="TekstSylinder 40">
            <a:extLst>
              <a:ext uri="{FF2B5EF4-FFF2-40B4-BE49-F238E27FC236}">
                <a16:creationId xmlns:a16="http://schemas.microsoft.com/office/drawing/2014/main" id="{B89D8332-6E36-C3F9-C25C-8F71F95A8A1C}"/>
              </a:ext>
            </a:extLst>
          </p:cNvPr>
          <p:cNvSpPr txBox="1"/>
          <p:nvPr/>
        </p:nvSpPr>
        <p:spPr>
          <a:xfrm>
            <a:off x="5315335" y="1843099"/>
            <a:ext cx="1561325" cy="646331"/>
          </a:xfrm>
          <a:prstGeom prst="rect">
            <a:avLst/>
          </a:prstGeom>
          <a:noFill/>
        </p:spPr>
        <p:txBody>
          <a:bodyPr wrap="none" rtlCol="0">
            <a:spAutoFit/>
          </a:bodyPr>
          <a:lstStyle/>
          <a:p>
            <a:pPr algn="ctr"/>
            <a:r>
              <a:rPr lang="nb-NO"/>
              <a:t>Holdninger og </a:t>
            </a:r>
          </a:p>
          <a:p>
            <a:pPr algn="ctr"/>
            <a:r>
              <a:rPr lang="nb-NO"/>
              <a:t>forståelse</a:t>
            </a:r>
          </a:p>
        </p:txBody>
      </p:sp>
      <p:sp>
        <p:nvSpPr>
          <p:cNvPr id="42" name="TekstSylinder 41">
            <a:extLst>
              <a:ext uri="{FF2B5EF4-FFF2-40B4-BE49-F238E27FC236}">
                <a16:creationId xmlns:a16="http://schemas.microsoft.com/office/drawing/2014/main" id="{BBA53327-CC69-9BC7-AE81-B495BD3F722B}"/>
              </a:ext>
            </a:extLst>
          </p:cNvPr>
          <p:cNvSpPr txBox="1"/>
          <p:nvPr/>
        </p:nvSpPr>
        <p:spPr>
          <a:xfrm>
            <a:off x="2976475" y="5622361"/>
            <a:ext cx="1568506" cy="646331"/>
          </a:xfrm>
          <a:prstGeom prst="rect">
            <a:avLst/>
          </a:prstGeom>
          <a:noFill/>
        </p:spPr>
        <p:txBody>
          <a:bodyPr wrap="none" rtlCol="0">
            <a:spAutoFit/>
          </a:bodyPr>
          <a:lstStyle/>
          <a:p>
            <a:pPr algn="r"/>
            <a:r>
              <a:rPr lang="nb-NO"/>
              <a:t>Kunnskaper og</a:t>
            </a:r>
          </a:p>
          <a:p>
            <a:pPr algn="r"/>
            <a:r>
              <a:rPr lang="nb-NO"/>
              <a:t>ferdigheter</a:t>
            </a:r>
          </a:p>
        </p:txBody>
      </p:sp>
      <p:sp>
        <p:nvSpPr>
          <p:cNvPr id="43" name="TekstSylinder 42">
            <a:extLst>
              <a:ext uri="{FF2B5EF4-FFF2-40B4-BE49-F238E27FC236}">
                <a16:creationId xmlns:a16="http://schemas.microsoft.com/office/drawing/2014/main" id="{8B021355-271D-5FD3-B11E-AEEE45CE5887}"/>
              </a:ext>
            </a:extLst>
          </p:cNvPr>
          <p:cNvSpPr txBox="1"/>
          <p:nvPr/>
        </p:nvSpPr>
        <p:spPr>
          <a:xfrm>
            <a:off x="7647020" y="5622361"/>
            <a:ext cx="1160895" cy="369332"/>
          </a:xfrm>
          <a:prstGeom prst="rect">
            <a:avLst/>
          </a:prstGeom>
          <a:noFill/>
        </p:spPr>
        <p:txBody>
          <a:bodyPr wrap="none" rtlCol="0">
            <a:spAutoFit/>
          </a:bodyPr>
          <a:lstStyle/>
          <a:p>
            <a:r>
              <a:rPr lang="nb-NO"/>
              <a:t>Redskaper</a:t>
            </a:r>
          </a:p>
        </p:txBody>
      </p:sp>
      <p:cxnSp>
        <p:nvCxnSpPr>
          <p:cNvPr id="47" name="Rett linje 46">
            <a:extLst>
              <a:ext uri="{FF2B5EF4-FFF2-40B4-BE49-F238E27FC236}">
                <a16:creationId xmlns:a16="http://schemas.microsoft.com/office/drawing/2014/main" id="{D65AB04C-6DE2-C486-9F79-50C41817F73B}"/>
              </a:ext>
            </a:extLst>
          </p:cNvPr>
          <p:cNvCxnSpPr>
            <a:cxnSpLocks/>
          </p:cNvCxnSpPr>
          <p:nvPr/>
        </p:nvCxnSpPr>
        <p:spPr>
          <a:xfrm>
            <a:off x="5980110" y="3563646"/>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49" name="Rett linje 48">
            <a:extLst>
              <a:ext uri="{FF2B5EF4-FFF2-40B4-BE49-F238E27FC236}">
                <a16:creationId xmlns:a16="http://schemas.microsoft.com/office/drawing/2014/main" id="{0CF35114-D08B-E1E6-4348-9E608A9CC63E}"/>
              </a:ext>
            </a:extLst>
          </p:cNvPr>
          <p:cNvCxnSpPr>
            <a:cxnSpLocks/>
          </p:cNvCxnSpPr>
          <p:nvPr/>
        </p:nvCxnSpPr>
        <p:spPr>
          <a:xfrm>
            <a:off x="5980110" y="3076937"/>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71" name="Rett linje 70">
            <a:extLst>
              <a:ext uri="{FF2B5EF4-FFF2-40B4-BE49-F238E27FC236}">
                <a16:creationId xmlns:a16="http://schemas.microsoft.com/office/drawing/2014/main" id="{A67FD671-C980-A413-B9E9-B178E8A8D522}"/>
              </a:ext>
            </a:extLst>
          </p:cNvPr>
          <p:cNvCxnSpPr>
            <a:cxnSpLocks/>
          </p:cNvCxnSpPr>
          <p:nvPr/>
        </p:nvCxnSpPr>
        <p:spPr>
          <a:xfrm>
            <a:off x="5980110" y="4050355"/>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76" name="Rett linje 75">
            <a:extLst>
              <a:ext uri="{FF2B5EF4-FFF2-40B4-BE49-F238E27FC236}">
                <a16:creationId xmlns:a16="http://schemas.microsoft.com/office/drawing/2014/main" id="{C1F84DFF-F5A3-FC8F-B091-17F9020A3B75}"/>
              </a:ext>
            </a:extLst>
          </p:cNvPr>
          <p:cNvCxnSpPr>
            <a:cxnSpLocks/>
          </p:cNvCxnSpPr>
          <p:nvPr/>
        </p:nvCxnSpPr>
        <p:spPr>
          <a:xfrm rot="7221618">
            <a:off x="6818328" y="5031310"/>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77" name="Rett linje 76">
            <a:extLst>
              <a:ext uri="{FF2B5EF4-FFF2-40B4-BE49-F238E27FC236}">
                <a16:creationId xmlns:a16="http://schemas.microsoft.com/office/drawing/2014/main" id="{07601CDB-253F-20FA-FF5C-DDB1131FF95D}"/>
              </a:ext>
            </a:extLst>
          </p:cNvPr>
          <p:cNvCxnSpPr>
            <a:cxnSpLocks/>
          </p:cNvCxnSpPr>
          <p:nvPr/>
        </p:nvCxnSpPr>
        <p:spPr>
          <a:xfrm rot="7221618">
            <a:off x="7238291" y="5277311"/>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78" name="Rett linje 77">
            <a:extLst>
              <a:ext uri="{FF2B5EF4-FFF2-40B4-BE49-F238E27FC236}">
                <a16:creationId xmlns:a16="http://schemas.microsoft.com/office/drawing/2014/main" id="{979D0095-9BF7-1BA7-262A-F94575FBF099}"/>
              </a:ext>
            </a:extLst>
          </p:cNvPr>
          <p:cNvCxnSpPr>
            <a:cxnSpLocks/>
          </p:cNvCxnSpPr>
          <p:nvPr/>
        </p:nvCxnSpPr>
        <p:spPr>
          <a:xfrm rot="7221618">
            <a:off x="6398364" y="4785310"/>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82" name="Rett linje 81">
            <a:extLst>
              <a:ext uri="{FF2B5EF4-FFF2-40B4-BE49-F238E27FC236}">
                <a16:creationId xmlns:a16="http://schemas.microsoft.com/office/drawing/2014/main" id="{E2B9B10E-0850-F84E-68EE-0853AD45CCF0}"/>
              </a:ext>
            </a:extLst>
          </p:cNvPr>
          <p:cNvCxnSpPr>
            <a:cxnSpLocks/>
          </p:cNvCxnSpPr>
          <p:nvPr/>
        </p:nvCxnSpPr>
        <p:spPr>
          <a:xfrm rot="14364675">
            <a:off x="5137155" y="5027539"/>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83" name="Rett linje 82">
            <a:extLst>
              <a:ext uri="{FF2B5EF4-FFF2-40B4-BE49-F238E27FC236}">
                <a16:creationId xmlns:a16="http://schemas.microsoft.com/office/drawing/2014/main" id="{EBAA891A-2854-89A6-2F13-CED63DCBE21D}"/>
              </a:ext>
            </a:extLst>
          </p:cNvPr>
          <p:cNvCxnSpPr>
            <a:cxnSpLocks/>
          </p:cNvCxnSpPr>
          <p:nvPr/>
        </p:nvCxnSpPr>
        <p:spPr>
          <a:xfrm rot="14364675">
            <a:off x="4718176" y="5275212"/>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84" name="Rett linje 83">
            <a:extLst>
              <a:ext uri="{FF2B5EF4-FFF2-40B4-BE49-F238E27FC236}">
                <a16:creationId xmlns:a16="http://schemas.microsoft.com/office/drawing/2014/main" id="{7C750A93-7777-135B-F384-00940178569D}"/>
              </a:ext>
            </a:extLst>
          </p:cNvPr>
          <p:cNvCxnSpPr>
            <a:cxnSpLocks/>
          </p:cNvCxnSpPr>
          <p:nvPr/>
        </p:nvCxnSpPr>
        <p:spPr>
          <a:xfrm rot="14364675">
            <a:off x="5556135" y="4779866"/>
            <a:ext cx="234950" cy="0"/>
          </a:xfrm>
          <a:prstGeom prst="line">
            <a:avLst/>
          </a:prstGeom>
          <a:ln w="28575">
            <a:solidFill>
              <a:srgbClr val="001A58"/>
            </a:solidFill>
          </a:ln>
          <a:effectLst/>
        </p:spPr>
        <p:style>
          <a:lnRef idx="2">
            <a:schemeClr val="accent1"/>
          </a:lnRef>
          <a:fillRef idx="0">
            <a:schemeClr val="accent1"/>
          </a:fillRef>
          <a:effectRef idx="1">
            <a:schemeClr val="accent1"/>
          </a:effectRef>
          <a:fontRef idx="minor">
            <a:schemeClr val="tx1"/>
          </a:fontRef>
        </p:style>
      </p:cxnSp>
      <p:cxnSp>
        <p:nvCxnSpPr>
          <p:cNvPr id="86" name="Rett linje 85">
            <a:extLst>
              <a:ext uri="{FF2B5EF4-FFF2-40B4-BE49-F238E27FC236}">
                <a16:creationId xmlns:a16="http://schemas.microsoft.com/office/drawing/2014/main" id="{6E5D66A9-F840-EAC7-F8D1-587342812CF5}"/>
              </a:ext>
            </a:extLst>
          </p:cNvPr>
          <p:cNvCxnSpPr/>
          <p:nvPr/>
        </p:nvCxnSpPr>
        <p:spPr>
          <a:xfrm>
            <a:off x="6095998" y="4050355"/>
            <a:ext cx="425452" cy="737545"/>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7" name="Rett linje 86">
            <a:extLst>
              <a:ext uri="{FF2B5EF4-FFF2-40B4-BE49-F238E27FC236}">
                <a16:creationId xmlns:a16="http://schemas.microsoft.com/office/drawing/2014/main" id="{F53A1FD0-D9B4-2D5E-1536-8E9DF43E04AD}"/>
              </a:ext>
            </a:extLst>
          </p:cNvPr>
          <p:cNvCxnSpPr>
            <a:cxnSpLocks/>
          </p:cNvCxnSpPr>
          <p:nvPr/>
        </p:nvCxnSpPr>
        <p:spPr>
          <a:xfrm flipH="1">
            <a:off x="5267325" y="4074122"/>
            <a:ext cx="834161" cy="955078"/>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0" name="Rett linje 89">
            <a:extLst>
              <a:ext uri="{FF2B5EF4-FFF2-40B4-BE49-F238E27FC236}">
                <a16:creationId xmlns:a16="http://schemas.microsoft.com/office/drawing/2014/main" id="{6ED3820F-7242-451A-EFB8-AC09F23A7FE1}"/>
              </a:ext>
            </a:extLst>
          </p:cNvPr>
          <p:cNvCxnSpPr>
            <a:cxnSpLocks/>
          </p:cNvCxnSpPr>
          <p:nvPr/>
        </p:nvCxnSpPr>
        <p:spPr>
          <a:xfrm flipV="1">
            <a:off x="5287268" y="4757283"/>
            <a:ext cx="1234182" cy="26001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8" name="Rett linje 97">
            <a:extLst>
              <a:ext uri="{FF2B5EF4-FFF2-40B4-BE49-F238E27FC236}">
                <a16:creationId xmlns:a16="http://schemas.microsoft.com/office/drawing/2014/main" id="{6125B5CF-F220-23E6-F3F1-54E6CD36C08C}"/>
              </a:ext>
            </a:extLst>
          </p:cNvPr>
          <p:cNvCxnSpPr>
            <a:cxnSpLocks/>
          </p:cNvCxnSpPr>
          <p:nvPr/>
        </p:nvCxnSpPr>
        <p:spPr>
          <a:xfrm>
            <a:off x="6088366" y="3076937"/>
            <a:ext cx="852063" cy="1976029"/>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1" name="Rett linje 100">
            <a:extLst>
              <a:ext uri="{FF2B5EF4-FFF2-40B4-BE49-F238E27FC236}">
                <a16:creationId xmlns:a16="http://schemas.microsoft.com/office/drawing/2014/main" id="{2CAA8F69-47B6-8092-5CB0-461CAD225D36}"/>
              </a:ext>
            </a:extLst>
          </p:cNvPr>
          <p:cNvCxnSpPr>
            <a:cxnSpLocks/>
          </p:cNvCxnSpPr>
          <p:nvPr/>
        </p:nvCxnSpPr>
        <p:spPr>
          <a:xfrm flipV="1">
            <a:off x="4835651" y="5027539"/>
            <a:ext cx="2089020" cy="235258"/>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4" name="Rett linje 103">
            <a:extLst>
              <a:ext uri="{FF2B5EF4-FFF2-40B4-BE49-F238E27FC236}">
                <a16:creationId xmlns:a16="http://schemas.microsoft.com/office/drawing/2014/main" id="{00ECA957-DB1C-E5BE-AC66-8D4B44B41FE1}"/>
              </a:ext>
            </a:extLst>
          </p:cNvPr>
          <p:cNvCxnSpPr>
            <a:cxnSpLocks/>
          </p:cNvCxnSpPr>
          <p:nvPr/>
        </p:nvCxnSpPr>
        <p:spPr>
          <a:xfrm flipV="1">
            <a:off x="4835651" y="3076937"/>
            <a:ext cx="1260347" cy="2197614"/>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09" name="Rett linje 108">
            <a:extLst>
              <a:ext uri="{FF2B5EF4-FFF2-40B4-BE49-F238E27FC236}">
                <a16:creationId xmlns:a16="http://schemas.microsoft.com/office/drawing/2014/main" id="{C07A4C2A-D51D-690E-0136-798520639F9F}"/>
              </a:ext>
            </a:extLst>
          </p:cNvPr>
          <p:cNvCxnSpPr>
            <a:cxnSpLocks/>
          </p:cNvCxnSpPr>
          <p:nvPr/>
        </p:nvCxnSpPr>
        <p:spPr>
          <a:xfrm>
            <a:off x="758734" y="2097786"/>
            <a:ext cx="295106" cy="0"/>
          </a:xfrm>
          <a:prstGeom prst="line">
            <a:avLst/>
          </a:prstGeom>
          <a:ln w="571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1" name="Rett linje 110">
            <a:extLst>
              <a:ext uri="{FF2B5EF4-FFF2-40B4-BE49-F238E27FC236}">
                <a16:creationId xmlns:a16="http://schemas.microsoft.com/office/drawing/2014/main" id="{545DF008-3B27-A4EA-4D52-039E6C217513}"/>
              </a:ext>
            </a:extLst>
          </p:cNvPr>
          <p:cNvCxnSpPr>
            <a:cxnSpLocks/>
          </p:cNvCxnSpPr>
          <p:nvPr/>
        </p:nvCxnSpPr>
        <p:spPr>
          <a:xfrm>
            <a:off x="758734" y="2440686"/>
            <a:ext cx="295106" cy="0"/>
          </a:xfrm>
          <a:prstGeom prst="line">
            <a:avLst/>
          </a:prstGeom>
          <a:ln w="571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12" name="TekstSylinder 111">
            <a:extLst>
              <a:ext uri="{FF2B5EF4-FFF2-40B4-BE49-F238E27FC236}">
                <a16:creationId xmlns:a16="http://schemas.microsoft.com/office/drawing/2014/main" id="{5412536B-6DD3-2B9E-75E6-440FCF6E1D91}"/>
              </a:ext>
            </a:extLst>
          </p:cNvPr>
          <p:cNvSpPr txBox="1"/>
          <p:nvPr/>
        </p:nvSpPr>
        <p:spPr>
          <a:xfrm>
            <a:off x="1056157" y="1943897"/>
            <a:ext cx="1642501" cy="307777"/>
          </a:xfrm>
          <a:prstGeom prst="rect">
            <a:avLst/>
          </a:prstGeom>
          <a:noFill/>
        </p:spPr>
        <p:txBody>
          <a:bodyPr wrap="none" rtlCol="0">
            <a:spAutoFit/>
          </a:bodyPr>
          <a:lstStyle/>
          <a:p>
            <a:r>
              <a:rPr lang="nb-NO" sz="1400"/>
              <a:t>Før pilot (eksempel)</a:t>
            </a:r>
            <a:endParaRPr lang="nb-NO"/>
          </a:p>
        </p:txBody>
      </p:sp>
      <p:sp>
        <p:nvSpPr>
          <p:cNvPr id="113" name="TekstSylinder 112">
            <a:extLst>
              <a:ext uri="{FF2B5EF4-FFF2-40B4-BE49-F238E27FC236}">
                <a16:creationId xmlns:a16="http://schemas.microsoft.com/office/drawing/2014/main" id="{F2A7A34A-A1CE-92C1-936A-93397756EC0A}"/>
              </a:ext>
            </a:extLst>
          </p:cNvPr>
          <p:cNvSpPr txBox="1"/>
          <p:nvPr/>
        </p:nvSpPr>
        <p:spPr>
          <a:xfrm>
            <a:off x="1053840" y="2286797"/>
            <a:ext cx="1761764" cy="307777"/>
          </a:xfrm>
          <a:prstGeom prst="rect">
            <a:avLst/>
          </a:prstGeom>
          <a:noFill/>
        </p:spPr>
        <p:txBody>
          <a:bodyPr wrap="none" rtlCol="0">
            <a:spAutoFit/>
          </a:bodyPr>
          <a:lstStyle/>
          <a:p>
            <a:r>
              <a:rPr lang="nb-NO" sz="1400"/>
              <a:t>Etter pilot (eksempel)</a:t>
            </a:r>
            <a:endParaRPr lang="nb-NO"/>
          </a:p>
        </p:txBody>
      </p:sp>
      <p:sp>
        <p:nvSpPr>
          <p:cNvPr id="3" name="TekstSylinder 2">
            <a:extLst>
              <a:ext uri="{FF2B5EF4-FFF2-40B4-BE49-F238E27FC236}">
                <a16:creationId xmlns:a16="http://schemas.microsoft.com/office/drawing/2014/main" id="{9AE97D99-95DF-4088-2FAF-3AAD8BB7D800}"/>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7699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Videoleksjoner</a:t>
            </a:r>
          </a:p>
        </p:txBody>
      </p:sp>
      <p:sp>
        <p:nvSpPr>
          <p:cNvPr id="4" name="Plassholder for innhold 3">
            <a:extLst>
              <a:ext uri="{FF2B5EF4-FFF2-40B4-BE49-F238E27FC236}">
                <a16:creationId xmlns:a16="http://schemas.microsoft.com/office/drawing/2014/main" id="{57BD7B1E-6C1E-280F-1233-8826AAA1D039}"/>
              </a:ext>
            </a:extLst>
          </p:cNvPr>
          <p:cNvSpPr>
            <a:spLocks noGrp="1"/>
          </p:cNvSpPr>
          <p:nvPr>
            <p:ph sz="half" idx="1"/>
          </p:nvPr>
        </p:nvSpPr>
        <p:spPr/>
        <p:txBody>
          <a:bodyPr>
            <a:normAutofit/>
          </a:bodyPr>
          <a:lstStyle/>
          <a:p>
            <a:pPr marL="0" indent="0">
              <a:buNone/>
            </a:pPr>
            <a:r>
              <a:rPr lang="nb-NO" b="1"/>
              <a:t>Hva er videoleksjoner?</a:t>
            </a:r>
          </a:p>
          <a:p>
            <a:pPr marL="0" indent="0">
              <a:buNone/>
            </a:pPr>
            <a:r>
              <a:rPr lang="nb-NO"/>
              <a:t>Videoleksjoner er korte filmsnutter (ca. 5 minutter) som gir en overordnet innføring i tema innenfor personvern og informasjonssikkerhet. </a:t>
            </a:r>
          </a:p>
          <a:p>
            <a:pPr marL="0" indent="0">
              <a:buNone/>
            </a:pPr>
            <a:endParaRPr lang="nb-NO"/>
          </a:p>
          <a:p>
            <a:pPr marL="0" indent="0">
              <a:buNone/>
            </a:pPr>
            <a:r>
              <a:rPr lang="nb-NO"/>
              <a:t>I piloten vil vi utarbeide en egen videoleksjon for merkantile roller, som vil bli brukt som forberedelse til samlingen. </a:t>
            </a:r>
          </a:p>
          <a:p>
            <a:pPr marL="0" indent="0">
              <a:buNone/>
            </a:pPr>
            <a:endParaRPr lang="nb-NO"/>
          </a:p>
          <a:p>
            <a:pPr marL="0" indent="0">
              <a:buNone/>
            </a:pPr>
            <a:r>
              <a:rPr lang="nb-NO"/>
              <a:t>Se </a:t>
            </a:r>
            <a:r>
              <a:rPr lang="nb-NO">
                <a:hlinkClick r:id="rId2"/>
              </a:rPr>
              <a:t>www.skolesec.no</a:t>
            </a:r>
            <a:r>
              <a:rPr lang="nb-NO"/>
              <a:t> for flere eksempler.</a:t>
            </a:r>
          </a:p>
        </p:txBody>
      </p:sp>
      <p:sp>
        <p:nvSpPr>
          <p:cNvPr id="5" name="Plassholder for innhold 4">
            <a:extLst>
              <a:ext uri="{FF2B5EF4-FFF2-40B4-BE49-F238E27FC236}">
                <a16:creationId xmlns:a16="http://schemas.microsoft.com/office/drawing/2014/main" id="{A9AFA356-3592-7A5E-A315-256BCF642717}"/>
              </a:ext>
            </a:extLst>
          </p:cNvPr>
          <p:cNvSpPr>
            <a:spLocks noGrp="1"/>
          </p:cNvSpPr>
          <p:nvPr>
            <p:ph sz="half" idx="2"/>
          </p:nvPr>
        </p:nvSpPr>
        <p:spPr/>
        <p:txBody>
          <a:bodyPr>
            <a:normAutofit/>
          </a:bodyPr>
          <a:lstStyle/>
          <a:p>
            <a:pPr marL="0" indent="0">
              <a:buNone/>
            </a:pPr>
            <a:r>
              <a:rPr lang="nb-NO" b="1"/>
              <a:t>Videoleksjoner</a:t>
            </a:r>
          </a:p>
          <a:p>
            <a:pPr marL="457200" indent="-457200">
              <a:buFont typeface="+mj-lt"/>
              <a:buAutoNum type="arabicPeriod"/>
            </a:pPr>
            <a:r>
              <a:rPr lang="nb-NO">
                <a:hlinkClick r:id="rId3"/>
              </a:rPr>
              <a:t>Personvern og informasjonssikkerhet for merkantilt ansatte (Del 1 Teori)</a:t>
            </a:r>
            <a:endParaRPr lang="nb-NO"/>
          </a:p>
          <a:p>
            <a:pPr marL="457200" indent="-457200">
              <a:buFont typeface="+mj-lt"/>
              <a:buAutoNum type="arabicPeriod"/>
            </a:pPr>
            <a:r>
              <a:rPr lang="nb-NO">
                <a:hlinkClick r:id="rId4"/>
              </a:rPr>
              <a:t>Personvern og informasjonssikkerhet for merkantilt ansatte (Del 2 Praksis)</a:t>
            </a:r>
            <a:endParaRPr lang="nb-NO"/>
          </a:p>
        </p:txBody>
      </p:sp>
      <p:sp>
        <p:nvSpPr>
          <p:cNvPr id="3" name="TekstSylinder 2">
            <a:extLst>
              <a:ext uri="{FF2B5EF4-FFF2-40B4-BE49-F238E27FC236}">
                <a16:creationId xmlns:a16="http://schemas.microsoft.com/office/drawing/2014/main" id="{A4441DF1-3CA2-A371-7FBD-35C5E6562101}"/>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413236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Dilemmatreningsoppgave</a:t>
            </a:r>
          </a:p>
        </p:txBody>
      </p:sp>
      <p:sp>
        <p:nvSpPr>
          <p:cNvPr id="4" name="Plassholder for innhold 3">
            <a:extLst>
              <a:ext uri="{FF2B5EF4-FFF2-40B4-BE49-F238E27FC236}">
                <a16:creationId xmlns:a16="http://schemas.microsoft.com/office/drawing/2014/main" id="{9FA245BE-B661-62E6-62E3-836B3E13ECFC}"/>
              </a:ext>
            </a:extLst>
          </p:cNvPr>
          <p:cNvSpPr>
            <a:spLocks noGrp="1"/>
          </p:cNvSpPr>
          <p:nvPr>
            <p:ph sz="half" idx="1"/>
          </p:nvPr>
        </p:nvSpPr>
        <p:spPr/>
        <p:txBody>
          <a:bodyPr>
            <a:normAutofit lnSpcReduction="10000"/>
          </a:bodyPr>
          <a:lstStyle/>
          <a:p>
            <a:pPr marL="0" indent="0">
              <a:buNone/>
            </a:pPr>
            <a:r>
              <a:rPr lang="nb-NO" b="1"/>
              <a:t>Hva er en dilemmatreningsoppgave?</a:t>
            </a:r>
          </a:p>
          <a:p>
            <a:pPr marL="0" indent="0">
              <a:buNone/>
            </a:pPr>
            <a:r>
              <a:rPr lang="nb-NO"/>
              <a:t>En dilemmatreningsoppgave er en case mer tilhørende spørsmål som skal bidra til refleksjon og evne til å vurdere ulike dilemma.</a:t>
            </a:r>
          </a:p>
          <a:p>
            <a:pPr marL="0" indent="0">
              <a:buNone/>
            </a:pPr>
            <a:endParaRPr lang="nb-NO"/>
          </a:p>
          <a:p>
            <a:pPr marL="0" indent="0">
              <a:buNone/>
            </a:pPr>
            <a:r>
              <a:rPr lang="nb-NO"/>
              <a:t>I piloten vil vi utarbeide dilemmatreningsoppgaver som er relevante for merkantile roller basert på kjente caser. Disse vil bli brukt som forberedelse til samlingen og til felles refleksjon. </a:t>
            </a:r>
          </a:p>
          <a:p>
            <a:pPr marL="0" indent="0">
              <a:buNone/>
            </a:pPr>
            <a:endParaRPr lang="nb-NO"/>
          </a:p>
          <a:p>
            <a:pPr marL="0" indent="0">
              <a:buNone/>
            </a:pPr>
            <a:endParaRPr lang="nb-NO"/>
          </a:p>
        </p:txBody>
      </p:sp>
      <p:sp>
        <p:nvSpPr>
          <p:cNvPr id="5" name="Plassholder for innhold 4">
            <a:extLst>
              <a:ext uri="{FF2B5EF4-FFF2-40B4-BE49-F238E27FC236}">
                <a16:creationId xmlns:a16="http://schemas.microsoft.com/office/drawing/2014/main" id="{542C9DE0-4E50-BB6F-F420-69E3F4E1C4A2}"/>
              </a:ext>
            </a:extLst>
          </p:cNvPr>
          <p:cNvSpPr>
            <a:spLocks noGrp="1"/>
          </p:cNvSpPr>
          <p:nvPr>
            <p:ph sz="half" idx="2"/>
          </p:nvPr>
        </p:nvSpPr>
        <p:spPr/>
        <p:txBody>
          <a:bodyPr>
            <a:normAutofit lnSpcReduction="10000"/>
          </a:bodyPr>
          <a:lstStyle/>
          <a:p>
            <a:pPr marL="0" indent="0">
              <a:buNone/>
            </a:pPr>
            <a:r>
              <a:rPr lang="nb-NO" b="1"/>
              <a:t>Forslag til case: </a:t>
            </a:r>
          </a:p>
          <a:p>
            <a:pPr lvl="0">
              <a:lnSpc>
                <a:spcPct val="107000"/>
              </a:lnSpc>
              <a:buFont typeface="Arial" panose="020B0604020202020204" pitchFamily="34" charset="0"/>
              <a:buChar char="•"/>
            </a:pPr>
            <a:r>
              <a:rPr lang="nb-NO">
                <a:effectLst/>
                <a:latin typeface="Calibri" panose="020F0502020204030204" pitchFamily="34" charset="0"/>
                <a:ea typeface="Calibri" panose="020F0502020204030204" pitchFamily="34" charset="0"/>
                <a:cs typeface="Times New Roman" panose="02020603050405020304" pitchFamily="18" charset="0"/>
              </a:rPr>
              <a:t>Brudd på Opplæringsloven §15-10 og §9-A</a:t>
            </a:r>
          </a:p>
          <a:p>
            <a:pPr lvl="0">
              <a:lnSpc>
                <a:spcPct val="107000"/>
              </a:lnSpc>
              <a:buFont typeface="Arial" panose="020B0604020202020204" pitchFamily="34" charset="0"/>
              <a:buChar char="•"/>
            </a:pPr>
            <a:r>
              <a:rPr lang="nb-NO">
                <a:effectLst/>
                <a:latin typeface="Calibri" panose="020F0502020204030204" pitchFamily="34" charset="0"/>
                <a:ea typeface="Calibri" panose="020F0502020204030204" pitchFamily="34" charset="0"/>
                <a:cs typeface="Times New Roman" panose="02020603050405020304" pitchFamily="18" charset="0"/>
              </a:rPr>
              <a:t>Telefonsamtaler om elever på hemmelig adresse</a:t>
            </a:r>
          </a:p>
          <a:p>
            <a:pPr lvl="0">
              <a:lnSpc>
                <a:spcPct val="107000"/>
              </a:lnSpc>
              <a:buFont typeface="Arial" panose="020B0604020202020204" pitchFamily="34" charset="0"/>
              <a:buChar char="•"/>
            </a:pPr>
            <a:r>
              <a:rPr lang="nb-NO">
                <a:effectLst/>
                <a:latin typeface="Calibri" panose="020F0502020204030204" pitchFamily="34" charset="0"/>
                <a:ea typeface="Calibri" panose="020F0502020204030204" pitchFamily="34" charset="0"/>
                <a:cs typeface="Times New Roman" panose="02020603050405020304" pitchFamily="18" charset="0"/>
              </a:rPr>
              <a:t>Klasselister sendes til skolefotografen</a:t>
            </a:r>
          </a:p>
          <a:p>
            <a:pPr lvl="0">
              <a:lnSpc>
                <a:spcPct val="107000"/>
              </a:lnSpc>
              <a:buFont typeface="Arial" panose="020B0604020202020204" pitchFamily="34" charset="0"/>
              <a:buChar char="•"/>
            </a:pPr>
            <a:r>
              <a:rPr lang="nb-NO">
                <a:effectLst/>
                <a:latin typeface="Calibri" panose="020F0502020204030204" pitchFamily="34" charset="0"/>
                <a:ea typeface="Calibri" panose="020F0502020204030204" pitchFamily="34" charset="0"/>
                <a:cs typeface="Times New Roman" panose="02020603050405020304" pitchFamily="18" charset="0"/>
              </a:rPr>
              <a:t>Gå fra PC i resepsjonen ulåst</a:t>
            </a:r>
          </a:p>
          <a:p>
            <a:pPr lvl="0">
              <a:lnSpc>
                <a:spcPct val="107000"/>
              </a:lnSpc>
              <a:buFont typeface="Arial" panose="020B0604020202020204" pitchFamily="34" charset="0"/>
              <a:buChar char="•"/>
            </a:pPr>
            <a:r>
              <a:rPr lang="nb-NO">
                <a:effectLst/>
                <a:latin typeface="Calibri" panose="020F0502020204030204" pitchFamily="34" charset="0"/>
                <a:ea typeface="Calibri" panose="020F0502020204030204" pitchFamily="34" charset="0"/>
                <a:cs typeface="Times New Roman" panose="02020603050405020304" pitchFamily="18" charset="0"/>
              </a:rPr>
              <a:t>Sensitive dokumenter i resepsjonen</a:t>
            </a:r>
          </a:p>
          <a:p>
            <a:pPr lvl="0">
              <a:lnSpc>
                <a:spcPct val="107000"/>
              </a:lnSpc>
              <a:buFont typeface="Arial" panose="020B0604020202020204" pitchFamily="34" charset="0"/>
              <a:buChar char="•"/>
            </a:pPr>
            <a:r>
              <a:rPr lang="nb-NO">
                <a:effectLst/>
                <a:latin typeface="Calibri" panose="020F0502020204030204" pitchFamily="34" charset="0"/>
                <a:ea typeface="Calibri" panose="020F0502020204030204" pitchFamily="34" charset="0"/>
                <a:cs typeface="Times New Roman" panose="02020603050405020304" pitchFamily="18" charset="0"/>
              </a:rPr>
              <a:t>Sensitive opplysninger per epost</a:t>
            </a:r>
          </a:p>
          <a:p>
            <a:pPr lvl="0">
              <a:lnSpc>
                <a:spcPct val="107000"/>
              </a:lnSpc>
              <a:buFont typeface="Arial" panose="020B0604020202020204" pitchFamily="34" charset="0"/>
              <a:buChar char="•"/>
            </a:pPr>
            <a:r>
              <a:rPr lang="nb-NO">
                <a:effectLst/>
                <a:latin typeface="Calibri" panose="020F0502020204030204" pitchFamily="34" charset="0"/>
                <a:ea typeface="Calibri" panose="020F0502020204030204" pitchFamily="34" charset="0"/>
                <a:cs typeface="Times New Roman" panose="02020603050405020304" pitchFamily="18" charset="0"/>
              </a:rPr>
              <a:t>Foresatte som melder saker via feil kanaler</a:t>
            </a:r>
          </a:p>
          <a:p>
            <a:pPr lvl="0">
              <a:lnSpc>
                <a:spcPct val="107000"/>
              </a:lnSpc>
              <a:buFont typeface="Arial" panose="020B0604020202020204" pitchFamily="34" charset="0"/>
              <a:buChar char="•"/>
            </a:pPr>
            <a:r>
              <a:rPr lang="nb-NO">
                <a:latin typeface="Calibri" panose="020F0502020204030204" pitchFamily="34" charset="0"/>
                <a:ea typeface="Calibri" panose="020F0502020204030204" pitchFamily="34" charset="0"/>
                <a:cs typeface="Times New Roman" panose="02020603050405020304" pitchFamily="18" charset="0"/>
              </a:rPr>
              <a:t>Se eksempler fra Stine (epost) ...</a:t>
            </a:r>
            <a:endParaRPr lang="nb-NO"/>
          </a:p>
        </p:txBody>
      </p:sp>
      <p:sp>
        <p:nvSpPr>
          <p:cNvPr id="3" name="TekstSylinder 2">
            <a:extLst>
              <a:ext uri="{FF2B5EF4-FFF2-40B4-BE49-F238E27FC236}">
                <a16:creationId xmlns:a16="http://schemas.microsoft.com/office/drawing/2014/main" id="{A822307E-A937-74F4-14BE-E1FD2F6A2078}"/>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220433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9CDBF2-62F9-AADE-456B-8CEA248A5DC2}"/>
              </a:ext>
            </a:extLst>
          </p:cNvPr>
          <p:cNvSpPr>
            <a:spLocks noGrp="1"/>
          </p:cNvSpPr>
          <p:nvPr>
            <p:ph type="title"/>
          </p:nvPr>
        </p:nvSpPr>
        <p:spPr/>
        <p:txBody>
          <a:bodyPr/>
          <a:lstStyle/>
          <a:p>
            <a:r>
              <a:rPr lang="nb-NO"/>
              <a:t>Dilemmatreningsoppgave</a:t>
            </a:r>
          </a:p>
        </p:txBody>
      </p:sp>
      <p:sp>
        <p:nvSpPr>
          <p:cNvPr id="3" name="Plassholder for innhold 2">
            <a:extLst>
              <a:ext uri="{FF2B5EF4-FFF2-40B4-BE49-F238E27FC236}">
                <a16:creationId xmlns:a16="http://schemas.microsoft.com/office/drawing/2014/main" id="{6E7E2FC4-B347-6956-5A19-58B42C000A48}"/>
              </a:ext>
            </a:extLst>
          </p:cNvPr>
          <p:cNvSpPr>
            <a:spLocks noGrp="1"/>
          </p:cNvSpPr>
          <p:nvPr>
            <p:ph sz="quarter" idx="10"/>
          </p:nvPr>
        </p:nvSpPr>
        <p:spPr/>
        <p:txBody>
          <a:bodyPr>
            <a:normAutofit/>
          </a:bodyPr>
          <a:lstStyle/>
          <a:p>
            <a:pPr marL="0" indent="0">
              <a:buNone/>
            </a:pPr>
            <a:r>
              <a:rPr lang="nb-NO"/>
              <a:t>Merete Merkantil jobber som skolesekretær på Granskogen skole. I det skoleadministrative systemet, som er synkronisert mot folkeregisteret, tildeles tilganger til foreldre etter </a:t>
            </a:r>
            <a:r>
              <a:rPr lang="nb-NO" i="1"/>
              <a:t>foreldreansvar</a:t>
            </a:r>
            <a:r>
              <a:rPr lang="nb-NO"/>
              <a:t> slik det er definert etter Barneloven. Opplysningene fra folkeregisteret synkroniseres med det skoleadministrative systemet hver tredje dag. </a:t>
            </a:r>
          </a:p>
          <a:p>
            <a:pPr marL="0" indent="0">
              <a:buNone/>
            </a:pPr>
            <a:endParaRPr lang="nb-NO"/>
          </a:p>
          <a:p>
            <a:pPr marL="0" indent="0">
              <a:buNone/>
            </a:pPr>
            <a:r>
              <a:rPr lang="nb-NO"/>
              <a:t>Med jevne mellomrom blir Merete kontaktet på telefon av foreldre som sier at den andre forelderen ikke skal ha informasjon om barnet, enten det gjelder samtykker, tilganger til meldinger, invitasjon til utviklingssamtaler eller lignende. Merete har mulighet til å overstyre synkroniseringen fra folkeregisteret i det skoleadministrative systemet, og kan velge hvilke foreldre som står registrert med foreldreansvar, skal motta informasjon og kan hente barnet.</a:t>
            </a:r>
          </a:p>
        </p:txBody>
      </p:sp>
      <p:sp>
        <p:nvSpPr>
          <p:cNvPr id="4" name="TekstSylinder 3">
            <a:extLst>
              <a:ext uri="{FF2B5EF4-FFF2-40B4-BE49-F238E27FC236}">
                <a16:creationId xmlns:a16="http://schemas.microsoft.com/office/drawing/2014/main" id="{3FA5EA01-B15B-8DCB-30FD-A3FDB7411263}"/>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362321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9CDBF2-62F9-AADE-456B-8CEA248A5DC2}"/>
              </a:ext>
            </a:extLst>
          </p:cNvPr>
          <p:cNvSpPr>
            <a:spLocks noGrp="1"/>
          </p:cNvSpPr>
          <p:nvPr>
            <p:ph type="title"/>
          </p:nvPr>
        </p:nvSpPr>
        <p:spPr/>
        <p:txBody>
          <a:bodyPr/>
          <a:lstStyle/>
          <a:p>
            <a:r>
              <a:rPr lang="nb-NO"/>
              <a:t>Dilemmatreningsoppgave</a:t>
            </a:r>
          </a:p>
        </p:txBody>
      </p:sp>
      <p:sp>
        <p:nvSpPr>
          <p:cNvPr id="3" name="Plassholder for innhold 2">
            <a:extLst>
              <a:ext uri="{FF2B5EF4-FFF2-40B4-BE49-F238E27FC236}">
                <a16:creationId xmlns:a16="http://schemas.microsoft.com/office/drawing/2014/main" id="{6E7E2FC4-B347-6956-5A19-58B42C000A48}"/>
              </a:ext>
            </a:extLst>
          </p:cNvPr>
          <p:cNvSpPr>
            <a:spLocks noGrp="1"/>
          </p:cNvSpPr>
          <p:nvPr>
            <p:ph sz="quarter" idx="10"/>
          </p:nvPr>
        </p:nvSpPr>
        <p:spPr>
          <a:xfrm>
            <a:off x="609601" y="1959428"/>
            <a:ext cx="10972800" cy="3912637"/>
          </a:xfrm>
        </p:spPr>
        <p:txBody>
          <a:bodyPr>
            <a:normAutofit lnSpcReduction="10000"/>
          </a:bodyPr>
          <a:lstStyle/>
          <a:p>
            <a:pPr marL="0" indent="0">
              <a:buNone/>
            </a:pPr>
            <a:r>
              <a:rPr lang="nb-NO"/>
              <a:t>En dag får Merete en telefon av en mor som ber om å få fjernet fars tilgang til informasjon om barnet, på bakgrunn av en pågående politisak. Folkeregisteret viser at far har foreldreansvar for barnet. Hva bør Merete gjøre?</a:t>
            </a:r>
          </a:p>
          <a:p>
            <a:pPr marL="0" indent="0">
              <a:buNone/>
            </a:pPr>
            <a:endParaRPr lang="nb-NO"/>
          </a:p>
          <a:p>
            <a:pPr marL="457200" indent="-457200">
              <a:buAutoNum type="arabicPeriod"/>
            </a:pPr>
            <a:r>
              <a:rPr lang="nb-NO"/>
              <a:t>Er det trygt at Merete deler informasjon om barnet og foresatte over telefon? Kan Merete stole på at det er mor som ringer?</a:t>
            </a:r>
          </a:p>
          <a:p>
            <a:pPr marL="457200" indent="-457200">
              <a:buAutoNum type="arabicPeriod"/>
            </a:pPr>
            <a:r>
              <a:rPr lang="nb-NO"/>
              <a:t>Kan Merete fjerne fars tilgang til informasjon om barnet basert på dette? Hvorfor? Hvorfor ikke?</a:t>
            </a:r>
          </a:p>
          <a:p>
            <a:pPr marL="457200" indent="-457200">
              <a:buAutoNum type="arabicPeriod"/>
            </a:pPr>
            <a:r>
              <a:rPr lang="nb-NO"/>
              <a:t>Kan Merete stole på at informasjonen mor gir er rett? Hva kan Merete eventuelt gjøre for å sikre at informasjonen er riktig? </a:t>
            </a:r>
          </a:p>
          <a:p>
            <a:pPr marL="457200" indent="-457200">
              <a:buAutoNum type="arabicPeriod"/>
            </a:pPr>
            <a:r>
              <a:rPr lang="nb-NO"/>
              <a:t>Har far rett på informasjon om barnet?</a:t>
            </a:r>
          </a:p>
          <a:p>
            <a:pPr marL="457200" indent="-457200">
              <a:buAutoNum type="arabicPeriod"/>
            </a:pPr>
            <a:r>
              <a:rPr lang="nb-NO"/>
              <a:t>Hvordan vil du plassere disse problemstillingene knyttet til de tre kategoriene for informasjonssikkerhet: konfidensialitet, integritet og tilgjengelighet (KIT)? </a:t>
            </a:r>
          </a:p>
        </p:txBody>
      </p:sp>
      <p:sp>
        <p:nvSpPr>
          <p:cNvPr id="4" name="TekstSylinder 3">
            <a:extLst>
              <a:ext uri="{FF2B5EF4-FFF2-40B4-BE49-F238E27FC236}">
                <a16:creationId xmlns:a16="http://schemas.microsoft.com/office/drawing/2014/main" id="{3FA5EA01-B15B-8DCB-30FD-A3FDB7411263}"/>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83352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Faglig input</a:t>
            </a:r>
          </a:p>
        </p:txBody>
      </p:sp>
      <p:sp>
        <p:nvSpPr>
          <p:cNvPr id="4" name="Plassholder for innhold 3">
            <a:extLst>
              <a:ext uri="{FF2B5EF4-FFF2-40B4-BE49-F238E27FC236}">
                <a16:creationId xmlns:a16="http://schemas.microsoft.com/office/drawing/2014/main" id="{B674CCF1-B1BD-21BF-8E58-9E95B2A42D05}"/>
              </a:ext>
            </a:extLst>
          </p:cNvPr>
          <p:cNvSpPr>
            <a:spLocks noGrp="1"/>
          </p:cNvSpPr>
          <p:nvPr>
            <p:ph sz="half" idx="1"/>
          </p:nvPr>
        </p:nvSpPr>
        <p:spPr/>
        <p:txBody>
          <a:bodyPr/>
          <a:lstStyle/>
          <a:p>
            <a:pPr marL="0" indent="0">
              <a:buNone/>
            </a:pPr>
            <a:r>
              <a:rPr lang="nb-NO" b="1"/>
              <a:t>Faglig innhold</a:t>
            </a:r>
          </a:p>
          <a:p>
            <a:pPr marL="0" indent="0">
              <a:buNone/>
            </a:pPr>
            <a:r>
              <a:rPr lang="nb-NO"/>
              <a:t>SkoleSec har god erfaring fra å bruke Roy Allan Hansen fra </a:t>
            </a:r>
            <a:r>
              <a:rPr lang="nb-NO" err="1"/>
              <a:t>Move</a:t>
            </a:r>
            <a:r>
              <a:rPr lang="nb-NO"/>
              <a:t> AS og KiNS (Foreningen for kommunal informasjonssikkerhet) til å levere faglig input i personvern og informasjons-sikkerhet. </a:t>
            </a:r>
          </a:p>
          <a:p>
            <a:pPr marL="0" indent="0">
              <a:buNone/>
            </a:pPr>
            <a:endParaRPr lang="nb-NO"/>
          </a:p>
        </p:txBody>
      </p:sp>
      <p:sp>
        <p:nvSpPr>
          <p:cNvPr id="5" name="Plassholder for innhold 4">
            <a:extLst>
              <a:ext uri="{FF2B5EF4-FFF2-40B4-BE49-F238E27FC236}">
                <a16:creationId xmlns:a16="http://schemas.microsoft.com/office/drawing/2014/main" id="{9266C4F2-016A-B2BD-43A6-E7C224E35BE6}"/>
              </a:ext>
            </a:extLst>
          </p:cNvPr>
          <p:cNvSpPr>
            <a:spLocks noGrp="1"/>
          </p:cNvSpPr>
          <p:nvPr>
            <p:ph sz="half" idx="2"/>
          </p:nvPr>
        </p:nvSpPr>
        <p:spPr/>
        <p:txBody>
          <a:bodyPr/>
          <a:lstStyle/>
          <a:p>
            <a:pPr marL="0" indent="0">
              <a:buNone/>
            </a:pPr>
            <a:r>
              <a:rPr lang="nb-NO" b="1"/>
              <a:t>Forslag til tema:</a:t>
            </a:r>
          </a:p>
          <a:p>
            <a:r>
              <a:rPr lang="nb-NO"/>
              <a:t>Grunnleggende personvern og informasjonssikkerhet</a:t>
            </a:r>
          </a:p>
          <a:p>
            <a:r>
              <a:rPr lang="nb-NO"/>
              <a:t>Rolleforståelse og taushetsplikten</a:t>
            </a:r>
          </a:p>
          <a:p>
            <a:r>
              <a:rPr lang="nb-NO"/>
              <a:t>Begrepsbruk- og forståelse</a:t>
            </a:r>
          </a:p>
          <a:p>
            <a:r>
              <a:rPr lang="nb-NO"/>
              <a:t>Rammeverk for etterlevelse</a:t>
            </a:r>
          </a:p>
          <a:p>
            <a:r>
              <a:rPr lang="nb-NO"/>
              <a:t>Relevante case og problemstillinger</a:t>
            </a:r>
          </a:p>
          <a:p>
            <a:r>
              <a:rPr lang="nb-NO"/>
              <a:t>…</a:t>
            </a:r>
          </a:p>
        </p:txBody>
      </p:sp>
      <p:sp>
        <p:nvSpPr>
          <p:cNvPr id="3" name="TekstSylinder 2">
            <a:extLst>
              <a:ext uri="{FF2B5EF4-FFF2-40B4-BE49-F238E27FC236}">
                <a16:creationId xmlns:a16="http://schemas.microsoft.com/office/drawing/2014/main" id="{98541D62-A4FF-A8BC-6B16-DC6DE46F9786}"/>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401375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Gruppeoppgave</a:t>
            </a:r>
          </a:p>
        </p:txBody>
      </p:sp>
      <p:sp>
        <p:nvSpPr>
          <p:cNvPr id="4" name="Plassholder for innhold 3">
            <a:extLst>
              <a:ext uri="{FF2B5EF4-FFF2-40B4-BE49-F238E27FC236}">
                <a16:creationId xmlns:a16="http://schemas.microsoft.com/office/drawing/2014/main" id="{DC226987-4B42-28F1-C9D9-F4A2BF7F02FB}"/>
              </a:ext>
            </a:extLst>
          </p:cNvPr>
          <p:cNvSpPr>
            <a:spLocks noGrp="1"/>
          </p:cNvSpPr>
          <p:nvPr>
            <p:ph sz="half" idx="1"/>
          </p:nvPr>
        </p:nvSpPr>
        <p:spPr/>
        <p:txBody>
          <a:bodyPr/>
          <a:lstStyle/>
          <a:p>
            <a:pPr marL="0" indent="0">
              <a:buNone/>
            </a:pPr>
            <a:r>
              <a:rPr lang="nb-NO" b="1"/>
              <a:t>Gruppeoppgave</a:t>
            </a:r>
          </a:p>
          <a:p>
            <a:pPr marL="0" indent="0">
              <a:buNone/>
            </a:pPr>
            <a:r>
              <a:rPr lang="nb-NO"/>
              <a:t>I gruppeoppgaven foreslås det å lage en oppgave som hjelper de ansatte å:</a:t>
            </a:r>
          </a:p>
          <a:p>
            <a:r>
              <a:rPr lang="nb-NO"/>
              <a:t>Identifisere hva som er de største utfordringene i arbeidshverdagen i dag</a:t>
            </a:r>
          </a:p>
          <a:p>
            <a:r>
              <a:rPr lang="nb-NO"/>
              <a:t>Prioritere områder hvor det kan gjøres felles tiltak og aksjoner (se matrise til høyre)</a:t>
            </a:r>
          </a:p>
          <a:p>
            <a:r>
              <a:rPr lang="nb-NO"/>
              <a:t>Lage en kort aksjonsliste til oppfølging etter samlingen</a:t>
            </a:r>
          </a:p>
        </p:txBody>
      </p:sp>
      <p:graphicFrame>
        <p:nvGraphicFramePr>
          <p:cNvPr id="6" name="Tabell 6">
            <a:extLst>
              <a:ext uri="{FF2B5EF4-FFF2-40B4-BE49-F238E27FC236}">
                <a16:creationId xmlns:a16="http://schemas.microsoft.com/office/drawing/2014/main" id="{0A78277F-8BEF-5F01-8647-6DDD6DB0497A}"/>
              </a:ext>
            </a:extLst>
          </p:cNvPr>
          <p:cNvGraphicFramePr>
            <a:graphicFrameLocks noGrp="1"/>
          </p:cNvGraphicFramePr>
          <p:nvPr>
            <p:ph sz="half" idx="2"/>
            <p:extLst>
              <p:ext uri="{D42A27DB-BD31-4B8C-83A1-F6EECF244321}">
                <p14:modId xmlns:p14="http://schemas.microsoft.com/office/powerpoint/2010/main" val="3586014310"/>
              </p:ext>
            </p:extLst>
          </p:nvPr>
        </p:nvGraphicFramePr>
        <p:xfrm>
          <a:off x="6197600" y="1966913"/>
          <a:ext cx="5384800" cy="3688336"/>
        </p:xfrm>
        <a:graphic>
          <a:graphicData uri="http://schemas.openxmlformats.org/drawingml/2006/table">
            <a:tbl>
              <a:tblPr firstRow="1" bandRow="1">
                <a:tableStyleId>{5940675A-B579-460E-94D1-54222C63F5DA}</a:tableStyleId>
              </a:tblPr>
              <a:tblGrid>
                <a:gridCol w="2692400">
                  <a:extLst>
                    <a:ext uri="{9D8B030D-6E8A-4147-A177-3AD203B41FA5}">
                      <a16:colId xmlns:a16="http://schemas.microsoft.com/office/drawing/2014/main" val="3443196211"/>
                    </a:ext>
                  </a:extLst>
                </a:gridCol>
                <a:gridCol w="2692400">
                  <a:extLst>
                    <a:ext uri="{9D8B030D-6E8A-4147-A177-3AD203B41FA5}">
                      <a16:colId xmlns:a16="http://schemas.microsoft.com/office/drawing/2014/main" val="4218307354"/>
                    </a:ext>
                  </a:extLst>
                </a:gridCol>
              </a:tblGrid>
              <a:tr h="1844168">
                <a:tc>
                  <a:txBody>
                    <a:bodyPr/>
                    <a:lstStyle/>
                    <a:p>
                      <a:pPr algn="ctr"/>
                      <a:r>
                        <a:rPr lang="nb-NO"/>
                        <a:t>Større verdi,</a:t>
                      </a:r>
                    </a:p>
                    <a:p>
                      <a:pPr algn="ctr"/>
                      <a:r>
                        <a:rPr lang="nb-NO"/>
                        <a:t>Mindre innsats</a:t>
                      </a:r>
                    </a:p>
                  </a:txBody>
                  <a:tcPr anchor="ctr"/>
                </a:tc>
                <a:tc>
                  <a:txBody>
                    <a:bodyPr/>
                    <a:lstStyle/>
                    <a:p>
                      <a:pPr algn="ctr"/>
                      <a:r>
                        <a:rPr lang="nb-NO"/>
                        <a:t>Større verdi,</a:t>
                      </a:r>
                    </a:p>
                    <a:p>
                      <a:pPr algn="ctr"/>
                      <a:r>
                        <a:rPr lang="nb-NO"/>
                        <a:t>Større innsats</a:t>
                      </a:r>
                    </a:p>
                  </a:txBody>
                  <a:tcPr anchor="ctr"/>
                </a:tc>
                <a:extLst>
                  <a:ext uri="{0D108BD9-81ED-4DB2-BD59-A6C34878D82A}">
                    <a16:rowId xmlns:a16="http://schemas.microsoft.com/office/drawing/2014/main" val="2238865408"/>
                  </a:ext>
                </a:extLst>
              </a:tr>
              <a:tr h="1844168">
                <a:tc>
                  <a:txBody>
                    <a:bodyPr/>
                    <a:lstStyle/>
                    <a:p>
                      <a:pPr algn="ctr"/>
                      <a:r>
                        <a:rPr lang="nb-NO"/>
                        <a:t>Mindre verdi,</a:t>
                      </a:r>
                    </a:p>
                    <a:p>
                      <a:pPr algn="ctr"/>
                      <a:r>
                        <a:rPr lang="nb-NO"/>
                        <a:t>Mindre innsats</a:t>
                      </a:r>
                    </a:p>
                  </a:txBody>
                  <a:tcPr anchor="ctr"/>
                </a:tc>
                <a:tc>
                  <a:txBody>
                    <a:bodyPr/>
                    <a:lstStyle/>
                    <a:p>
                      <a:pPr algn="ctr"/>
                      <a:r>
                        <a:rPr lang="nb-NO"/>
                        <a:t>Mindre verdi,</a:t>
                      </a:r>
                    </a:p>
                    <a:p>
                      <a:pPr algn="ctr"/>
                      <a:r>
                        <a:rPr lang="nb-NO"/>
                        <a:t>Stor innsats</a:t>
                      </a:r>
                    </a:p>
                  </a:txBody>
                  <a:tcPr anchor="ctr"/>
                </a:tc>
                <a:extLst>
                  <a:ext uri="{0D108BD9-81ED-4DB2-BD59-A6C34878D82A}">
                    <a16:rowId xmlns:a16="http://schemas.microsoft.com/office/drawing/2014/main" val="509012025"/>
                  </a:ext>
                </a:extLst>
              </a:tr>
            </a:tbl>
          </a:graphicData>
        </a:graphic>
      </p:graphicFrame>
      <p:sp>
        <p:nvSpPr>
          <p:cNvPr id="3" name="TekstSylinder 2">
            <a:extLst>
              <a:ext uri="{FF2B5EF4-FFF2-40B4-BE49-F238E27FC236}">
                <a16:creationId xmlns:a16="http://schemas.microsoft.com/office/drawing/2014/main" id="{7B86B631-ABFA-9336-1C10-3835ADA87719}"/>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69518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Evaluering</a:t>
            </a:r>
          </a:p>
        </p:txBody>
      </p:sp>
      <p:graphicFrame>
        <p:nvGraphicFramePr>
          <p:cNvPr id="5" name="Tabell 5">
            <a:extLst>
              <a:ext uri="{FF2B5EF4-FFF2-40B4-BE49-F238E27FC236}">
                <a16:creationId xmlns:a16="http://schemas.microsoft.com/office/drawing/2014/main" id="{F1B4D9E8-8C21-086B-F9F1-269B6CF7A322}"/>
              </a:ext>
            </a:extLst>
          </p:cNvPr>
          <p:cNvGraphicFramePr>
            <a:graphicFrameLocks noGrp="1"/>
          </p:cNvGraphicFramePr>
          <p:nvPr>
            <p:ph sz="quarter" idx="10"/>
            <p:extLst>
              <p:ext uri="{D42A27DB-BD31-4B8C-83A1-F6EECF244321}">
                <p14:modId xmlns:p14="http://schemas.microsoft.com/office/powerpoint/2010/main" val="2168144514"/>
              </p:ext>
            </p:extLst>
          </p:nvPr>
        </p:nvGraphicFramePr>
        <p:xfrm>
          <a:off x="609600" y="1958974"/>
          <a:ext cx="10972800" cy="3771870"/>
        </p:xfrm>
        <a:graphic>
          <a:graphicData uri="http://schemas.openxmlformats.org/drawingml/2006/table">
            <a:tbl>
              <a:tblPr firstRow="1" bandRow="1">
                <a:tableStyleId>{5940675A-B579-460E-94D1-54222C63F5DA}</a:tableStyleId>
              </a:tblPr>
              <a:tblGrid>
                <a:gridCol w="5486400">
                  <a:extLst>
                    <a:ext uri="{9D8B030D-6E8A-4147-A177-3AD203B41FA5}">
                      <a16:colId xmlns:a16="http://schemas.microsoft.com/office/drawing/2014/main" val="3544977899"/>
                    </a:ext>
                  </a:extLst>
                </a:gridCol>
                <a:gridCol w="5486400">
                  <a:extLst>
                    <a:ext uri="{9D8B030D-6E8A-4147-A177-3AD203B41FA5}">
                      <a16:colId xmlns:a16="http://schemas.microsoft.com/office/drawing/2014/main" val="551952875"/>
                    </a:ext>
                  </a:extLst>
                </a:gridCol>
              </a:tblGrid>
              <a:tr h="1885935">
                <a:tc>
                  <a:txBody>
                    <a:bodyPr/>
                    <a:lstStyle/>
                    <a:p>
                      <a:r>
                        <a:rPr lang="nb-NO"/>
                        <a:t>Hva var bra?</a:t>
                      </a:r>
                    </a:p>
                  </a:txBody>
                  <a:tcPr/>
                </a:tc>
                <a:tc>
                  <a:txBody>
                    <a:bodyPr/>
                    <a:lstStyle/>
                    <a:p>
                      <a:r>
                        <a:rPr lang="nb-NO"/>
                        <a:t>Hvorfor?</a:t>
                      </a:r>
                    </a:p>
                  </a:txBody>
                  <a:tcPr/>
                </a:tc>
                <a:extLst>
                  <a:ext uri="{0D108BD9-81ED-4DB2-BD59-A6C34878D82A}">
                    <a16:rowId xmlns:a16="http://schemas.microsoft.com/office/drawing/2014/main" val="1221574157"/>
                  </a:ext>
                </a:extLst>
              </a:tr>
              <a:tr h="1885935">
                <a:tc>
                  <a:txBody>
                    <a:bodyPr/>
                    <a:lstStyle/>
                    <a:p>
                      <a:r>
                        <a:rPr lang="nb-NO"/>
                        <a:t>Hva kan gjøres bedre?</a:t>
                      </a:r>
                    </a:p>
                  </a:txBody>
                  <a:tcPr/>
                </a:tc>
                <a:tc>
                  <a:txBody>
                    <a:bodyPr/>
                    <a:lstStyle/>
                    <a:p>
                      <a:r>
                        <a:rPr lang="nb-NO"/>
                        <a:t>Hvordan?</a:t>
                      </a:r>
                    </a:p>
                  </a:txBody>
                  <a:tcPr/>
                </a:tc>
                <a:extLst>
                  <a:ext uri="{0D108BD9-81ED-4DB2-BD59-A6C34878D82A}">
                    <a16:rowId xmlns:a16="http://schemas.microsoft.com/office/drawing/2014/main" val="1301164740"/>
                  </a:ext>
                </a:extLst>
              </a:tr>
            </a:tbl>
          </a:graphicData>
        </a:graphic>
      </p:graphicFrame>
      <p:sp>
        <p:nvSpPr>
          <p:cNvPr id="3" name="TekstSylinder 2">
            <a:extLst>
              <a:ext uri="{FF2B5EF4-FFF2-40B4-BE49-F238E27FC236}">
                <a16:creationId xmlns:a16="http://schemas.microsoft.com/office/drawing/2014/main" id="{4940DC71-DC87-3EAE-6812-F5BCDD56E309}"/>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402786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a:t>Ansvarsområder</a:t>
            </a:r>
          </a:p>
        </p:txBody>
      </p:sp>
      <p:graphicFrame>
        <p:nvGraphicFramePr>
          <p:cNvPr id="5" name="Tabell 5">
            <a:extLst>
              <a:ext uri="{FF2B5EF4-FFF2-40B4-BE49-F238E27FC236}">
                <a16:creationId xmlns:a16="http://schemas.microsoft.com/office/drawing/2014/main" id="{76287D89-3972-EB7B-C7B6-858717D5D328}"/>
              </a:ext>
            </a:extLst>
          </p:cNvPr>
          <p:cNvGraphicFramePr>
            <a:graphicFrameLocks noGrp="1"/>
          </p:cNvGraphicFramePr>
          <p:nvPr>
            <p:ph sz="quarter" idx="10"/>
            <p:extLst>
              <p:ext uri="{D42A27DB-BD31-4B8C-83A1-F6EECF244321}">
                <p14:modId xmlns:p14="http://schemas.microsoft.com/office/powerpoint/2010/main" val="2690496328"/>
              </p:ext>
            </p:extLst>
          </p:nvPr>
        </p:nvGraphicFramePr>
        <p:xfrm>
          <a:off x="609600" y="1958975"/>
          <a:ext cx="10972800" cy="24130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1989449233"/>
                    </a:ext>
                  </a:extLst>
                </a:gridCol>
                <a:gridCol w="3657600">
                  <a:extLst>
                    <a:ext uri="{9D8B030D-6E8A-4147-A177-3AD203B41FA5}">
                      <a16:colId xmlns:a16="http://schemas.microsoft.com/office/drawing/2014/main" val="2907636792"/>
                    </a:ext>
                  </a:extLst>
                </a:gridCol>
                <a:gridCol w="3657600">
                  <a:extLst>
                    <a:ext uri="{9D8B030D-6E8A-4147-A177-3AD203B41FA5}">
                      <a16:colId xmlns:a16="http://schemas.microsoft.com/office/drawing/2014/main" val="2428365823"/>
                    </a:ext>
                  </a:extLst>
                </a:gridCol>
              </a:tblGrid>
              <a:tr h="370840">
                <a:tc>
                  <a:txBody>
                    <a:bodyPr/>
                    <a:lstStyle/>
                    <a:p>
                      <a:r>
                        <a:rPr lang="nb-NO"/>
                        <a:t>Ullensvang kommune</a:t>
                      </a:r>
                    </a:p>
                  </a:txBody>
                  <a:tcPr>
                    <a:solidFill>
                      <a:srgbClr val="001A58"/>
                    </a:solidFill>
                  </a:tcPr>
                </a:tc>
                <a:tc>
                  <a:txBody>
                    <a:bodyPr/>
                    <a:lstStyle/>
                    <a:p>
                      <a:r>
                        <a:rPr lang="nb-NO"/>
                        <a:t>Deltakere</a:t>
                      </a:r>
                    </a:p>
                  </a:txBody>
                  <a:tcPr>
                    <a:solidFill>
                      <a:srgbClr val="001A58"/>
                    </a:solidFill>
                  </a:tcPr>
                </a:tc>
                <a:tc>
                  <a:txBody>
                    <a:bodyPr/>
                    <a:lstStyle/>
                    <a:p>
                      <a:r>
                        <a:rPr lang="nb-NO"/>
                        <a:t>SkoleSec</a:t>
                      </a:r>
                    </a:p>
                  </a:txBody>
                  <a:tcPr>
                    <a:solidFill>
                      <a:srgbClr val="001A58"/>
                    </a:solidFill>
                  </a:tcPr>
                </a:tc>
                <a:extLst>
                  <a:ext uri="{0D108BD9-81ED-4DB2-BD59-A6C34878D82A}">
                    <a16:rowId xmlns:a16="http://schemas.microsoft.com/office/drawing/2014/main" val="162974749"/>
                  </a:ext>
                </a:extLst>
              </a:tr>
              <a:tr h="296545">
                <a:tc>
                  <a:txBody>
                    <a:bodyPr/>
                    <a:lstStyle/>
                    <a:p>
                      <a:pPr marL="285750" indent="-285750">
                        <a:buFont typeface="Arial" panose="020B0604020202020204" pitchFamily="34" charset="0"/>
                        <a:buChar char="•"/>
                      </a:pPr>
                      <a:r>
                        <a:rPr lang="nb-NO" sz="1600"/>
                        <a:t>Arrangør og tilrettelegger</a:t>
                      </a:r>
                    </a:p>
                    <a:p>
                      <a:pPr marL="285750" indent="-285750">
                        <a:buFont typeface="Arial" panose="020B0604020202020204" pitchFamily="34" charset="0"/>
                        <a:buChar char="•"/>
                      </a:pPr>
                      <a:r>
                        <a:rPr lang="nb-NO" sz="1600"/>
                        <a:t>Koordinere deltakelse med merkantile</a:t>
                      </a:r>
                    </a:p>
                    <a:p>
                      <a:pPr marL="285750" indent="-285750">
                        <a:buFont typeface="Arial" panose="020B0604020202020204" pitchFamily="34" charset="0"/>
                        <a:buChar char="•"/>
                      </a:pPr>
                      <a:r>
                        <a:rPr lang="nb-NO" sz="1600"/>
                        <a:t>Vurdere, gi innspill og beslutte opplegg og ressurser for kultur- og kompetanseutvikling</a:t>
                      </a:r>
                    </a:p>
                    <a:p>
                      <a:pPr marL="285750" indent="-285750">
                        <a:buFont typeface="Arial" panose="020B0604020202020204" pitchFamily="34" charset="0"/>
                        <a:buChar char="•"/>
                      </a:pPr>
                      <a:r>
                        <a:rPr lang="nb-NO" sz="1600"/>
                        <a:t>Fasilitere samling sammen med KS</a:t>
                      </a:r>
                    </a:p>
                    <a:p>
                      <a:pPr marL="285750" indent="-285750">
                        <a:buFont typeface="Arial" panose="020B0604020202020204" pitchFamily="34" charset="0"/>
                        <a:buChar char="•"/>
                      </a:pPr>
                      <a:r>
                        <a:rPr lang="nb-NO" sz="1600"/>
                        <a:t>Presentere prosjektet eksternt sammen med KS</a:t>
                      </a:r>
                    </a:p>
                  </a:txBody>
                  <a:tcPr/>
                </a:tc>
                <a:tc>
                  <a:txBody>
                    <a:bodyPr/>
                    <a:lstStyle/>
                    <a:p>
                      <a:pPr marL="285750" indent="-285750">
                        <a:buFont typeface="Arial" panose="020B0604020202020204" pitchFamily="34" charset="0"/>
                        <a:buChar char="•"/>
                      </a:pPr>
                      <a:r>
                        <a:rPr lang="nb-NO" sz="1600"/>
                        <a:t>Prioritere deltakelse</a:t>
                      </a:r>
                    </a:p>
                    <a:p>
                      <a:pPr marL="285750" indent="-285750">
                        <a:buFont typeface="Arial" panose="020B0604020202020204" pitchFamily="34" charset="0"/>
                        <a:buChar char="•"/>
                      </a:pPr>
                      <a:r>
                        <a:rPr lang="nb-NO" sz="1600"/>
                        <a:t>Gjennomføre forberedelser</a:t>
                      </a:r>
                    </a:p>
                    <a:p>
                      <a:pPr marL="285750" indent="-285750">
                        <a:buFont typeface="Arial" panose="020B0604020202020204" pitchFamily="34" charset="0"/>
                        <a:buChar char="•"/>
                      </a:pPr>
                      <a:r>
                        <a:rPr lang="nb-NO" sz="1600"/>
                        <a:t>Delta på opplæring</a:t>
                      </a:r>
                    </a:p>
                    <a:p>
                      <a:pPr marL="285750" indent="-285750">
                        <a:buFont typeface="Arial" panose="020B0604020202020204" pitchFamily="34" charset="0"/>
                        <a:buChar char="•"/>
                      </a:pPr>
                      <a:r>
                        <a:rPr lang="nb-NO" sz="1600"/>
                        <a:t>Følge opp aktiviteter etter samling</a:t>
                      </a:r>
                    </a:p>
                  </a:txBody>
                  <a:tcPr/>
                </a:tc>
                <a:tc>
                  <a:txBody>
                    <a:bodyPr/>
                    <a:lstStyle/>
                    <a:p>
                      <a:pPr marL="285750" indent="-285750">
                        <a:buFont typeface="Arial" panose="020B0604020202020204" pitchFamily="34" charset="0"/>
                        <a:buChar char="•"/>
                      </a:pPr>
                      <a:r>
                        <a:rPr lang="nb-NO" sz="1600"/>
                        <a:t>Utarbeide opplegg og ressurser for kultur- og kompetanseutvikling for merkantile</a:t>
                      </a:r>
                    </a:p>
                    <a:p>
                      <a:pPr marL="285750" indent="-285750">
                        <a:buFont typeface="Arial" panose="020B0604020202020204" pitchFamily="34" charset="0"/>
                        <a:buChar char="•"/>
                      </a:pPr>
                      <a:r>
                        <a:rPr lang="nb-NO" sz="1600"/>
                        <a:t>Fasilitere samling</a:t>
                      </a:r>
                    </a:p>
                    <a:p>
                      <a:pPr marL="285750" indent="-285750">
                        <a:buFont typeface="Arial" panose="020B0604020202020204" pitchFamily="34" charset="0"/>
                        <a:buChar char="•"/>
                      </a:pPr>
                      <a:r>
                        <a:rPr lang="nb-NO" sz="1600"/>
                        <a:t>Dokumentere prosjektet</a:t>
                      </a:r>
                    </a:p>
                    <a:p>
                      <a:pPr marL="285750" indent="-285750">
                        <a:buFont typeface="Arial" panose="020B0604020202020204" pitchFamily="34" charset="0"/>
                        <a:buChar char="•"/>
                      </a:pPr>
                      <a:r>
                        <a:rPr lang="nb-NO" sz="1600"/>
                        <a:t>Budsjettansvar og -oppfølging</a:t>
                      </a:r>
                    </a:p>
                  </a:txBody>
                  <a:tcPr/>
                </a:tc>
                <a:extLst>
                  <a:ext uri="{0D108BD9-81ED-4DB2-BD59-A6C34878D82A}">
                    <a16:rowId xmlns:a16="http://schemas.microsoft.com/office/drawing/2014/main" val="682872946"/>
                  </a:ext>
                </a:extLst>
              </a:tr>
            </a:tbl>
          </a:graphicData>
        </a:graphic>
      </p:graphicFrame>
      <p:sp>
        <p:nvSpPr>
          <p:cNvPr id="3" name="TekstSylinder 2">
            <a:extLst>
              <a:ext uri="{FF2B5EF4-FFF2-40B4-BE49-F238E27FC236}">
                <a16:creationId xmlns:a16="http://schemas.microsoft.com/office/drawing/2014/main" id="{4C8C683B-F842-1C46-E6C5-038FF7477A68}"/>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230557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CCAA0F-1E65-6F9A-3D1A-92D617A9AD0B}"/>
              </a:ext>
            </a:extLst>
          </p:cNvPr>
          <p:cNvSpPr>
            <a:spLocks noGrp="1"/>
          </p:cNvSpPr>
          <p:nvPr>
            <p:ph type="title"/>
          </p:nvPr>
        </p:nvSpPr>
        <p:spPr/>
        <p:txBody>
          <a:bodyPr/>
          <a:lstStyle/>
          <a:p>
            <a:r>
              <a:rPr lang="nb-NO" b="1"/>
              <a:t>Bakgrunn</a:t>
            </a:r>
          </a:p>
        </p:txBody>
      </p:sp>
      <p:sp>
        <p:nvSpPr>
          <p:cNvPr id="3" name="Plassholder for innhold 2">
            <a:extLst>
              <a:ext uri="{FF2B5EF4-FFF2-40B4-BE49-F238E27FC236}">
                <a16:creationId xmlns:a16="http://schemas.microsoft.com/office/drawing/2014/main" id="{BF3E9DC3-ECC2-8214-8D82-618FA26C8775}"/>
              </a:ext>
            </a:extLst>
          </p:cNvPr>
          <p:cNvSpPr>
            <a:spLocks noGrp="1"/>
          </p:cNvSpPr>
          <p:nvPr>
            <p:ph sz="quarter" idx="10"/>
          </p:nvPr>
        </p:nvSpPr>
        <p:spPr/>
        <p:txBody>
          <a:bodyPr>
            <a:normAutofit/>
          </a:bodyPr>
          <a:lstStyle/>
          <a:p>
            <a:r>
              <a:rPr lang="nb-NO" sz="1800"/>
              <a:t>SkoleSec har fått flere henvendelser om hvordan SkoleSec kan bidra til utvikling i forståelse og kompetanse for personvern og informasjonssikkerhet for kontor- og merkantilt ansatte i grunnopplæringen og videregående skole.</a:t>
            </a:r>
          </a:p>
          <a:p>
            <a:r>
              <a:rPr lang="nb-NO" sz="1800"/>
              <a:t>SkoleSec sin </a:t>
            </a:r>
            <a:r>
              <a:rPr lang="nb-NO" sz="1800" err="1"/>
              <a:t>Task</a:t>
            </a:r>
            <a:r>
              <a:rPr lang="nb-NO" sz="1800"/>
              <a:t> Force ga innspill til kjente problemstillinger, behov og case for merkantilt ansatte i sitt møte 22. februar 2023. Dette har dannet grunnlaget for innholdet i dette dokumentet.</a:t>
            </a:r>
          </a:p>
          <a:p>
            <a:r>
              <a:rPr lang="nb-NO" sz="1800"/>
              <a:t>Det ble også som del av KS sin søknad om prosjektskjønnsmidler fra KDD søkt om midler til utvikling av en kompetanse- og utviklingspakke for administrativt og merkantilt ansatte på skolene. Det er innvilget prosjektmidler på 200 000 kr til denne aktiviteten som skal fullføres innen utgangen av 2023. </a:t>
            </a:r>
          </a:p>
        </p:txBody>
      </p:sp>
      <p:sp>
        <p:nvSpPr>
          <p:cNvPr id="4" name="TekstSylinder 3">
            <a:extLst>
              <a:ext uri="{FF2B5EF4-FFF2-40B4-BE49-F238E27FC236}">
                <a16:creationId xmlns:a16="http://schemas.microsoft.com/office/drawing/2014/main" id="{B2E10E58-BD49-ECBC-212C-86200DDEDD95}"/>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35212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a:t>Fremdriftsplan</a:t>
            </a:r>
          </a:p>
        </p:txBody>
      </p:sp>
      <p:graphicFrame>
        <p:nvGraphicFramePr>
          <p:cNvPr id="4" name="Tabell 4">
            <a:extLst>
              <a:ext uri="{FF2B5EF4-FFF2-40B4-BE49-F238E27FC236}">
                <a16:creationId xmlns:a16="http://schemas.microsoft.com/office/drawing/2014/main" id="{59FDC803-C370-09B1-1232-CFF58672310C}"/>
              </a:ext>
            </a:extLst>
          </p:cNvPr>
          <p:cNvGraphicFramePr>
            <a:graphicFrameLocks noGrp="1"/>
          </p:cNvGraphicFramePr>
          <p:nvPr>
            <p:ph sz="quarter" idx="10"/>
            <p:extLst>
              <p:ext uri="{D42A27DB-BD31-4B8C-83A1-F6EECF244321}">
                <p14:modId xmlns:p14="http://schemas.microsoft.com/office/powerpoint/2010/main" val="2010782557"/>
              </p:ext>
            </p:extLst>
          </p:nvPr>
        </p:nvGraphicFramePr>
        <p:xfrm>
          <a:off x="609600" y="1958975"/>
          <a:ext cx="10972800" cy="2773680"/>
        </p:xfrm>
        <a:graphic>
          <a:graphicData uri="http://schemas.openxmlformats.org/drawingml/2006/table">
            <a:tbl>
              <a:tblPr firstRow="1" bandRow="1">
                <a:tableStyleId>{5C22544A-7EE6-4342-B048-85BDC9FD1C3A}</a:tableStyleId>
              </a:tblPr>
              <a:tblGrid>
                <a:gridCol w="1355002">
                  <a:extLst>
                    <a:ext uri="{9D8B030D-6E8A-4147-A177-3AD203B41FA5}">
                      <a16:colId xmlns:a16="http://schemas.microsoft.com/office/drawing/2014/main" val="3273492513"/>
                    </a:ext>
                  </a:extLst>
                </a:gridCol>
                <a:gridCol w="1023042">
                  <a:extLst>
                    <a:ext uri="{9D8B030D-6E8A-4147-A177-3AD203B41FA5}">
                      <a16:colId xmlns:a16="http://schemas.microsoft.com/office/drawing/2014/main" val="2971194638"/>
                    </a:ext>
                  </a:extLst>
                </a:gridCol>
                <a:gridCol w="5187635">
                  <a:extLst>
                    <a:ext uri="{9D8B030D-6E8A-4147-A177-3AD203B41FA5}">
                      <a16:colId xmlns:a16="http://schemas.microsoft.com/office/drawing/2014/main" val="2320849908"/>
                    </a:ext>
                  </a:extLst>
                </a:gridCol>
                <a:gridCol w="3407121">
                  <a:extLst>
                    <a:ext uri="{9D8B030D-6E8A-4147-A177-3AD203B41FA5}">
                      <a16:colId xmlns:a16="http://schemas.microsoft.com/office/drawing/2014/main" val="46676926"/>
                    </a:ext>
                  </a:extLst>
                </a:gridCol>
              </a:tblGrid>
              <a:tr h="0">
                <a:tc>
                  <a:txBody>
                    <a:bodyPr/>
                    <a:lstStyle/>
                    <a:p>
                      <a:r>
                        <a:rPr lang="nb-NO" sz="1800"/>
                        <a:t>Fase</a:t>
                      </a:r>
                    </a:p>
                  </a:txBody>
                  <a:tcPr>
                    <a:solidFill>
                      <a:srgbClr val="001A58"/>
                    </a:solidFill>
                  </a:tcPr>
                </a:tc>
                <a:tc>
                  <a:txBody>
                    <a:bodyPr/>
                    <a:lstStyle/>
                    <a:p>
                      <a:r>
                        <a:rPr lang="nb-NO" sz="1800"/>
                        <a:t>Uke</a:t>
                      </a:r>
                    </a:p>
                  </a:txBody>
                  <a:tcPr>
                    <a:solidFill>
                      <a:srgbClr val="001A58"/>
                    </a:solidFill>
                  </a:tcPr>
                </a:tc>
                <a:tc>
                  <a:txBody>
                    <a:bodyPr/>
                    <a:lstStyle/>
                    <a:p>
                      <a:r>
                        <a:rPr lang="nb-NO" sz="1800"/>
                        <a:t>Aktiviteter</a:t>
                      </a:r>
                    </a:p>
                  </a:txBody>
                  <a:tcPr>
                    <a:solidFill>
                      <a:srgbClr val="001A58"/>
                    </a:solidFill>
                  </a:tcPr>
                </a:tc>
                <a:tc>
                  <a:txBody>
                    <a:bodyPr/>
                    <a:lstStyle/>
                    <a:p>
                      <a:r>
                        <a:rPr lang="nb-NO" sz="1800"/>
                        <a:t>Leveranser</a:t>
                      </a:r>
                    </a:p>
                  </a:txBody>
                  <a:tcPr>
                    <a:solidFill>
                      <a:srgbClr val="001A58"/>
                    </a:solidFill>
                  </a:tcPr>
                </a:tc>
                <a:extLst>
                  <a:ext uri="{0D108BD9-81ED-4DB2-BD59-A6C34878D82A}">
                    <a16:rowId xmlns:a16="http://schemas.microsoft.com/office/drawing/2014/main" val="1551934300"/>
                  </a:ext>
                </a:extLst>
              </a:tr>
              <a:tr h="0">
                <a:tc>
                  <a:txBody>
                    <a:bodyPr/>
                    <a:lstStyle/>
                    <a:p>
                      <a:r>
                        <a:rPr lang="nb-NO" sz="1600"/>
                        <a:t>Konsept</a:t>
                      </a:r>
                    </a:p>
                  </a:txBody>
                  <a:tcPr/>
                </a:tc>
                <a:tc>
                  <a:txBody>
                    <a:bodyPr/>
                    <a:lstStyle/>
                    <a:p>
                      <a:r>
                        <a:rPr lang="nb-NO" sz="1600"/>
                        <a:t>8-10</a:t>
                      </a:r>
                    </a:p>
                  </a:txBody>
                  <a:tcPr/>
                </a:tc>
                <a:tc>
                  <a:txBody>
                    <a:bodyPr/>
                    <a:lstStyle/>
                    <a:p>
                      <a:pPr marL="285750" indent="-285750">
                        <a:buFont typeface="Arial" panose="020B0604020202020204" pitchFamily="34" charset="0"/>
                        <a:buChar char="•"/>
                      </a:pPr>
                      <a:r>
                        <a:rPr lang="nb-NO" sz="1600"/>
                        <a:t>Avklare behov </a:t>
                      </a:r>
                    </a:p>
                    <a:p>
                      <a:pPr marL="285750" indent="-285750">
                        <a:buFont typeface="Arial" panose="020B0604020202020204" pitchFamily="34" charset="0"/>
                        <a:buChar char="•"/>
                      </a:pPr>
                      <a:r>
                        <a:rPr lang="nb-NO" sz="1600"/>
                        <a:t>Utvikle og forankre konsept</a:t>
                      </a:r>
                    </a:p>
                  </a:txBody>
                  <a:tcPr/>
                </a:tc>
                <a:tc>
                  <a:txBody>
                    <a:bodyPr/>
                    <a:lstStyle/>
                    <a:p>
                      <a:r>
                        <a:rPr lang="nb-NO" sz="1600"/>
                        <a:t>Konsept for merkantile</a:t>
                      </a:r>
                    </a:p>
                  </a:txBody>
                  <a:tcPr/>
                </a:tc>
                <a:extLst>
                  <a:ext uri="{0D108BD9-81ED-4DB2-BD59-A6C34878D82A}">
                    <a16:rowId xmlns:a16="http://schemas.microsoft.com/office/drawing/2014/main" val="4152324288"/>
                  </a:ext>
                </a:extLst>
              </a:tr>
              <a:tr h="0">
                <a:tc>
                  <a:txBody>
                    <a:bodyPr/>
                    <a:lstStyle/>
                    <a:p>
                      <a:r>
                        <a:rPr lang="nb-NO" sz="1600"/>
                        <a:t>Planlegge</a:t>
                      </a:r>
                    </a:p>
                  </a:txBody>
                  <a:tcPr/>
                </a:tc>
                <a:tc>
                  <a:txBody>
                    <a:bodyPr/>
                    <a:lstStyle/>
                    <a:p>
                      <a:r>
                        <a:rPr lang="nb-NO" sz="1600"/>
                        <a:t>36-44</a:t>
                      </a:r>
                    </a:p>
                  </a:txBody>
                  <a:tcPr/>
                </a:tc>
                <a:tc>
                  <a:txBody>
                    <a:bodyPr/>
                    <a:lstStyle/>
                    <a:p>
                      <a:pPr marL="285750" indent="-285750">
                        <a:buFont typeface="Arial" panose="020B0604020202020204" pitchFamily="34" charset="0"/>
                        <a:buChar char="•"/>
                      </a:pPr>
                      <a:r>
                        <a:rPr lang="nb-NO" sz="1600"/>
                        <a:t>Utarbeide ressurser</a:t>
                      </a:r>
                    </a:p>
                    <a:p>
                      <a:pPr marL="285750" indent="-285750">
                        <a:buFont typeface="Arial" panose="020B0604020202020204" pitchFamily="34" charset="0"/>
                        <a:buChar char="•"/>
                      </a:pPr>
                      <a:r>
                        <a:rPr lang="nb-NO" sz="1600"/>
                        <a:t>Planlegge gjennomføring</a:t>
                      </a:r>
                    </a:p>
                  </a:txBody>
                  <a:tcPr/>
                </a:tc>
                <a:tc>
                  <a:txBody>
                    <a:bodyPr/>
                    <a:lstStyle/>
                    <a:p>
                      <a:r>
                        <a:rPr lang="nb-NO" sz="1600"/>
                        <a:t>Ressurser til samling</a:t>
                      </a:r>
                    </a:p>
                  </a:txBody>
                  <a:tcPr/>
                </a:tc>
                <a:extLst>
                  <a:ext uri="{0D108BD9-81ED-4DB2-BD59-A6C34878D82A}">
                    <a16:rowId xmlns:a16="http://schemas.microsoft.com/office/drawing/2014/main" val="1706534121"/>
                  </a:ext>
                </a:extLst>
              </a:tr>
              <a:tr h="0">
                <a:tc>
                  <a:txBody>
                    <a:bodyPr/>
                    <a:lstStyle/>
                    <a:p>
                      <a:r>
                        <a:rPr lang="nb-NO" sz="1600"/>
                        <a:t>Gjennomføre</a:t>
                      </a:r>
                    </a:p>
                  </a:txBody>
                  <a:tcPr/>
                </a:tc>
                <a:tc>
                  <a:txBody>
                    <a:bodyPr/>
                    <a:lstStyle/>
                    <a:p>
                      <a:r>
                        <a:rPr lang="nb-NO" sz="1600"/>
                        <a:t>45</a:t>
                      </a:r>
                    </a:p>
                  </a:txBody>
                  <a:tcPr/>
                </a:tc>
                <a:tc>
                  <a:txBody>
                    <a:bodyPr/>
                    <a:lstStyle/>
                    <a:p>
                      <a:pPr marL="285750" indent="-285750">
                        <a:buFont typeface="Arial" panose="020B0604020202020204" pitchFamily="34" charset="0"/>
                        <a:buChar char="•"/>
                      </a:pPr>
                      <a:r>
                        <a:rPr lang="nb-NO" sz="1600"/>
                        <a:t>Gjennomføre samling</a:t>
                      </a:r>
                    </a:p>
                  </a:txBody>
                  <a:tcPr/>
                </a:tc>
                <a:tc>
                  <a:txBody>
                    <a:bodyPr/>
                    <a:lstStyle/>
                    <a:p>
                      <a:r>
                        <a:rPr lang="nb-NO" sz="1600"/>
                        <a:t>Kultur- og kompetanseutvikling</a:t>
                      </a:r>
                    </a:p>
                  </a:txBody>
                  <a:tcPr/>
                </a:tc>
                <a:extLst>
                  <a:ext uri="{0D108BD9-81ED-4DB2-BD59-A6C34878D82A}">
                    <a16:rowId xmlns:a16="http://schemas.microsoft.com/office/drawing/2014/main" val="2461265480"/>
                  </a:ext>
                </a:extLst>
              </a:tr>
              <a:tr h="0">
                <a:tc>
                  <a:txBody>
                    <a:bodyPr/>
                    <a:lstStyle/>
                    <a:p>
                      <a:r>
                        <a:rPr lang="nb-NO" sz="1600"/>
                        <a:t>Avslutte</a:t>
                      </a:r>
                    </a:p>
                  </a:txBody>
                  <a:tcPr/>
                </a:tc>
                <a:tc>
                  <a:txBody>
                    <a:bodyPr/>
                    <a:lstStyle/>
                    <a:p>
                      <a:r>
                        <a:rPr lang="nb-NO" sz="1600"/>
                        <a:t>46-47</a:t>
                      </a:r>
                    </a:p>
                  </a:txBody>
                  <a:tcPr/>
                </a:tc>
                <a:tc>
                  <a:txBody>
                    <a:bodyPr/>
                    <a:lstStyle/>
                    <a:p>
                      <a:pPr marL="285750" indent="-285750">
                        <a:buFont typeface="Arial" panose="020B0604020202020204" pitchFamily="34" charset="0"/>
                        <a:buChar char="•"/>
                      </a:pPr>
                      <a:r>
                        <a:rPr lang="nb-NO" sz="1600"/>
                        <a:t>Evaluere og dokumentere erfaringer</a:t>
                      </a:r>
                    </a:p>
                  </a:txBody>
                  <a:tcPr/>
                </a:tc>
                <a:tc>
                  <a:txBody>
                    <a:bodyPr/>
                    <a:lstStyle/>
                    <a:p>
                      <a:r>
                        <a:rPr lang="nb-NO" sz="1600"/>
                        <a:t>Evalueringsrapport</a:t>
                      </a:r>
                    </a:p>
                  </a:txBody>
                  <a:tcPr/>
                </a:tc>
                <a:extLst>
                  <a:ext uri="{0D108BD9-81ED-4DB2-BD59-A6C34878D82A}">
                    <a16:rowId xmlns:a16="http://schemas.microsoft.com/office/drawing/2014/main" val="2540058137"/>
                  </a:ext>
                </a:extLst>
              </a:tr>
              <a:tr h="0">
                <a:tc>
                  <a:txBody>
                    <a:bodyPr/>
                    <a:lstStyle/>
                    <a:p>
                      <a:r>
                        <a:rPr lang="nb-NO" sz="1600"/>
                        <a:t>Realisere</a:t>
                      </a:r>
                    </a:p>
                  </a:txBody>
                  <a:tcPr/>
                </a:tc>
                <a:tc>
                  <a:txBody>
                    <a:bodyPr/>
                    <a:lstStyle/>
                    <a:p>
                      <a:r>
                        <a:rPr lang="nb-NO" sz="1600"/>
                        <a:t>48-49</a:t>
                      </a:r>
                    </a:p>
                  </a:txBody>
                  <a:tcPr/>
                </a:tc>
                <a:tc>
                  <a:txBody>
                    <a:bodyPr/>
                    <a:lstStyle/>
                    <a:p>
                      <a:pPr marL="285750" indent="-285750">
                        <a:buFont typeface="Arial" panose="020B0604020202020204" pitchFamily="34" charset="0"/>
                        <a:buChar char="•"/>
                      </a:pPr>
                      <a:r>
                        <a:rPr lang="nb-NO" sz="1600"/>
                        <a:t>Distribuering/promotering</a:t>
                      </a:r>
                    </a:p>
                    <a:p>
                      <a:pPr marL="285750" indent="-285750">
                        <a:buFont typeface="Arial" panose="020B0604020202020204" pitchFamily="34" charset="0"/>
                        <a:buChar char="•"/>
                      </a:pPr>
                      <a:r>
                        <a:rPr lang="nb-NO" sz="1600"/>
                        <a:t>Gevinstrealisering</a:t>
                      </a:r>
                    </a:p>
                  </a:txBody>
                  <a:tcPr/>
                </a:tc>
                <a:tc>
                  <a:txBody>
                    <a:bodyPr/>
                    <a:lstStyle/>
                    <a:p>
                      <a:r>
                        <a:rPr lang="nb-NO" sz="1600"/>
                        <a:t>Plan for distribusjon/promotering</a:t>
                      </a:r>
                    </a:p>
                    <a:p>
                      <a:r>
                        <a:rPr lang="nb-NO" sz="1600"/>
                        <a:t>Plan for gevinstrealisering</a:t>
                      </a:r>
                    </a:p>
                  </a:txBody>
                  <a:tcPr/>
                </a:tc>
                <a:extLst>
                  <a:ext uri="{0D108BD9-81ED-4DB2-BD59-A6C34878D82A}">
                    <a16:rowId xmlns:a16="http://schemas.microsoft.com/office/drawing/2014/main" val="4097216008"/>
                  </a:ext>
                </a:extLst>
              </a:tr>
            </a:tbl>
          </a:graphicData>
        </a:graphic>
      </p:graphicFrame>
      <p:sp>
        <p:nvSpPr>
          <p:cNvPr id="3" name="TekstSylinder 2">
            <a:extLst>
              <a:ext uri="{FF2B5EF4-FFF2-40B4-BE49-F238E27FC236}">
                <a16:creationId xmlns:a16="http://schemas.microsoft.com/office/drawing/2014/main" id="{86FEF269-1C2E-9CF4-1072-C454C4CAAE57}"/>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104423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BFBAFB-08B1-4E28-A53A-1D8F061BEB50}"/>
              </a:ext>
            </a:extLst>
          </p:cNvPr>
          <p:cNvSpPr>
            <a:spLocks noGrp="1"/>
          </p:cNvSpPr>
          <p:nvPr>
            <p:ph type="title"/>
          </p:nvPr>
        </p:nvSpPr>
        <p:spPr/>
        <p:txBody>
          <a:bodyPr/>
          <a:lstStyle/>
          <a:p>
            <a:r>
              <a:rPr lang="nb-NO"/>
              <a:t>Forutsetninger for deltakelse SkoleSec</a:t>
            </a:r>
          </a:p>
        </p:txBody>
      </p:sp>
      <p:sp>
        <p:nvSpPr>
          <p:cNvPr id="3" name="Plassholder for innhold 2">
            <a:extLst>
              <a:ext uri="{FF2B5EF4-FFF2-40B4-BE49-F238E27FC236}">
                <a16:creationId xmlns:a16="http://schemas.microsoft.com/office/drawing/2014/main" id="{C241E66A-6BC3-4B92-A54A-68CCB88A53B7}"/>
              </a:ext>
            </a:extLst>
          </p:cNvPr>
          <p:cNvSpPr>
            <a:spLocks noGrp="1"/>
          </p:cNvSpPr>
          <p:nvPr>
            <p:ph sz="quarter" idx="10"/>
          </p:nvPr>
        </p:nvSpPr>
        <p:spPr/>
        <p:txBody>
          <a:bodyPr/>
          <a:lstStyle/>
          <a:p>
            <a:pPr marL="457200" indent="-457200">
              <a:buFont typeface="+mj-lt"/>
              <a:buAutoNum type="arabicPeriod"/>
            </a:pPr>
            <a:r>
              <a:rPr lang="nb-NO"/>
              <a:t>SkoleSec sin målgruppe er skoleeiere, skoleledere, rådgivere og personvernombud. Tiltak rettet mot andre målgrupper går gjennom dette leddet. </a:t>
            </a:r>
          </a:p>
          <a:p>
            <a:pPr marL="457200" indent="-457200">
              <a:buFont typeface="+mj-lt"/>
              <a:buAutoNum type="arabicPeriod"/>
            </a:pPr>
            <a:r>
              <a:rPr lang="nb-NO"/>
              <a:t>Pilotering forutsetter forankring lokalt. Med forankring mener vi avsatt tid, ressurser og engasjement.</a:t>
            </a:r>
          </a:p>
          <a:p>
            <a:pPr marL="457200" indent="-457200">
              <a:buFont typeface="+mj-lt"/>
              <a:buAutoNum type="arabicPeriod"/>
            </a:pPr>
            <a:r>
              <a:rPr lang="nb-NO"/>
              <a:t>Pilotering må være et nedenfra-opp og ovenfra-ned samarbeid der vi i fellesskap utvikler innhold og prosesser.</a:t>
            </a:r>
          </a:p>
          <a:p>
            <a:pPr marL="457200" indent="-457200">
              <a:buFont typeface="+mj-lt"/>
              <a:buAutoNum type="arabicPeriod"/>
            </a:pPr>
            <a:r>
              <a:rPr lang="nb-NO"/>
              <a:t>Erfaringer og innhold fra piloten må dokumenteres og kunne deles med andre kommuner og digitaliseringsnettverk.</a:t>
            </a:r>
          </a:p>
          <a:p>
            <a:pPr marL="457200" indent="-457200">
              <a:buFont typeface="+mj-lt"/>
              <a:buAutoNum type="arabicPeriod"/>
            </a:pPr>
            <a:r>
              <a:rPr lang="nb-NO"/>
              <a:t>Deltakere må kunne bidra til deling gjennom deltakelse på ulike arrangementer og andre spredningsaktiviteter. </a:t>
            </a:r>
          </a:p>
        </p:txBody>
      </p:sp>
    </p:spTree>
    <p:extLst>
      <p:ext uri="{BB962C8B-B14F-4D97-AF65-F5344CB8AC3E}">
        <p14:creationId xmlns:p14="http://schemas.microsoft.com/office/powerpoint/2010/main" val="87516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ktangel: avrundede hjørner 16">
            <a:extLst>
              <a:ext uri="{FF2B5EF4-FFF2-40B4-BE49-F238E27FC236}">
                <a16:creationId xmlns:a16="http://schemas.microsoft.com/office/drawing/2014/main" id="{4152DCD2-49F6-8336-A64C-5937584D6E93}"/>
              </a:ext>
            </a:extLst>
          </p:cNvPr>
          <p:cNvSpPr/>
          <p:nvPr/>
        </p:nvSpPr>
        <p:spPr>
          <a:xfrm>
            <a:off x="609593" y="1938865"/>
            <a:ext cx="4267207" cy="1800216"/>
          </a:xfrm>
          <a:prstGeom prst="roundRect">
            <a:avLst>
              <a:gd name="adj" fmla="val 1979"/>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b-NO" sz="1600" err="1"/>
              <a:t>Personas</a:t>
            </a:r>
            <a:endParaRPr lang="nb-NO" sz="1600"/>
          </a:p>
          <a:p>
            <a:r>
              <a:rPr lang="nb-NO" sz="2800" b="1"/>
              <a:t>Merete</a:t>
            </a:r>
          </a:p>
          <a:p>
            <a:r>
              <a:rPr lang="nb-NO" sz="2800" b="1"/>
              <a:t>Merkantil</a:t>
            </a:r>
            <a:endParaRPr lang="nb-NO" sz="2400"/>
          </a:p>
        </p:txBody>
      </p:sp>
      <p:sp>
        <p:nvSpPr>
          <p:cNvPr id="2" name="Tittel 1">
            <a:extLst>
              <a:ext uri="{FF2B5EF4-FFF2-40B4-BE49-F238E27FC236}">
                <a16:creationId xmlns:a16="http://schemas.microsoft.com/office/drawing/2014/main" id="{66CCAA0F-1E65-6F9A-3D1A-92D617A9AD0B}"/>
              </a:ext>
            </a:extLst>
          </p:cNvPr>
          <p:cNvSpPr>
            <a:spLocks noGrp="1"/>
          </p:cNvSpPr>
          <p:nvPr>
            <p:ph type="title"/>
          </p:nvPr>
        </p:nvSpPr>
        <p:spPr/>
        <p:txBody>
          <a:bodyPr/>
          <a:lstStyle/>
          <a:p>
            <a:r>
              <a:rPr lang="nb-NO" b="1"/>
              <a:t>Målgruppe: </a:t>
            </a:r>
            <a:r>
              <a:rPr lang="nb-NO"/>
              <a:t>Merkantilt ansatte i skole</a:t>
            </a:r>
          </a:p>
        </p:txBody>
      </p:sp>
      <p:sp>
        <p:nvSpPr>
          <p:cNvPr id="4" name="Rektangel: avrundede hjørner 3">
            <a:extLst>
              <a:ext uri="{FF2B5EF4-FFF2-40B4-BE49-F238E27FC236}">
                <a16:creationId xmlns:a16="http://schemas.microsoft.com/office/drawing/2014/main" id="{135C474E-0644-7678-EE10-1C275340DF4E}"/>
              </a:ext>
            </a:extLst>
          </p:cNvPr>
          <p:cNvSpPr/>
          <p:nvPr/>
        </p:nvSpPr>
        <p:spPr>
          <a:xfrm>
            <a:off x="4991096" y="3820562"/>
            <a:ext cx="6591303" cy="2175327"/>
          </a:xfrm>
          <a:prstGeom prst="roundRect">
            <a:avLst>
              <a:gd name="adj" fmla="val 1979"/>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nb-NO" sz="1600" b="1"/>
              <a:t>Utfordringer</a:t>
            </a:r>
            <a:endParaRPr lang="nb-NO" sz="1400" b="1"/>
          </a:p>
          <a:p>
            <a:pPr marL="285750" indent="-285750">
              <a:buFont typeface="Arial" panose="020B0604020202020204" pitchFamily="34" charset="0"/>
              <a:buChar char="•"/>
            </a:pPr>
            <a:r>
              <a:rPr lang="nb-NO" sz="1400"/>
              <a:t>Få ressurser fordelt på mindre stillinger. Mange ledere gjør merkantile oppgaver i små kommuner.</a:t>
            </a:r>
          </a:p>
          <a:p>
            <a:pPr marL="285750" indent="-285750">
              <a:buFont typeface="Arial" panose="020B0604020202020204" pitchFamily="34" charset="0"/>
              <a:buChar char="•"/>
            </a:pPr>
            <a:r>
              <a:rPr lang="nb-NO" sz="1400"/>
              <a:t>Sentrale for å ivareta sikkerheten, men mangler kompetanse og gode rutiner.</a:t>
            </a:r>
          </a:p>
          <a:p>
            <a:pPr marL="285750" indent="-285750">
              <a:buFont typeface="Arial" panose="020B0604020202020204" pitchFamily="34" charset="0"/>
              <a:buChar char="•"/>
            </a:pPr>
            <a:r>
              <a:rPr lang="nb-NO" sz="1400"/>
              <a:t>Behandler mye informasjon, gjerne samtidig. Mange manuelle rutiner gjør det vanskelig å holde informasjon oppdatert.</a:t>
            </a:r>
          </a:p>
          <a:p>
            <a:pPr marL="285750" indent="-285750">
              <a:buFont typeface="Arial" panose="020B0604020202020204" pitchFamily="34" charset="0"/>
              <a:buChar char="•"/>
            </a:pPr>
            <a:r>
              <a:rPr lang="nb-NO" sz="1400"/>
              <a:t>Får ikke nok oppmerksomhet.</a:t>
            </a:r>
          </a:p>
        </p:txBody>
      </p:sp>
      <p:sp>
        <p:nvSpPr>
          <p:cNvPr id="9" name="Rektangel: avrundede hjørner 8">
            <a:extLst>
              <a:ext uri="{FF2B5EF4-FFF2-40B4-BE49-F238E27FC236}">
                <a16:creationId xmlns:a16="http://schemas.microsoft.com/office/drawing/2014/main" id="{40D0A067-F961-C6CB-DCDB-ED29B53D364B}"/>
              </a:ext>
            </a:extLst>
          </p:cNvPr>
          <p:cNvSpPr/>
          <p:nvPr/>
        </p:nvSpPr>
        <p:spPr>
          <a:xfrm>
            <a:off x="4991100" y="1938865"/>
            <a:ext cx="6591303" cy="1800216"/>
          </a:xfrm>
          <a:prstGeom prst="roundRect">
            <a:avLst>
              <a:gd name="adj" fmla="val 1979"/>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nb-NO" sz="1600" b="1"/>
              <a:t>Behov</a:t>
            </a:r>
          </a:p>
          <a:p>
            <a:pPr marL="285750" indent="-285750">
              <a:buFont typeface="Arial" panose="020B0604020202020204" pitchFamily="34" charset="0"/>
              <a:buChar char="•"/>
            </a:pPr>
            <a:r>
              <a:rPr lang="nb-NO" sz="1400"/>
              <a:t>Kompetanse</a:t>
            </a:r>
          </a:p>
          <a:p>
            <a:pPr marL="285750" indent="-285750">
              <a:buFont typeface="Arial" panose="020B0604020202020204" pitchFamily="34" charset="0"/>
              <a:buChar char="•"/>
            </a:pPr>
            <a:r>
              <a:rPr lang="nb-NO" sz="1400"/>
              <a:t>Rutinebevissthet</a:t>
            </a:r>
          </a:p>
          <a:p>
            <a:pPr marL="285750" indent="-285750">
              <a:buFont typeface="Arial" panose="020B0604020202020204" pitchFamily="34" charset="0"/>
              <a:buChar char="•"/>
            </a:pPr>
            <a:r>
              <a:rPr lang="nb-NO" sz="1400"/>
              <a:t>Gode rammeverk – prosesser, rutiner, prosedyrer og opplæring</a:t>
            </a:r>
          </a:p>
          <a:p>
            <a:pPr marL="285750" indent="-285750">
              <a:buFont typeface="Arial" panose="020B0604020202020204" pitchFamily="34" charset="0"/>
              <a:buChar char="•"/>
            </a:pPr>
            <a:r>
              <a:rPr lang="nb-NO" sz="1400"/>
              <a:t>Bevissthet rundt sin egen rolle</a:t>
            </a:r>
          </a:p>
          <a:p>
            <a:pPr marL="285750" indent="-285750">
              <a:buFont typeface="Arial" panose="020B0604020202020204" pitchFamily="34" charset="0"/>
              <a:buChar char="•"/>
            </a:pPr>
            <a:r>
              <a:rPr lang="nb-NO" sz="1400"/>
              <a:t>Tydelighet på hva kommunen selv må vurdere</a:t>
            </a:r>
          </a:p>
        </p:txBody>
      </p:sp>
      <p:sp>
        <p:nvSpPr>
          <p:cNvPr id="12" name="Rektangel: avrundede hjørner 11">
            <a:extLst>
              <a:ext uri="{FF2B5EF4-FFF2-40B4-BE49-F238E27FC236}">
                <a16:creationId xmlns:a16="http://schemas.microsoft.com/office/drawing/2014/main" id="{829B4CD4-93F5-6E7A-138A-9E3DB32A6046}"/>
              </a:ext>
            </a:extLst>
          </p:cNvPr>
          <p:cNvSpPr/>
          <p:nvPr/>
        </p:nvSpPr>
        <p:spPr>
          <a:xfrm>
            <a:off x="609593" y="3839436"/>
            <a:ext cx="4267207" cy="2156453"/>
          </a:xfrm>
          <a:prstGeom prst="roundRect">
            <a:avLst>
              <a:gd name="adj" fmla="val 1979"/>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nb-NO" sz="1600" b="1"/>
              <a:t>Ansvarsområder</a:t>
            </a:r>
          </a:p>
          <a:p>
            <a:pPr marL="285750" indent="-285750">
              <a:buFont typeface="Arial" panose="020B0604020202020204" pitchFamily="34" charset="0"/>
              <a:buChar char="•"/>
            </a:pPr>
            <a:r>
              <a:rPr lang="nb-NO" sz="1400"/>
              <a:t>Frontservice, sentralbord, resepsjon</a:t>
            </a:r>
          </a:p>
          <a:p>
            <a:pPr marL="285750" indent="-285750">
              <a:buFont typeface="Arial" panose="020B0604020202020204" pitchFamily="34" charset="0"/>
              <a:buChar char="•"/>
            </a:pPr>
            <a:r>
              <a:rPr lang="nb-NO" sz="1400"/>
              <a:t>HMS, beredskap, sikkerhet</a:t>
            </a:r>
          </a:p>
          <a:p>
            <a:pPr marL="285750" indent="-285750">
              <a:buFont typeface="Arial" panose="020B0604020202020204" pitchFamily="34" charset="0"/>
              <a:buChar char="•"/>
            </a:pPr>
            <a:r>
              <a:rPr lang="nb-NO" sz="1400"/>
              <a:t>Postfordeling, arkivering</a:t>
            </a:r>
          </a:p>
          <a:p>
            <a:pPr marL="285750" indent="-285750">
              <a:buFont typeface="Arial" panose="020B0604020202020204" pitchFamily="34" charset="0"/>
              <a:buChar char="•"/>
            </a:pPr>
            <a:r>
              <a:rPr lang="nb-NO" sz="1400"/>
              <a:t>Personal, HR</a:t>
            </a:r>
          </a:p>
          <a:p>
            <a:pPr marL="285750" indent="-285750">
              <a:buFont typeface="Arial" panose="020B0604020202020204" pitchFamily="34" charset="0"/>
              <a:buChar char="•"/>
            </a:pPr>
            <a:r>
              <a:rPr lang="nb-NO" sz="1400"/>
              <a:t>Økonomi, regnskap, innkjøp</a:t>
            </a:r>
          </a:p>
          <a:p>
            <a:pPr marL="285750" indent="-285750">
              <a:buFont typeface="Arial" panose="020B0604020202020204" pitchFamily="34" charset="0"/>
              <a:buChar char="•"/>
            </a:pPr>
            <a:r>
              <a:rPr lang="nb-NO" sz="1400"/>
              <a:t>Bygg</a:t>
            </a:r>
          </a:p>
          <a:p>
            <a:pPr marL="285750" indent="-285750">
              <a:buFont typeface="Arial" panose="020B0604020202020204" pitchFamily="34" charset="0"/>
              <a:buChar char="•"/>
            </a:pPr>
            <a:r>
              <a:rPr lang="nb-NO" sz="1400"/>
              <a:t>Elevhåndtering: skoleskyss, fravær, elevpermisjoner, saksbehandling, eksamen, vitnemål m.m.</a:t>
            </a:r>
          </a:p>
        </p:txBody>
      </p:sp>
      <p:pic>
        <p:nvPicPr>
          <p:cNvPr id="16" name="Bilde 15" descr="Person som holder krus">
            <a:extLst>
              <a:ext uri="{FF2B5EF4-FFF2-40B4-BE49-F238E27FC236}">
                <a16:creationId xmlns:a16="http://schemas.microsoft.com/office/drawing/2014/main" id="{DC69F881-1F00-0AB5-AB5C-D4AC85E14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5450" y="2191028"/>
            <a:ext cx="1905739" cy="1270493"/>
          </a:xfrm>
          <a:prstGeom prst="rect">
            <a:avLst/>
          </a:prstGeom>
        </p:spPr>
      </p:pic>
      <p:sp>
        <p:nvSpPr>
          <p:cNvPr id="3" name="TekstSylinder 2">
            <a:extLst>
              <a:ext uri="{FF2B5EF4-FFF2-40B4-BE49-F238E27FC236}">
                <a16:creationId xmlns:a16="http://schemas.microsoft.com/office/drawing/2014/main" id="{34524285-5276-0415-6722-B004DA726379}"/>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2804418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CCAA0F-1E65-6F9A-3D1A-92D617A9AD0B}"/>
              </a:ext>
            </a:extLst>
          </p:cNvPr>
          <p:cNvSpPr>
            <a:spLocks noGrp="1"/>
          </p:cNvSpPr>
          <p:nvPr>
            <p:ph type="title"/>
          </p:nvPr>
        </p:nvSpPr>
        <p:spPr/>
        <p:txBody>
          <a:bodyPr/>
          <a:lstStyle/>
          <a:p>
            <a:r>
              <a:rPr lang="nb-NO" b="1"/>
              <a:t>Mål</a:t>
            </a:r>
          </a:p>
        </p:txBody>
      </p:sp>
      <p:sp>
        <p:nvSpPr>
          <p:cNvPr id="3" name="Plassholder for innhold 2">
            <a:extLst>
              <a:ext uri="{FF2B5EF4-FFF2-40B4-BE49-F238E27FC236}">
                <a16:creationId xmlns:a16="http://schemas.microsoft.com/office/drawing/2014/main" id="{BF3E9DC3-ECC2-8214-8D82-618FA26C8775}"/>
              </a:ext>
            </a:extLst>
          </p:cNvPr>
          <p:cNvSpPr>
            <a:spLocks noGrp="1"/>
          </p:cNvSpPr>
          <p:nvPr>
            <p:ph sz="quarter" idx="10"/>
          </p:nvPr>
        </p:nvSpPr>
        <p:spPr/>
        <p:txBody>
          <a:bodyPr>
            <a:normAutofit lnSpcReduction="10000"/>
          </a:bodyPr>
          <a:lstStyle/>
          <a:p>
            <a:pPr marL="0" indent="0">
              <a:buNone/>
            </a:pPr>
            <a:r>
              <a:rPr lang="nb-NO" b="1"/>
              <a:t>Mål for piloten</a:t>
            </a:r>
          </a:p>
          <a:p>
            <a:r>
              <a:rPr lang="nb-NO"/>
              <a:t>Utvikle kultur for ivaretakelse av personvern og informasjonssikkerhet for merkantilt ansatte i skole og barnehage</a:t>
            </a:r>
          </a:p>
          <a:p>
            <a:r>
              <a:rPr lang="nb-NO"/>
              <a:t>Merkantilt ansatte i skole og barnehage oppfyller krav og har grunnleggende kompetanse i personvern og informasjonssikkerhet</a:t>
            </a:r>
          </a:p>
          <a:p>
            <a:r>
              <a:rPr lang="nb-NO"/>
              <a:t>Skole-/barnehageeier og ledelse kan dokumentere progresjon og utvikling</a:t>
            </a:r>
          </a:p>
          <a:p>
            <a:pPr marL="0" indent="0">
              <a:buNone/>
            </a:pPr>
            <a:endParaRPr lang="nb-NO"/>
          </a:p>
          <a:p>
            <a:pPr marL="0" indent="0">
              <a:buNone/>
            </a:pPr>
            <a:r>
              <a:rPr lang="nb-NO" b="1"/>
              <a:t>Kompetansemål</a:t>
            </a:r>
          </a:p>
          <a:p>
            <a:r>
              <a:rPr lang="nb-NO"/>
              <a:t>Etter gjennomført pilot skal merkantilt ansatte i skole og barnehage ha grunnleggende forutsetninger for å kunne ivareta personvern og informasjonssikkerhet i sitt daglige virke og i møte med nye og ukjente problemstillinger</a:t>
            </a:r>
          </a:p>
        </p:txBody>
      </p:sp>
      <p:sp>
        <p:nvSpPr>
          <p:cNvPr id="5" name="TekstSylinder 4">
            <a:extLst>
              <a:ext uri="{FF2B5EF4-FFF2-40B4-BE49-F238E27FC236}">
                <a16:creationId xmlns:a16="http://schemas.microsoft.com/office/drawing/2014/main" id="{906CABFA-20A3-900C-1D89-372E51639310}"/>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315546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k 5" descr="Bruker med heldekkende fyll">
            <a:extLst>
              <a:ext uri="{FF2B5EF4-FFF2-40B4-BE49-F238E27FC236}">
                <a16:creationId xmlns:a16="http://schemas.microsoft.com/office/drawing/2014/main" id="{233A4363-A96D-C824-4161-2DF86C9A29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0367" y="3367436"/>
            <a:ext cx="914400" cy="914400"/>
          </a:xfrm>
          <a:prstGeom prst="rect">
            <a:avLst/>
          </a:prstGeom>
        </p:spPr>
      </p:pic>
      <p:sp>
        <p:nvSpPr>
          <p:cNvPr id="2" name="Tittel 1">
            <a:extLst>
              <a:ext uri="{FF2B5EF4-FFF2-40B4-BE49-F238E27FC236}">
                <a16:creationId xmlns:a16="http://schemas.microsoft.com/office/drawing/2014/main" id="{82152EBB-DC96-5C80-16BF-9F2EB200410C}"/>
              </a:ext>
            </a:extLst>
          </p:cNvPr>
          <p:cNvSpPr>
            <a:spLocks noGrp="1"/>
          </p:cNvSpPr>
          <p:nvPr>
            <p:ph type="title"/>
          </p:nvPr>
        </p:nvSpPr>
        <p:spPr/>
        <p:txBody>
          <a:bodyPr/>
          <a:lstStyle/>
          <a:p>
            <a:r>
              <a:rPr lang="nb-NO" b="1"/>
              <a:t>Konsept:</a:t>
            </a:r>
            <a:r>
              <a:rPr lang="nb-NO"/>
              <a:t> Kultur og kompetanseutvikling for merkantile</a:t>
            </a:r>
          </a:p>
        </p:txBody>
      </p:sp>
      <p:sp>
        <p:nvSpPr>
          <p:cNvPr id="4" name="Rektangel 3">
            <a:extLst>
              <a:ext uri="{FF2B5EF4-FFF2-40B4-BE49-F238E27FC236}">
                <a16:creationId xmlns:a16="http://schemas.microsoft.com/office/drawing/2014/main" id="{E662D66F-96A9-1A76-CAAB-FD50536E5631}"/>
              </a:ext>
            </a:extLst>
          </p:cNvPr>
          <p:cNvSpPr/>
          <p:nvPr/>
        </p:nvSpPr>
        <p:spPr>
          <a:xfrm>
            <a:off x="4381500" y="3072300"/>
            <a:ext cx="3429000" cy="1732756"/>
          </a:xfrm>
          <a:prstGeom prst="rect">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a:t>Heldagssamling</a:t>
            </a:r>
          </a:p>
        </p:txBody>
      </p:sp>
      <p:sp>
        <p:nvSpPr>
          <p:cNvPr id="5" name="Manuell behandling 4">
            <a:extLst>
              <a:ext uri="{FF2B5EF4-FFF2-40B4-BE49-F238E27FC236}">
                <a16:creationId xmlns:a16="http://schemas.microsoft.com/office/drawing/2014/main" id="{BF0E2E45-BF7E-C76B-1198-C285AD6AE284}"/>
              </a:ext>
            </a:extLst>
          </p:cNvPr>
          <p:cNvSpPr/>
          <p:nvPr/>
        </p:nvSpPr>
        <p:spPr>
          <a:xfrm rot="16200000">
            <a:off x="2468565" y="3522752"/>
            <a:ext cx="2905125" cy="831852"/>
          </a:xfrm>
          <a:prstGeom prst="flowChartManualOperation">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a:t>Forberedelser</a:t>
            </a:r>
          </a:p>
        </p:txBody>
      </p:sp>
      <p:sp>
        <p:nvSpPr>
          <p:cNvPr id="7" name="Manuell behandling 6">
            <a:extLst>
              <a:ext uri="{FF2B5EF4-FFF2-40B4-BE49-F238E27FC236}">
                <a16:creationId xmlns:a16="http://schemas.microsoft.com/office/drawing/2014/main" id="{BA23546A-65FB-538F-8F6A-B0DEFDFDA7C1}"/>
              </a:ext>
            </a:extLst>
          </p:cNvPr>
          <p:cNvSpPr/>
          <p:nvPr/>
        </p:nvSpPr>
        <p:spPr>
          <a:xfrm rot="5400000">
            <a:off x="6818310" y="3522752"/>
            <a:ext cx="2905125" cy="831852"/>
          </a:xfrm>
          <a:prstGeom prst="flowChartManualOperation">
            <a:avLst/>
          </a:prstGeom>
          <a:solidFill>
            <a:srgbClr val="001A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a:t>Aksjoner</a:t>
            </a:r>
          </a:p>
        </p:txBody>
      </p:sp>
      <p:cxnSp>
        <p:nvCxnSpPr>
          <p:cNvPr id="9" name="Rett linje 8">
            <a:extLst>
              <a:ext uri="{FF2B5EF4-FFF2-40B4-BE49-F238E27FC236}">
                <a16:creationId xmlns:a16="http://schemas.microsoft.com/office/drawing/2014/main" id="{2C492D98-99FF-D45C-7C92-DFAADE7373B8}"/>
              </a:ext>
            </a:extLst>
          </p:cNvPr>
          <p:cNvCxnSpPr>
            <a:cxnSpLocks/>
            <a:stCxn id="11" idx="2"/>
          </p:cNvCxnSpPr>
          <p:nvPr/>
        </p:nvCxnSpPr>
        <p:spPr>
          <a:xfrm flipH="1">
            <a:off x="3371850" y="2461976"/>
            <a:ext cx="1" cy="2929265"/>
          </a:xfrm>
          <a:prstGeom prst="line">
            <a:avLst/>
          </a:prstGeom>
          <a:ln w="57150">
            <a:prstDash val="sysDot"/>
          </a:ln>
          <a:effectLst/>
        </p:spPr>
        <p:style>
          <a:lnRef idx="2">
            <a:schemeClr val="accent2"/>
          </a:lnRef>
          <a:fillRef idx="0">
            <a:schemeClr val="accent2"/>
          </a:fillRef>
          <a:effectRef idx="1">
            <a:schemeClr val="accent2"/>
          </a:effectRef>
          <a:fontRef idx="minor">
            <a:schemeClr val="tx1"/>
          </a:fontRef>
        </p:style>
      </p:cxnSp>
      <p:sp>
        <p:nvSpPr>
          <p:cNvPr id="11" name="TekstSylinder 10">
            <a:extLst>
              <a:ext uri="{FF2B5EF4-FFF2-40B4-BE49-F238E27FC236}">
                <a16:creationId xmlns:a16="http://schemas.microsoft.com/office/drawing/2014/main" id="{30298809-B2D6-C757-35C5-4C9639F520E3}"/>
              </a:ext>
            </a:extLst>
          </p:cNvPr>
          <p:cNvSpPr txBox="1"/>
          <p:nvPr/>
        </p:nvSpPr>
        <p:spPr>
          <a:xfrm>
            <a:off x="2545791" y="1938756"/>
            <a:ext cx="1652119" cy="523220"/>
          </a:xfrm>
          <a:prstGeom prst="rect">
            <a:avLst/>
          </a:prstGeom>
          <a:noFill/>
        </p:spPr>
        <p:txBody>
          <a:bodyPr wrap="none" rtlCol="0">
            <a:spAutoFit/>
          </a:bodyPr>
          <a:lstStyle/>
          <a:p>
            <a:pPr algn="ctr"/>
            <a:r>
              <a:rPr lang="nb-NO" sz="1400"/>
              <a:t>Kartlegging av egen </a:t>
            </a:r>
          </a:p>
          <a:p>
            <a:pPr algn="ctr"/>
            <a:r>
              <a:rPr lang="nb-NO" sz="1400"/>
              <a:t>kompetanse (før)</a:t>
            </a:r>
          </a:p>
        </p:txBody>
      </p:sp>
      <p:cxnSp>
        <p:nvCxnSpPr>
          <p:cNvPr id="14" name="Rett linje 13">
            <a:extLst>
              <a:ext uri="{FF2B5EF4-FFF2-40B4-BE49-F238E27FC236}">
                <a16:creationId xmlns:a16="http://schemas.microsoft.com/office/drawing/2014/main" id="{1AB8B79B-38AA-BB84-04B0-65C562A0BCFB}"/>
              </a:ext>
            </a:extLst>
          </p:cNvPr>
          <p:cNvCxnSpPr>
            <a:cxnSpLocks/>
            <a:stCxn id="15" idx="2"/>
          </p:cNvCxnSpPr>
          <p:nvPr/>
        </p:nvCxnSpPr>
        <p:spPr>
          <a:xfrm flipH="1">
            <a:off x="8820152" y="2461976"/>
            <a:ext cx="2" cy="2929265"/>
          </a:xfrm>
          <a:prstGeom prst="line">
            <a:avLst/>
          </a:prstGeom>
          <a:ln w="57150">
            <a:prstDash val="sysDot"/>
          </a:ln>
          <a:effectLst/>
        </p:spPr>
        <p:style>
          <a:lnRef idx="2">
            <a:schemeClr val="accent2"/>
          </a:lnRef>
          <a:fillRef idx="0">
            <a:schemeClr val="accent2"/>
          </a:fillRef>
          <a:effectRef idx="1">
            <a:schemeClr val="accent2"/>
          </a:effectRef>
          <a:fontRef idx="minor">
            <a:schemeClr val="tx1"/>
          </a:fontRef>
        </p:style>
      </p:cxnSp>
      <p:sp>
        <p:nvSpPr>
          <p:cNvPr id="15" name="TekstSylinder 14">
            <a:extLst>
              <a:ext uri="{FF2B5EF4-FFF2-40B4-BE49-F238E27FC236}">
                <a16:creationId xmlns:a16="http://schemas.microsoft.com/office/drawing/2014/main" id="{93206AA9-63C4-681A-E6F3-7874D5590D7C}"/>
              </a:ext>
            </a:extLst>
          </p:cNvPr>
          <p:cNvSpPr txBox="1"/>
          <p:nvPr/>
        </p:nvSpPr>
        <p:spPr>
          <a:xfrm>
            <a:off x="7994094" y="1938756"/>
            <a:ext cx="1652119" cy="523220"/>
          </a:xfrm>
          <a:prstGeom prst="rect">
            <a:avLst/>
          </a:prstGeom>
          <a:noFill/>
        </p:spPr>
        <p:txBody>
          <a:bodyPr wrap="none" rtlCol="0">
            <a:spAutoFit/>
          </a:bodyPr>
          <a:lstStyle/>
          <a:p>
            <a:pPr algn="ctr"/>
            <a:r>
              <a:rPr lang="nb-NO" sz="1400"/>
              <a:t>Kartlegging av egen </a:t>
            </a:r>
          </a:p>
          <a:p>
            <a:pPr algn="ctr"/>
            <a:r>
              <a:rPr lang="nb-NO" sz="1400"/>
              <a:t>kompetanse (etter)</a:t>
            </a:r>
          </a:p>
        </p:txBody>
      </p:sp>
      <p:sp>
        <p:nvSpPr>
          <p:cNvPr id="16" name="Venstre klammeparentes 15">
            <a:extLst>
              <a:ext uri="{FF2B5EF4-FFF2-40B4-BE49-F238E27FC236}">
                <a16:creationId xmlns:a16="http://schemas.microsoft.com/office/drawing/2014/main" id="{C498DC8D-4CEA-7510-353B-BC733DEF850B}"/>
              </a:ext>
            </a:extLst>
          </p:cNvPr>
          <p:cNvSpPr/>
          <p:nvPr/>
        </p:nvSpPr>
        <p:spPr>
          <a:xfrm rot="16200000">
            <a:off x="5834390" y="2984559"/>
            <a:ext cx="523220" cy="5448302"/>
          </a:xfrm>
          <a:prstGeom prst="leftBrace">
            <a:avLst>
              <a:gd name="adj1" fmla="val 41101"/>
              <a:gd name="adj2" fmla="val 50000"/>
            </a:avLst>
          </a:prstGeom>
          <a:ln w="57150">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17" name="TekstSylinder 16">
            <a:extLst>
              <a:ext uri="{FF2B5EF4-FFF2-40B4-BE49-F238E27FC236}">
                <a16:creationId xmlns:a16="http://schemas.microsoft.com/office/drawing/2014/main" id="{7B9939BA-C1AA-1D43-A1DF-1DFDF27048B0}"/>
              </a:ext>
            </a:extLst>
          </p:cNvPr>
          <p:cNvSpPr txBox="1"/>
          <p:nvPr/>
        </p:nvSpPr>
        <p:spPr>
          <a:xfrm>
            <a:off x="4825592" y="6089143"/>
            <a:ext cx="2540825" cy="307777"/>
          </a:xfrm>
          <a:prstGeom prst="rect">
            <a:avLst/>
          </a:prstGeom>
          <a:noFill/>
        </p:spPr>
        <p:txBody>
          <a:bodyPr wrap="none" rtlCol="0">
            <a:spAutoFit/>
          </a:bodyPr>
          <a:lstStyle/>
          <a:p>
            <a:pPr algn="ctr"/>
            <a:r>
              <a:rPr lang="nb-NO" sz="1400"/>
              <a:t>Utvikling i kultur og kompetanse</a:t>
            </a:r>
          </a:p>
        </p:txBody>
      </p:sp>
      <p:pic>
        <p:nvPicPr>
          <p:cNvPr id="21" name="Grafikk 20" descr="Gruppe idédugnad med heldekkende fyll">
            <a:extLst>
              <a:ext uri="{FF2B5EF4-FFF2-40B4-BE49-F238E27FC236}">
                <a16:creationId xmlns:a16="http://schemas.microsoft.com/office/drawing/2014/main" id="{5086A289-EB6E-C464-D75E-6F20E7C8CE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85355" y="3367436"/>
            <a:ext cx="914400" cy="914400"/>
          </a:xfrm>
          <a:prstGeom prst="rect">
            <a:avLst/>
          </a:prstGeom>
        </p:spPr>
      </p:pic>
      <p:sp>
        <p:nvSpPr>
          <p:cNvPr id="22" name="TekstSylinder 21">
            <a:extLst>
              <a:ext uri="{FF2B5EF4-FFF2-40B4-BE49-F238E27FC236}">
                <a16:creationId xmlns:a16="http://schemas.microsoft.com/office/drawing/2014/main" id="{A7CF4705-B11B-464A-E239-E543583677B3}"/>
              </a:ext>
            </a:extLst>
          </p:cNvPr>
          <p:cNvSpPr txBox="1"/>
          <p:nvPr/>
        </p:nvSpPr>
        <p:spPr>
          <a:xfrm>
            <a:off x="1361657" y="4281836"/>
            <a:ext cx="1175578" cy="523220"/>
          </a:xfrm>
          <a:prstGeom prst="rect">
            <a:avLst/>
          </a:prstGeom>
          <a:noFill/>
        </p:spPr>
        <p:txBody>
          <a:bodyPr wrap="none" rtlCol="0">
            <a:spAutoFit/>
          </a:bodyPr>
          <a:lstStyle/>
          <a:p>
            <a:pPr algn="ctr"/>
            <a:r>
              <a:rPr lang="nb-NO" sz="1400"/>
              <a:t>Individuelle</a:t>
            </a:r>
          </a:p>
          <a:p>
            <a:pPr algn="ctr"/>
            <a:r>
              <a:rPr lang="nb-NO" sz="1400"/>
              <a:t>forberedelser</a:t>
            </a:r>
          </a:p>
        </p:txBody>
      </p:sp>
      <p:sp>
        <p:nvSpPr>
          <p:cNvPr id="23" name="TekstSylinder 22">
            <a:extLst>
              <a:ext uri="{FF2B5EF4-FFF2-40B4-BE49-F238E27FC236}">
                <a16:creationId xmlns:a16="http://schemas.microsoft.com/office/drawing/2014/main" id="{74CA86F3-00FD-2D4E-693E-D6BD47AB742B}"/>
              </a:ext>
            </a:extLst>
          </p:cNvPr>
          <p:cNvSpPr txBox="1"/>
          <p:nvPr/>
        </p:nvSpPr>
        <p:spPr>
          <a:xfrm>
            <a:off x="9614840" y="4281836"/>
            <a:ext cx="1259191" cy="523220"/>
          </a:xfrm>
          <a:prstGeom prst="rect">
            <a:avLst/>
          </a:prstGeom>
          <a:noFill/>
        </p:spPr>
        <p:txBody>
          <a:bodyPr wrap="none" rtlCol="0">
            <a:spAutoFit/>
          </a:bodyPr>
          <a:lstStyle/>
          <a:p>
            <a:pPr algn="ctr"/>
            <a:r>
              <a:rPr lang="nb-NO" sz="1400"/>
              <a:t>Felles aksjoner</a:t>
            </a:r>
          </a:p>
          <a:p>
            <a:pPr algn="ctr"/>
            <a:r>
              <a:rPr lang="nb-NO" sz="1400"/>
              <a:t>og samarbeid</a:t>
            </a:r>
          </a:p>
        </p:txBody>
      </p:sp>
      <p:sp>
        <p:nvSpPr>
          <p:cNvPr id="8" name="TekstSylinder 7">
            <a:extLst>
              <a:ext uri="{FF2B5EF4-FFF2-40B4-BE49-F238E27FC236}">
                <a16:creationId xmlns:a16="http://schemas.microsoft.com/office/drawing/2014/main" id="{C2EB417B-6EAC-E853-880B-8157D1B5A656}"/>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225647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 </a:t>
            </a:r>
            <a:r>
              <a:rPr lang="nb-NO"/>
              <a:t>Individuelle forberedelser</a:t>
            </a:r>
            <a:endParaRPr lang="nb-NO" b="1"/>
          </a:p>
        </p:txBody>
      </p:sp>
      <p:graphicFrame>
        <p:nvGraphicFramePr>
          <p:cNvPr id="13" name="Tabell 6">
            <a:extLst>
              <a:ext uri="{FF2B5EF4-FFF2-40B4-BE49-F238E27FC236}">
                <a16:creationId xmlns:a16="http://schemas.microsoft.com/office/drawing/2014/main" id="{3BFD459B-A261-38E0-EE81-01DAE67256CE}"/>
              </a:ext>
            </a:extLst>
          </p:cNvPr>
          <p:cNvGraphicFramePr>
            <a:graphicFrameLocks/>
          </p:cNvGraphicFramePr>
          <p:nvPr>
            <p:extLst>
              <p:ext uri="{D42A27DB-BD31-4B8C-83A1-F6EECF244321}">
                <p14:modId xmlns:p14="http://schemas.microsoft.com/office/powerpoint/2010/main" val="1330676498"/>
              </p:ext>
            </p:extLst>
          </p:nvPr>
        </p:nvGraphicFramePr>
        <p:xfrm>
          <a:off x="609599" y="1958976"/>
          <a:ext cx="10972799" cy="1859280"/>
        </p:xfrm>
        <a:graphic>
          <a:graphicData uri="http://schemas.openxmlformats.org/drawingml/2006/table">
            <a:tbl>
              <a:tblPr firstRow="1" bandRow="1">
                <a:tableStyleId>{5C22544A-7EE6-4342-B048-85BDC9FD1C3A}</a:tableStyleId>
              </a:tblPr>
              <a:tblGrid>
                <a:gridCol w="2071836">
                  <a:extLst>
                    <a:ext uri="{9D8B030D-6E8A-4147-A177-3AD203B41FA5}">
                      <a16:colId xmlns:a16="http://schemas.microsoft.com/office/drawing/2014/main" val="2768825731"/>
                    </a:ext>
                  </a:extLst>
                </a:gridCol>
                <a:gridCol w="8900963">
                  <a:extLst>
                    <a:ext uri="{9D8B030D-6E8A-4147-A177-3AD203B41FA5}">
                      <a16:colId xmlns:a16="http://schemas.microsoft.com/office/drawing/2014/main" val="2123411779"/>
                    </a:ext>
                  </a:extLst>
                </a:gridCol>
              </a:tblGrid>
              <a:tr h="162925">
                <a:tc gridSpan="2">
                  <a:txBody>
                    <a:bodyPr/>
                    <a:lstStyle/>
                    <a:p>
                      <a:r>
                        <a:rPr lang="nb-NO"/>
                        <a:t>Individuelle forberedelser</a:t>
                      </a:r>
                    </a:p>
                  </a:txBody>
                  <a:tcPr>
                    <a:solidFill>
                      <a:srgbClr val="001A58"/>
                    </a:solidFill>
                  </a:tcPr>
                </a:tc>
                <a:tc hMerge="1">
                  <a:txBody>
                    <a:bodyPr/>
                    <a:lstStyle/>
                    <a:p>
                      <a:endParaRPr lang="nb-NO"/>
                    </a:p>
                  </a:txBody>
                  <a:tcPr>
                    <a:solidFill>
                      <a:srgbClr val="001A58"/>
                    </a:solidFill>
                  </a:tcPr>
                </a:tc>
                <a:extLst>
                  <a:ext uri="{0D108BD9-81ED-4DB2-BD59-A6C34878D82A}">
                    <a16:rowId xmlns:a16="http://schemas.microsoft.com/office/drawing/2014/main" val="1007330761"/>
                  </a:ext>
                </a:extLst>
              </a:tr>
              <a:tr h="149348">
                <a:tc>
                  <a:txBody>
                    <a:bodyPr/>
                    <a:lstStyle/>
                    <a:p>
                      <a:r>
                        <a:rPr lang="nb-NO" sz="1600"/>
                        <a:t>Tidsbruk</a:t>
                      </a:r>
                    </a:p>
                  </a:txBody>
                  <a:tcPr/>
                </a:tc>
                <a:tc>
                  <a:txBody>
                    <a:bodyPr/>
                    <a:lstStyle/>
                    <a:p>
                      <a:r>
                        <a:rPr lang="nb-NO" sz="1600"/>
                        <a:t>2 timer</a:t>
                      </a:r>
                    </a:p>
                  </a:txBody>
                  <a:tcPr/>
                </a:tc>
                <a:extLst>
                  <a:ext uri="{0D108BD9-81ED-4DB2-BD59-A6C34878D82A}">
                    <a16:rowId xmlns:a16="http://schemas.microsoft.com/office/drawing/2014/main" val="3250223526"/>
                  </a:ext>
                </a:extLst>
              </a:tr>
              <a:tr h="149348">
                <a:tc>
                  <a:txBody>
                    <a:bodyPr/>
                    <a:lstStyle/>
                    <a:p>
                      <a:r>
                        <a:rPr lang="nb-NO" sz="1600"/>
                        <a:t>Hva</a:t>
                      </a:r>
                    </a:p>
                  </a:txBody>
                  <a:tcPr/>
                </a:tc>
                <a:tc>
                  <a:txBody>
                    <a:bodyPr/>
                    <a:lstStyle/>
                    <a:p>
                      <a:pPr marL="285750" indent="-285750">
                        <a:buFont typeface="Arial" panose="020B0604020202020204" pitchFamily="34" charset="0"/>
                        <a:buChar char="•"/>
                      </a:pPr>
                      <a:r>
                        <a:rPr lang="nb-NO" sz="1600"/>
                        <a:t>Kartlegging av egen kompetanse (før)</a:t>
                      </a:r>
                    </a:p>
                    <a:p>
                      <a:pPr marL="285750" indent="-285750">
                        <a:buFont typeface="Arial" panose="020B0604020202020204" pitchFamily="34" charset="0"/>
                        <a:buChar char="•"/>
                      </a:pPr>
                      <a:r>
                        <a:rPr lang="nb-NO" sz="1600"/>
                        <a:t>Dilemmatreningsoppgave</a:t>
                      </a:r>
                    </a:p>
                  </a:txBody>
                  <a:tcPr/>
                </a:tc>
                <a:extLst>
                  <a:ext uri="{0D108BD9-81ED-4DB2-BD59-A6C34878D82A}">
                    <a16:rowId xmlns:a16="http://schemas.microsoft.com/office/drawing/2014/main" val="3756393920"/>
                  </a:ext>
                </a:extLst>
              </a:tr>
              <a:tr h="149348">
                <a:tc>
                  <a:txBody>
                    <a:bodyPr/>
                    <a:lstStyle/>
                    <a:p>
                      <a:r>
                        <a:rPr lang="nb-NO" sz="1600"/>
                        <a:t>Verktøy</a:t>
                      </a:r>
                    </a:p>
                  </a:txBody>
                  <a:tcPr/>
                </a:tc>
                <a:tc>
                  <a:txBody>
                    <a:bodyPr/>
                    <a:lstStyle/>
                    <a:p>
                      <a:r>
                        <a:rPr lang="nb-NO" sz="1600"/>
                        <a:t>Kartlegging av egen kompetanse</a:t>
                      </a:r>
                    </a:p>
                    <a:p>
                      <a:r>
                        <a:rPr lang="nb-NO" sz="1600"/>
                        <a:t>Dilemmatreningsoppgave</a:t>
                      </a:r>
                    </a:p>
                  </a:txBody>
                  <a:tcPr/>
                </a:tc>
                <a:extLst>
                  <a:ext uri="{0D108BD9-81ED-4DB2-BD59-A6C34878D82A}">
                    <a16:rowId xmlns:a16="http://schemas.microsoft.com/office/drawing/2014/main" val="3208803984"/>
                  </a:ext>
                </a:extLst>
              </a:tr>
            </a:tbl>
          </a:graphicData>
        </a:graphic>
      </p:graphicFrame>
      <p:sp>
        <p:nvSpPr>
          <p:cNvPr id="3" name="TekstSylinder 2">
            <a:extLst>
              <a:ext uri="{FF2B5EF4-FFF2-40B4-BE49-F238E27FC236}">
                <a16:creationId xmlns:a16="http://schemas.microsoft.com/office/drawing/2014/main" id="{42244922-38ED-A594-2EA7-405915172ED8}"/>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331271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 6">
            <a:extLst>
              <a:ext uri="{FF2B5EF4-FFF2-40B4-BE49-F238E27FC236}">
                <a16:creationId xmlns:a16="http://schemas.microsoft.com/office/drawing/2014/main" id="{39470FA3-323E-C8E6-90B0-6E4946815E71}"/>
              </a:ext>
            </a:extLst>
          </p:cNvPr>
          <p:cNvGraphicFramePr>
            <a:graphicFrameLocks/>
          </p:cNvGraphicFramePr>
          <p:nvPr>
            <p:extLst>
              <p:ext uri="{D42A27DB-BD31-4B8C-83A1-F6EECF244321}">
                <p14:modId xmlns:p14="http://schemas.microsoft.com/office/powerpoint/2010/main" val="199295535"/>
              </p:ext>
            </p:extLst>
          </p:nvPr>
        </p:nvGraphicFramePr>
        <p:xfrm>
          <a:off x="609600" y="1958976"/>
          <a:ext cx="10972801" cy="3566160"/>
        </p:xfrm>
        <a:graphic>
          <a:graphicData uri="http://schemas.openxmlformats.org/drawingml/2006/table">
            <a:tbl>
              <a:tblPr firstRow="1" bandRow="1">
                <a:tableStyleId>{5C22544A-7EE6-4342-B048-85BDC9FD1C3A}</a:tableStyleId>
              </a:tblPr>
              <a:tblGrid>
                <a:gridCol w="2071837">
                  <a:extLst>
                    <a:ext uri="{9D8B030D-6E8A-4147-A177-3AD203B41FA5}">
                      <a16:colId xmlns:a16="http://schemas.microsoft.com/office/drawing/2014/main" val="2768825731"/>
                    </a:ext>
                  </a:extLst>
                </a:gridCol>
                <a:gridCol w="4450482">
                  <a:extLst>
                    <a:ext uri="{9D8B030D-6E8A-4147-A177-3AD203B41FA5}">
                      <a16:colId xmlns:a16="http://schemas.microsoft.com/office/drawing/2014/main" val="2123411779"/>
                    </a:ext>
                  </a:extLst>
                </a:gridCol>
                <a:gridCol w="4450482">
                  <a:extLst>
                    <a:ext uri="{9D8B030D-6E8A-4147-A177-3AD203B41FA5}">
                      <a16:colId xmlns:a16="http://schemas.microsoft.com/office/drawing/2014/main" val="4287542545"/>
                    </a:ext>
                  </a:extLst>
                </a:gridCol>
              </a:tblGrid>
              <a:tr h="126520">
                <a:tc gridSpan="3">
                  <a:txBody>
                    <a:bodyPr/>
                    <a:lstStyle/>
                    <a:p>
                      <a:r>
                        <a:rPr lang="nb-NO"/>
                        <a:t>Samling</a:t>
                      </a:r>
                    </a:p>
                  </a:txBody>
                  <a:tcPr>
                    <a:solidFill>
                      <a:srgbClr val="001A58"/>
                    </a:solidFill>
                  </a:tcPr>
                </a:tc>
                <a:tc hMerge="1">
                  <a:txBody>
                    <a:bodyPr/>
                    <a:lstStyle/>
                    <a:p>
                      <a:endParaRPr lang="nb-NO"/>
                    </a:p>
                  </a:txBody>
                  <a:tcPr>
                    <a:solidFill>
                      <a:srgbClr val="001A58"/>
                    </a:solidFill>
                  </a:tcPr>
                </a:tc>
                <a:tc hMerge="1">
                  <a:txBody>
                    <a:bodyPr/>
                    <a:lstStyle/>
                    <a:p>
                      <a:endParaRPr lang="nb-NO"/>
                    </a:p>
                  </a:txBody>
                  <a:tcPr/>
                </a:tc>
                <a:extLst>
                  <a:ext uri="{0D108BD9-81ED-4DB2-BD59-A6C34878D82A}">
                    <a16:rowId xmlns:a16="http://schemas.microsoft.com/office/drawing/2014/main" val="1007330761"/>
                  </a:ext>
                </a:extLst>
              </a:tr>
              <a:tr h="0">
                <a:tc>
                  <a:txBody>
                    <a:bodyPr/>
                    <a:lstStyle/>
                    <a:p>
                      <a:r>
                        <a:rPr lang="nb-NO" sz="1600"/>
                        <a:t>Tidsbruk</a:t>
                      </a:r>
                    </a:p>
                  </a:txBody>
                  <a:tcPr/>
                </a:tc>
                <a:tc gridSpan="2">
                  <a:txBody>
                    <a:bodyPr/>
                    <a:lstStyle/>
                    <a:p>
                      <a:r>
                        <a:rPr lang="nb-NO" sz="1600"/>
                        <a:t>Lunsj til lunsj (24 timer)</a:t>
                      </a:r>
                    </a:p>
                  </a:txBody>
                  <a:tcPr/>
                </a:tc>
                <a:tc hMerge="1">
                  <a:txBody>
                    <a:bodyPr/>
                    <a:lstStyle/>
                    <a:p>
                      <a:endParaRPr lang="nb-NO"/>
                    </a:p>
                  </a:txBody>
                  <a:tcPr/>
                </a:tc>
                <a:extLst>
                  <a:ext uri="{0D108BD9-81ED-4DB2-BD59-A6C34878D82A}">
                    <a16:rowId xmlns:a16="http://schemas.microsoft.com/office/drawing/2014/main" val="3250223526"/>
                  </a:ext>
                </a:extLst>
              </a:tr>
              <a:tr h="127368">
                <a:tc>
                  <a:txBody>
                    <a:bodyPr/>
                    <a:lstStyle/>
                    <a:p>
                      <a:r>
                        <a:rPr lang="nb-NO" sz="1600"/>
                        <a:t>Hva</a:t>
                      </a:r>
                    </a:p>
                  </a:txBody>
                  <a:tcPr/>
                </a:tc>
                <a:tc>
                  <a:txBody>
                    <a:bodyPr/>
                    <a:lstStyle/>
                    <a:p>
                      <a:pPr marL="0" lvl="0" indent="0">
                        <a:buFont typeface="Arial" panose="020B0604020202020204" pitchFamily="34" charset="0"/>
                        <a:buNone/>
                      </a:pPr>
                      <a:r>
                        <a:rPr lang="nb-NO" sz="1600" b="1">
                          <a:highlight>
                            <a:srgbClr val="FFFF00"/>
                          </a:highlight>
                        </a:rPr>
                        <a:t>[Dato og sted]</a:t>
                      </a:r>
                    </a:p>
                    <a:p>
                      <a:pPr marL="0" lvl="0" indent="0">
                        <a:buFont typeface="Arial" panose="020B0604020202020204" pitchFamily="34" charset="0"/>
                        <a:buNone/>
                      </a:pPr>
                      <a:r>
                        <a:rPr lang="nb-NO" sz="1600"/>
                        <a:t>12.00 Lunsj</a:t>
                      </a:r>
                    </a:p>
                    <a:p>
                      <a:pPr marL="0" lvl="0" indent="0">
                        <a:buFont typeface="Arial" panose="020B0604020202020204" pitchFamily="34" charset="0"/>
                        <a:buNone/>
                      </a:pPr>
                      <a:r>
                        <a:rPr lang="nb-NO" sz="1600"/>
                        <a:t>13.00 Velkommen, plan og formål med dagen</a:t>
                      </a:r>
                    </a:p>
                    <a:p>
                      <a:pPr marL="0" lvl="0" indent="0">
                        <a:buFont typeface="Arial" panose="020B0604020202020204" pitchFamily="34" charset="0"/>
                        <a:buNone/>
                      </a:pPr>
                      <a:r>
                        <a:rPr lang="nb-NO" sz="1600"/>
                        <a:t>13.30 Faglig input: Grunnleggende PI</a:t>
                      </a:r>
                    </a:p>
                    <a:p>
                      <a:pPr marL="0" lvl="0" indent="0">
                        <a:buFont typeface="Arial" panose="020B0604020202020204" pitchFamily="34" charset="0"/>
                        <a:buNone/>
                      </a:pPr>
                      <a:r>
                        <a:rPr lang="nb-NO" sz="1600"/>
                        <a:t>14.30 Gruppearbeid: Dilemmatrening</a:t>
                      </a:r>
                    </a:p>
                    <a:p>
                      <a:pPr marL="0" lvl="0" indent="0">
                        <a:buFont typeface="Arial" panose="020B0604020202020204" pitchFamily="34" charset="0"/>
                        <a:buNone/>
                      </a:pPr>
                      <a:r>
                        <a:rPr lang="nb-NO" sz="1600"/>
                        <a:t>15.30 Presentasjon og drøfting</a:t>
                      </a:r>
                    </a:p>
                    <a:p>
                      <a:pPr marL="0" lvl="0" indent="0">
                        <a:buFont typeface="Arial" panose="020B0604020202020204" pitchFamily="34" charset="0"/>
                        <a:buNone/>
                      </a:pPr>
                      <a:r>
                        <a:rPr lang="nb-NO" sz="1600"/>
                        <a:t>16.00 Pause</a:t>
                      </a:r>
                    </a:p>
                    <a:p>
                      <a:pPr marL="0" lvl="0" indent="0">
                        <a:buFont typeface="Arial" panose="020B0604020202020204" pitchFamily="34" charset="0"/>
                        <a:buNone/>
                      </a:pPr>
                      <a:r>
                        <a:rPr lang="nb-NO" sz="1600"/>
                        <a:t>18.00 Middag</a:t>
                      </a:r>
                    </a:p>
                  </a:txBody>
                  <a:tcPr/>
                </a:tc>
                <a:tc>
                  <a:txBody>
                    <a:bodyPr/>
                    <a:lstStyle/>
                    <a:p>
                      <a:pPr marL="0" lvl="0" indent="0">
                        <a:buFont typeface="Arial" panose="020B0604020202020204" pitchFamily="34" charset="0"/>
                        <a:buNone/>
                      </a:pPr>
                      <a:r>
                        <a:rPr lang="nb-NO" sz="1600" b="1">
                          <a:highlight>
                            <a:srgbClr val="FFFF00"/>
                          </a:highlight>
                        </a:rPr>
                        <a:t>[Dato og sted]</a:t>
                      </a:r>
                    </a:p>
                    <a:p>
                      <a:pPr marL="0" lvl="0" indent="0">
                        <a:buFont typeface="Arial" panose="020B0604020202020204" pitchFamily="34" charset="0"/>
                        <a:buNone/>
                      </a:pPr>
                      <a:r>
                        <a:rPr lang="nb-NO" sz="1600"/>
                        <a:t>08.30 Faglig input: Praktiske eksempler + QA</a:t>
                      </a:r>
                    </a:p>
                    <a:p>
                      <a:pPr marL="0" lvl="0" indent="0">
                        <a:buFont typeface="Arial" panose="020B0604020202020204" pitchFamily="34" charset="0"/>
                        <a:buNone/>
                      </a:pPr>
                      <a:r>
                        <a:rPr lang="nb-NO" sz="1600"/>
                        <a:t>09.30 Gruppearbeid: Utfordringer og aksjoner</a:t>
                      </a:r>
                    </a:p>
                    <a:p>
                      <a:pPr marL="0" lvl="0" indent="0">
                        <a:buFont typeface="Arial" panose="020B0604020202020204" pitchFamily="34" charset="0"/>
                        <a:buNone/>
                      </a:pPr>
                      <a:r>
                        <a:rPr lang="nb-NO" sz="1600"/>
                        <a:t>11.00 Kartlegging av egen kompetanse (etter)</a:t>
                      </a:r>
                    </a:p>
                    <a:p>
                      <a:pPr marL="0" lvl="0" indent="0">
                        <a:buFont typeface="Arial" panose="020B0604020202020204" pitchFamily="34" charset="0"/>
                        <a:buNone/>
                      </a:pPr>
                      <a:r>
                        <a:rPr lang="nb-NO" sz="1600"/>
                        <a:t>11.30 Evaluering, oppsummering og avslutning</a:t>
                      </a:r>
                    </a:p>
                    <a:p>
                      <a:pPr marL="0" lvl="0" indent="0">
                        <a:buFont typeface="Arial" panose="020B0604020202020204" pitchFamily="34" charset="0"/>
                        <a:buNone/>
                      </a:pPr>
                      <a:r>
                        <a:rPr lang="nb-NO" sz="1600"/>
                        <a:t>12.00 Lunsj</a:t>
                      </a:r>
                    </a:p>
                    <a:p>
                      <a:pPr marL="0" lvl="0" indent="0">
                        <a:buFont typeface="Arial" panose="020B0604020202020204" pitchFamily="34" charset="0"/>
                        <a:buNone/>
                      </a:pPr>
                      <a:r>
                        <a:rPr lang="nb-NO" sz="1600"/>
                        <a:t>13.00 Slutt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600"/>
                    </a:p>
                  </a:txBody>
                  <a:tcPr/>
                </a:tc>
                <a:extLst>
                  <a:ext uri="{0D108BD9-81ED-4DB2-BD59-A6C34878D82A}">
                    <a16:rowId xmlns:a16="http://schemas.microsoft.com/office/drawing/2014/main" val="3756393920"/>
                  </a:ext>
                </a:extLst>
              </a:tr>
              <a:tr h="0">
                <a:tc>
                  <a:txBody>
                    <a:bodyPr/>
                    <a:lstStyle/>
                    <a:p>
                      <a:r>
                        <a:rPr lang="nb-NO" sz="1600"/>
                        <a:t>Verktøy</a:t>
                      </a:r>
                    </a:p>
                  </a:txBody>
                  <a:tcPr/>
                </a:tc>
                <a:tc gridSpan="2">
                  <a:txBody>
                    <a:bodyPr/>
                    <a:lstStyle/>
                    <a:p>
                      <a:r>
                        <a:rPr lang="nb-NO" sz="1600"/>
                        <a:t>Dilemmatreningsoppgave</a:t>
                      </a:r>
                    </a:p>
                    <a:p>
                      <a:r>
                        <a:rPr lang="nb-NO" sz="1600"/>
                        <a:t>Gruppeoppgave</a:t>
                      </a:r>
                    </a:p>
                    <a:p>
                      <a:r>
                        <a:rPr lang="nb-NO" sz="1600"/>
                        <a:t>Kartlegging av egen kompetanse</a:t>
                      </a:r>
                    </a:p>
                  </a:txBody>
                  <a:tcPr/>
                </a:tc>
                <a:tc hMerge="1">
                  <a:txBody>
                    <a:bodyPr/>
                    <a:lstStyle/>
                    <a:p>
                      <a:endParaRPr lang="nb-NO"/>
                    </a:p>
                  </a:txBody>
                  <a:tcPr/>
                </a:tc>
                <a:extLst>
                  <a:ext uri="{0D108BD9-81ED-4DB2-BD59-A6C34878D82A}">
                    <a16:rowId xmlns:a16="http://schemas.microsoft.com/office/drawing/2014/main" val="3208803984"/>
                  </a:ext>
                </a:extLst>
              </a:tr>
            </a:tbl>
          </a:graphicData>
        </a:graphic>
      </p:graphicFrame>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 </a:t>
            </a:r>
            <a:r>
              <a:rPr lang="nb-NO"/>
              <a:t>Lunsj-til-lunsj samling</a:t>
            </a:r>
            <a:endParaRPr lang="nb-NO" b="1"/>
          </a:p>
        </p:txBody>
      </p:sp>
      <p:sp>
        <p:nvSpPr>
          <p:cNvPr id="3" name="TekstSylinder 2">
            <a:extLst>
              <a:ext uri="{FF2B5EF4-FFF2-40B4-BE49-F238E27FC236}">
                <a16:creationId xmlns:a16="http://schemas.microsoft.com/office/drawing/2014/main" id="{42244922-38ED-A594-2EA7-405915172ED8}"/>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159279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Kartlegging av egen kompetanse (før og etter)</a:t>
            </a:r>
          </a:p>
        </p:txBody>
      </p:sp>
      <p:graphicFrame>
        <p:nvGraphicFramePr>
          <p:cNvPr id="4" name="Tabell 4">
            <a:extLst>
              <a:ext uri="{FF2B5EF4-FFF2-40B4-BE49-F238E27FC236}">
                <a16:creationId xmlns:a16="http://schemas.microsoft.com/office/drawing/2014/main" id="{F6CF1F1E-AD40-6C1E-F70B-6EF60373362D}"/>
              </a:ext>
            </a:extLst>
          </p:cNvPr>
          <p:cNvGraphicFramePr>
            <a:graphicFrameLocks noGrp="1"/>
          </p:cNvGraphicFramePr>
          <p:nvPr>
            <p:ph sz="quarter" idx="10"/>
            <p:extLst>
              <p:ext uri="{D42A27DB-BD31-4B8C-83A1-F6EECF244321}">
                <p14:modId xmlns:p14="http://schemas.microsoft.com/office/powerpoint/2010/main" val="2326368254"/>
              </p:ext>
            </p:extLst>
          </p:nvPr>
        </p:nvGraphicFramePr>
        <p:xfrm>
          <a:off x="609600" y="1958975"/>
          <a:ext cx="10972799" cy="3388360"/>
        </p:xfrm>
        <a:graphic>
          <a:graphicData uri="http://schemas.openxmlformats.org/drawingml/2006/table">
            <a:tbl>
              <a:tblPr firstRow="1" bandRow="1">
                <a:tableStyleId>{5C22544A-7EE6-4342-B048-85BDC9FD1C3A}</a:tableStyleId>
              </a:tblPr>
              <a:tblGrid>
                <a:gridCol w="1238451">
                  <a:extLst>
                    <a:ext uri="{9D8B030D-6E8A-4147-A177-3AD203B41FA5}">
                      <a16:colId xmlns:a16="http://schemas.microsoft.com/office/drawing/2014/main" val="1000845076"/>
                    </a:ext>
                  </a:extLst>
                </a:gridCol>
                <a:gridCol w="2433587">
                  <a:extLst>
                    <a:ext uri="{9D8B030D-6E8A-4147-A177-3AD203B41FA5}">
                      <a16:colId xmlns:a16="http://schemas.microsoft.com/office/drawing/2014/main" val="1448884906"/>
                    </a:ext>
                  </a:extLst>
                </a:gridCol>
                <a:gridCol w="2433587">
                  <a:extLst>
                    <a:ext uri="{9D8B030D-6E8A-4147-A177-3AD203B41FA5}">
                      <a16:colId xmlns:a16="http://schemas.microsoft.com/office/drawing/2014/main" val="3541588440"/>
                    </a:ext>
                  </a:extLst>
                </a:gridCol>
                <a:gridCol w="2433587">
                  <a:extLst>
                    <a:ext uri="{9D8B030D-6E8A-4147-A177-3AD203B41FA5}">
                      <a16:colId xmlns:a16="http://schemas.microsoft.com/office/drawing/2014/main" val="2684700829"/>
                    </a:ext>
                  </a:extLst>
                </a:gridCol>
                <a:gridCol w="2433587">
                  <a:extLst>
                    <a:ext uri="{9D8B030D-6E8A-4147-A177-3AD203B41FA5}">
                      <a16:colId xmlns:a16="http://schemas.microsoft.com/office/drawing/2014/main" val="2613693252"/>
                    </a:ext>
                  </a:extLst>
                </a:gridCol>
              </a:tblGrid>
              <a:tr h="370840">
                <a:tc>
                  <a:txBody>
                    <a:bodyPr/>
                    <a:lstStyle/>
                    <a:p>
                      <a:r>
                        <a:rPr lang="nb-NO"/>
                        <a:t>Område</a:t>
                      </a:r>
                    </a:p>
                  </a:txBody>
                  <a:tcPr>
                    <a:solidFill>
                      <a:srgbClr val="001A58"/>
                    </a:solidFill>
                  </a:tcPr>
                </a:tc>
                <a:tc>
                  <a:txBody>
                    <a:bodyPr/>
                    <a:lstStyle/>
                    <a:p>
                      <a:r>
                        <a:rPr lang="nb-NO"/>
                        <a:t>Nivå 1</a:t>
                      </a:r>
                    </a:p>
                  </a:txBody>
                  <a:tcPr>
                    <a:solidFill>
                      <a:srgbClr val="001A58"/>
                    </a:solidFill>
                  </a:tcPr>
                </a:tc>
                <a:tc>
                  <a:txBody>
                    <a:bodyPr/>
                    <a:lstStyle/>
                    <a:p>
                      <a:r>
                        <a:rPr lang="nb-NO"/>
                        <a:t>Nivå 2</a:t>
                      </a:r>
                    </a:p>
                  </a:txBody>
                  <a:tcPr>
                    <a:solidFill>
                      <a:srgbClr val="001A58"/>
                    </a:solidFill>
                  </a:tcPr>
                </a:tc>
                <a:tc>
                  <a:txBody>
                    <a:bodyPr/>
                    <a:lstStyle/>
                    <a:p>
                      <a:r>
                        <a:rPr lang="nb-NO"/>
                        <a:t>Nivå 3</a:t>
                      </a:r>
                    </a:p>
                  </a:txBody>
                  <a:tcPr>
                    <a:solidFill>
                      <a:srgbClr val="001A58"/>
                    </a:solidFill>
                  </a:tcPr>
                </a:tc>
                <a:tc>
                  <a:txBody>
                    <a:bodyPr/>
                    <a:lstStyle/>
                    <a:p>
                      <a:r>
                        <a:rPr lang="nb-NO"/>
                        <a:t>Nivå 4</a:t>
                      </a:r>
                    </a:p>
                  </a:txBody>
                  <a:tcPr>
                    <a:solidFill>
                      <a:srgbClr val="001A58"/>
                    </a:solidFill>
                  </a:tcPr>
                </a:tc>
                <a:extLst>
                  <a:ext uri="{0D108BD9-81ED-4DB2-BD59-A6C34878D82A}">
                    <a16:rowId xmlns:a16="http://schemas.microsoft.com/office/drawing/2014/main" val="949769935"/>
                  </a:ext>
                </a:extLst>
              </a:tr>
              <a:tr h="370840">
                <a:tc>
                  <a:txBody>
                    <a:bodyPr/>
                    <a:lstStyle/>
                    <a:p>
                      <a:r>
                        <a:rPr lang="nb-NO" sz="1600"/>
                        <a:t>Holdninger og forståelse</a:t>
                      </a:r>
                    </a:p>
                  </a:txBody>
                  <a:tcPr/>
                </a:tc>
                <a:tc>
                  <a:txBody>
                    <a:bodyPr/>
                    <a:lstStyle/>
                    <a:p>
                      <a:r>
                        <a:rPr lang="nb-NO" sz="1600"/>
                        <a:t>Jeg er usikker på min rolle i ivaretakelsen av barnas personvern og informasjonssikkerhet og hva det innebærer.</a:t>
                      </a:r>
                    </a:p>
                  </a:txBody>
                  <a:tcPr/>
                </a:tc>
                <a:tc>
                  <a:txBody>
                    <a:bodyPr/>
                    <a:lstStyle/>
                    <a:p>
                      <a:r>
                        <a:rPr lang="nb-NO" sz="1600"/>
                        <a:t>Jeg er klar over min rolle i ivaretakelsen av barnas personvern og informasjonssikkerhet, men er usikker på om jeg har kompetanse til å ta selvstendige avgjørelse.</a:t>
                      </a:r>
                    </a:p>
                  </a:txBody>
                  <a:tcPr/>
                </a:tc>
                <a:tc>
                  <a:txBody>
                    <a:bodyPr/>
                    <a:lstStyle/>
                    <a:p>
                      <a:r>
                        <a:rPr lang="nb-NO" sz="1600"/>
                        <a:t>Jeg er klar over min rolle i ivaretakelsen av barnas personvern og informasjonssikkerhet, og jeg er i stand til å ta enkle personvern- og informasjonssikkerhets-vurderinger samtidig som jeg forstår mine begrensninger på området.</a:t>
                      </a:r>
                    </a:p>
                  </a:txBody>
                  <a:tcPr/>
                </a:tc>
                <a:tc>
                  <a:txBody>
                    <a:bodyPr/>
                    <a:lstStyle/>
                    <a:p>
                      <a:r>
                        <a:rPr lang="nb-NO" sz="1600"/>
                        <a:t>Jeg er klar over min rolle i ivaretakelsen av barnas personvern og informasjonssikkerhet, og jeg vet hvordan jeg kan ta vare på barnas personvern og informasjonssikkerhet i min arbeidshverdag. Jeg vet hvor jeg kan henvende meg dersom jeg trenger ytterligere informasjon/ hjelp.</a:t>
                      </a:r>
                    </a:p>
                  </a:txBody>
                  <a:tcPr/>
                </a:tc>
                <a:extLst>
                  <a:ext uri="{0D108BD9-81ED-4DB2-BD59-A6C34878D82A}">
                    <a16:rowId xmlns:a16="http://schemas.microsoft.com/office/drawing/2014/main" val="3541664452"/>
                  </a:ext>
                </a:extLst>
              </a:tr>
            </a:tbl>
          </a:graphicData>
        </a:graphic>
      </p:graphicFrame>
      <p:sp>
        <p:nvSpPr>
          <p:cNvPr id="3" name="TekstSylinder 2">
            <a:extLst>
              <a:ext uri="{FF2B5EF4-FFF2-40B4-BE49-F238E27FC236}">
                <a16:creationId xmlns:a16="http://schemas.microsoft.com/office/drawing/2014/main" id="{4CC4721E-B324-6431-1330-0860585D4DAD}"/>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379601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B5CD09-BD95-494A-1FB8-9E7612515CFD}"/>
              </a:ext>
            </a:extLst>
          </p:cNvPr>
          <p:cNvSpPr>
            <a:spLocks noGrp="1"/>
          </p:cNvSpPr>
          <p:nvPr>
            <p:ph type="title"/>
          </p:nvPr>
        </p:nvSpPr>
        <p:spPr/>
        <p:txBody>
          <a:bodyPr/>
          <a:lstStyle/>
          <a:p>
            <a:r>
              <a:rPr lang="nb-NO" b="1"/>
              <a:t>Innhold:</a:t>
            </a:r>
            <a:r>
              <a:rPr lang="nb-NO"/>
              <a:t> Kartlegging av egen kompetanse (før og etter)</a:t>
            </a:r>
          </a:p>
        </p:txBody>
      </p:sp>
      <p:graphicFrame>
        <p:nvGraphicFramePr>
          <p:cNvPr id="4" name="Tabell 4">
            <a:extLst>
              <a:ext uri="{FF2B5EF4-FFF2-40B4-BE49-F238E27FC236}">
                <a16:creationId xmlns:a16="http://schemas.microsoft.com/office/drawing/2014/main" id="{F6CF1F1E-AD40-6C1E-F70B-6EF60373362D}"/>
              </a:ext>
            </a:extLst>
          </p:cNvPr>
          <p:cNvGraphicFramePr>
            <a:graphicFrameLocks noGrp="1"/>
          </p:cNvGraphicFramePr>
          <p:nvPr>
            <p:ph sz="quarter" idx="10"/>
            <p:extLst>
              <p:ext uri="{D42A27DB-BD31-4B8C-83A1-F6EECF244321}">
                <p14:modId xmlns:p14="http://schemas.microsoft.com/office/powerpoint/2010/main" val="378382078"/>
              </p:ext>
            </p:extLst>
          </p:nvPr>
        </p:nvGraphicFramePr>
        <p:xfrm>
          <a:off x="609600" y="1958975"/>
          <a:ext cx="10972799" cy="2413000"/>
        </p:xfrm>
        <a:graphic>
          <a:graphicData uri="http://schemas.openxmlformats.org/drawingml/2006/table">
            <a:tbl>
              <a:tblPr firstRow="1" bandRow="1">
                <a:tableStyleId>{5C22544A-7EE6-4342-B048-85BDC9FD1C3A}</a:tableStyleId>
              </a:tblPr>
              <a:tblGrid>
                <a:gridCol w="1238451">
                  <a:extLst>
                    <a:ext uri="{9D8B030D-6E8A-4147-A177-3AD203B41FA5}">
                      <a16:colId xmlns:a16="http://schemas.microsoft.com/office/drawing/2014/main" val="1000845076"/>
                    </a:ext>
                  </a:extLst>
                </a:gridCol>
                <a:gridCol w="2433587">
                  <a:extLst>
                    <a:ext uri="{9D8B030D-6E8A-4147-A177-3AD203B41FA5}">
                      <a16:colId xmlns:a16="http://schemas.microsoft.com/office/drawing/2014/main" val="1448884906"/>
                    </a:ext>
                  </a:extLst>
                </a:gridCol>
                <a:gridCol w="2433587">
                  <a:extLst>
                    <a:ext uri="{9D8B030D-6E8A-4147-A177-3AD203B41FA5}">
                      <a16:colId xmlns:a16="http://schemas.microsoft.com/office/drawing/2014/main" val="3541588440"/>
                    </a:ext>
                  </a:extLst>
                </a:gridCol>
                <a:gridCol w="2433587">
                  <a:extLst>
                    <a:ext uri="{9D8B030D-6E8A-4147-A177-3AD203B41FA5}">
                      <a16:colId xmlns:a16="http://schemas.microsoft.com/office/drawing/2014/main" val="2684700829"/>
                    </a:ext>
                  </a:extLst>
                </a:gridCol>
                <a:gridCol w="2433587">
                  <a:extLst>
                    <a:ext uri="{9D8B030D-6E8A-4147-A177-3AD203B41FA5}">
                      <a16:colId xmlns:a16="http://schemas.microsoft.com/office/drawing/2014/main" val="2613693252"/>
                    </a:ext>
                  </a:extLst>
                </a:gridCol>
              </a:tblGrid>
              <a:tr h="370840">
                <a:tc>
                  <a:txBody>
                    <a:bodyPr/>
                    <a:lstStyle/>
                    <a:p>
                      <a:r>
                        <a:rPr lang="nb-NO"/>
                        <a:t>Område</a:t>
                      </a:r>
                    </a:p>
                  </a:txBody>
                  <a:tcPr>
                    <a:solidFill>
                      <a:srgbClr val="001A58"/>
                    </a:solidFill>
                  </a:tcPr>
                </a:tc>
                <a:tc>
                  <a:txBody>
                    <a:bodyPr/>
                    <a:lstStyle/>
                    <a:p>
                      <a:r>
                        <a:rPr lang="nb-NO"/>
                        <a:t>Nivå 1</a:t>
                      </a:r>
                    </a:p>
                  </a:txBody>
                  <a:tcPr>
                    <a:solidFill>
                      <a:srgbClr val="001A58"/>
                    </a:solidFill>
                  </a:tcPr>
                </a:tc>
                <a:tc>
                  <a:txBody>
                    <a:bodyPr/>
                    <a:lstStyle/>
                    <a:p>
                      <a:r>
                        <a:rPr lang="nb-NO"/>
                        <a:t>Nivå 2</a:t>
                      </a:r>
                    </a:p>
                  </a:txBody>
                  <a:tcPr>
                    <a:solidFill>
                      <a:srgbClr val="001A58"/>
                    </a:solidFill>
                  </a:tcPr>
                </a:tc>
                <a:tc>
                  <a:txBody>
                    <a:bodyPr/>
                    <a:lstStyle/>
                    <a:p>
                      <a:r>
                        <a:rPr lang="nb-NO"/>
                        <a:t>Nivå 3</a:t>
                      </a:r>
                    </a:p>
                  </a:txBody>
                  <a:tcPr>
                    <a:solidFill>
                      <a:srgbClr val="001A58"/>
                    </a:solidFill>
                  </a:tcPr>
                </a:tc>
                <a:tc>
                  <a:txBody>
                    <a:bodyPr/>
                    <a:lstStyle/>
                    <a:p>
                      <a:r>
                        <a:rPr lang="nb-NO"/>
                        <a:t>Nivå 4</a:t>
                      </a:r>
                    </a:p>
                  </a:txBody>
                  <a:tcPr>
                    <a:solidFill>
                      <a:srgbClr val="001A58"/>
                    </a:solidFill>
                  </a:tcPr>
                </a:tc>
                <a:extLst>
                  <a:ext uri="{0D108BD9-81ED-4DB2-BD59-A6C34878D82A}">
                    <a16:rowId xmlns:a16="http://schemas.microsoft.com/office/drawing/2014/main" val="949769935"/>
                  </a:ext>
                </a:extLst>
              </a:tr>
              <a:tr h="370840">
                <a:tc>
                  <a:txBody>
                    <a:bodyPr/>
                    <a:lstStyle/>
                    <a:p>
                      <a:r>
                        <a:rPr lang="nb-NO" sz="1600"/>
                        <a:t>Kunnskap og ferdigheter</a:t>
                      </a:r>
                    </a:p>
                  </a:txBody>
                  <a:tcPr/>
                </a:tc>
                <a:tc>
                  <a:txBody>
                    <a:bodyPr/>
                    <a:lstStyle/>
                    <a:p>
                      <a:r>
                        <a:rPr lang="nb-NO" sz="1600"/>
                        <a:t>Jeg kan lite om personvern og informasjonssikkerhet og hvordan det anvendes i min hverdag.</a:t>
                      </a:r>
                    </a:p>
                  </a:txBody>
                  <a:tcPr/>
                </a:tc>
                <a:tc>
                  <a:txBody>
                    <a:bodyPr/>
                    <a:lstStyle/>
                    <a:p>
                      <a:r>
                        <a:rPr lang="nb-NO" sz="1600"/>
                        <a:t>Jeg kan litt om personvern og informasjonssikkerhet, men kan ikke komme på eksempler på hvordan det har praktisk innvirkning på min arbeidshverdag.</a:t>
                      </a:r>
                    </a:p>
                  </a:txBody>
                  <a:tcPr/>
                </a:tc>
                <a:tc>
                  <a:txBody>
                    <a:bodyPr/>
                    <a:lstStyle/>
                    <a:p>
                      <a:r>
                        <a:rPr lang="nb-NO" sz="1600"/>
                        <a:t>Jeg kjenner til noen av kravene som stilles til personvern og informasjonssikkerhet, og kan gi noen eksempler på hvordan det har praktisk innvirkning på min arbeidshverdag.</a:t>
                      </a:r>
                    </a:p>
                  </a:txBody>
                  <a:tcPr/>
                </a:tc>
                <a:tc>
                  <a:txBody>
                    <a:bodyPr/>
                    <a:lstStyle/>
                    <a:p>
                      <a:r>
                        <a:rPr lang="nb-NO" sz="1600"/>
                        <a:t>Jeg kjenner til flere av de kravene som stilles til personvern og informasjonssikkerhet, og kan gi flere eksempler på hvordan det har praktisk innvirkning på min arbeidshverdag.</a:t>
                      </a:r>
                    </a:p>
                  </a:txBody>
                  <a:tcPr/>
                </a:tc>
                <a:extLst>
                  <a:ext uri="{0D108BD9-81ED-4DB2-BD59-A6C34878D82A}">
                    <a16:rowId xmlns:a16="http://schemas.microsoft.com/office/drawing/2014/main" val="2906425914"/>
                  </a:ext>
                </a:extLst>
              </a:tr>
            </a:tbl>
          </a:graphicData>
        </a:graphic>
      </p:graphicFrame>
      <p:sp>
        <p:nvSpPr>
          <p:cNvPr id="3" name="TekstSylinder 2">
            <a:extLst>
              <a:ext uri="{FF2B5EF4-FFF2-40B4-BE49-F238E27FC236}">
                <a16:creationId xmlns:a16="http://schemas.microsoft.com/office/drawing/2014/main" id="{CA8F9FC6-BCAA-D2B7-17E9-A32895F06E3B}"/>
              </a:ext>
            </a:extLst>
          </p:cNvPr>
          <p:cNvSpPr txBox="1"/>
          <p:nvPr/>
        </p:nvSpPr>
        <p:spPr>
          <a:xfrm>
            <a:off x="11005265" y="0"/>
            <a:ext cx="1186735" cy="461665"/>
          </a:xfrm>
          <a:prstGeom prst="rect">
            <a:avLst/>
          </a:prstGeom>
          <a:noFill/>
        </p:spPr>
        <p:txBody>
          <a:bodyPr wrap="none" rtlCol="0">
            <a:spAutoFit/>
          </a:bodyPr>
          <a:lstStyle/>
          <a:p>
            <a:pPr algn="ctr"/>
            <a:r>
              <a:rPr lang="nb-NO" sz="2400" b="1">
                <a:solidFill>
                  <a:srgbClr val="FF0000"/>
                </a:solidFill>
              </a:rPr>
              <a:t>UTKAST</a:t>
            </a:r>
          </a:p>
        </p:txBody>
      </p:sp>
    </p:spTree>
    <p:extLst>
      <p:ext uri="{BB962C8B-B14F-4D97-AF65-F5344CB8AC3E}">
        <p14:creationId xmlns:p14="http://schemas.microsoft.com/office/powerpoint/2010/main" val="249926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SISTID" val="d38eea80-ebce-4021-961e-c29aad9131cd"/>
</p:tagLst>
</file>

<file path=ppt/theme/theme1.xml><?xml version="1.0" encoding="utf-8"?>
<a:theme xmlns:a="http://schemas.openxmlformats.org/drawingml/2006/main" name="1_KS-profil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S-ppt mal enkel  -  Skrivebeskyttet" id="{3623209C-AFC7-47B5-9C42-049A96DD7D6B}" vid="{2D5507F4-6FED-4805-A31D-1311BFB987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954BC1C6E1B4D8D043CDC6EE2A20F" ma:contentTypeVersion="18" ma:contentTypeDescription="Create a new document." ma:contentTypeScope="" ma:versionID="0ae89ccfb94e4ace996cb10d3dbdeda0">
  <xsd:schema xmlns:xsd="http://www.w3.org/2001/XMLSchema" xmlns:xs="http://www.w3.org/2001/XMLSchema" xmlns:p="http://schemas.microsoft.com/office/2006/metadata/properties" xmlns:ns2="44f892ea-d882-4a61-8ec7-e54b8bcb3b7b" xmlns:ns3="7d88db6c-a4a6-42bb-82c2-7a63f6a238f8" targetNamespace="http://schemas.microsoft.com/office/2006/metadata/properties" ma:root="true" ma:fieldsID="095798a6bff92c02f505ca5076d5a8b2" ns2:_="" ns3:_="">
    <xsd:import namespace="44f892ea-d882-4a61-8ec7-e54b8bcb3b7b"/>
    <xsd:import namespace="7d88db6c-a4a6-42bb-82c2-7a63f6a238f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f892ea-d882-4a61-8ec7-e54b8bcb3b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5af897e-8ee3-44e6-a379-8efb93aa5b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88db6c-a4a6-42bb-82c2-7a63f6a238f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f0b246-37a9-413f-af80-fc21dc572e87}" ma:internalName="TaxCatchAll" ma:showField="CatchAllData" ma:web="7d88db6c-a4a6-42bb-82c2-7a63f6a238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d88db6c-a4a6-42bb-82c2-7a63f6a238f8" xsi:nil="true"/>
    <lcf76f155ced4ddcb4097134ff3c332f xmlns="44f892ea-d882-4a61-8ec7-e54b8bcb3b7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CDC328-6218-44DD-86FA-2397F05B9A94}">
  <ds:schemaRefs>
    <ds:schemaRef ds:uri="44f892ea-d882-4a61-8ec7-e54b8bcb3b7b"/>
    <ds:schemaRef ds:uri="7d88db6c-a4a6-42bb-82c2-7a63f6a238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97C1D3-9B14-489C-B65D-642DD660EF35}">
  <ds:schemaRefs>
    <ds:schemaRef ds:uri="44f892ea-d882-4a61-8ec7-e54b8bcb3b7b"/>
    <ds:schemaRef ds:uri="7d88db6c-a4a6-42bb-82c2-7a63f6a238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41CC9F4-4639-4758-B523-591649EC18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21</Slides>
  <Notes>1</Notes>
  <HiddenSlides>0</HiddenSlides>
  <ScaleCrop>false</ScaleCrop>
  <HeadingPairs>
    <vt:vector size="4" baseType="variant">
      <vt:variant>
        <vt:lpstr>Tema</vt:lpstr>
      </vt:variant>
      <vt:variant>
        <vt:i4>1</vt:i4>
      </vt:variant>
      <vt:variant>
        <vt:lpstr>Lysbildetitler</vt:lpstr>
      </vt:variant>
      <vt:variant>
        <vt:i4>21</vt:i4>
      </vt:variant>
    </vt:vector>
  </HeadingPairs>
  <TitlesOfParts>
    <vt:vector size="22" baseType="lpstr">
      <vt:lpstr>1_KS-profiltema</vt:lpstr>
      <vt:lpstr>Kultur- og kompetanseutviklingsopplegg for merkantile i personvern og informasjonssikkerhet</vt:lpstr>
      <vt:lpstr>Bakgrunn</vt:lpstr>
      <vt:lpstr>Målgruppe: Merkantilt ansatte i skole</vt:lpstr>
      <vt:lpstr>Mål</vt:lpstr>
      <vt:lpstr>Konsept: Kultur og kompetanseutvikling for merkantile</vt:lpstr>
      <vt:lpstr>Innhold: Individuelle forberedelser</vt:lpstr>
      <vt:lpstr>Innhold: Lunsj-til-lunsj samling</vt:lpstr>
      <vt:lpstr>Innhold: Kartlegging av egen kompetanse (før og etter)</vt:lpstr>
      <vt:lpstr>Innhold: Kartlegging av egen kompetanse (før og etter)</vt:lpstr>
      <vt:lpstr>Innhold: Kartlegging av egen kompetanse (før og etter)</vt:lpstr>
      <vt:lpstr>Innhold: Kartlegging av egen kompetanse (før og etter)</vt:lpstr>
      <vt:lpstr>Innhold: Videoleksjoner</vt:lpstr>
      <vt:lpstr>Innhold: Dilemmatreningsoppgave</vt:lpstr>
      <vt:lpstr>Dilemmatreningsoppgave</vt:lpstr>
      <vt:lpstr>Dilemmatreningsoppgave</vt:lpstr>
      <vt:lpstr>Innhold: Faglig input</vt:lpstr>
      <vt:lpstr>Innhold: Gruppeoppgave</vt:lpstr>
      <vt:lpstr>Innhold: Evaluering</vt:lpstr>
      <vt:lpstr>Ansvarsområder</vt:lpstr>
      <vt:lpstr>Fremdriftsplan</vt:lpstr>
      <vt:lpstr>Forutsetninger for deltakelse SkoleSec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SkoleSec – Sammen om en tryggere innramming av digitale læringsmiljø</dc:title>
  <dc:creator>Christian Sørbye Larsen</dc:creator>
  <cp:revision>3</cp:revision>
  <dcterms:created xsi:type="dcterms:W3CDTF">2020-10-12T15:37:52Z</dcterms:created>
  <dcterms:modified xsi:type="dcterms:W3CDTF">2024-03-11T08:58:29Z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0x0101009B2954BC1C6E1B4D8D043CDC6EE2A20F</vt:lpwstr>
  </property>
  <property fmtid="{D5CDD505-2E9C-101B-9397-08002B2CF9AE}" pid="3" name="MediaServiceImageTags">
    <vt:lpwstr/>
  </property>
  <property fmtid="{D5CDD505-2E9C-101B-9397-08002B2CF9AE}" pid="4" name="CloudStatistics_StoryID">
    <vt:lpwstr>93203196-b47c-420a-b8ca-3beca588631f</vt:lpwstr>
  </property>
</Properties>
</file>