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 id="2147483728" r:id="rId5"/>
  </p:sldMasterIdLst>
  <p:notesMasterIdLst>
    <p:notesMasterId r:id="rId26"/>
  </p:notesMasterIdLst>
  <p:sldIdLst>
    <p:sldId id="256" r:id="rId6"/>
    <p:sldId id="273" r:id="rId7"/>
    <p:sldId id="257" r:id="rId8"/>
    <p:sldId id="259" r:id="rId9"/>
    <p:sldId id="261" r:id="rId10"/>
    <p:sldId id="260" r:id="rId11"/>
    <p:sldId id="262" r:id="rId12"/>
    <p:sldId id="274" r:id="rId13"/>
    <p:sldId id="267" r:id="rId14"/>
    <p:sldId id="275" r:id="rId15"/>
    <p:sldId id="268" r:id="rId16"/>
    <p:sldId id="258" r:id="rId17"/>
    <p:sldId id="263" r:id="rId18"/>
    <p:sldId id="266" r:id="rId19"/>
    <p:sldId id="277" r:id="rId20"/>
    <p:sldId id="269" r:id="rId21"/>
    <p:sldId id="270" r:id="rId22"/>
    <p:sldId id="276" r:id="rId23"/>
    <p:sldId id="264" r:id="rId24"/>
    <p:sldId id="271" r:id="rId25"/>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9B00"/>
    <a:srgbClr val="E09800"/>
    <a:srgbClr val="ABE1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6" autoAdjust="0"/>
    <p:restoredTop sz="27126" autoAdjust="0"/>
  </p:normalViewPr>
  <p:slideViewPr>
    <p:cSldViewPr snapToGrid="0">
      <p:cViewPr varScale="1">
        <p:scale>
          <a:sx n="18" d="100"/>
          <a:sy n="18" d="100"/>
        </p:scale>
        <p:origin x="2420" y="2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05D32-ADA3-4744-B52B-8D027264B063}" type="datetimeFigureOut">
              <a:rPr lang="nb-NO" smtClean="0"/>
              <a:t>28.09.2020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7E55B-0E9D-4E9F-A7F5-E75B2FE17B1C}" type="slidenum">
              <a:rPr lang="nb-NO" smtClean="0"/>
              <a:t>‹#›</a:t>
            </a:fld>
            <a:endParaRPr lang="nb-NO"/>
          </a:p>
        </p:txBody>
      </p:sp>
    </p:spTree>
    <p:extLst>
      <p:ext uri="{BB962C8B-B14F-4D97-AF65-F5344CB8AC3E}">
        <p14:creationId xmlns:p14="http://schemas.microsoft.com/office/powerpoint/2010/main" val="211232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Internkontrollen etter kommuneloven gjelder administrasjonens virksomhet. Det omfatter</a:t>
            </a:r>
          </a:p>
          <a:p>
            <a:r>
              <a:rPr lang="nb-NO" dirty="0"/>
              <a:t>alt som er innenfor ansvarsområdet til kommunedirektøren, det vil si både ulike</a:t>
            </a:r>
          </a:p>
          <a:p>
            <a:r>
              <a:rPr lang="nb-NO" dirty="0"/>
              <a:t>sektorer som opplæring, barnevern og så videre, og den sentrale administrasjonen.</a:t>
            </a:r>
          </a:p>
          <a:p>
            <a:r>
              <a:rPr lang="nb-NO" dirty="0"/>
              <a:t>Internkontrollen skal være systematisk og tilpasses virksomhetens størrelse, egenart,</a:t>
            </a:r>
          </a:p>
          <a:p>
            <a:r>
              <a:rPr lang="nb-NO" dirty="0"/>
              <a:t>aktiviteter og risikoforhold. Kommunedirektøren og daglig leder i kommunale foretak</a:t>
            </a:r>
          </a:p>
          <a:p>
            <a:r>
              <a:rPr lang="nb-NO" dirty="0"/>
              <a:t>skal:</a:t>
            </a:r>
          </a:p>
          <a:p>
            <a:r>
              <a:rPr lang="nb-NO" dirty="0"/>
              <a:t>a) utarbeide en beskrivelse av virksomhetens hovedoppgaver, mål og organisering</a:t>
            </a:r>
          </a:p>
          <a:p>
            <a:r>
              <a:rPr lang="nb-NO" dirty="0"/>
              <a:t>b) ha nødvendige rutiner og prosedyrer</a:t>
            </a:r>
          </a:p>
          <a:p>
            <a:r>
              <a:rPr lang="nb-NO" dirty="0"/>
              <a:t>c) avdekke og følge opp avvik og risiko for avvik</a:t>
            </a:r>
          </a:p>
          <a:p>
            <a:r>
              <a:rPr lang="nb-NO" dirty="0"/>
              <a:t>d) dokumentere internkontrollen i den formen og det omfanget som er nødvendig</a:t>
            </a:r>
          </a:p>
          <a:p>
            <a:r>
              <a:rPr lang="nb-NO" dirty="0"/>
              <a:t>e) evaluere og ved behov forbedre skriftlige prosedyrer og andre tiltak for</a:t>
            </a:r>
          </a:p>
          <a:p>
            <a:r>
              <a:rPr lang="nb-NO" dirty="0"/>
              <a:t>internkontroll.</a:t>
            </a:r>
          </a:p>
        </p:txBody>
      </p:sp>
      <p:sp>
        <p:nvSpPr>
          <p:cNvPr id="4" name="Plassholder for lysbildenummer 3"/>
          <p:cNvSpPr>
            <a:spLocks noGrp="1"/>
          </p:cNvSpPr>
          <p:nvPr>
            <p:ph type="sldNum" sz="quarter" idx="5"/>
          </p:nvPr>
        </p:nvSpPr>
        <p:spPr/>
        <p:txBody>
          <a:bodyPr/>
          <a:lstStyle/>
          <a:p>
            <a:fld id="{AF47E55B-0E9D-4E9F-A7F5-E75B2FE17B1C}" type="slidenum">
              <a:rPr lang="nb-NO" smtClean="0"/>
              <a:t>3</a:t>
            </a:fld>
            <a:endParaRPr lang="nb-NO"/>
          </a:p>
        </p:txBody>
      </p:sp>
    </p:spTree>
    <p:extLst>
      <p:ext uri="{BB962C8B-B14F-4D97-AF65-F5344CB8AC3E}">
        <p14:creationId xmlns:p14="http://schemas.microsoft.com/office/powerpoint/2010/main" val="142093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mn-lt"/>
                <a:ea typeface="+mn-ea"/>
                <a:cs typeface="+mn-cs"/>
              </a:rPr>
              <a:t>Råd nr. 2: Mer risikobasert internkontroll</a:t>
            </a:r>
            <a:r>
              <a:rPr kumimoji="0" lang="nb-NO"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Å arbeide risikobasert betyr å ha oppmerksomhet på hva som kan gå galt, og deretter gjøre det som er nødvendig for å redusere risikoen til et akseptabelt nivå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Hensikten med å kartlegge og analysere er altså å bli tilstrekkelig trygg på at uønskede hendelser ikke inntreffer, </a:t>
            </a:r>
            <a:r>
              <a:rPr kumimoji="0" lang="nb-NO" sz="1200" b="0" i="0" u="none" strike="noStrike" kern="1200" cap="none" spc="0" normalizeH="0" baseline="0" noProof="0" dirty="0" err="1">
                <a:ln>
                  <a:noFill/>
                </a:ln>
                <a:solidFill>
                  <a:prstClr val="black"/>
                </a:solidFill>
                <a:effectLst/>
                <a:uLnTx/>
                <a:uFillTx/>
                <a:latin typeface="+mn-lt"/>
                <a:ea typeface="+mn-ea"/>
                <a:cs typeface="+mn-cs"/>
              </a:rPr>
              <a:t>dvs</a:t>
            </a:r>
            <a:r>
              <a:rPr kumimoji="0" lang="nb-NO" sz="1200" b="0" i="0" u="none" strike="noStrike" kern="1200" cap="none" spc="0" normalizeH="0" baseline="0" noProof="0" dirty="0">
                <a:ln>
                  <a:noFill/>
                </a:ln>
                <a:solidFill>
                  <a:prstClr val="black"/>
                </a:solidFill>
                <a:effectLst/>
                <a:uLnTx/>
                <a:uFillTx/>
                <a:latin typeface="+mn-lt"/>
                <a:ea typeface="+mn-ea"/>
                <a:cs typeface="+mn-cs"/>
              </a:rPr>
              <a:t> at rutiner og arbeidsformer vi har i dag er gode nok.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En systematisk tilnærming bidrar til at vi oppdager og blir bevisst på risikoer som ellers kunne blitt oversett.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Kommunene er svært komplekse organisasjoner hvor det utføres mange ulike aktiviteter og oppgaver. I praksis vil det ikke være mulig å gjøre detaljerte risikovurderinger av alle arbeidsprosesser, men dere må være sikre på at internkontrollen er god nok der risikoen er størst.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I veilederen finnes en enkel metode for risikovurderinger, en enkelt prosess som er vist her.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mn-lt"/>
                <a:ea typeface="+mn-ea"/>
                <a:cs typeface="+mn-cs"/>
              </a:rPr>
              <a:t>Husk: </a:t>
            </a:r>
            <a:r>
              <a:rPr kumimoji="0" lang="nb-NO" sz="1200" b="0" i="0" u="none" strike="noStrike" kern="1200" cap="none" spc="0" normalizeH="0" baseline="0" noProof="0" dirty="0">
                <a:ln>
                  <a:noFill/>
                </a:ln>
                <a:solidFill>
                  <a:prstClr val="black"/>
                </a:solidFill>
                <a:effectLst/>
                <a:uLnTx/>
                <a:uFillTx/>
                <a:latin typeface="+mn-lt"/>
                <a:ea typeface="+mn-ea"/>
                <a:cs typeface="+mn-cs"/>
              </a:rPr>
              <a:t>Det er ikke nødvendig å sikre seg mot alle eventualiteter, og risiko behøver ikke være null.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AF47E55B-0E9D-4E9F-A7F5-E75B2FE17B1C}" type="slidenum">
              <a:rPr lang="nb-NO" smtClean="0"/>
              <a:t>14</a:t>
            </a:fld>
            <a:endParaRPr lang="nb-NO"/>
          </a:p>
        </p:txBody>
      </p:sp>
    </p:spTree>
    <p:extLst>
      <p:ext uri="{BB962C8B-B14F-4D97-AF65-F5344CB8AC3E}">
        <p14:creationId xmlns:p14="http://schemas.microsoft.com/office/powerpoint/2010/main" val="724705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mn-lt"/>
                <a:ea typeface="+mn-ea"/>
                <a:cs typeface="+mn-cs"/>
              </a:rPr>
              <a:t>Råd nr. 3: Bedre sammenheng mellom internkontroll og øvrig ledelse og styring.</a:t>
            </a:r>
            <a:r>
              <a:rPr kumimoji="0" lang="nb-NO"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God internkontroll handler i stor grad om god ledelse, organisering og styring av virksomheten.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Kommunedirektørens rolle som </a:t>
            </a:r>
            <a:r>
              <a:rPr kumimoji="0" lang="nb-NO" sz="1200" b="1" i="0" u="none" strike="noStrike" kern="1200" cap="none" spc="0" normalizeH="0" baseline="0" noProof="0" dirty="0">
                <a:ln>
                  <a:noFill/>
                </a:ln>
                <a:solidFill>
                  <a:prstClr val="black"/>
                </a:solidFill>
                <a:effectLst/>
                <a:uLnTx/>
                <a:uFillTx/>
                <a:latin typeface="+mn-lt"/>
                <a:ea typeface="+mn-ea"/>
                <a:cs typeface="+mn-cs"/>
              </a:rPr>
              <a:t>pådriver</a:t>
            </a:r>
            <a:r>
              <a:rPr kumimoji="0" lang="nb-NO" sz="1200" b="0" i="0" u="none" strike="noStrike" kern="1200" cap="none" spc="0" normalizeH="0" baseline="0" noProof="0" dirty="0">
                <a:ln>
                  <a:noFill/>
                </a:ln>
                <a:solidFill>
                  <a:prstClr val="black"/>
                </a:solidFill>
                <a:effectLst/>
                <a:uLnTx/>
                <a:uFillTx/>
                <a:latin typeface="+mn-lt"/>
                <a:ea typeface="+mn-ea"/>
                <a:cs typeface="+mn-cs"/>
              </a:rPr>
              <a:t> i arbeidet er avgjørende for at dere skal lykkes med styrking av internkontrollen.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Styrking av internkontroll handler om endring, utvikling og læring. Ledere og medarbeidere på alle nivå er derfor viktig i forbedringsarbeidet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Ledere har stor verdi og stort ansvar som tilretteleggere og rollemodeller. Ledere må representere et positivt og støttende engasjement, gi hjelp og veiledning underveis, og formidle forventninger og ambisjoner.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Enten du er medarbeider eller leder så er ikke internkontroll en "ekstra" oppgave eller ansvar som kommer i tillegg til den </a:t>
            </a:r>
            <a:r>
              <a:rPr kumimoji="0" lang="nb-NO" sz="1200" b="0" i="1" u="none" strike="noStrike" kern="1200" cap="none" spc="0" normalizeH="0" baseline="0" noProof="0" dirty="0">
                <a:ln>
                  <a:noFill/>
                </a:ln>
                <a:solidFill>
                  <a:prstClr val="black"/>
                </a:solidFill>
                <a:effectLst/>
                <a:uLnTx/>
                <a:uFillTx/>
                <a:latin typeface="+mn-lt"/>
                <a:ea typeface="+mn-ea"/>
                <a:cs typeface="+mn-cs"/>
              </a:rPr>
              <a:t>egentlige</a:t>
            </a:r>
            <a:r>
              <a:rPr kumimoji="0" lang="nb-NO" sz="1200" b="0" i="0" u="none" strike="noStrike" kern="1200" cap="none" spc="0" normalizeH="0" baseline="0" noProof="0" dirty="0">
                <a:ln>
                  <a:noFill/>
                </a:ln>
                <a:solidFill>
                  <a:prstClr val="black"/>
                </a:solidFill>
                <a:effectLst/>
                <a:uLnTx/>
                <a:uFillTx/>
                <a:latin typeface="+mn-lt"/>
                <a:ea typeface="+mn-ea"/>
                <a:cs typeface="+mn-cs"/>
              </a:rPr>
              <a:t> jobben. Tvert om handler det mye om </a:t>
            </a:r>
            <a:r>
              <a:rPr kumimoji="0" lang="nb-NO" sz="1200" b="0" i="1" u="none" strike="noStrike" kern="1200" cap="none" spc="0" normalizeH="0" baseline="0" noProof="0" dirty="0">
                <a:ln>
                  <a:noFill/>
                </a:ln>
                <a:solidFill>
                  <a:prstClr val="black"/>
                </a:solidFill>
                <a:effectLst/>
                <a:uLnTx/>
                <a:uFillTx/>
                <a:latin typeface="+mn-lt"/>
                <a:ea typeface="+mn-ea"/>
                <a:cs typeface="+mn-cs"/>
              </a:rPr>
              <a:t>hvordan</a:t>
            </a:r>
            <a:r>
              <a:rPr kumimoji="0" lang="nb-NO" sz="1200" b="0" i="0" u="none" strike="noStrike" kern="1200" cap="none" spc="0" normalizeH="0" baseline="0" noProof="0" dirty="0">
                <a:ln>
                  <a:noFill/>
                </a:ln>
                <a:solidFill>
                  <a:prstClr val="black"/>
                </a:solidFill>
                <a:effectLst/>
                <a:uLnTx/>
                <a:uFillTx/>
                <a:latin typeface="+mn-lt"/>
                <a:ea typeface="+mn-ea"/>
                <a:cs typeface="+mn-cs"/>
              </a:rPr>
              <a:t> vi gjør den egentlige jobben vår, og da har både arbeidsformer og organisasjonskultur betydning. </a:t>
            </a:r>
          </a:p>
          <a:p>
            <a:endParaRPr lang="nb-NO" dirty="0"/>
          </a:p>
        </p:txBody>
      </p:sp>
      <p:sp>
        <p:nvSpPr>
          <p:cNvPr id="4" name="Plassholder for lysbildenummer 3"/>
          <p:cNvSpPr>
            <a:spLocks noGrp="1"/>
          </p:cNvSpPr>
          <p:nvPr>
            <p:ph type="sldNum" sz="quarter" idx="5"/>
          </p:nvPr>
        </p:nvSpPr>
        <p:spPr/>
        <p:txBody>
          <a:bodyPr/>
          <a:lstStyle/>
          <a:p>
            <a:fld id="{AF47E55B-0E9D-4E9F-A7F5-E75B2FE17B1C}" type="slidenum">
              <a:rPr lang="nb-NO" smtClean="0"/>
              <a:t>15</a:t>
            </a:fld>
            <a:endParaRPr lang="nb-NO"/>
          </a:p>
        </p:txBody>
      </p:sp>
    </p:spTree>
    <p:extLst>
      <p:ext uri="{BB962C8B-B14F-4D97-AF65-F5344CB8AC3E}">
        <p14:creationId xmlns:p14="http://schemas.microsoft.com/office/powerpoint/2010/main" val="817511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Ofte er det mye oppmerksomhet på internkontroll i forbindelse med et etableringsprosjekt eller nye systemer, og så synker entusiasmen etter hvert. Mange kan føle at vedlikehold og oppfølging av internkontroll er et ekstraarbeid som tar tid fra viktige oppgaver, og det synes rasjonelt å nedprioritere internkontrollen.</a:t>
            </a:r>
          </a:p>
          <a:p>
            <a:endParaRPr lang="nb-NO" dirty="0"/>
          </a:p>
          <a:p>
            <a:r>
              <a:rPr lang="nb-NO" dirty="0"/>
              <a:t>Strukturer, organisering og formalisering – som man </a:t>
            </a:r>
            <a:r>
              <a:rPr lang="nb-NO"/>
              <a:t>ofte fokuserer på i starten -  </a:t>
            </a:r>
            <a:r>
              <a:rPr lang="nb-NO" dirty="0"/>
              <a:t>er et reisverk som hjelper oss et stykke på vei, men det relasjonelle og kulturelle er fundament og armering som hjelper oss å skape noe varig og kontinuerlig.</a:t>
            </a:r>
          </a:p>
          <a:p>
            <a:endParaRPr lang="nb-NO" dirty="0"/>
          </a:p>
          <a:p>
            <a:r>
              <a:rPr lang="nb-NO" dirty="0"/>
              <a:t>Skippertak kan være en god metode for å komme i gang, men er ikke tilstrekkelig for å endre eller forsterke en kultur</a:t>
            </a:r>
          </a:p>
        </p:txBody>
      </p:sp>
      <p:sp>
        <p:nvSpPr>
          <p:cNvPr id="4" name="Plassholder for lysbildenummer 3"/>
          <p:cNvSpPr>
            <a:spLocks noGrp="1"/>
          </p:cNvSpPr>
          <p:nvPr>
            <p:ph type="sldNum" sz="quarter" idx="5"/>
          </p:nvPr>
        </p:nvSpPr>
        <p:spPr/>
        <p:txBody>
          <a:bodyPr/>
          <a:lstStyle/>
          <a:p>
            <a:fld id="{AF47E55B-0E9D-4E9F-A7F5-E75B2FE17B1C}" type="slidenum">
              <a:rPr lang="nb-NO" smtClean="0"/>
              <a:t>16</a:t>
            </a:fld>
            <a:endParaRPr lang="nb-NO"/>
          </a:p>
        </p:txBody>
      </p:sp>
    </p:spTree>
    <p:extLst>
      <p:ext uri="{BB962C8B-B14F-4D97-AF65-F5344CB8AC3E}">
        <p14:creationId xmlns:p14="http://schemas.microsoft.com/office/powerpoint/2010/main" val="3164780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forutsetning for videreutvikling av kommunens internkontroll er at arbeidet ikke føles som en ekstra belastning. Ledere på alle nivåer kan bestrebe seg på å vise effekter og positive resultater som følger av bedre internkontroll. Å synliggjøre internkontrollen i </a:t>
            </a:r>
            <a:r>
              <a:rPr lang="nb-NO" dirty="0" err="1"/>
              <a:t>årshjulet</a:t>
            </a:r>
            <a:r>
              <a:rPr lang="nb-NO" dirty="0"/>
              <a:t> og i styringsdokumenter vil også understreke at dette er en del av virksomhetsstyringen og lederens ansvar.</a:t>
            </a:r>
          </a:p>
          <a:p>
            <a:endParaRPr lang="nb-NO" dirty="0"/>
          </a:p>
          <a:p>
            <a:r>
              <a:rPr lang="nb-NO" dirty="0"/>
              <a:t>Internkontroll er ikke noe som etableres en gang og deretter går av seg selv. Å bedrive systematisk internkontroll innebærer planlegging, oppfølging og vedlikehold, og dette krever ressurser.</a:t>
            </a:r>
          </a:p>
        </p:txBody>
      </p:sp>
      <p:sp>
        <p:nvSpPr>
          <p:cNvPr id="4" name="Plassholder for lysbildenummer 3"/>
          <p:cNvSpPr>
            <a:spLocks noGrp="1"/>
          </p:cNvSpPr>
          <p:nvPr>
            <p:ph type="sldNum" sz="quarter" idx="5"/>
          </p:nvPr>
        </p:nvSpPr>
        <p:spPr/>
        <p:txBody>
          <a:bodyPr/>
          <a:lstStyle/>
          <a:p>
            <a:fld id="{AF47E55B-0E9D-4E9F-A7F5-E75B2FE17B1C}" type="slidenum">
              <a:rPr lang="nb-NO" smtClean="0"/>
              <a:t>17</a:t>
            </a:fld>
            <a:endParaRPr lang="nb-NO"/>
          </a:p>
        </p:txBody>
      </p:sp>
    </p:spTree>
    <p:extLst>
      <p:ext uri="{BB962C8B-B14F-4D97-AF65-F5344CB8AC3E}">
        <p14:creationId xmlns:p14="http://schemas.microsoft.com/office/powerpoint/2010/main" val="3814482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Kommuneloven § 25 - 2</a:t>
            </a:r>
          </a:p>
          <a:p>
            <a:r>
              <a:rPr lang="nb-NO" dirty="0"/>
              <a:t>Kommunedirektøren skal rapportere til kommunestyret og fylkestinget om internkontroll og om resultater fra statlig tilsyn minst én gang i året.</a:t>
            </a:r>
          </a:p>
          <a:p>
            <a:endParaRPr lang="nb-NO" dirty="0"/>
          </a:p>
          <a:p>
            <a:r>
              <a:rPr lang="nb-NO" dirty="0"/>
              <a:t>Kommuneloven sier at det skal være årlig rapport, men det er kommunen selv som bestemmer form og innhold. Internkontrollen skal være systematisk og tilpasset virksomhetens størrelse, egenart, aktiviteter og risikoforhold. Det samme kan gjelde rapportering om internkontroll.</a:t>
            </a:r>
          </a:p>
        </p:txBody>
      </p:sp>
      <p:sp>
        <p:nvSpPr>
          <p:cNvPr id="4" name="Plassholder for lysbildenummer 3"/>
          <p:cNvSpPr>
            <a:spLocks noGrp="1"/>
          </p:cNvSpPr>
          <p:nvPr>
            <p:ph type="sldNum" sz="quarter" idx="5"/>
          </p:nvPr>
        </p:nvSpPr>
        <p:spPr/>
        <p:txBody>
          <a:bodyPr/>
          <a:lstStyle/>
          <a:p>
            <a:fld id="{AF47E55B-0E9D-4E9F-A7F5-E75B2FE17B1C}" type="slidenum">
              <a:rPr lang="nb-NO" smtClean="0"/>
              <a:t>19</a:t>
            </a:fld>
            <a:endParaRPr lang="nb-NO"/>
          </a:p>
        </p:txBody>
      </p:sp>
    </p:spTree>
    <p:extLst>
      <p:ext uri="{BB962C8B-B14F-4D97-AF65-F5344CB8AC3E}">
        <p14:creationId xmlns:p14="http://schemas.microsoft.com/office/powerpoint/2010/main" val="3196604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a:p>
        </p:txBody>
      </p:sp>
      <p:sp>
        <p:nvSpPr>
          <p:cNvPr id="4" name="Plassholder for lysbildenummer 3"/>
          <p:cNvSpPr>
            <a:spLocks noGrp="1"/>
          </p:cNvSpPr>
          <p:nvPr>
            <p:ph type="sldNum" sz="quarter" idx="5"/>
          </p:nvPr>
        </p:nvSpPr>
        <p:spPr/>
        <p:txBody>
          <a:bodyPr/>
          <a:lstStyle/>
          <a:p>
            <a:fld id="{AF47E55B-0E9D-4E9F-A7F5-E75B2FE17B1C}" type="slidenum">
              <a:rPr lang="nb-NO" smtClean="0"/>
              <a:t>20</a:t>
            </a:fld>
            <a:endParaRPr lang="nb-NO"/>
          </a:p>
        </p:txBody>
      </p:sp>
    </p:spTree>
    <p:extLst>
      <p:ext uri="{BB962C8B-B14F-4D97-AF65-F5344CB8AC3E}">
        <p14:creationId xmlns:p14="http://schemas.microsoft.com/office/powerpoint/2010/main" val="337651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Kommuneloven sier at kommuner og fylkeskommuner skal ha internkontroll for å sikre at lover og forskrifter følges. Dette er et minimumskrav, og setter rammer for statlig tilsyn. I praksis vil internkontrollen ofte inneholde mer enn lovens minimumskrav.  </a:t>
            </a:r>
          </a:p>
          <a:p>
            <a:endParaRPr lang="nb-NO" dirty="0"/>
          </a:p>
          <a:p>
            <a:r>
              <a:rPr lang="nb-NO" dirty="0"/>
              <a:t>KS legger til grunn at god internkontroll er mer enn å unngå lovbrudd.   </a:t>
            </a:r>
          </a:p>
          <a:p>
            <a:endParaRPr lang="nb-NO" dirty="0"/>
          </a:p>
          <a:p>
            <a:r>
              <a:rPr lang="nb-NO" dirty="0"/>
              <a:t>Kommunesektoren har ansvar for oppgaver som er viktige for innbyggerne og lokal-samfunnet, og leverer et mangfold av tjenester som har stor betydning for folks liv og livskvalitet. Vi kan derfor si at hensiktene med god internkontroll også er å sikre helhetlig og riktig utvikling i tråd med vedtak og planer, og kvalitet og effektivitet i tjenestene. Vi må ha orden i eget hus for å opprettholde tilliten til lokaldemokratiet, og dette bidrar til et godt omdømme og legitimitet for kommunesektoren.  </a:t>
            </a:r>
          </a:p>
          <a:p>
            <a:endParaRPr lang="nb-NO" dirty="0"/>
          </a:p>
          <a:p>
            <a:r>
              <a:rPr lang="nb-NO" dirty="0"/>
              <a:t>Disse hensiktene ligger som et bakteppe når vi arbeider med internkontroll. </a:t>
            </a:r>
          </a:p>
          <a:p>
            <a:endParaRPr lang="nb-NO" dirty="0"/>
          </a:p>
        </p:txBody>
      </p:sp>
      <p:sp>
        <p:nvSpPr>
          <p:cNvPr id="4" name="Plassholder for lysbildenummer 3"/>
          <p:cNvSpPr>
            <a:spLocks noGrp="1"/>
          </p:cNvSpPr>
          <p:nvPr>
            <p:ph type="sldNum" sz="quarter" idx="5"/>
          </p:nvPr>
        </p:nvSpPr>
        <p:spPr/>
        <p:txBody>
          <a:bodyPr/>
          <a:lstStyle/>
          <a:p>
            <a:fld id="{AF47E55B-0E9D-4E9F-A7F5-E75B2FE17B1C}" type="slidenum">
              <a:rPr lang="nb-NO" smtClean="0"/>
              <a:t>4</a:t>
            </a:fld>
            <a:endParaRPr lang="nb-NO"/>
          </a:p>
        </p:txBody>
      </p:sp>
    </p:spTree>
    <p:extLst>
      <p:ext uri="{BB962C8B-B14F-4D97-AF65-F5344CB8AC3E}">
        <p14:creationId xmlns:p14="http://schemas.microsoft.com/office/powerpoint/2010/main" val="8543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1" i="0" kern="1200" dirty="0">
                <a:solidFill>
                  <a:schemeClr val="tx1"/>
                </a:solidFill>
                <a:effectLst/>
                <a:latin typeface="+mn-lt"/>
                <a:ea typeface="+mn-ea"/>
                <a:cs typeface="+mn-cs"/>
              </a:rPr>
              <a:t>Virkeområdet</a:t>
            </a:r>
            <a:r>
              <a:rPr lang="nb-NO" sz="1200" b="0" i="0" kern="1200" dirty="0">
                <a:solidFill>
                  <a:schemeClr val="tx1"/>
                </a:solidFill>
                <a:effectLst/>
                <a:latin typeface="+mn-lt"/>
                <a:ea typeface="+mn-ea"/>
                <a:cs typeface="+mn-cs"/>
              </a:rPr>
              <a:t> - med andre ord: På hvilke områder skal vi ha internkontroll?   </a:t>
            </a:r>
          </a:p>
          <a:p>
            <a:pPr rtl="0" fontAlgn="base"/>
            <a:r>
              <a:rPr lang="nb-NO" sz="1200" b="0" i="0" kern="1200" dirty="0">
                <a:solidFill>
                  <a:schemeClr val="tx1"/>
                </a:solidFill>
                <a:effectLst/>
                <a:latin typeface="+mn-lt"/>
                <a:ea typeface="+mn-ea"/>
                <a:cs typeface="+mn-cs"/>
              </a:rPr>
              <a:t>Kommunen som virksomhet er mangeartet, og risikobildet er sammensatt.    </a:t>
            </a:r>
          </a:p>
          <a:p>
            <a:pPr rtl="0" fontAlgn="base"/>
            <a:r>
              <a:rPr lang="nb-NO" sz="1200" b="0" i="0" kern="1200" dirty="0">
                <a:solidFill>
                  <a:schemeClr val="tx1"/>
                </a:solidFill>
                <a:effectLst/>
                <a:latin typeface="+mn-lt"/>
                <a:ea typeface="+mn-ea"/>
                <a:cs typeface="+mn-cs"/>
              </a:rPr>
              <a:t>For å gjøre arbeidet håndterbart og gi en praktisk og systematisk tilnærming så deler modellen virkeområdet i tre:    </a:t>
            </a:r>
          </a:p>
          <a:p>
            <a:pPr marL="228600" indent="-228600" rtl="0" fontAlgn="base">
              <a:buFont typeface="+mj-lt"/>
              <a:buAutoNum type="arabicPeriod"/>
            </a:pPr>
            <a:r>
              <a:rPr lang="nb-NO" sz="1200" b="0" i="0" kern="1200" dirty="0">
                <a:solidFill>
                  <a:schemeClr val="tx1"/>
                </a:solidFill>
                <a:effectLst/>
                <a:latin typeface="+mn-lt"/>
                <a:ea typeface="+mn-ea"/>
                <a:cs typeface="+mn-cs"/>
              </a:rPr>
              <a:t>Sektorovergripende internkontroll er det som gjelder for hele kommunen, slik som virksomhetsstyring og felles og overordnede reglement, eksempelvis delegeringsreglement.     </a:t>
            </a:r>
          </a:p>
          <a:p>
            <a:pPr marL="228600" indent="-228600" rtl="0" fontAlgn="base">
              <a:buFont typeface="+mj-lt"/>
              <a:buAutoNum type="arabicPeriod"/>
            </a:pPr>
            <a:r>
              <a:rPr lang="nb-NO" sz="1200" b="0" i="0" kern="1200" dirty="0">
                <a:solidFill>
                  <a:schemeClr val="tx1"/>
                </a:solidFill>
                <a:effectLst/>
                <a:latin typeface="+mn-lt"/>
                <a:ea typeface="+mn-ea"/>
                <a:cs typeface="+mn-cs"/>
              </a:rPr>
              <a:t>Tjenestespesifikk. Dette er internkontrollen innenfor barnevern, grunnskole, barnehage, pleie- og omsorgstjenester, vei- og samferdselsområdet, planlegging, bygg og oppmåling og så videre   </a:t>
            </a:r>
          </a:p>
          <a:p>
            <a:pPr marL="228600" indent="-228600" rtl="0" fontAlgn="base">
              <a:buFont typeface="+mj-lt"/>
              <a:buAutoNum type="arabicPeriod"/>
            </a:pPr>
            <a:r>
              <a:rPr lang="nb-NO" sz="1200" b="0" i="0" kern="1200" dirty="0">
                <a:solidFill>
                  <a:schemeClr val="tx1"/>
                </a:solidFill>
                <a:effectLst/>
                <a:latin typeface="+mn-lt"/>
                <a:ea typeface="+mn-ea"/>
                <a:cs typeface="+mn-cs"/>
              </a:rPr>
              <a:t>Støtteprosesser er tjenester og aktiviteter vi har for å støtte opp under tjenesteyting og annen kommunal virksomhet, slik som  anskaffelser, økonomi, IKT og personal. </a:t>
            </a:r>
          </a:p>
          <a:p>
            <a:pPr marL="0" indent="0" rtl="0" fontAlgn="base">
              <a:buFont typeface="+mj-lt"/>
              <a:buNone/>
            </a:pPr>
            <a:r>
              <a:rPr lang="nb-NO" sz="1200" b="0" i="0" kern="1200" dirty="0">
                <a:solidFill>
                  <a:schemeClr val="tx1"/>
                </a:solidFill>
                <a:effectLst/>
                <a:latin typeface="+mn-lt"/>
                <a:ea typeface="+mn-ea"/>
                <a:cs typeface="+mn-cs"/>
              </a:rPr>
              <a:t>Til sammen utgjør disse hele kommuneorganisasjonen, altså det som er kommunedirektørens ansvarsområde.</a:t>
            </a:r>
          </a:p>
          <a:p>
            <a:endParaRPr lang="nb-NO" dirty="0"/>
          </a:p>
        </p:txBody>
      </p:sp>
      <p:sp>
        <p:nvSpPr>
          <p:cNvPr id="4" name="Plassholder for lysbildenummer 3"/>
          <p:cNvSpPr>
            <a:spLocks noGrp="1"/>
          </p:cNvSpPr>
          <p:nvPr>
            <p:ph type="sldNum" sz="quarter" idx="5"/>
          </p:nvPr>
        </p:nvSpPr>
        <p:spPr/>
        <p:txBody>
          <a:bodyPr/>
          <a:lstStyle/>
          <a:p>
            <a:fld id="{AF47E55B-0E9D-4E9F-A7F5-E75B2FE17B1C}" type="slidenum">
              <a:rPr lang="nb-NO" smtClean="0"/>
              <a:t>5</a:t>
            </a:fld>
            <a:endParaRPr lang="nb-NO"/>
          </a:p>
        </p:txBody>
      </p:sp>
    </p:spTree>
    <p:extLst>
      <p:ext uri="{BB962C8B-B14F-4D97-AF65-F5344CB8AC3E}">
        <p14:creationId xmlns:p14="http://schemas.microsoft.com/office/powerpoint/2010/main" val="3116608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Forutsetninger - I dette legger vi: </a:t>
            </a:r>
          </a:p>
          <a:p>
            <a:r>
              <a:rPr lang="nb-NO" dirty="0"/>
              <a:t>Hvilke elementer består internkontrollen av?   </a:t>
            </a:r>
          </a:p>
          <a:p>
            <a:r>
              <a:rPr lang="nb-NO" dirty="0"/>
              <a:t>Hvordan kan vi vite at internkontrollen er god nok?  </a:t>
            </a:r>
          </a:p>
          <a:p>
            <a:r>
              <a:rPr lang="nb-NO" dirty="0"/>
              <a:t>Modellen beskriver tre vilkår som bør være til stede for å ha god internkontroll, i forståelsen målrettet og effektiv, og ikke mer omfattende enn hva den bør være.     </a:t>
            </a:r>
          </a:p>
          <a:p>
            <a:r>
              <a:rPr lang="nb-NO" dirty="0"/>
              <a:t>Internkontrollen må være risikobasert, det vil si basert på risikovurderinger. </a:t>
            </a:r>
          </a:p>
          <a:p>
            <a:r>
              <a:rPr lang="nb-NO" dirty="0"/>
              <a:t>Internkontrollen må være tilstrekkelig formalisert, </a:t>
            </a:r>
            <a:r>
              <a:rPr lang="nb-NO" dirty="0" err="1"/>
              <a:t>dvs</a:t>
            </a:r>
            <a:r>
              <a:rPr lang="nb-NO" dirty="0"/>
              <a:t> organisert og dokumentert </a:t>
            </a:r>
          </a:p>
          <a:p>
            <a:r>
              <a:rPr lang="nb-NO" dirty="0"/>
              <a:t>Og vi må ha kontrollaktiviteter, det vil si at vi har rutiner, tiltak og oppfølging. </a:t>
            </a:r>
          </a:p>
          <a:p>
            <a:endParaRPr lang="nb-NO" dirty="0"/>
          </a:p>
        </p:txBody>
      </p:sp>
      <p:sp>
        <p:nvSpPr>
          <p:cNvPr id="4" name="Plassholder for lysbildenummer 3"/>
          <p:cNvSpPr>
            <a:spLocks noGrp="1"/>
          </p:cNvSpPr>
          <p:nvPr>
            <p:ph type="sldNum" sz="quarter" idx="5"/>
          </p:nvPr>
        </p:nvSpPr>
        <p:spPr/>
        <p:txBody>
          <a:bodyPr/>
          <a:lstStyle/>
          <a:p>
            <a:fld id="{AF47E55B-0E9D-4E9F-A7F5-E75B2FE17B1C}" type="slidenum">
              <a:rPr lang="nb-NO" smtClean="0"/>
              <a:t>6</a:t>
            </a:fld>
            <a:endParaRPr lang="nb-NO"/>
          </a:p>
        </p:txBody>
      </p:sp>
    </p:spTree>
    <p:extLst>
      <p:ext uri="{BB962C8B-B14F-4D97-AF65-F5344CB8AC3E}">
        <p14:creationId xmlns:p14="http://schemas.microsoft.com/office/powerpoint/2010/main" val="1872984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God internkontroll bidrar til en utvikling i tråd med folkevalgte planer og vedtak, sikrer kvalitet og effektivitet i tjenesteyting og forvaltning, og bidrar til godt omdømme og legitimitet for kommunesektoren.</a:t>
            </a:r>
          </a:p>
          <a:p>
            <a:endParaRPr lang="nb-NO" dirty="0"/>
          </a:p>
          <a:p>
            <a:r>
              <a:rPr lang="nb-NO" dirty="0"/>
              <a:t>Basert på ulike rapporter og anbefalinger kan god internkontroll – og innretning av arbeidet med å styrke internkontrollen – tar vi utgangspunkt i disse tre dimensjoner:</a:t>
            </a:r>
          </a:p>
          <a:p>
            <a:r>
              <a:rPr lang="nb-NO" dirty="0"/>
              <a:t>• Klargjøre hensiktene med internkontroll, et utgangspunkt for betryggende kontroll.</a:t>
            </a:r>
          </a:p>
          <a:p>
            <a:r>
              <a:rPr lang="nb-NO" dirty="0"/>
              <a:t>• Sikre at forutsetninger for betryggende kontroll er ivaretatt.</a:t>
            </a:r>
          </a:p>
          <a:p>
            <a:r>
              <a:rPr lang="nb-NO" dirty="0"/>
              <a:t>• Dele opp virkeområdet for internkontrollen slik at det blir enklere å arbeide systematisk og treffsikkert.</a:t>
            </a:r>
          </a:p>
        </p:txBody>
      </p:sp>
      <p:sp>
        <p:nvSpPr>
          <p:cNvPr id="4" name="Plassholder for lysbildenummer 3"/>
          <p:cNvSpPr>
            <a:spLocks noGrp="1"/>
          </p:cNvSpPr>
          <p:nvPr>
            <p:ph type="sldNum" sz="quarter" idx="5"/>
          </p:nvPr>
        </p:nvSpPr>
        <p:spPr/>
        <p:txBody>
          <a:bodyPr/>
          <a:lstStyle/>
          <a:p>
            <a:fld id="{AF47E55B-0E9D-4E9F-A7F5-E75B2FE17B1C}" type="slidenum">
              <a:rPr lang="nb-NO" smtClean="0"/>
              <a:t>7</a:t>
            </a:fld>
            <a:endParaRPr lang="nb-NO"/>
          </a:p>
        </p:txBody>
      </p:sp>
    </p:spTree>
    <p:extLst>
      <p:ext uri="{BB962C8B-B14F-4D97-AF65-F5344CB8AC3E}">
        <p14:creationId xmlns:p14="http://schemas.microsoft.com/office/powerpoint/2010/main" val="2220896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Avklaring av roller og ansvar er en forutsetning for å få et helhetlig og sammenhengende internkontrollarbeid. Dette er en del av formaliseringen som må på plass.</a:t>
            </a:r>
          </a:p>
          <a:p>
            <a:endParaRPr lang="nb-NO" dirty="0"/>
          </a:p>
          <a:p>
            <a:r>
              <a:rPr lang="nb-NO" dirty="0"/>
              <a:t>Det viktige spørsmålet her er – hvordan er dette arbeidet organisert og ansvaret fordelt i din kommune?</a:t>
            </a:r>
          </a:p>
        </p:txBody>
      </p:sp>
      <p:sp>
        <p:nvSpPr>
          <p:cNvPr id="4" name="Plassholder for lysbildenummer 3"/>
          <p:cNvSpPr>
            <a:spLocks noGrp="1"/>
          </p:cNvSpPr>
          <p:nvPr>
            <p:ph type="sldNum" sz="quarter" idx="5"/>
          </p:nvPr>
        </p:nvSpPr>
        <p:spPr/>
        <p:txBody>
          <a:bodyPr/>
          <a:lstStyle/>
          <a:p>
            <a:fld id="{AF47E55B-0E9D-4E9F-A7F5-E75B2FE17B1C}" type="slidenum">
              <a:rPr lang="nb-NO" smtClean="0"/>
              <a:t>9</a:t>
            </a:fld>
            <a:endParaRPr lang="nb-NO"/>
          </a:p>
        </p:txBody>
      </p:sp>
    </p:spTree>
    <p:extLst>
      <p:ext uri="{BB962C8B-B14F-4D97-AF65-F5344CB8AC3E}">
        <p14:creationId xmlns:p14="http://schemas.microsoft.com/office/powerpoint/2010/main" val="528547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Å være bevisst på eget ståsted og status for egen organisasjon er et godt utgangspunkt for et utviklings- eller </a:t>
            </a:r>
            <a:r>
              <a:rPr lang="nb-NO"/>
              <a:t>forbedringsarbeid.</a:t>
            </a:r>
          </a:p>
          <a:p>
            <a:endParaRPr lang="nb-NO"/>
          </a:p>
          <a:p>
            <a:r>
              <a:rPr lang="nb-NO"/>
              <a:t>Å </a:t>
            </a:r>
            <a:r>
              <a:rPr lang="nb-NO" dirty="0"/>
              <a:t>gjøre en refleksjon eller analyse av dagens situasjon kan være nyttig i så måte, som et kunnskapsgrunnlag eller for å øke forståelse og innsikt. Dette kan bidra til å skape fundament og avklaring for hva som er viktigst å komme i gang med, og hvordan man kan gripe det fatt.</a:t>
            </a:r>
          </a:p>
        </p:txBody>
      </p:sp>
      <p:sp>
        <p:nvSpPr>
          <p:cNvPr id="4" name="Plassholder for lysbildenummer 3"/>
          <p:cNvSpPr>
            <a:spLocks noGrp="1"/>
          </p:cNvSpPr>
          <p:nvPr>
            <p:ph type="sldNum" sz="quarter" idx="5"/>
          </p:nvPr>
        </p:nvSpPr>
        <p:spPr/>
        <p:txBody>
          <a:bodyPr/>
          <a:lstStyle/>
          <a:p>
            <a:fld id="{AF47E55B-0E9D-4E9F-A7F5-E75B2FE17B1C}" type="slidenum">
              <a:rPr lang="nb-NO" smtClean="0"/>
              <a:t>11</a:t>
            </a:fld>
            <a:endParaRPr lang="nb-NO"/>
          </a:p>
        </p:txBody>
      </p:sp>
    </p:spTree>
    <p:extLst>
      <p:ext uri="{BB962C8B-B14F-4D97-AF65-F5344CB8AC3E}">
        <p14:creationId xmlns:p14="http://schemas.microsoft.com/office/powerpoint/2010/main" val="1239103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KS gir tre generelle råd til kommuner som vil styrke sin internkontroll.  </a:t>
            </a:r>
          </a:p>
          <a:p>
            <a:endParaRPr lang="nb-NO" dirty="0"/>
          </a:p>
        </p:txBody>
      </p:sp>
      <p:sp>
        <p:nvSpPr>
          <p:cNvPr id="4" name="Plassholder for lysbildenummer 3"/>
          <p:cNvSpPr>
            <a:spLocks noGrp="1"/>
          </p:cNvSpPr>
          <p:nvPr>
            <p:ph type="sldNum" sz="quarter" idx="5"/>
          </p:nvPr>
        </p:nvSpPr>
        <p:spPr/>
        <p:txBody>
          <a:bodyPr/>
          <a:lstStyle/>
          <a:p>
            <a:fld id="{AF47E55B-0E9D-4E9F-A7F5-E75B2FE17B1C}" type="slidenum">
              <a:rPr lang="nb-NO" smtClean="0"/>
              <a:t>12</a:t>
            </a:fld>
            <a:endParaRPr lang="nb-NO"/>
          </a:p>
        </p:txBody>
      </p:sp>
    </p:spTree>
    <p:extLst>
      <p:ext uri="{BB962C8B-B14F-4D97-AF65-F5344CB8AC3E}">
        <p14:creationId xmlns:p14="http://schemas.microsoft.com/office/powerpoint/2010/main" val="4293258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mn-lt"/>
                <a:ea typeface="+mn-ea"/>
                <a:cs typeface="+mn-cs"/>
              </a:rPr>
              <a:t>Råd </a:t>
            </a:r>
            <a:r>
              <a:rPr kumimoji="0" lang="nb-NO" sz="1200" b="1" i="0" u="none" strike="noStrike" kern="1200" cap="none" spc="0" normalizeH="0" baseline="0" noProof="0" dirty="0" err="1">
                <a:ln>
                  <a:noFill/>
                </a:ln>
                <a:solidFill>
                  <a:prstClr val="black"/>
                </a:solidFill>
                <a:effectLst/>
                <a:uLnTx/>
                <a:uFillTx/>
                <a:latin typeface="+mn-lt"/>
                <a:ea typeface="+mn-ea"/>
                <a:cs typeface="+mn-cs"/>
              </a:rPr>
              <a:t>nr</a:t>
            </a:r>
            <a:r>
              <a:rPr kumimoji="0" lang="nb-NO" sz="1200" b="1" i="0" u="none" strike="noStrike" kern="1200" cap="none" spc="0" normalizeH="0" baseline="0" noProof="0" dirty="0">
                <a:ln>
                  <a:noFill/>
                </a:ln>
                <a:solidFill>
                  <a:prstClr val="black"/>
                </a:solidFill>
                <a:effectLst/>
                <a:uLnTx/>
                <a:uFillTx/>
                <a:latin typeface="+mn-lt"/>
                <a:ea typeface="+mn-ea"/>
                <a:cs typeface="+mn-cs"/>
              </a:rPr>
              <a:t> 1: Mer formalisert internkontroll</a:t>
            </a:r>
            <a:r>
              <a:rPr kumimoji="0" lang="nb-NO"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Vi må ha formalitetene i orden! En forutsetning for god internkontroll er at vi har </a:t>
            </a:r>
            <a:r>
              <a:rPr kumimoji="0" lang="nb-NO" sz="1200" b="1" i="0" u="none" strike="noStrike" kern="1200" cap="none" spc="0" normalizeH="0" baseline="0" noProof="0" dirty="0">
                <a:ln>
                  <a:noFill/>
                </a:ln>
                <a:solidFill>
                  <a:prstClr val="black"/>
                </a:solidFill>
                <a:effectLst/>
                <a:uLnTx/>
                <a:uFillTx/>
                <a:latin typeface="+mn-lt"/>
                <a:ea typeface="+mn-ea"/>
                <a:cs typeface="+mn-cs"/>
              </a:rPr>
              <a:t>avklart roller og ansvar</a:t>
            </a:r>
            <a:r>
              <a:rPr kumimoji="0" lang="nb-NO" sz="1200" b="0" i="0" u="none" strike="noStrike" kern="1200" cap="none" spc="0" normalizeH="0" baseline="0" noProof="0" dirty="0">
                <a:ln>
                  <a:noFill/>
                </a:ln>
                <a:solidFill>
                  <a:prstClr val="black"/>
                </a:solidFill>
                <a:effectLst/>
                <a:uLnTx/>
                <a:uFillTx/>
                <a:latin typeface="+mn-lt"/>
                <a:ea typeface="+mn-ea"/>
                <a:cs typeface="+mn-cs"/>
              </a:rPr>
              <a:t>. Dette betyr blant annet at delegeringsreglement er utarbeidet, oppdatert og kjent.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Delegering er avgjørende for organisering og myndighet i kommunen, og er et eksempel på at god internkontroll og god ledelse er mye av samme.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Mer formalisering betyr også mer </a:t>
            </a:r>
            <a:r>
              <a:rPr kumimoji="0" lang="nb-NO" sz="1200" b="1" i="0" u="none" strike="noStrike" kern="1200" cap="none" spc="0" normalizeH="0" baseline="0" noProof="0" dirty="0">
                <a:ln>
                  <a:noFill/>
                </a:ln>
                <a:solidFill>
                  <a:prstClr val="black"/>
                </a:solidFill>
                <a:effectLst/>
                <a:uLnTx/>
                <a:uFillTx/>
                <a:latin typeface="+mn-lt"/>
                <a:ea typeface="+mn-ea"/>
                <a:cs typeface="+mn-cs"/>
              </a:rPr>
              <a:t>skriftlighet</a:t>
            </a:r>
            <a:r>
              <a:rPr kumimoji="0" lang="nb-NO" sz="1200" b="0" i="0" u="none" strike="noStrike" kern="1200" cap="none" spc="0" normalizeH="0" baseline="0" noProof="0" dirty="0">
                <a:ln>
                  <a:noFill/>
                </a:ln>
                <a:solidFill>
                  <a:prstClr val="black"/>
                </a:solidFill>
                <a:effectLst/>
                <a:uLnTx/>
                <a:uFillTx/>
                <a:latin typeface="+mn-lt"/>
                <a:ea typeface="+mn-ea"/>
                <a:cs typeface="+mn-cs"/>
              </a:rPr>
              <a:t>, </a:t>
            </a:r>
            <a:r>
              <a:rPr kumimoji="0" lang="nb-NO" sz="1200" b="0" i="0" u="none" strike="noStrike" kern="1200" cap="none" spc="0" normalizeH="0" baseline="0" noProof="0" dirty="0" err="1">
                <a:ln>
                  <a:noFill/>
                </a:ln>
                <a:solidFill>
                  <a:prstClr val="black"/>
                </a:solidFill>
                <a:effectLst/>
                <a:uLnTx/>
                <a:uFillTx/>
                <a:latin typeface="+mn-lt"/>
                <a:ea typeface="+mn-ea"/>
                <a:cs typeface="+mn-cs"/>
              </a:rPr>
              <a:t>dvs</a:t>
            </a:r>
            <a:r>
              <a:rPr kumimoji="0" lang="nb-NO" sz="1200" b="0" i="0" u="none" strike="noStrike" kern="1200" cap="none" spc="0" normalizeH="0" baseline="0" noProof="0" dirty="0">
                <a:ln>
                  <a:noFill/>
                </a:ln>
                <a:solidFill>
                  <a:prstClr val="black"/>
                </a:solidFill>
                <a:effectLst/>
                <a:uLnTx/>
                <a:uFillTx/>
                <a:latin typeface="+mn-lt"/>
                <a:ea typeface="+mn-ea"/>
                <a:cs typeface="+mn-cs"/>
              </a:rPr>
              <a:t> dokumentasjon.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mn-lt"/>
                <a:ea typeface="+mn-ea"/>
                <a:cs typeface="+mn-cs"/>
              </a:rPr>
              <a:t>Dette gjelder vedtak og beslutninger, både i tjenesteyting, myndighetsutøvelse og som arbeidsgiver. </a:t>
            </a:r>
            <a:r>
              <a:rPr kumimoji="0" lang="nb-NO"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mn-lt"/>
                <a:ea typeface="+mn-ea"/>
                <a:cs typeface="+mn-cs"/>
              </a:rPr>
              <a:t>Det er også nødvendig å dokumentere hva som er gjort, eksempelvis risikovurderinger, undersøkelser om hvordan internkontrollen fungerer, samt innmelding og lukking av avvik.</a:t>
            </a:r>
            <a:r>
              <a:rPr kumimoji="0" lang="nb-NO"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mn-lt"/>
                <a:ea typeface="+mn-ea"/>
                <a:cs typeface="+mn-cs"/>
              </a:rPr>
              <a:t>Det kan også være riktig å dokumentere vurderinger som ligger til grunn for en beslutning, særlig når ulike hensyn eller momenter er veid opp mot hverandre forut for en konklusjon. I mange tilfeller ivaretas dette gjennom møtereferat eller notater fra samtaler. </a:t>
            </a:r>
            <a:r>
              <a:rPr kumimoji="0" lang="nb-NO"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Sist, men ikke minst så må dokumenter </a:t>
            </a:r>
            <a:r>
              <a:rPr kumimoji="0" lang="nb-NO" sz="1200" b="1" i="0" u="none" strike="noStrike" kern="1200" cap="none" spc="0" normalizeH="0" baseline="0" noProof="0" dirty="0">
                <a:ln>
                  <a:noFill/>
                </a:ln>
                <a:solidFill>
                  <a:prstClr val="black"/>
                </a:solidFill>
                <a:effectLst/>
                <a:uLnTx/>
                <a:uFillTx/>
                <a:latin typeface="+mn-lt"/>
                <a:ea typeface="+mn-ea"/>
                <a:cs typeface="+mn-cs"/>
              </a:rPr>
              <a:t>lagres</a:t>
            </a:r>
            <a:r>
              <a:rPr kumimoji="0" lang="nb-NO" sz="1200" b="0" i="0" u="none" strike="noStrike" kern="1200" cap="none" spc="0" normalizeH="0" baseline="0" noProof="0" dirty="0">
                <a:ln>
                  <a:noFill/>
                </a:ln>
                <a:solidFill>
                  <a:prstClr val="black"/>
                </a:solidFill>
                <a:effectLst/>
                <a:uLnTx/>
                <a:uFillTx/>
                <a:latin typeface="+mn-lt"/>
                <a:ea typeface="+mn-ea"/>
                <a:cs typeface="+mn-cs"/>
              </a:rPr>
              <a:t> slik at det er gjenfinnbart for ettertiden og av andre.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mn-lt"/>
                <a:ea typeface="+mn-ea"/>
                <a:cs typeface="+mn-cs"/>
              </a:rPr>
              <a:t>Husk</a:t>
            </a:r>
            <a:r>
              <a:rPr kumimoji="0" lang="nb-NO" sz="1200" b="0" i="0" u="none" strike="noStrike" kern="1200" cap="none" spc="0" normalizeH="0" baseline="0" noProof="0" dirty="0">
                <a:ln>
                  <a:noFill/>
                </a:ln>
                <a:solidFill>
                  <a:prstClr val="black"/>
                </a:solidFill>
                <a:effectLst/>
                <a:uLnTx/>
                <a:uFillTx/>
                <a:latin typeface="+mn-lt"/>
                <a:ea typeface="+mn-ea"/>
                <a:cs typeface="+mn-cs"/>
              </a:rPr>
              <a:t>: Legg vekt på </a:t>
            </a:r>
            <a:r>
              <a:rPr kumimoji="0" lang="nb-NO" sz="1200" b="1" i="0" u="none" strike="noStrike" kern="1200" cap="none" spc="0" normalizeH="0" baseline="0" noProof="0" dirty="0">
                <a:ln>
                  <a:noFill/>
                </a:ln>
                <a:solidFill>
                  <a:prstClr val="black"/>
                </a:solidFill>
                <a:effectLst/>
                <a:uLnTx/>
                <a:uFillTx/>
                <a:latin typeface="+mn-lt"/>
                <a:ea typeface="+mn-ea"/>
                <a:cs typeface="+mn-cs"/>
              </a:rPr>
              <a:t>felles språk</a:t>
            </a:r>
            <a:r>
              <a:rPr kumimoji="0" lang="nb-NO" sz="1200" b="0" i="0" u="none" strike="noStrike" kern="1200" cap="none" spc="0" normalizeH="0" baseline="0" noProof="0" dirty="0">
                <a:ln>
                  <a:noFill/>
                </a:ln>
                <a:solidFill>
                  <a:prstClr val="black"/>
                </a:solidFill>
                <a:effectLst/>
                <a:uLnTx/>
                <a:uFillTx/>
                <a:latin typeface="+mn-lt"/>
                <a:ea typeface="+mn-ea"/>
                <a:cs typeface="+mn-cs"/>
              </a:rPr>
              <a:t> (begrep) og forståelse om hva som er forventet. Dette har også nytte i kommunikasjon på tvers i organisasjonen og med de folkevalgte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mn-lt"/>
                <a:ea typeface="+mn-ea"/>
                <a:cs typeface="+mn-cs"/>
              </a:rPr>
              <a:t>Tips: </a:t>
            </a:r>
            <a:r>
              <a:rPr kumimoji="0" lang="nb-NO" sz="1200" b="0" i="0" u="none" strike="noStrike" kern="1200" cap="none" spc="0" normalizeH="0" baseline="0" noProof="0" dirty="0">
                <a:ln>
                  <a:noFill/>
                </a:ln>
                <a:solidFill>
                  <a:prstClr val="black"/>
                </a:solidFill>
                <a:effectLst/>
                <a:uLnTx/>
                <a:uFillTx/>
                <a:latin typeface="+mn-lt"/>
                <a:ea typeface="+mn-ea"/>
                <a:cs typeface="+mn-cs"/>
              </a:rPr>
              <a:t>Bruk felles maler og verktøy – for bruk i hele organisasjonen. Dette tydeliggjør hva som er forventet av dokumentasjon, og forenkler arbeidet for den som skal samle resultater fra hele organisasjonen.   </a:t>
            </a:r>
          </a:p>
          <a:p>
            <a:endParaRPr lang="nb-NO" dirty="0"/>
          </a:p>
        </p:txBody>
      </p:sp>
      <p:sp>
        <p:nvSpPr>
          <p:cNvPr id="4" name="Plassholder for lysbildenummer 3"/>
          <p:cNvSpPr>
            <a:spLocks noGrp="1"/>
          </p:cNvSpPr>
          <p:nvPr>
            <p:ph type="sldNum" sz="quarter" idx="5"/>
          </p:nvPr>
        </p:nvSpPr>
        <p:spPr/>
        <p:txBody>
          <a:bodyPr/>
          <a:lstStyle/>
          <a:p>
            <a:fld id="{AF47E55B-0E9D-4E9F-A7F5-E75B2FE17B1C}" type="slidenum">
              <a:rPr lang="nb-NO" smtClean="0"/>
              <a:t>13</a:t>
            </a:fld>
            <a:endParaRPr lang="nb-NO"/>
          </a:p>
        </p:txBody>
      </p:sp>
    </p:spTree>
    <p:extLst>
      <p:ext uri="{BB962C8B-B14F-4D97-AF65-F5344CB8AC3E}">
        <p14:creationId xmlns:p14="http://schemas.microsoft.com/office/powerpoint/2010/main" val="4217481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p:spTree>
      <p:nvGrpSpPr>
        <p:cNvPr id="1" name=""/>
        <p:cNvGrpSpPr/>
        <p:nvPr/>
      </p:nvGrpSpPr>
      <p:grpSpPr>
        <a:xfrm>
          <a:off x="0" y="0"/>
          <a:ext cx="0" cy="0"/>
          <a:chOff x="0" y="0"/>
          <a:chExt cx="0" cy="0"/>
        </a:xfrm>
      </p:grpSpPr>
      <p:sp>
        <p:nvSpPr>
          <p:cNvPr id="7" name="Rektangel 6"/>
          <p:cNvSpPr/>
          <p:nvPr/>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800">
                <a:solidFill>
                  <a:srgbClr val="FFFFFF"/>
                </a:solidFill>
              </a:defRPr>
            </a:lvl1pPr>
          </a:lstStyle>
          <a:p>
            <a:r>
              <a:rPr lang="nb-NO"/>
              <a:t>Klikk for å redigere tittelstil</a:t>
            </a:r>
            <a:endParaRPr lang="nb-NO" dirty="0"/>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200">
                <a:solidFill>
                  <a:srgbClr val="FFFFFF"/>
                </a:solidFill>
              </a:defRPr>
            </a:lvl1pPr>
          </a:lstStyle>
          <a:p>
            <a:r>
              <a:rPr lang="nb-NO"/>
              <a:t>Klikk for å redigere undertittelstil i malen</a:t>
            </a:r>
            <a:endParaRPr lang="nb-NO" dirty="0"/>
          </a:p>
        </p:txBody>
      </p:sp>
      <p:pic>
        <p:nvPicPr>
          <p:cNvPr id="13" name="Bilde 12" descr="ks_hovedlogo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14" name="Bilde 13" descr="KS taglin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17255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28.09.2020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66243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28.09.2020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98225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28.09.2020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01549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pittelslide">
    <p:spTree>
      <p:nvGrpSpPr>
        <p:cNvPr id="1" name=""/>
        <p:cNvGrpSpPr/>
        <p:nvPr/>
      </p:nvGrpSpPr>
      <p:grpSpPr>
        <a:xfrm>
          <a:off x="0" y="0"/>
          <a:ext cx="0" cy="0"/>
          <a:chOff x="0" y="0"/>
          <a:chExt cx="0" cy="0"/>
        </a:xfrm>
      </p:grpSpPr>
      <p:sp>
        <p:nvSpPr>
          <p:cNvPr id="7" name="Rektangel 6"/>
          <p:cNvSpPr/>
          <p:nvPr/>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600">
                <a:solidFill>
                  <a:schemeClr val="bg1"/>
                </a:solidFill>
                <a:latin typeface="Calibri"/>
                <a:cs typeface="Calibri"/>
              </a:defRPr>
            </a:lvl1pPr>
          </a:lstStyle>
          <a:p>
            <a:r>
              <a:rPr lang="nb-NO"/>
              <a:t>Klikk for å redigere tittelstil</a:t>
            </a:r>
            <a:endParaRPr lang="nb-NO" dirty="0"/>
          </a:p>
        </p:txBody>
      </p:sp>
      <p:pic>
        <p:nvPicPr>
          <p:cNvPr id="6" name="Bilde 5" descr="ks_hovedlogo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259478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Kapittelslide">
    <p:spTree>
      <p:nvGrpSpPr>
        <p:cNvPr id="1" name=""/>
        <p:cNvGrpSpPr/>
        <p:nvPr/>
      </p:nvGrpSpPr>
      <p:grpSpPr>
        <a:xfrm>
          <a:off x="0" y="0"/>
          <a:ext cx="0" cy="0"/>
          <a:chOff x="0" y="0"/>
          <a:chExt cx="0" cy="0"/>
        </a:xfrm>
      </p:grpSpPr>
      <p:sp>
        <p:nvSpPr>
          <p:cNvPr id="7" name="Rektangel 6"/>
          <p:cNvSpPr/>
          <p:nvPr/>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600">
                <a:solidFill>
                  <a:schemeClr val="bg1"/>
                </a:solidFill>
                <a:latin typeface="Calibri"/>
                <a:cs typeface="Calibri"/>
              </a:defRPr>
            </a:lvl1pPr>
          </a:lstStyle>
          <a:p>
            <a:r>
              <a:rPr lang="nb-NO"/>
              <a:t>Klikk for å redigere tittelstil</a:t>
            </a:r>
            <a:endParaRPr lang="nb-NO" dirty="0"/>
          </a:p>
        </p:txBody>
      </p:sp>
      <p:pic>
        <p:nvPicPr>
          <p:cNvPr id="6" name="Bilde 5" descr="ks_hovedlogo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18595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Kapittelslide">
    <p:spTree>
      <p:nvGrpSpPr>
        <p:cNvPr id="1" name=""/>
        <p:cNvGrpSpPr/>
        <p:nvPr/>
      </p:nvGrpSpPr>
      <p:grpSpPr>
        <a:xfrm>
          <a:off x="0" y="0"/>
          <a:ext cx="0" cy="0"/>
          <a:chOff x="0" y="0"/>
          <a:chExt cx="0" cy="0"/>
        </a:xfrm>
      </p:grpSpPr>
      <p:sp>
        <p:nvSpPr>
          <p:cNvPr id="7" name="Rektangel 6"/>
          <p:cNvSpPr/>
          <p:nvPr/>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600">
                <a:solidFill>
                  <a:srgbClr val="001A58"/>
                </a:solidFill>
                <a:latin typeface="Calibri"/>
                <a:cs typeface="Calibri"/>
              </a:defRPr>
            </a:lvl1pPr>
          </a:lstStyle>
          <a:p>
            <a:r>
              <a:rPr lang="nb-NO"/>
              <a:t>Klikk for å redigere tittelstil</a:t>
            </a:r>
            <a:endParaRPr lang="nb-NO" dirty="0"/>
          </a:p>
        </p:txBody>
      </p:sp>
      <p:pic>
        <p:nvPicPr>
          <p:cNvPr id="6" name="Bilde 5" descr="ks_hovedlogo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806485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28.09.2020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9822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363546"/>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28.09.2020</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495660"/>
            <a:ext cx="10972800" cy="44142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74402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tel og innhold - lysblå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7" name="Plassholder for tittel 1"/>
          <p:cNvSpPr>
            <a:spLocks noGrp="1"/>
          </p:cNvSpPr>
          <p:nvPr>
            <p:ph type="title"/>
          </p:nvPr>
        </p:nvSpPr>
        <p:spPr>
          <a:xfrm>
            <a:off x="609600" y="363546"/>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28.09.2020</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495660"/>
            <a:ext cx="10972800" cy="44142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172884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o spalter - bilde høy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p:nvSpPr>
        <p:spPr>
          <a:xfrm>
            <a:off x="-1" y="0"/>
            <a:ext cx="1219200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28.09.2020</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rgbClr val="E3ECED"/>
          </a:solidFill>
        </p:spPr>
        <p:txBody>
          <a:bodyPr/>
          <a:lstStyle/>
          <a:p>
            <a:r>
              <a:rPr lang="nb-NO" dirty="0"/>
              <a:t>Klikk for å sette inn bilde</a:t>
            </a:r>
          </a:p>
        </p:txBody>
      </p:sp>
    </p:spTree>
    <p:extLst>
      <p:ext uri="{BB962C8B-B14F-4D97-AF65-F5344CB8AC3E}">
        <p14:creationId xmlns:p14="http://schemas.microsoft.com/office/powerpoint/2010/main" val="232815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 spalter - bilde venstre">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28.09.2020</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rgbClr val="E3ECED"/>
          </a:solidFill>
        </p:spPr>
        <p:txBody>
          <a:bodyPr/>
          <a:lstStyle/>
          <a:p>
            <a:r>
              <a:rPr lang="nb-NO" dirty="0"/>
              <a:t>Klikk for å sette inn bilde</a:t>
            </a:r>
          </a:p>
        </p:txBody>
      </p:sp>
    </p:spTree>
    <p:extLst>
      <p:ext uri="{BB962C8B-B14F-4D97-AF65-F5344CB8AC3E}">
        <p14:creationId xmlns:p14="http://schemas.microsoft.com/office/powerpoint/2010/main" val="41254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 spalter - bilde høyre - blå bakgrunn tekst">
    <p:bg>
      <p:bgPr>
        <a:solidFill>
          <a:srgbClr val="E3ECED"/>
        </a:solidFill>
        <a:effectLst/>
      </p:bgPr>
    </p:bg>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28.09.2020</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chemeClr val="bg1"/>
          </a:solidFill>
        </p:spPr>
        <p:txBody>
          <a:bodyPr/>
          <a:lstStyle/>
          <a:p>
            <a:r>
              <a:rPr lang="nb-NO" dirty="0"/>
              <a:t>Klikk for å sette inn bilde</a:t>
            </a:r>
          </a:p>
        </p:txBody>
      </p:sp>
    </p:spTree>
    <p:extLst>
      <p:ext uri="{BB962C8B-B14F-4D97-AF65-F5344CB8AC3E}">
        <p14:creationId xmlns:p14="http://schemas.microsoft.com/office/powerpoint/2010/main" val="29985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 spalter - bilde venstre - blå bakgrunn">
    <p:bg>
      <p:bgPr>
        <a:solidFill>
          <a:srgbClr val="E3ECED"/>
        </a:solidFill>
        <a:effectLst/>
      </p:bgPr>
    </p:bg>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28.09.2020</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chemeClr val="bg1"/>
          </a:solidFill>
        </p:spPr>
        <p:txBody>
          <a:bodyPr/>
          <a:lstStyle/>
          <a:p>
            <a:r>
              <a:rPr lang="nb-NO" dirty="0"/>
              <a:t>Klikk for å sette inn bilde</a:t>
            </a:r>
          </a:p>
        </p:txBody>
      </p:sp>
    </p:spTree>
    <p:extLst>
      <p:ext uri="{BB962C8B-B14F-4D97-AF65-F5344CB8AC3E}">
        <p14:creationId xmlns:p14="http://schemas.microsoft.com/office/powerpoint/2010/main" val="89296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ksempel - bilde høy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28.09.2020</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chemeClr val="bg1"/>
          </a:solidFill>
        </p:spPr>
        <p:txBody>
          <a:bodyPr/>
          <a:lstStyle/>
          <a:p>
            <a:r>
              <a:rPr lang="nb-NO" dirty="0"/>
              <a:t>Klikk for å sette inn bilde</a:t>
            </a:r>
          </a:p>
        </p:txBody>
      </p:sp>
      <p:sp>
        <p:nvSpPr>
          <p:cNvPr id="13" name="Plassholder for tittel 1">
            <a:extLst>
              <a:ext uri="{FF2B5EF4-FFF2-40B4-BE49-F238E27FC236}">
                <a16:creationId xmlns:a16="http://schemas.microsoft.com/office/drawing/2014/main" id="{559ADE44-D286-4C48-AF6F-703878012833}"/>
              </a:ext>
            </a:extLst>
          </p:cNvPr>
          <p:cNvSpPr txBox="1">
            <a:spLocks/>
          </p:cNvSpPr>
          <p:nvPr/>
        </p:nvSpPr>
        <p:spPr>
          <a:xfrm>
            <a:off x="1124619" y="319087"/>
            <a:ext cx="4780794" cy="377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1046"/>
                </a:solidFill>
                <a:latin typeface="+mj-lt"/>
                <a:ea typeface="+mj-ea"/>
                <a:cs typeface="+mj-cs"/>
              </a:defRPr>
            </a:lvl1pPr>
          </a:lstStyle>
          <a:p>
            <a:r>
              <a:rPr lang="nb-NO" sz="1800" dirty="0"/>
              <a:t>EKSEMPEL</a:t>
            </a:r>
          </a:p>
        </p:txBody>
      </p:sp>
      <p:pic>
        <p:nvPicPr>
          <p:cNvPr id="5" name="Bilde 4" descr="Et bilde som inneholder lys, tegning&#10;&#10;Automatisk generert beskrivelse">
            <a:extLst>
              <a:ext uri="{FF2B5EF4-FFF2-40B4-BE49-F238E27FC236}">
                <a16:creationId xmlns:a16="http://schemas.microsoft.com/office/drawing/2014/main" id="{BDAA196A-661F-1943-8354-6DA556F118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566" y="319087"/>
            <a:ext cx="335213" cy="381133"/>
          </a:xfrm>
          <a:prstGeom prst="rect">
            <a:avLst/>
          </a:prstGeom>
        </p:spPr>
      </p:pic>
    </p:spTree>
    <p:extLst>
      <p:ext uri="{BB962C8B-B14F-4D97-AF65-F5344CB8AC3E}">
        <p14:creationId xmlns:p14="http://schemas.microsoft.com/office/powerpoint/2010/main" val="157610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ksempel - bilde venst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28.09.2020</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chemeClr val="bg1"/>
          </a:solidFill>
        </p:spPr>
        <p:txBody>
          <a:bodyPr/>
          <a:lstStyle/>
          <a:p>
            <a:r>
              <a:rPr lang="nb-NO" dirty="0"/>
              <a:t>Klikk for å sette inn bilde</a:t>
            </a:r>
          </a:p>
        </p:txBody>
      </p:sp>
      <p:sp>
        <p:nvSpPr>
          <p:cNvPr id="13" name="Plassholder for tittel 1">
            <a:extLst>
              <a:ext uri="{FF2B5EF4-FFF2-40B4-BE49-F238E27FC236}">
                <a16:creationId xmlns:a16="http://schemas.microsoft.com/office/drawing/2014/main" id="{76465E12-734C-3245-9C95-4F8EED55FA64}"/>
              </a:ext>
            </a:extLst>
          </p:cNvPr>
          <p:cNvSpPr txBox="1">
            <a:spLocks/>
          </p:cNvSpPr>
          <p:nvPr/>
        </p:nvSpPr>
        <p:spPr>
          <a:xfrm>
            <a:off x="6945848" y="319087"/>
            <a:ext cx="4780794" cy="377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1046"/>
                </a:solidFill>
                <a:latin typeface="+mj-lt"/>
                <a:ea typeface="+mj-ea"/>
                <a:cs typeface="+mj-cs"/>
              </a:defRPr>
            </a:lvl1pPr>
          </a:lstStyle>
          <a:p>
            <a:r>
              <a:rPr lang="nb-NO" sz="1800" dirty="0"/>
              <a:t>EKSEMPEL</a:t>
            </a:r>
          </a:p>
        </p:txBody>
      </p:sp>
      <p:pic>
        <p:nvPicPr>
          <p:cNvPr id="15" name="Bilde 14" descr="Et bilde som inneholder lys, tegning&#10;&#10;Automatisk generert beskrivelse">
            <a:extLst>
              <a:ext uri="{FF2B5EF4-FFF2-40B4-BE49-F238E27FC236}">
                <a16:creationId xmlns:a16="http://schemas.microsoft.com/office/drawing/2014/main" id="{D19E0E4C-2FD0-EE4A-8162-DFCEE973FC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4795" y="319087"/>
            <a:ext cx="335213" cy="381133"/>
          </a:xfrm>
          <a:prstGeom prst="rect">
            <a:avLst/>
          </a:prstGeom>
        </p:spPr>
      </p:pic>
    </p:spTree>
    <p:extLst>
      <p:ext uri="{BB962C8B-B14F-4D97-AF65-F5344CB8AC3E}">
        <p14:creationId xmlns:p14="http://schemas.microsoft.com/office/powerpoint/2010/main" val="255533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366591"/>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548091"/>
            <a:ext cx="10972800" cy="432332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28.09.2020</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11" r:id="rId3"/>
    <p:sldLayoutId id="2147483714" r:id="rId4"/>
    <p:sldLayoutId id="2147483715" r:id="rId5"/>
    <p:sldLayoutId id="2147483716" r:id="rId6"/>
    <p:sldLayoutId id="2147483717" r:id="rId7"/>
    <p:sldLayoutId id="2147483712" r:id="rId8"/>
    <p:sldLayoutId id="2147483713" r:id="rId9"/>
    <p:sldLayoutId id="2147483701" r:id="rId10"/>
    <p:sldLayoutId id="2147483703" r:id="rId11"/>
    <p:sldLayoutId id="2147483704" r:id="rId12"/>
    <p:sldLayoutId id="2147483649" r:id="rId13"/>
    <p:sldLayoutId id="2147483709" r:id="rId14"/>
    <p:sldLayoutId id="2147483710" r:id="rId15"/>
  </p:sldLayoutIdLst>
  <p:txStyles>
    <p:titleStyle>
      <a:lvl1pPr algn="l" defTabSz="457200" rtl="0" eaLnBrk="1" latinLnBrk="0" hangingPunct="1">
        <a:spcBef>
          <a:spcPct val="0"/>
        </a:spcBef>
        <a:buNone/>
        <a:defRPr sz="36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6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6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366591"/>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548091"/>
            <a:ext cx="10972800" cy="432332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28.09.2020</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457200" rtl="0" eaLnBrk="1" latinLnBrk="0" hangingPunct="1">
        <a:spcBef>
          <a:spcPct val="0"/>
        </a:spcBef>
        <a:buNone/>
        <a:defRPr sz="36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6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6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C2FE42-8051-4D66-BE47-A6FC886287FD}"/>
              </a:ext>
            </a:extLst>
          </p:cNvPr>
          <p:cNvSpPr>
            <a:spLocks noGrp="1"/>
          </p:cNvSpPr>
          <p:nvPr>
            <p:ph type="ctrTitle"/>
          </p:nvPr>
        </p:nvSpPr>
        <p:spPr/>
        <p:txBody>
          <a:bodyPr/>
          <a:lstStyle/>
          <a:p>
            <a:r>
              <a:rPr lang="nb-NO" dirty="0"/>
              <a:t>Orden i eget hus</a:t>
            </a:r>
            <a:br>
              <a:rPr lang="nb-NO" dirty="0"/>
            </a:br>
            <a:r>
              <a:rPr lang="nb-NO" dirty="0"/>
              <a:t>Kommunedirektørens internkontroll</a:t>
            </a:r>
          </a:p>
        </p:txBody>
      </p:sp>
    </p:spTree>
    <p:extLst>
      <p:ext uri="{BB962C8B-B14F-4D97-AF65-F5344CB8AC3E}">
        <p14:creationId xmlns:p14="http://schemas.microsoft.com/office/powerpoint/2010/main" val="1360671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5D432-BE05-4177-8F50-A7C09B64CE01}"/>
              </a:ext>
            </a:extLst>
          </p:cNvPr>
          <p:cNvSpPr>
            <a:spLocks noGrp="1"/>
          </p:cNvSpPr>
          <p:nvPr>
            <p:ph type="title"/>
          </p:nvPr>
        </p:nvSpPr>
        <p:spPr>
          <a:xfrm>
            <a:off x="2470461" y="2589028"/>
            <a:ext cx="7251078" cy="1143000"/>
          </a:xfrm>
        </p:spPr>
        <p:txBody>
          <a:bodyPr>
            <a:noAutofit/>
          </a:bodyPr>
          <a:lstStyle/>
          <a:p>
            <a:r>
              <a:rPr lang="nb-NO" sz="4800" dirty="0"/>
              <a:t>Styrking av internkontrollen</a:t>
            </a:r>
          </a:p>
        </p:txBody>
      </p:sp>
      <p:sp>
        <p:nvSpPr>
          <p:cNvPr id="3" name="Tittel 1">
            <a:extLst>
              <a:ext uri="{FF2B5EF4-FFF2-40B4-BE49-F238E27FC236}">
                <a16:creationId xmlns:a16="http://schemas.microsoft.com/office/drawing/2014/main" id="{49851894-2979-44DE-A4BA-052ED6B6F337}"/>
              </a:ext>
            </a:extLst>
          </p:cNvPr>
          <p:cNvSpPr txBox="1">
            <a:spLocks/>
          </p:cNvSpPr>
          <p:nvPr/>
        </p:nvSpPr>
        <p:spPr>
          <a:xfrm>
            <a:off x="8070111" y="4912241"/>
            <a:ext cx="3292981" cy="10455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1A58"/>
                </a:solidFill>
                <a:latin typeface="+mj-lt"/>
                <a:ea typeface="+mj-ea"/>
                <a:cs typeface="+mj-cs"/>
              </a:defRPr>
            </a:lvl1pPr>
          </a:lstStyle>
          <a:p>
            <a:r>
              <a:rPr lang="nb-NO" sz="1600" dirty="0"/>
              <a:t>Kommunedirektørens internkontroll</a:t>
            </a:r>
          </a:p>
        </p:txBody>
      </p:sp>
      <p:cxnSp>
        <p:nvCxnSpPr>
          <p:cNvPr id="5" name="Rett linje 4">
            <a:extLst>
              <a:ext uri="{FF2B5EF4-FFF2-40B4-BE49-F238E27FC236}">
                <a16:creationId xmlns:a16="http://schemas.microsoft.com/office/drawing/2014/main" id="{72AC0B7A-DC66-4730-827C-340A882B1049}"/>
              </a:ext>
            </a:extLst>
          </p:cNvPr>
          <p:cNvCxnSpPr/>
          <p:nvPr/>
        </p:nvCxnSpPr>
        <p:spPr>
          <a:xfrm>
            <a:off x="8070112" y="5169195"/>
            <a:ext cx="0" cy="531628"/>
          </a:xfrm>
          <a:prstGeom prst="line">
            <a:avLst/>
          </a:prstGeom>
          <a:ln w="57150">
            <a:solidFill>
              <a:srgbClr val="D411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0365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583656-2B47-4B95-9907-7B2F99AE637B}"/>
              </a:ext>
            </a:extLst>
          </p:cNvPr>
          <p:cNvSpPr>
            <a:spLocks noGrp="1"/>
          </p:cNvSpPr>
          <p:nvPr>
            <p:ph type="title"/>
          </p:nvPr>
        </p:nvSpPr>
        <p:spPr>
          <a:xfrm>
            <a:off x="609600" y="363546"/>
            <a:ext cx="10972800" cy="1132114"/>
          </a:xfrm>
        </p:spPr>
        <p:txBody>
          <a:bodyPr anchor="ctr">
            <a:normAutofit/>
          </a:bodyPr>
          <a:lstStyle/>
          <a:p>
            <a:r>
              <a:rPr lang="nb-NO" dirty="0"/>
              <a:t>Hvilket modenhetsnivå er kommunen på?</a:t>
            </a:r>
          </a:p>
        </p:txBody>
      </p:sp>
      <p:pic>
        <p:nvPicPr>
          <p:cNvPr id="5" name="Plassholder for innhold 4" descr="Et bilde som inneholder tekst&#10;&#10;Automatisk generert beskrivelse">
            <a:extLst>
              <a:ext uri="{FF2B5EF4-FFF2-40B4-BE49-F238E27FC236}">
                <a16:creationId xmlns:a16="http://schemas.microsoft.com/office/drawing/2014/main" id="{21F47B42-EA99-437E-ADCD-EE7EAC751493}"/>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424835" y="1495660"/>
            <a:ext cx="9342331" cy="4414252"/>
          </a:xfrm>
          <a:noFill/>
        </p:spPr>
      </p:pic>
    </p:spTree>
    <p:extLst>
      <p:ext uri="{BB962C8B-B14F-4D97-AF65-F5344CB8AC3E}">
        <p14:creationId xmlns:p14="http://schemas.microsoft.com/office/powerpoint/2010/main" val="3647210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0D894A-2A7A-4429-9E24-13A8AAA01F7E}"/>
              </a:ext>
            </a:extLst>
          </p:cNvPr>
          <p:cNvSpPr>
            <a:spLocks noGrp="1"/>
          </p:cNvSpPr>
          <p:nvPr>
            <p:ph type="title"/>
          </p:nvPr>
        </p:nvSpPr>
        <p:spPr/>
        <p:txBody>
          <a:bodyPr>
            <a:normAutofit fontScale="90000"/>
          </a:bodyPr>
          <a:lstStyle/>
          <a:p>
            <a:r>
              <a:rPr lang="nb-NO" dirty="0"/>
              <a:t>Tre råd for kommuner som vil styrke sin internkontroll</a:t>
            </a:r>
          </a:p>
        </p:txBody>
      </p:sp>
      <p:sp>
        <p:nvSpPr>
          <p:cNvPr id="3" name="Plassholder for innhold 2">
            <a:extLst>
              <a:ext uri="{FF2B5EF4-FFF2-40B4-BE49-F238E27FC236}">
                <a16:creationId xmlns:a16="http://schemas.microsoft.com/office/drawing/2014/main" id="{3ED3E821-287D-4B74-A529-B476DF5E6E57}"/>
              </a:ext>
            </a:extLst>
          </p:cNvPr>
          <p:cNvSpPr>
            <a:spLocks noGrp="1"/>
          </p:cNvSpPr>
          <p:nvPr>
            <p:ph sz="quarter" idx="10"/>
          </p:nvPr>
        </p:nvSpPr>
        <p:spPr>
          <a:xfrm>
            <a:off x="6456846" y="2200274"/>
            <a:ext cx="5343938" cy="3709637"/>
          </a:xfrm>
        </p:spPr>
        <p:txBody>
          <a:bodyPr/>
          <a:lstStyle/>
          <a:p>
            <a:pPr marL="514350" indent="-514350">
              <a:spcAft>
                <a:spcPts val="1200"/>
              </a:spcAft>
              <a:buFont typeface="+mj-lt"/>
              <a:buAutoNum type="arabicPeriod"/>
            </a:pPr>
            <a:r>
              <a:rPr lang="nb-NO" dirty="0"/>
              <a:t>Mer formalisert internkontroll</a:t>
            </a:r>
          </a:p>
          <a:p>
            <a:pPr marL="514350" indent="-514350">
              <a:spcAft>
                <a:spcPts val="1200"/>
              </a:spcAft>
              <a:buFont typeface="+mj-lt"/>
              <a:buAutoNum type="arabicPeriod"/>
            </a:pPr>
            <a:r>
              <a:rPr lang="nb-NO" dirty="0"/>
              <a:t>Mer risikobasert internkontroll</a:t>
            </a:r>
          </a:p>
          <a:p>
            <a:pPr marL="514350" indent="-514350">
              <a:spcAft>
                <a:spcPts val="1200"/>
              </a:spcAft>
              <a:buFont typeface="+mj-lt"/>
              <a:buAutoNum type="arabicPeriod"/>
            </a:pPr>
            <a:r>
              <a:rPr lang="nb-NO" dirty="0"/>
              <a:t>Bedre sammenheng mellom internkontroll og øvrig ledelse og styring</a:t>
            </a:r>
          </a:p>
        </p:txBody>
      </p:sp>
      <p:pic>
        <p:nvPicPr>
          <p:cNvPr id="6" name="Plassholder for bilde 5" descr="Et bilde som inneholder person, mann, klær, har på seg&#10;&#10;Automatisk generert beskrivelse">
            <a:extLst>
              <a:ext uri="{FF2B5EF4-FFF2-40B4-BE49-F238E27FC236}">
                <a16:creationId xmlns:a16="http://schemas.microsoft.com/office/drawing/2014/main" id="{8F93A84B-4539-4A4E-B5E9-2B060A41F8C9}"/>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10630" y="0"/>
            <a:ext cx="6096000" cy="6858000"/>
          </a:xfrm>
        </p:spPr>
      </p:pic>
      <p:sp>
        <p:nvSpPr>
          <p:cNvPr id="7" name="TekstSylinder 6">
            <a:extLst>
              <a:ext uri="{FF2B5EF4-FFF2-40B4-BE49-F238E27FC236}">
                <a16:creationId xmlns:a16="http://schemas.microsoft.com/office/drawing/2014/main" id="{AF71D0D4-90C8-4C63-9976-E6A71E6B2F10}"/>
              </a:ext>
            </a:extLst>
          </p:cNvPr>
          <p:cNvSpPr txBox="1"/>
          <p:nvPr/>
        </p:nvSpPr>
        <p:spPr>
          <a:xfrm>
            <a:off x="4858856" y="6515100"/>
            <a:ext cx="1237144" cy="261610"/>
          </a:xfrm>
          <a:prstGeom prst="rect">
            <a:avLst/>
          </a:prstGeom>
          <a:noFill/>
        </p:spPr>
        <p:txBody>
          <a:bodyPr wrap="square" rtlCol="0">
            <a:spAutoFit/>
          </a:bodyPr>
          <a:lstStyle/>
          <a:p>
            <a:r>
              <a:rPr lang="nb-NO" sz="1100" dirty="0"/>
              <a:t>Foto: </a:t>
            </a:r>
            <a:r>
              <a:rPr lang="nb-NO" sz="1100" dirty="0" err="1"/>
              <a:t>Shutterstock</a:t>
            </a:r>
            <a:endParaRPr lang="nb-NO" sz="1100" dirty="0"/>
          </a:p>
        </p:txBody>
      </p:sp>
    </p:spTree>
    <p:extLst>
      <p:ext uri="{BB962C8B-B14F-4D97-AF65-F5344CB8AC3E}">
        <p14:creationId xmlns:p14="http://schemas.microsoft.com/office/powerpoint/2010/main" val="2890311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3C445A-E7AA-4A35-BE43-0171008D803F}"/>
              </a:ext>
            </a:extLst>
          </p:cNvPr>
          <p:cNvSpPr>
            <a:spLocks noGrp="1"/>
          </p:cNvSpPr>
          <p:nvPr>
            <p:ph type="title"/>
          </p:nvPr>
        </p:nvSpPr>
        <p:spPr>
          <a:xfrm>
            <a:off x="609600" y="696774"/>
            <a:ext cx="5343939" cy="913366"/>
          </a:xfrm>
        </p:spPr>
        <p:txBody>
          <a:bodyPr anchor="ctr">
            <a:normAutofit/>
          </a:bodyPr>
          <a:lstStyle/>
          <a:p>
            <a:pPr>
              <a:lnSpc>
                <a:spcPct val="90000"/>
              </a:lnSpc>
            </a:pPr>
            <a:r>
              <a:rPr lang="nb-NO" sz="2800" dirty="0"/>
              <a:t>1. Mer formalisering</a:t>
            </a:r>
            <a:br>
              <a:rPr lang="nb-NO" sz="2800" dirty="0"/>
            </a:br>
            <a:r>
              <a:rPr lang="nb-NO" sz="2800" dirty="0"/>
              <a:t>(…særlig dokumentasjon)</a:t>
            </a:r>
          </a:p>
        </p:txBody>
      </p:sp>
      <p:sp>
        <p:nvSpPr>
          <p:cNvPr id="3" name="Plassholder for innhold 2">
            <a:extLst>
              <a:ext uri="{FF2B5EF4-FFF2-40B4-BE49-F238E27FC236}">
                <a16:creationId xmlns:a16="http://schemas.microsoft.com/office/drawing/2014/main" id="{8AA45FD7-0EF4-4447-BA2B-E7EA0C23C558}"/>
              </a:ext>
            </a:extLst>
          </p:cNvPr>
          <p:cNvSpPr>
            <a:spLocks noGrp="1"/>
          </p:cNvSpPr>
          <p:nvPr>
            <p:ph sz="quarter" idx="10"/>
          </p:nvPr>
        </p:nvSpPr>
        <p:spPr>
          <a:xfrm>
            <a:off x="609601" y="1759226"/>
            <a:ext cx="5343938" cy="4150686"/>
          </a:xfrm>
        </p:spPr>
        <p:txBody>
          <a:bodyPr>
            <a:normAutofit/>
          </a:bodyPr>
          <a:lstStyle/>
          <a:p>
            <a:endParaRPr lang="nb-NO" dirty="0"/>
          </a:p>
          <a:p>
            <a:pPr>
              <a:spcAft>
                <a:spcPts val="1200"/>
              </a:spcAft>
            </a:pPr>
            <a:r>
              <a:rPr lang="nb-NO" dirty="0"/>
              <a:t>Roller og ansvar</a:t>
            </a:r>
          </a:p>
          <a:p>
            <a:pPr>
              <a:spcAft>
                <a:spcPts val="1200"/>
              </a:spcAft>
            </a:pPr>
            <a:r>
              <a:rPr lang="nb-NO" dirty="0"/>
              <a:t>Felles maler og metoder – </a:t>
            </a:r>
            <a:r>
              <a:rPr lang="nb-NO" dirty="0" err="1"/>
              <a:t>hamonisert</a:t>
            </a:r>
            <a:r>
              <a:rPr lang="nb-NO" dirty="0"/>
              <a:t> praksis, lav terskel, enkelt å rapportere</a:t>
            </a:r>
          </a:p>
          <a:p>
            <a:pPr>
              <a:spcAft>
                <a:spcPts val="1200"/>
              </a:spcAft>
            </a:pPr>
            <a:r>
              <a:rPr lang="nb-NO" dirty="0"/>
              <a:t>Rapportering </a:t>
            </a:r>
          </a:p>
        </p:txBody>
      </p:sp>
      <p:pic>
        <p:nvPicPr>
          <p:cNvPr id="8" name="Plassholder for bilde 7" descr="Et bilde som inneholder mann, bygning, utendørs, snø&#10;&#10;Automatisk generert beskrivelse">
            <a:extLst>
              <a:ext uri="{FF2B5EF4-FFF2-40B4-BE49-F238E27FC236}">
                <a16:creationId xmlns:a16="http://schemas.microsoft.com/office/drawing/2014/main" id="{C752C147-43F3-4E2F-9643-22FE784E8D4F}"/>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6096001" y="10"/>
            <a:ext cx="6096000" cy="6857990"/>
          </a:xfrm>
          <a:noFill/>
        </p:spPr>
      </p:pic>
    </p:spTree>
    <p:extLst>
      <p:ext uri="{BB962C8B-B14F-4D97-AF65-F5344CB8AC3E}">
        <p14:creationId xmlns:p14="http://schemas.microsoft.com/office/powerpoint/2010/main" val="360468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4CA855-1F4D-4B51-AFD3-2BC8A90DADD5}"/>
              </a:ext>
            </a:extLst>
          </p:cNvPr>
          <p:cNvSpPr>
            <a:spLocks noGrp="1"/>
          </p:cNvSpPr>
          <p:nvPr>
            <p:ph type="title"/>
          </p:nvPr>
        </p:nvSpPr>
        <p:spPr>
          <a:xfrm>
            <a:off x="609600" y="696774"/>
            <a:ext cx="6504878" cy="913366"/>
          </a:xfrm>
        </p:spPr>
        <p:txBody>
          <a:bodyPr>
            <a:normAutofit/>
          </a:bodyPr>
          <a:lstStyle/>
          <a:p>
            <a:r>
              <a:rPr lang="nb-NO" dirty="0"/>
              <a:t>2. Mer risikobasert internkontroll</a:t>
            </a:r>
          </a:p>
        </p:txBody>
      </p:sp>
      <p:sp>
        <p:nvSpPr>
          <p:cNvPr id="3" name="Plassholder for innhold 2">
            <a:extLst>
              <a:ext uri="{FF2B5EF4-FFF2-40B4-BE49-F238E27FC236}">
                <a16:creationId xmlns:a16="http://schemas.microsoft.com/office/drawing/2014/main" id="{3159E079-A01C-4295-960F-115535B73670}"/>
              </a:ext>
            </a:extLst>
          </p:cNvPr>
          <p:cNvSpPr>
            <a:spLocks noGrp="1"/>
          </p:cNvSpPr>
          <p:nvPr>
            <p:ph sz="quarter" idx="10"/>
          </p:nvPr>
        </p:nvSpPr>
        <p:spPr/>
        <p:txBody>
          <a:bodyPr/>
          <a:lstStyle/>
          <a:p>
            <a:r>
              <a:rPr lang="nb-NO" dirty="0"/>
              <a:t>Hva kan gå galt?</a:t>
            </a:r>
          </a:p>
          <a:p>
            <a:r>
              <a:rPr lang="nb-NO" dirty="0"/>
              <a:t>Hvilken risiko kan vi leve med?</a:t>
            </a:r>
          </a:p>
          <a:p>
            <a:r>
              <a:rPr lang="nb-NO" dirty="0"/>
              <a:t>Hvilke kontrolltiltak har vi, og er de relevante?</a:t>
            </a:r>
          </a:p>
        </p:txBody>
      </p:sp>
      <p:pic>
        <p:nvPicPr>
          <p:cNvPr id="10" name="Bilde 9" descr="Et bilde som inneholder objekt, klokke&#10;&#10;Automatisk generert beskrivelse">
            <a:extLst>
              <a:ext uri="{FF2B5EF4-FFF2-40B4-BE49-F238E27FC236}">
                <a16:creationId xmlns:a16="http://schemas.microsoft.com/office/drawing/2014/main" id="{7E26C193-6DFF-4684-B937-FB3B97F75A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1680" y="4612145"/>
            <a:ext cx="8403572" cy="1297767"/>
          </a:xfrm>
          <a:prstGeom prst="rect">
            <a:avLst/>
          </a:prstGeom>
        </p:spPr>
      </p:pic>
    </p:spTree>
    <p:extLst>
      <p:ext uri="{BB962C8B-B14F-4D97-AF65-F5344CB8AC3E}">
        <p14:creationId xmlns:p14="http://schemas.microsoft.com/office/powerpoint/2010/main" val="2710298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794161-A4FA-48D8-A92C-27CFF28EF91E}"/>
              </a:ext>
            </a:extLst>
          </p:cNvPr>
          <p:cNvSpPr>
            <a:spLocks noGrp="1"/>
          </p:cNvSpPr>
          <p:nvPr>
            <p:ph type="title"/>
          </p:nvPr>
        </p:nvSpPr>
        <p:spPr/>
        <p:txBody>
          <a:bodyPr>
            <a:normAutofit fontScale="90000"/>
          </a:bodyPr>
          <a:lstStyle/>
          <a:p>
            <a:r>
              <a:rPr lang="nb-NO" dirty="0"/>
              <a:t>3. Bedre sammenheng mellom internkontroll og øvrig ledelse og styring</a:t>
            </a:r>
          </a:p>
        </p:txBody>
      </p:sp>
      <p:sp>
        <p:nvSpPr>
          <p:cNvPr id="3" name="Plassholder for innhold 2">
            <a:extLst>
              <a:ext uri="{FF2B5EF4-FFF2-40B4-BE49-F238E27FC236}">
                <a16:creationId xmlns:a16="http://schemas.microsoft.com/office/drawing/2014/main" id="{620AD8A7-29AA-462E-ABAB-58D0E21718A2}"/>
              </a:ext>
            </a:extLst>
          </p:cNvPr>
          <p:cNvSpPr>
            <a:spLocks noGrp="1"/>
          </p:cNvSpPr>
          <p:nvPr>
            <p:ph sz="quarter" idx="10"/>
          </p:nvPr>
        </p:nvSpPr>
        <p:spPr>
          <a:xfrm>
            <a:off x="6456846" y="2175640"/>
            <a:ext cx="5343938" cy="3734271"/>
          </a:xfrm>
        </p:spPr>
        <p:txBody>
          <a:bodyPr>
            <a:normAutofit/>
          </a:bodyPr>
          <a:lstStyle/>
          <a:p>
            <a:pPr>
              <a:spcAft>
                <a:spcPts val="1200"/>
              </a:spcAft>
            </a:pPr>
            <a:r>
              <a:rPr lang="nb-NO" dirty="0"/>
              <a:t>Internkontroll er en del av lederansvaret</a:t>
            </a:r>
          </a:p>
          <a:p>
            <a:pPr>
              <a:spcAft>
                <a:spcPts val="1200"/>
              </a:spcAft>
            </a:pPr>
            <a:r>
              <a:rPr lang="nb-NO" dirty="0"/>
              <a:t>Forbedring og trygghet ikke mistillit og kontroll</a:t>
            </a:r>
          </a:p>
          <a:p>
            <a:pPr>
              <a:spcAft>
                <a:spcPts val="1200"/>
              </a:spcAft>
            </a:pPr>
            <a:r>
              <a:rPr lang="nb-NO" dirty="0"/>
              <a:t>Synliggjøring i </a:t>
            </a:r>
            <a:r>
              <a:rPr lang="nb-NO" dirty="0" err="1"/>
              <a:t>årshjul</a:t>
            </a:r>
            <a:r>
              <a:rPr lang="nb-NO" dirty="0"/>
              <a:t> og rapportering</a:t>
            </a:r>
          </a:p>
        </p:txBody>
      </p:sp>
      <p:pic>
        <p:nvPicPr>
          <p:cNvPr id="9" name="Plassholder for bilde 8" descr="Et bilde som inneholder utendørs, mann, person, vann&#10;&#10;Automatisk generert beskrivelse">
            <a:extLst>
              <a:ext uri="{FF2B5EF4-FFF2-40B4-BE49-F238E27FC236}">
                <a16:creationId xmlns:a16="http://schemas.microsoft.com/office/drawing/2014/main" id="{87DF7E5E-33D4-46E9-B0BF-44C9929B32CD}"/>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1" y="0"/>
            <a:ext cx="5968315" cy="6858000"/>
          </a:xfrm>
        </p:spPr>
      </p:pic>
    </p:spTree>
    <p:extLst>
      <p:ext uri="{BB962C8B-B14F-4D97-AF65-F5344CB8AC3E}">
        <p14:creationId xmlns:p14="http://schemas.microsoft.com/office/powerpoint/2010/main" val="416159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D38C69F6-24DD-4412-8CC8-534170C7604F}"/>
              </a:ext>
            </a:extLst>
          </p:cNvPr>
          <p:cNvSpPr>
            <a:spLocks noGrp="1"/>
          </p:cNvSpPr>
          <p:nvPr>
            <p:ph type="title"/>
          </p:nvPr>
        </p:nvSpPr>
        <p:spPr>
          <a:xfrm>
            <a:off x="609600" y="696774"/>
            <a:ext cx="5343939" cy="913366"/>
          </a:xfrm>
        </p:spPr>
        <p:txBody>
          <a:bodyPr/>
          <a:lstStyle/>
          <a:p>
            <a:endParaRPr lang="en-US"/>
          </a:p>
        </p:txBody>
      </p:sp>
      <p:sp>
        <p:nvSpPr>
          <p:cNvPr id="3" name="Plassholder for innhold 2">
            <a:extLst>
              <a:ext uri="{FF2B5EF4-FFF2-40B4-BE49-F238E27FC236}">
                <a16:creationId xmlns:a16="http://schemas.microsoft.com/office/drawing/2014/main" id="{84C6F732-FC68-4495-8B85-517A0F501C42}"/>
              </a:ext>
            </a:extLst>
          </p:cNvPr>
          <p:cNvSpPr>
            <a:spLocks noGrp="1"/>
          </p:cNvSpPr>
          <p:nvPr>
            <p:ph sz="quarter" idx="10"/>
          </p:nvPr>
        </p:nvSpPr>
        <p:spPr>
          <a:xfrm>
            <a:off x="609601" y="1759226"/>
            <a:ext cx="5343938" cy="4150686"/>
          </a:xfrm>
        </p:spPr>
        <p:txBody>
          <a:bodyPr>
            <a:normAutofit/>
          </a:bodyPr>
          <a:lstStyle/>
          <a:p>
            <a:pPr marL="0" indent="0">
              <a:buNone/>
            </a:pPr>
            <a:r>
              <a:rPr lang="nb-NO" sz="3200" i="1" dirty="0"/>
              <a:t>Internkontroll er ikke noe som etableres én gang og deretter går av seg selv. Styrking av internkontrollen er som annet forbedringsarbeid – ledere går foran som et godt eksempel</a:t>
            </a:r>
          </a:p>
        </p:txBody>
      </p:sp>
      <p:pic>
        <p:nvPicPr>
          <p:cNvPr id="16" name="Plassholder for bilde 15" descr="Et bilde som inneholder person, utendørs, kvinne, holder&#10;&#10;Automatisk generert beskrivelse">
            <a:extLst>
              <a:ext uri="{FF2B5EF4-FFF2-40B4-BE49-F238E27FC236}">
                <a16:creationId xmlns:a16="http://schemas.microsoft.com/office/drawing/2014/main" id="{F6F8488C-0B8F-45D8-A473-DA76017AB2A4}"/>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r="-2"/>
          <a:stretch/>
        </p:blipFill>
        <p:spPr>
          <a:xfrm>
            <a:off x="6096001" y="10"/>
            <a:ext cx="6096000" cy="6857990"/>
          </a:xfrm>
          <a:noFill/>
        </p:spPr>
      </p:pic>
      <p:sp>
        <p:nvSpPr>
          <p:cNvPr id="17" name="TekstSylinder 16">
            <a:extLst>
              <a:ext uri="{FF2B5EF4-FFF2-40B4-BE49-F238E27FC236}">
                <a16:creationId xmlns:a16="http://schemas.microsoft.com/office/drawing/2014/main" id="{678B42C2-6DE1-414D-848B-9F9106EB10B2}"/>
              </a:ext>
            </a:extLst>
          </p:cNvPr>
          <p:cNvSpPr txBox="1"/>
          <p:nvPr/>
        </p:nvSpPr>
        <p:spPr>
          <a:xfrm>
            <a:off x="10511481" y="6462584"/>
            <a:ext cx="1680519" cy="276999"/>
          </a:xfrm>
          <a:prstGeom prst="rect">
            <a:avLst/>
          </a:prstGeom>
          <a:noFill/>
        </p:spPr>
        <p:txBody>
          <a:bodyPr wrap="square" rtlCol="0">
            <a:spAutoFit/>
          </a:bodyPr>
          <a:lstStyle/>
          <a:p>
            <a:r>
              <a:rPr lang="nb-NO" sz="1200" dirty="0"/>
              <a:t>Foto: </a:t>
            </a:r>
            <a:r>
              <a:rPr lang="nb-NO" sz="1200" dirty="0" err="1"/>
              <a:t>ScanStockPhoto</a:t>
            </a:r>
            <a:endParaRPr lang="nb-NO" sz="1200" dirty="0"/>
          </a:p>
        </p:txBody>
      </p:sp>
    </p:spTree>
    <p:extLst>
      <p:ext uri="{BB962C8B-B14F-4D97-AF65-F5344CB8AC3E}">
        <p14:creationId xmlns:p14="http://schemas.microsoft.com/office/powerpoint/2010/main" val="2334834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C7E08E6-A567-4E6C-B994-D192E7FC4E3B}"/>
              </a:ext>
            </a:extLst>
          </p:cNvPr>
          <p:cNvSpPr>
            <a:spLocks noGrp="1"/>
          </p:cNvSpPr>
          <p:nvPr>
            <p:ph type="title"/>
          </p:nvPr>
        </p:nvSpPr>
        <p:spPr>
          <a:xfrm>
            <a:off x="609600" y="366591"/>
            <a:ext cx="10972800" cy="1143000"/>
          </a:xfrm>
        </p:spPr>
        <p:txBody>
          <a:bodyPr/>
          <a:lstStyle/>
          <a:p>
            <a:r>
              <a:rPr lang="en-US" dirty="0" err="1"/>
              <a:t>Kontinuerlig</a:t>
            </a:r>
            <a:r>
              <a:rPr lang="en-US" dirty="0"/>
              <a:t> og </a:t>
            </a:r>
            <a:r>
              <a:rPr lang="en-US" dirty="0" err="1"/>
              <a:t>systematisk</a:t>
            </a:r>
            <a:r>
              <a:rPr lang="en-US" dirty="0"/>
              <a:t> </a:t>
            </a:r>
            <a:r>
              <a:rPr lang="en-US" dirty="0" err="1"/>
              <a:t>arbeid</a:t>
            </a:r>
            <a:endParaRPr lang="en-US" dirty="0"/>
          </a:p>
        </p:txBody>
      </p:sp>
      <p:pic>
        <p:nvPicPr>
          <p:cNvPr id="6" name="Plassholder for bilde 5" descr="Et bilde som inneholder tekst&#10;&#10;Automatisk generert beskrivelse">
            <a:extLst>
              <a:ext uri="{FF2B5EF4-FFF2-40B4-BE49-F238E27FC236}">
                <a16:creationId xmlns:a16="http://schemas.microsoft.com/office/drawing/2014/main" id="{35969057-891A-490C-A274-9973B9C7E4DB}"/>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014437" y="1600201"/>
            <a:ext cx="4575126" cy="4525963"/>
          </a:xfrm>
          <a:noFill/>
        </p:spPr>
      </p:pic>
      <p:sp>
        <p:nvSpPr>
          <p:cNvPr id="3" name="Plassholder for innhold 2">
            <a:extLst>
              <a:ext uri="{FF2B5EF4-FFF2-40B4-BE49-F238E27FC236}">
                <a16:creationId xmlns:a16="http://schemas.microsoft.com/office/drawing/2014/main" id="{6ED42852-E451-4101-81C8-1CBA9A35865F}"/>
              </a:ext>
            </a:extLst>
          </p:cNvPr>
          <p:cNvSpPr>
            <a:spLocks noGrp="1"/>
          </p:cNvSpPr>
          <p:nvPr>
            <p:ph sz="half" idx="2"/>
          </p:nvPr>
        </p:nvSpPr>
        <p:spPr>
          <a:xfrm>
            <a:off x="6197600" y="1600201"/>
            <a:ext cx="5384800" cy="4525963"/>
          </a:xfrm>
        </p:spPr>
        <p:txBody>
          <a:bodyPr>
            <a:normAutofit/>
          </a:bodyPr>
          <a:lstStyle/>
          <a:p>
            <a:pPr marL="0" indent="0">
              <a:buNone/>
            </a:pPr>
            <a:r>
              <a:rPr lang="nb-NO" dirty="0"/>
              <a:t>For at internkontrollen skal være levende og hensiktsmessig bør den samspille med virksomhetsstyringen og være synlig i </a:t>
            </a:r>
            <a:r>
              <a:rPr lang="nb-NO" dirty="0" err="1"/>
              <a:t>årshjulet</a:t>
            </a:r>
            <a:r>
              <a:rPr lang="nb-NO" dirty="0"/>
              <a:t>.</a:t>
            </a:r>
          </a:p>
        </p:txBody>
      </p:sp>
    </p:spTree>
    <p:extLst>
      <p:ext uri="{BB962C8B-B14F-4D97-AF65-F5344CB8AC3E}">
        <p14:creationId xmlns:p14="http://schemas.microsoft.com/office/powerpoint/2010/main" val="92675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5D432-BE05-4177-8F50-A7C09B64CE01}"/>
              </a:ext>
            </a:extLst>
          </p:cNvPr>
          <p:cNvSpPr>
            <a:spLocks noGrp="1"/>
          </p:cNvSpPr>
          <p:nvPr>
            <p:ph type="title"/>
          </p:nvPr>
        </p:nvSpPr>
        <p:spPr>
          <a:xfrm>
            <a:off x="1317710" y="2589028"/>
            <a:ext cx="9556580" cy="1143000"/>
          </a:xfrm>
        </p:spPr>
        <p:txBody>
          <a:bodyPr>
            <a:noAutofit/>
          </a:bodyPr>
          <a:lstStyle/>
          <a:p>
            <a:r>
              <a:rPr lang="nb-NO" sz="4800" dirty="0"/>
              <a:t>Årlig rapportering til kommunestyret</a:t>
            </a:r>
          </a:p>
        </p:txBody>
      </p:sp>
      <p:sp>
        <p:nvSpPr>
          <p:cNvPr id="3" name="Tittel 1">
            <a:extLst>
              <a:ext uri="{FF2B5EF4-FFF2-40B4-BE49-F238E27FC236}">
                <a16:creationId xmlns:a16="http://schemas.microsoft.com/office/drawing/2014/main" id="{49851894-2979-44DE-A4BA-052ED6B6F337}"/>
              </a:ext>
            </a:extLst>
          </p:cNvPr>
          <p:cNvSpPr txBox="1">
            <a:spLocks/>
          </p:cNvSpPr>
          <p:nvPr/>
        </p:nvSpPr>
        <p:spPr>
          <a:xfrm>
            <a:off x="8070111" y="4912241"/>
            <a:ext cx="3292981" cy="10455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1A58"/>
                </a:solidFill>
                <a:latin typeface="+mj-lt"/>
                <a:ea typeface="+mj-ea"/>
                <a:cs typeface="+mj-cs"/>
              </a:defRPr>
            </a:lvl1pPr>
          </a:lstStyle>
          <a:p>
            <a:r>
              <a:rPr lang="nb-NO" sz="1600" dirty="0"/>
              <a:t>Kommunedirektørens internkontroll</a:t>
            </a:r>
          </a:p>
        </p:txBody>
      </p:sp>
      <p:cxnSp>
        <p:nvCxnSpPr>
          <p:cNvPr id="5" name="Rett linje 4">
            <a:extLst>
              <a:ext uri="{FF2B5EF4-FFF2-40B4-BE49-F238E27FC236}">
                <a16:creationId xmlns:a16="http://schemas.microsoft.com/office/drawing/2014/main" id="{72AC0B7A-DC66-4730-827C-340A882B1049}"/>
              </a:ext>
            </a:extLst>
          </p:cNvPr>
          <p:cNvCxnSpPr/>
          <p:nvPr/>
        </p:nvCxnSpPr>
        <p:spPr>
          <a:xfrm>
            <a:off x="8070112" y="5169195"/>
            <a:ext cx="0" cy="531628"/>
          </a:xfrm>
          <a:prstGeom prst="line">
            <a:avLst/>
          </a:prstGeom>
          <a:ln w="57150">
            <a:solidFill>
              <a:srgbClr val="D411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8661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4E353D-90C3-4870-84FB-80F09EF77FFE}"/>
              </a:ext>
            </a:extLst>
          </p:cNvPr>
          <p:cNvSpPr>
            <a:spLocks noGrp="1"/>
          </p:cNvSpPr>
          <p:nvPr>
            <p:ph type="title"/>
          </p:nvPr>
        </p:nvSpPr>
        <p:spPr/>
        <p:txBody>
          <a:bodyPr/>
          <a:lstStyle/>
          <a:p>
            <a:r>
              <a:rPr lang="nb-NO" dirty="0"/>
              <a:t>Årlig rapportering</a:t>
            </a:r>
          </a:p>
        </p:txBody>
      </p:sp>
      <p:sp>
        <p:nvSpPr>
          <p:cNvPr id="8" name="Plassholder for innhold 7">
            <a:extLst>
              <a:ext uri="{FF2B5EF4-FFF2-40B4-BE49-F238E27FC236}">
                <a16:creationId xmlns:a16="http://schemas.microsoft.com/office/drawing/2014/main" id="{4766BD1D-1B54-49BB-B8A2-6417ADAEF229}"/>
              </a:ext>
            </a:extLst>
          </p:cNvPr>
          <p:cNvSpPr>
            <a:spLocks noGrp="1"/>
          </p:cNvSpPr>
          <p:nvPr>
            <p:ph sz="quarter" idx="10"/>
          </p:nvPr>
        </p:nvSpPr>
        <p:spPr/>
        <p:txBody>
          <a:bodyPr/>
          <a:lstStyle/>
          <a:p>
            <a:r>
              <a:rPr lang="nb-NO" dirty="0"/>
              <a:t>§ 25 – 2 i ny Kommunelov</a:t>
            </a:r>
          </a:p>
          <a:p>
            <a:r>
              <a:rPr lang="nb-NO" dirty="0"/>
              <a:t>Krav om rapportering</a:t>
            </a:r>
          </a:p>
          <a:p>
            <a:pPr lvl="1"/>
            <a:r>
              <a:rPr lang="nb-NO" i="1" dirty="0"/>
              <a:t>om</a:t>
            </a:r>
            <a:r>
              <a:rPr lang="nb-NO" dirty="0"/>
              <a:t> internkontroll og resultater fra statlig tilsyn </a:t>
            </a:r>
          </a:p>
          <a:p>
            <a:pPr lvl="1"/>
            <a:r>
              <a:rPr lang="nb-NO" i="1" dirty="0"/>
              <a:t>til</a:t>
            </a:r>
            <a:r>
              <a:rPr lang="nb-NO" dirty="0"/>
              <a:t> kommunestyret eller fylkesting </a:t>
            </a:r>
          </a:p>
          <a:p>
            <a:pPr lvl="1"/>
            <a:r>
              <a:rPr lang="nb-NO" i="1" dirty="0"/>
              <a:t>minst</a:t>
            </a:r>
            <a:r>
              <a:rPr lang="nb-NO" dirty="0"/>
              <a:t> en gang i året</a:t>
            </a:r>
          </a:p>
          <a:p>
            <a:r>
              <a:rPr lang="nb-NO" dirty="0"/>
              <a:t>Kommunen bestemmer selv form og innhold </a:t>
            </a:r>
          </a:p>
          <a:p>
            <a:endParaRPr lang="nb-NO" dirty="0"/>
          </a:p>
          <a:p>
            <a:endParaRPr lang="nb-NO" dirty="0"/>
          </a:p>
        </p:txBody>
      </p:sp>
      <p:pic>
        <p:nvPicPr>
          <p:cNvPr id="23" name="Plassholder for bilde 22" descr="Et bilde som inneholder klokke&#10;&#10;Automatisk generert beskrivelse">
            <a:extLst>
              <a:ext uri="{FF2B5EF4-FFF2-40B4-BE49-F238E27FC236}">
                <a16:creationId xmlns:a16="http://schemas.microsoft.com/office/drawing/2014/main" id="{3413F328-C113-41E0-B3C4-BE1551ECC4ED}"/>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7969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5D432-BE05-4177-8F50-A7C09B64CE01}"/>
              </a:ext>
            </a:extLst>
          </p:cNvPr>
          <p:cNvSpPr>
            <a:spLocks noGrp="1"/>
          </p:cNvSpPr>
          <p:nvPr>
            <p:ph type="title"/>
          </p:nvPr>
        </p:nvSpPr>
        <p:spPr>
          <a:xfrm>
            <a:off x="1936597" y="2589028"/>
            <a:ext cx="8318805" cy="1143000"/>
          </a:xfrm>
        </p:spPr>
        <p:txBody>
          <a:bodyPr>
            <a:noAutofit/>
          </a:bodyPr>
          <a:lstStyle/>
          <a:p>
            <a:r>
              <a:rPr lang="nb-NO" sz="4800" dirty="0"/>
              <a:t>Hvorfor skal vi ha internkontroll?</a:t>
            </a:r>
          </a:p>
        </p:txBody>
      </p:sp>
      <p:sp>
        <p:nvSpPr>
          <p:cNvPr id="3" name="Tittel 1">
            <a:extLst>
              <a:ext uri="{FF2B5EF4-FFF2-40B4-BE49-F238E27FC236}">
                <a16:creationId xmlns:a16="http://schemas.microsoft.com/office/drawing/2014/main" id="{49851894-2979-44DE-A4BA-052ED6B6F337}"/>
              </a:ext>
            </a:extLst>
          </p:cNvPr>
          <p:cNvSpPr txBox="1">
            <a:spLocks/>
          </p:cNvSpPr>
          <p:nvPr/>
        </p:nvSpPr>
        <p:spPr>
          <a:xfrm>
            <a:off x="8070111" y="4912241"/>
            <a:ext cx="3292981" cy="10455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1A58"/>
                </a:solidFill>
                <a:latin typeface="+mj-lt"/>
                <a:ea typeface="+mj-ea"/>
                <a:cs typeface="+mj-cs"/>
              </a:defRPr>
            </a:lvl1pPr>
          </a:lstStyle>
          <a:p>
            <a:r>
              <a:rPr lang="nb-NO" sz="1600" dirty="0"/>
              <a:t>Kommunedirektørens internkontroll</a:t>
            </a:r>
          </a:p>
        </p:txBody>
      </p:sp>
      <p:cxnSp>
        <p:nvCxnSpPr>
          <p:cNvPr id="5" name="Rett linje 4">
            <a:extLst>
              <a:ext uri="{FF2B5EF4-FFF2-40B4-BE49-F238E27FC236}">
                <a16:creationId xmlns:a16="http://schemas.microsoft.com/office/drawing/2014/main" id="{72AC0B7A-DC66-4730-827C-340A882B1049}"/>
              </a:ext>
            </a:extLst>
          </p:cNvPr>
          <p:cNvCxnSpPr/>
          <p:nvPr/>
        </p:nvCxnSpPr>
        <p:spPr>
          <a:xfrm>
            <a:off x="8070112" y="5169195"/>
            <a:ext cx="0" cy="531628"/>
          </a:xfrm>
          <a:prstGeom prst="line">
            <a:avLst/>
          </a:prstGeom>
          <a:ln w="57150">
            <a:solidFill>
              <a:srgbClr val="D411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891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4E353D-90C3-4870-84FB-80F09EF77FFE}"/>
              </a:ext>
            </a:extLst>
          </p:cNvPr>
          <p:cNvSpPr>
            <a:spLocks noGrp="1"/>
          </p:cNvSpPr>
          <p:nvPr>
            <p:ph type="title"/>
          </p:nvPr>
        </p:nvSpPr>
        <p:spPr/>
        <p:txBody>
          <a:bodyPr/>
          <a:lstStyle/>
          <a:p>
            <a:r>
              <a:rPr lang="nb-NO" dirty="0"/>
              <a:t>Årlig rapportering – eksempel på innhold</a:t>
            </a:r>
          </a:p>
        </p:txBody>
      </p:sp>
      <p:pic>
        <p:nvPicPr>
          <p:cNvPr id="5" name="Plassholder for innhold 4">
            <a:extLst>
              <a:ext uri="{FF2B5EF4-FFF2-40B4-BE49-F238E27FC236}">
                <a16:creationId xmlns:a16="http://schemas.microsoft.com/office/drawing/2014/main" id="{BC3C29A6-C476-4C40-994E-01AF01DF6D64}"/>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954873" y="2222204"/>
            <a:ext cx="9783675" cy="3370521"/>
          </a:xfrm>
        </p:spPr>
      </p:pic>
    </p:spTree>
    <p:extLst>
      <p:ext uri="{BB962C8B-B14F-4D97-AF65-F5344CB8AC3E}">
        <p14:creationId xmlns:p14="http://schemas.microsoft.com/office/powerpoint/2010/main" val="147088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34604E-73B5-4DC6-AC53-0996430A9A49}"/>
              </a:ext>
            </a:extLst>
          </p:cNvPr>
          <p:cNvSpPr>
            <a:spLocks noGrp="1"/>
          </p:cNvSpPr>
          <p:nvPr>
            <p:ph type="title"/>
          </p:nvPr>
        </p:nvSpPr>
        <p:spPr/>
        <p:txBody>
          <a:bodyPr/>
          <a:lstStyle/>
          <a:p>
            <a:r>
              <a:rPr lang="nb-NO" dirty="0"/>
              <a:t>Kommuneloven § 25-1 </a:t>
            </a:r>
          </a:p>
        </p:txBody>
      </p:sp>
      <p:sp>
        <p:nvSpPr>
          <p:cNvPr id="3" name="Plassholder for innhold 2">
            <a:extLst>
              <a:ext uri="{FF2B5EF4-FFF2-40B4-BE49-F238E27FC236}">
                <a16:creationId xmlns:a16="http://schemas.microsoft.com/office/drawing/2014/main" id="{4409AA2B-F136-473C-BA8B-97CE689BB8C0}"/>
              </a:ext>
            </a:extLst>
          </p:cNvPr>
          <p:cNvSpPr>
            <a:spLocks noGrp="1"/>
          </p:cNvSpPr>
          <p:nvPr>
            <p:ph sz="quarter" idx="10"/>
          </p:nvPr>
        </p:nvSpPr>
        <p:spPr/>
        <p:txBody>
          <a:bodyPr/>
          <a:lstStyle/>
          <a:p>
            <a:pPr marL="0" indent="0">
              <a:buNone/>
            </a:pPr>
            <a:r>
              <a:rPr lang="nb-NO" dirty="0"/>
              <a:t>"kommuner og fylkeskommuner skal ha internkontroll med administrasjonens virksomhet for å sikre at lover og forskrifter følges"</a:t>
            </a:r>
          </a:p>
        </p:txBody>
      </p:sp>
      <p:pic>
        <p:nvPicPr>
          <p:cNvPr id="5" name="Plassholder for bilde 4">
            <a:extLst>
              <a:ext uri="{FF2B5EF4-FFF2-40B4-BE49-F238E27FC236}">
                <a16:creationId xmlns:a16="http://schemas.microsoft.com/office/drawing/2014/main" id="{16E11F10-2D9E-4FB3-B832-5FAAFD960934}"/>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l="24911" r="24911"/>
          <a:stretch>
            <a:fillRect/>
          </a:stretch>
        </p:blipFill>
        <p:spPr>
          <a:prstGeom prst="rect">
            <a:avLst/>
          </a:prstGeom>
        </p:spPr>
      </p:pic>
    </p:spTree>
    <p:extLst>
      <p:ext uri="{BB962C8B-B14F-4D97-AF65-F5344CB8AC3E}">
        <p14:creationId xmlns:p14="http://schemas.microsoft.com/office/powerpoint/2010/main" val="104729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4A7F03-2AB4-443F-B6FE-F9DF8C05713A}"/>
              </a:ext>
            </a:extLst>
          </p:cNvPr>
          <p:cNvSpPr>
            <a:spLocks noGrp="1"/>
          </p:cNvSpPr>
          <p:nvPr>
            <p:ph type="title"/>
          </p:nvPr>
        </p:nvSpPr>
        <p:spPr/>
        <p:txBody>
          <a:bodyPr/>
          <a:lstStyle/>
          <a:p>
            <a:r>
              <a:rPr lang="nb-NO" b="1" dirty="0"/>
              <a:t>Hensikten</a:t>
            </a:r>
            <a:r>
              <a:rPr lang="nb-NO" dirty="0"/>
              <a:t> – Hvorfor har vi internkontroll</a:t>
            </a:r>
          </a:p>
        </p:txBody>
      </p:sp>
      <p:sp>
        <p:nvSpPr>
          <p:cNvPr id="4" name="Frihåndsform: figur 3">
            <a:extLst>
              <a:ext uri="{FF2B5EF4-FFF2-40B4-BE49-F238E27FC236}">
                <a16:creationId xmlns:a16="http://schemas.microsoft.com/office/drawing/2014/main" id="{5C0913F6-19A0-4FCA-8C6E-B453BC294363}"/>
              </a:ext>
            </a:extLst>
          </p:cNvPr>
          <p:cNvSpPr/>
          <p:nvPr/>
        </p:nvSpPr>
        <p:spPr>
          <a:xfrm>
            <a:off x="4053746" y="1712587"/>
            <a:ext cx="5906179" cy="953613"/>
          </a:xfrm>
          <a:custGeom>
            <a:avLst/>
            <a:gdLst>
              <a:gd name="connsiteX0" fmla="*/ 0 w 953613"/>
              <a:gd name="connsiteY0" fmla="*/ 0 h 5906179"/>
              <a:gd name="connsiteX1" fmla="*/ 953613 w 953613"/>
              <a:gd name="connsiteY1" fmla="*/ 0 h 5906179"/>
              <a:gd name="connsiteX2" fmla="*/ 953613 w 953613"/>
              <a:gd name="connsiteY2" fmla="*/ 5906179 h 5906179"/>
              <a:gd name="connsiteX3" fmla="*/ 0 w 953613"/>
              <a:gd name="connsiteY3" fmla="*/ 5906179 h 5906179"/>
              <a:gd name="connsiteX4" fmla="*/ 0 w 953613"/>
              <a:gd name="connsiteY4" fmla="*/ 0 h 590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613" h="5906179">
                <a:moveTo>
                  <a:pt x="953613" y="3"/>
                </a:moveTo>
                <a:lnTo>
                  <a:pt x="953613" y="5906176"/>
                </a:lnTo>
                <a:lnTo>
                  <a:pt x="0" y="5906176"/>
                </a:lnTo>
                <a:lnTo>
                  <a:pt x="0" y="3"/>
                </a:lnTo>
                <a:lnTo>
                  <a:pt x="953613" y="3"/>
                </a:lnTo>
                <a:close/>
              </a:path>
            </a:pathLst>
          </a:custGeom>
          <a:solidFill>
            <a:srgbClr val="ABE1FA">
              <a:alpha val="30196"/>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nb-NO" sz="1800" kern="1200" dirty="0"/>
              <a:t>Utvikling i tråd med vedtatte mål</a:t>
            </a:r>
          </a:p>
          <a:p>
            <a:pPr marL="171450" lvl="1" indent="-171450" algn="l" defTabSz="800100">
              <a:lnSpc>
                <a:spcPct val="90000"/>
              </a:lnSpc>
              <a:spcBef>
                <a:spcPct val="0"/>
              </a:spcBef>
              <a:spcAft>
                <a:spcPct val="15000"/>
              </a:spcAft>
              <a:buChar char="•"/>
            </a:pPr>
            <a:r>
              <a:rPr lang="nb-NO" sz="1800" kern="1200" dirty="0"/>
              <a:t>Godt samspill mellom virksomhetsstyring og internkontroll</a:t>
            </a:r>
          </a:p>
        </p:txBody>
      </p:sp>
      <p:sp>
        <p:nvSpPr>
          <p:cNvPr id="5" name="Frihåndsform: figur 4">
            <a:extLst>
              <a:ext uri="{FF2B5EF4-FFF2-40B4-BE49-F238E27FC236}">
                <a16:creationId xmlns:a16="http://schemas.microsoft.com/office/drawing/2014/main" id="{F1E0C7E9-22B4-4E17-BF3E-AE4F467CE704}"/>
              </a:ext>
            </a:extLst>
          </p:cNvPr>
          <p:cNvSpPr/>
          <p:nvPr/>
        </p:nvSpPr>
        <p:spPr>
          <a:xfrm>
            <a:off x="731520" y="1498138"/>
            <a:ext cx="3322226" cy="1192017"/>
          </a:xfrm>
          <a:custGeom>
            <a:avLst/>
            <a:gdLst>
              <a:gd name="connsiteX0" fmla="*/ 0 w 3322226"/>
              <a:gd name="connsiteY0" fmla="*/ 0 h 1192017"/>
              <a:gd name="connsiteX1" fmla="*/ 3123553 w 3322226"/>
              <a:gd name="connsiteY1" fmla="*/ 0 h 1192017"/>
              <a:gd name="connsiteX2" fmla="*/ 3322226 w 3322226"/>
              <a:gd name="connsiteY2" fmla="*/ 198673 h 1192017"/>
              <a:gd name="connsiteX3" fmla="*/ 3322226 w 3322226"/>
              <a:gd name="connsiteY3" fmla="*/ 1192017 h 1192017"/>
              <a:gd name="connsiteX4" fmla="*/ 0 w 3322226"/>
              <a:gd name="connsiteY4" fmla="*/ 1192017 h 1192017"/>
              <a:gd name="connsiteX5" fmla="*/ 0 w 3322226"/>
              <a:gd name="connsiteY5" fmla="*/ 0 h 119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226" h="1192017">
                <a:moveTo>
                  <a:pt x="0" y="0"/>
                </a:moveTo>
                <a:lnTo>
                  <a:pt x="3123553" y="0"/>
                </a:lnTo>
                <a:lnTo>
                  <a:pt x="3322226" y="198673"/>
                </a:lnTo>
                <a:lnTo>
                  <a:pt x="3322226" y="1192017"/>
                </a:lnTo>
                <a:lnTo>
                  <a:pt x="0" y="1192017"/>
                </a:lnTo>
                <a:lnTo>
                  <a:pt x="0" y="0"/>
                </a:lnTo>
                <a:close/>
              </a:path>
            </a:pathLst>
          </a:custGeom>
          <a:solidFill>
            <a:srgbClr val="ABE1F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146962" rIns="194587" bIns="47625" numCol="1" spcCol="1270" anchor="ctr" anchorCtr="0">
            <a:noAutofit/>
          </a:bodyPr>
          <a:lstStyle/>
          <a:p>
            <a:pPr marL="0" lvl="0" indent="0" algn="ctr" defTabSz="1111250">
              <a:lnSpc>
                <a:spcPct val="90000"/>
              </a:lnSpc>
              <a:spcBef>
                <a:spcPct val="0"/>
              </a:spcBef>
              <a:spcAft>
                <a:spcPct val="35000"/>
              </a:spcAft>
              <a:buNone/>
            </a:pPr>
            <a:r>
              <a:rPr lang="nb-NO" sz="2500" kern="1200" dirty="0">
                <a:solidFill>
                  <a:schemeClr val="tx1"/>
                </a:solidFill>
              </a:rPr>
              <a:t>Helhetlig styring og riktig utvikling</a:t>
            </a:r>
          </a:p>
        </p:txBody>
      </p:sp>
      <p:sp>
        <p:nvSpPr>
          <p:cNvPr id="7" name="Frihåndsform: figur 6">
            <a:extLst>
              <a:ext uri="{FF2B5EF4-FFF2-40B4-BE49-F238E27FC236}">
                <a16:creationId xmlns:a16="http://schemas.microsoft.com/office/drawing/2014/main" id="{F5F18F7E-D22B-48FE-A665-AA3D6E4B78C6}"/>
              </a:ext>
            </a:extLst>
          </p:cNvPr>
          <p:cNvSpPr/>
          <p:nvPr/>
        </p:nvSpPr>
        <p:spPr>
          <a:xfrm>
            <a:off x="4053746" y="2964205"/>
            <a:ext cx="5906179" cy="953613"/>
          </a:xfrm>
          <a:custGeom>
            <a:avLst/>
            <a:gdLst>
              <a:gd name="connsiteX0" fmla="*/ 0 w 953613"/>
              <a:gd name="connsiteY0" fmla="*/ 0 h 5906179"/>
              <a:gd name="connsiteX1" fmla="*/ 953613 w 953613"/>
              <a:gd name="connsiteY1" fmla="*/ 0 h 5906179"/>
              <a:gd name="connsiteX2" fmla="*/ 953613 w 953613"/>
              <a:gd name="connsiteY2" fmla="*/ 5906179 h 5906179"/>
              <a:gd name="connsiteX3" fmla="*/ 0 w 953613"/>
              <a:gd name="connsiteY3" fmla="*/ 5906179 h 5906179"/>
              <a:gd name="connsiteX4" fmla="*/ 0 w 953613"/>
              <a:gd name="connsiteY4" fmla="*/ 0 h 590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613" h="5906179">
                <a:moveTo>
                  <a:pt x="953613" y="3"/>
                </a:moveTo>
                <a:lnTo>
                  <a:pt x="953613" y="5906176"/>
                </a:lnTo>
                <a:lnTo>
                  <a:pt x="0" y="5906176"/>
                </a:lnTo>
                <a:lnTo>
                  <a:pt x="0" y="3"/>
                </a:lnTo>
                <a:lnTo>
                  <a:pt x="953613" y="3"/>
                </a:lnTo>
                <a:close/>
              </a:path>
            </a:pathLst>
          </a:custGeom>
          <a:solidFill>
            <a:srgbClr val="ABE1FA">
              <a:alpha val="30196"/>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nb-NO" sz="1800" kern="1200" dirty="0"/>
              <a:t>Kostnads og resultateffektivitet</a:t>
            </a:r>
          </a:p>
          <a:p>
            <a:pPr marL="171450" lvl="1" indent="-171450" algn="l" defTabSz="800100">
              <a:lnSpc>
                <a:spcPct val="90000"/>
              </a:lnSpc>
              <a:spcBef>
                <a:spcPct val="0"/>
              </a:spcBef>
              <a:spcAft>
                <a:spcPct val="15000"/>
              </a:spcAft>
              <a:buChar char="•"/>
            </a:pPr>
            <a:r>
              <a:rPr lang="nb-NO" sz="1800" kern="1200" dirty="0"/>
              <a:t>Tilfredse brukere og innbyggere</a:t>
            </a:r>
          </a:p>
          <a:p>
            <a:pPr marL="171450" lvl="1" indent="-171450" algn="l" defTabSz="800100">
              <a:lnSpc>
                <a:spcPct val="90000"/>
              </a:lnSpc>
              <a:spcBef>
                <a:spcPct val="0"/>
              </a:spcBef>
              <a:spcAft>
                <a:spcPct val="15000"/>
              </a:spcAft>
              <a:buChar char="•"/>
            </a:pPr>
            <a:r>
              <a:rPr lang="nb-NO" sz="1800" kern="1200" dirty="0"/>
              <a:t>Forbedringsarbeid</a:t>
            </a:r>
          </a:p>
        </p:txBody>
      </p:sp>
      <p:sp>
        <p:nvSpPr>
          <p:cNvPr id="8" name="Frihåndsform: figur 7">
            <a:extLst>
              <a:ext uri="{FF2B5EF4-FFF2-40B4-BE49-F238E27FC236}">
                <a16:creationId xmlns:a16="http://schemas.microsoft.com/office/drawing/2014/main" id="{622D5821-13B0-426A-9A2E-0A8C75402C77}"/>
              </a:ext>
            </a:extLst>
          </p:cNvPr>
          <p:cNvSpPr/>
          <p:nvPr/>
        </p:nvSpPr>
        <p:spPr>
          <a:xfrm>
            <a:off x="731520" y="2749756"/>
            <a:ext cx="3322226" cy="1192017"/>
          </a:xfrm>
          <a:custGeom>
            <a:avLst/>
            <a:gdLst>
              <a:gd name="connsiteX0" fmla="*/ 0 w 3322226"/>
              <a:gd name="connsiteY0" fmla="*/ 0 h 1192017"/>
              <a:gd name="connsiteX1" fmla="*/ 3123553 w 3322226"/>
              <a:gd name="connsiteY1" fmla="*/ 0 h 1192017"/>
              <a:gd name="connsiteX2" fmla="*/ 3322226 w 3322226"/>
              <a:gd name="connsiteY2" fmla="*/ 198673 h 1192017"/>
              <a:gd name="connsiteX3" fmla="*/ 3322226 w 3322226"/>
              <a:gd name="connsiteY3" fmla="*/ 1192017 h 1192017"/>
              <a:gd name="connsiteX4" fmla="*/ 0 w 3322226"/>
              <a:gd name="connsiteY4" fmla="*/ 1192017 h 1192017"/>
              <a:gd name="connsiteX5" fmla="*/ 0 w 3322226"/>
              <a:gd name="connsiteY5" fmla="*/ 0 h 119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226" h="1192017">
                <a:moveTo>
                  <a:pt x="0" y="0"/>
                </a:moveTo>
                <a:lnTo>
                  <a:pt x="3123553" y="0"/>
                </a:lnTo>
                <a:lnTo>
                  <a:pt x="3322226" y="198673"/>
                </a:lnTo>
                <a:lnTo>
                  <a:pt x="3322226" y="1192017"/>
                </a:lnTo>
                <a:lnTo>
                  <a:pt x="0" y="1192017"/>
                </a:lnTo>
                <a:lnTo>
                  <a:pt x="0" y="0"/>
                </a:lnTo>
                <a:close/>
              </a:path>
            </a:pathLst>
          </a:custGeom>
          <a:solidFill>
            <a:srgbClr val="ABE1F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146962" rIns="194587" bIns="47625" numCol="1" spcCol="1270" anchor="ctr" anchorCtr="0">
            <a:noAutofit/>
          </a:bodyPr>
          <a:lstStyle/>
          <a:p>
            <a:pPr marL="0" lvl="0" indent="0" algn="ctr" defTabSz="1111250">
              <a:lnSpc>
                <a:spcPct val="90000"/>
              </a:lnSpc>
              <a:spcBef>
                <a:spcPct val="0"/>
              </a:spcBef>
              <a:spcAft>
                <a:spcPct val="35000"/>
              </a:spcAft>
              <a:buNone/>
            </a:pPr>
            <a:r>
              <a:rPr lang="nb-NO" sz="2500" kern="1200" dirty="0">
                <a:solidFill>
                  <a:schemeClr val="tx1"/>
                </a:solidFill>
              </a:rPr>
              <a:t>Kvalitet og effektivitet i tjenesteproduksjonen</a:t>
            </a:r>
          </a:p>
        </p:txBody>
      </p:sp>
      <p:sp>
        <p:nvSpPr>
          <p:cNvPr id="9" name="Frihåndsform: figur 8">
            <a:extLst>
              <a:ext uri="{FF2B5EF4-FFF2-40B4-BE49-F238E27FC236}">
                <a16:creationId xmlns:a16="http://schemas.microsoft.com/office/drawing/2014/main" id="{A9FE562B-82CB-4692-9B75-7253988F9567}"/>
              </a:ext>
            </a:extLst>
          </p:cNvPr>
          <p:cNvSpPr/>
          <p:nvPr/>
        </p:nvSpPr>
        <p:spPr>
          <a:xfrm>
            <a:off x="4053746" y="4215823"/>
            <a:ext cx="5906179" cy="953613"/>
          </a:xfrm>
          <a:custGeom>
            <a:avLst/>
            <a:gdLst>
              <a:gd name="connsiteX0" fmla="*/ 0 w 953613"/>
              <a:gd name="connsiteY0" fmla="*/ 0 h 5906179"/>
              <a:gd name="connsiteX1" fmla="*/ 953613 w 953613"/>
              <a:gd name="connsiteY1" fmla="*/ 0 h 5906179"/>
              <a:gd name="connsiteX2" fmla="*/ 953613 w 953613"/>
              <a:gd name="connsiteY2" fmla="*/ 5906179 h 5906179"/>
              <a:gd name="connsiteX3" fmla="*/ 0 w 953613"/>
              <a:gd name="connsiteY3" fmla="*/ 5906179 h 5906179"/>
              <a:gd name="connsiteX4" fmla="*/ 0 w 953613"/>
              <a:gd name="connsiteY4" fmla="*/ 0 h 590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613" h="5906179">
                <a:moveTo>
                  <a:pt x="953613" y="3"/>
                </a:moveTo>
                <a:lnTo>
                  <a:pt x="953613" y="5906176"/>
                </a:lnTo>
                <a:lnTo>
                  <a:pt x="0" y="5906176"/>
                </a:lnTo>
                <a:lnTo>
                  <a:pt x="0" y="3"/>
                </a:lnTo>
                <a:lnTo>
                  <a:pt x="953613" y="3"/>
                </a:lnTo>
                <a:close/>
              </a:path>
            </a:pathLst>
          </a:custGeom>
          <a:solidFill>
            <a:srgbClr val="ABE1FA">
              <a:alpha val="30196"/>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nb-NO" sz="1800" kern="1200" dirty="0"/>
              <a:t>Legitimitet og engasjement for kommunen og lokaldemokratiet</a:t>
            </a:r>
          </a:p>
          <a:p>
            <a:pPr marL="171450" lvl="1" indent="-171450" algn="l" defTabSz="800100">
              <a:lnSpc>
                <a:spcPct val="90000"/>
              </a:lnSpc>
              <a:spcBef>
                <a:spcPct val="0"/>
              </a:spcBef>
              <a:spcAft>
                <a:spcPct val="15000"/>
              </a:spcAft>
              <a:buChar char="•"/>
            </a:pPr>
            <a:r>
              <a:rPr lang="nb-NO" sz="1800" kern="1200" dirty="0"/>
              <a:t>Attraktivitet som bosted og arbeidsgiver</a:t>
            </a:r>
          </a:p>
        </p:txBody>
      </p:sp>
      <p:sp>
        <p:nvSpPr>
          <p:cNvPr id="10" name="Frihåndsform: figur 9">
            <a:extLst>
              <a:ext uri="{FF2B5EF4-FFF2-40B4-BE49-F238E27FC236}">
                <a16:creationId xmlns:a16="http://schemas.microsoft.com/office/drawing/2014/main" id="{95A2FB91-8178-4B03-A360-F8397FFAED30}"/>
              </a:ext>
            </a:extLst>
          </p:cNvPr>
          <p:cNvSpPr/>
          <p:nvPr/>
        </p:nvSpPr>
        <p:spPr>
          <a:xfrm>
            <a:off x="731520" y="4001374"/>
            <a:ext cx="3322226" cy="1192017"/>
          </a:xfrm>
          <a:custGeom>
            <a:avLst/>
            <a:gdLst>
              <a:gd name="connsiteX0" fmla="*/ 0 w 3322226"/>
              <a:gd name="connsiteY0" fmla="*/ 0 h 1192017"/>
              <a:gd name="connsiteX1" fmla="*/ 3123553 w 3322226"/>
              <a:gd name="connsiteY1" fmla="*/ 0 h 1192017"/>
              <a:gd name="connsiteX2" fmla="*/ 3322226 w 3322226"/>
              <a:gd name="connsiteY2" fmla="*/ 198673 h 1192017"/>
              <a:gd name="connsiteX3" fmla="*/ 3322226 w 3322226"/>
              <a:gd name="connsiteY3" fmla="*/ 1192017 h 1192017"/>
              <a:gd name="connsiteX4" fmla="*/ 0 w 3322226"/>
              <a:gd name="connsiteY4" fmla="*/ 1192017 h 1192017"/>
              <a:gd name="connsiteX5" fmla="*/ 0 w 3322226"/>
              <a:gd name="connsiteY5" fmla="*/ 0 h 119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226" h="1192017">
                <a:moveTo>
                  <a:pt x="0" y="0"/>
                </a:moveTo>
                <a:lnTo>
                  <a:pt x="3123553" y="0"/>
                </a:lnTo>
                <a:lnTo>
                  <a:pt x="3322226" y="198673"/>
                </a:lnTo>
                <a:lnTo>
                  <a:pt x="3322226" y="1192017"/>
                </a:lnTo>
                <a:lnTo>
                  <a:pt x="0" y="1192017"/>
                </a:lnTo>
                <a:lnTo>
                  <a:pt x="0" y="0"/>
                </a:lnTo>
                <a:close/>
              </a:path>
            </a:pathLst>
          </a:custGeom>
          <a:solidFill>
            <a:srgbClr val="ABE1F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146962" rIns="194587" bIns="47625" numCol="1" spcCol="1270" anchor="ctr" anchorCtr="0">
            <a:noAutofit/>
          </a:bodyPr>
          <a:lstStyle/>
          <a:p>
            <a:pPr marL="0" lvl="0" indent="0" algn="ctr" defTabSz="1111250">
              <a:lnSpc>
                <a:spcPct val="90000"/>
              </a:lnSpc>
              <a:spcBef>
                <a:spcPct val="0"/>
              </a:spcBef>
              <a:spcAft>
                <a:spcPct val="35000"/>
              </a:spcAft>
              <a:buNone/>
            </a:pPr>
            <a:r>
              <a:rPr lang="nb-NO" sz="2500" kern="1200" dirty="0">
                <a:solidFill>
                  <a:schemeClr val="tx1"/>
                </a:solidFill>
              </a:rPr>
              <a:t>Godt omdømme og legitimitet</a:t>
            </a:r>
          </a:p>
        </p:txBody>
      </p:sp>
      <p:sp>
        <p:nvSpPr>
          <p:cNvPr id="11" name="Frihåndsform: figur 10">
            <a:extLst>
              <a:ext uri="{FF2B5EF4-FFF2-40B4-BE49-F238E27FC236}">
                <a16:creationId xmlns:a16="http://schemas.microsoft.com/office/drawing/2014/main" id="{203755DE-0970-42B3-93CF-A8753F4F788A}"/>
              </a:ext>
            </a:extLst>
          </p:cNvPr>
          <p:cNvSpPr/>
          <p:nvPr/>
        </p:nvSpPr>
        <p:spPr>
          <a:xfrm>
            <a:off x="4053746" y="5467441"/>
            <a:ext cx="5906179" cy="953613"/>
          </a:xfrm>
          <a:custGeom>
            <a:avLst/>
            <a:gdLst>
              <a:gd name="connsiteX0" fmla="*/ 0 w 953613"/>
              <a:gd name="connsiteY0" fmla="*/ 0 h 5906179"/>
              <a:gd name="connsiteX1" fmla="*/ 953613 w 953613"/>
              <a:gd name="connsiteY1" fmla="*/ 0 h 5906179"/>
              <a:gd name="connsiteX2" fmla="*/ 953613 w 953613"/>
              <a:gd name="connsiteY2" fmla="*/ 5906179 h 5906179"/>
              <a:gd name="connsiteX3" fmla="*/ 0 w 953613"/>
              <a:gd name="connsiteY3" fmla="*/ 5906179 h 5906179"/>
              <a:gd name="connsiteX4" fmla="*/ 0 w 953613"/>
              <a:gd name="connsiteY4" fmla="*/ 0 h 590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613" h="5906179">
                <a:moveTo>
                  <a:pt x="953613" y="3"/>
                </a:moveTo>
                <a:lnTo>
                  <a:pt x="953613" y="5906176"/>
                </a:lnTo>
                <a:lnTo>
                  <a:pt x="0" y="5906176"/>
                </a:lnTo>
                <a:lnTo>
                  <a:pt x="0" y="3"/>
                </a:lnTo>
                <a:lnTo>
                  <a:pt x="953613" y="3"/>
                </a:lnTo>
                <a:close/>
              </a:path>
            </a:pathLst>
          </a:custGeom>
          <a:solidFill>
            <a:srgbClr val="ABE1FA">
              <a:alpha val="30196"/>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nb-NO" sz="1800" kern="1200" dirty="0"/>
              <a:t>Kvalitet og tilgang på tjenester</a:t>
            </a:r>
          </a:p>
          <a:p>
            <a:pPr marL="171450" lvl="1" indent="-171450" algn="l" defTabSz="800100">
              <a:lnSpc>
                <a:spcPct val="90000"/>
              </a:lnSpc>
              <a:spcBef>
                <a:spcPct val="0"/>
              </a:spcBef>
              <a:spcAft>
                <a:spcPct val="15000"/>
              </a:spcAft>
              <a:buChar char="•"/>
            </a:pPr>
            <a:r>
              <a:rPr lang="nb-NO" sz="1800" kern="1200" dirty="0"/>
              <a:t>Myndighetsmisbruk</a:t>
            </a:r>
          </a:p>
        </p:txBody>
      </p:sp>
      <p:sp>
        <p:nvSpPr>
          <p:cNvPr id="12" name="Frihåndsform: figur 11">
            <a:extLst>
              <a:ext uri="{FF2B5EF4-FFF2-40B4-BE49-F238E27FC236}">
                <a16:creationId xmlns:a16="http://schemas.microsoft.com/office/drawing/2014/main" id="{E28394A3-07BC-4141-9475-C7B78DA95B93}"/>
              </a:ext>
            </a:extLst>
          </p:cNvPr>
          <p:cNvSpPr/>
          <p:nvPr/>
        </p:nvSpPr>
        <p:spPr>
          <a:xfrm>
            <a:off x="731520" y="5252992"/>
            <a:ext cx="3322226" cy="1192017"/>
          </a:xfrm>
          <a:custGeom>
            <a:avLst/>
            <a:gdLst>
              <a:gd name="connsiteX0" fmla="*/ 0 w 3322226"/>
              <a:gd name="connsiteY0" fmla="*/ 0 h 1192017"/>
              <a:gd name="connsiteX1" fmla="*/ 3123553 w 3322226"/>
              <a:gd name="connsiteY1" fmla="*/ 0 h 1192017"/>
              <a:gd name="connsiteX2" fmla="*/ 3322226 w 3322226"/>
              <a:gd name="connsiteY2" fmla="*/ 198673 h 1192017"/>
              <a:gd name="connsiteX3" fmla="*/ 3322226 w 3322226"/>
              <a:gd name="connsiteY3" fmla="*/ 1192017 h 1192017"/>
              <a:gd name="connsiteX4" fmla="*/ 0 w 3322226"/>
              <a:gd name="connsiteY4" fmla="*/ 1192017 h 1192017"/>
              <a:gd name="connsiteX5" fmla="*/ 0 w 3322226"/>
              <a:gd name="connsiteY5" fmla="*/ 0 h 119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226" h="1192017">
                <a:moveTo>
                  <a:pt x="0" y="0"/>
                </a:moveTo>
                <a:lnTo>
                  <a:pt x="3123553" y="0"/>
                </a:lnTo>
                <a:lnTo>
                  <a:pt x="3322226" y="198673"/>
                </a:lnTo>
                <a:lnTo>
                  <a:pt x="3322226" y="1192017"/>
                </a:lnTo>
                <a:lnTo>
                  <a:pt x="0" y="1192017"/>
                </a:lnTo>
                <a:lnTo>
                  <a:pt x="0" y="0"/>
                </a:lnTo>
                <a:close/>
              </a:path>
            </a:pathLst>
          </a:custGeom>
          <a:solidFill>
            <a:srgbClr val="ABE1F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146962" rIns="194587" bIns="47625" numCol="1" spcCol="1270" anchor="ctr" anchorCtr="0">
            <a:noAutofit/>
          </a:bodyPr>
          <a:lstStyle/>
          <a:p>
            <a:pPr marL="0" lvl="0" indent="0" algn="ctr" defTabSz="1111250">
              <a:lnSpc>
                <a:spcPct val="90000"/>
              </a:lnSpc>
              <a:spcBef>
                <a:spcPct val="0"/>
              </a:spcBef>
              <a:spcAft>
                <a:spcPct val="35000"/>
              </a:spcAft>
              <a:buNone/>
            </a:pPr>
            <a:r>
              <a:rPr lang="nb-NO" sz="2500" kern="1200" dirty="0">
                <a:solidFill>
                  <a:schemeClr val="tx1"/>
                </a:solidFill>
              </a:rPr>
              <a:t>Etterlevelse av lover og regler</a:t>
            </a:r>
          </a:p>
        </p:txBody>
      </p:sp>
    </p:spTree>
    <p:extLst>
      <p:ext uri="{BB962C8B-B14F-4D97-AF65-F5344CB8AC3E}">
        <p14:creationId xmlns:p14="http://schemas.microsoft.com/office/powerpoint/2010/main" val="365563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9F0913-F0D7-41DC-A8CF-5441ED7ECCE7}"/>
              </a:ext>
            </a:extLst>
          </p:cNvPr>
          <p:cNvSpPr>
            <a:spLocks noGrp="1"/>
          </p:cNvSpPr>
          <p:nvPr>
            <p:ph type="title"/>
          </p:nvPr>
        </p:nvSpPr>
        <p:spPr/>
        <p:txBody>
          <a:bodyPr/>
          <a:lstStyle/>
          <a:p>
            <a:r>
              <a:rPr lang="nb-NO" b="1" dirty="0"/>
              <a:t>Virkeområde</a:t>
            </a:r>
            <a:r>
              <a:rPr lang="nb-NO" dirty="0"/>
              <a:t> – Hvor skal vi ha internkontroll?</a:t>
            </a:r>
          </a:p>
        </p:txBody>
      </p:sp>
      <p:sp>
        <p:nvSpPr>
          <p:cNvPr id="5" name="Frihåndsform: figur 4">
            <a:extLst>
              <a:ext uri="{FF2B5EF4-FFF2-40B4-BE49-F238E27FC236}">
                <a16:creationId xmlns:a16="http://schemas.microsoft.com/office/drawing/2014/main" id="{E64AF05C-5C69-4601-A3FE-0B76AAE46AC4}"/>
              </a:ext>
            </a:extLst>
          </p:cNvPr>
          <p:cNvSpPr/>
          <p:nvPr/>
        </p:nvSpPr>
        <p:spPr>
          <a:xfrm>
            <a:off x="4018026" y="1801777"/>
            <a:ext cx="6059424" cy="1138200"/>
          </a:xfrm>
          <a:custGeom>
            <a:avLst/>
            <a:gdLst>
              <a:gd name="connsiteX0" fmla="*/ 0 w 1138200"/>
              <a:gd name="connsiteY0" fmla="*/ 0 h 6059424"/>
              <a:gd name="connsiteX1" fmla="*/ 1138200 w 1138200"/>
              <a:gd name="connsiteY1" fmla="*/ 0 h 6059424"/>
              <a:gd name="connsiteX2" fmla="*/ 1138200 w 1138200"/>
              <a:gd name="connsiteY2" fmla="*/ 6059424 h 6059424"/>
              <a:gd name="connsiteX3" fmla="*/ 0 w 1138200"/>
              <a:gd name="connsiteY3" fmla="*/ 6059424 h 6059424"/>
              <a:gd name="connsiteX4" fmla="*/ 0 w 1138200"/>
              <a:gd name="connsiteY4" fmla="*/ 0 h 6059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200" h="6059424">
                <a:moveTo>
                  <a:pt x="1138200" y="3"/>
                </a:moveTo>
                <a:lnTo>
                  <a:pt x="1138200" y="6059421"/>
                </a:lnTo>
                <a:lnTo>
                  <a:pt x="0" y="6059421"/>
                </a:lnTo>
                <a:lnTo>
                  <a:pt x="0" y="3"/>
                </a:lnTo>
                <a:lnTo>
                  <a:pt x="1138200" y="3"/>
                </a:lnTo>
                <a:close/>
              </a:path>
            </a:pathLst>
          </a:custGeom>
          <a:solidFill>
            <a:srgbClr val="E09800">
              <a:alpha val="3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b-NO" sz="2200" kern="1200" dirty="0"/>
              <a:t>Virksomhetsstyring</a:t>
            </a:r>
          </a:p>
          <a:p>
            <a:pPr marL="228600" lvl="1" indent="-228600" algn="l" defTabSz="977900">
              <a:lnSpc>
                <a:spcPct val="90000"/>
              </a:lnSpc>
              <a:spcBef>
                <a:spcPct val="0"/>
              </a:spcBef>
              <a:spcAft>
                <a:spcPct val="15000"/>
              </a:spcAft>
              <a:buChar char="•"/>
            </a:pPr>
            <a:r>
              <a:rPr lang="nb-NO" sz="2200" kern="1200" dirty="0"/>
              <a:t>Felles reglement</a:t>
            </a:r>
          </a:p>
          <a:p>
            <a:pPr marL="228600" lvl="1" indent="-228600" algn="l" defTabSz="977900">
              <a:lnSpc>
                <a:spcPct val="90000"/>
              </a:lnSpc>
              <a:spcBef>
                <a:spcPct val="0"/>
              </a:spcBef>
              <a:spcAft>
                <a:spcPct val="15000"/>
              </a:spcAft>
              <a:buChar char="•"/>
            </a:pPr>
            <a:r>
              <a:rPr lang="nb-NO" sz="2200" kern="1200" dirty="0"/>
              <a:t>Overordnet risikovurdering</a:t>
            </a:r>
          </a:p>
        </p:txBody>
      </p:sp>
      <p:sp>
        <p:nvSpPr>
          <p:cNvPr id="6" name="Frihåndsform: figur 5">
            <a:extLst>
              <a:ext uri="{FF2B5EF4-FFF2-40B4-BE49-F238E27FC236}">
                <a16:creationId xmlns:a16="http://schemas.microsoft.com/office/drawing/2014/main" id="{17291567-99A0-4CB7-9C30-72A61F99999E}"/>
              </a:ext>
            </a:extLst>
          </p:cNvPr>
          <p:cNvSpPr/>
          <p:nvPr/>
        </p:nvSpPr>
        <p:spPr>
          <a:xfrm>
            <a:off x="609601" y="1497580"/>
            <a:ext cx="3408426" cy="1422750"/>
          </a:xfrm>
          <a:custGeom>
            <a:avLst/>
            <a:gdLst>
              <a:gd name="connsiteX0" fmla="*/ 0 w 3408426"/>
              <a:gd name="connsiteY0" fmla="*/ 0 h 1422750"/>
              <a:gd name="connsiteX1" fmla="*/ 3171296 w 3408426"/>
              <a:gd name="connsiteY1" fmla="*/ 0 h 1422750"/>
              <a:gd name="connsiteX2" fmla="*/ 3408426 w 3408426"/>
              <a:gd name="connsiteY2" fmla="*/ 237130 h 1422750"/>
              <a:gd name="connsiteX3" fmla="*/ 3408426 w 3408426"/>
              <a:gd name="connsiteY3" fmla="*/ 1422750 h 1422750"/>
              <a:gd name="connsiteX4" fmla="*/ 0 w 3408426"/>
              <a:gd name="connsiteY4" fmla="*/ 1422750 h 1422750"/>
              <a:gd name="connsiteX5" fmla="*/ 0 w 3408426"/>
              <a:gd name="connsiteY5" fmla="*/ 0 h 14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8426" h="1422750">
                <a:moveTo>
                  <a:pt x="0" y="0"/>
                </a:moveTo>
                <a:lnTo>
                  <a:pt x="3171296" y="0"/>
                </a:lnTo>
                <a:lnTo>
                  <a:pt x="3408426" y="237130"/>
                </a:lnTo>
                <a:lnTo>
                  <a:pt x="3408426" y="1422750"/>
                </a:lnTo>
                <a:lnTo>
                  <a:pt x="0" y="1422750"/>
                </a:lnTo>
                <a:lnTo>
                  <a:pt x="0" y="0"/>
                </a:lnTo>
                <a:close/>
              </a:path>
            </a:pathLst>
          </a:custGeom>
          <a:solidFill>
            <a:srgbClr val="E098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71905" rIns="225245" bIns="53340" numCol="1" spcCol="1270" anchor="ctr" anchorCtr="0">
            <a:noAutofit/>
          </a:bodyPr>
          <a:lstStyle/>
          <a:p>
            <a:pPr marL="0" lvl="0" indent="0" algn="ctr" defTabSz="1244600">
              <a:lnSpc>
                <a:spcPct val="90000"/>
              </a:lnSpc>
              <a:spcBef>
                <a:spcPct val="0"/>
              </a:spcBef>
              <a:spcAft>
                <a:spcPct val="35000"/>
              </a:spcAft>
              <a:buNone/>
            </a:pPr>
            <a:r>
              <a:rPr lang="nb-NO" sz="2800" kern="1200" dirty="0">
                <a:solidFill>
                  <a:schemeClr val="tx1"/>
                </a:solidFill>
              </a:rPr>
              <a:t>Sektorovergripende</a:t>
            </a:r>
          </a:p>
        </p:txBody>
      </p:sp>
      <p:sp>
        <p:nvSpPr>
          <p:cNvPr id="7" name="Frihåndsform: figur 6">
            <a:extLst>
              <a:ext uri="{FF2B5EF4-FFF2-40B4-BE49-F238E27FC236}">
                <a16:creationId xmlns:a16="http://schemas.microsoft.com/office/drawing/2014/main" id="{900089EC-EE28-4C0D-B173-3F783EFB8AC9}"/>
              </a:ext>
            </a:extLst>
          </p:cNvPr>
          <p:cNvSpPr/>
          <p:nvPr/>
        </p:nvSpPr>
        <p:spPr>
          <a:xfrm>
            <a:off x="4018026" y="3295665"/>
            <a:ext cx="6059424" cy="1138200"/>
          </a:xfrm>
          <a:custGeom>
            <a:avLst/>
            <a:gdLst>
              <a:gd name="connsiteX0" fmla="*/ 0 w 1138200"/>
              <a:gd name="connsiteY0" fmla="*/ 0 h 6059424"/>
              <a:gd name="connsiteX1" fmla="*/ 1138200 w 1138200"/>
              <a:gd name="connsiteY1" fmla="*/ 0 h 6059424"/>
              <a:gd name="connsiteX2" fmla="*/ 1138200 w 1138200"/>
              <a:gd name="connsiteY2" fmla="*/ 6059424 h 6059424"/>
              <a:gd name="connsiteX3" fmla="*/ 0 w 1138200"/>
              <a:gd name="connsiteY3" fmla="*/ 6059424 h 6059424"/>
              <a:gd name="connsiteX4" fmla="*/ 0 w 1138200"/>
              <a:gd name="connsiteY4" fmla="*/ 0 h 6059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200" h="6059424">
                <a:moveTo>
                  <a:pt x="1138200" y="3"/>
                </a:moveTo>
                <a:lnTo>
                  <a:pt x="1138200" y="6059421"/>
                </a:lnTo>
                <a:lnTo>
                  <a:pt x="0" y="6059421"/>
                </a:lnTo>
                <a:lnTo>
                  <a:pt x="0" y="3"/>
                </a:lnTo>
                <a:lnTo>
                  <a:pt x="1138200" y="3"/>
                </a:lnTo>
                <a:close/>
              </a:path>
            </a:pathLst>
          </a:custGeom>
          <a:solidFill>
            <a:srgbClr val="E09800">
              <a:alpha val="3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b-NO" sz="2200" kern="1200" dirty="0"/>
              <a:t>Internkontroll innenfor virksomhetsområder</a:t>
            </a:r>
          </a:p>
          <a:p>
            <a:pPr marL="228600" lvl="1" indent="-228600" algn="l" defTabSz="977900">
              <a:lnSpc>
                <a:spcPct val="90000"/>
              </a:lnSpc>
              <a:spcBef>
                <a:spcPct val="0"/>
              </a:spcBef>
              <a:spcAft>
                <a:spcPct val="15000"/>
              </a:spcAft>
              <a:buChar char="•"/>
            </a:pPr>
            <a:r>
              <a:rPr lang="nb-NO" sz="2200" kern="1200" dirty="0"/>
              <a:t>Aggregering og rapportering</a:t>
            </a:r>
          </a:p>
        </p:txBody>
      </p:sp>
      <p:sp>
        <p:nvSpPr>
          <p:cNvPr id="8" name="Frihåndsform: figur 7">
            <a:extLst>
              <a:ext uri="{FF2B5EF4-FFF2-40B4-BE49-F238E27FC236}">
                <a16:creationId xmlns:a16="http://schemas.microsoft.com/office/drawing/2014/main" id="{FFADCB70-A301-405D-963E-3ADC8E089115}"/>
              </a:ext>
            </a:extLst>
          </p:cNvPr>
          <p:cNvSpPr/>
          <p:nvPr/>
        </p:nvSpPr>
        <p:spPr>
          <a:xfrm>
            <a:off x="609601" y="2991468"/>
            <a:ext cx="3408426" cy="1422750"/>
          </a:xfrm>
          <a:custGeom>
            <a:avLst/>
            <a:gdLst>
              <a:gd name="connsiteX0" fmla="*/ 0 w 3408426"/>
              <a:gd name="connsiteY0" fmla="*/ 0 h 1422750"/>
              <a:gd name="connsiteX1" fmla="*/ 3171296 w 3408426"/>
              <a:gd name="connsiteY1" fmla="*/ 0 h 1422750"/>
              <a:gd name="connsiteX2" fmla="*/ 3408426 w 3408426"/>
              <a:gd name="connsiteY2" fmla="*/ 237130 h 1422750"/>
              <a:gd name="connsiteX3" fmla="*/ 3408426 w 3408426"/>
              <a:gd name="connsiteY3" fmla="*/ 1422750 h 1422750"/>
              <a:gd name="connsiteX4" fmla="*/ 0 w 3408426"/>
              <a:gd name="connsiteY4" fmla="*/ 1422750 h 1422750"/>
              <a:gd name="connsiteX5" fmla="*/ 0 w 3408426"/>
              <a:gd name="connsiteY5" fmla="*/ 0 h 14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8426" h="1422750">
                <a:moveTo>
                  <a:pt x="0" y="0"/>
                </a:moveTo>
                <a:lnTo>
                  <a:pt x="3171296" y="0"/>
                </a:lnTo>
                <a:lnTo>
                  <a:pt x="3408426" y="237130"/>
                </a:lnTo>
                <a:lnTo>
                  <a:pt x="3408426" y="1422750"/>
                </a:lnTo>
                <a:lnTo>
                  <a:pt x="0" y="1422750"/>
                </a:lnTo>
                <a:lnTo>
                  <a:pt x="0" y="0"/>
                </a:lnTo>
                <a:close/>
              </a:path>
            </a:pathLst>
          </a:custGeom>
          <a:solidFill>
            <a:srgbClr val="E098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71905" rIns="225245" bIns="53340" numCol="1" spcCol="1270" anchor="ctr" anchorCtr="0">
            <a:noAutofit/>
          </a:bodyPr>
          <a:lstStyle/>
          <a:p>
            <a:pPr marL="0" lvl="0" indent="0" algn="ctr" defTabSz="1244600">
              <a:lnSpc>
                <a:spcPct val="90000"/>
              </a:lnSpc>
              <a:spcBef>
                <a:spcPct val="0"/>
              </a:spcBef>
              <a:spcAft>
                <a:spcPct val="35000"/>
              </a:spcAft>
              <a:buNone/>
            </a:pPr>
            <a:r>
              <a:rPr lang="nb-NO" sz="2800" kern="1200" dirty="0">
                <a:solidFill>
                  <a:schemeClr val="tx1"/>
                </a:solidFill>
              </a:rPr>
              <a:t>Tjenestespesifikk</a:t>
            </a:r>
          </a:p>
        </p:txBody>
      </p:sp>
      <p:sp>
        <p:nvSpPr>
          <p:cNvPr id="9" name="Frihåndsform: figur 8">
            <a:extLst>
              <a:ext uri="{FF2B5EF4-FFF2-40B4-BE49-F238E27FC236}">
                <a16:creationId xmlns:a16="http://schemas.microsoft.com/office/drawing/2014/main" id="{F3705F60-570C-4F66-B2E5-6489F45C753B}"/>
              </a:ext>
            </a:extLst>
          </p:cNvPr>
          <p:cNvSpPr/>
          <p:nvPr/>
        </p:nvSpPr>
        <p:spPr>
          <a:xfrm>
            <a:off x="4018026" y="4772062"/>
            <a:ext cx="6059424" cy="1138200"/>
          </a:xfrm>
          <a:custGeom>
            <a:avLst/>
            <a:gdLst>
              <a:gd name="connsiteX0" fmla="*/ 0 w 1138200"/>
              <a:gd name="connsiteY0" fmla="*/ 0 h 6059424"/>
              <a:gd name="connsiteX1" fmla="*/ 1138200 w 1138200"/>
              <a:gd name="connsiteY1" fmla="*/ 0 h 6059424"/>
              <a:gd name="connsiteX2" fmla="*/ 1138200 w 1138200"/>
              <a:gd name="connsiteY2" fmla="*/ 6059424 h 6059424"/>
              <a:gd name="connsiteX3" fmla="*/ 0 w 1138200"/>
              <a:gd name="connsiteY3" fmla="*/ 6059424 h 6059424"/>
              <a:gd name="connsiteX4" fmla="*/ 0 w 1138200"/>
              <a:gd name="connsiteY4" fmla="*/ 0 h 6059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200" h="6059424">
                <a:moveTo>
                  <a:pt x="1138200" y="3"/>
                </a:moveTo>
                <a:lnTo>
                  <a:pt x="1138200" y="6059421"/>
                </a:lnTo>
                <a:lnTo>
                  <a:pt x="0" y="6059421"/>
                </a:lnTo>
                <a:lnTo>
                  <a:pt x="0" y="3"/>
                </a:lnTo>
                <a:lnTo>
                  <a:pt x="1138200" y="3"/>
                </a:lnTo>
                <a:close/>
              </a:path>
            </a:pathLst>
          </a:custGeom>
          <a:solidFill>
            <a:srgbClr val="E09800">
              <a:alpha val="3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b-NO" sz="2200" kern="1200" dirty="0"/>
              <a:t>Internkontroll innenfor IKT, anskaffelser, økonomi, personal</a:t>
            </a:r>
          </a:p>
          <a:p>
            <a:pPr marL="228600" lvl="1" indent="-228600" algn="l" defTabSz="977900">
              <a:lnSpc>
                <a:spcPct val="90000"/>
              </a:lnSpc>
              <a:spcBef>
                <a:spcPct val="0"/>
              </a:spcBef>
              <a:spcAft>
                <a:spcPct val="15000"/>
              </a:spcAft>
              <a:buChar char="•"/>
            </a:pPr>
            <a:r>
              <a:rPr lang="nb-NO" sz="2200" kern="1200" dirty="0"/>
              <a:t>Aggregering og rapportering</a:t>
            </a:r>
          </a:p>
        </p:txBody>
      </p:sp>
      <p:sp>
        <p:nvSpPr>
          <p:cNvPr id="10" name="Frihåndsform: figur 9">
            <a:extLst>
              <a:ext uri="{FF2B5EF4-FFF2-40B4-BE49-F238E27FC236}">
                <a16:creationId xmlns:a16="http://schemas.microsoft.com/office/drawing/2014/main" id="{AE58469A-4B73-4A27-8AAB-D218198B600D}"/>
              </a:ext>
            </a:extLst>
          </p:cNvPr>
          <p:cNvSpPr/>
          <p:nvPr/>
        </p:nvSpPr>
        <p:spPr>
          <a:xfrm>
            <a:off x="609601" y="4485356"/>
            <a:ext cx="3408426" cy="1422750"/>
          </a:xfrm>
          <a:custGeom>
            <a:avLst/>
            <a:gdLst>
              <a:gd name="connsiteX0" fmla="*/ 0 w 3408426"/>
              <a:gd name="connsiteY0" fmla="*/ 0 h 1422750"/>
              <a:gd name="connsiteX1" fmla="*/ 3171296 w 3408426"/>
              <a:gd name="connsiteY1" fmla="*/ 0 h 1422750"/>
              <a:gd name="connsiteX2" fmla="*/ 3408426 w 3408426"/>
              <a:gd name="connsiteY2" fmla="*/ 237130 h 1422750"/>
              <a:gd name="connsiteX3" fmla="*/ 3408426 w 3408426"/>
              <a:gd name="connsiteY3" fmla="*/ 1422750 h 1422750"/>
              <a:gd name="connsiteX4" fmla="*/ 0 w 3408426"/>
              <a:gd name="connsiteY4" fmla="*/ 1422750 h 1422750"/>
              <a:gd name="connsiteX5" fmla="*/ 0 w 3408426"/>
              <a:gd name="connsiteY5" fmla="*/ 0 h 14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8426" h="1422750">
                <a:moveTo>
                  <a:pt x="0" y="0"/>
                </a:moveTo>
                <a:lnTo>
                  <a:pt x="3171296" y="0"/>
                </a:lnTo>
                <a:lnTo>
                  <a:pt x="3408426" y="237130"/>
                </a:lnTo>
                <a:lnTo>
                  <a:pt x="3408426" y="1422750"/>
                </a:lnTo>
                <a:lnTo>
                  <a:pt x="0" y="1422750"/>
                </a:lnTo>
                <a:lnTo>
                  <a:pt x="0" y="0"/>
                </a:lnTo>
                <a:close/>
              </a:path>
            </a:pathLst>
          </a:custGeom>
          <a:solidFill>
            <a:srgbClr val="E098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71905" rIns="225245" bIns="53340" numCol="1" spcCol="1270" anchor="ctr" anchorCtr="0">
            <a:noAutofit/>
          </a:bodyPr>
          <a:lstStyle/>
          <a:p>
            <a:pPr marL="0" lvl="0" indent="0" algn="ctr" defTabSz="1244600">
              <a:lnSpc>
                <a:spcPct val="90000"/>
              </a:lnSpc>
              <a:spcBef>
                <a:spcPct val="0"/>
              </a:spcBef>
              <a:spcAft>
                <a:spcPct val="35000"/>
              </a:spcAft>
              <a:buNone/>
            </a:pPr>
            <a:r>
              <a:rPr lang="nb-NO" sz="2800" kern="1200" dirty="0">
                <a:solidFill>
                  <a:schemeClr val="tx1"/>
                </a:solidFill>
              </a:rPr>
              <a:t>Støtteprosesser</a:t>
            </a:r>
          </a:p>
        </p:txBody>
      </p:sp>
    </p:spTree>
    <p:extLst>
      <p:ext uri="{BB962C8B-B14F-4D97-AF65-F5344CB8AC3E}">
        <p14:creationId xmlns:p14="http://schemas.microsoft.com/office/powerpoint/2010/main" val="207487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B5507A-23D7-48BB-A78A-40F1EF695254}"/>
              </a:ext>
            </a:extLst>
          </p:cNvPr>
          <p:cNvSpPr>
            <a:spLocks noGrp="1"/>
          </p:cNvSpPr>
          <p:nvPr>
            <p:ph type="title"/>
          </p:nvPr>
        </p:nvSpPr>
        <p:spPr/>
        <p:txBody>
          <a:bodyPr>
            <a:normAutofit fontScale="90000"/>
          </a:bodyPr>
          <a:lstStyle/>
          <a:p>
            <a:r>
              <a:rPr lang="nb-NO" b="1" dirty="0"/>
              <a:t>Forutsetninger</a:t>
            </a:r>
            <a:r>
              <a:rPr lang="nb-NO" dirty="0"/>
              <a:t> – Hvilke elementer består internkontrollen av?</a:t>
            </a:r>
          </a:p>
        </p:txBody>
      </p:sp>
      <p:sp>
        <p:nvSpPr>
          <p:cNvPr id="5" name="Frihåndsform: figur 4">
            <a:extLst>
              <a:ext uri="{FF2B5EF4-FFF2-40B4-BE49-F238E27FC236}">
                <a16:creationId xmlns:a16="http://schemas.microsoft.com/office/drawing/2014/main" id="{FB08F5EA-DF46-408C-B274-CDE3E308C1CB}"/>
              </a:ext>
            </a:extLst>
          </p:cNvPr>
          <p:cNvSpPr/>
          <p:nvPr/>
        </p:nvSpPr>
        <p:spPr>
          <a:xfrm>
            <a:off x="4024883" y="1754155"/>
            <a:ext cx="6071616" cy="1138200"/>
          </a:xfrm>
          <a:custGeom>
            <a:avLst/>
            <a:gdLst>
              <a:gd name="connsiteX0" fmla="*/ 0 w 1138200"/>
              <a:gd name="connsiteY0" fmla="*/ 0 h 6071616"/>
              <a:gd name="connsiteX1" fmla="*/ 1138200 w 1138200"/>
              <a:gd name="connsiteY1" fmla="*/ 0 h 6071616"/>
              <a:gd name="connsiteX2" fmla="*/ 1138200 w 1138200"/>
              <a:gd name="connsiteY2" fmla="*/ 6071616 h 6071616"/>
              <a:gd name="connsiteX3" fmla="*/ 0 w 1138200"/>
              <a:gd name="connsiteY3" fmla="*/ 6071616 h 6071616"/>
              <a:gd name="connsiteX4" fmla="*/ 0 w 1138200"/>
              <a:gd name="connsiteY4" fmla="*/ 0 h 6071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200" h="6071616">
                <a:moveTo>
                  <a:pt x="1138200" y="3"/>
                </a:moveTo>
                <a:lnTo>
                  <a:pt x="1138200" y="6071613"/>
                </a:lnTo>
                <a:lnTo>
                  <a:pt x="0" y="6071613"/>
                </a:lnTo>
                <a:lnTo>
                  <a:pt x="0" y="3"/>
                </a:lnTo>
                <a:lnTo>
                  <a:pt x="1138200" y="3"/>
                </a:lnTo>
                <a:close/>
              </a:path>
            </a:pathLst>
          </a:custGeom>
          <a:solidFill>
            <a:srgbClr val="8C9B00">
              <a:alpha val="3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b-NO" sz="2200" kern="1200" dirty="0"/>
              <a:t>Grunnlag for innretning av internkontrollen</a:t>
            </a:r>
          </a:p>
          <a:p>
            <a:pPr marL="228600" lvl="1" indent="-228600" algn="l" defTabSz="977900">
              <a:lnSpc>
                <a:spcPct val="90000"/>
              </a:lnSpc>
              <a:spcBef>
                <a:spcPct val="0"/>
              </a:spcBef>
              <a:spcAft>
                <a:spcPct val="15000"/>
              </a:spcAft>
              <a:buChar char="•"/>
            </a:pPr>
            <a:r>
              <a:rPr lang="nb-NO" sz="2200" kern="1200" dirty="0"/>
              <a:t>Grunnlag for tiltak og kontrollaktiviteter</a:t>
            </a:r>
          </a:p>
          <a:p>
            <a:pPr marL="228600" lvl="1" indent="-228600" algn="l" defTabSz="977900">
              <a:lnSpc>
                <a:spcPct val="90000"/>
              </a:lnSpc>
              <a:spcBef>
                <a:spcPct val="0"/>
              </a:spcBef>
              <a:spcAft>
                <a:spcPct val="15000"/>
              </a:spcAft>
              <a:buChar char="•"/>
            </a:pPr>
            <a:r>
              <a:rPr lang="nn-NO" sz="2200" kern="1200" dirty="0"/>
              <a:t>Strategisk nivå og operativt nivå</a:t>
            </a:r>
            <a:endParaRPr lang="nb-NO" sz="2200" kern="1200" dirty="0"/>
          </a:p>
        </p:txBody>
      </p:sp>
      <p:sp>
        <p:nvSpPr>
          <p:cNvPr id="6" name="Frihåndsform: figur 5">
            <a:extLst>
              <a:ext uri="{FF2B5EF4-FFF2-40B4-BE49-F238E27FC236}">
                <a16:creationId xmlns:a16="http://schemas.microsoft.com/office/drawing/2014/main" id="{8989D58D-B18F-4A3E-A4CD-95FEF827DC4D}"/>
              </a:ext>
            </a:extLst>
          </p:cNvPr>
          <p:cNvSpPr/>
          <p:nvPr/>
        </p:nvSpPr>
        <p:spPr>
          <a:xfrm>
            <a:off x="609600" y="1497580"/>
            <a:ext cx="3415284" cy="1422750"/>
          </a:xfrm>
          <a:custGeom>
            <a:avLst/>
            <a:gdLst>
              <a:gd name="connsiteX0" fmla="*/ 0 w 3415284"/>
              <a:gd name="connsiteY0" fmla="*/ 0 h 1422750"/>
              <a:gd name="connsiteX1" fmla="*/ 3178154 w 3415284"/>
              <a:gd name="connsiteY1" fmla="*/ 0 h 1422750"/>
              <a:gd name="connsiteX2" fmla="*/ 3415284 w 3415284"/>
              <a:gd name="connsiteY2" fmla="*/ 237130 h 1422750"/>
              <a:gd name="connsiteX3" fmla="*/ 3415284 w 3415284"/>
              <a:gd name="connsiteY3" fmla="*/ 1422750 h 1422750"/>
              <a:gd name="connsiteX4" fmla="*/ 0 w 3415284"/>
              <a:gd name="connsiteY4" fmla="*/ 1422750 h 1422750"/>
              <a:gd name="connsiteX5" fmla="*/ 0 w 3415284"/>
              <a:gd name="connsiteY5" fmla="*/ 0 h 14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5284" h="1422750">
                <a:moveTo>
                  <a:pt x="0" y="0"/>
                </a:moveTo>
                <a:lnTo>
                  <a:pt x="3178154" y="0"/>
                </a:lnTo>
                <a:lnTo>
                  <a:pt x="3415284" y="237130"/>
                </a:lnTo>
                <a:lnTo>
                  <a:pt x="3415284" y="1422750"/>
                </a:lnTo>
                <a:lnTo>
                  <a:pt x="0" y="1422750"/>
                </a:lnTo>
                <a:lnTo>
                  <a:pt x="0" y="0"/>
                </a:lnTo>
                <a:close/>
              </a:path>
            </a:pathLst>
          </a:custGeom>
          <a:solidFill>
            <a:srgbClr val="8C9B00">
              <a:alpha val="89804"/>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0" tIns="175715" rIns="232865" bIns="57150" numCol="1" spcCol="1270" anchor="ctr" anchorCtr="0">
            <a:noAutofit/>
          </a:bodyPr>
          <a:lstStyle/>
          <a:p>
            <a:pPr marL="0" lvl="0" indent="0" algn="ctr" defTabSz="1333500">
              <a:lnSpc>
                <a:spcPct val="90000"/>
              </a:lnSpc>
              <a:spcBef>
                <a:spcPct val="0"/>
              </a:spcBef>
              <a:spcAft>
                <a:spcPct val="35000"/>
              </a:spcAft>
              <a:buNone/>
            </a:pPr>
            <a:r>
              <a:rPr lang="nb-NO" sz="3000" kern="1200" dirty="0">
                <a:solidFill>
                  <a:schemeClr val="tx1"/>
                </a:solidFill>
              </a:rPr>
              <a:t>Risikovurdering</a:t>
            </a:r>
          </a:p>
        </p:txBody>
      </p:sp>
      <p:sp>
        <p:nvSpPr>
          <p:cNvPr id="7" name="Frihåndsform: figur 6">
            <a:extLst>
              <a:ext uri="{FF2B5EF4-FFF2-40B4-BE49-F238E27FC236}">
                <a16:creationId xmlns:a16="http://schemas.microsoft.com/office/drawing/2014/main" id="{3B0720D8-81A4-4A08-AA47-0BFF7BA842D7}"/>
              </a:ext>
            </a:extLst>
          </p:cNvPr>
          <p:cNvSpPr/>
          <p:nvPr/>
        </p:nvSpPr>
        <p:spPr>
          <a:xfrm>
            <a:off x="4024883" y="3248043"/>
            <a:ext cx="6071616" cy="1138200"/>
          </a:xfrm>
          <a:custGeom>
            <a:avLst/>
            <a:gdLst>
              <a:gd name="connsiteX0" fmla="*/ 0 w 1138200"/>
              <a:gd name="connsiteY0" fmla="*/ 0 h 6071616"/>
              <a:gd name="connsiteX1" fmla="*/ 1138200 w 1138200"/>
              <a:gd name="connsiteY1" fmla="*/ 0 h 6071616"/>
              <a:gd name="connsiteX2" fmla="*/ 1138200 w 1138200"/>
              <a:gd name="connsiteY2" fmla="*/ 6071616 h 6071616"/>
              <a:gd name="connsiteX3" fmla="*/ 0 w 1138200"/>
              <a:gd name="connsiteY3" fmla="*/ 6071616 h 6071616"/>
              <a:gd name="connsiteX4" fmla="*/ 0 w 1138200"/>
              <a:gd name="connsiteY4" fmla="*/ 0 h 6071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200" h="6071616">
                <a:moveTo>
                  <a:pt x="1138200" y="3"/>
                </a:moveTo>
                <a:lnTo>
                  <a:pt x="1138200" y="6071613"/>
                </a:lnTo>
                <a:lnTo>
                  <a:pt x="0" y="6071613"/>
                </a:lnTo>
                <a:lnTo>
                  <a:pt x="0" y="3"/>
                </a:lnTo>
                <a:lnTo>
                  <a:pt x="1138200" y="3"/>
                </a:lnTo>
                <a:close/>
              </a:path>
            </a:pathLst>
          </a:custGeom>
          <a:solidFill>
            <a:srgbClr val="8C9B00">
              <a:alpha val="3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b-NO" sz="2200" kern="1200" dirty="0"/>
              <a:t>Organisering, ansvar og roller</a:t>
            </a:r>
          </a:p>
          <a:p>
            <a:pPr marL="228600" lvl="1" indent="-228600" algn="l" defTabSz="977900">
              <a:lnSpc>
                <a:spcPct val="90000"/>
              </a:lnSpc>
              <a:spcBef>
                <a:spcPct val="0"/>
              </a:spcBef>
              <a:spcAft>
                <a:spcPct val="15000"/>
              </a:spcAft>
              <a:buChar char="•"/>
            </a:pPr>
            <a:r>
              <a:rPr lang="nb-NO" sz="2200" kern="1200" dirty="0"/>
              <a:t>Dokumentasjon og rutiner</a:t>
            </a:r>
          </a:p>
          <a:p>
            <a:pPr marL="228600" lvl="1" indent="-228600" algn="l" defTabSz="977900">
              <a:lnSpc>
                <a:spcPct val="90000"/>
              </a:lnSpc>
              <a:spcBef>
                <a:spcPct val="0"/>
              </a:spcBef>
              <a:spcAft>
                <a:spcPct val="15000"/>
              </a:spcAft>
              <a:buChar char="•"/>
            </a:pPr>
            <a:r>
              <a:rPr lang="nb-NO" sz="2200" kern="1200" dirty="0"/>
              <a:t>Rapportering og aggregering</a:t>
            </a:r>
          </a:p>
        </p:txBody>
      </p:sp>
      <p:sp>
        <p:nvSpPr>
          <p:cNvPr id="8" name="Frihåndsform: figur 7">
            <a:extLst>
              <a:ext uri="{FF2B5EF4-FFF2-40B4-BE49-F238E27FC236}">
                <a16:creationId xmlns:a16="http://schemas.microsoft.com/office/drawing/2014/main" id="{25C61321-B6FB-4AFB-8015-6B1A317B6689}"/>
              </a:ext>
            </a:extLst>
          </p:cNvPr>
          <p:cNvSpPr/>
          <p:nvPr/>
        </p:nvSpPr>
        <p:spPr>
          <a:xfrm>
            <a:off x="609600" y="2991468"/>
            <a:ext cx="3415284" cy="1422750"/>
          </a:xfrm>
          <a:custGeom>
            <a:avLst/>
            <a:gdLst>
              <a:gd name="connsiteX0" fmla="*/ 0 w 3415284"/>
              <a:gd name="connsiteY0" fmla="*/ 0 h 1422750"/>
              <a:gd name="connsiteX1" fmla="*/ 3178154 w 3415284"/>
              <a:gd name="connsiteY1" fmla="*/ 0 h 1422750"/>
              <a:gd name="connsiteX2" fmla="*/ 3415284 w 3415284"/>
              <a:gd name="connsiteY2" fmla="*/ 237130 h 1422750"/>
              <a:gd name="connsiteX3" fmla="*/ 3415284 w 3415284"/>
              <a:gd name="connsiteY3" fmla="*/ 1422750 h 1422750"/>
              <a:gd name="connsiteX4" fmla="*/ 0 w 3415284"/>
              <a:gd name="connsiteY4" fmla="*/ 1422750 h 1422750"/>
              <a:gd name="connsiteX5" fmla="*/ 0 w 3415284"/>
              <a:gd name="connsiteY5" fmla="*/ 0 h 14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5284" h="1422750">
                <a:moveTo>
                  <a:pt x="0" y="0"/>
                </a:moveTo>
                <a:lnTo>
                  <a:pt x="3178154" y="0"/>
                </a:lnTo>
                <a:lnTo>
                  <a:pt x="3415284" y="237130"/>
                </a:lnTo>
                <a:lnTo>
                  <a:pt x="3415284" y="1422750"/>
                </a:lnTo>
                <a:lnTo>
                  <a:pt x="0" y="1422750"/>
                </a:lnTo>
                <a:lnTo>
                  <a:pt x="0" y="0"/>
                </a:lnTo>
                <a:close/>
              </a:path>
            </a:pathLst>
          </a:custGeom>
          <a:solidFill>
            <a:srgbClr val="8C9B00">
              <a:alpha val="89804"/>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0" tIns="175715" rIns="232865" bIns="57150" numCol="1" spcCol="1270" anchor="ctr" anchorCtr="0">
            <a:noAutofit/>
          </a:bodyPr>
          <a:lstStyle/>
          <a:p>
            <a:pPr marL="0" lvl="0" indent="0" algn="ctr" defTabSz="1333500">
              <a:lnSpc>
                <a:spcPct val="90000"/>
              </a:lnSpc>
              <a:spcBef>
                <a:spcPct val="0"/>
              </a:spcBef>
              <a:spcAft>
                <a:spcPct val="35000"/>
              </a:spcAft>
              <a:buNone/>
            </a:pPr>
            <a:r>
              <a:rPr lang="nb-NO" sz="3000" kern="1200" dirty="0">
                <a:solidFill>
                  <a:schemeClr val="tx1"/>
                </a:solidFill>
              </a:rPr>
              <a:t>Formalisering</a:t>
            </a:r>
          </a:p>
        </p:txBody>
      </p:sp>
      <p:sp>
        <p:nvSpPr>
          <p:cNvPr id="9" name="Frihåndsform: figur 8">
            <a:extLst>
              <a:ext uri="{FF2B5EF4-FFF2-40B4-BE49-F238E27FC236}">
                <a16:creationId xmlns:a16="http://schemas.microsoft.com/office/drawing/2014/main" id="{D84F49A7-885E-4A2F-A7B4-E6771354C312}"/>
              </a:ext>
            </a:extLst>
          </p:cNvPr>
          <p:cNvSpPr/>
          <p:nvPr/>
        </p:nvSpPr>
        <p:spPr>
          <a:xfrm>
            <a:off x="4024883" y="4741930"/>
            <a:ext cx="6071616" cy="1138200"/>
          </a:xfrm>
          <a:custGeom>
            <a:avLst/>
            <a:gdLst>
              <a:gd name="connsiteX0" fmla="*/ 0 w 1138200"/>
              <a:gd name="connsiteY0" fmla="*/ 0 h 6071616"/>
              <a:gd name="connsiteX1" fmla="*/ 1138200 w 1138200"/>
              <a:gd name="connsiteY1" fmla="*/ 0 h 6071616"/>
              <a:gd name="connsiteX2" fmla="*/ 1138200 w 1138200"/>
              <a:gd name="connsiteY2" fmla="*/ 6071616 h 6071616"/>
              <a:gd name="connsiteX3" fmla="*/ 0 w 1138200"/>
              <a:gd name="connsiteY3" fmla="*/ 6071616 h 6071616"/>
              <a:gd name="connsiteX4" fmla="*/ 0 w 1138200"/>
              <a:gd name="connsiteY4" fmla="*/ 0 h 6071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200" h="6071616">
                <a:moveTo>
                  <a:pt x="1138200" y="3"/>
                </a:moveTo>
                <a:lnTo>
                  <a:pt x="1138200" y="6071613"/>
                </a:lnTo>
                <a:lnTo>
                  <a:pt x="0" y="6071613"/>
                </a:lnTo>
                <a:lnTo>
                  <a:pt x="0" y="3"/>
                </a:lnTo>
                <a:lnTo>
                  <a:pt x="1138200" y="3"/>
                </a:lnTo>
                <a:close/>
              </a:path>
            </a:pathLst>
          </a:custGeom>
          <a:solidFill>
            <a:srgbClr val="8C9B00">
              <a:alpha val="3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b-NO" sz="2200" kern="1200" dirty="0"/>
              <a:t>Gjennom daglig og faglig virksomhet</a:t>
            </a:r>
          </a:p>
          <a:p>
            <a:pPr marL="228600" lvl="1" indent="-228600" algn="l" defTabSz="977900">
              <a:lnSpc>
                <a:spcPct val="90000"/>
              </a:lnSpc>
              <a:spcBef>
                <a:spcPct val="0"/>
              </a:spcBef>
              <a:spcAft>
                <a:spcPct val="15000"/>
              </a:spcAft>
              <a:buChar char="•"/>
            </a:pPr>
            <a:r>
              <a:rPr lang="nb-NO" sz="2200" kern="1200" dirty="0"/>
              <a:t>Planlagte, stikkprøver og faste kontroller</a:t>
            </a:r>
          </a:p>
          <a:p>
            <a:pPr marL="228600" lvl="1" indent="-228600" algn="l" defTabSz="977900">
              <a:lnSpc>
                <a:spcPct val="90000"/>
              </a:lnSpc>
              <a:spcBef>
                <a:spcPct val="0"/>
              </a:spcBef>
              <a:spcAft>
                <a:spcPct val="15000"/>
              </a:spcAft>
              <a:buChar char="•"/>
            </a:pPr>
            <a:r>
              <a:rPr lang="nb-NO" sz="2200" kern="1200" dirty="0"/>
              <a:t>Avvikshåndtering</a:t>
            </a:r>
          </a:p>
        </p:txBody>
      </p:sp>
      <p:sp>
        <p:nvSpPr>
          <p:cNvPr id="10" name="Frihåndsform: figur 9">
            <a:extLst>
              <a:ext uri="{FF2B5EF4-FFF2-40B4-BE49-F238E27FC236}">
                <a16:creationId xmlns:a16="http://schemas.microsoft.com/office/drawing/2014/main" id="{F5A57C13-5A36-4416-9E4E-B225872E4E04}"/>
              </a:ext>
            </a:extLst>
          </p:cNvPr>
          <p:cNvSpPr/>
          <p:nvPr/>
        </p:nvSpPr>
        <p:spPr>
          <a:xfrm>
            <a:off x="609600" y="4485356"/>
            <a:ext cx="3415284" cy="1422750"/>
          </a:xfrm>
          <a:custGeom>
            <a:avLst/>
            <a:gdLst>
              <a:gd name="connsiteX0" fmla="*/ 0 w 3415284"/>
              <a:gd name="connsiteY0" fmla="*/ 0 h 1422750"/>
              <a:gd name="connsiteX1" fmla="*/ 3178154 w 3415284"/>
              <a:gd name="connsiteY1" fmla="*/ 0 h 1422750"/>
              <a:gd name="connsiteX2" fmla="*/ 3415284 w 3415284"/>
              <a:gd name="connsiteY2" fmla="*/ 237130 h 1422750"/>
              <a:gd name="connsiteX3" fmla="*/ 3415284 w 3415284"/>
              <a:gd name="connsiteY3" fmla="*/ 1422750 h 1422750"/>
              <a:gd name="connsiteX4" fmla="*/ 0 w 3415284"/>
              <a:gd name="connsiteY4" fmla="*/ 1422750 h 1422750"/>
              <a:gd name="connsiteX5" fmla="*/ 0 w 3415284"/>
              <a:gd name="connsiteY5" fmla="*/ 0 h 14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5284" h="1422750">
                <a:moveTo>
                  <a:pt x="0" y="0"/>
                </a:moveTo>
                <a:lnTo>
                  <a:pt x="3178154" y="0"/>
                </a:lnTo>
                <a:lnTo>
                  <a:pt x="3415284" y="237130"/>
                </a:lnTo>
                <a:lnTo>
                  <a:pt x="3415284" y="1422750"/>
                </a:lnTo>
                <a:lnTo>
                  <a:pt x="0" y="1422750"/>
                </a:lnTo>
                <a:lnTo>
                  <a:pt x="0" y="0"/>
                </a:lnTo>
                <a:close/>
              </a:path>
            </a:pathLst>
          </a:custGeom>
          <a:solidFill>
            <a:srgbClr val="8C9B00">
              <a:alpha val="89804"/>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0" tIns="175715" rIns="232865" bIns="57150" numCol="1" spcCol="1270" anchor="ctr" anchorCtr="0">
            <a:noAutofit/>
          </a:bodyPr>
          <a:lstStyle/>
          <a:p>
            <a:pPr marL="0" lvl="0" indent="0" algn="ctr" defTabSz="1333500">
              <a:lnSpc>
                <a:spcPct val="90000"/>
              </a:lnSpc>
              <a:spcBef>
                <a:spcPct val="0"/>
              </a:spcBef>
              <a:spcAft>
                <a:spcPct val="35000"/>
              </a:spcAft>
              <a:buNone/>
            </a:pPr>
            <a:r>
              <a:rPr lang="nb-NO" sz="3000" kern="1200" dirty="0">
                <a:solidFill>
                  <a:schemeClr val="tx1"/>
                </a:solidFill>
              </a:rPr>
              <a:t>Kontrollaktiviteter</a:t>
            </a:r>
          </a:p>
        </p:txBody>
      </p:sp>
    </p:spTree>
    <p:extLst>
      <p:ext uri="{BB962C8B-B14F-4D97-AF65-F5344CB8AC3E}">
        <p14:creationId xmlns:p14="http://schemas.microsoft.com/office/powerpoint/2010/main" val="34540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skjermbilde&#10;&#10;Automatisk generert beskrivelse">
            <a:extLst>
              <a:ext uri="{FF2B5EF4-FFF2-40B4-BE49-F238E27FC236}">
                <a16:creationId xmlns:a16="http://schemas.microsoft.com/office/drawing/2014/main" id="{85106551-30A7-4322-9F3B-C6604C58BEFD}"/>
              </a:ext>
            </a:extLst>
          </p:cNvPr>
          <p:cNvPicPr>
            <a:picLocks noGrp="1" noChangeAspect="1"/>
          </p:cNvPicPr>
          <p:nvPr>
            <p:ph sz="quarter" idx="10"/>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noFill/>
        </p:spPr>
      </p:pic>
    </p:spTree>
    <p:extLst>
      <p:ext uri="{BB962C8B-B14F-4D97-AF65-F5344CB8AC3E}">
        <p14:creationId xmlns:p14="http://schemas.microsoft.com/office/powerpoint/2010/main" val="10243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5D432-BE05-4177-8F50-A7C09B64CE01}"/>
              </a:ext>
            </a:extLst>
          </p:cNvPr>
          <p:cNvSpPr>
            <a:spLocks noGrp="1"/>
          </p:cNvSpPr>
          <p:nvPr>
            <p:ph type="title"/>
          </p:nvPr>
        </p:nvSpPr>
        <p:spPr>
          <a:xfrm>
            <a:off x="2759928" y="2589028"/>
            <a:ext cx="6672144" cy="1143000"/>
          </a:xfrm>
        </p:spPr>
        <p:txBody>
          <a:bodyPr>
            <a:noAutofit/>
          </a:bodyPr>
          <a:lstStyle/>
          <a:p>
            <a:r>
              <a:rPr lang="nb-NO" sz="4800" dirty="0"/>
              <a:t>Hvem har ansvar for hva?</a:t>
            </a:r>
          </a:p>
        </p:txBody>
      </p:sp>
      <p:sp>
        <p:nvSpPr>
          <p:cNvPr id="3" name="Tittel 1">
            <a:extLst>
              <a:ext uri="{FF2B5EF4-FFF2-40B4-BE49-F238E27FC236}">
                <a16:creationId xmlns:a16="http://schemas.microsoft.com/office/drawing/2014/main" id="{49851894-2979-44DE-A4BA-052ED6B6F337}"/>
              </a:ext>
            </a:extLst>
          </p:cNvPr>
          <p:cNvSpPr txBox="1">
            <a:spLocks/>
          </p:cNvSpPr>
          <p:nvPr/>
        </p:nvSpPr>
        <p:spPr>
          <a:xfrm>
            <a:off x="8070111" y="4912241"/>
            <a:ext cx="3292981" cy="10455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1A58"/>
                </a:solidFill>
                <a:latin typeface="+mj-lt"/>
                <a:ea typeface="+mj-ea"/>
                <a:cs typeface="+mj-cs"/>
              </a:defRPr>
            </a:lvl1pPr>
          </a:lstStyle>
          <a:p>
            <a:r>
              <a:rPr lang="nb-NO" sz="1600" dirty="0"/>
              <a:t>Kommunedirektørens internkontroll</a:t>
            </a:r>
          </a:p>
        </p:txBody>
      </p:sp>
      <p:cxnSp>
        <p:nvCxnSpPr>
          <p:cNvPr id="5" name="Rett linje 4">
            <a:extLst>
              <a:ext uri="{FF2B5EF4-FFF2-40B4-BE49-F238E27FC236}">
                <a16:creationId xmlns:a16="http://schemas.microsoft.com/office/drawing/2014/main" id="{72AC0B7A-DC66-4730-827C-340A882B1049}"/>
              </a:ext>
            </a:extLst>
          </p:cNvPr>
          <p:cNvCxnSpPr/>
          <p:nvPr/>
        </p:nvCxnSpPr>
        <p:spPr>
          <a:xfrm>
            <a:off x="8070112" y="5169195"/>
            <a:ext cx="0" cy="531628"/>
          </a:xfrm>
          <a:prstGeom prst="line">
            <a:avLst/>
          </a:prstGeom>
          <a:ln w="57150">
            <a:solidFill>
              <a:srgbClr val="D411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2844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65EC67-66A4-4170-AB05-51B2A5297002}"/>
              </a:ext>
            </a:extLst>
          </p:cNvPr>
          <p:cNvSpPr>
            <a:spLocks noGrp="1"/>
          </p:cNvSpPr>
          <p:nvPr>
            <p:ph type="title"/>
          </p:nvPr>
        </p:nvSpPr>
        <p:spPr>
          <a:xfrm>
            <a:off x="609600" y="366591"/>
            <a:ext cx="10972800" cy="1143000"/>
          </a:xfrm>
        </p:spPr>
        <p:txBody>
          <a:bodyPr anchor="ctr">
            <a:normAutofit/>
          </a:bodyPr>
          <a:lstStyle/>
          <a:p>
            <a:r>
              <a:rPr lang="nb-NO" dirty="0"/>
              <a:t>Roller og ansvar i internkontrollen</a:t>
            </a:r>
          </a:p>
        </p:txBody>
      </p:sp>
      <p:sp>
        <p:nvSpPr>
          <p:cNvPr id="12" name="Content Placeholder 2">
            <a:extLst>
              <a:ext uri="{FF2B5EF4-FFF2-40B4-BE49-F238E27FC236}">
                <a16:creationId xmlns:a16="http://schemas.microsoft.com/office/drawing/2014/main" id="{450A5F7A-1BEF-4C96-887F-B49BBA68BF73}"/>
              </a:ext>
            </a:extLst>
          </p:cNvPr>
          <p:cNvSpPr>
            <a:spLocks noGrp="1"/>
          </p:cNvSpPr>
          <p:nvPr>
            <p:ph sz="half" idx="1"/>
          </p:nvPr>
        </p:nvSpPr>
        <p:spPr>
          <a:xfrm>
            <a:off x="609600" y="1600201"/>
            <a:ext cx="5384800" cy="4525963"/>
          </a:xfrm>
        </p:spPr>
        <p:txBody>
          <a:bodyPr>
            <a:normAutofit/>
          </a:bodyPr>
          <a:lstStyle/>
          <a:p>
            <a:pPr marL="0" indent="0">
              <a:buNone/>
            </a:pPr>
            <a:r>
              <a:rPr lang="nb-NO" dirty="0"/>
              <a:t>Internkontrollansvaret og oppgavene vil være ulike avhengig av hvor i organisasjonen man befinner seg.</a:t>
            </a:r>
          </a:p>
          <a:p>
            <a:pPr marL="0" indent="0">
              <a:buNone/>
            </a:pPr>
            <a:endParaRPr lang="nb-NO" dirty="0"/>
          </a:p>
          <a:p>
            <a:pPr marL="0" indent="0">
              <a:buNone/>
            </a:pPr>
            <a:r>
              <a:rPr lang="nb-NO" dirty="0"/>
              <a:t>Alle områder og nivå viktige for å skape en helhetlig internkontroll. </a:t>
            </a:r>
          </a:p>
          <a:p>
            <a:pPr marL="0" indent="0">
              <a:buNone/>
            </a:pPr>
            <a:endParaRPr lang="nb-NO" dirty="0"/>
          </a:p>
          <a:p>
            <a:pPr marL="0" indent="0">
              <a:buNone/>
            </a:pPr>
            <a:endParaRPr lang="en-US" dirty="0"/>
          </a:p>
        </p:txBody>
      </p:sp>
      <p:pic>
        <p:nvPicPr>
          <p:cNvPr id="5" name="Plassholder for innhold 4" descr="Et bilde som inneholder skjermbilde&#10;&#10;Automatisk generert beskrivelse">
            <a:extLst>
              <a:ext uri="{FF2B5EF4-FFF2-40B4-BE49-F238E27FC236}">
                <a16:creationId xmlns:a16="http://schemas.microsoft.com/office/drawing/2014/main" id="{03902C87-1650-4D32-85D3-25F69612351F}"/>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97600" y="2281398"/>
            <a:ext cx="5384800" cy="3163569"/>
          </a:xfrm>
          <a:noFill/>
        </p:spPr>
      </p:pic>
      <p:sp>
        <p:nvSpPr>
          <p:cNvPr id="4" name="TekstSylinder 3">
            <a:extLst>
              <a:ext uri="{FF2B5EF4-FFF2-40B4-BE49-F238E27FC236}">
                <a16:creationId xmlns:a16="http://schemas.microsoft.com/office/drawing/2014/main" id="{28B86505-C734-4B11-9B97-EF0A2A1166B1}"/>
              </a:ext>
            </a:extLst>
          </p:cNvPr>
          <p:cNvSpPr txBox="1"/>
          <p:nvPr/>
        </p:nvSpPr>
        <p:spPr>
          <a:xfrm>
            <a:off x="8890000" y="5572899"/>
            <a:ext cx="2879123" cy="307777"/>
          </a:xfrm>
          <a:prstGeom prst="rect">
            <a:avLst/>
          </a:prstGeom>
          <a:noFill/>
        </p:spPr>
        <p:txBody>
          <a:bodyPr wrap="square" rtlCol="0">
            <a:spAutoFit/>
          </a:bodyPr>
          <a:lstStyle/>
          <a:p>
            <a:r>
              <a:rPr lang="nb-NO" sz="1400" dirty="0"/>
              <a:t>Eksempel på mulig ansvarsfordeling</a:t>
            </a:r>
          </a:p>
        </p:txBody>
      </p:sp>
    </p:spTree>
    <p:extLst>
      <p:ext uri="{BB962C8B-B14F-4D97-AF65-F5344CB8AC3E}">
        <p14:creationId xmlns:p14="http://schemas.microsoft.com/office/powerpoint/2010/main" val="2942366260"/>
      </p:ext>
    </p:extLst>
  </p:cSld>
  <p:clrMapOvr>
    <a:masterClrMapping/>
  </p:clrMapOvr>
</p:sld>
</file>

<file path=ppt/theme/theme1.xml><?xml version="1.0" encoding="utf-8"?>
<a:theme xmlns:a="http://schemas.openxmlformats.org/drawingml/2006/main" name="KS avanse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 avansert" id="{F82F7DD9-FACC-4605-A57F-8D35F15AE414}" vid="{B50E3DAC-BE00-421E-8221-89F8308780A4}"/>
    </a:ext>
  </a:extLst>
</a:theme>
</file>

<file path=ppt/theme/theme2.xml><?xml version="1.0" encoding="utf-8"?>
<a:theme xmlns:a="http://schemas.openxmlformats.org/drawingml/2006/main" name="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4FFAF33A1CDB94D9FE874CCDEEA8A00" ma:contentTypeVersion="11" ma:contentTypeDescription="Opprett et nytt dokument." ma:contentTypeScope="" ma:versionID="7d059fa50cef3a975f5916ccc3ae2ae3">
  <xsd:schema xmlns:xsd="http://www.w3.org/2001/XMLSchema" xmlns:xs="http://www.w3.org/2001/XMLSchema" xmlns:p="http://schemas.microsoft.com/office/2006/metadata/properties" xmlns:ns2="7d90e578-a46d-41eb-896f-77068e8106a4" xmlns:ns3="36e8cf0b-c75b-47cd-9977-30a1baf21265" targetNamespace="http://schemas.microsoft.com/office/2006/metadata/properties" ma:root="true" ma:fieldsID="9dd20ab1bbae667c7725129035979c9f" ns2:_="" ns3:_="">
    <xsd:import namespace="7d90e578-a46d-41eb-896f-77068e8106a4"/>
    <xsd:import namespace="36e8cf0b-c75b-47cd-9977-30a1baf212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90e578-a46d-41eb-896f-77068e8106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e8cf0b-c75b-47cd-9977-30a1baf2126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56D479-E864-4E7A-A2BF-B0F6A06A81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90e578-a46d-41eb-896f-77068e8106a4"/>
    <ds:schemaRef ds:uri="36e8cf0b-c75b-47cd-9977-30a1baf212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6BA94C-090A-49EE-96E6-0B8D677D6338}">
  <ds:schemaRefs>
    <ds:schemaRef ds:uri="36e8cf0b-c75b-47cd-9977-30a1baf21265"/>
    <ds:schemaRef ds:uri="http://purl.org/dc/elements/1.1/"/>
    <ds:schemaRef ds:uri="7d90e578-a46d-41eb-896f-77068e8106a4"/>
    <ds:schemaRef ds:uri="http://www.w3.org/XML/1998/namespace"/>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89596BCD-A854-43B9-8D08-17EBDF9D35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TotalTime>
  <Words>2058</Words>
  <Application>Microsoft Office PowerPoint</Application>
  <PresentationFormat>Widescreen</PresentationFormat>
  <Paragraphs>188</Paragraphs>
  <Slides>20</Slides>
  <Notes>15</Notes>
  <HiddenSlides>0</HiddenSlides>
  <MMClips>0</MMClips>
  <ScaleCrop>false</ScaleCrop>
  <HeadingPairs>
    <vt:vector size="6" baseType="variant">
      <vt:variant>
        <vt:lpstr>Brukte skrifter</vt:lpstr>
      </vt:variant>
      <vt:variant>
        <vt:i4>2</vt:i4>
      </vt:variant>
      <vt:variant>
        <vt:lpstr>Tema</vt:lpstr>
      </vt:variant>
      <vt:variant>
        <vt:i4>2</vt:i4>
      </vt:variant>
      <vt:variant>
        <vt:lpstr>Lysbildetitler</vt:lpstr>
      </vt:variant>
      <vt:variant>
        <vt:i4>20</vt:i4>
      </vt:variant>
    </vt:vector>
  </HeadingPairs>
  <TitlesOfParts>
    <vt:vector size="24" baseType="lpstr">
      <vt:lpstr>Arial</vt:lpstr>
      <vt:lpstr>Calibri</vt:lpstr>
      <vt:lpstr>KS avansert</vt:lpstr>
      <vt:lpstr>KS-profiltema</vt:lpstr>
      <vt:lpstr>Orden i eget hus Kommunedirektørens internkontroll</vt:lpstr>
      <vt:lpstr>Hvorfor skal vi ha internkontroll?</vt:lpstr>
      <vt:lpstr>Kommuneloven § 25-1 </vt:lpstr>
      <vt:lpstr>Hensikten – Hvorfor har vi internkontroll</vt:lpstr>
      <vt:lpstr>Virkeområde – Hvor skal vi ha internkontroll?</vt:lpstr>
      <vt:lpstr>Forutsetninger – Hvilke elementer består internkontrollen av?</vt:lpstr>
      <vt:lpstr>PowerPoint-presentasjon</vt:lpstr>
      <vt:lpstr>Hvem har ansvar for hva?</vt:lpstr>
      <vt:lpstr>Roller og ansvar i internkontrollen</vt:lpstr>
      <vt:lpstr>Styrking av internkontrollen</vt:lpstr>
      <vt:lpstr>Hvilket modenhetsnivå er kommunen på?</vt:lpstr>
      <vt:lpstr>Tre råd for kommuner som vil styrke sin internkontroll</vt:lpstr>
      <vt:lpstr>1. Mer formalisering (…særlig dokumentasjon)</vt:lpstr>
      <vt:lpstr>2. Mer risikobasert internkontroll</vt:lpstr>
      <vt:lpstr>3. Bedre sammenheng mellom internkontroll og øvrig ledelse og styring</vt:lpstr>
      <vt:lpstr>PowerPoint-presentasjon</vt:lpstr>
      <vt:lpstr>Kontinuerlig og systematisk arbeid</vt:lpstr>
      <vt:lpstr>Årlig rapportering til kommunestyret</vt:lpstr>
      <vt:lpstr>Årlig rapportering</vt:lpstr>
      <vt:lpstr>Årlig rapportering – eksempel på innhold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Orden i eget hus Kommunedirektørens internkontroll</dc:title>
  <dc:creator>Siv Irèn Storbekk</dc:creator>
  <cp:lastModifiedBy>Siv Irèn Storbekk</cp:lastModifiedBy>
  <cp:revision>1</cp:revision>
  <dcterms:created xsi:type="dcterms:W3CDTF">2020-09-28T05:16:36Z</dcterms:created>
  <dcterms:modified xsi:type="dcterms:W3CDTF">2020-09-28T06:44:53Z</dcterms:modified>
</cp:coreProperties>
</file>