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701" r:id="rId5"/>
  </p:sldMasterIdLst>
  <p:notesMasterIdLst>
    <p:notesMasterId r:id="rId41"/>
  </p:notesMasterIdLst>
  <p:handoutMasterIdLst>
    <p:handoutMasterId r:id="rId42"/>
  </p:handoutMasterIdLst>
  <p:sldIdLst>
    <p:sldId id="257" r:id="rId6"/>
    <p:sldId id="258" r:id="rId7"/>
    <p:sldId id="2147196399" r:id="rId8"/>
    <p:sldId id="2147196266" r:id="rId9"/>
    <p:sldId id="2147196288" r:id="rId10"/>
    <p:sldId id="4461" r:id="rId11"/>
    <p:sldId id="4389" r:id="rId12"/>
    <p:sldId id="4326" r:id="rId13"/>
    <p:sldId id="4480" r:id="rId14"/>
    <p:sldId id="4468" r:id="rId15"/>
    <p:sldId id="2147196393" r:id="rId16"/>
    <p:sldId id="2147196281" r:id="rId17"/>
    <p:sldId id="4373" r:id="rId18"/>
    <p:sldId id="4323" r:id="rId19"/>
    <p:sldId id="2147196289" r:id="rId20"/>
    <p:sldId id="2147196394" r:id="rId21"/>
    <p:sldId id="4482" r:id="rId22"/>
    <p:sldId id="4483" r:id="rId23"/>
    <p:sldId id="2147196287" r:id="rId24"/>
    <p:sldId id="4485" r:id="rId25"/>
    <p:sldId id="4486" r:id="rId26"/>
    <p:sldId id="4472" r:id="rId27"/>
    <p:sldId id="2147196395" r:id="rId28"/>
    <p:sldId id="2147196284" r:id="rId29"/>
    <p:sldId id="4455" r:id="rId30"/>
    <p:sldId id="2147196012" r:id="rId31"/>
    <p:sldId id="2147196396" r:id="rId32"/>
    <p:sldId id="4469" r:id="rId33"/>
    <p:sldId id="2147196397" r:id="rId34"/>
    <p:sldId id="2147196286" r:id="rId35"/>
    <p:sldId id="4458" r:id="rId36"/>
    <p:sldId id="2147196011" r:id="rId37"/>
    <p:sldId id="2147196398" r:id="rId38"/>
    <p:sldId id="4217" r:id="rId39"/>
    <p:sldId id="265" r:id="rId40"/>
  </p:sldIdLst>
  <p:sldSz cx="9144000" cy="5143500" type="screen16x9"/>
  <p:notesSz cx="6724650" cy="9774238"/>
  <p:embeddedFontLst>
    <p:embeddedFont>
      <p:font typeface="Abadi" panose="020B0604020104020204" pitchFamily="34" charset="0"/>
      <p:regular r:id="rId43"/>
    </p:embeddedFont>
    <p:embeddedFont>
      <p:font typeface="Comic Sans MS" panose="030F0702030302020204" pitchFamily="66" charset="0"/>
      <p:regular r:id="rId44"/>
      <p:bold r:id="rId45"/>
      <p:italic r:id="rId46"/>
      <p:boldItalic r:id="rId47"/>
    </p:embeddedFont>
    <p:embeddedFont>
      <p:font typeface="Libre Franklin" pitchFamily="2" charset="0"/>
      <p:regular r:id="rId48"/>
      <p:bold r:id="rId49"/>
      <p:italic r:id="rId50"/>
      <p:boldItalic r:id="rId51"/>
    </p:embeddedFont>
    <p:embeddedFont>
      <p:font typeface="Open Sans" panose="020B0606030504020204" pitchFamily="34" charset="0"/>
      <p:regular r:id="rId52"/>
      <p:bold r:id="rId53"/>
      <p:italic r:id="rId54"/>
      <p:boldItalic r:id="rId55"/>
    </p:embeddedFont>
    <p:embeddedFont>
      <p:font typeface="Open Sans SemiBold" panose="020B0706030804020204" pitchFamily="34" charset="0"/>
      <p:regular r:id="rId56"/>
      <p:bold r:id="rId57"/>
      <p:italic r:id="rId58"/>
      <p:boldItalic r:id="rId59"/>
    </p:embeddedFont>
    <p:embeddedFont>
      <p:font typeface="Roboto" panose="02000000000000000000" pitchFamily="2" charset="0"/>
      <p:regular r:id="rId60"/>
      <p:bold r:id="rId61"/>
      <p:italic r:id="rId62"/>
      <p:boldItalic r:id="rId63"/>
    </p:embeddedFont>
    <p:embeddedFont>
      <p:font typeface="Titillium Web" panose="00000500000000000000" pitchFamily="2" charset="0"/>
      <p:regular r:id="rId64"/>
      <p:bold r:id="rId65"/>
      <p:italic r:id="rId66"/>
      <p:boldItalic r:id="rId67"/>
    </p:embeddedFont>
    <p:embeddedFont>
      <p:font typeface="Verdana" panose="020B0604030504040204" pitchFamily="34" charset="0"/>
      <p:regular r:id="rId68"/>
      <p:bold r:id="rId69"/>
      <p:italic r:id="rId70"/>
      <p:boldItalic r:id="rId71"/>
    </p:embeddedFont>
  </p:embeddedFontLst>
  <p:custDataLst>
    <p:tags r:id="rId7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40B1649-8B71-45F6-98FD-D58707869F6D}">
          <p14:sldIdLst>
            <p14:sldId id="257"/>
            <p14:sldId id="258"/>
            <p14:sldId id="2147196399"/>
            <p14:sldId id="2147196266"/>
            <p14:sldId id="2147196288"/>
            <p14:sldId id="4461"/>
            <p14:sldId id="4389"/>
            <p14:sldId id="4326"/>
            <p14:sldId id="4480"/>
            <p14:sldId id="4468"/>
            <p14:sldId id="2147196393"/>
            <p14:sldId id="2147196281"/>
            <p14:sldId id="4373"/>
            <p14:sldId id="4323"/>
            <p14:sldId id="2147196289"/>
            <p14:sldId id="2147196394"/>
            <p14:sldId id="4482"/>
            <p14:sldId id="4483"/>
            <p14:sldId id="2147196287"/>
            <p14:sldId id="4485"/>
            <p14:sldId id="4486"/>
            <p14:sldId id="4472"/>
            <p14:sldId id="2147196395"/>
            <p14:sldId id="2147196284"/>
            <p14:sldId id="4455"/>
            <p14:sldId id="2147196012"/>
            <p14:sldId id="2147196396"/>
            <p14:sldId id="4469"/>
            <p14:sldId id="2147196397"/>
            <p14:sldId id="2147196286"/>
            <p14:sldId id="4458"/>
            <p14:sldId id="2147196011"/>
            <p14:sldId id="2147196398"/>
            <p14:sldId id="4217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, Carl Jørgen Nordlander" initials="LCJN" lastIdx="10" clrIdx="0">
    <p:extLst>
      <p:ext uri="{19B8F6BF-5375-455C-9EA6-DF929625EA0E}">
        <p15:presenceInfo xmlns:p15="http://schemas.microsoft.com/office/powerpoint/2012/main" userId="S::carl.jorgen.lie@kpmg.no::1d4e1d68-8e15-49d9-8926-9a638204506e" providerId="AD"/>
      </p:ext>
    </p:extLst>
  </p:cmAuthor>
  <p:cmAuthor id="2" name="Kristin Gustavsen Haugsvold" initials="KGH" lastIdx="18" clrIdx="1">
    <p:extLst>
      <p:ext uri="{19B8F6BF-5375-455C-9EA6-DF929625EA0E}">
        <p15:presenceInfo xmlns:p15="http://schemas.microsoft.com/office/powerpoint/2012/main" userId="S::pu362@udf.no::21d30269-f73d-4280-93f5-4635649a26eb" providerId="AD"/>
      </p:ext>
    </p:extLst>
  </p:cmAuthor>
  <p:cmAuthor id="3" name="Aud Jorunn Hovland" initials="AH" lastIdx="1" clrIdx="2">
    <p:extLst>
      <p:ext uri="{19B8F6BF-5375-455C-9EA6-DF929625EA0E}">
        <p15:presenceInfo xmlns:p15="http://schemas.microsoft.com/office/powerpoint/2012/main" userId="S::aud.jorunn.hovland_nsf.no#ext#@ksiskyen.onmicrosoft.com::c8574e48-d230-4319-82af-56fc244fc7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C7F"/>
    <a:srgbClr val="D4E5E6"/>
    <a:srgbClr val="A3C7C9"/>
    <a:srgbClr val="548F92"/>
    <a:srgbClr val="2D7C81"/>
    <a:srgbClr val="FFAB40"/>
    <a:srgbClr val="77AEB1"/>
    <a:srgbClr val="85B7B9"/>
    <a:srgbClr val="63A2A5"/>
    <a:srgbClr val="8DB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98" autoAdjust="0"/>
  </p:normalViewPr>
  <p:slideViewPr>
    <p:cSldViewPr snapToGrid="0">
      <p:cViewPr varScale="1">
        <p:scale>
          <a:sx n="95" d="100"/>
          <a:sy n="95" d="100"/>
        </p:scale>
        <p:origin x="2956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font" Target="fonts/font26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font" Target="fonts/font24.fntdata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9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font" Target="fonts/font27.fntdata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9.fntdata"/><Relationship Id="rId72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font" Target="fonts/font25.fntdata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openxmlformats.org/officeDocument/2006/relationships/font" Target="fonts/font28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font" Target="fonts/font23.fntdata"/><Relationship Id="rId73" Type="http://schemas.openxmlformats.org/officeDocument/2006/relationships/commentAuthors" Target="commentAuthors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font" Target="fonts/font29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Hovland" userId="7cad9c8e-68ae-4e3d-9dae-b82025825ccc" providerId="ADAL" clId="{B4639BE5-1532-4802-A1E1-74470C3CEC8B}"/>
    <pc:docChg chg="undo custSel delSld modSld modSection">
      <pc:chgData name="Kristin Hovland" userId="7cad9c8e-68ae-4e3d-9dae-b82025825ccc" providerId="ADAL" clId="{B4639BE5-1532-4802-A1E1-74470C3CEC8B}" dt="2024-04-18T08:36:22.291" v="39" actId="6549"/>
      <pc:docMkLst>
        <pc:docMk/>
      </pc:docMkLst>
      <pc:sldChg chg="modNotesTx">
        <pc:chgData name="Kristin Hovland" userId="7cad9c8e-68ae-4e3d-9dae-b82025825ccc" providerId="ADAL" clId="{B4639BE5-1532-4802-A1E1-74470C3CEC8B}" dt="2024-04-18T08:36:22.291" v="39" actId="6549"/>
        <pc:sldMkLst>
          <pc:docMk/>
          <pc:sldMk cId="2986902781" sldId="4217"/>
        </pc:sldMkLst>
      </pc:sldChg>
      <pc:sldChg chg="modNotesTx">
        <pc:chgData name="Kristin Hovland" userId="7cad9c8e-68ae-4e3d-9dae-b82025825ccc" providerId="ADAL" clId="{B4639BE5-1532-4802-A1E1-74470C3CEC8B}" dt="2024-04-18T08:31:52.319" v="1" actId="6549"/>
        <pc:sldMkLst>
          <pc:docMk/>
          <pc:sldMk cId="3221052474" sldId="4326"/>
        </pc:sldMkLst>
      </pc:sldChg>
      <pc:sldChg chg="modSp mod modNotesTx">
        <pc:chgData name="Kristin Hovland" userId="7cad9c8e-68ae-4e3d-9dae-b82025825ccc" providerId="ADAL" clId="{B4639BE5-1532-4802-A1E1-74470C3CEC8B}" dt="2024-04-18T08:36:04.906" v="37" actId="1076"/>
        <pc:sldMkLst>
          <pc:docMk/>
          <pc:sldMk cId="961550439" sldId="4458"/>
        </pc:sldMkLst>
        <pc:picChg chg="mod">
          <ac:chgData name="Kristin Hovland" userId="7cad9c8e-68ae-4e3d-9dae-b82025825ccc" providerId="ADAL" clId="{B4639BE5-1532-4802-A1E1-74470C3CEC8B}" dt="2024-04-18T08:35:56.267" v="35" actId="14100"/>
          <ac:picMkLst>
            <pc:docMk/>
            <pc:sldMk cId="961550439" sldId="4458"/>
            <ac:picMk id="12" creationId="{395F7B07-50BF-A9A7-72DF-8D96753ED5BB}"/>
          </ac:picMkLst>
        </pc:picChg>
        <pc:picChg chg="mod">
          <ac:chgData name="Kristin Hovland" userId="7cad9c8e-68ae-4e3d-9dae-b82025825ccc" providerId="ADAL" clId="{B4639BE5-1532-4802-A1E1-74470C3CEC8B}" dt="2024-04-18T08:36:04.906" v="37" actId="1076"/>
          <ac:picMkLst>
            <pc:docMk/>
            <pc:sldMk cId="961550439" sldId="4458"/>
            <ac:picMk id="14" creationId="{CA2264B8-CDF9-E01F-5067-2B8A5A49B080}"/>
          </ac:picMkLst>
        </pc:picChg>
      </pc:sldChg>
      <pc:sldChg chg="modNotesTx">
        <pc:chgData name="Kristin Hovland" userId="7cad9c8e-68ae-4e3d-9dae-b82025825ccc" providerId="ADAL" clId="{B4639BE5-1532-4802-A1E1-74470C3CEC8B}" dt="2024-04-18T08:31:43.867" v="0" actId="6549"/>
        <pc:sldMkLst>
          <pc:docMk/>
          <pc:sldMk cId="1146120200" sldId="4461"/>
        </pc:sldMkLst>
      </pc:sldChg>
      <pc:sldChg chg="del">
        <pc:chgData name="Kristin Hovland" userId="7cad9c8e-68ae-4e3d-9dae-b82025825ccc" providerId="ADAL" clId="{B4639BE5-1532-4802-A1E1-74470C3CEC8B}" dt="2024-04-18T08:34:59.259" v="27" actId="47"/>
        <pc:sldMkLst>
          <pc:docMk/>
          <pc:sldMk cId="1163825675" sldId="4465"/>
        </pc:sldMkLst>
      </pc:sldChg>
      <pc:sldChg chg="modNotesTx">
        <pc:chgData name="Kristin Hovland" userId="7cad9c8e-68ae-4e3d-9dae-b82025825ccc" providerId="ADAL" clId="{B4639BE5-1532-4802-A1E1-74470C3CEC8B}" dt="2024-04-18T08:32:28.473" v="9" actId="6549"/>
        <pc:sldMkLst>
          <pc:docMk/>
          <pc:sldMk cId="1260522588" sldId="4472"/>
        </pc:sldMkLst>
      </pc:sldChg>
      <pc:sldChg chg="modNotesTx">
        <pc:chgData name="Kristin Hovland" userId="7cad9c8e-68ae-4e3d-9dae-b82025825ccc" providerId="ADAL" clId="{B4639BE5-1532-4802-A1E1-74470C3CEC8B}" dt="2024-04-18T08:31:55.739" v="2" actId="6549"/>
        <pc:sldMkLst>
          <pc:docMk/>
          <pc:sldMk cId="2204805157" sldId="4480"/>
        </pc:sldMkLst>
      </pc:sldChg>
      <pc:sldChg chg="modNotesTx">
        <pc:chgData name="Kristin Hovland" userId="7cad9c8e-68ae-4e3d-9dae-b82025825ccc" providerId="ADAL" clId="{B4639BE5-1532-4802-A1E1-74470C3CEC8B}" dt="2024-04-18T08:32:08.039" v="3" actId="6549"/>
        <pc:sldMkLst>
          <pc:docMk/>
          <pc:sldMk cId="2117343053" sldId="4482"/>
        </pc:sldMkLst>
      </pc:sldChg>
      <pc:sldChg chg="modNotesTx">
        <pc:chgData name="Kristin Hovland" userId="7cad9c8e-68ae-4e3d-9dae-b82025825ccc" providerId="ADAL" clId="{B4639BE5-1532-4802-A1E1-74470C3CEC8B}" dt="2024-04-18T08:32:12.105" v="4" actId="6549"/>
        <pc:sldMkLst>
          <pc:docMk/>
          <pc:sldMk cId="513396080" sldId="4483"/>
        </pc:sldMkLst>
      </pc:sldChg>
      <pc:sldChg chg="modNotesTx">
        <pc:chgData name="Kristin Hovland" userId="7cad9c8e-68ae-4e3d-9dae-b82025825ccc" providerId="ADAL" clId="{B4639BE5-1532-4802-A1E1-74470C3CEC8B}" dt="2024-04-18T08:32:20.641" v="7" actId="6549"/>
        <pc:sldMkLst>
          <pc:docMk/>
          <pc:sldMk cId="973697092" sldId="4485"/>
        </pc:sldMkLst>
      </pc:sldChg>
      <pc:sldChg chg="modNotesTx">
        <pc:chgData name="Kristin Hovland" userId="7cad9c8e-68ae-4e3d-9dae-b82025825ccc" providerId="ADAL" clId="{B4639BE5-1532-4802-A1E1-74470C3CEC8B}" dt="2024-04-18T08:32:24.470" v="8" actId="6549"/>
        <pc:sldMkLst>
          <pc:docMk/>
          <pc:sldMk cId="2229425474" sldId="4486"/>
        </pc:sldMkLst>
      </pc:sldChg>
      <pc:sldChg chg="modSp mod modNotesTx">
        <pc:chgData name="Kristin Hovland" userId="7cad9c8e-68ae-4e3d-9dae-b82025825ccc" providerId="ADAL" clId="{B4639BE5-1532-4802-A1E1-74470C3CEC8B}" dt="2024-04-18T08:34:13.817" v="26" actId="1076"/>
        <pc:sldMkLst>
          <pc:docMk/>
          <pc:sldMk cId="2067883360" sldId="2147196284"/>
        </pc:sldMkLst>
        <pc:spChg chg="mod">
          <ac:chgData name="Kristin Hovland" userId="7cad9c8e-68ae-4e3d-9dae-b82025825ccc" providerId="ADAL" clId="{B4639BE5-1532-4802-A1E1-74470C3CEC8B}" dt="2024-04-18T08:33:07.761" v="15" actId="255"/>
          <ac:spMkLst>
            <pc:docMk/>
            <pc:sldMk cId="2067883360" sldId="2147196284"/>
            <ac:spMk id="19" creationId="{E61BBAF0-5B03-48A4-8CD7-49FA24782CD0}"/>
          </ac:spMkLst>
        </pc:spChg>
        <pc:spChg chg="mod">
          <ac:chgData name="Kristin Hovland" userId="7cad9c8e-68ae-4e3d-9dae-b82025825ccc" providerId="ADAL" clId="{B4639BE5-1532-4802-A1E1-74470C3CEC8B}" dt="2024-04-18T08:32:45.403" v="12" actId="404"/>
          <ac:spMkLst>
            <pc:docMk/>
            <pc:sldMk cId="2067883360" sldId="2147196284"/>
            <ac:spMk id="22" creationId="{62A75C73-7122-4D81-A845-51F97EBAE92D}"/>
          </ac:spMkLst>
        </pc:spChg>
        <pc:spChg chg="mod">
          <ac:chgData name="Kristin Hovland" userId="7cad9c8e-68ae-4e3d-9dae-b82025825ccc" providerId="ADAL" clId="{B4639BE5-1532-4802-A1E1-74470C3CEC8B}" dt="2024-04-18T08:33:50.921" v="22" actId="1076"/>
          <ac:spMkLst>
            <pc:docMk/>
            <pc:sldMk cId="2067883360" sldId="2147196284"/>
            <ac:spMk id="23" creationId="{FFE68B00-CD39-4F05-8DC2-09C4BAA1ED9A}"/>
          </ac:spMkLst>
        </pc:spChg>
        <pc:spChg chg="mod">
          <ac:chgData name="Kristin Hovland" userId="7cad9c8e-68ae-4e3d-9dae-b82025825ccc" providerId="ADAL" clId="{B4639BE5-1532-4802-A1E1-74470C3CEC8B}" dt="2024-04-18T08:33:33.977" v="19" actId="255"/>
          <ac:spMkLst>
            <pc:docMk/>
            <pc:sldMk cId="2067883360" sldId="2147196284"/>
            <ac:spMk id="30" creationId="{CE686319-76C9-4FB0-87ED-A65F3F91B24E}"/>
          </ac:spMkLst>
        </pc:spChg>
        <pc:spChg chg="mod">
          <ac:chgData name="Kristin Hovland" userId="7cad9c8e-68ae-4e3d-9dae-b82025825ccc" providerId="ADAL" clId="{B4639BE5-1532-4802-A1E1-74470C3CEC8B}" dt="2024-04-18T08:33:33.977" v="19" actId="255"/>
          <ac:spMkLst>
            <pc:docMk/>
            <pc:sldMk cId="2067883360" sldId="2147196284"/>
            <ac:spMk id="31" creationId="{46AC2281-9713-41C3-BD67-54530A079A09}"/>
          </ac:spMkLst>
        </pc:spChg>
        <pc:spChg chg="mod">
          <ac:chgData name="Kristin Hovland" userId="7cad9c8e-68ae-4e3d-9dae-b82025825ccc" providerId="ADAL" clId="{B4639BE5-1532-4802-A1E1-74470C3CEC8B}" dt="2024-04-18T08:34:13.817" v="26" actId="1076"/>
          <ac:spMkLst>
            <pc:docMk/>
            <pc:sldMk cId="2067883360" sldId="2147196284"/>
            <ac:spMk id="35" creationId="{B88D36AC-3290-4A7B-BAEC-A68E2D2FA330}"/>
          </ac:spMkLst>
        </pc:spChg>
        <pc:grpChg chg="mod">
          <ac:chgData name="Kristin Hovland" userId="7cad9c8e-68ae-4e3d-9dae-b82025825ccc" providerId="ADAL" clId="{B4639BE5-1532-4802-A1E1-74470C3CEC8B}" dt="2024-04-18T08:34:07.349" v="25" actId="1076"/>
          <ac:grpSpMkLst>
            <pc:docMk/>
            <pc:sldMk cId="2067883360" sldId="2147196284"/>
            <ac:grpSpMk id="2" creationId="{A8072B5E-ED49-4D34-9637-EB9C8ADE0BD8}"/>
          </ac:grpSpMkLst>
        </pc:grpChg>
        <pc:grpChg chg="mod">
          <ac:chgData name="Kristin Hovland" userId="7cad9c8e-68ae-4e3d-9dae-b82025825ccc" providerId="ADAL" clId="{B4639BE5-1532-4802-A1E1-74470C3CEC8B}" dt="2024-04-18T08:33:26.757" v="17" actId="1076"/>
          <ac:grpSpMkLst>
            <pc:docMk/>
            <pc:sldMk cId="2067883360" sldId="2147196284"/>
            <ac:grpSpMk id="28" creationId="{562572EF-8BE0-4F1A-8F41-B225AC7D1548}"/>
          </ac:grpSpMkLst>
        </pc:grpChg>
      </pc:sldChg>
      <pc:sldChg chg="modSp mod">
        <pc:chgData name="Kristin Hovland" userId="7cad9c8e-68ae-4e3d-9dae-b82025825ccc" providerId="ADAL" clId="{B4639BE5-1532-4802-A1E1-74470C3CEC8B}" dt="2024-04-18T08:35:41.005" v="33" actId="404"/>
        <pc:sldMkLst>
          <pc:docMk/>
          <pc:sldMk cId="304966648" sldId="2147196286"/>
        </pc:sldMkLst>
        <pc:spChg chg="mod">
          <ac:chgData name="Kristin Hovland" userId="7cad9c8e-68ae-4e3d-9dae-b82025825ccc" providerId="ADAL" clId="{B4639BE5-1532-4802-A1E1-74470C3CEC8B}" dt="2024-04-18T08:35:32.932" v="32" actId="1076"/>
          <ac:spMkLst>
            <pc:docMk/>
            <pc:sldMk cId="304966648" sldId="2147196286"/>
            <ac:spMk id="4" creationId="{360A6091-11D5-436A-A878-7091B9F74648}"/>
          </ac:spMkLst>
        </pc:spChg>
        <pc:spChg chg="mod">
          <ac:chgData name="Kristin Hovland" userId="7cad9c8e-68ae-4e3d-9dae-b82025825ccc" providerId="ADAL" clId="{B4639BE5-1532-4802-A1E1-74470C3CEC8B}" dt="2024-04-18T08:35:23.803" v="29" actId="255"/>
          <ac:spMkLst>
            <pc:docMk/>
            <pc:sldMk cId="304966648" sldId="2147196286"/>
            <ac:spMk id="19" creationId="{E61BBAF0-5B03-48A4-8CD7-49FA24782CD0}"/>
          </ac:spMkLst>
        </pc:spChg>
        <pc:spChg chg="mod">
          <ac:chgData name="Kristin Hovland" userId="7cad9c8e-68ae-4e3d-9dae-b82025825ccc" providerId="ADAL" clId="{B4639BE5-1532-4802-A1E1-74470C3CEC8B}" dt="2024-04-18T08:35:15.243" v="28" actId="404"/>
          <ac:spMkLst>
            <pc:docMk/>
            <pc:sldMk cId="304966648" sldId="2147196286"/>
            <ac:spMk id="22" creationId="{62A75C73-7122-4D81-A845-51F97EBAE92D}"/>
          </ac:spMkLst>
        </pc:spChg>
        <pc:spChg chg="mod">
          <ac:chgData name="Kristin Hovland" userId="7cad9c8e-68ae-4e3d-9dae-b82025825ccc" providerId="ADAL" clId="{B4639BE5-1532-4802-A1E1-74470C3CEC8B}" dt="2024-04-18T08:35:23.803" v="29" actId="255"/>
          <ac:spMkLst>
            <pc:docMk/>
            <pc:sldMk cId="304966648" sldId="2147196286"/>
            <ac:spMk id="23" creationId="{FFE68B00-CD39-4F05-8DC2-09C4BAA1ED9A}"/>
          </ac:spMkLst>
        </pc:spChg>
        <pc:spChg chg="mod">
          <ac:chgData name="Kristin Hovland" userId="7cad9c8e-68ae-4e3d-9dae-b82025825ccc" providerId="ADAL" clId="{B4639BE5-1532-4802-A1E1-74470C3CEC8B}" dt="2024-04-18T08:35:41.005" v="33" actId="404"/>
          <ac:spMkLst>
            <pc:docMk/>
            <pc:sldMk cId="304966648" sldId="2147196286"/>
            <ac:spMk id="31" creationId="{46AC2281-9713-41C3-BD67-54530A079A09}"/>
          </ac:spMkLst>
        </pc:spChg>
        <pc:grpChg chg="mod">
          <ac:chgData name="Kristin Hovland" userId="7cad9c8e-68ae-4e3d-9dae-b82025825ccc" providerId="ADAL" clId="{B4639BE5-1532-4802-A1E1-74470C3CEC8B}" dt="2024-04-18T08:35:27.699" v="30" actId="14100"/>
          <ac:grpSpMkLst>
            <pc:docMk/>
            <pc:sldMk cId="304966648" sldId="2147196286"/>
            <ac:grpSpMk id="2" creationId="{A8072B5E-ED49-4D34-9637-EB9C8ADE0BD8}"/>
          </ac:grpSpMkLst>
        </pc:grpChg>
      </pc:sldChg>
      <pc:sldChg chg="modNotesTx">
        <pc:chgData name="Kristin Hovland" userId="7cad9c8e-68ae-4e3d-9dae-b82025825ccc" providerId="ADAL" clId="{B4639BE5-1532-4802-A1E1-74470C3CEC8B}" dt="2024-04-18T08:32:15.260" v="5" actId="6549"/>
        <pc:sldMkLst>
          <pc:docMk/>
          <pc:sldMk cId="2926152133" sldId="2147196287"/>
        </pc:sldMkLst>
      </pc:sldChg>
      <pc:sldChg chg="modNotesTx">
        <pc:chgData name="Kristin Hovland" userId="7cad9c8e-68ae-4e3d-9dae-b82025825ccc" providerId="ADAL" clId="{B4639BE5-1532-4802-A1E1-74470C3CEC8B}" dt="2024-04-18T08:32:31.826" v="10" actId="6549"/>
        <pc:sldMkLst>
          <pc:docMk/>
          <pc:sldMk cId="342714672" sldId="2147196395"/>
        </pc:sldMkLst>
      </pc:sldChg>
      <pc:sldChg chg="modNotesTx">
        <pc:chgData name="Kristin Hovland" userId="7cad9c8e-68ae-4e3d-9dae-b82025825ccc" providerId="ADAL" clId="{B4639BE5-1532-4802-A1E1-74470C3CEC8B}" dt="2024-04-18T08:36:16.999" v="38" actId="6549"/>
        <pc:sldMkLst>
          <pc:docMk/>
          <pc:sldMk cId="4238845201" sldId="21471963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FEE1E7-D3CA-4EE4-87B6-41AEFCF13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35F5A-0D89-4F14-BD6D-A43897D502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BFA55-C9E4-406C-978F-5D762ABA25F4}" type="datetimeFigureOut">
              <a:rPr lang="nb-NO" smtClean="0">
                <a:latin typeface="Verdana" panose="020B0604030504040204" pitchFamily="34" charset="0"/>
                <a:ea typeface="Verdana" panose="020B0604030504040204" pitchFamily="34" charset="0"/>
              </a:rPr>
              <a:t>18.04.2024</a:t>
            </a:fld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180E4-5DAD-47CD-BE59-F698119750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4E799-2646-48F3-BA45-BBA274757B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C0D4-D420-41F1-8480-16CF6C392406}" type="slidenum">
              <a:rPr lang="nb-NO" smtClean="0">
                <a:latin typeface="Verdana" panose="020B0604030504040204" pitchFamily="34" charset="0"/>
                <a:ea typeface="Verdana" panose="020B0604030504040204" pitchFamily="34" charset="0"/>
              </a:rPr>
              <a:t>‹#›</a:t>
            </a:fld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6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3425"/>
            <a:ext cx="6513512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Verdana" panose="020B0604030504040204" pitchFamily="34" charset="0"/>
        <a:ea typeface="Verdana" panose="020B060403050404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0085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041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0338" y="511175"/>
            <a:ext cx="4540250" cy="2554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973" indent="0"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14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85A7F4D-DC89-46E5-AC65-6F0EF4042FAE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nb-NO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688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6620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5fabcc984_0_78:notes"/>
          <p:cNvSpPr txBox="1">
            <a:spLocks noGrp="1"/>
          </p:cNvSpPr>
          <p:nvPr>
            <p:ph type="body" idx="1"/>
          </p:nvPr>
        </p:nvSpPr>
        <p:spPr>
          <a:xfrm>
            <a:off x="1971313" y="5742185"/>
            <a:ext cx="15770570" cy="544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100" tIns="114100" rIns="114100" bIns="114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8" name="Google Shape;68;gc5fabcc98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27713" y="903288"/>
            <a:ext cx="8058150" cy="453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6183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2331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441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6854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863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784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8332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3943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8654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8177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518EB-D2DF-A859-6536-3ED006CDF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EF2FD-ED04-9C16-DF1B-3D9AA3599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700338" y="511175"/>
            <a:ext cx="4540250" cy="25542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4C5F7-EDAA-B345-4B51-4011A7684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973" indent="0"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12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85A7F4D-DC89-46E5-AC65-6F0EF4042FAE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nb-NO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937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15 min</a:t>
            </a:r>
          </a:p>
          <a:p>
            <a:r>
              <a:rPr lang="nb-NO" dirty="0"/>
              <a:t>Hva har gått bra? </a:t>
            </a:r>
          </a:p>
        </p:txBody>
      </p:sp>
    </p:spTree>
    <p:extLst>
      <p:ext uri="{BB962C8B-B14F-4D97-AF65-F5344CB8AC3E}">
        <p14:creationId xmlns:p14="http://schemas.microsoft.com/office/powerpoint/2010/main" val="1539085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lnSpc>
                <a:spcPct val="114999"/>
              </a:lnSpc>
              <a:buNone/>
            </a:pPr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49423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9998B-C107-D914-FEC2-7B103CE56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22764-6286-11B2-AD91-DF6DABC01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DA872-D81B-F056-38C3-484BFC6A7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035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1" dirty="0">
                <a:solidFill>
                  <a:schemeClr val="tx1"/>
                </a:solidFill>
                <a:cs typeface="Open Sans" panose="020B0604020202020204" charset="0"/>
              </a:rPr>
              <a:t>Rammeverk for å sette seg mål som er gjennomførbare</a:t>
            </a:r>
          </a:p>
          <a:p>
            <a: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  <a:t>Mål</a:t>
            </a:r>
          </a:p>
          <a:p>
            <a: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  <a:t>Tidsramme</a:t>
            </a:r>
          </a:p>
          <a:p>
            <a: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  <a:t>Ønsket resultat</a:t>
            </a:r>
          </a:p>
          <a:p>
            <a: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  <a:t>Hindre</a:t>
            </a:r>
          </a:p>
          <a:p>
            <a: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  <a:t>Hvis så - </a:t>
            </a:r>
          </a:p>
          <a:p>
            <a:endParaRPr lang="nb-NO" dirty="0"/>
          </a:p>
          <a:p>
            <a:r>
              <a:rPr lang="nb-NO" sz="1100" b="1" dirty="0">
                <a:solidFill>
                  <a:schemeClr val="tx1"/>
                </a:solidFill>
                <a:cs typeface="Open Sans" panose="020B0604020202020204" charset="0"/>
              </a:rPr>
              <a:t>Kontinuerlig stoppe opp og evaluere arbeidet. </a:t>
            </a:r>
          </a:p>
          <a:p>
            <a: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  <a:t>Gjør vi det bedre? </a:t>
            </a:r>
          </a:p>
          <a:p>
            <a: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  <a:t>Har vi gjort noe vi ikke skulle gjort? </a:t>
            </a:r>
          </a:p>
          <a:p>
            <a: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  <a:t>Hva har vi gjort som har fungert bra? </a:t>
            </a:r>
          </a:p>
          <a:p>
            <a: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  <a:t>Det handler om å reflektere og lære underveis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2831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DF223-B919-81EB-F2C0-8335EB21C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7CA0E-E625-9A5B-D024-E043F13AE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700338" y="511175"/>
            <a:ext cx="4540250" cy="25542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401D5-D55C-4A02-B2F7-5897DD3E0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VI tenker at dette er med på å holde på den bevisstheten. Reflektere over og dokumentere hva dere har gjort</a:t>
            </a:r>
          </a:p>
          <a:p>
            <a:r>
              <a:rPr lang="nb-NO" dirty="0">
                <a:solidFill>
                  <a:schemeClr val="bg2"/>
                </a:solidFill>
              </a:rPr>
              <a:t>Hjelp til veien videre</a:t>
            </a:r>
          </a:p>
          <a:p>
            <a:pPr marL="158973" indent="0"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25782147-A94B-96E1-F9BF-9F4FE01E5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b9474cba7_0_224:notes">
            <a:extLst>
              <a:ext uri="{FF2B5EF4-FFF2-40B4-BE49-F238E27FC236}">
                <a16:creationId xmlns:a16="http://schemas.microsoft.com/office/drawing/2014/main" id="{70E70479-DE14-DF28-AC60-3BA54495E1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1309" y="5742178"/>
            <a:ext cx="15770569" cy="543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112" name="Google Shape;112;gbb9474cba7_0_224:notes">
            <a:extLst>
              <a:ext uri="{FF2B5EF4-FFF2-40B4-BE49-F238E27FC236}">
                <a16:creationId xmlns:a16="http://schemas.microsoft.com/office/drawing/2014/main" id="{ECE3FC0C-D6C4-2F72-2F1D-D169597DF3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827713" y="906463"/>
            <a:ext cx="8059737" cy="453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1330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85A7F4D-DC89-46E5-AC65-6F0EF4042FAE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nb-NO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074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6210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6EA3-5044-4EA2-82F5-3F4710A5B86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0189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3BFC3-E24D-A59C-F19A-038E245BF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BBE220-D34E-D901-8F87-7C94950BD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FF81D-8475-587E-4028-84B4CFA20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9403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b9474cba7_0_224:notes"/>
          <p:cNvSpPr txBox="1">
            <a:spLocks noGrp="1"/>
          </p:cNvSpPr>
          <p:nvPr>
            <p:ph type="body" idx="1"/>
          </p:nvPr>
        </p:nvSpPr>
        <p:spPr>
          <a:xfrm>
            <a:off x="1971309" y="5742178"/>
            <a:ext cx="15770569" cy="543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b-NO" dirty="0"/>
          </a:p>
        </p:txBody>
      </p:sp>
      <p:sp>
        <p:nvSpPr>
          <p:cNvPr id="112" name="Google Shape;112;gbb9474cba7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27713" y="906463"/>
            <a:ext cx="8059737" cy="453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806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0338" y="511175"/>
            <a:ext cx="4540250" cy="2554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973" indent="0" algn="ctr">
              <a:buNone/>
            </a:pPr>
            <a:endParaRPr lang="nb-NO">
              <a:solidFill>
                <a:schemeClr val="tx1"/>
              </a:solidFill>
            </a:endParaRPr>
          </a:p>
          <a:p>
            <a:pPr marL="158973" indent="0">
              <a:buNone/>
            </a:pPr>
            <a:endParaRPr lang="nb-NO">
              <a:solidFill>
                <a:schemeClr val="tx1"/>
              </a:solidFill>
            </a:endParaRPr>
          </a:p>
          <a:p>
            <a:pPr marL="158973" indent="0">
              <a:buNone/>
            </a:pPr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4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b9474cba7_0_224:notes"/>
          <p:cNvSpPr txBox="1">
            <a:spLocks noGrp="1"/>
          </p:cNvSpPr>
          <p:nvPr>
            <p:ph type="body" idx="1"/>
          </p:nvPr>
        </p:nvSpPr>
        <p:spPr>
          <a:xfrm>
            <a:off x="1932979" y="6137950"/>
            <a:ext cx="15463919" cy="581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sym typeface="Arial"/>
              </a:rPr>
              <a:t> </a:t>
            </a:r>
            <a:endParaRPr lang="nb-NO" sz="1100" b="0" i="0" u="none" strike="noStrike" cap="none" dirty="0">
              <a:solidFill>
                <a:srgbClr val="000000"/>
              </a:solidFill>
              <a:effectLst/>
              <a:sym typeface="Arial"/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endParaRPr lang="nb-NO" dirty="0"/>
          </a:p>
        </p:txBody>
      </p:sp>
      <p:sp>
        <p:nvSpPr>
          <p:cNvPr id="112" name="Google Shape;112;gbb9474cba7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59400" y="968375"/>
            <a:ext cx="8613775" cy="4846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282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357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800" i="1" dirty="0"/>
              <a:t>* Knardahl, </a:t>
            </a:r>
            <a:r>
              <a:rPr lang="nb-NO" sz="800" i="1" dirty="0" err="1"/>
              <a:t>Sterud</a:t>
            </a:r>
            <a:r>
              <a:rPr lang="nb-NO" sz="800" i="1" dirty="0"/>
              <a:t>, Nielsen &amp; Nordby 2016,  https://www.idunn.no/spa/2019/03/nav_virksomhetsbaserte_team_redusert_sykefravaer</a:t>
            </a:r>
          </a:p>
          <a:p>
            <a:r>
              <a:rPr lang="nb-NO" sz="800" i="1" dirty="0"/>
              <a:t>** Vabø, M. (2014). Dilemmaer i velferdens organisering. I M. Vabø &amp; S. I. </a:t>
            </a:r>
            <a:r>
              <a:rPr lang="nb-NO" sz="800" i="1" dirty="0" err="1"/>
              <a:t>Vabo</a:t>
            </a:r>
            <a:r>
              <a:rPr lang="nb-NO" sz="800" i="1" dirty="0"/>
              <a:t> (red.) Velferdens organisering (s. 11–78). Oslo: Universitetsforlaget.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528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7874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646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rgbClr val="2D7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2A12FF3-D9AC-9A44-B559-A674D51C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000" y="2011125"/>
            <a:ext cx="3600000" cy="11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5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;p11">
            <a:extLst>
              <a:ext uri="{FF2B5EF4-FFF2-40B4-BE49-F238E27FC236}">
                <a16:creationId xmlns:a16="http://schemas.microsoft.com/office/drawing/2014/main" id="{BEF0699D-0A78-EB4D-AB47-2666FC4DFD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375" y="412000"/>
            <a:ext cx="80751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5" name="Google Shape;67;p11">
            <a:extLst>
              <a:ext uri="{FF2B5EF4-FFF2-40B4-BE49-F238E27FC236}">
                <a16:creationId xmlns:a16="http://schemas.microsoft.com/office/drawing/2014/main" id="{54AB60BE-0AA0-B844-B382-C00394462806}"/>
              </a:ext>
            </a:extLst>
          </p:cNvPr>
          <p:cNvSpPr/>
          <p:nvPr userDrawn="1"/>
        </p:nvSpPr>
        <p:spPr>
          <a:xfrm>
            <a:off x="4381500" y="1036676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6" name="Google Shape;68;p11">
            <a:extLst>
              <a:ext uri="{FF2B5EF4-FFF2-40B4-BE49-F238E27FC236}">
                <a16:creationId xmlns:a16="http://schemas.microsoft.com/office/drawing/2014/main" id="{F1325F5E-98AC-D94D-BF52-F7766C24F3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46550" y="1116000"/>
            <a:ext cx="5250900" cy="405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763" lvl="0" indent="-4763" algn="ctr" rtl="0"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None/>
              <a:tabLst/>
              <a:defRPr sz="1000">
                <a:solidFill>
                  <a:srgbClr val="5B666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 dirty="0"/>
              <a:t>Klikk for å redigere undertittelstil i malen</a:t>
            </a:r>
            <a:endParaRPr dirty="0"/>
          </a:p>
        </p:txBody>
      </p:sp>
      <p:pic>
        <p:nvPicPr>
          <p:cNvPr id="13" name="Google Shape;31;p7">
            <a:extLst>
              <a:ext uri="{FF2B5EF4-FFF2-40B4-BE49-F238E27FC236}">
                <a16:creationId xmlns:a16="http://schemas.microsoft.com/office/drawing/2014/main" id="{8ED88CDB-E631-6B4B-9710-2A92A7F85B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525679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2;p7">
            <a:extLst>
              <a:ext uri="{FF2B5EF4-FFF2-40B4-BE49-F238E27FC236}">
                <a16:creationId xmlns:a16="http://schemas.microsoft.com/office/drawing/2014/main" id="{D1CBD738-9F6E-864D-B407-08BA32609BD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29912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3;p7">
            <a:extLst>
              <a:ext uri="{FF2B5EF4-FFF2-40B4-BE49-F238E27FC236}">
                <a16:creationId xmlns:a16="http://schemas.microsoft.com/office/drawing/2014/main" id="{3B766FD0-3784-CC4D-8533-08819651C76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21446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4;p7">
            <a:extLst>
              <a:ext uri="{FF2B5EF4-FFF2-40B4-BE49-F238E27FC236}">
                <a16:creationId xmlns:a16="http://schemas.microsoft.com/office/drawing/2014/main" id="{EE4A612B-D5F3-F14F-9B3C-F7A4A2DB67C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17213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68;p11">
            <a:extLst>
              <a:ext uri="{FF2B5EF4-FFF2-40B4-BE49-F238E27FC236}">
                <a16:creationId xmlns:a16="http://schemas.microsoft.com/office/drawing/2014/main" id="{3A9FD1C8-1779-0C47-BB9E-072D3F9F23FA}"/>
              </a:ext>
            </a:extLst>
          </p:cNvPr>
          <p:cNvSpPr txBox="1">
            <a:spLocks/>
          </p:cNvSpPr>
          <p:nvPr userDrawn="1"/>
        </p:nvSpPr>
        <p:spPr>
          <a:xfrm>
            <a:off x="2628900" y="2108200"/>
            <a:ext cx="187325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5B66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763" indent="-4763">
              <a:tabLst/>
            </a:pPr>
            <a:r>
              <a:rPr lang="nb-NO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Klikk for å redigere undertittelstil i malen</a:t>
            </a:r>
          </a:p>
        </p:txBody>
      </p:sp>
      <p:sp>
        <p:nvSpPr>
          <p:cNvPr id="22" name="Google Shape;68;p11">
            <a:extLst>
              <a:ext uri="{FF2B5EF4-FFF2-40B4-BE49-F238E27FC236}">
                <a16:creationId xmlns:a16="http://schemas.microsoft.com/office/drawing/2014/main" id="{82863EF7-85ED-BE46-81C7-20D19379899C}"/>
              </a:ext>
            </a:extLst>
          </p:cNvPr>
          <p:cNvSpPr txBox="1">
            <a:spLocks/>
          </p:cNvSpPr>
          <p:nvPr userDrawn="1"/>
        </p:nvSpPr>
        <p:spPr>
          <a:xfrm>
            <a:off x="611560" y="2108200"/>
            <a:ext cx="187325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5B66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763" indent="-4763">
              <a:tabLst/>
            </a:pPr>
            <a:r>
              <a:rPr lang="nb-NO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Klikk for å redigere undertittelstil i malen</a:t>
            </a:r>
          </a:p>
        </p:txBody>
      </p:sp>
      <p:sp>
        <p:nvSpPr>
          <p:cNvPr id="23" name="Google Shape;68;p11">
            <a:extLst>
              <a:ext uri="{FF2B5EF4-FFF2-40B4-BE49-F238E27FC236}">
                <a16:creationId xmlns:a16="http://schemas.microsoft.com/office/drawing/2014/main" id="{026D1B83-7A3B-BD46-ACE2-45E5ED2B4B72}"/>
              </a:ext>
            </a:extLst>
          </p:cNvPr>
          <p:cNvSpPr txBox="1">
            <a:spLocks/>
          </p:cNvSpPr>
          <p:nvPr userDrawn="1"/>
        </p:nvSpPr>
        <p:spPr>
          <a:xfrm>
            <a:off x="6654998" y="2108200"/>
            <a:ext cx="187325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5B66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763" indent="-4763">
              <a:tabLst/>
            </a:pPr>
            <a:r>
              <a:rPr lang="nb-NO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Klikk for å redigere undertittelstil i malen</a:t>
            </a:r>
          </a:p>
        </p:txBody>
      </p:sp>
      <p:sp>
        <p:nvSpPr>
          <p:cNvPr id="24" name="Google Shape;68;p11">
            <a:extLst>
              <a:ext uri="{FF2B5EF4-FFF2-40B4-BE49-F238E27FC236}">
                <a16:creationId xmlns:a16="http://schemas.microsoft.com/office/drawing/2014/main" id="{9885D9E9-5BFF-BB45-83EC-A01633B75DE9}"/>
              </a:ext>
            </a:extLst>
          </p:cNvPr>
          <p:cNvSpPr txBox="1">
            <a:spLocks/>
          </p:cNvSpPr>
          <p:nvPr userDrawn="1"/>
        </p:nvSpPr>
        <p:spPr>
          <a:xfrm>
            <a:off x="4637658" y="2108200"/>
            <a:ext cx="187325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5B66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763" indent="-4763">
              <a:tabLst/>
            </a:pPr>
            <a:r>
              <a:rPr lang="nb-NO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56684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A383D63-DC67-DE4F-B78F-424AA451BD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8665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ksjonsoppgave x 2 1" preserve="1" userDrawn="1">
  <p:cSld name="1 refleksjonsoppgave 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EDB81DCA-3D4A-594D-A895-3A6CC04BC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9684" y="0"/>
            <a:ext cx="4564316" cy="51435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9" name="Google Shape;59;p10"/>
          <p:cNvSpPr/>
          <p:nvPr/>
        </p:nvSpPr>
        <p:spPr>
          <a:xfrm>
            <a:off x="3005550" y="4682005"/>
            <a:ext cx="3132900" cy="391500"/>
          </a:xfrm>
          <a:prstGeom prst="roundRect">
            <a:avLst>
              <a:gd name="adj" fmla="val 16667"/>
            </a:avLst>
          </a:prstGeom>
          <a:solidFill>
            <a:srgbClr val="2C7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1"/>
          </p:nvPr>
        </p:nvSpPr>
        <p:spPr>
          <a:xfrm>
            <a:off x="3005550" y="4675742"/>
            <a:ext cx="31329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  <a:endParaRPr dirty="0"/>
          </a:p>
        </p:txBody>
      </p:sp>
      <p:sp>
        <p:nvSpPr>
          <p:cNvPr id="61" name="Google Shape;61;p10"/>
          <p:cNvSpPr/>
          <p:nvPr/>
        </p:nvSpPr>
        <p:spPr>
          <a:xfrm>
            <a:off x="440000" y="832503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subTitle" idx="2"/>
          </p:nvPr>
        </p:nvSpPr>
        <p:spPr>
          <a:xfrm>
            <a:off x="440000" y="378850"/>
            <a:ext cx="3780000" cy="39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-63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None/>
              <a:tabLst/>
              <a:defRPr sz="900">
                <a:solidFill>
                  <a:srgbClr val="5B66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40000" y="955700"/>
            <a:ext cx="4673100" cy="976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3"/>
          </p:nvPr>
        </p:nvSpPr>
        <p:spPr>
          <a:xfrm>
            <a:off x="440000" y="1967225"/>
            <a:ext cx="3780000" cy="2010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100"/>
              <a:buFontTx/>
              <a:buNone/>
              <a:tabLst/>
              <a:defRPr sz="1100">
                <a:solidFill>
                  <a:srgbClr val="5B66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272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3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ksjonsoppgave x 2" preserve="1">
  <p:cSld name="2 refleksjonsoppgav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3005550" y="4682005"/>
            <a:ext cx="3132900" cy="391500"/>
          </a:xfrm>
          <a:prstGeom prst="roundRect">
            <a:avLst>
              <a:gd name="adj" fmla="val 16667"/>
            </a:avLst>
          </a:prstGeom>
          <a:solidFill>
            <a:srgbClr val="2C7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05550" y="4682005"/>
            <a:ext cx="31329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  <a:endParaRPr dirty="0"/>
          </a:p>
        </p:txBody>
      </p:sp>
      <p:sp>
        <p:nvSpPr>
          <p:cNvPr id="48" name="Google Shape;48;p9"/>
          <p:cNvSpPr/>
          <p:nvPr/>
        </p:nvSpPr>
        <p:spPr>
          <a:xfrm>
            <a:off x="440000" y="832503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5037020" y="832503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4567237" y="391017"/>
            <a:ext cx="9534" cy="4144918"/>
          </a:xfrm>
          <a:custGeom>
            <a:avLst/>
            <a:gdLst/>
            <a:ahLst/>
            <a:cxnLst/>
            <a:rect l="l" t="t" r="r" b="b"/>
            <a:pathLst>
              <a:path w="20954" h="9109710" extrusionOk="0">
                <a:moveTo>
                  <a:pt x="20941" y="0"/>
                </a:moveTo>
                <a:lnTo>
                  <a:pt x="0" y="0"/>
                </a:lnTo>
                <a:lnTo>
                  <a:pt x="0" y="9109670"/>
                </a:lnTo>
                <a:lnTo>
                  <a:pt x="20941" y="9109670"/>
                </a:lnTo>
                <a:lnTo>
                  <a:pt x="20941" y="0"/>
                </a:lnTo>
                <a:close/>
              </a:path>
            </a:pathLst>
          </a:custGeom>
          <a:solidFill>
            <a:srgbClr val="CDD2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2"/>
          </p:nvPr>
        </p:nvSpPr>
        <p:spPr>
          <a:xfrm>
            <a:off x="5055823" y="378850"/>
            <a:ext cx="3780000" cy="39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-63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None/>
              <a:tabLst/>
              <a:defRPr sz="900">
                <a:solidFill>
                  <a:srgbClr val="5B66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3"/>
          </p:nvPr>
        </p:nvSpPr>
        <p:spPr>
          <a:xfrm>
            <a:off x="440000" y="378850"/>
            <a:ext cx="3780000" cy="39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-63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None/>
              <a:tabLst/>
              <a:defRPr sz="900">
                <a:solidFill>
                  <a:srgbClr val="5B66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40000" y="955700"/>
            <a:ext cx="3780000" cy="976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4"/>
          </p:nvPr>
        </p:nvSpPr>
        <p:spPr>
          <a:xfrm>
            <a:off x="5048249" y="955700"/>
            <a:ext cx="3768775" cy="976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5"/>
          </p:nvPr>
        </p:nvSpPr>
        <p:spPr>
          <a:xfrm>
            <a:off x="5055832" y="1967225"/>
            <a:ext cx="3780000" cy="2010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0"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100"/>
              <a:buFontTx/>
              <a:buNone/>
              <a:tabLst/>
              <a:defRPr sz="1100">
                <a:solidFill>
                  <a:srgbClr val="5B66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6"/>
          </p:nvPr>
        </p:nvSpPr>
        <p:spPr>
          <a:xfrm>
            <a:off x="440000" y="1967225"/>
            <a:ext cx="3780000" cy="2010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100"/>
              <a:buFontTx/>
              <a:buNone/>
              <a:tabLst/>
              <a:defRPr sz="1100">
                <a:solidFill>
                  <a:srgbClr val="5B66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2830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3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;p12">
            <a:extLst>
              <a:ext uri="{FF2B5EF4-FFF2-40B4-BE49-F238E27FC236}">
                <a16:creationId xmlns:a16="http://schemas.microsoft.com/office/drawing/2014/main" id="{22040B22-10E5-B84F-BB3C-AE0E4C5F66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375" y="412000"/>
            <a:ext cx="80751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6FB68313-3985-B44B-9EDC-0A92E0B2772D}"/>
              </a:ext>
            </a:extLst>
          </p:cNvPr>
          <p:cNvSpPr/>
          <p:nvPr userDrawn="1"/>
        </p:nvSpPr>
        <p:spPr>
          <a:xfrm>
            <a:off x="4381500" y="1036676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103A74F2-413E-6745-A659-C7A72EF0C7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46550" y="1116000"/>
            <a:ext cx="52509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None/>
              <a:defRPr sz="1000">
                <a:solidFill>
                  <a:srgbClr val="5B666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 dirty="0"/>
              <a:t>Klikk for å redigere undertittelstil i malen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0047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or i dag">
    <p:bg>
      <p:bgPr>
        <a:solidFill>
          <a:srgbClr val="2D7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E6E88A82-BB71-0642-8E10-A5DE3D3AD5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1143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6" name="Google Shape;16;p3">
            <a:extLst>
              <a:ext uri="{FF2B5EF4-FFF2-40B4-BE49-F238E27FC236}">
                <a16:creationId xmlns:a16="http://schemas.microsoft.com/office/drawing/2014/main" id="{063D3FDA-4A37-6D4D-BE18-266237BDE16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;p3">
            <a:extLst>
              <a:ext uri="{FF2B5EF4-FFF2-40B4-BE49-F238E27FC236}">
                <a16:creationId xmlns:a16="http://schemas.microsoft.com/office/drawing/2014/main" id="{547B545A-B96A-3040-A64F-5B110111BDDB}"/>
              </a:ext>
            </a:extLst>
          </p:cNvPr>
          <p:cNvSpPr/>
          <p:nvPr userDrawn="1"/>
        </p:nvSpPr>
        <p:spPr>
          <a:xfrm>
            <a:off x="4381186" y="3038257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09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8" name="Google Shape;14;p3">
            <a:extLst>
              <a:ext uri="{FF2B5EF4-FFF2-40B4-BE49-F238E27FC236}">
                <a16:creationId xmlns:a16="http://schemas.microsoft.com/office/drawing/2014/main" id="{E32A3D5C-9893-6A43-9B40-28655795BA5D}"/>
              </a:ext>
            </a:extLst>
          </p:cNvPr>
          <p:cNvSpPr txBox="1">
            <a:spLocks/>
          </p:cNvSpPr>
          <p:nvPr userDrawn="1"/>
        </p:nvSpPr>
        <p:spPr>
          <a:xfrm>
            <a:off x="1332000" y="1922250"/>
            <a:ext cx="6480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Takk for i dag</a:t>
            </a:r>
          </a:p>
        </p:txBody>
      </p:sp>
    </p:spTree>
    <p:extLst>
      <p:ext uri="{BB962C8B-B14F-4D97-AF65-F5344CB8AC3E}">
        <p14:creationId xmlns:p14="http://schemas.microsoft.com/office/powerpoint/2010/main" val="79701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rgbClr val="2D7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5F1F76BC-2011-984B-9AF0-465FA4BF29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1143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16420242-8CF4-1545-B79B-5BC05412BD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3962" y="892969"/>
            <a:ext cx="6456076" cy="3357562"/>
          </a:xfrm>
        </p:spPr>
        <p:txBody>
          <a:bodyPr anchor="ctr">
            <a:normAutofit/>
          </a:bodyPr>
          <a:lstStyle>
            <a:lvl1pPr marL="114300" indent="0" algn="ctr" rtl="0">
              <a:lnSpc>
                <a:spcPct val="150000"/>
              </a:lnSpc>
              <a:buFontTx/>
              <a:buNone/>
              <a:defRPr lang="nb-NO" sz="2400" b="1" i="1" u="none" strike="noStrike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 rtl="0"/>
            <a:r>
              <a:rPr lang="nb-NO" b="0" dirty="0">
                <a:effectLst/>
              </a:rPr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FDAC3FFF-A37E-E343-B50F-501FD8EC4042}"/>
              </a:ext>
            </a:extLst>
          </p:cNvPr>
          <p:cNvGrpSpPr/>
          <p:nvPr userDrawn="1"/>
        </p:nvGrpSpPr>
        <p:grpSpPr>
          <a:xfrm>
            <a:off x="863612" y="845803"/>
            <a:ext cx="7416777" cy="3451894"/>
            <a:chOff x="899591" y="841318"/>
            <a:chExt cx="7416777" cy="3451894"/>
          </a:xfrm>
        </p:grpSpPr>
        <p:pic>
          <p:nvPicPr>
            <p:cNvPr id="7" name="Bilde 6" descr="Et bilde som inneholder tekst, utklipp&#10;&#10;Automatisk generert beskrivelse">
              <a:extLst>
                <a:ext uri="{FF2B5EF4-FFF2-40B4-BE49-F238E27FC236}">
                  <a16:creationId xmlns:a16="http://schemas.microsoft.com/office/drawing/2014/main" id="{6885FF70-D243-4E44-A84D-E682CC8991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99591" y="841318"/>
              <a:ext cx="432000" cy="281302"/>
            </a:xfrm>
            <a:prstGeom prst="rect">
              <a:avLst/>
            </a:prstGeom>
          </p:spPr>
        </p:pic>
        <p:pic>
          <p:nvPicPr>
            <p:cNvPr id="8" name="Bilde 7" descr="Et bilde som inneholder tekst, utklipp&#10;&#10;Automatisk generert beskrivelse">
              <a:extLst>
                <a:ext uri="{FF2B5EF4-FFF2-40B4-BE49-F238E27FC236}">
                  <a16:creationId xmlns:a16="http://schemas.microsoft.com/office/drawing/2014/main" id="{191FFD1B-84AA-BF4E-B540-16512B14C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84368" y="4011910"/>
              <a:ext cx="432000" cy="281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10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bilde">
    <p:bg>
      <p:bgPr>
        <a:solidFill>
          <a:srgbClr val="2D7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B0CDD0C4-5EC0-7742-92B7-79408924D6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1143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BC9C219A-448F-194F-9AC9-C64192625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5416" y="892969"/>
            <a:ext cx="5633169" cy="3357562"/>
          </a:xfrm>
        </p:spPr>
        <p:txBody>
          <a:bodyPr anchor="ctr"/>
          <a:lstStyle>
            <a:lvl1pPr marL="114300" indent="0" algn="ctr" rtl="0">
              <a:buFontTx/>
              <a:buNone/>
              <a:defRPr lang="nb-NO" sz="1500" b="1" i="0" u="none" strike="noStrike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 rtl="0"/>
            <a:r>
              <a:rPr lang="nb-NO" b="0" dirty="0">
                <a:effectLst/>
              </a:rPr>
              <a:t>Klikk for å redigere tekststiler i malen</a:t>
            </a:r>
          </a:p>
        </p:txBody>
      </p:sp>
      <p:pic>
        <p:nvPicPr>
          <p:cNvPr id="6" name="Google Shape;16;p3">
            <a:extLst>
              <a:ext uri="{FF2B5EF4-FFF2-40B4-BE49-F238E27FC236}">
                <a16:creationId xmlns:a16="http://schemas.microsoft.com/office/drawing/2014/main" id="{A58CD93C-B3D0-C54A-8050-79F3FD5D7B6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002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tel og innhol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3045992" y="2290183"/>
            <a:ext cx="30519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800" b="1" i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19" name="Google Shape;19;p34"/>
          <p:cNvSpPr txBox="1">
            <a:spLocks noGrp="1"/>
          </p:cNvSpPr>
          <p:nvPr>
            <p:ph type="body" idx="1"/>
          </p:nvPr>
        </p:nvSpPr>
        <p:spPr>
          <a:xfrm>
            <a:off x="1733608" y="1747916"/>
            <a:ext cx="5673900" cy="2063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900" b="1" i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0" name="Google Shape;20;p3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21" name="Google Shape;21;p3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8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5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>
            <a:extLst>
              <a:ext uri="{FF2B5EF4-FFF2-40B4-BE49-F238E27FC236}">
                <a16:creationId xmlns:a16="http://schemas.microsoft.com/office/drawing/2014/main" id="{0421515B-2D51-1F42-A685-BA155910D3E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32000" y="820775"/>
            <a:ext cx="6480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5" name="Google Shape;11;p2">
            <a:extLst>
              <a:ext uri="{FF2B5EF4-FFF2-40B4-BE49-F238E27FC236}">
                <a16:creationId xmlns:a16="http://schemas.microsoft.com/office/drawing/2014/main" id="{2F7BF527-2666-4240-BFA3-320FC38707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2000" y="2834125"/>
            <a:ext cx="64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 SemiBold"/>
              <a:buNone/>
              <a:defRPr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  <a:endParaRPr dirty="0"/>
          </a:p>
        </p:txBody>
      </p:sp>
      <p:pic>
        <p:nvPicPr>
          <p:cNvPr id="6" name="Google Shape;12;p2">
            <a:extLst>
              <a:ext uri="{FF2B5EF4-FFF2-40B4-BE49-F238E27FC236}">
                <a16:creationId xmlns:a16="http://schemas.microsoft.com/office/drawing/2014/main" id="{68CBE42A-4D3D-FF4F-BDEA-84539459AD0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662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/>
          <p:nvPr/>
        </p:nvSpPr>
        <p:spPr>
          <a:xfrm>
            <a:off x="0" y="0"/>
            <a:ext cx="9147366" cy="514546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2C7B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26" name="Google Shape;26;p3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 lang="nb-NO" dirty="0"/>
          </a:p>
        </p:txBody>
      </p:sp>
      <p:sp>
        <p:nvSpPr>
          <p:cNvPr id="27" name="Google Shape;27;p32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9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8800" y="997594"/>
            <a:ext cx="7646400" cy="34101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732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ØRA">
  <p:cSld name="HØRA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7"/>
          <p:cNvSpPr/>
          <p:nvPr/>
        </p:nvSpPr>
        <p:spPr>
          <a:xfrm>
            <a:off x="322263" y="2156596"/>
            <a:ext cx="2656628" cy="24588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D7C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97"/>
          <p:cNvSpPr/>
          <p:nvPr/>
        </p:nvSpPr>
        <p:spPr>
          <a:xfrm>
            <a:off x="3243686" y="2149651"/>
            <a:ext cx="2656628" cy="24588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D7C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7"/>
          <p:cNvSpPr/>
          <p:nvPr/>
        </p:nvSpPr>
        <p:spPr>
          <a:xfrm>
            <a:off x="322263" y="1487682"/>
            <a:ext cx="2656628" cy="515984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Hensikt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97"/>
          <p:cNvSpPr/>
          <p:nvPr/>
        </p:nvSpPr>
        <p:spPr>
          <a:xfrm>
            <a:off x="3243686" y="1493044"/>
            <a:ext cx="2656628" cy="515984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Ønsket Resultat</a:t>
            </a:r>
            <a:endParaRPr sz="2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Google Shape;34;p97"/>
          <p:cNvSpPr/>
          <p:nvPr/>
        </p:nvSpPr>
        <p:spPr>
          <a:xfrm>
            <a:off x="6165109" y="1487682"/>
            <a:ext cx="2656628" cy="515984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7"/>
          <p:cNvSpPr/>
          <p:nvPr/>
        </p:nvSpPr>
        <p:spPr>
          <a:xfrm>
            <a:off x="6165108" y="2149652"/>
            <a:ext cx="2643661" cy="24658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D7C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7"/>
          <p:cNvSpPr txBox="1">
            <a:spLocks noGrp="1"/>
          </p:cNvSpPr>
          <p:nvPr>
            <p:ph type="body" idx="1"/>
          </p:nvPr>
        </p:nvSpPr>
        <p:spPr>
          <a:xfrm>
            <a:off x="322263" y="2155825"/>
            <a:ext cx="2655887" cy="24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7"/>
          <p:cNvSpPr txBox="1">
            <a:spLocks noGrp="1"/>
          </p:cNvSpPr>
          <p:nvPr>
            <p:ph type="body" idx="2"/>
          </p:nvPr>
        </p:nvSpPr>
        <p:spPr>
          <a:xfrm>
            <a:off x="3252636" y="2162769"/>
            <a:ext cx="2655887" cy="24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7"/>
          <p:cNvSpPr txBox="1">
            <a:spLocks noGrp="1"/>
          </p:cNvSpPr>
          <p:nvPr>
            <p:ph type="body" idx="3"/>
          </p:nvPr>
        </p:nvSpPr>
        <p:spPr>
          <a:xfrm>
            <a:off x="6165850" y="2149652"/>
            <a:ext cx="2655887" cy="24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7"/>
          <p:cNvSpPr/>
          <p:nvPr/>
        </p:nvSpPr>
        <p:spPr>
          <a:xfrm>
            <a:off x="4381500" y="1036676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7"/>
          <p:cNvSpPr txBox="1"/>
          <p:nvPr/>
        </p:nvSpPr>
        <p:spPr>
          <a:xfrm>
            <a:off x="322263" y="307774"/>
            <a:ext cx="848650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HØRA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874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">
  <p:cSld name="Titte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6"/>
          <p:cNvSpPr txBox="1">
            <a:spLocks noGrp="1"/>
          </p:cNvSpPr>
          <p:nvPr>
            <p:ph type="ctrTitle"/>
          </p:nvPr>
        </p:nvSpPr>
        <p:spPr>
          <a:xfrm>
            <a:off x="1332000" y="820775"/>
            <a:ext cx="6480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Verdana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96"/>
          <p:cNvSpPr txBox="1">
            <a:spLocks noGrp="1"/>
          </p:cNvSpPr>
          <p:nvPr>
            <p:ph type="subTitle" idx="1"/>
          </p:nvPr>
        </p:nvSpPr>
        <p:spPr>
          <a:xfrm>
            <a:off x="1332000" y="2834125"/>
            <a:ext cx="6480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 SemiBold"/>
              <a:buNone/>
              <a:defRPr sz="16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929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på bilde">
  <p:cSld name="Tekst på bilde">
    <p:bg>
      <p:bgPr>
        <a:solidFill>
          <a:srgbClr val="2D7C8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8"/>
          <p:cNvSpPr txBox="1">
            <a:spLocks noGrp="1"/>
          </p:cNvSpPr>
          <p:nvPr>
            <p:ph type="body" idx="1"/>
          </p:nvPr>
        </p:nvSpPr>
        <p:spPr>
          <a:xfrm>
            <a:off x="1755416" y="892969"/>
            <a:ext cx="5633169" cy="335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erdana"/>
              <a:buNone/>
              <a:defRPr sz="1600" b="0" i="0" u="none" strike="noStrik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" name="Google Shape;13;p138"/>
          <p:cNvGrpSpPr/>
          <p:nvPr/>
        </p:nvGrpSpPr>
        <p:grpSpPr>
          <a:xfrm>
            <a:off x="62867" y="4682952"/>
            <a:ext cx="9018265" cy="460548"/>
            <a:chOff x="93002" y="4667689"/>
            <a:chExt cx="9018265" cy="460548"/>
          </a:xfrm>
        </p:grpSpPr>
        <p:pic>
          <p:nvPicPr>
            <p:cNvPr id="14" name="Google Shape;14;p13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735421" y="4725646"/>
              <a:ext cx="1706188" cy="402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138"/>
            <p:cNvPicPr preferRelativeResize="0"/>
            <p:nvPr/>
          </p:nvPicPr>
          <p:blipFill rotWithShape="1">
            <a:blip r:embed="rId3">
              <a:alphaModFix/>
            </a:blip>
            <a:srcRect b="9152"/>
            <a:stretch/>
          </p:blipFill>
          <p:spPr>
            <a:xfrm>
              <a:off x="93002" y="4762491"/>
              <a:ext cx="1706189" cy="3657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1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24735" y="4737882"/>
              <a:ext cx="1786532" cy="338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73827" y="4745268"/>
              <a:ext cx="1786532" cy="338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138"/>
            <p:cNvPicPr preferRelativeResize="0"/>
            <p:nvPr/>
          </p:nvPicPr>
          <p:blipFill rotWithShape="1">
            <a:blip r:embed="rId6">
              <a:alphaModFix/>
            </a:blip>
            <a:srcRect l="32067"/>
            <a:stretch/>
          </p:blipFill>
          <p:spPr>
            <a:xfrm>
              <a:off x="2409217" y="4706688"/>
              <a:ext cx="1213642" cy="353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138"/>
            <p:cNvPicPr preferRelativeResize="0"/>
            <p:nvPr/>
          </p:nvPicPr>
          <p:blipFill rotWithShape="1">
            <a:blip r:embed="rId6">
              <a:alphaModFix/>
            </a:blip>
            <a:srcRect r="73741"/>
            <a:stretch/>
          </p:blipFill>
          <p:spPr>
            <a:xfrm>
              <a:off x="1855472" y="4667689"/>
              <a:ext cx="582787" cy="4313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11844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ØRA">
  <p:cSld name="HØRA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7"/>
          <p:cNvSpPr/>
          <p:nvPr/>
        </p:nvSpPr>
        <p:spPr>
          <a:xfrm>
            <a:off x="322263" y="2156596"/>
            <a:ext cx="2656628" cy="24588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D7C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97"/>
          <p:cNvSpPr/>
          <p:nvPr/>
        </p:nvSpPr>
        <p:spPr>
          <a:xfrm>
            <a:off x="3243686" y="2149651"/>
            <a:ext cx="2656628" cy="24588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D7C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7"/>
          <p:cNvSpPr/>
          <p:nvPr/>
        </p:nvSpPr>
        <p:spPr>
          <a:xfrm>
            <a:off x="322263" y="1487682"/>
            <a:ext cx="2656628" cy="515984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Hensikt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97"/>
          <p:cNvSpPr/>
          <p:nvPr/>
        </p:nvSpPr>
        <p:spPr>
          <a:xfrm>
            <a:off x="3243686" y="1493044"/>
            <a:ext cx="2656628" cy="515984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Ønsket Resultat</a:t>
            </a:r>
            <a:endParaRPr sz="2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Google Shape;34;p97"/>
          <p:cNvSpPr/>
          <p:nvPr/>
        </p:nvSpPr>
        <p:spPr>
          <a:xfrm>
            <a:off x="6165109" y="1487682"/>
            <a:ext cx="2656628" cy="515984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7"/>
          <p:cNvSpPr/>
          <p:nvPr/>
        </p:nvSpPr>
        <p:spPr>
          <a:xfrm>
            <a:off x="6165108" y="2149652"/>
            <a:ext cx="2643661" cy="24658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D7C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7"/>
          <p:cNvSpPr txBox="1">
            <a:spLocks noGrp="1"/>
          </p:cNvSpPr>
          <p:nvPr>
            <p:ph type="body" idx="1"/>
          </p:nvPr>
        </p:nvSpPr>
        <p:spPr>
          <a:xfrm>
            <a:off x="322263" y="2155825"/>
            <a:ext cx="2655887" cy="24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7"/>
          <p:cNvSpPr txBox="1">
            <a:spLocks noGrp="1"/>
          </p:cNvSpPr>
          <p:nvPr>
            <p:ph type="body" idx="2"/>
          </p:nvPr>
        </p:nvSpPr>
        <p:spPr>
          <a:xfrm>
            <a:off x="3252636" y="2162769"/>
            <a:ext cx="2655887" cy="24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7"/>
          <p:cNvSpPr txBox="1">
            <a:spLocks noGrp="1"/>
          </p:cNvSpPr>
          <p:nvPr>
            <p:ph type="body" idx="3"/>
          </p:nvPr>
        </p:nvSpPr>
        <p:spPr>
          <a:xfrm>
            <a:off x="6165850" y="2149652"/>
            <a:ext cx="2655887" cy="24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7"/>
          <p:cNvSpPr/>
          <p:nvPr/>
        </p:nvSpPr>
        <p:spPr>
          <a:xfrm>
            <a:off x="4381500" y="1036676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7"/>
          <p:cNvSpPr txBox="1"/>
          <p:nvPr/>
        </p:nvSpPr>
        <p:spPr>
          <a:xfrm>
            <a:off x="322263" y="307774"/>
            <a:ext cx="848650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HØRA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072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ide">
  <p:cSld name="Blank s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118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">
  <p:cSld name="kapitte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1"/>
          <p:cNvSpPr txBox="1">
            <a:spLocks noGrp="1"/>
          </p:cNvSpPr>
          <p:nvPr>
            <p:ph type="title"/>
          </p:nvPr>
        </p:nvSpPr>
        <p:spPr>
          <a:xfrm>
            <a:off x="1332000" y="1922250"/>
            <a:ext cx="6480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4" name="Google Shape;44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1"/>
          <p:cNvSpPr/>
          <p:nvPr/>
        </p:nvSpPr>
        <p:spPr>
          <a:xfrm>
            <a:off x="4381186" y="3038257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09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727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full bredde">
  <p:cSld name="tekst full bred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2"/>
          <p:cNvSpPr txBox="1">
            <a:spLocks noGrp="1"/>
          </p:cNvSpPr>
          <p:nvPr>
            <p:ph type="title"/>
          </p:nvPr>
        </p:nvSpPr>
        <p:spPr>
          <a:xfrm>
            <a:off x="338849" y="597425"/>
            <a:ext cx="8426531" cy="60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8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2"/>
          <p:cNvSpPr/>
          <p:nvPr/>
        </p:nvSpPr>
        <p:spPr>
          <a:xfrm>
            <a:off x="465020" y="133376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2"/>
          <p:cNvSpPr txBox="1">
            <a:spLocks noGrp="1"/>
          </p:cNvSpPr>
          <p:nvPr>
            <p:ph type="body" idx="1"/>
          </p:nvPr>
        </p:nvSpPr>
        <p:spPr>
          <a:xfrm>
            <a:off x="322263" y="1493044"/>
            <a:ext cx="8442325" cy="31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48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ksjonsoppgave x 2">
  <p:cSld name="refleksjonsoppgave x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3"/>
          <p:cNvSpPr txBox="1">
            <a:spLocks noGrp="1"/>
          </p:cNvSpPr>
          <p:nvPr>
            <p:ph type="subTitle" idx="1"/>
          </p:nvPr>
        </p:nvSpPr>
        <p:spPr>
          <a:xfrm>
            <a:off x="3005550" y="4682004"/>
            <a:ext cx="3132900" cy="391503"/>
          </a:xfrm>
          <a:prstGeom prst="rect">
            <a:avLst/>
          </a:prstGeom>
          <a:solidFill>
            <a:srgbClr val="2D7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3"/>
          <p:cNvSpPr/>
          <p:nvPr/>
        </p:nvSpPr>
        <p:spPr>
          <a:xfrm>
            <a:off x="440000" y="832503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3"/>
          <p:cNvSpPr/>
          <p:nvPr/>
        </p:nvSpPr>
        <p:spPr>
          <a:xfrm>
            <a:off x="5037020" y="832503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3"/>
          <p:cNvSpPr/>
          <p:nvPr/>
        </p:nvSpPr>
        <p:spPr>
          <a:xfrm>
            <a:off x="4567237" y="391017"/>
            <a:ext cx="9534" cy="4144918"/>
          </a:xfrm>
          <a:custGeom>
            <a:avLst/>
            <a:gdLst/>
            <a:ahLst/>
            <a:cxnLst/>
            <a:rect l="l" t="t" r="r" b="b"/>
            <a:pathLst>
              <a:path w="20954" h="9109710" extrusionOk="0">
                <a:moveTo>
                  <a:pt x="20941" y="0"/>
                </a:moveTo>
                <a:lnTo>
                  <a:pt x="0" y="0"/>
                </a:lnTo>
                <a:lnTo>
                  <a:pt x="0" y="9109670"/>
                </a:lnTo>
                <a:lnTo>
                  <a:pt x="20941" y="9109670"/>
                </a:lnTo>
                <a:lnTo>
                  <a:pt x="20941" y="0"/>
                </a:lnTo>
                <a:close/>
              </a:path>
            </a:pathLst>
          </a:custGeom>
          <a:solidFill>
            <a:srgbClr val="CDD2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3"/>
          <p:cNvSpPr txBox="1">
            <a:spLocks noGrp="1"/>
          </p:cNvSpPr>
          <p:nvPr>
            <p:ph type="subTitle" idx="2"/>
          </p:nvPr>
        </p:nvSpPr>
        <p:spPr>
          <a:xfrm>
            <a:off x="5055823" y="378850"/>
            <a:ext cx="3780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None/>
              <a:defRPr sz="900">
                <a:solidFill>
                  <a:srgbClr val="5B667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03"/>
          <p:cNvSpPr txBox="1">
            <a:spLocks noGrp="1"/>
          </p:cNvSpPr>
          <p:nvPr>
            <p:ph type="subTitle" idx="3"/>
          </p:nvPr>
        </p:nvSpPr>
        <p:spPr>
          <a:xfrm>
            <a:off x="440000" y="378850"/>
            <a:ext cx="3780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None/>
              <a:defRPr sz="900">
                <a:solidFill>
                  <a:srgbClr val="5B667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03"/>
          <p:cNvSpPr txBox="1">
            <a:spLocks noGrp="1"/>
          </p:cNvSpPr>
          <p:nvPr>
            <p:ph type="title"/>
          </p:nvPr>
        </p:nvSpPr>
        <p:spPr>
          <a:xfrm>
            <a:off x="440000" y="955700"/>
            <a:ext cx="37800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4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" name="Google Shape;58;p103"/>
          <p:cNvSpPr txBox="1">
            <a:spLocks noGrp="1"/>
          </p:cNvSpPr>
          <p:nvPr>
            <p:ph type="title" idx="4"/>
          </p:nvPr>
        </p:nvSpPr>
        <p:spPr>
          <a:xfrm>
            <a:off x="5048249" y="955700"/>
            <a:ext cx="3768775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4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9" name="Google Shape;59;p103"/>
          <p:cNvSpPr txBox="1">
            <a:spLocks noGrp="1"/>
          </p:cNvSpPr>
          <p:nvPr>
            <p:ph type="body" idx="5"/>
          </p:nvPr>
        </p:nvSpPr>
        <p:spPr>
          <a:xfrm>
            <a:off x="5055832" y="1967225"/>
            <a:ext cx="3780000" cy="20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100"/>
              <a:buFont typeface="Verdana"/>
              <a:buNone/>
              <a:defRPr sz="1300">
                <a:solidFill>
                  <a:srgbClr val="5B6670"/>
                </a:solidFill>
              </a:defRPr>
            </a:lvl1pPr>
            <a:lvl2pPr marL="914400" lvl="1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3"/>
          <p:cNvSpPr txBox="1">
            <a:spLocks noGrp="1"/>
          </p:cNvSpPr>
          <p:nvPr>
            <p:ph type="body" idx="6"/>
          </p:nvPr>
        </p:nvSpPr>
        <p:spPr>
          <a:xfrm>
            <a:off x="440000" y="1967225"/>
            <a:ext cx="3780000" cy="20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100"/>
              <a:buFont typeface="Verdana"/>
              <a:buNone/>
              <a:defRPr sz="1300">
                <a:solidFill>
                  <a:srgbClr val="5B6670"/>
                </a:solidFill>
              </a:defRPr>
            </a:lvl1pPr>
            <a:lvl2pPr marL="914400" lvl="1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9264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3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ACA069A1-B82F-CE46-A94C-0CA7DAA6F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2000" y="1922250"/>
            <a:ext cx="6480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pic>
        <p:nvPicPr>
          <p:cNvPr id="5" name="Google Shape;16;p3">
            <a:extLst>
              <a:ext uri="{FF2B5EF4-FFF2-40B4-BE49-F238E27FC236}">
                <a16:creationId xmlns:a16="http://schemas.microsoft.com/office/drawing/2014/main" id="{44A01723-A0E1-4C41-9C25-34FD9083B28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;p3">
            <a:extLst>
              <a:ext uri="{FF2B5EF4-FFF2-40B4-BE49-F238E27FC236}">
                <a16:creationId xmlns:a16="http://schemas.microsoft.com/office/drawing/2014/main" id="{DABF0D40-1F3A-C64B-B71D-D4FC77DBB495}"/>
              </a:ext>
            </a:extLst>
          </p:cNvPr>
          <p:cNvSpPr/>
          <p:nvPr userDrawn="1"/>
        </p:nvSpPr>
        <p:spPr>
          <a:xfrm>
            <a:off x="4381186" y="3038257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09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013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g bilde - venstre">
  <p:cSld name="tekst og bilde - venstr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4"/>
          <p:cNvSpPr txBox="1">
            <a:spLocks noGrp="1"/>
          </p:cNvSpPr>
          <p:nvPr>
            <p:ph type="title"/>
          </p:nvPr>
        </p:nvSpPr>
        <p:spPr>
          <a:xfrm>
            <a:off x="338850" y="597425"/>
            <a:ext cx="39303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800"/>
              <a:buFont typeface="Verdana"/>
              <a:buNone/>
              <a:defRPr sz="3000" b="0" i="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4"/>
          <p:cNvSpPr txBox="1">
            <a:spLocks noGrp="1"/>
          </p:cNvSpPr>
          <p:nvPr>
            <p:ph type="body" idx="1"/>
          </p:nvPr>
        </p:nvSpPr>
        <p:spPr>
          <a:xfrm>
            <a:off x="339634" y="2126800"/>
            <a:ext cx="3968666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 typeface="Verdana"/>
              <a:buNone/>
              <a:defRPr sz="13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■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●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5pPr>
            <a:lvl6pPr marL="2743200" lvl="5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4" name="Google Shape;64;p104"/>
          <p:cNvSpPr/>
          <p:nvPr/>
        </p:nvSpPr>
        <p:spPr>
          <a:xfrm>
            <a:off x="465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4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64316" cy="5143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8473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5"/>
          <p:cNvSpPr txBox="1">
            <a:spLocks noGrp="1"/>
          </p:cNvSpPr>
          <p:nvPr>
            <p:ph type="body" idx="1"/>
          </p:nvPr>
        </p:nvSpPr>
        <p:spPr>
          <a:xfrm>
            <a:off x="4909575" y="326650"/>
            <a:ext cx="3922800" cy="42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885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">
  <p:cSld name="Sitat">
    <p:bg>
      <p:bgPr>
        <a:solidFill>
          <a:srgbClr val="2D7C8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6"/>
          <p:cNvSpPr txBox="1">
            <a:spLocks noGrp="1"/>
          </p:cNvSpPr>
          <p:nvPr>
            <p:ph type="body" idx="1"/>
          </p:nvPr>
        </p:nvSpPr>
        <p:spPr>
          <a:xfrm>
            <a:off x="1343962" y="892969"/>
            <a:ext cx="6456076" cy="335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0" i="1" u="none" strike="noStrik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2" name="Google Shape;72;p106"/>
          <p:cNvGrpSpPr/>
          <p:nvPr/>
        </p:nvGrpSpPr>
        <p:grpSpPr>
          <a:xfrm>
            <a:off x="863612" y="845803"/>
            <a:ext cx="7416777" cy="3451894"/>
            <a:chOff x="899591" y="841318"/>
            <a:chExt cx="7416777" cy="3451894"/>
          </a:xfrm>
        </p:grpSpPr>
        <p:pic>
          <p:nvPicPr>
            <p:cNvPr id="73" name="Google Shape;73;p106" descr="Et bilde som inneholder tekst, utklipp&#10;&#10;Automatisk generert beskrivels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99591" y="841318"/>
              <a:ext cx="432000" cy="28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06" descr="Et bilde som inneholder tekst, utklipp&#10;&#10;Automatisk generert beskrivels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884368" y="4011910"/>
              <a:ext cx="432000" cy="2813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82599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 med overskrift">
  <p:cSld name="Tom med overskrif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7"/>
          <p:cNvSpPr txBox="1">
            <a:spLocks noGrp="1"/>
          </p:cNvSpPr>
          <p:nvPr>
            <p:ph type="title"/>
          </p:nvPr>
        </p:nvSpPr>
        <p:spPr>
          <a:xfrm>
            <a:off x="534375" y="412000"/>
            <a:ext cx="8075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800"/>
              <a:buFont typeface="Verdana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" name="Google Shape;87;p107"/>
          <p:cNvSpPr/>
          <p:nvPr/>
        </p:nvSpPr>
        <p:spPr>
          <a:xfrm>
            <a:off x="4381500" y="1036676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7"/>
          <p:cNvSpPr txBox="1">
            <a:spLocks noGrp="1"/>
          </p:cNvSpPr>
          <p:nvPr>
            <p:ph type="subTitle" idx="1"/>
          </p:nvPr>
        </p:nvSpPr>
        <p:spPr>
          <a:xfrm>
            <a:off x="1946550" y="1116000"/>
            <a:ext cx="52509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None/>
              <a:defRPr sz="1300">
                <a:solidFill>
                  <a:srgbClr val="5B666F"/>
                </a:solidFill>
              </a:defRPr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400"/>
              <a:buNone/>
              <a:defRPr/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400"/>
              <a:buNone/>
              <a:defRPr/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400"/>
              <a:buNone/>
              <a:defRPr/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648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ldekkende bilde">
  <p:cSld name="Heldekkende bil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7493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bg>
      <p:bgPr>
        <a:solidFill>
          <a:srgbClr val="2D7C8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14" descr="Et bilde som inneholder tekst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2000" y="2011125"/>
            <a:ext cx="3600000" cy="112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384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på bilde">
  <p:cSld name="1_Tekst på bilde">
    <p:bg>
      <p:bgPr>
        <a:solidFill>
          <a:srgbClr val="2D7C8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15"/>
          <p:cNvSpPr txBox="1">
            <a:spLocks noGrp="1"/>
          </p:cNvSpPr>
          <p:nvPr>
            <p:ph type="body" idx="1"/>
          </p:nvPr>
        </p:nvSpPr>
        <p:spPr>
          <a:xfrm>
            <a:off x="1755416" y="892969"/>
            <a:ext cx="5633169" cy="335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erdana"/>
              <a:buNone/>
              <a:defRPr sz="1600" b="0" i="0" u="none" strike="noStrik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07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g bilde - venstre">
  <p:cSld name="1_tekst og bilde - venstr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6"/>
          <p:cNvSpPr txBox="1">
            <a:spLocks noGrp="1"/>
          </p:cNvSpPr>
          <p:nvPr>
            <p:ph type="title"/>
          </p:nvPr>
        </p:nvSpPr>
        <p:spPr>
          <a:xfrm>
            <a:off x="4799338" y="305600"/>
            <a:ext cx="3930300" cy="90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800"/>
              <a:buFont typeface="Verdana"/>
              <a:buNone/>
              <a:defRPr sz="3000" b="0" i="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6"/>
          <p:cNvSpPr txBox="1">
            <a:spLocks noGrp="1"/>
          </p:cNvSpPr>
          <p:nvPr>
            <p:ph type="body" idx="1"/>
          </p:nvPr>
        </p:nvSpPr>
        <p:spPr>
          <a:xfrm>
            <a:off x="4799338" y="1480882"/>
            <a:ext cx="3930300" cy="335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 typeface="Verdana"/>
              <a:buNone/>
              <a:defRPr sz="13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■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●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5pPr>
            <a:lvl6pPr marL="2743200" lvl="5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98" name="Google Shape;98;p116"/>
          <p:cNvSpPr>
            <a:spLocks noGrp="1"/>
          </p:cNvSpPr>
          <p:nvPr>
            <p:ph type="pic" idx="2"/>
          </p:nvPr>
        </p:nvSpPr>
        <p:spPr>
          <a:xfrm>
            <a:off x="0" y="0"/>
            <a:ext cx="4564316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16"/>
          <p:cNvSpPr/>
          <p:nvPr/>
        </p:nvSpPr>
        <p:spPr>
          <a:xfrm>
            <a:off x="4925508" y="133376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976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g bilde - høyre">
  <p:cSld name="tekst og bilde - høyr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7"/>
          <p:cNvSpPr txBox="1">
            <a:spLocks noGrp="1"/>
          </p:cNvSpPr>
          <p:nvPr>
            <p:ph type="title"/>
          </p:nvPr>
        </p:nvSpPr>
        <p:spPr>
          <a:xfrm>
            <a:off x="4882350" y="597425"/>
            <a:ext cx="38646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800"/>
              <a:buFont typeface="Verdana"/>
              <a:buNone/>
              <a:defRPr sz="3000" b="0" i="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7"/>
          <p:cNvSpPr txBox="1">
            <a:spLocks noGrp="1"/>
          </p:cNvSpPr>
          <p:nvPr>
            <p:ph type="body" idx="1"/>
          </p:nvPr>
        </p:nvSpPr>
        <p:spPr>
          <a:xfrm>
            <a:off x="4911634" y="2126800"/>
            <a:ext cx="3835016" cy="2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 typeface="Verdana"/>
              <a:buNone/>
              <a:defRPr sz="1300"/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■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●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5pPr>
            <a:lvl6pPr marL="2743200" lvl="5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03" name="Google Shape;103;p117"/>
          <p:cNvSpPr/>
          <p:nvPr/>
        </p:nvSpPr>
        <p:spPr>
          <a:xfrm>
            <a:off x="503567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7"/>
          <p:cNvSpPr>
            <a:spLocks noGrp="1"/>
          </p:cNvSpPr>
          <p:nvPr>
            <p:ph type="pic" idx="2"/>
          </p:nvPr>
        </p:nvSpPr>
        <p:spPr>
          <a:xfrm>
            <a:off x="0" y="0"/>
            <a:ext cx="4564316" cy="5143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2573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2 spalter">
  <p:cSld name="tekst 2 spalt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8"/>
          <p:cNvSpPr txBox="1">
            <a:spLocks noGrp="1"/>
          </p:cNvSpPr>
          <p:nvPr>
            <p:ph type="title"/>
          </p:nvPr>
        </p:nvSpPr>
        <p:spPr>
          <a:xfrm>
            <a:off x="338850" y="597425"/>
            <a:ext cx="39303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8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8"/>
          <p:cNvSpPr txBox="1">
            <a:spLocks noGrp="1"/>
          </p:cNvSpPr>
          <p:nvPr>
            <p:ph type="body" idx="1"/>
          </p:nvPr>
        </p:nvSpPr>
        <p:spPr>
          <a:xfrm>
            <a:off x="326570" y="2126800"/>
            <a:ext cx="3981729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 typeface="Verdana"/>
              <a:buNone/>
              <a:defRPr sz="1300"/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■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●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5pPr>
            <a:lvl6pPr marL="2743200" lvl="5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08" name="Google Shape;108;p118"/>
          <p:cNvSpPr/>
          <p:nvPr/>
        </p:nvSpPr>
        <p:spPr>
          <a:xfrm>
            <a:off x="465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8"/>
          <p:cNvSpPr txBox="1">
            <a:spLocks noGrp="1"/>
          </p:cNvSpPr>
          <p:nvPr>
            <p:ph type="title" idx="2"/>
          </p:nvPr>
        </p:nvSpPr>
        <p:spPr>
          <a:xfrm>
            <a:off x="4882350" y="597425"/>
            <a:ext cx="38646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8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8"/>
          <p:cNvSpPr txBox="1">
            <a:spLocks noGrp="1"/>
          </p:cNvSpPr>
          <p:nvPr>
            <p:ph type="body" idx="3"/>
          </p:nvPr>
        </p:nvSpPr>
        <p:spPr>
          <a:xfrm>
            <a:off x="4898570" y="2126800"/>
            <a:ext cx="3848079" cy="2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 typeface="Verdana"/>
              <a:buNone/>
              <a:defRPr sz="1300"/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■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●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5pPr>
            <a:lvl6pPr marL="2743200" lvl="5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11" name="Google Shape;111;p118"/>
          <p:cNvSpPr/>
          <p:nvPr/>
        </p:nvSpPr>
        <p:spPr>
          <a:xfrm>
            <a:off x="503567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893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42DBC23D-DBDA-C947-8B45-0472343C59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09575" y="326650"/>
            <a:ext cx="3922800" cy="4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58775" lvl="0" indent="-35083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Tx/>
              <a:buNone/>
              <a:tabLst/>
              <a:defRPr sz="140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SemiBold"/>
                <a:sym typeface="Open Sans SemiBold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02435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irkler">
  <p:cSld name="4 sirkl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9"/>
          <p:cNvSpPr txBox="1">
            <a:spLocks noGrp="1"/>
          </p:cNvSpPr>
          <p:nvPr>
            <p:ph type="title"/>
          </p:nvPr>
        </p:nvSpPr>
        <p:spPr>
          <a:xfrm>
            <a:off x="534375" y="412000"/>
            <a:ext cx="8075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800"/>
              <a:buFont typeface="Verdana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4" name="Google Shape;114;p119"/>
          <p:cNvSpPr/>
          <p:nvPr/>
        </p:nvSpPr>
        <p:spPr>
          <a:xfrm>
            <a:off x="4381500" y="1036676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9"/>
          <p:cNvSpPr txBox="1">
            <a:spLocks noGrp="1"/>
          </p:cNvSpPr>
          <p:nvPr>
            <p:ph type="subTitle" idx="1"/>
          </p:nvPr>
        </p:nvSpPr>
        <p:spPr>
          <a:xfrm>
            <a:off x="1946550" y="1116000"/>
            <a:ext cx="5250900" cy="40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None/>
              <a:defRPr sz="1300">
                <a:solidFill>
                  <a:srgbClr val="5B666F"/>
                </a:solidFill>
              </a:defRPr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400"/>
              <a:buNone/>
              <a:defRPr/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400"/>
              <a:buNone/>
              <a:defRPr/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400"/>
              <a:buNone/>
              <a:defRPr/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6" name="Google Shape;116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679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29912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3762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7213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9"/>
          <p:cNvSpPr txBox="1">
            <a:spLocks noGrp="1"/>
          </p:cNvSpPr>
          <p:nvPr>
            <p:ph type="body" idx="2"/>
          </p:nvPr>
        </p:nvSpPr>
        <p:spPr>
          <a:xfrm>
            <a:off x="622408" y="1913324"/>
            <a:ext cx="1867220" cy="189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19"/>
          <p:cNvSpPr txBox="1">
            <a:spLocks noGrp="1"/>
          </p:cNvSpPr>
          <p:nvPr>
            <p:ph type="body" idx="3"/>
          </p:nvPr>
        </p:nvSpPr>
        <p:spPr>
          <a:xfrm>
            <a:off x="2627784" y="1913324"/>
            <a:ext cx="1867220" cy="189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19"/>
          <p:cNvSpPr txBox="1">
            <a:spLocks noGrp="1"/>
          </p:cNvSpPr>
          <p:nvPr>
            <p:ph type="body" idx="4"/>
          </p:nvPr>
        </p:nvSpPr>
        <p:spPr>
          <a:xfrm>
            <a:off x="4636324" y="1913324"/>
            <a:ext cx="1867220" cy="189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19"/>
          <p:cNvSpPr txBox="1">
            <a:spLocks noGrp="1"/>
          </p:cNvSpPr>
          <p:nvPr>
            <p:ph type="body" idx="5"/>
          </p:nvPr>
        </p:nvSpPr>
        <p:spPr>
          <a:xfrm>
            <a:off x="6652548" y="1913324"/>
            <a:ext cx="1853677" cy="189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282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ksjonsoppgave x 2 1">
  <p:cSld name="refleksjonsoppgave x 2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0"/>
          <p:cNvSpPr>
            <a:spLocks noGrp="1"/>
          </p:cNvSpPr>
          <p:nvPr>
            <p:ph type="pic" idx="2"/>
          </p:nvPr>
        </p:nvSpPr>
        <p:spPr>
          <a:xfrm>
            <a:off x="4579684" y="0"/>
            <a:ext cx="4564316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20"/>
          <p:cNvSpPr txBox="1">
            <a:spLocks noGrp="1"/>
          </p:cNvSpPr>
          <p:nvPr>
            <p:ph type="subTitle" idx="1"/>
          </p:nvPr>
        </p:nvSpPr>
        <p:spPr>
          <a:xfrm>
            <a:off x="3005550" y="4675742"/>
            <a:ext cx="3132900" cy="391500"/>
          </a:xfrm>
          <a:prstGeom prst="rect">
            <a:avLst/>
          </a:prstGeom>
          <a:solidFill>
            <a:srgbClr val="2D7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highlight>
                  <a:srgbClr val="2D7C81"/>
                </a:highlight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7" name="Google Shape;127;p120"/>
          <p:cNvSpPr/>
          <p:nvPr/>
        </p:nvSpPr>
        <p:spPr>
          <a:xfrm>
            <a:off x="440000" y="832503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20"/>
          <p:cNvSpPr txBox="1">
            <a:spLocks noGrp="1"/>
          </p:cNvSpPr>
          <p:nvPr>
            <p:ph type="subTitle" idx="3"/>
          </p:nvPr>
        </p:nvSpPr>
        <p:spPr>
          <a:xfrm>
            <a:off x="440000" y="378850"/>
            <a:ext cx="3780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None/>
              <a:defRPr sz="900">
                <a:solidFill>
                  <a:srgbClr val="5B667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20"/>
          <p:cNvSpPr txBox="1">
            <a:spLocks noGrp="1"/>
          </p:cNvSpPr>
          <p:nvPr>
            <p:ph type="title"/>
          </p:nvPr>
        </p:nvSpPr>
        <p:spPr>
          <a:xfrm>
            <a:off x="440000" y="955700"/>
            <a:ext cx="379763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4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0" name="Google Shape;130;p120"/>
          <p:cNvSpPr txBox="1">
            <a:spLocks noGrp="1"/>
          </p:cNvSpPr>
          <p:nvPr>
            <p:ph type="body" idx="4"/>
          </p:nvPr>
        </p:nvSpPr>
        <p:spPr>
          <a:xfrm>
            <a:off x="440000" y="1967225"/>
            <a:ext cx="3780000" cy="20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100"/>
              <a:buFont typeface="Verdana"/>
              <a:buNone/>
              <a:defRPr sz="1300">
                <a:solidFill>
                  <a:srgbClr val="5B6670"/>
                </a:solidFill>
              </a:defRPr>
            </a:lvl1pPr>
            <a:lvl2pPr marL="914400" lvl="1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53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3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k for i dag">
  <p:cSld name="Takk for i dag">
    <p:bg>
      <p:bgPr>
        <a:solidFill>
          <a:srgbClr val="2D7C8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21"/>
          <p:cNvSpPr/>
          <p:nvPr/>
        </p:nvSpPr>
        <p:spPr>
          <a:xfrm>
            <a:off x="4381186" y="3038257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09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21"/>
          <p:cNvSpPr txBox="1"/>
          <p:nvPr/>
        </p:nvSpPr>
        <p:spPr>
          <a:xfrm>
            <a:off x="1332000" y="1922250"/>
            <a:ext cx="6480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Takk for i dag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003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, uten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455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3045992" y="2290183"/>
            <a:ext cx="30519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body" idx="1"/>
          </p:nvPr>
        </p:nvSpPr>
        <p:spPr>
          <a:xfrm>
            <a:off x="1733608" y="1747916"/>
            <a:ext cx="56739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4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Google Shape;20;p3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0421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g bilde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40699C2-3127-B849-9404-9BCBC3ED231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  <p:sp>
        <p:nvSpPr>
          <p:cNvPr id="4" name="Google Shape;21;p5">
            <a:extLst>
              <a:ext uri="{FF2B5EF4-FFF2-40B4-BE49-F238E27FC236}">
                <a16:creationId xmlns:a16="http://schemas.microsoft.com/office/drawing/2014/main" id="{F5FF8195-BD77-DE46-B9E2-CE343FF8A0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850" y="597425"/>
            <a:ext cx="39303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Google Shape;22;p5">
            <a:extLst>
              <a:ext uri="{FF2B5EF4-FFF2-40B4-BE49-F238E27FC236}">
                <a16:creationId xmlns:a16="http://schemas.microsoft.com/office/drawing/2014/main" id="{0B100459-D3AF-8048-9AD8-AF0D7356C2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9634" y="2126800"/>
            <a:ext cx="3968666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3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oogle Shape;23;p5">
            <a:extLst>
              <a:ext uri="{FF2B5EF4-FFF2-40B4-BE49-F238E27FC236}">
                <a16:creationId xmlns:a16="http://schemas.microsoft.com/office/drawing/2014/main" id="{850A79C0-FC54-7041-9A3F-030FDC392FC0}"/>
              </a:ext>
            </a:extLst>
          </p:cNvPr>
          <p:cNvSpPr/>
          <p:nvPr userDrawn="1"/>
        </p:nvSpPr>
        <p:spPr>
          <a:xfrm>
            <a:off x="465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2063E7A8-C85D-E64A-8745-2218867A51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9684" y="0"/>
            <a:ext cx="4564316" cy="51435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5891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40699C2-3127-B849-9404-9BCBC3ED231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 dirty="0"/>
          </a:p>
        </p:txBody>
      </p:sp>
      <p:sp>
        <p:nvSpPr>
          <p:cNvPr id="4" name="Google Shape;21;p5">
            <a:extLst>
              <a:ext uri="{FF2B5EF4-FFF2-40B4-BE49-F238E27FC236}">
                <a16:creationId xmlns:a16="http://schemas.microsoft.com/office/drawing/2014/main" id="{F5FF8195-BD77-DE46-B9E2-CE343FF8A0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850" y="597425"/>
            <a:ext cx="39303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5" name="Google Shape;22;p5">
            <a:extLst>
              <a:ext uri="{FF2B5EF4-FFF2-40B4-BE49-F238E27FC236}">
                <a16:creationId xmlns:a16="http://schemas.microsoft.com/office/drawing/2014/main" id="{0B100459-D3AF-8048-9AD8-AF0D7356C2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9634" y="2126800"/>
            <a:ext cx="3968666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Google Shape;23;p5">
            <a:extLst>
              <a:ext uri="{FF2B5EF4-FFF2-40B4-BE49-F238E27FC236}">
                <a16:creationId xmlns:a16="http://schemas.microsoft.com/office/drawing/2014/main" id="{850A79C0-FC54-7041-9A3F-030FDC392FC0}"/>
              </a:ext>
            </a:extLst>
          </p:cNvPr>
          <p:cNvSpPr/>
          <p:nvPr userDrawn="1"/>
        </p:nvSpPr>
        <p:spPr>
          <a:xfrm>
            <a:off x="465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2063E7A8-C85D-E64A-8745-2218867A51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9684" y="0"/>
            <a:ext cx="4564316" cy="51435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1381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-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;p6">
            <a:extLst>
              <a:ext uri="{FF2B5EF4-FFF2-40B4-BE49-F238E27FC236}">
                <a16:creationId xmlns:a16="http://schemas.microsoft.com/office/drawing/2014/main" id="{9D4A07E2-A393-234C-B554-A24CEC2C5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82350" y="597425"/>
            <a:ext cx="38646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5" name="Google Shape;27;p6">
            <a:extLst>
              <a:ext uri="{FF2B5EF4-FFF2-40B4-BE49-F238E27FC236}">
                <a16:creationId xmlns:a16="http://schemas.microsoft.com/office/drawing/2014/main" id="{049F640E-232C-AF45-BB31-86B66F0473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11634" y="2126800"/>
            <a:ext cx="3835016" cy="26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350" lvl="0" indent="-635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Google Shape;28;p6">
            <a:extLst>
              <a:ext uri="{FF2B5EF4-FFF2-40B4-BE49-F238E27FC236}">
                <a16:creationId xmlns:a16="http://schemas.microsoft.com/office/drawing/2014/main" id="{ABEA0347-EE01-A340-895A-3FB1803207C3}"/>
              </a:ext>
            </a:extLst>
          </p:cNvPr>
          <p:cNvSpPr/>
          <p:nvPr userDrawn="1"/>
        </p:nvSpPr>
        <p:spPr>
          <a:xfrm>
            <a:off x="503567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1AA79579-6F0D-1747-96E9-D970A6BA1D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64316" cy="51435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8416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ksjonsoppgave x 2" preserve="1" userDrawn="1">
  <p:cSld name="tekst 2 spalt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 userDrawn="1"/>
        </p:nvSpPr>
        <p:spPr>
          <a:xfrm>
            <a:off x="4567237" y="804255"/>
            <a:ext cx="9534" cy="4144918"/>
          </a:xfrm>
          <a:custGeom>
            <a:avLst/>
            <a:gdLst/>
            <a:ahLst/>
            <a:cxnLst/>
            <a:rect l="l" t="t" r="r" b="b"/>
            <a:pathLst>
              <a:path w="20954" h="9109710" extrusionOk="0">
                <a:moveTo>
                  <a:pt x="20941" y="0"/>
                </a:moveTo>
                <a:lnTo>
                  <a:pt x="0" y="0"/>
                </a:lnTo>
                <a:lnTo>
                  <a:pt x="0" y="9109670"/>
                </a:lnTo>
                <a:lnTo>
                  <a:pt x="20941" y="9109670"/>
                </a:lnTo>
                <a:lnTo>
                  <a:pt x="20941" y="0"/>
                </a:lnTo>
                <a:close/>
              </a:path>
            </a:pathLst>
          </a:custGeom>
          <a:solidFill>
            <a:srgbClr val="CDD2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40000" y="885361"/>
            <a:ext cx="3784704" cy="976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4"/>
          </p:nvPr>
        </p:nvSpPr>
        <p:spPr>
          <a:xfrm>
            <a:off x="5048249" y="885361"/>
            <a:ext cx="3768775" cy="976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14" name="Google Shape;23;p5">
            <a:extLst>
              <a:ext uri="{FF2B5EF4-FFF2-40B4-BE49-F238E27FC236}">
                <a16:creationId xmlns:a16="http://schemas.microsoft.com/office/drawing/2014/main" id="{C011EBE8-8D4D-7C41-9A88-D5F0959CD672}"/>
              </a:ext>
            </a:extLst>
          </p:cNvPr>
          <p:cNvSpPr/>
          <p:nvPr userDrawn="1"/>
        </p:nvSpPr>
        <p:spPr>
          <a:xfrm>
            <a:off x="465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16" name="Google Shape;23;p5">
            <a:extLst>
              <a:ext uri="{FF2B5EF4-FFF2-40B4-BE49-F238E27FC236}">
                <a16:creationId xmlns:a16="http://schemas.microsoft.com/office/drawing/2014/main" id="{B3DBD3C6-068D-7940-90CF-C1D310504975}"/>
              </a:ext>
            </a:extLst>
          </p:cNvPr>
          <p:cNvSpPr/>
          <p:nvPr userDrawn="1"/>
        </p:nvSpPr>
        <p:spPr>
          <a:xfrm>
            <a:off x="5037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18" name="Google Shape;22;p5">
            <a:extLst>
              <a:ext uri="{FF2B5EF4-FFF2-40B4-BE49-F238E27FC236}">
                <a16:creationId xmlns:a16="http://schemas.microsoft.com/office/drawing/2014/main" id="{90ED88B3-A196-6744-8F68-5B6862F1384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52822" y="2126800"/>
            <a:ext cx="3881362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9" name="Google Shape;27;p6">
            <a:extLst>
              <a:ext uri="{FF2B5EF4-FFF2-40B4-BE49-F238E27FC236}">
                <a16:creationId xmlns:a16="http://schemas.microsoft.com/office/drawing/2014/main" id="{CFAD6399-9448-F345-88E9-855AAB40CC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64386" y="2126800"/>
            <a:ext cx="3835016" cy="26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350" lvl="0" indent="-635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94202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2 spalter" preserve="1">
  <p:cSld name="tekst 2 spal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38850" y="597425"/>
            <a:ext cx="39303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26570" y="2126800"/>
            <a:ext cx="3981729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0" name="Google Shape;60;p10"/>
          <p:cNvSpPr/>
          <p:nvPr/>
        </p:nvSpPr>
        <p:spPr>
          <a:xfrm>
            <a:off x="465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 idx="2"/>
          </p:nvPr>
        </p:nvSpPr>
        <p:spPr>
          <a:xfrm>
            <a:off x="4882350" y="597425"/>
            <a:ext cx="38646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898570" y="2126800"/>
            <a:ext cx="3848079" cy="26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65100" lvl="0" indent="-15875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3" name="Google Shape;63;p10"/>
          <p:cNvSpPr/>
          <p:nvPr/>
        </p:nvSpPr>
        <p:spPr>
          <a:xfrm>
            <a:off x="503567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912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3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;p11">
            <a:extLst>
              <a:ext uri="{FF2B5EF4-FFF2-40B4-BE49-F238E27FC236}">
                <a16:creationId xmlns:a16="http://schemas.microsoft.com/office/drawing/2014/main" id="{26786200-91D6-DE44-8D8B-59701BA34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375" y="412000"/>
            <a:ext cx="80751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5" name="Google Shape;67;p11">
            <a:extLst>
              <a:ext uri="{FF2B5EF4-FFF2-40B4-BE49-F238E27FC236}">
                <a16:creationId xmlns:a16="http://schemas.microsoft.com/office/drawing/2014/main" id="{78A92DF6-EF73-DE43-A471-351455F5CA91}"/>
              </a:ext>
            </a:extLst>
          </p:cNvPr>
          <p:cNvSpPr/>
          <p:nvPr userDrawn="1"/>
        </p:nvSpPr>
        <p:spPr>
          <a:xfrm>
            <a:off x="4381500" y="1036676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6" name="Google Shape;68;p11">
            <a:extLst>
              <a:ext uri="{FF2B5EF4-FFF2-40B4-BE49-F238E27FC236}">
                <a16:creationId xmlns:a16="http://schemas.microsoft.com/office/drawing/2014/main" id="{EF8E0C63-63FC-0744-A416-6B08B77148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46550" y="1116000"/>
            <a:ext cx="5250900" cy="405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None/>
              <a:defRPr sz="1000">
                <a:solidFill>
                  <a:srgbClr val="5B666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 dirty="0"/>
              <a:t>Klikk for å redigere undertittelstil i malen</a:t>
            </a:r>
            <a:endParaRPr dirty="0"/>
          </a:p>
        </p:txBody>
      </p:sp>
      <p:pic>
        <p:nvPicPr>
          <p:cNvPr id="7" name="Google Shape;69;p11">
            <a:extLst>
              <a:ext uri="{FF2B5EF4-FFF2-40B4-BE49-F238E27FC236}">
                <a16:creationId xmlns:a16="http://schemas.microsoft.com/office/drawing/2014/main" id="{CE7BB66A-566E-F649-BB77-2F40262A1C2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19004" y="1792900"/>
            <a:ext cx="2286000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0;p11">
            <a:extLst>
              <a:ext uri="{FF2B5EF4-FFF2-40B4-BE49-F238E27FC236}">
                <a16:creationId xmlns:a16="http://schemas.microsoft.com/office/drawing/2014/main" id="{232C7360-934F-8C4A-A020-1B4A58D444D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733717" y="1792900"/>
            <a:ext cx="2286000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1;p11">
            <a:extLst>
              <a:ext uri="{FF2B5EF4-FFF2-40B4-BE49-F238E27FC236}">
                <a16:creationId xmlns:a16="http://schemas.microsoft.com/office/drawing/2014/main" id="{6E5C47BE-F87B-4B4D-8DDC-64EE6B6255A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426360" y="1792900"/>
            <a:ext cx="2286000" cy="27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2;p11">
            <a:extLst>
              <a:ext uri="{FF2B5EF4-FFF2-40B4-BE49-F238E27FC236}">
                <a16:creationId xmlns:a16="http://schemas.microsoft.com/office/drawing/2014/main" id="{4A93ED0B-D981-AB4A-886A-F568B5845CA1}"/>
              </a:ext>
            </a:extLst>
          </p:cNvPr>
          <p:cNvSpPr txBox="1">
            <a:spLocks/>
          </p:cNvSpPr>
          <p:nvPr userDrawn="1"/>
        </p:nvSpPr>
        <p:spPr>
          <a:xfrm>
            <a:off x="1249500" y="1893175"/>
            <a:ext cx="2044500" cy="24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4763" indent="0">
              <a:tabLst/>
            </a:pP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Google Shape;73;p11">
            <a:extLst>
              <a:ext uri="{FF2B5EF4-FFF2-40B4-BE49-F238E27FC236}">
                <a16:creationId xmlns:a16="http://schemas.microsoft.com/office/drawing/2014/main" id="{5116060E-969C-9A49-9506-A58C88B09AE0}"/>
              </a:ext>
            </a:extLst>
          </p:cNvPr>
          <p:cNvSpPr txBox="1">
            <a:spLocks/>
          </p:cNvSpPr>
          <p:nvPr userDrawn="1"/>
        </p:nvSpPr>
        <p:spPr>
          <a:xfrm>
            <a:off x="3547113" y="1893175"/>
            <a:ext cx="2044500" cy="24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4763" indent="-4763">
              <a:tabLst/>
            </a:pP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Google Shape;74;p11">
            <a:extLst>
              <a:ext uri="{FF2B5EF4-FFF2-40B4-BE49-F238E27FC236}">
                <a16:creationId xmlns:a16="http://schemas.microsoft.com/office/drawing/2014/main" id="{A0864765-224B-414B-B2EE-BBA5B05A267C}"/>
              </a:ext>
            </a:extLst>
          </p:cNvPr>
          <p:cNvSpPr txBox="1">
            <a:spLocks/>
          </p:cNvSpPr>
          <p:nvPr userDrawn="1"/>
        </p:nvSpPr>
        <p:spPr>
          <a:xfrm>
            <a:off x="5855800" y="1893175"/>
            <a:ext cx="2044500" cy="24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4763" indent="-4763">
              <a:tabLst/>
            </a:pP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0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0" y="445025"/>
            <a:ext cx="8280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7" r:id="rId5"/>
    <p:sldLayoutId id="2147483678" r:id="rId6"/>
    <p:sldLayoutId id="2147483689" r:id="rId7"/>
    <p:sldLayoutId id="2147483690" r:id="rId8"/>
    <p:sldLayoutId id="2147483683" r:id="rId9"/>
    <p:sldLayoutId id="2147483684" r:id="rId10"/>
    <p:sldLayoutId id="2147483676" r:id="rId11"/>
    <p:sldLayoutId id="2147483672" r:id="rId12"/>
    <p:sldLayoutId id="2147483671" r:id="rId13"/>
    <p:sldLayoutId id="2147483685" r:id="rId14"/>
    <p:sldLayoutId id="2147483686" r:id="rId15"/>
    <p:sldLayoutId id="2147483688" r:id="rId16"/>
    <p:sldLayoutId id="2147483687" r:id="rId17"/>
    <p:sldLayoutId id="2147483691" r:id="rId18"/>
    <p:sldLayoutId id="2147483694" r:id="rId19"/>
    <p:sldLayoutId id="2147483698" r:id="rId20"/>
    <p:sldLayoutId id="2147483699" r:id="rId21"/>
    <p:sldLayoutId id="214748370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72">
          <p15:clr>
            <a:srgbClr val="EA4335"/>
          </p15:clr>
        </p15:guide>
        <p15:guide id="4" pos="5488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3300"/>
              <a:buFont typeface="Verdana"/>
              <a:buNone/>
              <a:defRPr sz="3300" b="0" i="0" u="none" strike="noStrike" cap="none">
                <a:solidFill>
                  <a:srgbClr val="0428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115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B667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B66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5B66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5B66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5B66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5B66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032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0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E81DFB-B79C-4F39-906A-52E806C7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72" y="719698"/>
            <a:ext cx="3930300" cy="1265100"/>
          </a:xfrm>
        </p:spPr>
        <p:txBody>
          <a:bodyPr>
            <a:noAutofit/>
          </a:bodyPr>
          <a:lstStyle/>
          <a:p>
            <a:r>
              <a:rPr lang="nb-NO" sz="2000" dirty="0">
                <a:cs typeface="Titillium Web" panose="020B0604020202020204" charset="0"/>
              </a:rPr>
              <a:t>Møte med personalet</a:t>
            </a:r>
            <a:br>
              <a:rPr lang="nb-NO" sz="2000" dirty="0">
                <a:cs typeface="Titillium Web" panose="020B0604020202020204" charset="0"/>
              </a:rPr>
            </a:br>
            <a:r>
              <a:rPr lang="nb-NO" sz="2000" dirty="0">
                <a:cs typeface="Titillium Web" panose="020B0604020202020204" charset="0"/>
              </a:rPr>
              <a:t>Involvering og forankring</a:t>
            </a:r>
            <a:br>
              <a:rPr lang="nb-NO" sz="2000" dirty="0">
                <a:cs typeface="Titillium Web" panose="020B0604020202020204" charset="0"/>
              </a:rPr>
            </a:br>
            <a:r>
              <a:rPr lang="nb-NO" sz="2000" dirty="0">
                <a:cs typeface="Titillium Web" panose="020B0604020202020204" charset="0"/>
              </a:rPr>
              <a:t>Partssamarbeid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17400C5-94AE-4F6E-B493-FD52BB198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Hva ønsker vi å oppnå? </a:t>
            </a:r>
          </a:p>
          <a:p>
            <a:pPr lvl="0">
              <a:lnSpc>
                <a:spcPct val="150000"/>
              </a:lnSpc>
            </a:pPr>
            <a:endParaRPr lang="nb-NO" sz="14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Hvordan hadde det vært om problemet ikke var der? </a:t>
            </a:r>
            <a:br>
              <a:rPr lang="nb-NO" sz="1400" dirty="0">
                <a:solidFill>
                  <a:schemeClr val="tx1"/>
                </a:solidFill>
              </a:rPr>
            </a:br>
            <a:endParaRPr lang="nb-NO" sz="14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Har vi funnet det rette problemet? (Jobber man med tiltak mot symptomer får man ikke ønsket </a:t>
            </a:r>
            <a:r>
              <a:rPr lang="nb-NO" sz="1400" b="1" dirty="0">
                <a:solidFill>
                  <a:schemeClr val="tx1"/>
                </a:solidFill>
              </a:rPr>
              <a:t>effekt).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chemeClr val="tx1"/>
              </a:solidFill>
            </a:endParaRPr>
          </a:p>
          <a:p>
            <a:endParaRPr lang="nb-NO" sz="1400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8D0BB28-4DAA-3296-50D6-BD804A91CD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FE801-970F-4692-8074-6B263C23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145" y="1053899"/>
            <a:ext cx="3386841" cy="36919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9953E0-4455-49A7-A5BF-5497DDF1F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569" y="95981"/>
            <a:ext cx="1694835" cy="14448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E3B95B-E942-4513-989D-5314A19EB148}"/>
              </a:ext>
            </a:extLst>
          </p:cNvPr>
          <p:cNvSpPr/>
          <p:nvPr/>
        </p:nvSpPr>
        <p:spPr>
          <a:xfrm>
            <a:off x="271874" y="325696"/>
            <a:ext cx="3930301" cy="252000"/>
          </a:xfrm>
          <a:prstGeom prst="rect">
            <a:avLst/>
          </a:prstGeom>
          <a:solidFill>
            <a:srgbClr val="A3C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36685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5D3200-705B-6F40-A3D1-C7A1F10E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nb-NO" dirty="0"/>
              <a:t>Gruppeoppgave 1</a:t>
            </a:r>
            <a:br>
              <a:rPr lang="nb-NO" dirty="0"/>
            </a:br>
            <a:br>
              <a:rPr lang="nb-NO" dirty="0"/>
            </a:br>
            <a:r>
              <a:rPr lang="nb-NO" sz="2700" dirty="0"/>
              <a:t>Lederhjulet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53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0A6091-11D5-436A-A878-7091B9F74648}"/>
              </a:ext>
            </a:extLst>
          </p:cNvPr>
          <p:cNvSpPr/>
          <p:nvPr/>
        </p:nvSpPr>
        <p:spPr>
          <a:xfrm>
            <a:off x="1225111" y="1919932"/>
            <a:ext cx="2109543" cy="2852686"/>
          </a:xfrm>
          <a:prstGeom prst="rect">
            <a:avLst/>
          </a:prstGeom>
          <a:solidFill>
            <a:srgbClr val="2D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C80BF4-C803-4E14-9529-4C4F8A28720B}"/>
              </a:ext>
            </a:extLst>
          </p:cNvPr>
          <p:cNvSpPr/>
          <p:nvPr/>
        </p:nvSpPr>
        <p:spPr>
          <a:xfrm>
            <a:off x="1219939" y="1703061"/>
            <a:ext cx="2114716" cy="242270"/>
          </a:xfrm>
          <a:prstGeom prst="rect">
            <a:avLst/>
          </a:prstGeom>
          <a:solidFill>
            <a:srgbClr val="2D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2" name="TekstSylinder 1">
            <a:extLst>
              <a:ext uri="{FF2B5EF4-FFF2-40B4-BE49-F238E27FC236}">
                <a16:creationId xmlns:a16="http://schemas.microsoft.com/office/drawing/2014/main" id="{62A75C73-7122-4D81-A845-51F97EBAE92D}"/>
              </a:ext>
            </a:extLst>
          </p:cNvPr>
          <p:cNvSpPr txBox="1"/>
          <p:nvPr/>
        </p:nvSpPr>
        <p:spPr>
          <a:xfrm>
            <a:off x="1287041" y="1713723"/>
            <a:ext cx="1679105" cy="21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buSzPts val="600"/>
              <a:buNone/>
              <a:defRPr sz="3000" b="1">
                <a:solidFill>
                  <a:srgbClr val="042827"/>
                </a:solidFill>
                <a:latin typeface="Titillium Web"/>
                <a:ea typeface="Titillium Web"/>
                <a:cs typeface="Titillium Web"/>
              </a:defRPr>
            </a:lvl1pPr>
            <a:lvl2pPr>
              <a:buSzPts val="600"/>
              <a:buNone/>
              <a:defRPr sz="800"/>
            </a:lvl2pPr>
            <a:lvl3pPr>
              <a:buSzPts val="600"/>
              <a:buNone/>
              <a:defRPr sz="800"/>
            </a:lvl3pPr>
            <a:lvl4pPr>
              <a:buSzPts val="600"/>
              <a:buNone/>
              <a:defRPr sz="800"/>
            </a:lvl4pPr>
            <a:lvl5pPr>
              <a:buSzPts val="600"/>
              <a:buNone/>
              <a:defRPr sz="800"/>
            </a:lvl5pPr>
            <a:lvl6pPr>
              <a:buSzPts val="600"/>
              <a:buNone/>
              <a:defRPr sz="800"/>
            </a:lvl6pPr>
            <a:lvl7pPr>
              <a:buSzPts val="600"/>
              <a:buNone/>
              <a:defRPr sz="800"/>
            </a:lvl7pPr>
            <a:lvl8pPr>
              <a:buSzPts val="600"/>
              <a:buNone/>
              <a:defRPr sz="800"/>
            </a:lvl8pPr>
            <a:lvl9pPr>
              <a:buSzPts val="600"/>
              <a:buNone/>
              <a:defRPr sz="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b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</a:br>
            <a:r>
              <a:rPr kumimoji="0" lang="nb-NO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Hensikt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072B5E-ED49-4D34-9637-EB9C8ADE0BD8}"/>
              </a:ext>
            </a:extLst>
          </p:cNvPr>
          <p:cNvGrpSpPr/>
          <p:nvPr/>
        </p:nvGrpSpPr>
        <p:grpSpPr>
          <a:xfrm>
            <a:off x="1218486" y="2791628"/>
            <a:ext cx="2114716" cy="259204"/>
            <a:chOff x="3485826" y="1644088"/>
            <a:chExt cx="2656628" cy="5558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1BBAF0-5B03-48A4-8CD7-49FA24782CD0}"/>
                </a:ext>
              </a:extLst>
            </p:cNvPr>
            <p:cNvSpPr/>
            <p:nvPr/>
          </p:nvSpPr>
          <p:spPr>
            <a:xfrm>
              <a:off x="3485826" y="1683982"/>
              <a:ext cx="2656628" cy="515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TekstSylinder 1">
              <a:extLst>
                <a:ext uri="{FF2B5EF4-FFF2-40B4-BE49-F238E27FC236}">
                  <a16:creationId xmlns:a16="http://schemas.microsoft.com/office/drawing/2014/main" id="{FFE68B00-CD39-4F05-8DC2-09C4BAA1ED9A}"/>
                </a:ext>
              </a:extLst>
            </p:cNvPr>
            <p:cNvSpPr txBox="1"/>
            <p:nvPr/>
          </p:nvSpPr>
          <p:spPr>
            <a:xfrm>
              <a:off x="3547756" y="1644088"/>
              <a:ext cx="1545079" cy="532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5" rIns="0" bIns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115000"/>
                </a:lnSpc>
                <a:buSzPts val="600"/>
                <a:buNone/>
                <a:defRPr sz="3000" b="1">
                  <a:solidFill>
                    <a:srgbClr val="042827"/>
                  </a:solidFill>
                  <a:latin typeface="Titillium Web"/>
                  <a:ea typeface="Titillium Web"/>
                  <a:cs typeface="Titillium Web"/>
                </a:defRPr>
              </a:lvl1pPr>
              <a:lvl2pPr>
                <a:buSzPts val="600"/>
                <a:buNone/>
                <a:defRPr sz="800"/>
              </a:lvl2pPr>
              <a:lvl3pPr>
                <a:buSzPts val="600"/>
                <a:buNone/>
                <a:defRPr sz="800"/>
              </a:lvl3pPr>
              <a:lvl4pPr>
                <a:buSzPts val="600"/>
                <a:buNone/>
                <a:defRPr sz="800"/>
              </a:lvl4pPr>
              <a:lvl5pPr>
                <a:buSzPts val="600"/>
                <a:buNone/>
                <a:defRPr sz="800"/>
              </a:lvl5pPr>
              <a:lvl6pPr>
                <a:buSzPts val="600"/>
                <a:buNone/>
                <a:defRPr sz="800"/>
              </a:lvl6pPr>
              <a:lvl7pPr>
                <a:buSzPts val="600"/>
                <a:buNone/>
                <a:defRPr sz="800"/>
              </a:lvl7pPr>
              <a:lvl8pPr>
                <a:buSzPts val="600"/>
                <a:buNone/>
                <a:defRPr sz="800"/>
              </a:lvl8pPr>
              <a:lvl9pPr>
                <a:buSzPts val="600"/>
                <a:buNone/>
                <a:defRPr sz="8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br>
                <a:rPr kumimoji="0" lang="nb-NO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4282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</a:br>
              <a:r>
                <a:rPr kumimoji="0" lang="nb-NO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Ønsket Resultat</a:t>
              </a:r>
              <a:endPara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2572EF-8BE0-4F1A-8F41-B225AC7D1548}"/>
              </a:ext>
            </a:extLst>
          </p:cNvPr>
          <p:cNvGrpSpPr/>
          <p:nvPr/>
        </p:nvGrpSpPr>
        <p:grpSpPr>
          <a:xfrm>
            <a:off x="1225112" y="3644827"/>
            <a:ext cx="2114716" cy="259204"/>
            <a:chOff x="3485826" y="1644088"/>
            <a:chExt cx="2656628" cy="555878"/>
          </a:xfrm>
          <a:solidFill>
            <a:srgbClr val="2D7C8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686319-76C9-4FB0-87ED-A65F3F91B24E}"/>
                </a:ext>
              </a:extLst>
            </p:cNvPr>
            <p:cNvSpPr/>
            <p:nvPr/>
          </p:nvSpPr>
          <p:spPr>
            <a:xfrm>
              <a:off x="3485826" y="1683982"/>
              <a:ext cx="2656628" cy="515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TekstSylinder 1">
              <a:extLst>
                <a:ext uri="{FF2B5EF4-FFF2-40B4-BE49-F238E27FC236}">
                  <a16:creationId xmlns:a16="http://schemas.microsoft.com/office/drawing/2014/main" id="{46AC2281-9713-41C3-BD67-54530A079A09}"/>
                </a:ext>
              </a:extLst>
            </p:cNvPr>
            <p:cNvSpPr txBox="1"/>
            <p:nvPr/>
          </p:nvSpPr>
          <p:spPr>
            <a:xfrm>
              <a:off x="3547756" y="1644088"/>
              <a:ext cx="2015010" cy="532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5" rIns="0" bIns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115000"/>
                </a:lnSpc>
                <a:buSzPts val="600"/>
                <a:buNone/>
                <a:defRPr sz="3000" b="1">
                  <a:solidFill>
                    <a:srgbClr val="042827"/>
                  </a:solidFill>
                  <a:latin typeface="Titillium Web"/>
                  <a:ea typeface="Titillium Web"/>
                  <a:cs typeface="Titillium Web"/>
                </a:defRPr>
              </a:lvl1pPr>
              <a:lvl2pPr>
                <a:buSzPts val="600"/>
                <a:buNone/>
                <a:defRPr sz="800"/>
              </a:lvl2pPr>
              <a:lvl3pPr>
                <a:buSzPts val="600"/>
                <a:buNone/>
                <a:defRPr sz="800"/>
              </a:lvl3pPr>
              <a:lvl4pPr>
                <a:buSzPts val="600"/>
                <a:buNone/>
                <a:defRPr sz="800"/>
              </a:lvl4pPr>
              <a:lvl5pPr>
                <a:buSzPts val="600"/>
                <a:buNone/>
                <a:defRPr sz="800"/>
              </a:lvl5pPr>
              <a:lvl6pPr>
                <a:buSzPts val="600"/>
                <a:buNone/>
                <a:defRPr sz="800"/>
              </a:lvl6pPr>
              <a:lvl7pPr>
                <a:buSzPts val="600"/>
                <a:buNone/>
                <a:defRPr sz="800"/>
              </a:lvl7pPr>
              <a:lvl8pPr>
                <a:buSzPts val="600"/>
                <a:buNone/>
                <a:defRPr sz="800"/>
              </a:lvl8pPr>
              <a:lvl9pPr>
                <a:buSzPts val="600"/>
                <a:buNone/>
                <a:defRPr sz="8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b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4282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</a:br>
              <a:r>
                <a:rPr kumimoji="0" lang="nb-NO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Agenda</a:t>
              </a:r>
              <a:endPara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F208EF8-F3CA-44F2-9B20-0A10B9A09956}"/>
              </a:ext>
            </a:extLst>
          </p:cNvPr>
          <p:cNvSpPr txBox="1"/>
          <p:nvPr/>
        </p:nvSpPr>
        <p:spPr>
          <a:xfrm>
            <a:off x="1165318" y="3972399"/>
            <a:ext cx="20952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TID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: </a:t>
            </a:r>
            <a:r>
              <a:rPr lang="nb-NO" sz="9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30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 min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Fasilitator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: IA-rådgiver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Referent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: Velg en i gruppen som tar notater.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12A386-96B0-42E6-BF60-060FDD1DB9ED}"/>
              </a:ext>
            </a:extLst>
          </p:cNvPr>
          <p:cNvSpPr txBox="1"/>
          <p:nvPr/>
        </p:nvSpPr>
        <p:spPr>
          <a:xfrm>
            <a:off x="1189781" y="2005233"/>
            <a:ext cx="219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Bruke lederhjulet til å vurdere hvordan dere utøver deres roller.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8D36AC-3290-4A7B-BAEC-A68E2D2FA330}"/>
              </a:ext>
            </a:extLst>
          </p:cNvPr>
          <p:cNvSpPr txBox="1"/>
          <p:nvPr/>
        </p:nvSpPr>
        <p:spPr>
          <a:xfrm>
            <a:off x="1190409" y="3037866"/>
            <a:ext cx="2095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Bevissthet rundt egen og andres rolle og om det har vært en utvikling i løpet av kurssesongen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C034E7-FF6F-43DF-8F0F-0E6018ED68A0}"/>
              </a:ext>
            </a:extLst>
          </p:cNvPr>
          <p:cNvSpPr/>
          <p:nvPr/>
        </p:nvSpPr>
        <p:spPr>
          <a:xfrm>
            <a:off x="3603486" y="1677661"/>
            <a:ext cx="2446946" cy="3094957"/>
          </a:xfrm>
          <a:prstGeom prst="rect">
            <a:avLst/>
          </a:prstGeom>
          <a:noFill/>
          <a:ln>
            <a:solidFill>
              <a:srgbClr val="2D7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AFD589B-BC85-4DC0-BFB7-F96AC26040F9}"/>
              </a:ext>
            </a:extLst>
          </p:cNvPr>
          <p:cNvSpPr txBox="1">
            <a:spLocks/>
          </p:cNvSpPr>
          <p:nvPr/>
        </p:nvSpPr>
        <p:spPr>
          <a:xfrm>
            <a:off x="3576917" y="1681501"/>
            <a:ext cx="2575225" cy="271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Tx/>
              <a:buNone/>
              <a:tabLst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Individuell: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Open Sans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Open Sans"/>
              </a:rPr>
              <a:t>Start hver for dere med å reflektere rundt din egen rolle og hvordan du utøver den </a:t>
            </a:r>
            <a:r>
              <a:rPr kumimoji="0" lang="nb-NO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Open Sans"/>
              </a:rPr>
              <a:t>ift</a:t>
            </a: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Open Sans"/>
              </a:rPr>
              <a:t> de ulike egenskapene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lang="nb-NO" dirty="0">
              <a:solidFill>
                <a:srgbClr val="04282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Har du utviklet deg i løpet av kurset og på hvilken måte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834C04-8B58-40FB-8DEA-9347039CD141}"/>
              </a:ext>
            </a:extLst>
          </p:cNvPr>
          <p:cNvSpPr/>
          <p:nvPr/>
        </p:nvSpPr>
        <p:spPr>
          <a:xfrm>
            <a:off x="6247513" y="1645519"/>
            <a:ext cx="2446946" cy="3094957"/>
          </a:xfrm>
          <a:prstGeom prst="rect">
            <a:avLst/>
          </a:prstGeom>
          <a:noFill/>
          <a:ln>
            <a:solidFill>
              <a:srgbClr val="2D7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289327D-8E54-48F1-9B1D-9409A2F13CDF}"/>
              </a:ext>
            </a:extLst>
          </p:cNvPr>
          <p:cNvSpPr txBox="1">
            <a:spLocks/>
          </p:cNvSpPr>
          <p:nvPr/>
        </p:nvSpPr>
        <p:spPr>
          <a:xfrm>
            <a:off x="6261247" y="1649358"/>
            <a:ext cx="2446946" cy="293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Tx/>
              <a:buNone/>
              <a:tabLst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Felles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Open Sans"/>
              </a:rPr>
              <a:t>Del refleksjoner i gruppene. 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lang="nb-NO" dirty="0">
              <a:solidFill>
                <a:srgbClr val="04282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Hvordan opplever dere at dere sammen utøver rollene deres? 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lang="nb-NO" dirty="0">
              <a:solidFill>
                <a:srgbClr val="04282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Hva har dere blitt bedre på og hvordan?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lang="nb-NO" dirty="0">
              <a:solidFill>
                <a:srgbClr val="04282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33A84-0959-4BA4-B2D6-56F287E17059}"/>
              </a:ext>
            </a:extLst>
          </p:cNvPr>
          <p:cNvSpPr txBox="1"/>
          <p:nvPr/>
        </p:nvSpPr>
        <p:spPr>
          <a:xfrm>
            <a:off x="4079105" y="1418646"/>
            <a:ext cx="95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b-NO" dirty="0">
                <a:solidFill>
                  <a:srgbClr val="2D7C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2D7C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min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4EBACB-CAB7-460E-BDD3-2AD367C644AC}"/>
              </a:ext>
            </a:extLst>
          </p:cNvPr>
          <p:cNvSpPr txBox="1"/>
          <p:nvPr/>
        </p:nvSpPr>
        <p:spPr>
          <a:xfrm>
            <a:off x="6726949" y="1401572"/>
            <a:ext cx="95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2D7C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15 min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6D19C6-465A-4D14-82B4-EDAB9AF88783}"/>
              </a:ext>
            </a:extLst>
          </p:cNvPr>
          <p:cNvCxnSpPr>
            <a:cxnSpLocks/>
          </p:cNvCxnSpPr>
          <p:nvPr/>
        </p:nvCxnSpPr>
        <p:spPr>
          <a:xfrm>
            <a:off x="1219939" y="2652007"/>
            <a:ext cx="211471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85DD5E-ACA6-4DAB-9F9A-168B472FAA77}"/>
              </a:ext>
            </a:extLst>
          </p:cNvPr>
          <p:cNvCxnSpPr>
            <a:cxnSpLocks/>
          </p:cNvCxnSpPr>
          <p:nvPr/>
        </p:nvCxnSpPr>
        <p:spPr>
          <a:xfrm>
            <a:off x="1219939" y="3672919"/>
            <a:ext cx="211471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F7AD31A6-25DC-46FD-9C31-20C95835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cs typeface="Calibri" panose="020F0502020204030204" pitchFamily="34" charset="0"/>
                <a:sym typeface="Open Sans"/>
              </a:rPr>
              <a:t>Introduksjon</a:t>
            </a:r>
            <a:br>
              <a:rPr lang="nb-NO" b="0" dirty="0">
                <a:solidFill>
                  <a:srgbClr val="042827"/>
                </a:solidFill>
                <a:cs typeface="Calibri" panose="020F0502020204030204" pitchFamily="34" charset="0"/>
                <a:sym typeface="Open Sans"/>
              </a:rPr>
            </a:br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cs typeface="Calibri" panose="020F0502020204030204" pitchFamily="34" charset="0"/>
                <a:sym typeface="Open Sans"/>
              </a:rPr>
              <a:t>Gruppeoppgave 1</a:t>
            </a:r>
            <a:b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cs typeface="Calibri" panose="020F0502020204030204" pitchFamily="34" charset="0"/>
                <a:sym typeface="Open Sans"/>
              </a:rPr>
            </a:br>
            <a:endParaRPr lang="nb-NO" dirty="0"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613740-F2D0-43DF-B5EF-F3A5506888C9}"/>
              </a:ext>
            </a:extLst>
          </p:cNvPr>
          <p:cNvGrpSpPr/>
          <p:nvPr/>
        </p:nvGrpSpPr>
        <p:grpSpPr>
          <a:xfrm>
            <a:off x="-10653" y="1720804"/>
            <a:ext cx="468967" cy="2763177"/>
            <a:chOff x="0" y="0"/>
            <a:chExt cx="833718" cy="6858000"/>
          </a:xfrm>
          <a:solidFill>
            <a:srgbClr val="497C7F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478696-3F17-4EBB-A348-6CC479B15887}"/>
                </a:ext>
              </a:extLst>
            </p:cNvPr>
            <p:cNvSpPr/>
            <p:nvPr/>
          </p:nvSpPr>
          <p:spPr>
            <a:xfrm>
              <a:off x="0" y="0"/>
              <a:ext cx="83371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nb-NO" sz="10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327EFB-F010-4C40-8915-29D40CB7EBCA}"/>
                </a:ext>
              </a:extLst>
            </p:cNvPr>
            <p:cNvSpPr txBox="1"/>
            <p:nvPr/>
          </p:nvSpPr>
          <p:spPr>
            <a:xfrm rot="16200000">
              <a:off x="-1621509" y="2065912"/>
              <a:ext cx="4030439" cy="71814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nb-NO" sz="20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OPPGAVE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7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59987A-F457-4368-827A-68C3E1C2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Lederhjulet </a:t>
            </a:r>
            <a:br>
              <a:rPr lang="nb-NO" dirty="0"/>
            </a:br>
            <a:r>
              <a:rPr lang="nb-NO" dirty="0"/>
              <a:t>Refleksjoner</a:t>
            </a:r>
            <a:br>
              <a:rPr lang="nb-NO" dirty="0"/>
            </a:b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ACC21-6158-4CCE-992B-F3CAF09B4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  <a:t>På hvilken måte har lederhjulet hjulpet å reflektere over hvordan du inntar din rolle? </a:t>
            </a:r>
          </a:p>
          <a:p>
            <a:endParaRPr lang="nb-NO" sz="1100" dirty="0">
              <a:solidFill>
                <a:schemeClr val="tx1"/>
              </a:solidFill>
              <a:cs typeface="Open Sans" panose="020B0604020202020204" charset="0"/>
            </a:endParaRPr>
          </a:p>
          <a:p>
            <a: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  <a:t>Hvilke egenskaper har du styrket deg på gjennom kurset? </a:t>
            </a:r>
            <a:br>
              <a:rPr lang="nb-NO" sz="1100" dirty="0">
                <a:solidFill>
                  <a:schemeClr val="tx1"/>
                </a:solidFill>
                <a:cs typeface="Open Sans" panose="020B0604020202020204" charset="0"/>
              </a:rPr>
            </a:br>
            <a:endParaRPr lang="nb-NO" sz="1100" dirty="0">
              <a:solidFill>
                <a:schemeClr val="tx1"/>
              </a:solidFill>
              <a:cs typeface="Open Sans" panose="020B0604020202020204" charset="0"/>
            </a:endParaRPr>
          </a:p>
          <a:p>
            <a:r>
              <a:rPr lang="nb-NO" sz="1100" dirty="0">
                <a:solidFill>
                  <a:schemeClr val="tx1"/>
                </a:solidFill>
              </a:rPr>
              <a:t>Hvilke egenskaper ønsker du å styrke ytterligere? </a:t>
            </a:r>
            <a:br>
              <a:rPr lang="nb-NO" sz="1100" dirty="0">
                <a:solidFill>
                  <a:schemeClr val="tx1"/>
                </a:solidFill>
              </a:rPr>
            </a:br>
            <a:endParaRPr lang="nb-NO" sz="1100" dirty="0">
              <a:solidFill>
                <a:schemeClr val="tx1"/>
              </a:solidFill>
              <a:cs typeface="Open Sans" panose="020B0604020202020204" charset="0"/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F124513A-AA35-E523-2CBA-6EAB03D50C64}"/>
              </a:ext>
            </a:extLst>
          </p:cNvPr>
          <p:cNvGrpSpPr/>
          <p:nvPr/>
        </p:nvGrpSpPr>
        <p:grpSpPr>
          <a:xfrm>
            <a:off x="4308300" y="1072514"/>
            <a:ext cx="4326435" cy="3919754"/>
            <a:chOff x="306158" y="1119648"/>
            <a:chExt cx="4326435" cy="3919754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9C8C0A62-EFF4-8155-1371-B8A9D14DB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341" y="1119648"/>
              <a:ext cx="3985252" cy="3346324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43173FE-E1D2-0C35-6855-CC5FF1868976}"/>
                </a:ext>
              </a:extLst>
            </p:cNvPr>
            <p:cNvSpPr/>
            <p:nvPr/>
          </p:nvSpPr>
          <p:spPr>
            <a:xfrm>
              <a:off x="3442283" y="1613675"/>
              <a:ext cx="118533" cy="1185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B6173BE-C2C0-F226-A982-0DF62BBE22FF}"/>
                </a:ext>
              </a:extLst>
            </p:cNvPr>
            <p:cNvSpPr/>
            <p:nvPr/>
          </p:nvSpPr>
          <p:spPr>
            <a:xfrm>
              <a:off x="3464861" y="3041720"/>
              <a:ext cx="118533" cy="1185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227F39F-5542-AD2E-6155-A4A48A5B217F}"/>
                </a:ext>
              </a:extLst>
            </p:cNvPr>
            <p:cNvSpPr/>
            <p:nvPr/>
          </p:nvSpPr>
          <p:spPr>
            <a:xfrm>
              <a:off x="2505306" y="3685187"/>
              <a:ext cx="118533" cy="1185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719D4F7-F154-249E-7FE7-18A3C2318D90}"/>
                </a:ext>
              </a:extLst>
            </p:cNvPr>
            <p:cNvSpPr/>
            <p:nvPr/>
          </p:nvSpPr>
          <p:spPr>
            <a:xfrm>
              <a:off x="1461084" y="3019142"/>
              <a:ext cx="118533" cy="1185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689CD19-BDC7-4AD1-D6FA-71C500E9DA7B}"/>
                </a:ext>
              </a:extLst>
            </p:cNvPr>
            <p:cNvSpPr/>
            <p:nvPr/>
          </p:nvSpPr>
          <p:spPr>
            <a:xfrm>
              <a:off x="1506240" y="2166830"/>
              <a:ext cx="118533" cy="1185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7C048B1-9679-0544-13E2-F3EB4733401F}"/>
                </a:ext>
              </a:extLst>
            </p:cNvPr>
            <p:cNvSpPr/>
            <p:nvPr/>
          </p:nvSpPr>
          <p:spPr>
            <a:xfrm>
              <a:off x="2550463" y="1647541"/>
              <a:ext cx="118533" cy="1185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D846ACA-8E74-C7AF-FA33-B552E870856B}"/>
                </a:ext>
              </a:extLst>
            </p:cNvPr>
            <p:cNvSpPr/>
            <p:nvPr/>
          </p:nvSpPr>
          <p:spPr>
            <a:xfrm>
              <a:off x="3854328" y="2274075"/>
              <a:ext cx="118533" cy="1185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2660F01-1320-C566-B0F7-8857838CD59D}"/>
                </a:ext>
              </a:extLst>
            </p:cNvPr>
            <p:cNvSpPr/>
            <p:nvPr/>
          </p:nvSpPr>
          <p:spPr>
            <a:xfrm>
              <a:off x="3143128" y="3905319"/>
              <a:ext cx="118533" cy="1185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709508D-66AD-3192-F589-05C207E8316F}"/>
                </a:ext>
              </a:extLst>
            </p:cNvPr>
            <p:cNvSpPr/>
            <p:nvPr/>
          </p:nvSpPr>
          <p:spPr>
            <a:xfrm>
              <a:off x="3735795" y="3329586"/>
              <a:ext cx="118533" cy="1185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2D7D1FC-CCC0-F98C-A0C0-D9E03F80C3C5}"/>
                </a:ext>
              </a:extLst>
            </p:cNvPr>
            <p:cNvSpPr/>
            <p:nvPr/>
          </p:nvSpPr>
          <p:spPr>
            <a:xfrm>
              <a:off x="1325617" y="3459408"/>
              <a:ext cx="118533" cy="1185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AB5C76F-2F40-F8FD-8B26-7CD1641BC5B4}"/>
                </a:ext>
              </a:extLst>
            </p:cNvPr>
            <p:cNvSpPr/>
            <p:nvPr/>
          </p:nvSpPr>
          <p:spPr>
            <a:xfrm>
              <a:off x="2618194" y="1444341"/>
              <a:ext cx="118533" cy="1185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2D82A63-A503-CF56-7B95-6299FCDA1FED}"/>
                </a:ext>
              </a:extLst>
            </p:cNvPr>
            <p:cNvSpPr/>
            <p:nvPr/>
          </p:nvSpPr>
          <p:spPr>
            <a:xfrm>
              <a:off x="3368905" y="3515853"/>
              <a:ext cx="118533" cy="1185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867F9DC8-4E86-1CF7-62D4-F9B28C3688F4}"/>
                </a:ext>
              </a:extLst>
            </p:cNvPr>
            <p:cNvSpPr/>
            <p:nvPr/>
          </p:nvSpPr>
          <p:spPr>
            <a:xfrm>
              <a:off x="2211794" y="3894031"/>
              <a:ext cx="118533" cy="1185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81FE3E00-E640-BD3E-AB4A-7CA195781517}"/>
                </a:ext>
              </a:extLst>
            </p:cNvPr>
            <p:cNvSpPr/>
            <p:nvPr/>
          </p:nvSpPr>
          <p:spPr>
            <a:xfrm>
              <a:off x="1517527" y="3374742"/>
              <a:ext cx="118533" cy="1185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A2A9A7C-A32D-962A-270D-96247A84ACBE}"/>
                </a:ext>
              </a:extLst>
            </p:cNvPr>
            <p:cNvSpPr/>
            <p:nvPr/>
          </p:nvSpPr>
          <p:spPr>
            <a:xfrm>
              <a:off x="1246593" y="2511142"/>
              <a:ext cx="118533" cy="1185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7CA6EBEB-C467-D17E-8E74-2F5A9121F34F}"/>
                </a:ext>
              </a:extLst>
            </p:cNvPr>
            <p:cNvSpPr/>
            <p:nvPr/>
          </p:nvSpPr>
          <p:spPr>
            <a:xfrm>
              <a:off x="2211793" y="1687053"/>
              <a:ext cx="118533" cy="1185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C859C95-848E-4080-AB0A-BE82B6B1B722}"/>
                </a:ext>
              </a:extLst>
            </p:cNvPr>
            <p:cNvSpPr/>
            <p:nvPr/>
          </p:nvSpPr>
          <p:spPr>
            <a:xfrm>
              <a:off x="3193927" y="2251497"/>
              <a:ext cx="118533" cy="1185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6" name="Bilde 25" descr="Et bilde som inneholder klær, tegnefilm, illustrasjon&#10;&#10;Automatisk generert beskrivelse">
              <a:extLst>
                <a:ext uri="{FF2B5EF4-FFF2-40B4-BE49-F238E27FC236}">
                  <a16:creationId xmlns:a16="http://schemas.microsoft.com/office/drawing/2014/main" id="{94C47708-24FA-3E7E-5C49-7DEB22BA4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158" y="4023852"/>
              <a:ext cx="793096" cy="1015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17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5fabcc984_0_78"/>
          <p:cNvSpPr/>
          <p:nvPr/>
        </p:nvSpPr>
        <p:spPr>
          <a:xfrm>
            <a:off x="2758330" y="2604938"/>
            <a:ext cx="1244036" cy="1223412"/>
          </a:xfrm>
          <a:prstGeom prst="ellipse">
            <a:avLst/>
          </a:prstGeom>
          <a:solidFill>
            <a:srgbClr val="DF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nb-NO" sz="900" b="1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Gi tilbake-meldinger</a:t>
            </a:r>
          </a:p>
        </p:txBody>
      </p:sp>
      <p:sp>
        <p:nvSpPr>
          <p:cNvPr id="72" name="Google Shape;72;gc5fabcc984_0_78"/>
          <p:cNvSpPr/>
          <p:nvPr/>
        </p:nvSpPr>
        <p:spPr>
          <a:xfrm>
            <a:off x="7040744" y="2604937"/>
            <a:ext cx="1244036" cy="1245633"/>
          </a:xfrm>
          <a:prstGeom prst="ellipse">
            <a:avLst/>
          </a:prstGeom>
          <a:solidFill>
            <a:srgbClr val="DF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nb-NO" sz="900" b="1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Rolle-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nb-NO" sz="900" b="1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modell</a:t>
            </a:r>
          </a:p>
        </p:txBody>
      </p:sp>
      <p:sp>
        <p:nvSpPr>
          <p:cNvPr id="74" name="Google Shape;74;gc5fabcc984_0_78"/>
          <p:cNvSpPr/>
          <p:nvPr/>
        </p:nvSpPr>
        <p:spPr>
          <a:xfrm>
            <a:off x="4936007" y="2604938"/>
            <a:ext cx="1171095" cy="1223412"/>
          </a:xfrm>
          <a:prstGeom prst="ellipse">
            <a:avLst/>
          </a:prstGeom>
          <a:solidFill>
            <a:srgbClr val="DF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nb-NO" sz="900" b="1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Lytte</a:t>
            </a:r>
          </a:p>
        </p:txBody>
      </p:sp>
      <p:sp>
        <p:nvSpPr>
          <p:cNvPr id="75" name="Google Shape;75;gc5fabcc984_0_78"/>
          <p:cNvSpPr/>
          <p:nvPr/>
        </p:nvSpPr>
        <p:spPr>
          <a:xfrm>
            <a:off x="2669924" y="185118"/>
            <a:ext cx="1171095" cy="1223412"/>
          </a:xfrm>
          <a:prstGeom prst="ellipse">
            <a:avLst/>
          </a:prstGeom>
          <a:solidFill>
            <a:srgbClr val="DF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nb-NO" sz="900" b="1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Empatisk</a:t>
            </a:r>
          </a:p>
        </p:txBody>
      </p:sp>
      <p:sp>
        <p:nvSpPr>
          <p:cNvPr id="76" name="Google Shape;76;gc5fabcc984_0_78"/>
          <p:cNvSpPr/>
          <p:nvPr/>
        </p:nvSpPr>
        <p:spPr>
          <a:xfrm>
            <a:off x="7177427" y="185118"/>
            <a:ext cx="1171095" cy="1223412"/>
          </a:xfrm>
          <a:prstGeom prst="ellipse">
            <a:avLst/>
          </a:prstGeom>
          <a:solidFill>
            <a:srgbClr val="DF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nb-NO" sz="900" b="1" i="0" u="none" strike="noStrike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77" name="Google Shape;77;gc5fabcc984_0_78"/>
          <p:cNvSpPr/>
          <p:nvPr/>
        </p:nvSpPr>
        <p:spPr>
          <a:xfrm>
            <a:off x="4923676" y="185118"/>
            <a:ext cx="1171095" cy="1223412"/>
          </a:xfrm>
          <a:prstGeom prst="ellipse">
            <a:avLst/>
          </a:prstGeom>
          <a:solidFill>
            <a:srgbClr val="DF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nb-NO" sz="900" b="1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Inkludere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E0E422F7-92EC-4B56-80B4-9C6C4262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47" y="542000"/>
            <a:ext cx="2577977" cy="707886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nb-NO" sz="2000" dirty="0">
                <a:solidFill>
                  <a:schemeClr val="tx1"/>
                </a:solidFill>
                <a:latin typeface="Verdana" panose="020B0604030504040204" pitchFamily="34" charset="0"/>
                <a:cs typeface="Titillium Web"/>
              </a:rPr>
              <a:t>Beskrivelse rolleferdigheter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D6AD7-CCC6-4808-B1AD-09A8D763D545}"/>
              </a:ext>
            </a:extLst>
          </p:cNvPr>
          <p:cNvSpPr txBox="1"/>
          <p:nvPr/>
        </p:nvSpPr>
        <p:spPr>
          <a:xfrm>
            <a:off x="6854724" y="1489140"/>
            <a:ext cx="20413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Å beslutte handler </a:t>
            </a:r>
            <a:r>
              <a:rPr lang="nb-NO" sz="1000" dirty="0" err="1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bl.a</a:t>
            </a:r>
            <a:r>
              <a:rPr lang="nb-NO" sz="10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 om å sette retningen, tydeliggjøre valg, oppsummere, avslutte eller komme videre. Det handler også om tydelighet og ryddighet. Vurder din  fremgangsmåte.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6A962-3324-4450-B296-B699DCC62310}"/>
              </a:ext>
            </a:extLst>
          </p:cNvPr>
          <p:cNvSpPr txBox="1"/>
          <p:nvPr/>
        </p:nvSpPr>
        <p:spPr>
          <a:xfrm>
            <a:off x="4613640" y="1489140"/>
            <a:ext cx="20786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Samskaping</a:t>
            </a:r>
            <a:r>
              <a:rPr lang="nb-NO" sz="10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 som vi har snakket en del om, er et uttrykk for inkludering. Det styrker eierskap, ansvarlighet, og ikke minst  gjennomføringsevne.  Hvor på skalaen er du?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2AF0B-338D-432E-9712-B2B111F9EA20}"/>
              </a:ext>
            </a:extLst>
          </p:cNvPr>
          <p:cNvSpPr txBox="1"/>
          <p:nvPr/>
        </p:nvSpPr>
        <p:spPr>
          <a:xfrm>
            <a:off x="2470511" y="1489140"/>
            <a:ext cx="19806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Handler om å se ansatte fra deres ståsted, og å forstå og ivareta ulike perspektiver på en situasjon eller en utfordring. Hvor sterk er din empati?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A7B78-D626-449F-B306-978FBA2A4DA2}"/>
              </a:ext>
            </a:extLst>
          </p:cNvPr>
          <p:cNvSpPr txBox="1"/>
          <p:nvPr/>
        </p:nvSpPr>
        <p:spPr>
          <a:xfrm>
            <a:off x="2183523" y="3850571"/>
            <a:ext cx="2424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En tilbakemelding har som formål å inspirere til forbedring. Kritikk mottas negativt, mens en konstruktiv tilbakemelding gir motparten et  handlingsvalg. Hvordan vurderer du deg selv og din styrke her?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431B3-FDA2-4492-9775-ECF9A6800DA0}"/>
              </a:ext>
            </a:extLst>
          </p:cNvPr>
          <p:cNvSpPr txBox="1"/>
          <p:nvPr/>
        </p:nvSpPr>
        <p:spPr>
          <a:xfrm>
            <a:off x="4715832" y="3850571"/>
            <a:ext cx="1997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Å lytte er en bevisst og aktiv handling som i seg selv er inkluderende. Tar vi oss tid til å lytte styrker vi hverandres forståelse og får til bedre samarbeid. Når du lytter skaper du tillit. Hvordan er din lytteevne?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0B4ABE-78B4-4F9D-A6B5-F89E7B9CE531}"/>
              </a:ext>
            </a:extLst>
          </p:cNvPr>
          <p:cNvSpPr txBox="1"/>
          <p:nvPr/>
        </p:nvSpPr>
        <p:spPr>
          <a:xfrm>
            <a:off x="6821119" y="3850571"/>
            <a:ext cx="2025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Medarbeidere påvirkes  i størst grad av ledere sin atferd og spesifikke handlinger, og i mindre grad av informasjon. Kjenner du </a:t>
            </a:r>
            <a:r>
              <a:rPr lang="nb-NO" sz="1000" dirty="0" err="1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tygghet</a:t>
            </a:r>
            <a:r>
              <a:rPr lang="nb-NO" sz="10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 i rollen som leder, verneombud eller tillitsvalgt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C7339-7F5A-4EE1-B53A-E1509486E60F}"/>
              </a:ext>
            </a:extLst>
          </p:cNvPr>
          <p:cNvSpPr txBox="1"/>
          <p:nvPr/>
        </p:nvSpPr>
        <p:spPr>
          <a:xfrm>
            <a:off x="335247" y="2023940"/>
            <a:ext cx="18482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Rolleferdigheter er noe som utvikles over tid. Vi har alle våre styrker og  områder vi kan utvikle og styrke.</a:t>
            </a:r>
          </a:p>
          <a:p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Hva med deg?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AD1E1-89C7-446D-87A8-7ACEFEA66808}"/>
              </a:ext>
            </a:extLst>
          </p:cNvPr>
          <p:cNvSpPr txBox="1"/>
          <p:nvPr/>
        </p:nvSpPr>
        <p:spPr>
          <a:xfrm>
            <a:off x="7248319" y="587765"/>
            <a:ext cx="117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>
                <a:latin typeface="Verdana" panose="020B0604030504040204" pitchFamily="34" charset="0"/>
                <a:ea typeface="Verdana" panose="020B0604030504040204" pitchFamily="34" charset="0"/>
              </a:rPr>
              <a:t>Ta beslutninger</a:t>
            </a:r>
          </a:p>
        </p:txBody>
      </p:sp>
    </p:spTree>
    <p:extLst>
      <p:ext uri="{BB962C8B-B14F-4D97-AF65-F5344CB8AC3E}">
        <p14:creationId xmlns:p14="http://schemas.microsoft.com/office/powerpoint/2010/main" val="171733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E5D7F3-C623-3344-816C-0DFC5020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49" y="597425"/>
            <a:ext cx="4564316" cy="1265100"/>
          </a:xfrm>
        </p:spPr>
        <p:txBody>
          <a:bodyPr anchor="ctr">
            <a:norm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Hva kom dere frem til i gruppeoppgave 1?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8933EB-2113-F748-9A7F-D128E4EEF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8E0CA6E-FA76-34CD-5733-1A34C5A772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Bilde 13" descr="Et bilde som inneholder klær, møbler, stol, person&#10;&#10;Automatisk generert beskrivelse">
            <a:extLst>
              <a:ext uri="{FF2B5EF4-FFF2-40B4-BE49-F238E27FC236}">
                <a16:creationId xmlns:a16="http://schemas.microsoft.com/office/drawing/2014/main" id="{F33A5EE1-CC0C-09F4-62F7-5B51FD2F5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212" y="2126800"/>
            <a:ext cx="4365788" cy="27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3C9FE-7B6C-7041-B229-6E2D08B474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4598" y="1939131"/>
            <a:ext cx="3865562" cy="1265238"/>
          </a:xfrm>
        </p:spPr>
        <p:txBody>
          <a:bodyPr anchor="ctr"/>
          <a:lstStyle/>
          <a:p>
            <a:r>
              <a:rPr lang="nb-NO">
                <a:solidFill>
                  <a:schemeClr val="bg1"/>
                </a:solidFill>
              </a:rPr>
              <a:t>Pause 10 min</a:t>
            </a:r>
          </a:p>
        </p:txBody>
      </p:sp>
      <p:pic>
        <p:nvPicPr>
          <p:cNvPr id="3" name="Bilde 2" descr="Et bilde som inneholder kaffekopp, kopp, Kopper og glass, Dekketøy&#10;&#10;Automatisk generert beskrivelse">
            <a:extLst>
              <a:ext uri="{FF2B5EF4-FFF2-40B4-BE49-F238E27FC236}">
                <a16:creationId xmlns:a16="http://schemas.microsoft.com/office/drawing/2014/main" id="{3ADCF601-CEF9-4AF2-7159-BD844F9EA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15" y="1326045"/>
            <a:ext cx="3069936" cy="26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8B413-1B56-446B-AE40-9CB3AB7D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74" y="801625"/>
            <a:ext cx="8414926" cy="714756"/>
          </a:xfrm>
        </p:spPr>
        <p:txBody>
          <a:bodyPr anchor="b">
            <a:normAutofit fontScale="90000"/>
          </a:bodyPr>
          <a:lstStyle/>
          <a:p>
            <a:r>
              <a:rPr lang="nb-NO" dirty="0"/>
              <a:t>Den sømløse dialogen i emosjonelt arbeid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68C4F4-8CD5-4C64-AEE2-F68B58C9EC8E}"/>
              </a:ext>
            </a:extLst>
          </p:cNvPr>
          <p:cNvSpPr/>
          <p:nvPr/>
        </p:nvSpPr>
        <p:spPr>
          <a:xfrm>
            <a:off x="271874" y="325696"/>
            <a:ext cx="8519129" cy="252000"/>
          </a:xfrm>
          <a:prstGeom prst="rect">
            <a:avLst/>
          </a:prstGeom>
          <a:solidFill>
            <a:srgbClr val="85B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Modul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315F77-4033-4D5D-B136-39C73A420755}"/>
              </a:ext>
            </a:extLst>
          </p:cNvPr>
          <p:cNvSpPr txBox="1"/>
          <p:nvPr/>
        </p:nvSpPr>
        <p:spPr>
          <a:xfrm>
            <a:off x="271874" y="1516381"/>
            <a:ext cx="8600252" cy="1022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Partene må være særlig oppmerksom på de belastende følelser som kommer som følge av arbeidet. </a:t>
            </a:r>
          </a:p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Eventuelle tiltak må være både forebyggende og gjenopprettende. </a:t>
            </a:r>
          </a:p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Når hendelser oppstår må man ha diskusjon og refleksjon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E19F00-8B77-4870-B9CB-A1A6DF6B0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51"/>
          <a:stretch/>
        </p:blipFill>
        <p:spPr>
          <a:xfrm>
            <a:off x="1143001" y="2941320"/>
            <a:ext cx="6487066" cy="1996139"/>
          </a:xfrm>
          <a:prstGeom prst="rect">
            <a:avLst/>
          </a:prstGeom>
          <a:ln>
            <a:solidFill>
              <a:srgbClr val="85B7B9"/>
            </a:solidFill>
          </a:ln>
        </p:spPr>
      </p:pic>
    </p:spTree>
    <p:extLst>
      <p:ext uri="{BB962C8B-B14F-4D97-AF65-F5344CB8AC3E}">
        <p14:creationId xmlns:p14="http://schemas.microsoft.com/office/powerpoint/2010/main" val="2117343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8B413-1B56-446B-AE40-9CB3AB7D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b-NO" dirty="0"/>
              <a:t>Positiv puffing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8F0306-8D61-473B-9D86-B8B83E44A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34" y="2126800"/>
            <a:ext cx="5299166" cy="2711100"/>
          </a:xfrm>
        </p:spPr>
        <p:txBody>
          <a:bodyPr>
            <a:normAutofit lnSpcReduction="10000"/>
          </a:bodyPr>
          <a:lstStyle/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cs typeface="Open Sans" panose="020B0604020202020204" charset="0"/>
              </a:rPr>
              <a:t>Hvordan sette arbeidskollektivet i bevegelse? </a:t>
            </a:r>
          </a:p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cs typeface="Open Sans" panose="020B0604020202020204" charset="0"/>
              </a:rPr>
              <a:t>Hvordan har vi det i eget arbeidsmiljø? </a:t>
            </a:r>
          </a:p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cs typeface="Open Sans" panose="020B0604020202020204" charset="0"/>
              </a:rPr>
              <a:t>Hva skal til for å lykkes med utprøving av et nytt tiltak/en endring? </a:t>
            </a:r>
          </a:p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cs typeface="Open Sans" panose="020B0604020202020204" charset="0"/>
              </a:rPr>
              <a:t>Hva er det vi vet og hva er det vi tror?</a:t>
            </a:r>
          </a:p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cs typeface="Open Sans" panose="020B0604020202020204" charset="0"/>
              </a:rPr>
              <a:t>Hva er det som skal til for meg? </a:t>
            </a:r>
          </a:p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cs typeface="Open Sans" panose="020B0604020202020204" charset="0"/>
              </a:rPr>
              <a:t>Tilbakemeldingskultur. </a:t>
            </a:r>
          </a:p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cs typeface="Open Sans" panose="020B0604020202020204" charset="0"/>
              </a:rPr>
              <a:t>Om å lytte 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ADB5D-356E-472F-BF7B-25EFF24B1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844" y="2501716"/>
            <a:ext cx="3450559" cy="22798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4CBEF9-A678-4A5B-859B-DA160F805537}"/>
              </a:ext>
            </a:extLst>
          </p:cNvPr>
          <p:cNvSpPr/>
          <p:nvPr/>
        </p:nvSpPr>
        <p:spPr>
          <a:xfrm>
            <a:off x="338850" y="478096"/>
            <a:ext cx="8604553" cy="252000"/>
          </a:xfrm>
          <a:prstGeom prst="rect">
            <a:avLst/>
          </a:prstGeom>
          <a:solidFill>
            <a:srgbClr val="85B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Modul 3</a:t>
            </a:r>
          </a:p>
        </p:txBody>
      </p:sp>
    </p:spTree>
    <p:extLst>
      <p:ext uri="{BB962C8B-B14F-4D97-AF65-F5344CB8AC3E}">
        <p14:creationId xmlns:p14="http://schemas.microsoft.com/office/powerpoint/2010/main" val="513396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AD89C0-D40C-1ADD-EA05-6DE453A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41FC3-C8FC-5B5F-D9C7-257E11211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0B9CE46-6C92-6F12-33C8-FC2039677A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2497012-430F-FA31-D2DC-B8F1C45D4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5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212247-F711-5D45-897D-F79818030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Modul 6 fellessamling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5A39096-65F2-9C4D-BFCD-51678380C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Kurs i rolleforståelse og partssamarbeid </a:t>
            </a:r>
          </a:p>
          <a:p>
            <a:r>
              <a:rPr lang="nb-NO" dirty="0"/>
              <a:t>for sykehjem og barnehager</a:t>
            </a:r>
          </a:p>
        </p:txBody>
      </p:sp>
    </p:spTree>
    <p:extLst>
      <p:ext uri="{BB962C8B-B14F-4D97-AF65-F5344CB8AC3E}">
        <p14:creationId xmlns:p14="http://schemas.microsoft.com/office/powerpoint/2010/main" val="35982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8B413-1B56-446B-AE40-9CB3AB7D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49" y="597425"/>
            <a:ext cx="8604553" cy="850375"/>
          </a:xfrm>
        </p:spPr>
        <p:txBody>
          <a:bodyPr anchor="b">
            <a:normAutofit/>
          </a:bodyPr>
          <a:lstStyle/>
          <a:p>
            <a:r>
              <a:rPr lang="nb-NO" dirty="0"/>
              <a:t>Rolleforståelse og adferdsendring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8F0306-8D61-473B-9D86-B8B83E44A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ctr">
              <a:lnSpc>
                <a:spcPct val="150000"/>
              </a:lnSpc>
              <a:spcAft>
                <a:spcPts val="488"/>
              </a:spcAft>
            </a:pPr>
            <a:r>
              <a:rPr lang="nb-NO" sz="1600" b="1" i="1" dirty="0">
                <a:solidFill>
                  <a:schemeClr val="tx1"/>
                </a:solidFill>
                <a:cs typeface="Open Sans" panose="020B0604020202020204" charset="0"/>
              </a:rPr>
              <a:t>«Ja tenke det; </a:t>
            </a:r>
          </a:p>
          <a:p>
            <a:pPr marL="0" algn="ctr">
              <a:lnSpc>
                <a:spcPct val="150000"/>
              </a:lnSpc>
              <a:spcAft>
                <a:spcPts val="488"/>
              </a:spcAft>
            </a:pPr>
            <a:r>
              <a:rPr lang="nb-NO" sz="1600" b="1" i="1" dirty="0">
                <a:solidFill>
                  <a:schemeClr val="tx1"/>
                </a:solidFill>
                <a:cs typeface="Open Sans" panose="020B0604020202020204" charset="0"/>
              </a:rPr>
              <a:t>ønske det; </a:t>
            </a:r>
          </a:p>
          <a:p>
            <a:pPr marL="0" algn="ctr">
              <a:lnSpc>
                <a:spcPct val="150000"/>
              </a:lnSpc>
              <a:spcAft>
                <a:spcPts val="488"/>
              </a:spcAft>
            </a:pPr>
            <a:r>
              <a:rPr lang="nb-NO" sz="1600" b="1" i="1" dirty="0">
                <a:solidFill>
                  <a:schemeClr val="tx1"/>
                </a:solidFill>
                <a:cs typeface="Open Sans" panose="020B0604020202020204" charset="0"/>
              </a:rPr>
              <a:t>ville det med;   </a:t>
            </a:r>
          </a:p>
          <a:p>
            <a:pPr marL="285750" indent="-285750" algn="ctr">
              <a:lnSpc>
                <a:spcPct val="150000"/>
              </a:lnSpc>
              <a:spcAft>
                <a:spcPts val="488"/>
              </a:spcAft>
              <a:buFontTx/>
              <a:buChar char="-"/>
            </a:pPr>
            <a:r>
              <a:rPr lang="nb-NO" sz="1600" b="1" i="1" dirty="0">
                <a:solidFill>
                  <a:schemeClr val="tx1"/>
                </a:solidFill>
                <a:cs typeface="Open Sans" panose="020B0604020202020204" charset="0"/>
              </a:rPr>
              <a:t>men gjøre det! </a:t>
            </a:r>
          </a:p>
          <a:p>
            <a:pPr marL="285750" indent="-285750" algn="ctr">
              <a:lnSpc>
                <a:spcPct val="150000"/>
              </a:lnSpc>
              <a:spcAft>
                <a:spcPts val="488"/>
              </a:spcAft>
              <a:buFontTx/>
              <a:buChar char="-"/>
            </a:pPr>
            <a:r>
              <a:rPr lang="nb-NO" sz="1600" b="1" i="1" dirty="0">
                <a:solidFill>
                  <a:schemeClr val="tx1"/>
                </a:solidFill>
                <a:cs typeface="Open Sans" panose="020B0604020202020204" charset="0"/>
              </a:rPr>
              <a:t>Nei, det skjønner jeg ikke.» </a:t>
            </a:r>
          </a:p>
          <a:p>
            <a:pPr marL="285750" indent="-285750" algn="ctr">
              <a:lnSpc>
                <a:spcPct val="150000"/>
              </a:lnSpc>
              <a:spcAft>
                <a:spcPts val="488"/>
              </a:spcAft>
              <a:buFontTx/>
              <a:buChar char="-"/>
            </a:pPr>
            <a:r>
              <a:rPr lang="nb-NO" sz="1100" b="1" dirty="0">
                <a:solidFill>
                  <a:schemeClr val="tx1"/>
                </a:solidFill>
                <a:cs typeface="Open Sans" panose="020B0604020202020204" charset="0"/>
              </a:rPr>
              <a:t>(Peer Gynt, 3.akt) </a:t>
            </a:r>
            <a:endParaRPr lang="nb-NO" sz="11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4CBEF9-A678-4A5B-859B-DA160F805537}"/>
              </a:ext>
            </a:extLst>
          </p:cNvPr>
          <p:cNvSpPr/>
          <p:nvPr/>
        </p:nvSpPr>
        <p:spPr>
          <a:xfrm>
            <a:off x="338850" y="478096"/>
            <a:ext cx="8604553" cy="252000"/>
          </a:xfrm>
          <a:prstGeom prst="rect">
            <a:avLst/>
          </a:prstGeom>
          <a:solidFill>
            <a:srgbClr val="85B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Modul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2E355-56B3-4884-8922-3AE71AE30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396" y="1862525"/>
            <a:ext cx="3637779" cy="28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97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E81DFB-B79C-4F39-906A-52E806C7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04" y="947032"/>
            <a:ext cx="7787096" cy="2451488"/>
          </a:xfrm>
        </p:spPr>
        <p:txBody>
          <a:bodyPr>
            <a:normAutofit fontScale="90000"/>
          </a:bodyPr>
          <a:lstStyle/>
          <a:p>
            <a:r>
              <a:rPr lang="nb-NO" sz="3100" dirty="0">
                <a:cs typeface="Titillium Web" panose="020B0604020202020204" charset="0"/>
              </a:rPr>
              <a:t>Møte med personalet</a:t>
            </a:r>
            <a:br>
              <a:rPr lang="nb-NO" dirty="0">
                <a:cs typeface="Titillium Web" panose="020B0604020202020204" charset="0"/>
              </a:rPr>
            </a:br>
            <a:br>
              <a:rPr lang="nb-NO" dirty="0">
                <a:cs typeface="Titillium Web" panose="020B0604020202020204" charset="0"/>
              </a:rPr>
            </a:br>
            <a:br>
              <a:rPr lang="nb-NO" dirty="0">
                <a:cs typeface="Titillium Web" panose="020B0604020202020204" charset="0"/>
              </a:rPr>
            </a:br>
            <a:r>
              <a:rPr lang="nb-NO" sz="2700" dirty="0">
                <a:cs typeface="Titillium Web" panose="020B0604020202020204" charset="0"/>
              </a:rPr>
              <a:t>Finne løsninger    </a:t>
            </a:r>
            <a:br>
              <a:rPr lang="nb-NO" sz="2700" dirty="0">
                <a:cs typeface="Titillium Web" panose="020B0604020202020204" charset="0"/>
              </a:rPr>
            </a:br>
            <a:r>
              <a:rPr lang="nb-NO" sz="2700" dirty="0">
                <a:cs typeface="Titillium Web" panose="020B0604020202020204" charset="0"/>
              </a:rPr>
              <a:t>Utarbeide en plan</a:t>
            </a:r>
            <a:br>
              <a:rPr lang="nb-NO" sz="2700" dirty="0">
                <a:cs typeface="Titillium Web" panose="020B0604020202020204" charset="0"/>
              </a:rPr>
            </a:br>
            <a:r>
              <a:rPr lang="nb-NO" sz="2700" dirty="0">
                <a:cs typeface="Titillium Web" panose="020B0604020202020204" charset="0"/>
              </a:rPr>
              <a:t>Jobbe sammen</a:t>
            </a:r>
            <a:endParaRPr lang="nb-NO" dirty="0">
              <a:cs typeface="Titillium Web" panose="020B060402020202020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17400C5-94AE-4F6E-B493-FD52BB198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34" y="3345180"/>
            <a:ext cx="3968666" cy="1492719"/>
          </a:xfrm>
        </p:spPr>
        <p:txBody>
          <a:bodyPr>
            <a:norm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Hva ønsker vi å oppnå?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Hvilke hindre vil vi møte på veien?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Hva skal vi gjøre når vi møter på hinderet?</a:t>
            </a:r>
            <a:endParaRPr lang="nb-NO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36329-2913-48CB-B9BA-838BC1F49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61" y="227641"/>
            <a:ext cx="1457070" cy="14387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51F7E2-887C-4483-9D91-F05820E88B76}"/>
              </a:ext>
            </a:extLst>
          </p:cNvPr>
          <p:cNvSpPr/>
          <p:nvPr/>
        </p:nvSpPr>
        <p:spPr>
          <a:xfrm>
            <a:off x="338851" y="478096"/>
            <a:ext cx="6917356" cy="252000"/>
          </a:xfrm>
          <a:prstGeom prst="rect">
            <a:avLst/>
          </a:prstGeom>
          <a:solidFill>
            <a:srgbClr val="77A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Modul 4</a:t>
            </a:r>
          </a:p>
        </p:txBody>
      </p:sp>
      <p:pic>
        <p:nvPicPr>
          <p:cNvPr id="4" name="Bilde 3" descr="Et bilde som inneholder klær, tegnefilm, stående, person&#10;&#10;Automatisk generert beskrivelse">
            <a:extLst>
              <a:ext uri="{FF2B5EF4-FFF2-40B4-BE49-F238E27FC236}">
                <a16:creationId xmlns:a16="http://schemas.microsoft.com/office/drawing/2014/main" id="{B246EC5C-5B04-793D-3257-64470FC13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841" y="2936539"/>
            <a:ext cx="1490296" cy="19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E81DFB-B79C-4F39-906A-52E806C7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50" y="597425"/>
            <a:ext cx="6275310" cy="949435"/>
          </a:xfrm>
        </p:spPr>
        <p:txBody>
          <a:bodyPr>
            <a:normAutofit fontScale="90000"/>
          </a:bodyPr>
          <a:lstStyle/>
          <a:p>
            <a:r>
              <a:rPr lang="nb-NO" dirty="0">
                <a:cs typeface="Titillium Web" panose="020B0604020202020204" charset="0"/>
              </a:rPr>
              <a:t>Hvordan skal vi løse problemet?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2634-7D32-420D-8CB3-5FDE598D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34" y="2126800"/>
            <a:ext cx="6404066" cy="2711100"/>
          </a:xfrm>
        </p:spPr>
        <p:txBody>
          <a:bodyPr>
            <a:normAutofit fontScale="92500"/>
          </a:bodyPr>
          <a:lstStyle/>
          <a:p>
            <a:r>
              <a:rPr lang="nb-NO" sz="1400" dirty="0">
                <a:solidFill>
                  <a:schemeClr val="tx1"/>
                </a:solidFill>
              </a:rPr>
              <a:t>Åpne opp for flere perspektiver og muligheter </a:t>
            </a:r>
          </a:p>
          <a:p>
            <a:r>
              <a:rPr lang="nb-NO" sz="1400" b="1" dirty="0">
                <a:solidFill>
                  <a:schemeClr val="tx1"/>
                </a:solidFill>
              </a:rPr>
              <a:t>Refleksjon</a:t>
            </a:r>
          </a:p>
          <a:p>
            <a:r>
              <a:rPr lang="nb-NO" sz="1400" dirty="0">
                <a:solidFill>
                  <a:schemeClr val="tx1"/>
                </a:solidFill>
              </a:rPr>
              <a:t>JA-OG </a:t>
            </a:r>
          </a:p>
          <a:p>
            <a:endParaRPr lang="nb-NO" sz="1400" dirty="0">
              <a:solidFill>
                <a:schemeClr val="tx1"/>
              </a:solidFill>
            </a:endParaRPr>
          </a:p>
          <a:p>
            <a:r>
              <a:rPr lang="nb-NO" sz="1400" dirty="0">
                <a:solidFill>
                  <a:schemeClr val="tx1"/>
                </a:solidFill>
              </a:rPr>
              <a:t>Tiltak som forebygger og tiltak som gjenoppretter </a:t>
            </a:r>
          </a:p>
          <a:p>
            <a:endParaRPr lang="nb-NO" sz="1400" dirty="0">
              <a:solidFill>
                <a:schemeClr val="tx1"/>
              </a:solidFill>
            </a:endParaRPr>
          </a:p>
          <a:p>
            <a:r>
              <a:rPr lang="nb-NO" sz="1400" dirty="0">
                <a:solidFill>
                  <a:schemeClr val="tx1"/>
                </a:solidFill>
              </a:rPr>
              <a:t>Hvilke tiltak treffer best? </a:t>
            </a:r>
          </a:p>
          <a:p>
            <a:r>
              <a:rPr lang="nb-NO" sz="1400" b="1" dirty="0">
                <a:solidFill>
                  <a:schemeClr val="tx1"/>
                </a:solidFill>
              </a:rPr>
              <a:t>Diskusjon </a:t>
            </a:r>
          </a:p>
          <a:p>
            <a:endParaRPr lang="nb-NO" sz="1400" dirty="0">
              <a:solidFill>
                <a:schemeClr val="tx1"/>
              </a:solidFill>
            </a:endParaRPr>
          </a:p>
          <a:p>
            <a:r>
              <a:rPr lang="nb-NO" sz="1400" dirty="0">
                <a:solidFill>
                  <a:schemeClr val="tx1"/>
                </a:solidFill>
              </a:rPr>
              <a:t>Prioritere tiltak basert på verdi / nytte og mulighet for gjennomføring</a:t>
            </a:r>
          </a:p>
          <a:p>
            <a:r>
              <a:rPr lang="nb-NO" sz="1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B21DA-F51A-4CF3-B702-12DE92478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4" r="31551"/>
          <a:stretch/>
        </p:blipFill>
        <p:spPr>
          <a:xfrm>
            <a:off x="4835702" y="1765311"/>
            <a:ext cx="3920490" cy="26093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F5DBA8-207B-4D60-8F8A-BC29A4D75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349" y="200059"/>
            <a:ext cx="1438781" cy="14448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EA151F-9891-45A2-8AEA-5563AF1A67AB}"/>
              </a:ext>
            </a:extLst>
          </p:cNvPr>
          <p:cNvSpPr/>
          <p:nvPr/>
        </p:nvSpPr>
        <p:spPr>
          <a:xfrm>
            <a:off x="338851" y="478096"/>
            <a:ext cx="6917356" cy="252000"/>
          </a:xfrm>
          <a:prstGeom prst="rect">
            <a:avLst/>
          </a:prstGeom>
          <a:solidFill>
            <a:srgbClr val="A3C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Modul 5</a:t>
            </a:r>
          </a:p>
        </p:txBody>
      </p:sp>
    </p:spTree>
    <p:extLst>
      <p:ext uri="{BB962C8B-B14F-4D97-AF65-F5344CB8AC3E}">
        <p14:creationId xmlns:p14="http://schemas.microsoft.com/office/powerpoint/2010/main" val="12605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30177-B037-C195-AC90-34FA1EDF2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71FEA-690B-5343-145D-B3E6BC4B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497285"/>
            <a:ext cx="6480000" cy="841800"/>
          </a:xfrm>
        </p:spPr>
        <p:txBody>
          <a:bodyPr anchor="ctr">
            <a:normAutofit fontScale="90000"/>
          </a:bodyPr>
          <a:lstStyle/>
          <a:p>
            <a:r>
              <a:rPr lang="nb-NO" dirty="0"/>
              <a:t>Gruppeoppgave 2</a:t>
            </a:r>
            <a:br>
              <a:rPr lang="nb-NO" dirty="0"/>
            </a:br>
            <a:br>
              <a:rPr lang="nb-NO" dirty="0"/>
            </a:br>
            <a:r>
              <a:rPr lang="nb-NO" sz="2700" dirty="0"/>
              <a:t>Erfaringer og dokumentasjon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71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0A6091-11D5-436A-A878-7091B9F74648}"/>
              </a:ext>
            </a:extLst>
          </p:cNvPr>
          <p:cNvSpPr/>
          <p:nvPr/>
        </p:nvSpPr>
        <p:spPr>
          <a:xfrm>
            <a:off x="1225111" y="1919932"/>
            <a:ext cx="2109543" cy="2852686"/>
          </a:xfrm>
          <a:prstGeom prst="rect">
            <a:avLst/>
          </a:prstGeom>
          <a:solidFill>
            <a:srgbClr val="2D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C80BF4-C803-4E14-9529-4C4F8A28720B}"/>
              </a:ext>
            </a:extLst>
          </p:cNvPr>
          <p:cNvSpPr/>
          <p:nvPr/>
        </p:nvSpPr>
        <p:spPr>
          <a:xfrm>
            <a:off x="1225111" y="1687480"/>
            <a:ext cx="2114716" cy="242270"/>
          </a:xfrm>
          <a:prstGeom prst="rect">
            <a:avLst/>
          </a:prstGeom>
          <a:solidFill>
            <a:srgbClr val="2D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2" name="TekstSylinder 1">
            <a:extLst>
              <a:ext uri="{FF2B5EF4-FFF2-40B4-BE49-F238E27FC236}">
                <a16:creationId xmlns:a16="http://schemas.microsoft.com/office/drawing/2014/main" id="{62A75C73-7122-4D81-A845-51F97EBAE92D}"/>
              </a:ext>
            </a:extLst>
          </p:cNvPr>
          <p:cNvSpPr txBox="1"/>
          <p:nvPr/>
        </p:nvSpPr>
        <p:spPr>
          <a:xfrm>
            <a:off x="1287041" y="1713723"/>
            <a:ext cx="1679105" cy="21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buSzPts val="600"/>
              <a:buNone/>
              <a:defRPr sz="3000" b="1">
                <a:solidFill>
                  <a:srgbClr val="042827"/>
                </a:solidFill>
                <a:latin typeface="Titillium Web"/>
                <a:ea typeface="Titillium Web"/>
                <a:cs typeface="Titillium Web"/>
              </a:defRPr>
            </a:lvl1pPr>
            <a:lvl2pPr>
              <a:buSzPts val="600"/>
              <a:buNone/>
              <a:defRPr sz="800"/>
            </a:lvl2pPr>
            <a:lvl3pPr>
              <a:buSzPts val="600"/>
              <a:buNone/>
              <a:defRPr sz="800"/>
            </a:lvl3pPr>
            <a:lvl4pPr>
              <a:buSzPts val="600"/>
              <a:buNone/>
              <a:defRPr sz="800"/>
            </a:lvl4pPr>
            <a:lvl5pPr>
              <a:buSzPts val="600"/>
              <a:buNone/>
              <a:defRPr sz="800"/>
            </a:lvl5pPr>
            <a:lvl6pPr>
              <a:buSzPts val="600"/>
              <a:buNone/>
              <a:defRPr sz="800"/>
            </a:lvl6pPr>
            <a:lvl7pPr>
              <a:buSzPts val="600"/>
              <a:buNone/>
              <a:defRPr sz="800"/>
            </a:lvl7pPr>
            <a:lvl8pPr>
              <a:buSzPts val="600"/>
              <a:buNone/>
              <a:defRPr sz="800"/>
            </a:lvl8pPr>
            <a:lvl9pPr>
              <a:buSzPts val="600"/>
              <a:buNone/>
              <a:defRPr sz="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b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</a:br>
            <a:r>
              <a:rPr kumimoji="0" lang="nb-NO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Hensikt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072B5E-ED49-4D34-9637-EB9C8ADE0BD8}"/>
              </a:ext>
            </a:extLst>
          </p:cNvPr>
          <p:cNvGrpSpPr/>
          <p:nvPr/>
        </p:nvGrpSpPr>
        <p:grpSpPr>
          <a:xfrm>
            <a:off x="1165318" y="2683522"/>
            <a:ext cx="2633476" cy="240955"/>
            <a:chOff x="3485826" y="1675675"/>
            <a:chExt cx="2656628" cy="53201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1BBAF0-5B03-48A4-8CD7-49FA24782CD0}"/>
                </a:ext>
              </a:extLst>
            </p:cNvPr>
            <p:cNvSpPr/>
            <p:nvPr/>
          </p:nvSpPr>
          <p:spPr>
            <a:xfrm>
              <a:off x="3485826" y="1683982"/>
              <a:ext cx="2656628" cy="515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TekstSylinder 1">
              <a:extLst>
                <a:ext uri="{FF2B5EF4-FFF2-40B4-BE49-F238E27FC236}">
                  <a16:creationId xmlns:a16="http://schemas.microsoft.com/office/drawing/2014/main" id="{FFE68B00-CD39-4F05-8DC2-09C4BAA1ED9A}"/>
                </a:ext>
              </a:extLst>
            </p:cNvPr>
            <p:cNvSpPr txBox="1"/>
            <p:nvPr/>
          </p:nvSpPr>
          <p:spPr>
            <a:xfrm>
              <a:off x="3583290" y="1675675"/>
              <a:ext cx="1545079" cy="532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5" rIns="0" bIns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115000"/>
                </a:lnSpc>
                <a:buSzPts val="600"/>
                <a:buNone/>
                <a:defRPr sz="3000" b="1">
                  <a:solidFill>
                    <a:srgbClr val="042827"/>
                  </a:solidFill>
                  <a:latin typeface="Titillium Web"/>
                  <a:ea typeface="Titillium Web"/>
                  <a:cs typeface="Titillium Web"/>
                </a:defRPr>
              </a:lvl1pPr>
              <a:lvl2pPr>
                <a:buSzPts val="600"/>
                <a:buNone/>
                <a:defRPr sz="800"/>
              </a:lvl2pPr>
              <a:lvl3pPr>
                <a:buSzPts val="600"/>
                <a:buNone/>
                <a:defRPr sz="800"/>
              </a:lvl3pPr>
              <a:lvl4pPr>
                <a:buSzPts val="600"/>
                <a:buNone/>
                <a:defRPr sz="800"/>
              </a:lvl4pPr>
              <a:lvl5pPr>
                <a:buSzPts val="600"/>
                <a:buNone/>
                <a:defRPr sz="800"/>
              </a:lvl5pPr>
              <a:lvl6pPr>
                <a:buSzPts val="600"/>
                <a:buNone/>
                <a:defRPr sz="800"/>
              </a:lvl6pPr>
              <a:lvl7pPr>
                <a:buSzPts val="600"/>
                <a:buNone/>
                <a:defRPr sz="800"/>
              </a:lvl7pPr>
              <a:lvl8pPr>
                <a:buSzPts val="600"/>
                <a:buNone/>
                <a:defRPr sz="800"/>
              </a:lvl8pPr>
              <a:lvl9pPr>
                <a:buSzPts val="600"/>
                <a:buNone/>
                <a:defRPr sz="8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br>
                <a:rPr kumimoji="0" lang="nb-NO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4282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</a:br>
              <a:r>
                <a:rPr kumimoji="0" lang="nb-NO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Ønsket Resultat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2572EF-8BE0-4F1A-8F41-B225AC7D1548}"/>
              </a:ext>
            </a:extLst>
          </p:cNvPr>
          <p:cNvGrpSpPr/>
          <p:nvPr/>
        </p:nvGrpSpPr>
        <p:grpSpPr>
          <a:xfrm>
            <a:off x="1184201" y="3702067"/>
            <a:ext cx="2114716" cy="259204"/>
            <a:chOff x="3485826" y="1644088"/>
            <a:chExt cx="2656628" cy="555878"/>
          </a:xfrm>
          <a:solidFill>
            <a:srgbClr val="2D7C8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686319-76C9-4FB0-87ED-A65F3F91B24E}"/>
                </a:ext>
              </a:extLst>
            </p:cNvPr>
            <p:cNvSpPr/>
            <p:nvPr/>
          </p:nvSpPr>
          <p:spPr>
            <a:xfrm>
              <a:off x="3485826" y="1683982"/>
              <a:ext cx="2656628" cy="515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TekstSylinder 1">
              <a:extLst>
                <a:ext uri="{FF2B5EF4-FFF2-40B4-BE49-F238E27FC236}">
                  <a16:creationId xmlns:a16="http://schemas.microsoft.com/office/drawing/2014/main" id="{46AC2281-9713-41C3-BD67-54530A079A09}"/>
                </a:ext>
              </a:extLst>
            </p:cNvPr>
            <p:cNvSpPr txBox="1"/>
            <p:nvPr/>
          </p:nvSpPr>
          <p:spPr>
            <a:xfrm>
              <a:off x="3547756" y="1644088"/>
              <a:ext cx="2015010" cy="532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5" rIns="0" bIns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115000"/>
                </a:lnSpc>
                <a:buSzPts val="600"/>
                <a:buNone/>
                <a:defRPr sz="3000" b="1">
                  <a:solidFill>
                    <a:srgbClr val="042827"/>
                  </a:solidFill>
                  <a:latin typeface="Titillium Web"/>
                  <a:ea typeface="Titillium Web"/>
                  <a:cs typeface="Titillium Web"/>
                </a:defRPr>
              </a:lvl1pPr>
              <a:lvl2pPr>
                <a:buSzPts val="600"/>
                <a:buNone/>
                <a:defRPr sz="800"/>
              </a:lvl2pPr>
              <a:lvl3pPr>
                <a:buSzPts val="600"/>
                <a:buNone/>
                <a:defRPr sz="800"/>
              </a:lvl3pPr>
              <a:lvl4pPr>
                <a:buSzPts val="600"/>
                <a:buNone/>
                <a:defRPr sz="800"/>
              </a:lvl4pPr>
              <a:lvl5pPr>
                <a:buSzPts val="600"/>
                <a:buNone/>
                <a:defRPr sz="800"/>
              </a:lvl5pPr>
              <a:lvl6pPr>
                <a:buSzPts val="600"/>
                <a:buNone/>
                <a:defRPr sz="800"/>
              </a:lvl6pPr>
              <a:lvl7pPr>
                <a:buSzPts val="600"/>
                <a:buNone/>
                <a:defRPr sz="800"/>
              </a:lvl7pPr>
              <a:lvl8pPr>
                <a:buSzPts val="600"/>
                <a:buNone/>
                <a:defRPr sz="800"/>
              </a:lvl8pPr>
              <a:lvl9pPr>
                <a:buSzPts val="600"/>
                <a:buNone/>
                <a:defRPr sz="8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br>
                <a:rPr kumimoji="0" lang="nb-NO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4282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</a:br>
              <a:r>
                <a:rPr kumimoji="0" lang="nb-NO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Agenda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F208EF8-F3CA-44F2-9B20-0A10B9A09956}"/>
              </a:ext>
            </a:extLst>
          </p:cNvPr>
          <p:cNvSpPr txBox="1"/>
          <p:nvPr/>
        </p:nvSpPr>
        <p:spPr>
          <a:xfrm>
            <a:off x="1165318" y="3972399"/>
            <a:ext cx="20952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TID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: </a:t>
            </a:r>
            <a:r>
              <a:rPr lang="nb-NO" sz="9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30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 min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Fasilitator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: IA-rådgiver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Referent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: Velg en i gruppen som tar notater.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12A386-96B0-42E6-BF60-060FDD1DB9ED}"/>
              </a:ext>
            </a:extLst>
          </p:cNvPr>
          <p:cNvSpPr txBox="1"/>
          <p:nvPr/>
        </p:nvSpPr>
        <p:spPr>
          <a:xfrm>
            <a:off x="1214820" y="1979650"/>
            <a:ext cx="219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Vurdere og dokumentere den prosessen dere har vært gjennom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8D36AC-3290-4A7B-BAEC-A68E2D2FA330}"/>
              </a:ext>
            </a:extLst>
          </p:cNvPr>
          <p:cNvSpPr txBox="1"/>
          <p:nvPr/>
        </p:nvSpPr>
        <p:spPr>
          <a:xfrm>
            <a:off x="1148464" y="2866062"/>
            <a:ext cx="2095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Dokumentert erfaringer og hva dere har gjort</a:t>
            </a:r>
            <a:endParaRPr lang="nb-NO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Bevisste på hva dere kan gjøre mer av og eller annerledes neste gang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C034E7-FF6F-43DF-8F0F-0E6018ED68A0}"/>
              </a:ext>
            </a:extLst>
          </p:cNvPr>
          <p:cNvSpPr/>
          <p:nvPr/>
        </p:nvSpPr>
        <p:spPr>
          <a:xfrm>
            <a:off x="3603486" y="1677661"/>
            <a:ext cx="2446946" cy="3094957"/>
          </a:xfrm>
          <a:prstGeom prst="rect">
            <a:avLst/>
          </a:prstGeom>
          <a:noFill/>
          <a:ln>
            <a:solidFill>
              <a:srgbClr val="2D7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AFD589B-BC85-4DC0-BFB7-F96AC26040F9}"/>
              </a:ext>
            </a:extLst>
          </p:cNvPr>
          <p:cNvSpPr txBox="1">
            <a:spLocks/>
          </p:cNvSpPr>
          <p:nvPr/>
        </p:nvSpPr>
        <p:spPr>
          <a:xfrm>
            <a:off x="3651963" y="1757331"/>
            <a:ext cx="1987121" cy="271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Tx/>
              <a:buNone/>
              <a:tabLst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Individuell: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Open Sans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lang="nb-NO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Noter noen punkter i skjemaet 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Open Sans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lang="nb-NO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Bruke gjerne spørsmålene på neste slide som utgangspunkt</a:t>
            </a: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Open Sans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Open San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834C04-8B58-40FB-8DEA-9347039CD141}"/>
              </a:ext>
            </a:extLst>
          </p:cNvPr>
          <p:cNvSpPr/>
          <p:nvPr/>
        </p:nvSpPr>
        <p:spPr>
          <a:xfrm>
            <a:off x="6247513" y="1645519"/>
            <a:ext cx="2446946" cy="3094957"/>
          </a:xfrm>
          <a:prstGeom prst="rect">
            <a:avLst/>
          </a:prstGeom>
          <a:noFill/>
          <a:ln>
            <a:solidFill>
              <a:srgbClr val="2D7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289327D-8E54-48F1-9B1D-9409A2F13CDF}"/>
              </a:ext>
            </a:extLst>
          </p:cNvPr>
          <p:cNvSpPr txBox="1">
            <a:spLocks/>
          </p:cNvSpPr>
          <p:nvPr/>
        </p:nvSpPr>
        <p:spPr>
          <a:xfrm>
            <a:off x="6261247" y="1649358"/>
            <a:ext cx="2446946" cy="293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Tx/>
              <a:buNone/>
              <a:tabLst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Felles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Open Sans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lang="nb-NO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Diskuter i plenum det dere har kommet frem til hver og en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Open Sans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lang="nb-NO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Noter i alle rutene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lang="nb-NO" dirty="0">
              <a:solidFill>
                <a:srgbClr val="04282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lang="nb-NO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Kopier lysarkene dersom dere trenger mer plass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33A84-0959-4BA4-B2D6-56F287E17059}"/>
              </a:ext>
            </a:extLst>
          </p:cNvPr>
          <p:cNvSpPr txBox="1"/>
          <p:nvPr/>
        </p:nvSpPr>
        <p:spPr>
          <a:xfrm>
            <a:off x="4079105" y="1418646"/>
            <a:ext cx="95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b-NO" dirty="0">
                <a:solidFill>
                  <a:srgbClr val="2D7C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2D7C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min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4EBACB-CAB7-460E-BDD3-2AD367C644AC}"/>
              </a:ext>
            </a:extLst>
          </p:cNvPr>
          <p:cNvSpPr txBox="1"/>
          <p:nvPr/>
        </p:nvSpPr>
        <p:spPr>
          <a:xfrm>
            <a:off x="6726949" y="1401572"/>
            <a:ext cx="95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b-NO" dirty="0">
                <a:solidFill>
                  <a:srgbClr val="2D7C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 </a:t>
            </a: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2D7C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min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6D19C6-465A-4D14-82B4-EDAB9AF88783}"/>
              </a:ext>
            </a:extLst>
          </p:cNvPr>
          <p:cNvCxnSpPr>
            <a:cxnSpLocks/>
          </p:cNvCxnSpPr>
          <p:nvPr/>
        </p:nvCxnSpPr>
        <p:spPr>
          <a:xfrm>
            <a:off x="1219939" y="2677202"/>
            <a:ext cx="211471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85DD5E-ACA6-4DAB-9F9A-168B472FAA77}"/>
              </a:ext>
            </a:extLst>
          </p:cNvPr>
          <p:cNvCxnSpPr>
            <a:cxnSpLocks/>
          </p:cNvCxnSpPr>
          <p:nvPr/>
        </p:nvCxnSpPr>
        <p:spPr>
          <a:xfrm>
            <a:off x="1219939" y="3672919"/>
            <a:ext cx="211471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F7AD31A6-25DC-46FD-9C31-20C95835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80" y="101397"/>
            <a:ext cx="8280000" cy="574800"/>
          </a:xfrm>
        </p:spPr>
        <p:txBody>
          <a:bodyPr>
            <a:normAutofit fontScale="90000"/>
          </a:bodyPr>
          <a:lstStyle/>
          <a:p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cs typeface="Calibri" panose="020F0502020204030204" pitchFamily="34" charset="0"/>
                <a:sym typeface="Open Sans"/>
              </a:rPr>
              <a:t>Introduksjon</a:t>
            </a:r>
            <a:br>
              <a:rPr lang="nb-NO" b="0" dirty="0">
                <a:solidFill>
                  <a:srgbClr val="042827"/>
                </a:solidFill>
                <a:cs typeface="Calibri" panose="020F0502020204030204" pitchFamily="34" charset="0"/>
                <a:sym typeface="Open Sans"/>
              </a:rPr>
            </a:br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cs typeface="Calibri" panose="020F0502020204030204" pitchFamily="34" charset="0"/>
                <a:sym typeface="Open Sans"/>
              </a:rPr>
              <a:t>Gruppeoppgave </a:t>
            </a:r>
            <a:r>
              <a:rPr lang="nb-NO" b="0" dirty="0">
                <a:solidFill>
                  <a:srgbClr val="042827"/>
                </a:solidFill>
                <a:cs typeface="Calibri" panose="020F0502020204030204" pitchFamily="34" charset="0"/>
                <a:sym typeface="Open Sans"/>
              </a:rPr>
              <a:t>2</a:t>
            </a:r>
            <a:b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cs typeface="Calibri" panose="020F0502020204030204" pitchFamily="34" charset="0"/>
                <a:sym typeface="Open Sans"/>
              </a:rPr>
            </a:br>
            <a:endParaRPr lang="nb-NO" dirty="0"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613740-F2D0-43DF-B5EF-F3A5506888C9}"/>
              </a:ext>
            </a:extLst>
          </p:cNvPr>
          <p:cNvGrpSpPr/>
          <p:nvPr/>
        </p:nvGrpSpPr>
        <p:grpSpPr>
          <a:xfrm>
            <a:off x="1" y="1250950"/>
            <a:ext cx="468967" cy="2763177"/>
            <a:chOff x="0" y="0"/>
            <a:chExt cx="833718" cy="6858000"/>
          </a:xfrm>
          <a:solidFill>
            <a:srgbClr val="497C7F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478696-3F17-4EBB-A348-6CC479B15887}"/>
                </a:ext>
              </a:extLst>
            </p:cNvPr>
            <p:cNvSpPr/>
            <p:nvPr/>
          </p:nvSpPr>
          <p:spPr>
            <a:xfrm>
              <a:off x="0" y="0"/>
              <a:ext cx="83371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nb-NO" sz="10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327EFB-F010-4C40-8915-29D40CB7EBCA}"/>
                </a:ext>
              </a:extLst>
            </p:cNvPr>
            <p:cNvSpPr txBox="1"/>
            <p:nvPr/>
          </p:nvSpPr>
          <p:spPr>
            <a:xfrm rot="16200000">
              <a:off x="-1621509" y="2065912"/>
              <a:ext cx="4030439" cy="71814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nb-NO" sz="20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OPPGAVE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883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2BE1B6-7E7D-4124-A68E-2BB21783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24105"/>
            <a:ext cx="7542675" cy="1158240"/>
          </a:xfrm>
        </p:spPr>
        <p:txBody>
          <a:bodyPr>
            <a:normAutofit/>
          </a:bodyPr>
          <a:lstStyle/>
          <a:p>
            <a:pPr algn="l"/>
            <a:r>
              <a:rPr lang="nb-NO" sz="2400" dirty="0"/>
              <a:t>Erfaringer med denne endringsprosessen</a:t>
            </a:r>
            <a:br>
              <a:rPr lang="nb-NO" sz="2400" dirty="0"/>
            </a:br>
            <a:endParaRPr lang="nb-NO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AB29DA-8262-4E2B-AC4B-D8848C916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" y="1136889"/>
            <a:ext cx="7189471" cy="3764280"/>
          </a:xfrm>
        </p:spPr>
        <p:txBody>
          <a:bodyPr>
            <a:noAutofit/>
          </a:bodyPr>
          <a:lstStyle/>
          <a:p>
            <a:pPr marL="158750" indent="0" algn="l"/>
            <a:r>
              <a:rPr lang="nb-NO" sz="1600" b="1" dirty="0">
                <a:solidFill>
                  <a:schemeClr val="tx1"/>
                </a:solidFill>
              </a:rPr>
              <a:t>Nyttige punkter å ha med seg:</a:t>
            </a:r>
          </a:p>
          <a:p>
            <a:pPr marL="158750" indent="0" algn="l"/>
            <a:endParaRPr lang="nb-NO" sz="1600" b="1" dirty="0">
              <a:solidFill>
                <a:schemeClr val="tx1"/>
              </a:solidFill>
            </a:endParaRPr>
          </a:p>
          <a:p>
            <a:pPr marL="330200" indent="-171450" algn="l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Hvor langt har dere kommet med implementering av tiltaket? </a:t>
            </a:r>
          </a:p>
          <a:p>
            <a:pPr marL="330200" indent="-171450" algn="l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  <a:p>
            <a:pPr marL="330200" indent="-171450" algn="l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Har dere definert rett problem og satt mål?</a:t>
            </a:r>
          </a:p>
          <a:p>
            <a:pPr marL="330200" indent="-171450" algn="l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  <a:p>
            <a:pPr marL="330200" indent="-171450" algn="l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Har dere kommet så langt at dere har opplevd endringer? </a:t>
            </a:r>
          </a:p>
          <a:p>
            <a:pPr marL="330200" indent="-171450" algn="l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  <a:p>
            <a:pPr marL="330200" indent="-171450" algn="l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Hvilke utfordringer og hindringer har dere møtt på veien?</a:t>
            </a:r>
          </a:p>
          <a:p>
            <a:pPr marL="158750" indent="0" algn="l"/>
            <a:r>
              <a:rPr lang="nb-NO" sz="1200" dirty="0">
                <a:solidFill>
                  <a:schemeClr val="tx1"/>
                </a:solidFill>
              </a:rPr>
              <a:t>     - Hvordan har dere løst dette? </a:t>
            </a:r>
          </a:p>
          <a:p>
            <a:pPr marL="330200" indent="-171450" algn="l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  <a:p>
            <a:pPr marL="330200" indent="-171450" algn="l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Partssamarbeidet? </a:t>
            </a:r>
          </a:p>
          <a:p>
            <a:pPr marL="158750" indent="0" algn="l"/>
            <a:r>
              <a:rPr lang="nb-NO" sz="1200" dirty="0">
                <a:solidFill>
                  <a:schemeClr val="tx1"/>
                </a:solidFill>
              </a:rPr>
              <a:t>      - Involvering av ansatte? </a:t>
            </a:r>
          </a:p>
          <a:p>
            <a:pPr marL="158750" indent="0" algn="l"/>
            <a:endParaRPr lang="nb-NO" sz="1200" dirty="0">
              <a:solidFill>
                <a:schemeClr val="tx1"/>
              </a:solidFill>
            </a:endParaRPr>
          </a:p>
          <a:p>
            <a:pPr marL="444500" indent="-285750" algn="l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Hvilke verktøy har dere brukt mest?</a:t>
            </a:r>
          </a:p>
          <a:p>
            <a:pPr marL="158750" indent="0" algn="l"/>
            <a:r>
              <a:rPr lang="nb-NO" sz="1200" dirty="0">
                <a:solidFill>
                  <a:schemeClr val="tx1"/>
                </a:solidFill>
              </a:rPr>
              <a:t>      - Er det noe som har vært mer til nytte enn annet? </a:t>
            </a:r>
          </a:p>
          <a:p>
            <a:pPr marL="158750" algn="l"/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F93653-83EA-44C7-A2E0-A0CDAE159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47" y="335280"/>
            <a:ext cx="1596454" cy="1603218"/>
          </a:xfrm>
          <a:prstGeom prst="rect">
            <a:avLst/>
          </a:prstGeom>
        </p:spPr>
      </p:pic>
      <p:pic>
        <p:nvPicPr>
          <p:cNvPr id="4" name="Bilde 3" descr="Et bilde som inneholder klær, person, kunst, tegnefilm&#10;&#10;Automatisk generert beskrivelse">
            <a:extLst>
              <a:ext uri="{FF2B5EF4-FFF2-40B4-BE49-F238E27FC236}">
                <a16:creationId xmlns:a16="http://schemas.microsoft.com/office/drawing/2014/main" id="{9B766A1B-5093-ADCD-B2F6-BEA0DDA46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503" y="3292609"/>
            <a:ext cx="1964594" cy="15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3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2BE1B6-7E7D-4124-A68E-2BB21783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Vurdering av prosessen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8B161D8-DF8C-43CA-B7FC-DF415E18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87183"/>
              </p:ext>
            </p:extLst>
          </p:nvPr>
        </p:nvGraphicFramePr>
        <p:xfrm>
          <a:off x="746761" y="1123085"/>
          <a:ext cx="8397239" cy="3641584"/>
        </p:xfrm>
        <a:graphic>
          <a:graphicData uri="http://schemas.openxmlformats.org/drawingml/2006/table">
            <a:tbl>
              <a:tblPr firstRow="1" bandRow="1">
                <a:solidFill>
                  <a:schemeClr val="accent2"/>
                </a:solidFill>
                <a:tableStyleId>{21E4AEA4-8DFA-4A89-87EB-49C32662AFE0}</a:tableStyleId>
              </a:tblPr>
              <a:tblGrid>
                <a:gridCol w="2094298">
                  <a:extLst>
                    <a:ext uri="{9D8B030D-6E8A-4147-A177-3AD203B41FA5}">
                      <a16:colId xmlns:a16="http://schemas.microsoft.com/office/drawing/2014/main" val="2034931571"/>
                    </a:ext>
                  </a:extLst>
                </a:gridCol>
                <a:gridCol w="3038376">
                  <a:extLst>
                    <a:ext uri="{9D8B030D-6E8A-4147-A177-3AD203B41FA5}">
                      <a16:colId xmlns:a16="http://schemas.microsoft.com/office/drawing/2014/main" val="2233561223"/>
                    </a:ext>
                  </a:extLst>
                </a:gridCol>
                <a:gridCol w="3264565">
                  <a:extLst>
                    <a:ext uri="{9D8B030D-6E8A-4147-A177-3AD203B41FA5}">
                      <a16:colId xmlns:a16="http://schemas.microsoft.com/office/drawing/2014/main" val="1838117745"/>
                    </a:ext>
                  </a:extLst>
                </a:gridCol>
              </a:tblGrid>
              <a:tr h="670891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Aktivitet</a:t>
                      </a:r>
                    </a:p>
                  </a:txBody>
                  <a:tcPr>
                    <a:solidFill>
                      <a:srgbClr val="548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Hva har gått bra</a:t>
                      </a:r>
                      <a:br>
                        <a:rPr lang="nb-NO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</a:br>
                      <a:r>
                        <a:rPr lang="nb-NO" sz="900" b="0" dirty="0">
                          <a:solidFill>
                            <a:schemeClr val="bg1"/>
                          </a:solidFill>
                        </a:rPr>
                        <a:t>F.eks. Beskriv Hvordan har du tatt i bruk det du har lært for å jobbe med konkrete arbeidsmiljøutfordringer?  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nb-NO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48F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Hindre / utfordringer</a:t>
                      </a:r>
                    </a:p>
                    <a:p>
                      <a:r>
                        <a:rPr lang="nb-NO" sz="1100" dirty="0">
                          <a:solidFill>
                            <a:schemeClr val="bg1"/>
                          </a:solidFill>
                        </a:rPr>
                        <a:t>og hvordan dere har løst dem</a:t>
                      </a:r>
                    </a:p>
                  </a:txBody>
                  <a:tcPr>
                    <a:solidFill>
                      <a:srgbClr val="548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048882"/>
                  </a:ext>
                </a:extLst>
              </a:tr>
              <a:tr h="604620">
                <a:tc>
                  <a:txBody>
                    <a:bodyPr/>
                    <a:lstStyle/>
                    <a:p>
                      <a:r>
                        <a:rPr lang="nb-NO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Finne rett problem</a:t>
                      </a:r>
                    </a:p>
                  </a:txBody>
                  <a:tcPr>
                    <a:solidFill>
                      <a:srgbClr val="548F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latin typeface="Verdana" panose="020B0604030504040204" pitchFamily="34" charset="0"/>
                        </a:rPr>
                        <a:t>fritekst</a:t>
                      </a:r>
                      <a:endParaRPr lang="nb-NO" sz="1000" dirty="0"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 dirty="0"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7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352621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100" b="1" u="none" strike="noStrike" cap="non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sym typeface="Arial"/>
                        </a:rPr>
                        <a:t>Tiltaket deres</a:t>
                      </a:r>
                      <a:br>
                        <a:rPr lang="nb-NO" sz="16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nb-NO" sz="9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I neste kolonne skriv  NAVN på tiltaket, samt noen stikkord om område/ omfang. samt MÅLET  dere har satt. og hvor  i løpet dere befinner dere. Husk  å nevne hindre i den ytterste kolonnen.</a:t>
                      </a:r>
                      <a:endParaRPr lang="nb-NO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48F9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 dirty="0"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4E5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 dirty="0"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79070"/>
                  </a:ext>
                </a:extLst>
              </a:tr>
              <a:tr h="639029">
                <a:tc>
                  <a:txBody>
                    <a:bodyPr/>
                    <a:lstStyle/>
                    <a:p>
                      <a:r>
                        <a:rPr lang="nb-NO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Sette mål</a:t>
                      </a:r>
                    </a:p>
                  </a:txBody>
                  <a:tcPr>
                    <a:solidFill>
                      <a:srgbClr val="548F9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 dirty="0"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 dirty="0"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7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404385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r>
                        <a:rPr lang="nb-NO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Implementere og følge opp</a:t>
                      </a:r>
                    </a:p>
                  </a:txBody>
                  <a:tcPr>
                    <a:solidFill>
                      <a:srgbClr val="548F9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 dirty="0"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4E5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 dirty="0"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645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F754527-2F9E-4233-8D7C-B8C9D505C2BD}"/>
              </a:ext>
            </a:extLst>
          </p:cNvPr>
          <p:cNvGrpSpPr/>
          <p:nvPr/>
        </p:nvGrpSpPr>
        <p:grpSpPr>
          <a:xfrm>
            <a:off x="0" y="1338802"/>
            <a:ext cx="595423" cy="3240287"/>
            <a:chOff x="0" y="0"/>
            <a:chExt cx="833718" cy="6858000"/>
          </a:xfrm>
          <a:solidFill>
            <a:srgbClr val="2D7C8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80803F-88F6-43FE-AE31-338E67F0258B}"/>
                </a:ext>
              </a:extLst>
            </p:cNvPr>
            <p:cNvSpPr/>
            <p:nvPr/>
          </p:nvSpPr>
          <p:spPr>
            <a:xfrm>
              <a:off x="0" y="0"/>
              <a:ext cx="83371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00" dirty="0">
                <a:latin typeface="Verdan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B461F3-C675-41A6-B8EB-7EE96740A583}"/>
                </a:ext>
              </a:extLst>
            </p:cNvPr>
            <p:cNvSpPr txBox="1"/>
            <p:nvPr/>
          </p:nvSpPr>
          <p:spPr>
            <a:xfrm rot="16200000">
              <a:off x="-1677047" y="3628533"/>
              <a:ext cx="4141512" cy="5171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OPPGAVE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208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C8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CB6663-E6E3-11A6-C32C-F9EC4659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32AB54-FA62-E942-9906-7FE2F7C60D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4598" y="1939131"/>
            <a:ext cx="3865562" cy="1265238"/>
          </a:xfrm>
        </p:spPr>
        <p:txBody>
          <a:bodyPr anchor="ctr"/>
          <a:lstStyle/>
          <a:p>
            <a:r>
              <a:rPr lang="nb-NO">
                <a:solidFill>
                  <a:schemeClr val="bg1"/>
                </a:solidFill>
              </a:rPr>
              <a:t>Pause 10 min</a:t>
            </a:r>
          </a:p>
        </p:txBody>
      </p:sp>
      <p:pic>
        <p:nvPicPr>
          <p:cNvPr id="3" name="Bilde 2" descr="Et bilde som inneholder kaffekopp, kopp, Kopper og glass, Dekketøy&#10;&#10;Automatisk generert beskrivelse">
            <a:extLst>
              <a:ext uri="{FF2B5EF4-FFF2-40B4-BE49-F238E27FC236}">
                <a16:creationId xmlns:a16="http://schemas.microsoft.com/office/drawing/2014/main" id="{014EDAF7-EC58-98F4-5569-F4F630FD4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15" y="1326045"/>
            <a:ext cx="3069936" cy="26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E81DFB-B79C-4F39-906A-52E806C7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65" y="1364225"/>
            <a:ext cx="5309557" cy="603677"/>
          </a:xfrm>
        </p:spPr>
        <p:txBody>
          <a:bodyPr>
            <a:normAutofit fontScale="90000"/>
          </a:bodyPr>
          <a:lstStyle/>
          <a:p>
            <a:r>
              <a:rPr lang="nb-NO" dirty="0">
                <a:cs typeface="Titillium Web" panose="020B0604020202020204" charset="0"/>
              </a:rPr>
              <a:t>Hva ønsker vi oppnå?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54403-7C96-41AF-AE23-23A6222B4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113" y="181147"/>
            <a:ext cx="1457070" cy="15729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C6A7F52-D775-4AEF-A947-60E847F91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66" y="2268217"/>
            <a:ext cx="5309557" cy="2660938"/>
          </a:xfrm>
          <a:prstGeom prst="rect">
            <a:avLst/>
          </a:prstGeom>
          <a:ln>
            <a:solidFill>
              <a:srgbClr val="85B7B9"/>
            </a:solidFill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43364822-3876-4EC1-82B8-BC0BAF3DC72B}"/>
              </a:ext>
            </a:extLst>
          </p:cNvPr>
          <p:cNvSpPr txBox="1">
            <a:spLocks/>
          </p:cNvSpPr>
          <p:nvPr/>
        </p:nvSpPr>
        <p:spPr>
          <a:xfrm>
            <a:off x="5932099" y="1369128"/>
            <a:ext cx="3036663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Titillium Web" panose="020B0604020202020204" charset="0"/>
              </a:rPr>
              <a:t>Hvordan går det med prosessen?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5B8685-3E8D-4551-9302-340A3C99E549}"/>
              </a:ext>
            </a:extLst>
          </p:cNvPr>
          <p:cNvSpPr/>
          <p:nvPr/>
        </p:nvSpPr>
        <p:spPr>
          <a:xfrm>
            <a:off x="271874" y="325696"/>
            <a:ext cx="5287649" cy="252000"/>
          </a:xfrm>
          <a:prstGeom prst="rect">
            <a:avLst/>
          </a:prstGeom>
          <a:solidFill>
            <a:srgbClr val="85B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Modul 3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5727DD38-C674-F65E-C514-2B01BD3CE7DD}"/>
              </a:ext>
            </a:extLst>
          </p:cNvPr>
          <p:cNvGrpSpPr/>
          <p:nvPr/>
        </p:nvGrpSpPr>
        <p:grpSpPr>
          <a:xfrm>
            <a:off x="5684520" y="2749835"/>
            <a:ext cx="3459480" cy="2179320"/>
            <a:chOff x="4398196" y="1127461"/>
            <a:chExt cx="4680000" cy="3001406"/>
          </a:xfrm>
        </p:grpSpPr>
        <p:sp>
          <p:nvSpPr>
            <p:cNvPr id="4" name="Rectangle: Folded Corner 6">
              <a:extLst>
                <a:ext uri="{FF2B5EF4-FFF2-40B4-BE49-F238E27FC236}">
                  <a16:creationId xmlns:a16="http://schemas.microsoft.com/office/drawing/2014/main" id="{7CE34B1B-5AE5-5D88-C9B7-637D86A8F324}"/>
                </a:ext>
              </a:extLst>
            </p:cNvPr>
            <p:cNvSpPr/>
            <p:nvPr/>
          </p:nvSpPr>
          <p:spPr>
            <a:xfrm>
              <a:off x="4618649" y="1754641"/>
              <a:ext cx="1080000" cy="668867"/>
            </a:xfrm>
            <a:prstGeom prst="foldedCorner">
              <a:avLst/>
            </a:prstGeom>
            <a:solidFill>
              <a:srgbClr val="D4E5E6"/>
            </a:solidFill>
            <a:ln>
              <a:solidFill>
                <a:srgbClr val="2A7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>
                <a:latin typeface="Comic Sans MS" panose="030F0702030302020204" pitchFamily="66" charset="0"/>
                <a:cs typeface="Open Sans" panose="020B0604020202020204" charset="0"/>
              </a:endParaRPr>
            </a:p>
          </p:txBody>
        </p:sp>
        <p:sp>
          <p:nvSpPr>
            <p:cNvPr id="5" name="Rectangle: Folded Corner 7">
              <a:extLst>
                <a:ext uri="{FF2B5EF4-FFF2-40B4-BE49-F238E27FC236}">
                  <a16:creationId xmlns:a16="http://schemas.microsoft.com/office/drawing/2014/main" id="{EC6D783A-4E54-AC86-E365-BE13EF1C3A14}"/>
                </a:ext>
              </a:extLst>
            </p:cNvPr>
            <p:cNvSpPr/>
            <p:nvPr/>
          </p:nvSpPr>
          <p:spPr>
            <a:xfrm>
              <a:off x="6189891" y="1754641"/>
              <a:ext cx="1080000" cy="668867"/>
            </a:xfrm>
            <a:prstGeom prst="foldedCorner">
              <a:avLst/>
            </a:prstGeom>
            <a:solidFill>
              <a:srgbClr val="FFEEC3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chemeClr val="tx1"/>
                  </a:solidFill>
                  <a:latin typeface="Comic Sans MS" panose="030F0702030302020204" pitchFamily="66" charset="0"/>
                  <a:cs typeface="Open Sans" panose="020B0604020202020204" charset="0"/>
                </a:rPr>
                <a:t>Jeg skulle ønske at</a:t>
              </a:r>
              <a:r>
                <a:rPr lang="nb-NO" sz="1000" dirty="0">
                  <a:solidFill>
                    <a:schemeClr val="tx1"/>
                  </a:solidFill>
                  <a:latin typeface="Comic Sans MS" panose="030F0702030302020204" pitchFamily="66" charset="0"/>
                  <a:cs typeface="Open Sans" panose="020B0604020202020204" charset="0"/>
                </a:rPr>
                <a:t>: ...  </a:t>
              </a:r>
            </a:p>
          </p:txBody>
        </p:sp>
        <p:sp>
          <p:nvSpPr>
            <p:cNvPr id="9" name="Rectangle: Folded Corner 8">
              <a:extLst>
                <a:ext uri="{FF2B5EF4-FFF2-40B4-BE49-F238E27FC236}">
                  <a16:creationId xmlns:a16="http://schemas.microsoft.com/office/drawing/2014/main" id="{5F92E799-F22D-418E-BDF8-5B0054B78E6F}"/>
                </a:ext>
              </a:extLst>
            </p:cNvPr>
            <p:cNvSpPr/>
            <p:nvPr/>
          </p:nvSpPr>
          <p:spPr>
            <a:xfrm>
              <a:off x="7761133" y="1754641"/>
              <a:ext cx="1080000" cy="668867"/>
            </a:xfrm>
            <a:prstGeom prst="foldedCorne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>
                <a:latin typeface="Comic Sans MS" panose="030F0702030302020204" pitchFamily="66" charset="0"/>
                <a:cs typeface="Open Sans" panose="020B0604020202020204" charset="0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10A102F4-4417-82C3-9578-FE37BA342464}"/>
                </a:ext>
              </a:extLst>
            </p:cNvPr>
            <p:cNvSpPr txBox="1"/>
            <p:nvPr/>
          </p:nvSpPr>
          <p:spPr>
            <a:xfrm>
              <a:off x="4438649" y="1127461"/>
              <a:ext cx="1440000" cy="214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700" b="1" dirty="0">
                  <a:latin typeface="Verdana" panose="020B0604030504040204" pitchFamily="34" charset="0"/>
                  <a:ea typeface="Verdana" panose="020B0604030504040204" pitchFamily="34" charset="0"/>
                  <a:cs typeface="Open Sans" panose="020B0604020202020204" charset="0"/>
                </a:rPr>
                <a:t>Hva har gått bra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6825CB6C-2BCD-6DF6-EBCB-504AD0ED51DD}"/>
                </a:ext>
              </a:extLst>
            </p:cNvPr>
            <p:cNvSpPr txBox="1"/>
            <p:nvPr/>
          </p:nvSpPr>
          <p:spPr>
            <a:xfrm>
              <a:off x="6023444" y="1127461"/>
              <a:ext cx="1440000" cy="32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700" b="1" dirty="0">
                  <a:latin typeface="Verdana" panose="020B0604030504040204" pitchFamily="34" charset="0"/>
                  <a:ea typeface="Verdana" panose="020B0604030504040204" pitchFamily="34" charset="0"/>
                  <a:cs typeface="Open Sans" panose="020B0604020202020204" charset="0"/>
                </a:rPr>
                <a:t>Hva kunne vært gjort bedre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E2562A15-D9D8-F02A-A5AD-2336B32AC70E}"/>
                </a:ext>
              </a:extLst>
            </p:cNvPr>
            <p:cNvSpPr txBox="1"/>
            <p:nvPr/>
          </p:nvSpPr>
          <p:spPr>
            <a:xfrm>
              <a:off x="7608240" y="1127461"/>
              <a:ext cx="1440000" cy="214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700" b="1" dirty="0">
                  <a:latin typeface="Verdana" panose="020B0604030504040204" pitchFamily="34" charset="0"/>
                  <a:ea typeface="Verdana" panose="020B0604030504040204" pitchFamily="34" charset="0"/>
                  <a:cs typeface="Open Sans" panose="020B0604020202020204" charset="0"/>
                </a:rPr>
                <a:t>Hva skal vi slutte med </a:t>
              </a:r>
            </a:p>
          </p:txBody>
        </p:sp>
        <p:cxnSp>
          <p:nvCxnSpPr>
            <p:cNvPr id="14" name="Straight Connector 12">
              <a:extLst>
                <a:ext uri="{FF2B5EF4-FFF2-40B4-BE49-F238E27FC236}">
                  <a16:creationId xmlns:a16="http://schemas.microsoft.com/office/drawing/2014/main" id="{254E0908-0198-15AB-923A-4B4E49C5BD53}"/>
                </a:ext>
              </a:extLst>
            </p:cNvPr>
            <p:cNvCxnSpPr/>
            <p:nvPr/>
          </p:nvCxnSpPr>
          <p:spPr>
            <a:xfrm>
              <a:off x="4398196" y="1569769"/>
              <a:ext cx="46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: Folded Corner 13">
              <a:extLst>
                <a:ext uri="{FF2B5EF4-FFF2-40B4-BE49-F238E27FC236}">
                  <a16:creationId xmlns:a16="http://schemas.microsoft.com/office/drawing/2014/main" id="{10BA828F-6DC3-567F-64CA-BF003356DA6E}"/>
                </a:ext>
              </a:extLst>
            </p:cNvPr>
            <p:cNvSpPr/>
            <p:nvPr/>
          </p:nvSpPr>
          <p:spPr>
            <a:xfrm>
              <a:off x="4618649" y="2608379"/>
              <a:ext cx="1080000" cy="668867"/>
            </a:xfrm>
            <a:prstGeom prst="foldedCorner">
              <a:avLst/>
            </a:prstGeom>
            <a:solidFill>
              <a:srgbClr val="D4E5E6"/>
            </a:solidFill>
            <a:ln>
              <a:solidFill>
                <a:srgbClr val="2A7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>
                <a:latin typeface="Comic Sans MS" panose="030F0702030302020204" pitchFamily="66" charset="0"/>
                <a:cs typeface="Open Sans" panose="020B0604020202020204" charset="0"/>
              </a:endParaRPr>
            </a:p>
          </p:txBody>
        </p:sp>
        <p:sp>
          <p:nvSpPr>
            <p:cNvPr id="16" name="Rectangle: Folded Corner 14">
              <a:extLst>
                <a:ext uri="{FF2B5EF4-FFF2-40B4-BE49-F238E27FC236}">
                  <a16:creationId xmlns:a16="http://schemas.microsoft.com/office/drawing/2014/main" id="{BA2F4605-EEE9-427E-9768-F4A0369F75F6}"/>
                </a:ext>
              </a:extLst>
            </p:cNvPr>
            <p:cNvSpPr/>
            <p:nvPr/>
          </p:nvSpPr>
          <p:spPr>
            <a:xfrm>
              <a:off x="6189891" y="2608379"/>
              <a:ext cx="1080000" cy="668867"/>
            </a:xfrm>
            <a:prstGeom prst="foldedCorner">
              <a:avLst/>
            </a:prstGeom>
            <a:solidFill>
              <a:srgbClr val="FFEEC3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chemeClr val="tx1"/>
                  </a:solidFill>
                  <a:latin typeface="Comic Sans MS" panose="030F0702030302020204" pitchFamily="66" charset="0"/>
                  <a:cs typeface="Open Sans" panose="020B0604020202020204" charset="0"/>
                </a:rPr>
                <a:t>Jeg skulle ønske at: ...  </a:t>
              </a:r>
            </a:p>
          </p:txBody>
        </p:sp>
        <p:sp>
          <p:nvSpPr>
            <p:cNvPr id="17" name="Rectangle: Folded Corner 15">
              <a:extLst>
                <a:ext uri="{FF2B5EF4-FFF2-40B4-BE49-F238E27FC236}">
                  <a16:creationId xmlns:a16="http://schemas.microsoft.com/office/drawing/2014/main" id="{69A24DC7-061C-E0B5-97DF-D38B094CB771}"/>
                </a:ext>
              </a:extLst>
            </p:cNvPr>
            <p:cNvSpPr/>
            <p:nvPr/>
          </p:nvSpPr>
          <p:spPr>
            <a:xfrm>
              <a:off x="7761133" y="2608379"/>
              <a:ext cx="1080000" cy="668867"/>
            </a:xfrm>
            <a:prstGeom prst="foldedCorne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>
                <a:latin typeface="Comic Sans MS" panose="030F0702030302020204" pitchFamily="66" charset="0"/>
                <a:cs typeface="Open Sans" panose="020B0604020202020204" charset="0"/>
              </a:endParaRPr>
            </a:p>
          </p:txBody>
        </p:sp>
        <p:sp>
          <p:nvSpPr>
            <p:cNvPr id="18" name="Rectangle: Folded Corner 16">
              <a:extLst>
                <a:ext uri="{FF2B5EF4-FFF2-40B4-BE49-F238E27FC236}">
                  <a16:creationId xmlns:a16="http://schemas.microsoft.com/office/drawing/2014/main" id="{80512D4D-C052-FC4E-0DDF-22DA70216255}"/>
                </a:ext>
              </a:extLst>
            </p:cNvPr>
            <p:cNvSpPr/>
            <p:nvPr/>
          </p:nvSpPr>
          <p:spPr>
            <a:xfrm>
              <a:off x="4602441" y="3459999"/>
              <a:ext cx="1080000" cy="668867"/>
            </a:xfrm>
            <a:prstGeom prst="foldedCorner">
              <a:avLst/>
            </a:prstGeom>
            <a:solidFill>
              <a:srgbClr val="D4E5E6"/>
            </a:solidFill>
            <a:ln>
              <a:solidFill>
                <a:srgbClr val="2A7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>
                <a:latin typeface="Comic Sans MS" panose="030F0702030302020204" pitchFamily="66" charset="0"/>
                <a:cs typeface="Open Sans" panose="020B0604020202020204" charset="0"/>
              </a:endParaRPr>
            </a:p>
          </p:txBody>
        </p:sp>
        <p:sp>
          <p:nvSpPr>
            <p:cNvPr id="19" name="Rectangle: Folded Corner 17">
              <a:extLst>
                <a:ext uri="{FF2B5EF4-FFF2-40B4-BE49-F238E27FC236}">
                  <a16:creationId xmlns:a16="http://schemas.microsoft.com/office/drawing/2014/main" id="{FBEE5892-757E-8CCF-B37F-EA03EE14E192}"/>
                </a:ext>
              </a:extLst>
            </p:cNvPr>
            <p:cNvSpPr/>
            <p:nvPr/>
          </p:nvSpPr>
          <p:spPr>
            <a:xfrm>
              <a:off x="6189891" y="3460000"/>
              <a:ext cx="1080000" cy="668867"/>
            </a:xfrm>
            <a:prstGeom prst="foldedCorner">
              <a:avLst/>
            </a:prstGeom>
            <a:solidFill>
              <a:srgbClr val="FFEEC3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chemeClr val="tx1"/>
                  </a:solidFill>
                  <a:latin typeface="Comic Sans MS" panose="030F0702030302020204" pitchFamily="66" charset="0"/>
                  <a:cs typeface="Open Sans" panose="020B0604020202020204" charset="0"/>
                </a:rPr>
                <a:t>Jeg skulle ønske at: ...  </a:t>
              </a:r>
            </a:p>
          </p:txBody>
        </p:sp>
        <p:sp>
          <p:nvSpPr>
            <p:cNvPr id="20" name="Rectangle: Folded Corner 18">
              <a:extLst>
                <a:ext uri="{FF2B5EF4-FFF2-40B4-BE49-F238E27FC236}">
                  <a16:creationId xmlns:a16="http://schemas.microsoft.com/office/drawing/2014/main" id="{4226686C-C593-820B-12F6-351EF857B740}"/>
                </a:ext>
              </a:extLst>
            </p:cNvPr>
            <p:cNvSpPr/>
            <p:nvPr/>
          </p:nvSpPr>
          <p:spPr>
            <a:xfrm>
              <a:off x="7761133" y="3460000"/>
              <a:ext cx="1080000" cy="668867"/>
            </a:xfrm>
            <a:prstGeom prst="foldedCorne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>
                <a:latin typeface="Comic Sans MS" panose="030F0702030302020204" pitchFamily="66" charset="0"/>
                <a:cs typeface="Open Sans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0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72448-12C8-E384-A993-663C1AAB2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1A616F-C540-70F0-FE59-D56A1836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497285"/>
            <a:ext cx="6480000" cy="841800"/>
          </a:xfrm>
        </p:spPr>
        <p:txBody>
          <a:bodyPr anchor="ctr">
            <a:normAutofit fontScale="90000"/>
          </a:bodyPr>
          <a:lstStyle/>
          <a:p>
            <a:r>
              <a:rPr lang="nb-NO" dirty="0"/>
              <a:t>Gruppeoppgave 3</a:t>
            </a:r>
            <a:br>
              <a:rPr lang="nb-NO" dirty="0"/>
            </a:br>
            <a:br>
              <a:rPr lang="nb-NO" dirty="0"/>
            </a:br>
            <a:r>
              <a:rPr lang="nb-NO" sz="2700" dirty="0"/>
              <a:t>Hva gjør vi videre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68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1181CCA0-8378-7E0A-EDAA-173689669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b9474cba7_0_224">
            <a:extLst>
              <a:ext uri="{FF2B5EF4-FFF2-40B4-BE49-F238E27FC236}">
                <a16:creationId xmlns:a16="http://schemas.microsoft.com/office/drawing/2014/main" id="{2B6100C0-EDB0-0BD0-1572-5A8EEAFC30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6850" y="1623020"/>
            <a:ext cx="3570300" cy="72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nb-NO" sz="3200" dirty="0">
                <a:solidFill>
                  <a:schemeClr val="tx1"/>
                </a:solidFill>
                <a:sym typeface="Titillium Web"/>
              </a:rPr>
              <a:t>Velkommen</a:t>
            </a:r>
            <a:br>
              <a:rPr lang="nb-NO" sz="3200" dirty="0">
                <a:solidFill>
                  <a:schemeClr val="tx1"/>
                </a:solidFill>
                <a:sym typeface="Titillium Web"/>
              </a:rPr>
            </a:br>
            <a:r>
              <a:rPr lang="nb-NO" sz="3200" dirty="0">
                <a:solidFill>
                  <a:schemeClr val="tx1"/>
                </a:solidFill>
              </a:rPr>
              <a:t>Modul 6</a:t>
            </a:r>
            <a:br>
              <a:rPr lang="nb-NO" sz="3200" dirty="0">
                <a:solidFill>
                  <a:schemeClr val="tx1"/>
                </a:solidFill>
              </a:rPr>
            </a:br>
            <a:endParaRPr lang="nb-NO" sz="3000" dirty="0">
              <a:solidFill>
                <a:schemeClr val="tx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6" name="Google Shape;116;gbb9474cba7_0_224">
            <a:extLst>
              <a:ext uri="{FF2B5EF4-FFF2-40B4-BE49-F238E27FC236}">
                <a16:creationId xmlns:a16="http://schemas.microsoft.com/office/drawing/2014/main" id="{B63BC591-E0AE-F6C0-2539-4C1401FB35B6}"/>
              </a:ext>
            </a:extLst>
          </p:cNvPr>
          <p:cNvSpPr/>
          <p:nvPr/>
        </p:nvSpPr>
        <p:spPr>
          <a:xfrm>
            <a:off x="465020" y="1254419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BE44B51-7E85-4F2C-A4B0-13938ED82078}"/>
              </a:ext>
            </a:extLst>
          </p:cNvPr>
          <p:cNvSpPr txBox="1"/>
          <p:nvPr/>
        </p:nvSpPr>
        <p:spPr>
          <a:xfrm>
            <a:off x="2048593" y="1273488"/>
            <a:ext cx="511914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b-NO" sz="4400" b="1" dirty="0">
              <a:sym typeface="Titillium Web"/>
            </a:endParaRPr>
          </a:p>
          <a:p>
            <a:endParaRPr lang="nb-NO" sz="2400" b="1" dirty="0">
              <a:sym typeface="Titillium Web"/>
            </a:endParaRPr>
          </a:p>
          <a:p>
            <a:endParaRPr lang="nb-NO" sz="2400" b="1" dirty="0">
              <a:sym typeface="Titillium Web"/>
            </a:endParaRPr>
          </a:p>
          <a:p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</a:rPr>
              <a:t>Oppsummering og veien videre</a:t>
            </a:r>
          </a:p>
        </p:txBody>
      </p:sp>
      <p:pic>
        <p:nvPicPr>
          <p:cNvPr id="11" name="Bilde 25" descr="Et bilde som inneholder tekst, leke&#10;&#10;Automatisk generert beskrivelse">
            <a:extLst>
              <a:ext uri="{FF2B5EF4-FFF2-40B4-BE49-F238E27FC236}">
                <a16:creationId xmlns:a16="http://schemas.microsoft.com/office/drawing/2014/main" id="{5D04822E-EC02-C7CF-0C69-7ED6DFC84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83" y="238317"/>
            <a:ext cx="1306372" cy="2032204"/>
          </a:xfrm>
          <a:prstGeom prst="rect">
            <a:avLst/>
          </a:prstGeom>
        </p:spPr>
      </p:pic>
      <p:pic>
        <p:nvPicPr>
          <p:cNvPr id="16" name="Bilde 15" descr="Et bilde som inneholder klær, gutt, sko, person&#10;&#10;Automatisk generert beskrivelse">
            <a:extLst>
              <a:ext uri="{FF2B5EF4-FFF2-40B4-BE49-F238E27FC236}">
                <a16:creationId xmlns:a16="http://schemas.microsoft.com/office/drawing/2014/main" id="{65F9B6A5-8BD6-7343-F571-5B1B27FBC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44" y="3232875"/>
            <a:ext cx="1853638" cy="1768929"/>
          </a:xfrm>
          <a:prstGeom prst="rect">
            <a:avLst/>
          </a:prstGeom>
        </p:spPr>
      </p:pic>
      <p:pic>
        <p:nvPicPr>
          <p:cNvPr id="20" name="Bilde 19" descr="Et bilde som inneholder klær, tegnefilm, Bukser, mann&#10;&#10;Automatisk generert beskrivelse">
            <a:extLst>
              <a:ext uri="{FF2B5EF4-FFF2-40B4-BE49-F238E27FC236}">
                <a16:creationId xmlns:a16="http://schemas.microsoft.com/office/drawing/2014/main" id="{C7F76194-DD62-6021-2744-5C247DE1E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129" y="3232875"/>
            <a:ext cx="2064010" cy="1775859"/>
          </a:xfrm>
          <a:prstGeom prst="rect">
            <a:avLst/>
          </a:prstGeom>
        </p:spPr>
      </p:pic>
      <p:pic>
        <p:nvPicPr>
          <p:cNvPr id="21" name="Bilde 20" descr="Et bilde som inneholder klær, sko, person, tegnefilm&#10;&#10;Automatisk generert beskrivelse">
            <a:extLst>
              <a:ext uri="{FF2B5EF4-FFF2-40B4-BE49-F238E27FC236}">
                <a16:creationId xmlns:a16="http://schemas.microsoft.com/office/drawing/2014/main" id="{AE4437FE-625D-959F-23F0-0D0F8A80F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81" y="188988"/>
            <a:ext cx="2128164" cy="20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0A6091-11D5-436A-A878-7091B9F74648}"/>
              </a:ext>
            </a:extLst>
          </p:cNvPr>
          <p:cNvSpPr/>
          <p:nvPr/>
        </p:nvSpPr>
        <p:spPr>
          <a:xfrm>
            <a:off x="1225111" y="1919932"/>
            <a:ext cx="2109543" cy="2852686"/>
          </a:xfrm>
          <a:prstGeom prst="rect">
            <a:avLst/>
          </a:prstGeom>
          <a:solidFill>
            <a:srgbClr val="2D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C80BF4-C803-4E14-9529-4C4F8A28720B}"/>
              </a:ext>
            </a:extLst>
          </p:cNvPr>
          <p:cNvSpPr/>
          <p:nvPr/>
        </p:nvSpPr>
        <p:spPr>
          <a:xfrm>
            <a:off x="1219939" y="1703061"/>
            <a:ext cx="2114716" cy="242270"/>
          </a:xfrm>
          <a:prstGeom prst="rect">
            <a:avLst/>
          </a:prstGeom>
          <a:solidFill>
            <a:srgbClr val="2D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2" name="TekstSylinder 1">
            <a:extLst>
              <a:ext uri="{FF2B5EF4-FFF2-40B4-BE49-F238E27FC236}">
                <a16:creationId xmlns:a16="http://schemas.microsoft.com/office/drawing/2014/main" id="{62A75C73-7122-4D81-A845-51F97EBAE92D}"/>
              </a:ext>
            </a:extLst>
          </p:cNvPr>
          <p:cNvSpPr txBox="1"/>
          <p:nvPr/>
        </p:nvSpPr>
        <p:spPr>
          <a:xfrm>
            <a:off x="1287041" y="1713723"/>
            <a:ext cx="1679105" cy="21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buSzPts val="600"/>
              <a:buNone/>
              <a:defRPr sz="3000" b="1">
                <a:solidFill>
                  <a:srgbClr val="042827"/>
                </a:solidFill>
                <a:latin typeface="Titillium Web"/>
                <a:ea typeface="Titillium Web"/>
                <a:cs typeface="Titillium Web"/>
              </a:defRPr>
            </a:lvl1pPr>
            <a:lvl2pPr>
              <a:buSzPts val="600"/>
              <a:buNone/>
              <a:defRPr sz="800"/>
            </a:lvl2pPr>
            <a:lvl3pPr>
              <a:buSzPts val="600"/>
              <a:buNone/>
              <a:defRPr sz="800"/>
            </a:lvl3pPr>
            <a:lvl4pPr>
              <a:buSzPts val="600"/>
              <a:buNone/>
              <a:defRPr sz="800"/>
            </a:lvl4pPr>
            <a:lvl5pPr>
              <a:buSzPts val="600"/>
              <a:buNone/>
              <a:defRPr sz="800"/>
            </a:lvl5pPr>
            <a:lvl6pPr>
              <a:buSzPts val="600"/>
              <a:buNone/>
              <a:defRPr sz="800"/>
            </a:lvl6pPr>
            <a:lvl7pPr>
              <a:buSzPts val="600"/>
              <a:buNone/>
              <a:defRPr sz="800"/>
            </a:lvl7pPr>
            <a:lvl8pPr>
              <a:buSzPts val="600"/>
              <a:buNone/>
              <a:defRPr sz="800"/>
            </a:lvl8pPr>
            <a:lvl9pPr>
              <a:buSzPts val="600"/>
              <a:buNone/>
              <a:defRPr sz="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b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</a:br>
            <a:r>
              <a:rPr kumimoji="0" lang="nb-NO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Hensikt</a:t>
            </a:r>
            <a:endParaRPr kumimoji="0" lang="nb-NO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072B5E-ED49-4D34-9637-EB9C8ADE0BD8}"/>
              </a:ext>
            </a:extLst>
          </p:cNvPr>
          <p:cNvGrpSpPr/>
          <p:nvPr/>
        </p:nvGrpSpPr>
        <p:grpSpPr>
          <a:xfrm>
            <a:off x="1225111" y="2634527"/>
            <a:ext cx="2250095" cy="330804"/>
            <a:chOff x="3485826" y="1644088"/>
            <a:chExt cx="2656628" cy="5558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1BBAF0-5B03-48A4-8CD7-49FA24782CD0}"/>
                </a:ext>
              </a:extLst>
            </p:cNvPr>
            <p:cNvSpPr/>
            <p:nvPr/>
          </p:nvSpPr>
          <p:spPr>
            <a:xfrm>
              <a:off x="3485826" y="1683982"/>
              <a:ext cx="2656628" cy="515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TekstSylinder 1">
              <a:extLst>
                <a:ext uri="{FF2B5EF4-FFF2-40B4-BE49-F238E27FC236}">
                  <a16:creationId xmlns:a16="http://schemas.microsoft.com/office/drawing/2014/main" id="{FFE68B00-CD39-4F05-8DC2-09C4BAA1ED9A}"/>
                </a:ext>
              </a:extLst>
            </p:cNvPr>
            <p:cNvSpPr txBox="1"/>
            <p:nvPr/>
          </p:nvSpPr>
          <p:spPr>
            <a:xfrm>
              <a:off x="3547756" y="1644088"/>
              <a:ext cx="1545079" cy="532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5" rIns="0" bIns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115000"/>
                </a:lnSpc>
                <a:buSzPts val="600"/>
                <a:buNone/>
                <a:defRPr sz="3000" b="1">
                  <a:solidFill>
                    <a:srgbClr val="042827"/>
                  </a:solidFill>
                  <a:latin typeface="Titillium Web"/>
                  <a:ea typeface="Titillium Web"/>
                  <a:cs typeface="Titillium Web"/>
                </a:defRPr>
              </a:lvl1pPr>
              <a:lvl2pPr>
                <a:buSzPts val="600"/>
                <a:buNone/>
                <a:defRPr sz="800"/>
              </a:lvl2pPr>
              <a:lvl3pPr>
                <a:buSzPts val="600"/>
                <a:buNone/>
                <a:defRPr sz="800"/>
              </a:lvl3pPr>
              <a:lvl4pPr>
                <a:buSzPts val="600"/>
                <a:buNone/>
                <a:defRPr sz="800"/>
              </a:lvl4pPr>
              <a:lvl5pPr>
                <a:buSzPts val="600"/>
                <a:buNone/>
                <a:defRPr sz="800"/>
              </a:lvl5pPr>
              <a:lvl6pPr>
                <a:buSzPts val="600"/>
                <a:buNone/>
                <a:defRPr sz="800"/>
              </a:lvl6pPr>
              <a:lvl7pPr>
                <a:buSzPts val="600"/>
                <a:buNone/>
                <a:defRPr sz="800"/>
              </a:lvl7pPr>
              <a:lvl8pPr>
                <a:buSzPts val="600"/>
                <a:buNone/>
                <a:defRPr sz="800"/>
              </a:lvl8pPr>
              <a:lvl9pPr>
                <a:buSzPts val="600"/>
                <a:buNone/>
                <a:defRPr sz="8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br>
                <a:rPr kumimoji="0" lang="nb-NO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4282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</a:br>
              <a:r>
                <a:rPr kumimoji="0" lang="nb-NO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Ønsket Resultat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2572EF-8BE0-4F1A-8F41-B225AC7D1548}"/>
              </a:ext>
            </a:extLst>
          </p:cNvPr>
          <p:cNvGrpSpPr/>
          <p:nvPr/>
        </p:nvGrpSpPr>
        <p:grpSpPr>
          <a:xfrm>
            <a:off x="1225112" y="3644827"/>
            <a:ext cx="2114716" cy="259204"/>
            <a:chOff x="3485826" y="1644088"/>
            <a:chExt cx="2656628" cy="555878"/>
          </a:xfrm>
          <a:solidFill>
            <a:srgbClr val="2D7C8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686319-76C9-4FB0-87ED-A65F3F91B24E}"/>
                </a:ext>
              </a:extLst>
            </p:cNvPr>
            <p:cNvSpPr/>
            <p:nvPr/>
          </p:nvSpPr>
          <p:spPr>
            <a:xfrm>
              <a:off x="3485826" y="1683982"/>
              <a:ext cx="2656628" cy="515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TekstSylinder 1">
              <a:extLst>
                <a:ext uri="{FF2B5EF4-FFF2-40B4-BE49-F238E27FC236}">
                  <a16:creationId xmlns:a16="http://schemas.microsoft.com/office/drawing/2014/main" id="{46AC2281-9713-41C3-BD67-54530A079A09}"/>
                </a:ext>
              </a:extLst>
            </p:cNvPr>
            <p:cNvSpPr txBox="1"/>
            <p:nvPr/>
          </p:nvSpPr>
          <p:spPr>
            <a:xfrm>
              <a:off x="3547756" y="1644088"/>
              <a:ext cx="2015010" cy="532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5" rIns="0" bIns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115000"/>
                </a:lnSpc>
                <a:buSzPts val="600"/>
                <a:buNone/>
                <a:defRPr sz="3000" b="1">
                  <a:solidFill>
                    <a:srgbClr val="042827"/>
                  </a:solidFill>
                  <a:latin typeface="Titillium Web"/>
                  <a:ea typeface="Titillium Web"/>
                  <a:cs typeface="Titillium Web"/>
                </a:defRPr>
              </a:lvl1pPr>
              <a:lvl2pPr>
                <a:buSzPts val="600"/>
                <a:buNone/>
                <a:defRPr sz="800"/>
              </a:lvl2pPr>
              <a:lvl3pPr>
                <a:buSzPts val="600"/>
                <a:buNone/>
                <a:defRPr sz="800"/>
              </a:lvl3pPr>
              <a:lvl4pPr>
                <a:buSzPts val="600"/>
                <a:buNone/>
                <a:defRPr sz="800"/>
              </a:lvl4pPr>
              <a:lvl5pPr>
                <a:buSzPts val="600"/>
                <a:buNone/>
                <a:defRPr sz="800"/>
              </a:lvl5pPr>
              <a:lvl6pPr>
                <a:buSzPts val="600"/>
                <a:buNone/>
                <a:defRPr sz="800"/>
              </a:lvl6pPr>
              <a:lvl7pPr>
                <a:buSzPts val="600"/>
                <a:buNone/>
                <a:defRPr sz="800"/>
              </a:lvl7pPr>
              <a:lvl8pPr>
                <a:buSzPts val="600"/>
                <a:buNone/>
                <a:defRPr sz="800"/>
              </a:lvl8pPr>
              <a:lvl9pPr>
                <a:buSzPts val="600"/>
                <a:buNone/>
                <a:defRPr sz="8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br>
                <a:rPr kumimoji="0" lang="nb-N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4282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</a:br>
              <a:r>
                <a:rPr kumimoji="0" lang="nb-NO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Agenda</a:t>
              </a:r>
              <a:endPara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F208EF8-F3CA-44F2-9B20-0A10B9A09956}"/>
              </a:ext>
            </a:extLst>
          </p:cNvPr>
          <p:cNvSpPr txBox="1"/>
          <p:nvPr/>
        </p:nvSpPr>
        <p:spPr>
          <a:xfrm>
            <a:off x="1165318" y="3972399"/>
            <a:ext cx="20952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TID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: </a:t>
            </a:r>
            <a:r>
              <a:rPr lang="nb-NO" sz="9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30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 min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Fasilitator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: IA-rådgiver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Referent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Arial"/>
              </a:rPr>
              <a:t>: Velg en i gruppen som tar notater.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12A386-96B0-42E6-BF60-060FDD1DB9ED}"/>
              </a:ext>
            </a:extLst>
          </p:cNvPr>
          <p:cNvSpPr txBox="1"/>
          <p:nvPr/>
        </p:nvSpPr>
        <p:spPr>
          <a:xfrm>
            <a:off x="1189781" y="2005233"/>
            <a:ext cx="219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Lage (eller justere) en plan for videre arbeid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8D36AC-3290-4A7B-BAEC-A68E2D2FA330}"/>
              </a:ext>
            </a:extLst>
          </p:cNvPr>
          <p:cNvSpPr txBox="1"/>
          <p:nvPr/>
        </p:nvSpPr>
        <p:spPr>
          <a:xfrm>
            <a:off x="1191041" y="2964312"/>
            <a:ext cx="209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lang="nb-NO" sz="9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Arbeidsmiljøarbeidet skal fortsette etter at kurset er ferdig</a:t>
            </a: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  <a:sym typeface="Open San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C034E7-FF6F-43DF-8F0F-0E6018ED68A0}"/>
              </a:ext>
            </a:extLst>
          </p:cNvPr>
          <p:cNvSpPr/>
          <p:nvPr/>
        </p:nvSpPr>
        <p:spPr>
          <a:xfrm>
            <a:off x="3603486" y="1677661"/>
            <a:ext cx="2446946" cy="3094957"/>
          </a:xfrm>
          <a:prstGeom prst="rect">
            <a:avLst/>
          </a:prstGeom>
          <a:noFill/>
          <a:ln>
            <a:solidFill>
              <a:srgbClr val="2D7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AFD589B-BC85-4DC0-BFB7-F96AC26040F9}"/>
              </a:ext>
            </a:extLst>
          </p:cNvPr>
          <p:cNvSpPr txBox="1">
            <a:spLocks/>
          </p:cNvSpPr>
          <p:nvPr/>
        </p:nvSpPr>
        <p:spPr>
          <a:xfrm>
            <a:off x="3576917" y="1681501"/>
            <a:ext cx="2575225" cy="271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Tx/>
              <a:buNone/>
              <a:tabLst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Individuell: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Open Sans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lang="nb-NO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Hva tror du er viktigst å gjøre nå? 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  <a:sym typeface="Open Sans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lang="nb-NO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Noter stikkord </a:t>
            </a: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  <a:sym typeface="Open San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834C04-8B58-40FB-8DEA-9347039CD141}"/>
              </a:ext>
            </a:extLst>
          </p:cNvPr>
          <p:cNvSpPr/>
          <p:nvPr/>
        </p:nvSpPr>
        <p:spPr>
          <a:xfrm>
            <a:off x="6247513" y="1645519"/>
            <a:ext cx="2446946" cy="3094957"/>
          </a:xfrm>
          <a:prstGeom prst="rect">
            <a:avLst/>
          </a:prstGeom>
          <a:noFill/>
          <a:ln>
            <a:solidFill>
              <a:srgbClr val="2D7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289327D-8E54-48F1-9B1D-9409A2F13CDF}"/>
              </a:ext>
            </a:extLst>
          </p:cNvPr>
          <p:cNvSpPr txBox="1">
            <a:spLocks/>
          </p:cNvSpPr>
          <p:nvPr/>
        </p:nvSpPr>
        <p:spPr>
          <a:xfrm>
            <a:off x="6261247" y="1649358"/>
            <a:ext cx="2446946" cy="293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Tx/>
              <a:buNone/>
              <a:tabLst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  <a:t>Felles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lang="nb-NO" dirty="0">
              <a:solidFill>
                <a:srgbClr val="04282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lang="nb-NO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Beskrive hva dere skal ta tak i når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lang="nb-NO" dirty="0">
              <a:solidFill>
                <a:srgbClr val="04282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lang="nb-NO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Hvem skal gjøre det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lang="nb-NO" dirty="0">
              <a:solidFill>
                <a:srgbClr val="04282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lang="nb-NO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Hva er fristene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lang="nb-NO" dirty="0">
              <a:solidFill>
                <a:srgbClr val="04282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lang="nb-NO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Hvordan skal dere følge opp?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33A84-0959-4BA4-B2D6-56F287E17059}"/>
              </a:ext>
            </a:extLst>
          </p:cNvPr>
          <p:cNvSpPr txBox="1"/>
          <p:nvPr/>
        </p:nvSpPr>
        <p:spPr>
          <a:xfrm>
            <a:off x="4079105" y="1418646"/>
            <a:ext cx="95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b-NO" dirty="0">
                <a:solidFill>
                  <a:srgbClr val="2D7C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2D7C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min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4EBACB-CAB7-460E-BDD3-2AD367C644AC}"/>
              </a:ext>
            </a:extLst>
          </p:cNvPr>
          <p:cNvSpPr txBox="1"/>
          <p:nvPr/>
        </p:nvSpPr>
        <p:spPr>
          <a:xfrm>
            <a:off x="6726949" y="1401572"/>
            <a:ext cx="95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2D7C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15 min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6D19C6-465A-4D14-82B4-EDAB9AF88783}"/>
              </a:ext>
            </a:extLst>
          </p:cNvPr>
          <p:cNvCxnSpPr>
            <a:cxnSpLocks/>
          </p:cNvCxnSpPr>
          <p:nvPr/>
        </p:nvCxnSpPr>
        <p:spPr>
          <a:xfrm>
            <a:off x="1219939" y="2677202"/>
            <a:ext cx="211471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85DD5E-ACA6-4DAB-9F9A-168B472FAA77}"/>
              </a:ext>
            </a:extLst>
          </p:cNvPr>
          <p:cNvCxnSpPr>
            <a:cxnSpLocks/>
          </p:cNvCxnSpPr>
          <p:nvPr/>
        </p:nvCxnSpPr>
        <p:spPr>
          <a:xfrm>
            <a:off x="1219939" y="3672919"/>
            <a:ext cx="211471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F7AD31A6-25DC-46FD-9C31-20C95835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45025"/>
            <a:ext cx="8262459" cy="753638"/>
          </a:xfrm>
        </p:spPr>
        <p:txBody>
          <a:bodyPr anchor="ctr">
            <a:normAutofit fontScale="90000"/>
          </a:bodyPr>
          <a:lstStyle/>
          <a:p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cs typeface="Calibri" panose="020F0502020204030204" pitchFamily="34" charset="0"/>
                <a:sym typeface="Open Sans"/>
              </a:rPr>
              <a:t>Introduksjon</a:t>
            </a:r>
            <a:br>
              <a:rPr lang="nb-NO" b="0" dirty="0">
                <a:solidFill>
                  <a:srgbClr val="042827"/>
                </a:solidFill>
                <a:cs typeface="Calibri" panose="020F0502020204030204" pitchFamily="34" charset="0"/>
                <a:sym typeface="Open Sans"/>
              </a:rPr>
            </a:br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cs typeface="Calibri" panose="020F0502020204030204" pitchFamily="34" charset="0"/>
                <a:sym typeface="Open Sans"/>
              </a:rPr>
              <a:t>Gruppeoppgave </a:t>
            </a:r>
            <a:r>
              <a:rPr lang="nb-NO" b="0" dirty="0">
                <a:solidFill>
                  <a:srgbClr val="042827"/>
                </a:solidFill>
                <a:cs typeface="Calibri" panose="020F0502020204030204" pitchFamily="34" charset="0"/>
                <a:sym typeface="Open Sans"/>
              </a:rPr>
              <a:t>3</a:t>
            </a:r>
            <a:b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cs typeface="Calibri" panose="020F0502020204030204" pitchFamily="34" charset="0"/>
                <a:sym typeface="Open Sans"/>
              </a:rPr>
            </a:br>
            <a:endParaRPr lang="nb-NO" dirty="0"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613740-F2D0-43DF-B5EF-F3A5506888C9}"/>
              </a:ext>
            </a:extLst>
          </p:cNvPr>
          <p:cNvGrpSpPr/>
          <p:nvPr/>
        </p:nvGrpSpPr>
        <p:grpSpPr>
          <a:xfrm>
            <a:off x="1" y="1250950"/>
            <a:ext cx="468967" cy="2763177"/>
            <a:chOff x="0" y="0"/>
            <a:chExt cx="833718" cy="6858000"/>
          </a:xfrm>
          <a:solidFill>
            <a:schemeClr val="accent2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478696-3F17-4EBB-A348-6CC479B15887}"/>
                </a:ext>
              </a:extLst>
            </p:cNvPr>
            <p:cNvSpPr/>
            <p:nvPr/>
          </p:nvSpPr>
          <p:spPr>
            <a:xfrm>
              <a:off x="0" y="0"/>
              <a:ext cx="833718" cy="6858000"/>
            </a:xfrm>
            <a:prstGeom prst="rect">
              <a:avLst/>
            </a:prstGeom>
            <a:solidFill>
              <a:srgbClr val="497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nb-NO" sz="10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327EFB-F010-4C40-8915-29D40CB7EBCA}"/>
                </a:ext>
              </a:extLst>
            </p:cNvPr>
            <p:cNvSpPr txBox="1"/>
            <p:nvPr/>
          </p:nvSpPr>
          <p:spPr>
            <a:xfrm rot="16200000">
              <a:off x="-1621509" y="2065912"/>
              <a:ext cx="4030439" cy="718145"/>
            </a:xfrm>
            <a:prstGeom prst="rect">
              <a:avLst/>
            </a:prstGeom>
            <a:solidFill>
              <a:srgbClr val="497C7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nb-NO" sz="20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OPPGAVE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66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06A2D-C35F-4D91-BA8A-8F8B25F6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Oppgave 3</a:t>
            </a:r>
            <a:br>
              <a:rPr lang="nb-NO" dirty="0"/>
            </a:br>
            <a:r>
              <a:rPr lang="nb-NO" dirty="0"/>
              <a:t>Hva er stegene videre nå?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8790A-0DE2-4260-A4BE-9F7201FD2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34" y="2126800"/>
            <a:ext cx="4232366" cy="2711100"/>
          </a:xfrm>
        </p:spPr>
        <p:txBody>
          <a:bodyPr>
            <a:normAutofit/>
          </a:bodyPr>
          <a:lstStyle/>
          <a:p>
            <a:r>
              <a:rPr lang="nb-NO" sz="1400" dirty="0">
                <a:solidFill>
                  <a:schemeClr val="tx1"/>
                </a:solidFill>
              </a:rPr>
              <a:t>Med bakgrunn i hva vi har snakket om nå…. </a:t>
            </a:r>
          </a:p>
          <a:p>
            <a:endParaRPr lang="nb-NO" sz="1400" dirty="0">
              <a:solidFill>
                <a:schemeClr val="tx1"/>
              </a:solidFill>
            </a:endParaRPr>
          </a:p>
          <a:p>
            <a:pPr marL="349250" indent="-34290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Hva er stegene videre? </a:t>
            </a:r>
          </a:p>
          <a:p>
            <a:pPr marL="349250" indent="-34290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Åpne kalenderen</a:t>
            </a:r>
          </a:p>
          <a:p>
            <a:pPr marL="349250" indent="-34290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Snakke med veilederen</a:t>
            </a:r>
          </a:p>
          <a:p>
            <a:pPr marL="349250" indent="-34290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Bruk mål-planen</a:t>
            </a:r>
          </a:p>
          <a:p>
            <a:pPr marL="349250" indent="-34290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Legg en plan og sett dato for presentasjon og forankring i avdelingsmøte</a:t>
            </a:r>
          </a:p>
          <a:p>
            <a:pPr marL="349250" indent="-342900">
              <a:buFont typeface="Arial" panose="020B0604020202020204" pitchFamily="34" charset="0"/>
              <a:buChar char="•"/>
            </a:pPr>
            <a:endParaRPr lang="nb-NO" sz="900" dirty="0">
              <a:solidFill>
                <a:schemeClr val="tx1"/>
              </a:solidFill>
            </a:endParaRPr>
          </a:p>
        </p:txBody>
      </p:sp>
      <p:pic>
        <p:nvPicPr>
          <p:cNvPr id="12" name="Bilde 11" descr="Et bilde som inneholder klær, tegnefilm, Bukser, mann&#10;&#10;Automatisk generert beskrivelse">
            <a:extLst>
              <a:ext uri="{FF2B5EF4-FFF2-40B4-BE49-F238E27FC236}">
                <a16:creationId xmlns:a16="http://schemas.microsoft.com/office/drawing/2014/main" id="{395F7B07-50BF-A9A7-72DF-8D96753ED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52" y="1136276"/>
            <a:ext cx="4302251" cy="3701624"/>
          </a:xfrm>
          <a:prstGeom prst="rect">
            <a:avLst/>
          </a:prstGeom>
        </p:spPr>
      </p:pic>
      <p:pic>
        <p:nvPicPr>
          <p:cNvPr id="14" name="Bilde 13" descr="Et bilde som inneholder tegning, tegnefilm, klær, illustrasjon&#10;&#10;Automatisk generert beskrivelse">
            <a:extLst>
              <a:ext uri="{FF2B5EF4-FFF2-40B4-BE49-F238E27FC236}">
                <a16:creationId xmlns:a16="http://schemas.microsoft.com/office/drawing/2014/main" id="{CA2264B8-CDF9-E01F-5067-2B8A5A49B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998" y="2319714"/>
            <a:ext cx="768023" cy="25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50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8022-1ABB-40FE-886E-12ECC2EE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29164"/>
          </a:xfrm>
        </p:spPr>
        <p:txBody>
          <a:bodyPr>
            <a:normAutofit/>
          </a:bodyPr>
          <a:lstStyle/>
          <a:p>
            <a:r>
              <a:rPr lang="nb-NO" sz="3000" dirty="0"/>
              <a:t>Plan for neste 12 måneder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D3A13-3BD1-4A6B-AB95-DFE7C31E6F0E}"/>
              </a:ext>
            </a:extLst>
          </p:cNvPr>
          <p:cNvSpPr txBox="1"/>
          <p:nvPr/>
        </p:nvSpPr>
        <p:spPr>
          <a:xfrm>
            <a:off x="5549397" y="1247933"/>
            <a:ext cx="251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br>
              <a:rPr lang="nb-NO" sz="1200" dirty="0">
                <a:solidFill>
                  <a:srgbClr val="04596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200" dirty="0">
              <a:solidFill>
                <a:srgbClr val="0459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3370493-7068-4438-95EF-251009C00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45260"/>
              </p:ext>
            </p:extLst>
          </p:nvPr>
        </p:nvGraphicFramePr>
        <p:xfrm>
          <a:off x="1075861" y="887696"/>
          <a:ext cx="7553789" cy="37231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7349">
                  <a:extLst>
                    <a:ext uri="{9D8B030D-6E8A-4147-A177-3AD203B41FA5}">
                      <a16:colId xmlns:a16="http://schemas.microsoft.com/office/drawing/2014/main" val="3992632023"/>
                    </a:ext>
                  </a:extLst>
                </a:gridCol>
                <a:gridCol w="1100616">
                  <a:extLst>
                    <a:ext uri="{9D8B030D-6E8A-4147-A177-3AD203B41FA5}">
                      <a16:colId xmlns:a16="http://schemas.microsoft.com/office/drawing/2014/main" val="4205644726"/>
                    </a:ext>
                  </a:extLst>
                </a:gridCol>
                <a:gridCol w="3131937">
                  <a:extLst>
                    <a:ext uri="{9D8B030D-6E8A-4147-A177-3AD203B41FA5}">
                      <a16:colId xmlns:a16="http://schemas.microsoft.com/office/drawing/2014/main" val="1272925780"/>
                    </a:ext>
                  </a:extLst>
                </a:gridCol>
                <a:gridCol w="1023903">
                  <a:extLst>
                    <a:ext uri="{9D8B030D-6E8A-4147-A177-3AD203B41FA5}">
                      <a16:colId xmlns:a16="http://schemas.microsoft.com/office/drawing/2014/main" val="414994968"/>
                    </a:ext>
                  </a:extLst>
                </a:gridCol>
                <a:gridCol w="979984">
                  <a:extLst>
                    <a:ext uri="{9D8B030D-6E8A-4147-A177-3AD203B41FA5}">
                      <a16:colId xmlns:a16="http://schemas.microsoft.com/office/drawing/2014/main" val="1316737528"/>
                    </a:ext>
                  </a:extLst>
                </a:gridCol>
              </a:tblGrid>
              <a:tr h="473271">
                <a:tc>
                  <a:txBody>
                    <a:bodyPr/>
                    <a:lstStyle/>
                    <a:p>
                      <a:r>
                        <a:rPr lang="nb-NO" sz="1600" dirty="0">
                          <a:latin typeface="Verdana" panose="020B0604030504040204" pitchFamily="34" charset="0"/>
                        </a:rPr>
                        <a:t>Om 12 måneder</a:t>
                      </a:r>
                    </a:p>
                  </a:txBody>
                  <a:tcPr anchor="ctr">
                    <a:solidFill>
                      <a:srgbClr val="497C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Mål</a:t>
                      </a:r>
                      <a:br>
                        <a:rPr lang="nb-NO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</a:br>
                      <a:r>
                        <a:rPr lang="nb-NO" sz="1000" b="0" dirty="0">
                          <a:solidFill>
                            <a:schemeClr val="bg1"/>
                          </a:solidFill>
                        </a:rPr>
                        <a:t>Hvor på en skala fra 1-10 vil dere være om ett år?</a:t>
                      </a:r>
                      <a:endParaRPr lang="nb-NO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97C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Stegene</a:t>
                      </a:r>
                      <a:br>
                        <a:rPr lang="nb-NO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</a:br>
                      <a:r>
                        <a:rPr lang="nb-NO" sz="1200" b="0" dirty="0">
                          <a:solidFill>
                            <a:schemeClr val="bg1"/>
                          </a:solidFill>
                        </a:rPr>
                        <a:t>Hva trenger dere å gjøre for </a:t>
                      </a:r>
                      <a:br>
                        <a:rPr lang="nb-NO" sz="12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nb-NO" sz="1200" b="0" dirty="0">
                          <a:solidFill>
                            <a:schemeClr val="bg1"/>
                          </a:solidFill>
                        </a:rPr>
                        <a:t>å utvikle og videreføre arbeidet</a:t>
                      </a:r>
                      <a:endParaRPr lang="nb-NO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97C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Ansvar</a:t>
                      </a:r>
                      <a:br>
                        <a:rPr lang="nb-NO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</a:br>
                      <a:r>
                        <a:rPr lang="nb-NO" sz="1200" b="0" dirty="0">
                          <a:solidFill>
                            <a:schemeClr val="bg1"/>
                          </a:solidFill>
                        </a:rPr>
                        <a:t>Hvem skal gjøre hva?</a:t>
                      </a:r>
                      <a:endParaRPr lang="nb-NO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97C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Tidsfrist</a:t>
                      </a:r>
                      <a:br>
                        <a:rPr lang="nb-NO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</a:br>
                      <a:r>
                        <a:rPr lang="nb-NO" sz="1200" b="0" dirty="0">
                          <a:solidFill>
                            <a:schemeClr val="bg1"/>
                          </a:solidFill>
                        </a:rPr>
                        <a:t>Milepæler og/eller sluttpunkt</a:t>
                      </a:r>
                      <a:endParaRPr lang="nb-NO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97C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36516"/>
                  </a:ext>
                </a:extLst>
              </a:tr>
              <a:tr h="1310403">
                <a:tc>
                  <a:txBody>
                    <a:bodyPr/>
                    <a:lstStyle/>
                    <a:p>
                      <a:r>
                        <a:rPr lang="nb-NO" sz="1100" dirty="0">
                          <a:latin typeface="Verdana" panose="020B0604030504040204" pitchFamily="34" charset="0"/>
                        </a:rPr>
                        <a:t>Aktivitet</a:t>
                      </a:r>
                    </a:p>
                  </a:txBody>
                  <a:tcPr>
                    <a:solidFill>
                      <a:srgbClr val="A3C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>
                        <a:latin typeface="Verdana" panose="020B0604030504040204" pitchFamily="34" charset="0"/>
                      </a:endParaRPr>
                    </a:p>
                  </a:txBody>
                  <a:tcPr>
                    <a:solidFill>
                      <a:srgbClr val="A3C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>
                        <a:latin typeface="Verdana" panose="020B0604030504040204" pitchFamily="34" charset="0"/>
                      </a:endParaRPr>
                    </a:p>
                  </a:txBody>
                  <a:tcPr>
                    <a:solidFill>
                      <a:srgbClr val="A3C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>
                        <a:latin typeface="Verdana" panose="020B0604030504040204" pitchFamily="34" charset="0"/>
                      </a:endParaRPr>
                    </a:p>
                  </a:txBody>
                  <a:tcPr>
                    <a:solidFill>
                      <a:srgbClr val="A3C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>
                        <a:latin typeface="Verdana" panose="020B0604030504040204" pitchFamily="34" charset="0"/>
                      </a:endParaRPr>
                    </a:p>
                  </a:txBody>
                  <a:tcPr>
                    <a:solidFill>
                      <a:srgbClr val="A3C7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3985"/>
                  </a:ext>
                </a:extLst>
              </a:tr>
              <a:tr h="1528804">
                <a:tc>
                  <a:txBody>
                    <a:bodyPr/>
                    <a:lstStyle/>
                    <a:p>
                      <a:r>
                        <a:rPr lang="nb-NO" sz="1100" dirty="0">
                          <a:latin typeface="Verdana" panose="020B0604030504040204" pitchFamily="34" charset="0"/>
                        </a:rPr>
                        <a:t>Aktivitet</a:t>
                      </a:r>
                    </a:p>
                  </a:txBody>
                  <a:tcPr>
                    <a:solidFill>
                      <a:srgbClr val="D4E5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>
                        <a:latin typeface="Verdana" panose="020B0604030504040204" pitchFamily="34" charset="0"/>
                      </a:endParaRPr>
                    </a:p>
                  </a:txBody>
                  <a:tcPr>
                    <a:solidFill>
                      <a:srgbClr val="D4E5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>
                        <a:latin typeface="Verdana" panose="020B0604030504040204" pitchFamily="34" charset="0"/>
                      </a:endParaRPr>
                    </a:p>
                  </a:txBody>
                  <a:tcPr>
                    <a:solidFill>
                      <a:srgbClr val="D4E5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>
                        <a:latin typeface="Verdana" panose="020B0604030504040204" pitchFamily="34" charset="0"/>
                      </a:endParaRPr>
                    </a:p>
                  </a:txBody>
                  <a:tcPr>
                    <a:solidFill>
                      <a:srgbClr val="D4E5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>
                        <a:latin typeface="Verdana" panose="020B0604030504040204" pitchFamily="34" charset="0"/>
                      </a:endParaRPr>
                    </a:p>
                  </a:txBody>
                  <a:tcPr>
                    <a:solidFill>
                      <a:srgbClr val="D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4115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1B662DD-3815-4A00-99AC-1B146CD3F023}"/>
              </a:ext>
            </a:extLst>
          </p:cNvPr>
          <p:cNvGrpSpPr/>
          <p:nvPr/>
        </p:nvGrpSpPr>
        <p:grpSpPr>
          <a:xfrm>
            <a:off x="0" y="1338802"/>
            <a:ext cx="595423" cy="3240287"/>
            <a:chOff x="0" y="0"/>
            <a:chExt cx="833718" cy="6858000"/>
          </a:xfrm>
          <a:solidFill>
            <a:srgbClr val="497C7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0DDE19-E3AD-4063-A771-7A800832A4EE}"/>
                </a:ext>
              </a:extLst>
            </p:cNvPr>
            <p:cNvSpPr/>
            <p:nvPr/>
          </p:nvSpPr>
          <p:spPr>
            <a:xfrm>
              <a:off x="0" y="0"/>
              <a:ext cx="83371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00" dirty="0">
                <a:latin typeface="Verdan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6ED97C-F4CB-4EC7-AD7C-D7F710D6D24D}"/>
                </a:ext>
              </a:extLst>
            </p:cNvPr>
            <p:cNvSpPr txBox="1"/>
            <p:nvPr/>
          </p:nvSpPr>
          <p:spPr>
            <a:xfrm rot="16200000">
              <a:off x="-1677047" y="3628533"/>
              <a:ext cx="4141512" cy="5171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OPPGAVE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77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2E19-B6BA-8816-D4E1-3A21CA5AA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0BA1BC-8E00-2A03-D0CE-ABAC526A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48" y="597425"/>
            <a:ext cx="4873231" cy="1265100"/>
          </a:xfrm>
        </p:spPr>
        <p:txBody>
          <a:bodyPr anchor="ctr">
            <a:norm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Hva kom dere frem til?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4F9F14-EF2B-6F7B-A14A-A1A13F517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4" name="Bilde 13" descr="Et bilde som inneholder klær, møbler, stol, person&#10;&#10;Automatisk generert beskrivelse">
            <a:extLst>
              <a:ext uri="{FF2B5EF4-FFF2-40B4-BE49-F238E27FC236}">
                <a16:creationId xmlns:a16="http://schemas.microsoft.com/office/drawing/2014/main" id="{14ADB5C3-BED0-9211-63A2-AA6F5F30A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67330"/>
            <a:ext cx="4365788" cy="2784340"/>
          </a:xfrm>
          <a:prstGeom prst="rect">
            <a:avLst/>
          </a:prstGeom>
        </p:spPr>
      </p:pic>
      <p:pic>
        <p:nvPicPr>
          <p:cNvPr id="10" name="Bilde 9" descr="Et bilde som inneholder sirkel&#10;&#10;Automatisk generert beskrivelse">
            <a:extLst>
              <a:ext uri="{FF2B5EF4-FFF2-40B4-BE49-F238E27FC236}">
                <a16:creationId xmlns:a16="http://schemas.microsoft.com/office/drawing/2014/main" id="{78EE18B4-224F-F50A-C865-6025C9820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084" y="827237"/>
            <a:ext cx="2225619" cy="10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b9474cba7_0_224"/>
          <p:cNvSpPr txBox="1">
            <a:spLocks noGrp="1"/>
          </p:cNvSpPr>
          <p:nvPr>
            <p:ph type="title"/>
          </p:nvPr>
        </p:nvSpPr>
        <p:spPr>
          <a:xfrm>
            <a:off x="459244" y="465254"/>
            <a:ext cx="3570300" cy="72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nb-NO" sz="2800" dirty="0">
                <a:solidFill>
                  <a:srgbClr val="042827"/>
                </a:solidFill>
                <a:latin typeface="Verdana" panose="020B0604030504040204" pitchFamily="34" charset="0"/>
                <a:ea typeface="Verdana" panose="020B0604030504040204" pitchFamily="34" charset="0"/>
                <a:cs typeface="Titillium Web"/>
              </a:rPr>
              <a:t>Arbeidet fortsetter...</a:t>
            </a:r>
          </a:p>
        </p:txBody>
      </p:sp>
      <p:sp>
        <p:nvSpPr>
          <p:cNvPr id="115" name="Google Shape;115;gbb9474cba7_0_224"/>
          <p:cNvSpPr txBox="1"/>
          <p:nvPr/>
        </p:nvSpPr>
        <p:spPr>
          <a:xfrm>
            <a:off x="461288" y="2327391"/>
            <a:ext cx="3991975" cy="358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25" rIns="0" bIns="0" anchor="t" anchorCtr="0">
            <a:noAutofit/>
          </a:bodyPr>
          <a:lstStyle/>
          <a:p>
            <a:pPr lvl="0">
              <a:lnSpc>
                <a:spcPct val="150000"/>
              </a:lnSpc>
              <a:buSzPts val="1000"/>
            </a:pPr>
            <a:endParaRPr lang="nb-NO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/>
              <a:sym typeface="Open Sans"/>
            </a:endParaRPr>
          </a:p>
          <a:p>
            <a:pPr lvl="0">
              <a:lnSpc>
                <a:spcPct val="150000"/>
              </a:lnSpc>
              <a:buSzPts val="1000"/>
            </a:pPr>
            <a:r>
              <a:rPr lang="nb-NO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  <a:sym typeface="Open Sans"/>
              </a:rPr>
              <a:t>Hvordan kan min rolle utgjøre en forskjell for arbeidsmiljøet på min arbeidsplass? </a:t>
            </a:r>
          </a:p>
          <a:p>
            <a:pPr lvl="0">
              <a:lnSpc>
                <a:spcPct val="150000"/>
              </a:lnSpc>
              <a:buSzPts val="1000"/>
            </a:pPr>
            <a:endParaRPr lang="nb-NO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/>
              <a:sym typeface="Open Sans"/>
            </a:endParaRPr>
          </a:p>
          <a:p>
            <a:pPr lvl="0">
              <a:lnSpc>
                <a:spcPct val="150000"/>
              </a:lnSpc>
              <a:buSzPts val="1000"/>
            </a:pPr>
            <a:endParaRPr lang="nb-NO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/>
              <a:sym typeface="Open Sans"/>
            </a:endParaRPr>
          </a:p>
        </p:txBody>
      </p:sp>
      <p:sp>
        <p:nvSpPr>
          <p:cNvPr id="116" name="Google Shape;116;gbb9474cba7_0_224"/>
          <p:cNvSpPr/>
          <p:nvPr/>
        </p:nvSpPr>
        <p:spPr>
          <a:xfrm>
            <a:off x="465020" y="1254419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B36A993-F0B3-B35C-29F8-DA12404FA7DB}"/>
              </a:ext>
            </a:extLst>
          </p:cNvPr>
          <p:cNvGrpSpPr/>
          <p:nvPr/>
        </p:nvGrpSpPr>
        <p:grpSpPr>
          <a:xfrm>
            <a:off x="4572000" y="961124"/>
            <a:ext cx="4290753" cy="3691501"/>
            <a:chOff x="1747365" y="282447"/>
            <a:chExt cx="5256108" cy="4457349"/>
          </a:xfrm>
        </p:grpSpPr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AFAC5725-14AF-F4F3-6F26-ECA5D580B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7365" y="282447"/>
              <a:ext cx="5256108" cy="4085720"/>
            </a:xfrm>
            <a:prstGeom prst="rect">
              <a:avLst/>
            </a:prstGeom>
          </p:spPr>
        </p:pic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A27ECED0-A000-759A-058B-1643E3322FD6}"/>
                </a:ext>
              </a:extLst>
            </p:cNvPr>
            <p:cNvSpPr txBox="1"/>
            <p:nvPr/>
          </p:nvSpPr>
          <p:spPr>
            <a:xfrm>
              <a:off x="3824763" y="1642472"/>
              <a:ext cx="1303640" cy="30777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1" i="0" u="none" strike="noStrike" kern="0" cap="none" spc="0" normalizeH="0" baseline="0" noProof="0" dirty="0">
                  <a:ln>
                    <a:noFill/>
                  </a:ln>
                  <a:solidFill>
                    <a:srgbClr val="2D7C81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Rolleklarhet</a:t>
              </a:r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219B46F3-4959-4BC6-A74B-DE8A53CD53A7}"/>
                </a:ext>
              </a:extLst>
            </p:cNvPr>
            <p:cNvSpPr txBox="1"/>
            <p:nvPr/>
          </p:nvSpPr>
          <p:spPr>
            <a:xfrm>
              <a:off x="5379840" y="4368167"/>
              <a:ext cx="1623633" cy="37162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1" i="0" u="none" strike="noStrike" kern="0" cap="none" spc="0" normalizeH="0" baseline="0" noProof="0" dirty="0">
                  <a:ln>
                    <a:noFill/>
                  </a:ln>
                  <a:solidFill>
                    <a:srgbClr val="2D7C81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Rolleforståelse</a:t>
              </a:r>
              <a:r>
                <a:rPr kumimoji="0" lang="nb-NO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D7C81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 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21454D90-0291-7877-26B1-0BF4D1195981}"/>
                </a:ext>
              </a:extLst>
            </p:cNvPr>
            <p:cNvSpPr txBox="1"/>
            <p:nvPr/>
          </p:nvSpPr>
          <p:spPr>
            <a:xfrm>
              <a:off x="2147849" y="4368167"/>
              <a:ext cx="1478084" cy="30777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1" i="0" u="none" strike="noStrike" kern="0" cap="none" spc="0" normalizeH="0" baseline="0" noProof="0">
                  <a:ln>
                    <a:noFill/>
                  </a:ln>
                  <a:solidFill>
                    <a:srgbClr val="2D7C81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Rolleutøvelse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9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27F1E31-A154-491A-92F4-9A431932635B}"/>
              </a:ext>
            </a:extLst>
          </p:cNvPr>
          <p:cNvSpPr txBox="1"/>
          <p:nvPr/>
        </p:nvSpPr>
        <p:spPr>
          <a:xfrm>
            <a:off x="736227" y="586591"/>
            <a:ext cx="744294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Dette opplæringsopplegget er utviklet av partene i arbeidslivet i samarbeid med forskere og konsulenter:</a:t>
            </a:r>
          </a:p>
          <a:p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Kristin Gustavsen Haugsvold, Utdanningsforbundet</a:t>
            </a: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Aud Jorunn Hovland, Norsk Sykepleierforbund</a:t>
            </a: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Randi Røvik, Fagforbundet</a:t>
            </a: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Marit Løken, KS </a:t>
            </a: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Lisbeth </a:t>
            </a:r>
            <a:r>
              <a:rPr lang="nb-NO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Øyum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, Sintef</a:t>
            </a: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Anita </a:t>
            </a:r>
            <a:r>
              <a:rPr lang="nb-NO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Jenbergsen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, (tidligere) KPMG</a:t>
            </a: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Carl Jørgen Lie, KPMG</a:t>
            </a: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Hans Jacob Busch, selvstendig</a:t>
            </a:r>
          </a:p>
          <a:p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Øvrige aktører har  bidratt i utviklingen: 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NHO</a:t>
            </a: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Virke</a:t>
            </a: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KA</a:t>
            </a:r>
          </a:p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NAV Arbeidslivssenter Trøndelag 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6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F2E1C-4FED-4385-AA5B-A58E37F9E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19050">
            <a:noFill/>
          </a:ln>
        </p:spPr>
        <p:txBody>
          <a:bodyPr>
            <a:noAutofit/>
          </a:bodyPr>
          <a:lstStyle/>
          <a:p>
            <a:pPr marL="228600" indent="0">
              <a:lnSpc>
                <a:spcPct val="110000"/>
              </a:lnSpc>
              <a:buNone/>
            </a:pPr>
            <a:r>
              <a:rPr lang="nb-NO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Inspirere hverandre:                       hva har vi fått til? </a:t>
            </a:r>
          </a:p>
          <a:p>
            <a:pPr marL="228600" indent="0">
              <a:lnSpc>
                <a:spcPct val="110000"/>
              </a:lnSpc>
              <a:buNone/>
            </a:pPr>
            <a:endParaRPr lang="nb-NO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0">
              <a:lnSpc>
                <a:spcPct val="110000"/>
              </a:lnSpc>
              <a:buNone/>
            </a:pPr>
            <a:r>
              <a:rPr lang="nb-NO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Oppfølging av endringsarbeidet som er påstartet, og videreføring av utvidet partssamarbeid. </a:t>
            </a:r>
          </a:p>
          <a:p>
            <a:pPr marL="228600" indent="0">
              <a:lnSpc>
                <a:spcPct val="110000"/>
              </a:lnSpc>
              <a:buNone/>
            </a:pPr>
            <a:endParaRPr lang="nb-NO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0">
              <a:lnSpc>
                <a:spcPct val="110000"/>
              </a:lnSpc>
              <a:buNone/>
            </a:pPr>
            <a:r>
              <a:rPr lang="nb-NO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Bistå med veiledning der dere har utfordringer eller spørsmål. Hvordan komme seg videre?</a:t>
            </a:r>
          </a:p>
          <a:p>
            <a:pPr marL="228600" indent="0">
              <a:buNone/>
            </a:pPr>
            <a:endParaRPr lang="nb-NO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D188D3-A7DA-4FF7-A2BF-01A84B51B2A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marL="228600" indent="0">
              <a:buNone/>
            </a:pP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dere går ut av dette møtet med inspirasjon og motivasjon til å jobbe videre med det utvidete  partssamarbeidet . </a:t>
            </a:r>
          </a:p>
          <a:p>
            <a:pPr marL="228600" indent="0">
              <a:buNone/>
            </a:pPr>
            <a:endParaRPr lang="nb-NO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0">
              <a:buNone/>
            </a:pP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dere arbeider målrettet  videre med problemstillingene dere har definert. </a:t>
            </a:r>
          </a:p>
          <a:p>
            <a:pPr marL="228600" indent="0">
              <a:buNone/>
            </a:pPr>
            <a:endParaRPr lang="nb-NO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0">
              <a:buNone/>
            </a:pP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dere har startet å dokumentere prosessen</a:t>
            </a:r>
          </a:p>
          <a:p>
            <a:pPr marL="228600" indent="0">
              <a:buNone/>
            </a:pPr>
            <a:endParaRPr lang="nb-NO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nb-NO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181BCE2E-D221-4B32-8E59-81369184F24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pPr marL="228600" indent="0">
              <a:lnSpc>
                <a:spcPct val="110000"/>
              </a:lnSpc>
              <a:buNone/>
            </a:pPr>
            <a:r>
              <a:rPr lang="nb-NO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0900-1200 </a:t>
            </a:r>
          </a:p>
          <a:p>
            <a:pPr marL="228600" indent="0">
              <a:lnSpc>
                <a:spcPct val="110000"/>
              </a:lnSpc>
              <a:buNone/>
            </a:pPr>
            <a:r>
              <a:rPr lang="nb-NO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 på neste side</a:t>
            </a:r>
          </a:p>
          <a:p>
            <a:pPr marL="114300" indent="0">
              <a:buNone/>
            </a:pP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4133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4;gbb9474cba7_0_224">
            <a:extLst>
              <a:ext uri="{FF2B5EF4-FFF2-40B4-BE49-F238E27FC236}">
                <a16:creationId xmlns:a16="http://schemas.microsoft.com/office/drawing/2014/main" id="{6B4A7494-FFB0-49C5-B526-6CF9EAABFC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041" y="338439"/>
            <a:ext cx="3570300" cy="72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nb-NO" sz="3000" dirty="0">
                <a:solidFill>
                  <a:srgbClr val="042827"/>
                </a:solidFill>
                <a:cs typeface="Titillium Web"/>
                <a:sym typeface="Titillium Web"/>
              </a:rPr>
              <a:t>Agenda</a:t>
            </a:r>
            <a:endParaRPr lang="nb-NO" sz="3000" dirty="0">
              <a:cs typeface="Titillium Web"/>
              <a:sym typeface="Titillium Web"/>
            </a:endParaRPr>
          </a:p>
        </p:txBody>
      </p:sp>
      <p:sp>
        <p:nvSpPr>
          <p:cNvPr id="10" name="Google Shape;115;gbb9474cba7_0_224">
            <a:extLst>
              <a:ext uri="{FF2B5EF4-FFF2-40B4-BE49-F238E27FC236}">
                <a16:creationId xmlns:a16="http://schemas.microsoft.com/office/drawing/2014/main" id="{450EAA42-CC05-4D9E-9FB0-2C68FD47E5D4}"/>
              </a:ext>
            </a:extLst>
          </p:cNvPr>
          <p:cNvSpPr txBox="1"/>
          <p:nvPr/>
        </p:nvSpPr>
        <p:spPr>
          <a:xfrm>
            <a:off x="327732" y="1291290"/>
            <a:ext cx="4425824" cy="347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25" rIns="0" bIns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nb-NO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0900-1000. </a:t>
            </a:r>
          </a:p>
          <a:p>
            <a:pPr marL="1714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Velkommen og HØRA</a:t>
            </a:r>
          </a:p>
          <a:p>
            <a:pPr marL="1714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Oppsummering modul 1 og 2. </a:t>
            </a:r>
          </a:p>
          <a:p>
            <a:pPr marL="1714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Gruppeoppgave 1</a:t>
            </a:r>
          </a:p>
          <a:p>
            <a:pPr>
              <a:spcAft>
                <a:spcPts val="600"/>
              </a:spcAft>
            </a:pPr>
            <a:endParaRPr lang="nb-NO" sz="1000" b="1" dirty="0">
              <a:solidFill>
                <a:srgbClr val="F1AE3E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>
              <a:spcAft>
                <a:spcPts val="600"/>
              </a:spcAft>
            </a:pPr>
            <a:r>
              <a:rPr lang="nb-NO" sz="1000" b="1" dirty="0">
                <a:solidFill>
                  <a:srgbClr val="F1AE3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10:00 – 10:10 Pause</a:t>
            </a:r>
          </a:p>
          <a:p>
            <a:pPr>
              <a:spcAft>
                <a:spcPts val="600"/>
              </a:spcAft>
            </a:pPr>
            <a:endParaRPr lang="nb-NO" sz="10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>
              <a:spcAft>
                <a:spcPts val="600"/>
              </a:spcAft>
            </a:pPr>
            <a:r>
              <a:rPr lang="nb-NO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1010 – 11.05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Oppsummering gjennomgang av modul 3, 4  og 5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Gruppeoppgave 2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0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>
              <a:spcAft>
                <a:spcPts val="600"/>
              </a:spcAft>
            </a:pPr>
            <a:r>
              <a:rPr lang="nb-NO" sz="1000" b="1" dirty="0">
                <a:solidFill>
                  <a:srgbClr val="F1AE3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11.05-11.15 Pause </a:t>
            </a:r>
          </a:p>
          <a:p>
            <a:pPr>
              <a:spcAft>
                <a:spcPts val="600"/>
              </a:spcAft>
            </a:pPr>
            <a:endParaRPr lang="nb-NO" sz="1000" b="1" dirty="0">
              <a:solidFill>
                <a:srgbClr val="F1AE3E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>
              <a:spcAft>
                <a:spcPts val="600"/>
              </a:spcAft>
            </a:pPr>
            <a:r>
              <a:rPr lang="nb-NO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11.15-12.00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Gruppeoppgave 3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Avslutning og lykke til videre </a:t>
            </a:r>
          </a:p>
        </p:txBody>
      </p:sp>
      <p:sp>
        <p:nvSpPr>
          <p:cNvPr id="19" name="Google Shape;115;gbb9474cba7_0_224">
            <a:extLst>
              <a:ext uri="{FF2B5EF4-FFF2-40B4-BE49-F238E27FC236}">
                <a16:creationId xmlns:a16="http://schemas.microsoft.com/office/drawing/2014/main" id="{8838EACF-F5CE-40B3-9090-7A18155C8769}"/>
              </a:ext>
            </a:extLst>
          </p:cNvPr>
          <p:cNvSpPr txBox="1"/>
          <p:nvPr/>
        </p:nvSpPr>
        <p:spPr>
          <a:xfrm>
            <a:off x="540490" y="4536478"/>
            <a:ext cx="3531066" cy="13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25" rIns="0" bIns="0" anchor="t" anchorCtr="0">
            <a:noAutofit/>
          </a:bodyPr>
          <a:lstStyle/>
          <a:p>
            <a:pPr algn="ctr">
              <a:buSzPts val="1000"/>
            </a:pPr>
            <a:br>
              <a:rPr lang="nb-NO" sz="1100" b="1" i="0" u="none" strike="noStrike" cap="none" dirty="0">
                <a:solidFill>
                  <a:srgbClr val="F0B55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  <a:sym typeface="Open Sans"/>
              </a:rPr>
            </a:br>
            <a:endParaRPr lang="nb-NO" sz="1100" b="1" i="0" u="none" strike="noStrike" cap="none" dirty="0">
              <a:solidFill>
                <a:srgbClr val="F0B552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  <a:sym typeface="Open San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D37C8-610D-4FCA-91DF-D5CA34C788D9}"/>
              </a:ext>
            </a:extLst>
          </p:cNvPr>
          <p:cNvCxnSpPr>
            <a:cxnSpLocks/>
          </p:cNvCxnSpPr>
          <p:nvPr/>
        </p:nvCxnSpPr>
        <p:spPr>
          <a:xfrm flipV="1">
            <a:off x="328341" y="1052878"/>
            <a:ext cx="3600000" cy="27975"/>
          </a:xfrm>
          <a:prstGeom prst="line">
            <a:avLst/>
          </a:prstGeom>
          <a:ln w="12700">
            <a:solidFill>
              <a:srgbClr val="FFA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198D33AC-94C5-8A84-AE4C-C8F25F2A0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556" y="1002380"/>
            <a:ext cx="4244268" cy="40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8B413-1B56-446B-AE40-9CB3AB7D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Prosess: fra problem til tiltak - til gjennomføring</a:t>
            </a:r>
          </a:p>
        </p:txBody>
      </p:sp>
      <p:sp>
        <p:nvSpPr>
          <p:cNvPr id="5" name="Google Shape;71;gc5fabcc984_0_78">
            <a:extLst>
              <a:ext uri="{FF2B5EF4-FFF2-40B4-BE49-F238E27FC236}">
                <a16:creationId xmlns:a16="http://schemas.microsoft.com/office/drawing/2014/main" id="{FDD2A365-5868-405F-9405-D05F16F84083}"/>
              </a:ext>
            </a:extLst>
          </p:cNvPr>
          <p:cNvSpPr/>
          <p:nvPr/>
        </p:nvSpPr>
        <p:spPr>
          <a:xfrm>
            <a:off x="6118804" y="1851750"/>
            <a:ext cx="1440000" cy="1440000"/>
          </a:xfrm>
          <a:prstGeom prst="ellipse">
            <a:avLst/>
          </a:prstGeom>
          <a:solidFill>
            <a:srgbClr val="548F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nb-NO" sz="1050" i="0" u="none" strike="noStrike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  <a:sym typeface="Arial"/>
            </a:endParaRPr>
          </a:p>
        </p:txBody>
      </p:sp>
      <p:sp>
        <p:nvSpPr>
          <p:cNvPr id="6" name="Google Shape;75;gc5fabcc984_0_78">
            <a:extLst>
              <a:ext uri="{FF2B5EF4-FFF2-40B4-BE49-F238E27FC236}">
                <a16:creationId xmlns:a16="http://schemas.microsoft.com/office/drawing/2014/main" id="{DDC3E9BD-80A3-4486-9EE1-E4BF6EF29DF8}"/>
              </a:ext>
            </a:extLst>
          </p:cNvPr>
          <p:cNvSpPr/>
          <p:nvPr/>
        </p:nvSpPr>
        <p:spPr>
          <a:xfrm>
            <a:off x="3090636" y="1858677"/>
            <a:ext cx="1440000" cy="1440000"/>
          </a:xfrm>
          <a:prstGeom prst="ellipse">
            <a:avLst/>
          </a:prstGeom>
          <a:solidFill>
            <a:srgbClr val="85B7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nb-NO" sz="1050" i="0" u="none" strike="noStrike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  <a:sym typeface="Arial"/>
            </a:endParaRPr>
          </a:p>
        </p:txBody>
      </p:sp>
      <p:sp>
        <p:nvSpPr>
          <p:cNvPr id="7" name="Google Shape;76;gc5fabcc984_0_78">
            <a:extLst>
              <a:ext uri="{FF2B5EF4-FFF2-40B4-BE49-F238E27FC236}">
                <a16:creationId xmlns:a16="http://schemas.microsoft.com/office/drawing/2014/main" id="{F5449C1D-2486-4244-95E5-645FF6C9BB69}"/>
              </a:ext>
            </a:extLst>
          </p:cNvPr>
          <p:cNvSpPr/>
          <p:nvPr/>
        </p:nvSpPr>
        <p:spPr>
          <a:xfrm>
            <a:off x="62468" y="1851750"/>
            <a:ext cx="1440000" cy="1440000"/>
          </a:xfrm>
          <a:prstGeom prst="ellipse">
            <a:avLst/>
          </a:prstGeom>
          <a:solidFill>
            <a:srgbClr val="D4E5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nb-NO" sz="1050" i="0" u="none" strike="noStrike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  <a:sym typeface="Arial"/>
            </a:endParaRPr>
          </a:p>
        </p:txBody>
      </p:sp>
      <p:sp>
        <p:nvSpPr>
          <p:cNvPr id="8" name="Google Shape;77;gc5fabcc984_0_78">
            <a:extLst>
              <a:ext uri="{FF2B5EF4-FFF2-40B4-BE49-F238E27FC236}">
                <a16:creationId xmlns:a16="http://schemas.microsoft.com/office/drawing/2014/main" id="{7EA49FDF-E312-428C-A1CE-D87822834443}"/>
              </a:ext>
            </a:extLst>
          </p:cNvPr>
          <p:cNvSpPr/>
          <p:nvPr/>
        </p:nvSpPr>
        <p:spPr>
          <a:xfrm>
            <a:off x="1576552" y="1858677"/>
            <a:ext cx="1440000" cy="1440000"/>
          </a:xfrm>
          <a:prstGeom prst="ellipse">
            <a:avLst/>
          </a:prstGeom>
          <a:solidFill>
            <a:srgbClr val="A3C7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nb-NO" sz="1050" i="0" u="none" strike="noStrike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  <a:sym typeface="Arial"/>
            </a:endParaRPr>
          </a:p>
        </p:txBody>
      </p:sp>
      <p:sp>
        <p:nvSpPr>
          <p:cNvPr id="9" name="Google Shape;75;gc5fabcc984_0_78">
            <a:extLst>
              <a:ext uri="{FF2B5EF4-FFF2-40B4-BE49-F238E27FC236}">
                <a16:creationId xmlns:a16="http://schemas.microsoft.com/office/drawing/2014/main" id="{CA5019A6-0807-4D6A-801D-D2DD9299265C}"/>
              </a:ext>
            </a:extLst>
          </p:cNvPr>
          <p:cNvSpPr/>
          <p:nvPr/>
        </p:nvSpPr>
        <p:spPr>
          <a:xfrm>
            <a:off x="4604720" y="1844824"/>
            <a:ext cx="1440000" cy="1440000"/>
          </a:xfrm>
          <a:prstGeom prst="ellipse">
            <a:avLst/>
          </a:prstGeom>
          <a:solidFill>
            <a:srgbClr val="77AE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nb-NO" sz="1050" i="0" u="none" strike="noStrike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  <a:sym typeface="Arial"/>
            </a:endParaRPr>
          </a:p>
        </p:txBody>
      </p:sp>
      <p:sp>
        <p:nvSpPr>
          <p:cNvPr id="15" name="Google Shape;71;gc5fabcc984_0_78">
            <a:extLst>
              <a:ext uri="{FF2B5EF4-FFF2-40B4-BE49-F238E27FC236}">
                <a16:creationId xmlns:a16="http://schemas.microsoft.com/office/drawing/2014/main" id="{83C871EA-379C-4EF0-AC6A-504AB7E97006}"/>
              </a:ext>
            </a:extLst>
          </p:cNvPr>
          <p:cNvSpPr/>
          <p:nvPr/>
        </p:nvSpPr>
        <p:spPr>
          <a:xfrm>
            <a:off x="7632889" y="1858677"/>
            <a:ext cx="1440000" cy="1440000"/>
          </a:xfrm>
          <a:prstGeom prst="ellipse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nb-NO" sz="1050" i="0" u="none" strike="noStrike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8A233-9389-4F69-A3BA-A54593A49CD9}"/>
              </a:ext>
            </a:extLst>
          </p:cNvPr>
          <p:cNvSpPr txBox="1"/>
          <p:nvPr/>
        </p:nvSpPr>
        <p:spPr>
          <a:xfrm>
            <a:off x="154541" y="1884506"/>
            <a:ext cx="1244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900"/>
            </a:pPr>
            <a:r>
              <a:rPr lang="nb-NO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1.</a:t>
            </a:r>
          </a:p>
          <a:p>
            <a:pPr lvl="0" algn="ctr">
              <a:buSzPts val="900"/>
            </a:pPr>
            <a:endParaRPr lang="nb-NO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lvl="0" algn="ctr">
              <a:buSzPts val="900"/>
            </a:pP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Finne rett problem. </a:t>
            </a:r>
            <a:r>
              <a:rPr lang="nb-NO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Rotårsak</a:t>
            </a: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. </a:t>
            </a:r>
          </a:p>
          <a:p>
            <a:endParaRPr lang="nb-NO" sz="1100" dirty="0"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2EB18E-838C-4D26-A061-57E37C874C88}"/>
              </a:ext>
            </a:extLst>
          </p:cNvPr>
          <p:cNvSpPr txBox="1"/>
          <p:nvPr/>
        </p:nvSpPr>
        <p:spPr>
          <a:xfrm>
            <a:off x="1529258" y="1884506"/>
            <a:ext cx="15140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900"/>
            </a:pPr>
            <a:r>
              <a:rPr lang="nb-NO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2</a:t>
            </a: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.</a:t>
            </a:r>
          </a:p>
          <a:p>
            <a:pPr lvl="0" algn="ctr">
              <a:buSzPts val="900"/>
            </a:pPr>
            <a:endParaRPr lang="nb-NO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lvl="0" algn="ctr">
              <a:buSzPts val="900"/>
            </a:pP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Hvordan jobbe sammen. Involvere ansatte. Definere problemet</a:t>
            </a:r>
            <a:endParaRPr lang="nb-NO" sz="1100" dirty="0"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4EE93E-4E27-4BAF-B542-4F8EDB7C7036}"/>
              </a:ext>
            </a:extLst>
          </p:cNvPr>
          <p:cNvSpPr txBox="1"/>
          <p:nvPr/>
        </p:nvSpPr>
        <p:spPr>
          <a:xfrm>
            <a:off x="3089936" y="1884506"/>
            <a:ext cx="1457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900"/>
            </a:pPr>
            <a:r>
              <a:rPr lang="nb-NO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3</a:t>
            </a: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.</a:t>
            </a:r>
          </a:p>
          <a:p>
            <a:pPr lvl="0" algn="ctr">
              <a:buSzPts val="900"/>
            </a:pPr>
            <a:endParaRPr lang="nb-NO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lvl="0" algn="ctr">
              <a:buSzPts val="900"/>
            </a:pP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Hvordan skape endring. Måloppnåelse.  </a:t>
            </a:r>
          </a:p>
          <a:p>
            <a:pPr lvl="0" algn="ctr">
              <a:buSzPts val="900"/>
            </a:pP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Evaluering av prosessen</a:t>
            </a:r>
          </a:p>
          <a:p>
            <a:endParaRPr lang="nb-NO" sz="1100" dirty="0"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CEDF8B-272E-49C2-BD9D-53CD35222F7F}"/>
              </a:ext>
            </a:extLst>
          </p:cNvPr>
          <p:cNvSpPr txBox="1"/>
          <p:nvPr/>
        </p:nvSpPr>
        <p:spPr>
          <a:xfrm>
            <a:off x="4594523" y="1884506"/>
            <a:ext cx="143999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900"/>
            </a:pPr>
            <a:r>
              <a:rPr lang="nb-NO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4.</a:t>
            </a:r>
          </a:p>
          <a:p>
            <a:pPr lvl="0" algn="ctr">
              <a:buSzPts val="900"/>
            </a:pPr>
            <a:endParaRPr lang="nb-NO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lvl="0" algn="ctr">
              <a:buSzPts val="900"/>
            </a:pP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Jobbe sammen. Finne løsning Involvere ansatte </a:t>
            </a:r>
          </a:p>
          <a:p>
            <a:pPr lvl="0" algn="ctr">
              <a:buSzPts val="900"/>
            </a:pP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Utarbeide plan</a:t>
            </a:r>
          </a:p>
          <a:p>
            <a:endParaRPr lang="nb-NO" sz="1100" dirty="0"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DA8C01-DC90-41A3-97C3-CF2EE98356C4}"/>
              </a:ext>
            </a:extLst>
          </p:cNvPr>
          <p:cNvSpPr txBox="1"/>
          <p:nvPr/>
        </p:nvSpPr>
        <p:spPr>
          <a:xfrm>
            <a:off x="6123155" y="1884506"/>
            <a:ext cx="1430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900"/>
            </a:pPr>
            <a:r>
              <a:rPr lang="nb-NO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5. </a:t>
            </a:r>
          </a:p>
          <a:p>
            <a:pPr lvl="0" algn="ctr">
              <a:buSzPts val="900"/>
            </a:pPr>
            <a:endParaRPr lang="nb-NO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lvl="0" algn="ctr">
              <a:buSzPts val="900"/>
            </a:pPr>
            <a:r>
              <a:rPr lang="nb-NO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Idé-generering. Idéjakt og idéslakt</a:t>
            </a:r>
          </a:p>
          <a:p>
            <a:endParaRPr lang="nb-NO" sz="1100" dirty="0"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C9AD85-C6E2-4859-A8BD-E26AB0FE8495}"/>
              </a:ext>
            </a:extLst>
          </p:cNvPr>
          <p:cNvSpPr txBox="1"/>
          <p:nvPr/>
        </p:nvSpPr>
        <p:spPr>
          <a:xfrm>
            <a:off x="7650881" y="2381327"/>
            <a:ext cx="1422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900"/>
            </a:pPr>
            <a:r>
              <a:rPr lang="nb-NO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Gjennomføring</a:t>
            </a:r>
          </a:p>
          <a:p>
            <a:endParaRPr lang="nb-NO" sz="1100" b="1" dirty="0"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5623D3E-A3FF-40F6-BAE7-A8B5E9BF7F8A}"/>
              </a:ext>
            </a:extLst>
          </p:cNvPr>
          <p:cNvSpPr/>
          <p:nvPr/>
        </p:nvSpPr>
        <p:spPr>
          <a:xfrm rot="1961861">
            <a:off x="740755" y="3419241"/>
            <a:ext cx="2503132" cy="1363829"/>
          </a:xfrm>
          <a:prstGeom prst="leftArrow">
            <a:avLst/>
          </a:prstGeom>
          <a:solidFill>
            <a:srgbClr val="D4E5E6"/>
          </a:solidFill>
          <a:ln>
            <a:solidFill>
              <a:srgbClr val="D4E5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ysClr val="windowText" lastClr="000000"/>
                </a:solidFill>
                <a:latin typeface="Verdana" panose="020B0604030504040204" pitchFamily="34" charset="0"/>
              </a:rPr>
              <a:t>Rolleavklaring i trepartssamarbeidet. </a:t>
            </a:r>
          </a:p>
          <a:p>
            <a:pPr algn="ctr"/>
            <a:r>
              <a:rPr lang="nb-NO" sz="1200" dirty="0">
                <a:solidFill>
                  <a:sysClr val="windowText" lastClr="000000"/>
                </a:solidFill>
                <a:latin typeface="Verdana" panose="020B0604030504040204" pitchFamily="34" charset="0"/>
              </a:rPr>
              <a:t>Innovative løsninger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3654EB37-D5FE-4395-AE7F-5999D6ADB284}"/>
              </a:ext>
            </a:extLst>
          </p:cNvPr>
          <p:cNvSpPr/>
          <p:nvPr/>
        </p:nvSpPr>
        <p:spPr>
          <a:xfrm rot="2132577">
            <a:off x="3760296" y="3457723"/>
            <a:ext cx="2503132" cy="1211045"/>
          </a:xfrm>
          <a:prstGeom prst="leftArrow">
            <a:avLst/>
          </a:prstGeom>
          <a:solidFill>
            <a:srgbClr val="85B7B9"/>
          </a:solidFill>
          <a:ln>
            <a:solidFill>
              <a:srgbClr val="85B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ysClr val="windowText" lastClr="000000"/>
                </a:solidFill>
                <a:latin typeface="Verdana" panose="020B0604030504040204" pitchFamily="34" charset="0"/>
              </a:rPr>
              <a:t>Positiv puffing </a:t>
            </a:r>
          </a:p>
          <a:p>
            <a:pPr algn="ctr"/>
            <a:r>
              <a:rPr lang="nb-NO" sz="1200" dirty="0">
                <a:solidFill>
                  <a:sysClr val="windowText" lastClr="000000"/>
                </a:solidFill>
                <a:latin typeface="Verdana" panose="020B0604030504040204" pitchFamily="34" charset="0"/>
              </a:rPr>
              <a:t>Den sømløse dialogen</a:t>
            </a:r>
          </a:p>
        </p:txBody>
      </p:sp>
    </p:spTree>
    <p:extLst>
      <p:ext uri="{BB962C8B-B14F-4D97-AF65-F5344CB8AC3E}">
        <p14:creationId xmlns:p14="http://schemas.microsoft.com/office/powerpoint/2010/main" val="1146120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diagram, skjermbilde, Font&#10;&#10;Automatisk generert beskrivelse">
            <a:extLst>
              <a:ext uri="{FF2B5EF4-FFF2-40B4-BE49-F238E27FC236}">
                <a16:creationId xmlns:a16="http://schemas.microsoft.com/office/drawing/2014/main" id="{4AFB020E-16F2-9C7C-CB9C-B9DAF30D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672" y="2019775"/>
            <a:ext cx="5109328" cy="287484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2E81DFB-B79C-4F39-906A-52E806C7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cs typeface="Titillium Web" panose="020B0604020202020204" charset="0"/>
              </a:rPr>
              <a:t>Modell for jobbkrav og jobbressurser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CFE16B-30C6-4625-B0A2-A5792C4F0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400" dirty="0">
                <a:solidFill>
                  <a:schemeClr val="tx1"/>
                </a:solidFill>
              </a:rPr>
              <a:t>Begreper som hjelper oss med å beskrive vårt arbeidsmiljø.</a:t>
            </a:r>
          </a:p>
          <a:p>
            <a:endParaRPr lang="nb-NO" sz="1400" dirty="0">
              <a:solidFill>
                <a:schemeClr val="tx1"/>
              </a:solidFill>
            </a:endParaRPr>
          </a:p>
          <a:p>
            <a:endParaRPr lang="nb-NO" sz="1400" dirty="0">
              <a:solidFill>
                <a:schemeClr val="tx1"/>
              </a:solidFill>
            </a:endParaRPr>
          </a:p>
          <a:p>
            <a:r>
              <a:rPr lang="nb-NO" sz="1400" dirty="0">
                <a:solidFill>
                  <a:schemeClr val="tx1"/>
                </a:solidFill>
              </a:rPr>
              <a:t>Hva er vi gode på?</a:t>
            </a:r>
          </a:p>
          <a:p>
            <a:r>
              <a:rPr lang="nb-NO" sz="1400" dirty="0">
                <a:solidFill>
                  <a:schemeClr val="tx1"/>
                </a:solidFill>
              </a:rPr>
              <a:t>Hva kan forbedres?</a:t>
            </a:r>
          </a:p>
          <a:p>
            <a:r>
              <a:rPr lang="nb-NO" sz="1400" dirty="0">
                <a:solidFill>
                  <a:schemeClr val="tx1"/>
                </a:solidFill>
              </a:rPr>
              <a:t>Hva kan og bør styrkes?</a:t>
            </a:r>
          </a:p>
          <a:p>
            <a:r>
              <a:rPr lang="nb-NO" sz="1400" dirty="0">
                <a:solidFill>
                  <a:schemeClr val="tx1"/>
                </a:solidFill>
              </a:rPr>
              <a:t>Hva er det vi mangler?</a:t>
            </a:r>
          </a:p>
          <a:p>
            <a:endParaRPr lang="nb-NO" sz="1400" dirty="0">
              <a:solidFill>
                <a:schemeClr val="tx1"/>
              </a:solidFill>
            </a:endParaRPr>
          </a:p>
          <a:p>
            <a:pPr indent="0"/>
            <a:endParaRPr lang="nb-NO" sz="1100" b="1" dirty="0">
              <a:solidFill>
                <a:schemeClr val="tx1"/>
              </a:solidFill>
              <a:cs typeface="Open Sans" panose="020B0604020202020204" charset="0"/>
            </a:endParaRPr>
          </a:p>
          <a:p>
            <a:pPr marL="177800" indent="-171450">
              <a:buFont typeface="Arial" panose="020B0604020202020204" pitchFamily="34" charset="0"/>
              <a:buChar char="•"/>
            </a:pPr>
            <a:endParaRPr lang="nb-NO" sz="1100" dirty="0">
              <a:solidFill>
                <a:schemeClr val="tx1"/>
              </a:solidFill>
            </a:endParaRPr>
          </a:p>
          <a:p>
            <a:endParaRPr lang="nb-NO" sz="1100" dirty="0">
              <a:solidFill>
                <a:schemeClr val="tx1"/>
              </a:solidFill>
              <a:cs typeface="Open Sans" panose="020B060402020202020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1C223B-D399-420A-A9FE-590EA192E75E}"/>
              </a:ext>
            </a:extLst>
          </p:cNvPr>
          <p:cNvGrpSpPr/>
          <p:nvPr/>
        </p:nvGrpSpPr>
        <p:grpSpPr>
          <a:xfrm>
            <a:off x="4168458" y="1404593"/>
            <a:ext cx="3795730" cy="1654459"/>
            <a:chOff x="242371" y="1511678"/>
            <a:chExt cx="3525398" cy="152764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EDC24CC-DC70-4CB4-A3E0-5D86F3A71C60}"/>
                </a:ext>
              </a:extLst>
            </p:cNvPr>
            <p:cNvSpPr/>
            <p:nvPr/>
          </p:nvSpPr>
          <p:spPr>
            <a:xfrm>
              <a:off x="242371" y="2532548"/>
              <a:ext cx="561860" cy="506776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Verdana" panose="020B060403050404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C750C1-9F01-4E94-882D-050D7AF0FE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998" y="1687755"/>
              <a:ext cx="1305155" cy="904809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95866B-3652-42E5-A18D-2F34700938CD}"/>
                </a:ext>
              </a:extLst>
            </p:cNvPr>
            <p:cNvSpPr txBox="1"/>
            <p:nvPr/>
          </p:nvSpPr>
          <p:spPr>
            <a:xfrm>
              <a:off x="2027104" y="1511678"/>
              <a:ext cx="174066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100" dirty="0">
                  <a:latin typeface="Verdana" panose="020B0604030504040204" pitchFamily="34" charset="0"/>
                  <a:ea typeface="Verdana" panose="020B0604030504040204" pitchFamily="34" charset="0"/>
                  <a:cs typeface="Open Sans" panose="020B0604020202020204" charset="0"/>
                </a:rPr>
                <a:t>Mangel på samarbeidsorientering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CEB8EC-981B-4720-98A7-7FFF4C873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163" y="68913"/>
            <a:ext cx="1442765" cy="14427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5C4517-431A-49F1-A5B7-C210FDBA33C1}"/>
              </a:ext>
            </a:extLst>
          </p:cNvPr>
          <p:cNvSpPr/>
          <p:nvPr/>
        </p:nvSpPr>
        <p:spPr>
          <a:xfrm>
            <a:off x="271875" y="325696"/>
            <a:ext cx="3997276" cy="252000"/>
          </a:xfrm>
          <a:prstGeom prst="rect">
            <a:avLst/>
          </a:prstGeom>
          <a:solidFill>
            <a:srgbClr val="D4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Modul 1</a:t>
            </a:r>
          </a:p>
        </p:txBody>
      </p:sp>
    </p:spTree>
    <p:extLst>
      <p:ext uri="{BB962C8B-B14F-4D97-AF65-F5344CB8AC3E}">
        <p14:creationId xmlns:p14="http://schemas.microsoft.com/office/powerpoint/2010/main" val="7563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7E6327-C299-4151-9F05-0925B592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082" y="596511"/>
            <a:ext cx="3930300" cy="1265100"/>
          </a:xfrm>
        </p:spPr>
        <p:txBody>
          <a:bodyPr>
            <a:normAutofit/>
          </a:bodyPr>
          <a:lstStyle/>
          <a:p>
            <a:r>
              <a:rPr lang="nb-NO" dirty="0"/>
              <a:t>Finne blindsonen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3372D-2C78-4FB0-9DCF-35E2622AF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54" y="1861611"/>
            <a:ext cx="3294516" cy="322055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88CF068-236A-49A4-A35A-0BBF613F2822}"/>
              </a:ext>
            </a:extLst>
          </p:cNvPr>
          <p:cNvSpPr txBox="1">
            <a:spLocks/>
          </p:cNvSpPr>
          <p:nvPr/>
        </p:nvSpPr>
        <p:spPr>
          <a:xfrm>
            <a:off x="320596" y="578882"/>
            <a:ext cx="4073918" cy="128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b-NO" dirty="0" err="1">
                <a:latin typeface="Verdana" panose="020B0604030504040204" pitchFamily="34" charset="0"/>
                <a:ea typeface="Verdana" panose="020B0604030504040204" pitchFamily="34" charset="0"/>
              </a:rPr>
              <a:t>Rotårsaksanalyse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Jobber vi med det rette problemet?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E4DD9-7082-4436-BAAC-2CEF267E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615" y="105855"/>
            <a:ext cx="1350789" cy="13507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054829-C628-401F-B305-DDEE1B4AE4BC}"/>
              </a:ext>
            </a:extLst>
          </p:cNvPr>
          <p:cNvSpPr/>
          <p:nvPr/>
        </p:nvSpPr>
        <p:spPr>
          <a:xfrm>
            <a:off x="271875" y="325696"/>
            <a:ext cx="4246208" cy="253186"/>
          </a:xfrm>
          <a:prstGeom prst="rect">
            <a:avLst/>
          </a:prstGeom>
          <a:solidFill>
            <a:srgbClr val="D4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Modul 1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8CDF58-FCE1-FDC7-F6E1-A30B868A7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532" y="1947300"/>
            <a:ext cx="2315253" cy="27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8B413-1B56-446B-AE40-9CB3AB7D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/>
              <a:t>Rolleforståelse og utvidet driftsnært partssamarbeid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026C473A-5A03-B8D1-39E4-5BF0421E36E4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 anchor="t"/>
          <a:lstStyle/>
          <a:p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Innovative løsninger for arbeidsmiljøet</a:t>
            </a:r>
            <a:b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2407945-1674-4C3E-6DF8-792F24D63B4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Gir mulighet for å samarbeide utover det som er lov- og avtaleregulert. </a:t>
            </a:r>
          </a:p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endParaRPr lang="nb-NO" sz="1400" dirty="0">
              <a:latin typeface="Verdana" panose="020B0604030504040204" pitchFamily="34" charset="0"/>
              <a:ea typeface="Verdana" panose="020B0604030504040204" pitchFamily="34" charset="0"/>
              <a:cs typeface="Open Sans" panose="020B0604020202020204" charset="0"/>
            </a:endParaRPr>
          </a:p>
          <a:p>
            <a:pPr marL="171450" indent="-171450">
              <a:lnSpc>
                <a:spcPct val="15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‘Driftsnært’ betyr at det er partene på den enkelte arbeidsplass som partssamarbeider om forhold som angår drifta.  ​</a:t>
            </a:r>
          </a:p>
          <a:p>
            <a:endParaRPr lang="nb-NO" sz="14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2C8F476-8F5E-9784-B863-8750CBB2A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Fjern «hattene». Slå ut håret.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Anerkjenn at det finnes flere perspektiver.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Jobb med fakta og </a:t>
            </a:r>
            <a:r>
              <a:rPr lang="nb-NO" sz="1400" dirty="0" err="1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kunnskaping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, klokskap, refleksjon og diskusjon.</a:t>
            </a:r>
          </a:p>
          <a:p>
            <a:endParaRPr lang="nb-NO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68C4F4-8CD5-4C64-AEE2-F68B58C9EC8E}"/>
              </a:ext>
            </a:extLst>
          </p:cNvPr>
          <p:cNvSpPr/>
          <p:nvPr/>
        </p:nvSpPr>
        <p:spPr>
          <a:xfrm>
            <a:off x="271874" y="325696"/>
            <a:ext cx="8519129" cy="252000"/>
          </a:xfrm>
          <a:prstGeom prst="rect">
            <a:avLst/>
          </a:prstGeom>
          <a:solidFill>
            <a:srgbClr val="D4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Modul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6D0F8-5380-4D79-A772-33E0AD647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93" y="3892246"/>
            <a:ext cx="1209658" cy="12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05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d05058e6-4924-4916-a285-2fb2298ae1ea"/>
</p:tagLst>
</file>

<file path=ppt/theme/theme1.xml><?xml version="1.0" encoding="utf-8"?>
<a:theme xmlns:a="http://schemas.openxmlformats.org/drawingml/2006/main" name="IA Bransjeprogram">
  <a:themeElements>
    <a:clrScheme name="Egendefinert 1">
      <a:dk1>
        <a:srgbClr val="042827"/>
      </a:dk1>
      <a:lt1>
        <a:srgbClr val="FFFFFF"/>
      </a:lt1>
      <a:dk2>
        <a:srgbClr val="5B6670"/>
      </a:dk2>
      <a:lt2>
        <a:srgbClr val="EEEEEE"/>
      </a:lt2>
      <a:accent1>
        <a:srgbClr val="F1AE3E"/>
      </a:accent1>
      <a:accent2>
        <a:srgbClr val="86BF5B"/>
      </a:accent2>
      <a:accent3>
        <a:srgbClr val="EC5F46"/>
      </a:accent3>
      <a:accent4>
        <a:srgbClr val="FFAB40"/>
      </a:accent4>
      <a:accent5>
        <a:srgbClr val="BE3424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B1237BE-7789-A84C-890E-BD2BD36EC3E3}" vid="{4813B401-264E-9642-A427-0BFBB1BDED01}"/>
    </a:ext>
  </a:extLst>
</a:theme>
</file>

<file path=ppt/theme/theme2.xml><?xml version="1.0" encoding="utf-8"?>
<a:theme xmlns:a="http://schemas.openxmlformats.org/drawingml/2006/main" name="IA-bransjeprogram barnehage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0F4F24AFC9A842A3B6E3059C30DB3E" ma:contentTypeVersion="12" ma:contentTypeDescription="Opprett et nytt dokument." ma:contentTypeScope="" ma:versionID="3b2091894b5ed5f8bff543d8048659fb">
  <xsd:schema xmlns:xsd="http://www.w3.org/2001/XMLSchema" xmlns:xs="http://www.w3.org/2001/XMLSchema" xmlns:p="http://schemas.microsoft.com/office/2006/metadata/properties" xmlns:ns2="5bdb1535-6949-4d32-b8a3-16daa77d51dc" xmlns:ns3="6a1d6ba1-9b3f-4323-91cc-2f90896f5160" targetNamespace="http://schemas.microsoft.com/office/2006/metadata/properties" ma:root="true" ma:fieldsID="dafdd8ff1472d0dde90ac02a64e3e425" ns2:_="" ns3:_="">
    <xsd:import namespace="5bdb1535-6949-4d32-b8a3-16daa77d51dc"/>
    <xsd:import namespace="6a1d6ba1-9b3f-4323-91cc-2f90896f5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b1535-6949-4d32-b8a3-16daa77d5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d6ba1-9b3f-4323-91cc-2f90896f5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9D23B6-15C1-4774-AF6D-6C74137CE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b1535-6949-4d32-b8a3-16daa77d51dc"/>
    <ds:schemaRef ds:uri="6a1d6ba1-9b3f-4323-91cc-2f90896f5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BE3397-126D-41C0-A29D-4C62A4C5A1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C7E391-4AEB-4849-9227-353BA7001E38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a1d6ba1-9b3f-4323-91cc-2f90896f5160"/>
    <ds:schemaRef ds:uri="5bdb1535-6949-4d32-b8a3-16daa77d51d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Presentasjon1</Template>
  <TotalTime>582</TotalTime>
  <Words>1819</Words>
  <Application>Microsoft Office PowerPoint</Application>
  <PresentationFormat>Skjermfremvisning (16:9)</PresentationFormat>
  <Paragraphs>339</Paragraphs>
  <Slides>35</Slides>
  <Notes>34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35</vt:i4>
      </vt:variant>
    </vt:vector>
  </HeadingPairs>
  <TitlesOfParts>
    <vt:vector size="47" baseType="lpstr">
      <vt:lpstr>Verdana</vt:lpstr>
      <vt:lpstr>Comic Sans MS</vt:lpstr>
      <vt:lpstr>Open Sans</vt:lpstr>
      <vt:lpstr>Arial</vt:lpstr>
      <vt:lpstr>Roboto</vt:lpstr>
      <vt:lpstr>Libre Franklin</vt:lpstr>
      <vt:lpstr>Titillium Web</vt:lpstr>
      <vt:lpstr>Abadi</vt:lpstr>
      <vt:lpstr>Calibri</vt:lpstr>
      <vt:lpstr>Open Sans SemiBold</vt:lpstr>
      <vt:lpstr>IA Bransjeprogram</vt:lpstr>
      <vt:lpstr>IA-bransjeprogram barnehage</vt:lpstr>
      <vt:lpstr>PowerPoint-presentasjon</vt:lpstr>
      <vt:lpstr>Modul 6 fellessamling</vt:lpstr>
      <vt:lpstr>Velkommen Modul 6 </vt:lpstr>
      <vt:lpstr>PowerPoint-presentasjon</vt:lpstr>
      <vt:lpstr>Agenda</vt:lpstr>
      <vt:lpstr>Prosess: fra problem til tiltak - til gjennomføring</vt:lpstr>
      <vt:lpstr>Modell for jobbkrav og jobbressurser</vt:lpstr>
      <vt:lpstr>Finne blindsonen</vt:lpstr>
      <vt:lpstr>Rolleforståelse og utvidet driftsnært partssamarbeid</vt:lpstr>
      <vt:lpstr>Møte med personalet Involvering og forankring Partssamarbeid</vt:lpstr>
      <vt:lpstr>Gruppeoppgave 1  Lederhjulet </vt:lpstr>
      <vt:lpstr>Introduksjon Gruppeoppgave 1 </vt:lpstr>
      <vt:lpstr>Lederhjulet  Refleksjoner </vt:lpstr>
      <vt:lpstr>Beskrivelse rolleferdigheter</vt:lpstr>
      <vt:lpstr>Hva kom dere frem til i gruppeoppgave 1?</vt:lpstr>
      <vt:lpstr>Pause 10 min</vt:lpstr>
      <vt:lpstr>Den sømløse dialogen i emosjonelt arbeid</vt:lpstr>
      <vt:lpstr>Positiv puffing</vt:lpstr>
      <vt:lpstr>PowerPoint-presentasjon</vt:lpstr>
      <vt:lpstr>Rolleforståelse og adferdsendring</vt:lpstr>
      <vt:lpstr>Møte med personalet   Finne løsninger     Utarbeide en plan Jobbe sammen</vt:lpstr>
      <vt:lpstr>Hvordan skal vi løse problemet? </vt:lpstr>
      <vt:lpstr>Gruppeoppgave 2  Erfaringer og dokumentasjon   </vt:lpstr>
      <vt:lpstr>Introduksjon Gruppeoppgave 2 </vt:lpstr>
      <vt:lpstr>Erfaringer med denne endringsprosessen </vt:lpstr>
      <vt:lpstr>Vurdering av prosessen</vt:lpstr>
      <vt:lpstr>Pause 10 min</vt:lpstr>
      <vt:lpstr>Hva ønsker vi oppnå? </vt:lpstr>
      <vt:lpstr>Gruppeoppgave 3  Hva gjør vi videre   </vt:lpstr>
      <vt:lpstr>Introduksjon Gruppeoppgave 3 </vt:lpstr>
      <vt:lpstr>Oppgave 3 Hva er stegene videre nå?</vt:lpstr>
      <vt:lpstr>Plan for neste 12 måneder</vt:lpstr>
      <vt:lpstr>Hva kom dere frem til?</vt:lpstr>
      <vt:lpstr>Arbeidet fortsetter...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Marit</dc:creator>
  <cp:lastModifiedBy>Kristin Hovland</cp:lastModifiedBy>
  <cp:revision>4</cp:revision>
  <cp:lastPrinted>2023-12-13T13:16:30Z</cp:lastPrinted>
  <dcterms:created xsi:type="dcterms:W3CDTF">2021-03-15T13:30:42Z</dcterms:created>
  <dcterms:modified xsi:type="dcterms:W3CDTF">2024-04-18T08:36:22Z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0x010100950F4F24AFC9A842A3B6E3059C30DB3E</vt:lpwstr>
  </property>
  <property fmtid="{D5CDD505-2E9C-101B-9397-08002B2CF9AE}" pid="3" name="CloudStatistics_StoryID">
    <vt:lpwstr>becc7c95-c7ad-4f79-93c3-b1d57dfcd527</vt:lpwstr>
  </property>
</Properties>
</file>