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7"/>
  </p:notesMasterIdLst>
  <p:sldIdLst>
    <p:sldId id="286" r:id="rId2"/>
    <p:sldId id="287" r:id="rId3"/>
    <p:sldId id="288" r:id="rId4"/>
    <p:sldId id="289" r:id="rId5"/>
    <p:sldId id="290" r:id="rId6"/>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521415D9-36F7-43E2-AB2F-B90AF26B5E84}">
      <p14:sectionLst xmlns:p14="http://schemas.microsoft.com/office/powerpoint/2010/main">
        <p14:section name="Standard inndeling" id="{2E9D7E67-06F0-438B-B78D-97F6555CBC70}">
          <p14:sldIdLst>
            <p14:sldId id="286"/>
            <p14:sldId id="287"/>
            <p14:sldId id="288"/>
            <p14:sldId id="289"/>
            <p14:sldId id="290"/>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7" autoAdjust="0"/>
    <p:restoredTop sz="72989" autoAdjust="0"/>
  </p:normalViewPr>
  <p:slideViewPr>
    <p:cSldViewPr>
      <p:cViewPr>
        <p:scale>
          <a:sx n="36" d="100"/>
          <a:sy n="36" d="100"/>
        </p:scale>
        <p:origin x="-94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cs typeface="+mn-cs"/>
              </a:defRPr>
            </a:lvl1pPr>
          </a:lstStyle>
          <a:p>
            <a:pPr>
              <a:defRPr/>
            </a:pPr>
            <a:endParaRPr lang="nb-NO"/>
          </a:p>
        </p:txBody>
      </p:sp>
      <p:sp>
        <p:nvSpPr>
          <p:cNvPr id="3" name="Plassholder for dato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cs typeface="+mn-cs"/>
              </a:defRPr>
            </a:lvl1pPr>
          </a:lstStyle>
          <a:p>
            <a:pPr>
              <a:defRPr/>
            </a:pPr>
            <a:fld id="{B88AE555-A4FE-4CFB-B810-05F275DED5B4}" type="datetimeFigureOut">
              <a:rPr lang="nb-NO"/>
              <a:pPr>
                <a:defRPr/>
              </a:pPr>
              <a:t>24.08.2017</a:t>
            </a:fld>
            <a:endParaRPr lang="nb-NO"/>
          </a:p>
        </p:txBody>
      </p:sp>
      <p:sp>
        <p:nvSpPr>
          <p:cNvPr id="4" name="Plassholder for lysbil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nb-NO" noProof="0" smtClean="0"/>
          </a:p>
        </p:txBody>
      </p:sp>
      <p:sp>
        <p:nvSpPr>
          <p:cNvPr id="5" name="Plassholder for nota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nb-NO" noProof="0" smtClean="0"/>
              <a:t>Klikk for å redigere tekststiler i malen</a:t>
            </a:r>
          </a:p>
          <a:p>
            <a:pPr lvl="1"/>
            <a:r>
              <a:rPr lang="nb-NO" noProof="0" smtClean="0"/>
              <a:t>Andre nivå</a:t>
            </a:r>
          </a:p>
          <a:p>
            <a:pPr lvl="2"/>
            <a:r>
              <a:rPr lang="nb-NO" noProof="0" smtClean="0"/>
              <a:t>Tredje nivå</a:t>
            </a:r>
          </a:p>
          <a:p>
            <a:pPr lvl="3"/>
            <a:r>
              <a:rPr lang="nb-NO" noProof="0" smtClean="0"/>
              <a:t>Fjerde nivå</a:t>
            </a:r>
          </a:p>
          <a:p>
            <a:pPr lvl="4"/>
            <a:r>
              <a:rPr lang="nb-NO" noProof="0" smtClean="0"/>
              <a:t>Femte nivå</a:t>
            </a:r>
          </a:p>
        </p:txBody>
      </p:sp>
      <p:sp>
        <p:nvSpPr>
          <p:cNvPr id="6" name="Plassholder for bunntekst 5"/>
          <p:cNvSpPr>
            <a:spLocks noGrp="1"/>
          </p:cNvSpPr>
          <p:nvPr>
            <p:ph type="ftr" sz="quarter" idx="4"/>
          </p:nvPr>
        </p:nvSpPr>
        <p:spPr>
          <a:xfrm>
            <a:off x="1" y="9428584"/>
            <a:ext cx="2945659" cy="496332"/>
          </a:xfrm>
          <a:prstGeom prst="rect">
            <a:avLst/>
          </a:prstGeom>
        </p:spPr>
        <p:txBody>
          <a:bodyPr vert="horz" lIns="91440" tIns="45720" rIns="91440" bIns="45720" rtlCol="0" anchor="b"/>
          <a:lstStyle>
            <a:lvl1pPr algn="l">
              <a:defRPr sz="1200">
                <a:cs typeface="+mn-cs"/>
              </a:defRPr>
            </a:lvl1pPr>
          </a:lstStyle>
          <a:p>
            <a:pPr>
              <a:defRPr/>
            </a:pPr>
            <a:endParaRPr lang="nb-NO"/>
          </a:p>
        </p:txBody>
      </p:sp>
      <p:sp>
        <p:nvSpPr>
          <p:cNvPr id="7" name="Plassholder for lysbildenummer 6"/>
          <p:cNvSpPr>
            <a:spLocks noGrp="1"/>
          </p:cNvSpPr>
          <p:nvPr>
            <p:ph type="sldNum" sz="quarter" idx="5"/>
          </p:nvPr>
        </p:nvSpPr>
        <p:spPr>
          <a:xfrm>
            <a:off x="3850444" y="9428584"/>
            <a:ext cx="2945659" cy="496332"/>
          </a:xfrm>
          <a:prstGeom prst="rect">
            <a:avLst/>
          </a:prstGeom>
        </p:spPr>
        <p:txBody>
          <a:bodyPr vert="horz" lIns="91440" tIns="45720" rIns="91440" bIns="45720" rtlCol="0" anchor="b"/>
          <a:lstStyle>
            <a:lvl1pPr algn="r">
              <a:defRPr sz="1200">
                <a:cs typeface="+mn-cs"/>
              </a:defRPr>
            </a:lvl1pPr>
          </a:lstStyle>
          <a:p>
            <a:pPr>
              <a:defRPr/>
            </a:pPr>
            <a:fld id="{8C7568F9-0F20-4498-BCFE-C1AF48398900}" type="slidenum">
              <a:rPr lang="nb-NO"/>
              <a:pPr>
                <a:defRPr/>
              </a:pPr>
              <a:t>‹#›</a:t>
            </a:fld>
            <a:endParaRPr lang="nb-NO"/>
          </a:p>
        </p:txBody>
      </p:sp>
    </p:spTree>
    <p:extLst>
      <p:ext uri="{BB962C8B-B14F-4D97-AF65-F5344CB8AC3E}">
        <p14:creationId xmlns:p14="http://schemas.microsoft.com/office/powerpoint/2010/main" val="298686873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pPr>
              <a:defRPr/>
            </a:pPr>
            <a:fld id="{8C7568F9-0F20-4498-BCFE-C1AF48398900}" type="slidenum">
              <a:rPr lang="nb-NO" smtClean="0"/>
              <a:pPr>
                <a:defRPr/>
              </a:pPr>
              <a:t>1</a:t>
            </a:fld>
            <a:endParaRPr lang="nb-NO"/>
          </a:p>
        </p:txBody>
      </p:sp>
    </p:spTree>
    <p:extLst>
      <p:ext uri="{BB962C8B-B14F-4D97-AF65-F5344CB8AC3E}">
        <p14:creationId xmlns:p14="http://schemas.microsoft.com/office/powerpoint/2010/main" val="2179662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Eventuell litt mer generell info om kommunen:</a:t>
            </a:r>
          </a:p>
          <a:p>
            <a:endParaRPr lang="nb-NO" dirty="0" smtClean="0"/>
          </a:p>
          <a:p>
            <a:pPr marL="171450" indent="-171450">
              <a:buFontTx/>
              <a:buChar char="-"/>
            </a:pPr>
            <a:r>
              <a:rPr lang="nb-NO" baseline="0" dirty="0" smtClean="0"/>
              <a:t>Samferdsel (jernbane, flyplass mm.)</a:t>
            </a:r>
          </a:p>
          <a:p>
            <a:pPr marL="171450" indent="-171450">
              <a:buFontTx/>
              <a:buChar char="-"/>
            </a:pPr>
            <a:r>
              <a:rPr lang="nb-NO" baseline="0" dirty="0" smtClean="0"/>
              <a:t>Store natur- og friluftslivsområder.</a:t>
            </a:r>
          </a:p>
          <a:p>
            <a:pPr marL="171450" indent="-171450">
              <a:buFontTx/>
              <a:buChar char="-"/>
            </a:pPr>
            <a:r>
              <a:rPr lang="nb-NO" baseline="0" dirty="0" smtClean="0"/>
              <a:t>Næringsliv, pendling etc.</a:t>
            </a:r>
          </a:p>
          <a:p>
            <a:pPr marL="171450" indent="-171450">
              <a:buFontTx/>
              <a:buChar char="-"/>
            </a:pPr>
            <a:endParaRPr lang="nb-NO" dirty="0"/>
          </a:p>
        </p:txBody>
      </p:sp>
      <p:sp>
        <p:nvSpPr>
          <p:cNvPr id="4" name="Plassholder for lysbildenummer 3"/>
          <p:cNvSpPr>
            <a:spLocks noGrp="1"/>
          </p:cNvSpPr>
          <p:nvPr>
            <p:ph type="sldNum" sz="quarter" idx="10"/>
          </p:nvPr>
        </p:nvSpPr>
        <p:spPr/>
        <p:txBody>
          <a:bodyPr/>
          <a:lstStyle/>
          <a:p>
            <a:pPr>
              <a:defRPr/>
            </a:pPr>
            <a:fld id="{8C7568F9-0F20-4498-BCFE-C1AF48398900}" type="slidenum">
              <a:rPr lang="nb-NO" smtClean="0"/>
              <a:pPr>
                <a:defRPr/>
              </a:pPr>
              <a:t>2</a:t>
            </a:fld>
            <a:endParaRPr lang="nb-NO"/>
          </a:p>
        </p:txBody>
      </p:sp>
    </p:spTree>
    <p:extLst>
      <p:ext uri="{BB962C8B-B14F-4D97-AF65-F5344CB8AC3E}">
        <p14:creationId xmlns:p14="http://schemas.microsoft.com/office/powerpoint/2010/main" val="7394415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smtClean="0"/>
              <a:t>Oversiktskart</a:t>
            </a:r>
            <a:r>
              <a:rPr lang="nb-NO" baseline="0" dirty="0" smtClean="0"/>
              <a:t> over kommunen</a:t>
            </a:r>
          </a:p>
          <a:p>
            <a:endParaRPr lang="nb-NO" baseline="0" dirty="0" smtClean="0"/>
          </a:p>
          <a:p>
            <a:r>
              <a:rPr lang="nb-NO" baseline="0" dirty="0" smtClean="0"/>
              <a:t>Motorferdsel er aktuelt på Mjøsa/Vorma og Hurdalssjøen m/øvre del av Andelva. Øvrige vann og vassdrag er for små og faller inn under det generelle forbudet i motorferdselloven.</a:t>
            </a:r>
            <a:endParaRPr lang="nb-NO" dirty="0"/>
          </a:p>
        </p:txBody>
      </p:sp>
      <p:sp>
        <p:nvSpPr>
          <p:cNvPr id="4" name="Plassholder for lysbildenummer 3"/>
          <p:cNvSpPr>
            <a:spLocks noGrp="1"/>
          </p:cNvSpPr>
          <p:nvPr>
            <p:ph type="sldNum" sz="quarter" idx="10"/>
          </p:nvPr>
        </p:nvSpPr>
        <p:spPr/>
        <p:txBody>
          <a:bodyPr/>
          <a:lstStyle/>
          <a:p>
            <a:pPr>
              <a:defRPr/>
            </a:pPr>
            <a:fld id="{8C7568F9-0F20-4498-BCFE-C1AF48398900}" type="slidenum">
              <a:rPr lang="nb-NO" smtClean="0"/>
              <a:pPr>
                <a:defRPr/>
              </a:pPr>
              <a:t>3</a:t>
            </a:fld>
            <a:endParaRPr lang="nb-NO"/>
          </a:p>
        </p:txBody>
      </p:sp>
    </p:spTree>
    <p:extLst>
      <p:ext uri="{BB962C8B-B14F-4D97-AF65-F5344CB8AC3E}">
        <p14:creationId xmlns:p14="http://schemas.microsoft.com/office/powerpoint/2010/main" val="659372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I utgangspunktet</a:t>
            </a:r>
            <a:r>
              <a:rPr lang="nb-NO" baseline="0" dirty="0" smtClean="0"/>
              <a:t> ble saken tatt opp etter et initiativ fra Gjøvik kommune. Administrasjonen og daværende hovedutvalg for kultur innstilte i utgangspunktet på at vannskuter skulle forbys i nærmere angitte områder (badeplasser og friområder) og ellers henvise til vedtatt fartsbegrensning på 5 knop i 100-metersbeltet langs land. Formannskapet vedtok imidlertid at man ønsket et totalforbud.</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Forslaget om totalforbud ble sendt på høring. Det kom inn 7 uttalelser – 5 var positive og 2 negative til forslaget. De negative kom fra bruker-/forhandlerhold.</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Forslaget ble deretter som nevnt vedtatt i kommunestyret. </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Begrunnelsen for vedtaket var i første rekke støyproblematikk, og i noen grad også sikkerhetsmessige hensyn (så vidt jeg husker – framgår ikke direkte av saksutredning/protokoll, men blant av vedleggene). I en </a:t>
            </a:r>
            <a:r>
              <a:rPr lang="nb-NO" baseline="0" dirty="0" err="1" smtClean="0"/>
              <a:t>flyplassnær</a:t>
            </a:r>
            <a:r>
              <a:rPr lang="nb-NO" baseline="0" dirty="0" smtClean="0"/>
              <a:t> kommune som Eidsvoll er for øvrig støy generelt - og ikke minst i friluftslivssammenheng – et høyst relevant tema.</a:t>
            </a:r>
          </a:p>
          <a:p>
            <a:endParaRPr lang="nb-NO" sz="1200" b="0" i="0" u="none" strike="noStrike" kern="1200" baseline="0" dirty="0" smtClean="0">
              <a:solidFill>
                <a:schemeClr val="tx1"/>
              </a:solidFill>
              <a:latin typeface="+mn-lt"/>
              <a:ea typeface="+mn-ea"/>
              <a:cs typeface="+mn-cs"/>
            </a:endParaRPr>
          </a:p>
          <a:p>
            <a:pPr marL="171450" indent="-171450">
              <a:buFont typeface="Arial" panose="020B0604020202020204" pitchFamily="34" charset="0"/>
              <a:buChar char="•"/>
            </a:pPr>
            <a:r>
              <a:rPr lang="nb-NO" sz="1200" b="0" i="0" u="none" strike="noStrike" kern="1200" baseline="0" dirty="0" smtClean="0">
                <a:solidFill>
                  <a:schemeClr val="tx1"/>
                </a:solidFill>
                <a:latin typeface="+mn-lt"/>
                <a:ea typeface="+mn-ea"/>
                <a:cs typeface="+mn-cs"/>
              </a:rPr>
              <a:t> I rundskriv T-1/96 til motorferdselloven § 4 tredje ledd står det at kommunen ved forskrift kan bestemme at </a:t>
            </a:r>
            <a:r>
              <a:rPr lang="nb-NO" sz="1200" b="0" i="1" u="none" strike="noStrike" kern="1200" baseline="0" dirty="0" smtClean="0">
                <a:solidFill>
                  <a:schemeClr val="tx1"/>
                </a:solidFill>
                <a:latin typeface="+mn-lt"/>
                <a:ea typeface="+mn-ea"/>
                <a:cs typeface="+mn-cs"/>
              </a:rPr>
              <a:t>ferdselen på større innsjøer mv. ikke skal være tillatt. </a:t>
            </a:r>
            <a:r>
              <a:rPr lang="nb-NO" sz="1200" b="0" i="0" u="none" strike="noStrike" kern="1200" baseline="0" dirty="0" smtClean="0">
                <a:solidFill>
                  <a:schemeClr val="tx1"/>
                </a:solidFill>
                <a:latin typeface="+mn-lt"/>
                <a:ea typeface="+mn-ea"/>
                <a:cs typeface="+mn-cs"/>
              </a:rPr>
              <a:t>Videre står det at kommunen kan </a:t>
            </a:r>
            <a:r>
              <a:rPr lang="nb-NO" sz="1200" b="0" i="1" u="none" strike="noStrike" kern="1200" baseline="0" dirty="0" smtClean="0">
                <a:solidFill>
                  <a:schemeClr val="tx1"/>
                </a:solidFill>
                <a:latin typeface="+mn-lt"/>
                <a:ea typeface="+mn-ea"/>
                <a:cs typeface="+mn-cs"/>
              </a:rPr>
              <a:t>begrense ferdselen til deler av en elvestrekning eller innsjø eller bare tillate ferdsel for visse båttyper, båter med begrenset hastighet eller motorstørrelse, til bestemte formål, til bestemt tid mv. </a:t>
            </a:r>
            <a:r>
              <a:rPr lang="nb-NO" sz="1200" b="0" i="1" u="sng" strike="noStrike" kern="1200" baseline="0" dirty="0" smtClean="0">
                <a:solidFill>
                  <a:schemeClr val="tx1"/>
                </a:solidFill>
                <a:latin typeface="+mn-lt"/>
                <a:ea typeface="+mn-ea"/>
                <a:cs typeface="+mn-cs"/>
              </a:rPr>
              <a:t>Det kan f.eks. settes forbud mot bruk av vannscootere</a:t>
            </a:r>
            <a:r>
              <a:rPr lang="nb-NO" sz="1200" b="0" i="1" u="none" strike="noStrike" kern="1200" baseline="0" dirty="0" smtClean="0">
                <a:solidFill>
                  <a:schemeClr val="tx1"/>
                </a:solidFill>
                <a:latin typeface="+mn-lt"/>
                <a:ea typeface="+mn-ea"/>
                <a:cs typeface="+mn-cs"/>
              </a:rPr>
              <a:t>. </a:t>
            </a:r>
          </a:p>
          <a:p>
            <a:pPr marL="171450" indent="-171450">
              <a:buFont typeface="Arial" panose="020B0604020202020204" pitchFamily="34" charset="0"/>
              <a:buChar char="•"/>
            </a:pPr>
            <a:endParaRPr lang="nb-NO" dirty="0"/>
          </a:p>
        </p:txBody>
      </p:sp>
      <p:sp>
        <p:nvSpPr>
          <p:cNvPr id="4" name="Plassholder for lysbildenummer 3"/>
          <p:cNvSpPr>
            <a:spLocks noGrp="1"/>
          </p:cNvSpPr>
          <p:nvPr>
            <p:ph type="sldNum" sz="quarter" idx="10"/>
          </p:nvPr>
        </p:nvSpPr>
        <p:spPr/>
        <p:txBody>
          <a:bodyPr/>
          <a:lstStyle/>
          <a:p>
            <a:pPr>
              <a:defRPr/>
            </a:pPr>
            <a:fld id="{8C7568F9-0F20-4498-BCFE-C1AF48398900}" type="slidenum">
              <a:rPr lang="nb-NO" smtClean="0"/>
              <a:pPr>
                <a:defRPr/>
              </a:pPr>
              <a:t>4</a:t>
            </a:fld>
            <a:endParaRPr lang="nb-NO"/>
          </a:p>
        </p:txBody>
      </p:sp>
    </p:spTree>
    <p:extLst>
      <p:ext uri="{BB962C8B-B14F-4D97-AF65-F5344CB8AC3E}">
        <p14:creationId xmlns:p14="http://schemas.microsoft.com/office/powerpoint/2010/main" val="32778269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pPr marL="171450" indent="-171450">
              <a:buFont typeface="Arial" panose="020B0604020202020204" pitchFamily="34" charset="0"/>
              <a:buChar char="•"/>
            </a:pPr>
            <a:r>
              <a:rPr lang="nb-NO" dirty="0" smtClean="0"/>
              <a:t>I forbindelse med opphevingen av den nasjonale forskriften og bruk</a:t>
            </a:r>
            <a:r>
              <a:rPr lang="nb-NO" baseline="0" dirty="0" smtClean="0"/>
              <a:t> av vannskutere ble det gitt mange ulike og til dels motstridene signaler fra ulike hold. Det ble jo blant annet sagt at kommunene ikke kunne behandle vannskutere forskjellig fra småbåter. Det oppsto derfor også usikkerhet om hvorvidt de gamle forskriftene fortsatt var gyldige, og kommunen har hatt behov for å få avklart dette. Kommunen har vel hele tiden vært av den oppfatning at forskriften gjelder, og at de ulike signalene skyldes at det er forskjellig regelverk knyttet til sjø og ferskvann uten at dette er blitt kommunisert på en god måte.</a:t>
            </a:r>
          </a:p>
          <a:p>
            <a:pPr marL="171450" indent="-171450">
              <a:buFont typeface="Arial" panose="020B0604020202020204" pitchFamily="34" charset="0"/>
              <a:buChar char="•"/>
            </a:pPr>
            <a:endParaRPr lang="nb-NO" baseline="0" dirty="0" smtClean="0"/>
          </a:p>
          <a:p>
            <a:pPr marL="171450" indent="-171450">
              <a:buFont typeface="Arial" panose="020B0604020202020204" pitchFamily="34" charset="0"/>
              <a:buChar char="•"/>
            </a:pPr>
            <a:r>
              <a:rPr lang="nb-NO" baseline="0" dirty="0" smtClean="0"/>
              <a:t>Fylkesmannens svar i sin helhet:</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«Vi viser til brev fra Hurdal og Eidsvoll kommuner datert hhv. 19. og 21. juni 2017, med forespørsel om gyldigheten av eldre lokale forskrifter om forbud mot vannscooter. </a:t>
            </a:r>
          </a:p>
          <a:p>
            <a:r>
              <a:rPr lang="nb-NO" sz="1200" b="0" i="0" u="none" strike="noStrike" kern="1200" baseline="0" dirty="0" smtClean="0">
                <a:solidFill>
                  <a:schemeClr val="tx1"/>
                </a:solidFill>
                <a:latin typeface="+mn-lt"/>
                <a:ea typeface="+mn-ea"/>
                <a:cs typeface="+mn-cs"/>
              </a:rPr>
              <a:t>Vannscooterforskriften ble opphevet mai i år. Forskriftene dere viser til er hjemlet i motorferdselloven § 4 tredje ledd. </a:t>
            </a:r>
          </a:p>
          <a:p>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I rundskriv T-1/96 til motorferdselloven § 4 tredje ledd står det at kommunen ved forskrift kan bestemme at </a:t>
            </a:r>
            <a:r>
              <a:rPr lang="nb-NO" sz="1200" b="0" i="1" u="none" strike="noStrike" kern="1200" baseline="0" dirty="0" smtClean="0">
                <a:solidFill>
                  <a:schemeClr val="tx1"/>
                </a:solidFill>
                <a:latin typeface="+mn-lt"/>
                <a:ea typeface="+mn-ea"/>
                <a:cs typeface="+mn-cs"/>
              </a:rPr>
              <a:t>ferdselen på større innsjøer mv. ikke skal være tillatt. </a:t>
            </a:r>
            <a:r>
              <a:rPr lang="nb-NO" sz="1200" b="0" i="0" u="none" strike="noStrike" kern="1200" baseline="0" dirty="0" smtClean="0">
                <a:solidFill>
                  <a:schemeClr val="tx1"/>
                </a:solidFill>
                <a:latin typeface="+mn-lt"/>
                <a:ea typeface="+mn-ea"/>
                <a:cs typeface="+mn-cs"/>
              </a:rPr>
              <a:t>Videre står det at kommunen kan </a:t>
            </a:r>
            <a:r>
              <a:rPr lang="nb-NO" sz="1200" b="0" i="1" u="none" strike="noStrike" kern="1200" baseline="0" dirty="0" smtClean="0">
                <a:solidFill>
                  <a:schemeClr val="tx1"/>
                </a:solidFill>
                <a:latin typeface="+mn-lt"/>
                <a:ea typeface="+mn-ea"/>
                <a:cs typeface="+mn-cs"/>
              </a:rPr>
              <a:t>begrense ferdselen til deler av en elvestrekning eller innsjø eller bare tillate ferdsel for visse båttyper, båter med begrenset hastighet eller motorstørrelse, til bestemte formål, til bestemt tid mv. Det kan f.eks. settes forbud mot bruk av vannscootere.</a:t>
            </a:r>
          </a:p>
          <a:p>
            <a:r>
              <a:rPr lang="nb-NO" sz="1200" b="0" i="1" u="none" strike="noStrike" kern="1200" baseline="0" dirty="0" smtClean="0">
                <a:solidFill>
                  <a:schemeClr val="tx1"/>
                </a:solidFill>
                <a:latin typeface="+mn-lt"/>
                <a:ea typeface="+mn-ea"/>
                <a:cs typeface="+mn-cs"/>
              </a:rPr>
              <a:t> </a:t>
            </a:r>
            <a:endParaRPr lang="nb-NO" sz="1200" b="0" i="0" u="none" strike="noStrike" kern="1200" baseline="0" dirty="0" smtClean="0">
              <a:solidFill>
                <a:schemeClr val="tx1"/>
              </a:solidFill>
              <a:latin typeface="+mn-lt"/>
              <a:ea typeface="+mn-ea"/>
              <a:cs typeface="+mn-cs"/>
            </a:endParaRPr>
          </a:p>
          <a:p>
            <a:r>
              <a:rPr lang="nb-NO" sz="1200" b="0" i="0" u="none" strike="noStrike" kern="1200" baseline="0" dirty="0" smtClean="0">
                <a:solidFill>
                  <a:schemeClr val="tx1"/>
                </a:solidFill>
                <a:latin typeface="+mn-lt"/>
                <a:ea typeface="+mn-ea"/>
                <a:cs typeface="+mn-cs"/>
              </a:rPr>
              <a:t>Motorferdselloven § 4 tredje ledd er ikke opphevet eller endret. Slik Fylkesmannen ser det gjelder fortsatt de eldre forskriftene. Vi er også av den oppfatning at de ulike signalene knytter seg til forskjellen i hvilke begrensninger som kan fastsettes når det gjelder innsjø og sjø. «</a:t>
            </a:r>
            <a:endParaRPr lang="nb-NO" dirty="0"/>
          </a:p>
        </p:txBody>
      </p:sp>
      <p:sp>
        <p:nvSpPr>
          <p:cNvPr id="4" name="Plassholder for lysbildenummer 3"/>
          <p:cNvSpPr>
            <a:spLocks noGrp="1"/>
          </p:cNvSpPr>
          <p:nvPr>
            <p:ph type="sldNum" sz="quarter" idx="10"/>
          </p:nvPr>
        </p:nvSpPr>
        <p:spPr/>
        <p:txBody>
          <a:bodyPr/>
          <a:lstStyle/>
          <a:p>
            <a:pPr>
              <a:defRPr/>
            </a:pPr>
            <a:fld id="{8C7568F9-0F20-4498-BCFE-C1AF48398900}" type="slidenum">
              <a:rPr lang="nb-NO" smtClean="0"/>
              <a:pPr>
                <a:defRPr/>
              </a:pPr>
              <a:t>5</a:t>
            </a:fld>
            <a:endParaRPr lang="nb-NO"/>
          </a:p>
        </p:txBody>
      </p:sp>
    </p:spTree>
    <p:extLst>
      <p:ext uri="{BB962C8B-B14F-4D97-AF65-F5344CB8AC3E}">
        <p14:creationId xmlns:p14="http://schemas.microsoft.com/office/powerpoint/2010/main" val="3543642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smtClean="0"/>
              <a:t>Klikk for å redigere tittelstil</a:t>
            </a:r>
            <a:endParaRPr lang="nb-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smtClean="0"/>
              <a:t>Klikk for å redigere undertittelstil i malen</a:t>
            </a:r>
            <a:endParaRPr lang="nb-NO"/>
          </a:p>
        </p:txBody>
      </p:sp>
    </p:spTree>
    <p:extLst>
      <p:ext uri="{BB962C8B-B14F-4D97-AF65-F5344CB8AC3E}">
        <p14:creationId xmlns:p14="http://schemas.microsoft.com/office/powerpoint/2010/main" val="22183169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loddrett tekst 2"/>
          <p:cNvSpPr>
            <a:spLocks noGrp="1"/>
          </p:cNvSpPr>
          <p:nvPr>
            <p:ph type="body" orient="vert" idx="1"/>
          </p:nvPr>
        </p:nvSpPr>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1750463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314950"/>
          </a:xfrm>
        </p:spPr>
        <p:txBody>
          <a:bodyPr vert="eaVert"/>
          <a:lstStyle/>
          <a:p>
            <a:r>
              <a:rPr lang="nb-NO" smtClean="0"/>
              <a:t>Klikk for å redigere tittelstil</a:t>
            </a:r>
            <a:endParaRPr lang="nb-NO"/>
          </a:p>
        </p:txBody>
      </p:sp>
      <p:sp>
        <p:nvSpPr>
          <p:cNvPr id="3" name="Plassholder for loddrett tekst 2"/>
          <p:cNvSpPr>
            <a:spLocks noGrp="1"/>
          </p:cNvSpPr>
          <p:nvPr>
            <p:ph type="body" orient="vert" idx="1"/>
          </p:nvPr>
        </p:nvSpPr>
        <p:spPr>
          <a:xfrm>
            <a:off x="457200" y="274638"/>
            <a:ext cx="6019800" cy="5314950"/>
          </a:xfrm>
        </p:spPr>
        <p:txBody>
          <a:bodyPr vert="eaVert"/>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33598176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idx="1"/>
          </p:nvPr>
        </p:nvSpPr>
        <p:spPr/>
        <p:txBody>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071266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smtClean="0"/>
              <a:t>Klikk for å redigere tittelstil</a:t>
            </a:r>
            <a:endParaRPr lang="nb-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smtClean="0"/>
              <a:t>Klikk for å redigere tekststiler i malen</a:t>
            </a:r>
          </a:p>
        </p:txBody>
      </p:sp>
    </p:spTree>
    <p:extLst>
      <p:ext uri="{BB962C8B-B14F-4D97-AF65-F5344CB8AC3E}">
        <p14:creationId xmlns:p14="http://schemas.microsoft.com/office/powerpoint/2010/main" val="11895304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
        <p:nvSpPr>
          <p:cNvPr id="3" name="Plassholder for innhold 2"/>
          <p:cNvSpPr>
            <a:spLocks noGrp="1"/>
          </p:cNvSpPr>
          <p:nvPr>
            <p:ph sz="half" idx="1"/>
          </p:nvPr>
        </p:nvSpPr>
        <p:spPr>
          <a:xfrm>
            <a:off x="457200" y="1125538"/>
            <a:ext cx="40386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innhold 3"/>
          <p:cNvSpPr>
            <a:spLocks noGrp="1"/>
          </p:cNvSpPr>
          <p:nvPr>
            <p:ph sz="half" idx="2"/>
          </p:nvPr>
        </p:nvSpPr>
        <p:spPr>
          <a:xfrm>
            <a:off x="4648200" y="1125538"/>
            <a:ext cx="4038600" cy="44640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4037965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1143000"/>
          </a:xfrm>
        </p:spPr>
        <p:txBody>
          <a:bodyPr/>
          <a:lstStyle>
            <a:lvl1pPr>
              <a:defRPr/>
            </a:lvl1pPr>
          </a:lstStyle>
          <a:p>
            <a:r>
              <a:rPr lang="nb-NO" smtClean="0"/>
              <a:t>Klikk for å redigere tittelstil</a:t>
            </a:r>
            <a:endParaRPr lang="nb-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smtClean="0"/>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Tree>
    <p:extLst>
      <p:ext uri="{BB962C8B-B14F-4D97-AF65-F5344CB8AC3E}">
        <p14:creationId xmlns:p14="http://schemas.microsoft.com/office/powerpoint/2010/main" val="25396190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smtClean="0"/>
              <a:t>Klikk for å redigere tittelstil</a:t>
            </a:r>
            <a:endParaRPr lang="nb-NO"/>
          </a:p>
        </p:txBody>
      </p:sp>
    </p:spTree>
    <p:extLst>
      <p:ext uri="{BB962C8B-B14F-4D97-AF65-F5344CB8AC3E}">
        <p14:creationId xmlns:p14="http://schemas.microsoft.com/office/powerpoint/2010/main" val="2588293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3881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smtClean="0"/>
              <a:t>Klikk for å redigere tittelstil</a:t>
            </a:r>
            <a:endParaRPr lang="nb-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endParaRPr lang="nb-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28789676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smtClean="0"/>
              <a:t>Klikk for å redigere tittelstil</a:t>
            </a:r>
            <a:endParaRPr lang="nb-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nb-NO" noProof="0" smtClean="0"/>
              <a:t>Klikk ikonet for å legge til et bilde</a:t>
            </a:r>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smtClean="0"/>
              <a:t>Klikk for å redigere tekststiler i malen</a:t>
            </a:r>
          </a:p>
        </p:txBody>
      </p:sp>
    </p:spTree>
    <p:extLst>
      <p:ext uri="{BB962C8B-B14F-4D97-AF65-F5344CB8AC3E}">
        <p14:creationId xmlns:p14="http://schemas.microsoft.com/office/powerpoint/2010/main" val="1070412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18488" cy="633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b-NO" smtClean="0"/>
              <a:t>Klikk for å redigere tittelstil</a:t>
            </a:r>
          </a:p>
        </p:txBody>
      </p:sp>
      <p:sp>
        <p:nvSpPr>
          <p:cNvPr id="1027" name="Rectangle 3"/>
          <p:cNvSpPr>
            <a:spLocks noGrp="1" noChangeArrowheads="1"/>
          </p:cNvSpPr>
          <p:nvPr>
            <p:ph type="body" idx="1"/>
          </p:nvPr>
        </p:nvSpPr>
        <p:spPr bwMode="auto">
          <a:xfrm>
            <a:off x="457200" y="1125538"/>
            <a:ext cx="8229600" cy="446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b-NO" smtClean="0"/>
              <a:t>Klikk for å redigere tekststiler i malen</a:t>
            </a:r>
          </a:p>
          <a:p>
            <a:pPr lvl="1"/>
            <a:r>
              <a:rPr lang="nb-NO" smtClean="0"/>
              <a:t>Andre nivå</a:t>
            </a:r>
          </a:p>
          <a:p>
            <a:pPr lvl="2"/>
            <a:r>
              <a:rPr lang="nb-NO" smtClean="0"/>
              <a:t>Tredje nivå</a:t>
            </a:r>
          </a:p>
          <a:p>
            <a:pPr lvl="3"/>
            <a:r>
              <a:rPr lang="nb-NO" smtClean="0"/>
              <a:t>Fjerde nivå</a:t>
            </a:r>
          </a:p>
          <a:p>
            <a:pPr lvl="4"/>
            <a:r>
              <a:rPr lang="nb-NO" smtClean="0"/>
              <a:t>Femte nivå</a:t>
            </a:r>
          </a:p>
        </p:txBody>
      </p:sp>
      <p:pic>
        <p:nvPicPr>
          <p:cNvPr id="1028" name="Picture 4" descr="Kommunevåpen høy kvalitet"/>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956550" y="5805488"/>
            <a:ext cx="515938"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5"/>
          <p:cNvSpPr txBox="1">
            <a:spLocks noChangeArrowheads="1"/>
          </p:cNvSpPr>
          <p:nvPr/>
        </p:nvSpPr>
        <p:spPr bwMode="auto">
          <a:xfrm>
            <a:off x="5435600" y="5862638"/>
            <a:ext cx="25209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spcBef>
                <a:spcPct val="50000"/>
              </a:spcBef>
              <a:defRPr/>
            </a:pPr>
            <a:r>
              <a:rPr lang="nb-NO" sz="1600" b="1" smtClean="0">
                <a:solidFill>
                  <a:srgbClr val="029809"/>
                </a:solidFill>
                <a:cs typeface="+mn-cs"/>
              </a:rPr>
              <a:t>Eidsvoll kommune</a:t>
            </a:r>
            <a:r>
              <a:rPr lang="nb-NO" sz="1200" b="1" smtClean="0">
                <a:solidFill>
                  <a:srgbClr val="029809"/>
                </a:solidFill>
                <a:cs typeface="+mn-cs"/>
              </a:rPr>
              <a:t/>
            </a:r>
            <a:br>
              <a:rPr lang="nb-NO" sz="1200" b="1" smtClean="0">
                <a:solidFill>
                  <a:srgbClr val="029809"/>
                </a:solidFill>
                <a:cs typeface="+mn-cs"/>
              </a:rPr>
            </a:br>
            <a:r>
              <a:rPr lang="nb-NO" sz="1200" smtClean="0">
                <a:cs typeface="+mn-cs"/>
              </a:rPr>
              <a:t>- trivsel og vekst i grunnlovsbygda</a:t>
            </a:r>
          </a:p>
        </p:txBody>
      </p:sp>
      <p:sp>
        <p:nvSpPr>
          <p:cNvPr id="1030" name="Text Box 6"/>
          <p:cNvSpPr txBox="1">
            <a:spLocks noChangeArrowheads="1"/>
          </p:cNvSpPr>
          <p:nvPr/>
        </p:nvSpPr>
        <p:spPr bwMode="auto">
          <a:xfrm>
            <a:off x="3851275" y="6538913"/>
            <a:ext cx="1512888"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spcBef>
                <a:spcPct val="50000"/>
              </a:spcBef>
              <a:defRPr/>
            </a:pPr>
            <a:r>
              <a:rPr lang="nb-NO" sz="1200" smtClean="0">
                <a:cs typeface="+mn-cs"/>
              </a:rPr>
              <a:t> s</a:t>
            </a:r>
            <a:r>
              <a:rPr lang="nb-NO" sz="1000" smtClean="0">
                <a:cs typeface="+mn-cs"/>
              </a:rPr>
              <a:t>ide </a:t>
            </a:r>
            <a:fld id="{C42DFDBB-7351-4AAA-9845-78A4937AAFB6}" type="slidenum">
              <a:rPr lang="nb-NO" sz="1000" smtClean="0">
                <a:cs typeface="+mn-cs"/>
              </a:rPr>
              <a:pPr algn="ctr" eaLnBrk="1" hangingPunct="1">
                <a:spcBef>
                  <a:spcPct val="50000"/>
                </a:spcBef>
                <a:defRPr/>
              </a:pPr>
              <a:t>‹#›</a:t>
            </a:fld>
            <a:endParaRPr lang="nb-NO" sz="1000" smtClean="0">
              <a:cs typeface="+mn-cs"/>
            </a:endParaRPr>
          </a:p>
        </p:txBody>
      </p:sp>
      <p:sp>
        <p:nvSpPr>
          <p:cNvPr id="1031" name="Text Box 7"/>
          <p:cNvSpPr txBox="1">
            <a:spLocks noChangeArrowheads="1"/>
          </p:cNvSpPr>
          <p:nvPr/>
        </p:nvSpPr>
        <p:spPr bwMode="auto">
          <a:xfrm>
            <a:off x="468313" y="6508750"/>
            <a:ext cx="331152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defRPr/>
            </a:pPr>
            <a:endParaRPr lang="nb-NO" sz="1400" smtClean="0">
              <a:solidFill>
                <a:srgbClr val="2C9A00"/>
              </a:solidFill>
              <a:cs typeface="+mn-cs"/>
            </a:endParaRPr>
          </a:p>
        </p:txBody>
      </p:sp>
      <p:sp>
        <p:nvSpPr>
          <p:cNvPr id="1032" name="Line 8"/>
          <p:cNvSpPr>
            <a:spLocks noChangeShapeType="1"/>
          </p:cNvSpPr>
          <p:nvPr/>
        </p:nvSpPr>
        <p:spPr bwMode="auto">
          <a:xfrm>
            <a:off x="395288" y="5734050"/>
            <a:ext cx="8353425"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nb-NO"/>
          </a:p>
        </p:txBody>
      </p:sp>
      <p:sp>
        <p:nvSpPr>
          <p:cNvPr id="1033" name="Rectangle 9"/>
          <p:cNvSpPr>
            <a:spLocks noChangeArrowheads="1"/>
          </p:cNvSpPr>
          <p:nvPr/>
        </p:nvSpPr>
        <p:spPr bwMode="auto">
          <a:xfrm>
            <a:off x="8748713" y="0"/>
            <a:ext cx="395287" cy="6858000"/>
          </a:xfrm>
          <a:prstGeom prst="rect">
            <a:avLst/>
          </a:prstGeom>
          <a:gradFill rotWithShape="1">
            <a:gsLst>
              <a:gs pos="0">
                <a:schemeClr val="bg1"/>
              </a:gs>
              <a:gs pos="100000">
                <a:srgbClr val="2C9A00"/>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nb-NO"/>
          </a:p>
        </p:txBody>
      </p:sp>
      <p:pic>
        <p:nvPicPr>
          <p:cNvPr id="2" name="Bilde 1"/>
          <p:cNvPicPr>
            <a:picLocks noChangeAspect="1"/>
          </p:cNvPicPr>
          <p:nvPr/>
        </p:nvPicPr>
        <p:blipFill rotWithShape="1">
          <a:blip r:embed="rId14" cstate="print">
            <a:extLst>
              <a:ext uri="{28A0092B-C50C-407E-A947-70E740481C1C}">
                <a14:useLocalDpi xmlns:a14="http://schemas.microsoft.com/office/drawing/2010/main" val="0"/>
              </a:ext>
            </a:extLst>
          </a:blip>
          <a:srcRect t="7212" b="35416"/>
          <a:stretch/>
        </p:blipFill>
        <p:spPr>
          <a:xfrm>
            <a:off x="539552" y="5804956"/>
            <a:ext cx="2448272" cy="936412"/>
          </a:xfrm>
          <a:prstGeom prst="rect">
            <a:avLst/>
          </a:prstGeom>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Verdana" pitchFamily="34" charset="0"/>
        </a:defRPr>
      </a:lvl2pPr>
      <a:lvl3pPr algn="l" rtl="0" eaLnBrk="1" fontAlgn="base" hangingPunct="1">
        <a:spcBef>
          <a:spcPct val="0"/>
        </a:spcBef>
        <a:spcAft>
          <a:spcPct val="0"/>
        </a:spcAft>
        <a:defRPr sz="2800" b="1">
          <a:solidFill>
            <a:schemeClr val="tx2"/>
          </a:solidFill>
          <a:latin typeface="Verdana" pitchFamily="34" charset="0"/>
        </a:defRPr>
      </a:lvl3pPr>
      <a:lvl4pPr algn="l" rtl="0" eaLnBrk="1" fontAlgn="base" hangingPunct="1">
        <a:spcBef>
          <a:spcPct val="0"/>
        </a:spcBef>
        <a:spcAft>
          <a:spcPct val="0"/>
        </a:spcAft>
        <a:defRPr sz="2800" b="1">
          <a:solidFill>
            <a:schemeClr val="tx2"/>
          </a:solidFill>
          <a:latin typeface="Verdana" pitchFamily="34" charset="0"/>
        </a:defRPr>
      </a:lvl4pPr>
      <a:lvl5pPr algn="l" rtl="0" eaLnBrk="1" fontAlgn="base" hangingPunct="1">
        <a:spcBef>
          <a:spcPct val="0"/>
        </a:spcBef>
        <a:spcAft>
          <a:spcPct val="0"/>
        </a:spcAft>
        <a:defRPr sz="2800" b="1">
          <a:solidFill>
            <a:schemeClr val="tx2"/>
          </a:solidFill>
          <a:latin typeface="Verdana" pitchFamily="34" charset="0"/>
        </a:defRPr>
      </a:lvl5pPr>
      <a:lvl6pPr marL="457200" algn="l" rtl="0" eaLnBrk="1" fontAlgn="base" hangingPunct="1">
        <a:spcBef>
          <a:spcPct val="0"/>
        </a:spcBef>
        <a:spcAft>
          <a:spcPct val="0"/>
        </a:spcAft>
        <a:defRPr sz="2800" b="1">
          <a:solidFill>
            <a:schemeClr val="tx2"/>
          </a:solidFill>
          <a:latin typeface="Verdana" pitchFamily="34" charset="0"/>
        </a:defRPr>
      </a:lvl6pPr>
      <a:lvl7pPr marL="914400" algn="l" rtl="0" eaLnBrk="1" fontAlgn="base" hangingPunct="1">
        <a:spcBef>
          <a:spcPct val="0"/>
        </a:spcBef>
        <a:spcAft>
          <a:spcPct val="0"/>
        </a:spcAft>
        <a:defRPr sz="2800" b="1">
          <a:solidFill>
            <a:schemeClr val="tx2"/>
          </a:solidFill>
          <a:latin typeface="Verdana" pitchFamily="34" charset="0"/>
        </a:defRPr>
      </a:lvl7pPr>
      <a:lvl8pPr marL="1371600" algn="l" rtl="0" eaLnBrk="1" fontAlgn="base" hangingPunct="1">
        <a:spcBef>
          <a:spcPct val="0"/>
        </a:spcBef>
        <a:spcAft>
          <a:spcPct val="0"/>
        </a:spcAft>
        <a:defRPr sz="2800" b="1">
          <a:solidFill>
            <a:schemeClr val="tx2"/>
          </a:solidFill>
          <a:latin typeface="Verdana" pitchFamily="34" charset="0"/>
        </a:defRPr>
      </a:lvl8pPr>
      <a:lvl9pPr marL="1828800" algn="l" rtl="0" eaLnBrk="1" fontAlgn="base" hangingPunct="1">
        <a:spcBef>
          <a:spcPct val="0"/>
        </a:spcBef>
        <a:spcAft>
          <a:spcPct val="0"/>
        </a:spcAft>
        <a:defRPr sz="2800" b="1">
          <a:solidFill>
            <a:schemeClr val="tx2"/>
          </a:solidFill>
          <a:latin typeface="Verdana" pitchFamily="34" charset="0"/>
        </a:defRPr>
      </a:lvl9pPr>
    </p:titleStyle>
    <p:bodyStyle>
      <a:lvl1pPr marL="342900" indent="-342900" algn="l" rtl="0" eaLnBrk="1" fontAlgn="base" hangingPunct="1">
        <a:spcBef>
          <a:spcPct val="20000"/>
        </a:spcBef>
        <a:spcAft>
          <a:spcPct val="0"/>
        </a:spcAft>
        <a:buChar char="•"/>
        <a:defRPr sz="28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400">
          <a:solidFill>
            <a:schemeClr val="tx1"/>
          </a:solidFill>
          <a:latin typeface="+mn-lt"/>
        </a:defRPr>
      </a:lvl2pPr>
      <a:lvl3pPr marL="1143000" indent="-228600" algn="l" rtl="0" eaLnBrk="1" fontAlgn="base" hangingPunct="1">
        <a:spcBef>
          <a:spcPct val="20000"/>
        </a:spcBef>
        <a:spcAft>
          <a:spcPct val="0"/>
        </a:spcAft>
        <a:buChar char="•"/>
        <a:defRPr sz="20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sz="1600">
          <a:solidFill>
            <a:schemeClr val="tx1"/>
          </a:solidFill>
          <a:latin typeface="+mn-lt"/>
        </a:defRPr>
      </a:lvl5pPr>
      <a:lvl6pPr marL="2514600" indent="-228600" algn="l" rtl="0" eaLnBrk="1" fontAlgn="base" hangingPunct="1">
        <a:spcBef>
          <a:spcPct val="20000"/>
        </a:spcBef>
        <a:spcAft>
          <a:spcPct val="0"/>
        </a:spcAft>
        <a:buChar char="»"/>
        <a:defRPr sz="1600">
          <a:solidFill>
            <a:schemeClr val="tx1"/>
          </a:solidFill>
          <a:latin typeface="+mn-lt"/>
        </a:defRPr>
      </a:lvl6pPr>
      <a:lvl7pPr marL="2971800" indent="-228600" algn="l" rtl="0" eaLnBrk="1" fontAlgn="base" hangingPunct="1">
        <a:spcBef>
          <a:spcPct val="20000"/>
        </a:spcBef>
        <a:spcAft>
          <a:spcPct val="0"/>
        </a:spcAft>
        <a:buChar char="»"/>
        <a:defRPr sz="1600">
          <a:solidFill>
            <a:schemeClr val="tx1"/>
          </a:solidFill>
          <a:latin typeface="+mn-lt"/>
        </a:defRPr>
      </a:lvl7pPr>
      <a:lvl8pPr marL="3429000" indent="-228600" algn="l" rtl="0" eaLnBrk="1" fontAlgn="base" hangingPunct="1">
        <a:spcBef>
          <a:spcPct val="20000"/>
        </a:spcBef>
        <a:spcAft>
          <a:spcPct val="0"/>
        </a:spcAft>
        <a:buChar char="»"/>
        <a:defRPr sz="1600">
          <a:solidFill>
            <a:schemeClr val="tx1"/>
          </a:solidFill>
          <a:latin typeface="+mn-lt"/>
        </a:defRPr>
      </a:lvl8pPr>
      <a:lvl9pPr marL="3886200" indent="-228600" algn="l" rtl="0" eaLnBrk="1" fontAlgn="base" hangingPunct="1">
        <a:spcBef>
          <a:spcPct val="20000"/>
        </a:spcBef>
        <a:spcAft>
          <a:spcPct val="0"/>
        </a:spcAft>
        <a:buChar char="»"/>
        <a:defRPr sz="1600">
          <a:solidFill>
            <a:schemeClr val="tx1"/>
          </a:solidFill>
          <a:latin typeface="+mn-lt"/>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lstStyle/>
          <a:p>
            <a:pPr algn="ctr"/>
            <a:r>
              <a:rPr lang="nb-NO" sz="4000" dirty="0" smtClean="0"/>
              <a:t>Vannskuterforvaltning KS 24.8.2017</a:t>
            </a:r>
            <a:endParaRPr lang="nb-NO" sz="4000" dirty="0"/>
          </a:p>
        </p:txBody>
      </p:sp>
      <p:sp>
        <p:nvSpPr>
          <p:cNvPr id="3" name="Undertittel 2"/>
          <p:cNvSpPr>
            <a:spLocks noGrp="1"/>
          </p:cNvSpPr>
          <p:nvPr>
            <p:ph type="subTitle" idx="1"/>
          </p:nvPr>
        </p:nvSpPr>
        <p:spPr/>
        <p:txBody>
          <a:bodyPr/>
          <a:lstStyle/>
          <a:p>
            <a:r>
              <a:rPr lang="nb-NO" dirty="0" smtClean="0"/>
              <a:t>Eidsvoll kommune</a:t>
            </a:r>
            <a:endParaRPr lang="nb-NO" dirty="0"/>
          </a:p>
        </p:txBody>
      </p:sp>
    </p:spTree>
    <p:extLst>
      <p:ext uri="{BB962C8B-B14F-4D97-AF65-F5344CB8AC3E}">
        <p14:creationId xmlns:p14="http://schemas.microsoft.com/office/powerpoint/2010/main" val="1430965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Kommunefakta</a:t>
            </a:r>
            <a:endParaRPr lang="nb-NO" dirty="0"/>
          </a:p>
        </p:txBody>
      </p:sp>
      <p:sp>
        <p:nvSpPr>
          <p:cNvPr id="3" name="Plassholder for innhold 2"/>
          <p:cNvSpPr>
            <a:spLocks noGrp="1"/>
          </p:cNvSpPr>
          <p:nvPr>
            <p:ph idx="1"/>
          </p:nvPr>
        </p:nvSpPr>
        <p:spPr/>
        <p:txBody>
          <a:bodyPr/>
          <a:lstStyle/>
          <a:p>
            <a:r>
              <a:rPr lang="nb-NO" dirty="0" smtClean="0"/>
              <a:t>Eidsvoll ligger på Øvre Romerike, lengst nord i Akershus.</a:t>
            </a:r>
          </a:p>
          <a:p>
            <a:r>
              <a:rPr lang="nb-NO" dirty="0" smtClean="0"/>
              <a:t>Kommunen hadde 24 415 innbyggere pr. 1.1.17 og har en årlig befolkningsvekst på 2,5 %.</a:t>
            </a:r>
          </a:p>
          <a:p>
            <a:r>
              <a:rPr lang="nb-NO" dirty="0" smtClean="0"/>
              <a:t>Totalarealet er på 456 km</a:t>
            </a:r>
            <a:r>
              <a:rPr lang="nb-NO" baseline="30000" dirty="0" smtClean="0"/>
              <a:t>2</a:t>
            </a:r>
            <a:r>
              <a:rPr lang="nb-NO" dirty="0" smtClean="0"/>
              <a:t>. Vann og vassdrag utgjør omtrent 70 km</a:t>
            </a:r>
            <a:r>
              <a:rPr lang="nb-NO" baseline="30000" dirty="0" smtClean="0"/>
              <a:t>2</a:t>
            </a:r>
            <a:r>
              <a:rPr lang="nb-NO" dirty="0" smtClean="0"/>
              <a:t>.</a:t>
            </a:r>
          </a:p>
        </p:txBody>
      </p:sp>
    </p:spTree>
    <p:extLst>
      <p:ext uri="{BB962C8B-B14F-4D97-AF65-F5344CB8AC3E}">
        <p14:creationId xmlns:p14="http://schemas.microsoft.com/office/powerpoint/2010/main" val="35907603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lassholder for innhold 3"/>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059832" y="476672"/>
            <a:ext cx="2520280" cy="5040560"/>
          </a:xfrm>
          <a:prstGeom prst="rect">
            <a:avLst/>
          </a:prstGeom>
          <a:noFill/>
        </p:spPr>
      </p:pic>
    </p:spTree>
    <p:extLst>
      <p:ext uri="{BB962C8B-B14F-4D97-AF65-F5344CB8AC3E}">
        <p14:creationId xmlns:p14="http://schemas.microsoft.com/office/powerpoint/2010/main" val="201138507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Lokal forskrift</a:t>
            </a:r>
            <a:endParaRPr lang="nb-NO" dirty="0"/>
          </a:p>
        </p:txBody>
      </p:sp>
      <p:sp>
        <p:nvSpPr>
          <p:cNvPr id="3" name="Plassholder for innhold 2"/>
          <p:cNvSpPr>
            <a:spLocks noGrp="1"/>
          </p:cNvSpPr>
          <p:nvPr>
            <p:ph idx="1"/>
          </p:nvPr>
        </p:nvSpPr>
        <p:spPr/>
        <p:txBody>
          <a:bodyPr/>
          <a:lstStyle/>
          <a:p>
            <a:r>
              <a:rPr lang="nb-NO" dirty="0" smtClean="0"/>
              <a:t>Eidsvoll kommunestyre vedtok et totalforbud mot bruk av vannskuter i mai 1996:</a:t>
            </a:r>
          </a:p>
          <a:p>
            <a:r>
              <a:rPr lang="nb-NO" sz="1600" dirty="0"/>
              <a:t>1.Bruk av vannscootere og lignende fartøyer er forbudt innfor kommunens grenser</a:t>
            </a:r>
            <a:r>
              <a:rPr lang="nb-NO" sz="1600" dirty="0" smtClean="0"/>
              <a:t>.</a:t>
            </a:r>
            <a:endParaRPr lang="nb-NO" sz="1600" dirty="0"/>
          </a:p>
          <a:p>
            <a:r>
              <a:rPr lang="nb-NO" sz="1600" dirty="0"/>
              <a:t>2.Rådmannen kan for en enkelt anledning gi dispensasjon for bruk av vannscootere i Eidsvoll kommune, men ikke for tidsrommet mellom kl. 22.00 - kl. 08.00</a:t>
            </a:r>
            <a:r>
              <a:rPr lang="nb-NO" sz="1600" dirty="0" smtClean="0"/>
              <a:t>.</a:t>
            </a:r>
          </a:p>
          <a:p>
            <a:endParaRPr lang="nb-NO" sz="1600" dirty="0" smtClean="0"/>
          </a:p>
          <a:p>
            <a:r>
              <a:rPr lang="nb-NO" dirty="0" smtClean="0"/>
              <a:t>Forskriften er hjemlet </a:t>
            </a:r>
            <a:r>
              <a:rPr lang="nb-NO" dirty="0"/>
              <a:t>i Lov om motorferdsel i utmark og vassdrag, § 4, </a:t>
            </a:r>
            <a:r>
              <a:rPr lang="nb-NO" dirty="0" smtClean="0"/>
              <a:t>3.ledd.</a:t>
            </a:r>
          </a:p>
          <a:p>
            <a:pPr marL="0" indent="0">
              <a:buNone/>
            </a:pPr>
            <a:endParaRPr lang="nb-NO" dirty="0" smtClean="0"/>
          </a:p>
          <a:p>
            <a:endParaRPr lang="nb-NO" dirty="0"/>
          </a:p>
        </p:txBody>
      </p:sp>
    </p:spTree>
    <p:extLst>
      <p:ext uri="{BB962C8B-B14F-4D97-AF65-F5344CB8AC3E}">
        <p14:creationId xmlns:p14="http://schemas.microsoft.com/office/powerpoint/2010/main" val="27410937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smtClean="0"/>
              <a:t>Opphevelse av nasjonal forskrift</a:t>
            </a:r>
            <a:endParaRPr lang="nb-NO" dirty="0"/>
          </a:p>
        </p:txBody>
      </p:sp>
      <p:sp>
        <p:nvSpPr>
          <p:cNvPr id="3" name="Plassholder for innhold 2"/>
          <p:cNvSpPr>
            <a:spLocks noGrp="1"/>
          </p:cNvSpPr>
          <p:nvPr>
            <p:ph idx="1"/>
          </p:nvPr>
        </p:nvSpPr>
        <p:spPr/>
        <p:txBody>
          <a:bodyPr/>
          <a:lstStyle/>
          <a:p>
            <a:r>
              <a:rPr lang="nb-NO" sz="2400" dirty="0" smtClean="0"/>
              <a:t>Ulike signaler om hva kommunen kan gjøre og ikke gjøre.</a:t>
            </a:r>
          </a:p>
          <a:p>
            <a:r>
              <a:rPr lang="nb-NO" sz="2400" dirty="0" smtClean="0"/>
              <a:t>Usikkerhet knyttet til de gamle forskriftene.</a:t>
            </a:r>
          </a:p>
          <a:p>
            <a:r>
              <a:rPr lang="nb-NO" sz="2400" dirty="0" smtClean="0"/>
              <a:t>EK stilte derfor følgende spørsmål til KS</a:t>
            </a:r>
            <a:r>
              <a:rPr lang="nb-NO" dirty="0" smtClean="0"/>
              <a:t>:</a:t>
            </a:r>
          </a:p>
          <a:p>
            <a:pPr marL="0" indent="0">
              <a:buNone/>
            </a:pPr>
            <a:r>
              <a:rPr lang="nb-NO" sz="1400" dirty="0" smtClean="0"/>
              <a:t>«Eidsvoll </a:t>
            </a:r>
            <a:r>
              <a:rPr lang="nb-NO" sz="1400" dirty="0"/>
              <a:t>kommunestyre vedtok i 1996 et totalforbud mot bruk av </a:t>
            </a:r>
            <a:r>
              <a:rPr lang="nb-NO" sz="1400" dirty="0" smtClean="0"/>
              <a:t>vannskuter </a:t>
            </a:r>
            <a:r>
              <a:rPr lang="nb-NO" sz="1400" dirty="0"/>
              <a:t>med hjemmel i motorferdselloven</a:t>
            </a:r>
            <a:r>
              <a:rPr lang="nb-NO" sz="1400" dirty="0" smtClean="0"/>
              <a:t>. </a:t>
            </a:r>
            <a:r>
              <a:rPr lang="nb-NO" sz="1400" dirty="0"/>
              <a:t>I forbindelse med høringen var vi i kontakt med saksbehandler i departementet som opplyste at denne forskriften fortsatt vil være gjeldende. Kan vi gå ut fra at dette er korrekt</a:t>
            </a:r>
            <a:r>
              <a:rPr lang="nb-NO" sz="1400" dirty="0" smtClean="0"/>
              <a:t>?»</a:t>
            </a:r>
          </a:p>
          <a:p>
            <a:pPr marL="0" indent="0">
              <a:buNone/>
            </a:pPr>
            <a:endParaRPr lang="nb-NO" sz="1400" dirty="0" smtClean="0"/>
          </a:p>
          <a:p>
            <a:r>
              <a:rPr lang="nb-NO" sz="2400" dirty="0"/>
              <a:t>Fylkesmannen har i ettertid gitt uttrykk for at forskriften etter deres oppfatning fortsatt er gjeldende.</a:t>
            </a:r>
          </a:p>
        </p:txBody>
      </p:sp>
    </p:spTree>
    <p:extLst>
      <p:ext uri="{BB962C8B-B14F-4D97-AF65-F5344CB8AC3E}">
        <p14:creationId xmlns:p14="http://schemas.microsoft.com/office/powerpoint/2010/main" val="2995767081"/>
      </p:ext>
    </p:extLst>
  </p:cSld>
  <p:clrMapOvr>
    <a:masterClrMapping/>
  </p:clrMapOvr>
  <p:timing>
    <p:tnLst>
      <p:par>
        <p:cTn id="1" dur="indefinite" restart="never" nodeType="tmRoot"/>
      </p:par>
    </p:tnLst>
  </p:timing>
</p:sld>
</file>

<file path=ppt/theme/theme1.xml><?xml version="1.0" encoding="utf-8"?>
<a:theme xmlns:a="http://schemas.openxmlformats.org/drawingml/2006/main" name="Eidsvoll kommune ja vi elsker">
  <a:themeElements>
    <a:clrScheme name="mal_eidsvoll kommu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l_eidsvoll kommun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al_eidsvoll kommu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l_eidsvoll kommu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l_eidsvoll kommu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l_eidsvoll kommu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l_eidsvoll kommu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l_eidsvoll kommu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l_eidsvoll kommu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l_eidsvoll kommu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l_eidsvoll kommu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l_eidsvoll kommu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l_eidsvoll kommu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l_eidsvoll kommu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Eidsvoll kommune ja vi elsker</Template>
  <TotalTime>462</TotalTime>
  <Words>808</Words>
  <Application>Microsoft Office PowerPoint</Application>
  <PresentationFormat>Skjermfremvisning (4:3)</PresentationFormat>
  <Paragraphs>51</Paragraphs>
  <Slides>5</Slides>
  <Notes>5</Notes>
  <HiddenSlides>0</HiddenSlides>
  <MMClips>0</MMClips>
  <ScaleCrop>false</ScaleCrop>
  <HeadingPairs>
    <vt:vector size="4" baseType="variant">
      <vt:variant>
        <vt:lpstr>Tema</vt:lpstr>
      </vt:variant>
      <vt:variant>
        <vt:i4>1</vt:i4>
      </vt:variant>
      <vt:variant>
        <vt:lpstr>Lysbildetitler</vt:lpstr>
      </vt:variant>
      <vt:variant>
        <vt:i4>5</vt:i4>
      </vt:variant>
    </vt:vector>
  </HeadingPairs>
  <TitlesOfParts>
    <vt:vector size="6" baseType="lpstr">
      <vt:lpstr>Eidsvoll kommune ja vi elsker</vt:lpstr>
      <vt:lpstr>Vannskuterforvaltning KS 24.8.2017</vt:lpstr>
      <vt:lpstr>Kommunefakta</vt:lpstr>
      <vt:lpstr>PowerPoint-presentasjon</vt:lpstr>
      <vt:lpstr>Lokal forskrift</vt:lpstr>
      <vt:lpstr>Opphevelse av nasjonal forskrift</vt:lpstr>
    </vt:vector>
  </TitlesOfParts>
  <Company>Digitale Gardermoen IKS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Lars Ludvigsen</dc:creator>
  <cp:lastModifiedBy>Halvard Dahle Lægreid</cp:lastModifiedBy>
  <cp:revision>26</cp:revision>
  <cp:lastPrinted>2017-08-03T10:59:36Z</cp:lastPrinted>
  <dcterms:created xsi:type="dcterms:W3CDTF">2013-05-14T15:10:32Z</dcterms:created>
  <dcterms:modified xsi:type="dcterms:W3CDTF">2017-08-24T10:38:03Z</dcterms:modified>
</cp:coreProperties>
</file>