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65" r:id="rId2"/>
    <p:sldId id="366" r:id="rId3"/>
    <p:sldId id="367" r:id="rId4"/>
    <p:sldId id="404" r:id="rId5"/>
    <p:sldId id="411" r:id="rId6"/>
    <p:sldId id="409" r:id="rId7"/>
    <p:sldId id="410" r:id="rId8"/>
    <p:sldId id="412" r:id="rId9"/>
    <p:sldId id="369" r:id="rId10"/>
    <p:sldId id="434" r:id="rId11"/>
    <p:sldId id="374" r:id="rId12"/>
    <p:sldId id="375" r:id="rId13"/>
    <p:sldId id="378" r:id="rId14"/>
    <p:sldId id="379" r:id="rId15"/>
    <p:sldId id="423" r:id="rId16"/>
    <p:sldId id="424" r:id="rId17"/>
    <p:sldId id="425" r:id="rId18"/>
    <p:sldId id="426" r:id="rId19"/>
    <p:sldId id="427" r:id="rId20"/>
    <p:sldId id="428" r:id="rId21"/>
    <p:sldId id="429" r:id="rId22"/>
    <p:sldId id="389" r:id="rId23"/>
    <p:sldId id="430" r:id="rId24"/>
    <p:sldId id="431" r:id="rId25"/>
    <p:sldId id="433" r:id="rId26"/>
    <p:sldId id="393" r:id="rId27"/>
    <p:sldId id="405" r:id="rId28"/>
    <p:sldId id="413" r:id="rId29"/>
    <p:sldId id="415" r:id="rId30"/>
    <p:sldId id="419" r:id="rId31"/>
    <p:sldId id="421" r:id="rId32"/>
    <p:sldId id="435" r:id="rId33"/>
    <p:sldId id="398" r:id="rId3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7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E44"/>
    <a:srgbClr val="FDF21A"/>
    <a:srgbClr val="3A7EC0"/>
    <a:srgbClr val="8BAE4A"/>
    <a:srgbClr val="67674B"/>
    <a:srgbClr val="9BA5AE"/>
    <a:srgbClr val="000000"/>
    <a:srgbClr val="2E69B3"/>
    <a:srgbClr val="2E69A4"/>
    <a:srgbClr val="245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94" autoAdjust="0"/>
    <p:restoredTop sz="99072" autoAdjust="0"/>
  </p:normalViewPr>
  <p:slideViewPr>
    <p:cSldViewPr snapToObjects="1">
      <p:cViewPr varScale="1">
        <p:scale>
          <a:sx n="111" d="100"/>
          <a:sy n="111" d="100"/>
        </p:scale>
        <p:origin x="1548" y="114"/>
      </p:cViewPr>
      <p:guideLst>
        <p:guide orient="horz" pos="2160"/>
        <p:guide pos="177"/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4"/>
    </p:cViewPr>
  </p:sorterViewPr>
  <p:notesViewPr>
    <p:cSldViewPr snapToGrid="0" snapToObjects="1" showGuides="1">
      <p:cViewPr varScale="1">
        <p:scale>
          <a:sx n="107" d="100"/>
          <a:sy n="107" d="100"/>
        </p:scale>
        <p:origin x="-424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C9726-B2A7-B043-9B9C-5AE4AFA8CB82}" type="datetimeFigureOut">
              <a:rPr lang="en-US" smtClean="0"/>
              <a:t>1/25/2019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0AF78-0AB5-C747-AF02-BD58D80F9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5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B043-62CF-3F45-9A7D-7BFFCFFC35FE}" type="datetimeFigureOut">
              <a:t>25.01.2019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F862A-7837-4344-B614-104AFDA771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99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MVEIS_Ph02_Illustrasjon_REV_1-02 AE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r="2061" b="-1"/>
          <a:stretch/>
        </p:blipFill>
        <p:spPr>
          <a:xfrm>
            <a:off x="190785" y="194134"/>
            <a:ext cx="9529684" cy="537608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4" name="Picture 13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31" y="5915729"/>
            <a:ext cx="6865022" cy="609615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 smtClean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16496" y="2773363"/>
            <a:ext cx="6662445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&lt;</a:t>
            </a:r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navn</a:t>
            </a:r>
            <a:r>
              <a:rPr lang="en-US" dirty="0" smtClean="0"/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6064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10149" y="327262"/>
            <a:ext cx="5317527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0149" y="1310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67062" y="1310350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09550" y="1779071"/>
            <a:ext cx="5655979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sidenummer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kapittel</a:t>
            </a:r>
            <a:r>
              <a:rPr lang="en-US" dirty="0" smtClean="0"/>
              <a:t>. </a:t>
            </a:r>
            <a:r>
              <a:rPr lang="en-US" dirty="0" err="1" smtClean="0"/>
              <a:t>Bruk</a:t>
            </a:r>
            <a:r>
              <a:rPr lang="en-US" dirty="0" smtClean="0"/>
              <a:t> tab 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sidenummer</a:t>
            </a:r>
            <a:endParaRPr lang="en-US" dirty="0" smtClean="0"/>
          </a:p>
          <a:p>
            <a:pPr lvl="0"/>
            <a:r>
              <a:rPr lang="en-US" dirty="0" smtClean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98439" y="1634133"/>
            <a:ext cx="566709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628800"/>
            <a:ext cx="3177878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3"/>
            <a:ext cx="3177878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 smtClean="0"/>
              <a:t>[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nr</a:t>
            </a:r>
            <a:r>
              <a:rPr lang="en-US" dirty="0" smtClean="0"/>
              <a:t>, </a:t>
            </a:r>
            <a:r>
              <a:rPr lang="en-US" dirty="0" err="1" smtClean="0"/>
              <a:t>Fasenavn</a:t>
            </a:r>
            <a:r>
              <a:rPr lang="en-US" dirty="0" smtClean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44" y="4728614"/>
            <a:ext cx="314743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292028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580" userDrawn="1">
          <p15:clr>
            <a:srgbClr val="FBAE40"/>
          </p15:clr>
        </p15:guide>
        <p15:guide id="3" pos="3846" userDrawn="1">
          <p15:clr>
            <a:srgbClr val="FBAE40"/>
          </p15:clr>
        </p15:guide>
        <p15:guide id="4" pos="1578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 smtClean="0"/>
              <a:t>Klikk for å skrive inn navn på kapittel</a:t>
            </a:r>
            <a:endParaRPr lang="nb-NO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8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09549" y="1634464"/>
            <a:ext cx="5655979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994464"/>
            <a:ext cx="5657142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09551" y="3565249"/>
            <a:ext cx="5655978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08387" y="3925249"/>
            <a:ext cx="5657142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3326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88680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01177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3" y="327262"/>
            <a:ext cx="949714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15433" y="1634462"/>
            <a:ext cx="2694117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7964" y="5613752"/>
            <a:ext cx="5657566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16596" y="2205024"/>
            <a:ext cx="2700002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5" y="943270"/>
            <a:ext cx="949597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165529" y="1639678"/>
            <a:ext cx="2700000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161868" y="2205024"/>
            <a:ext cx="2700000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09074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5" y="327262"/>
            <a:ext cx="949713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9550" y="1628774"/>
            <a:ext cx="5652318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7" y="943270"/>
            <a:ext cx="9495975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6393159" y="4149080"/>
            <a:ext cx="3168353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3784319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5162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27262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1772815"/>
            <a:ext cx="3177878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09550" y="1635124"/>
            <a:ext cx="5652318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040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93405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0933" y="327262"/>
            <a:ext cx="950595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1733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20933" y="1635125"/>
            <a:ext cx="9505950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20933" y="2719613"/>
            <a:ext cx="9505950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på ikonet for å sette inn bilde</a:t>
            </a:r>
            <a:endParaRPr lang="nb-NO" dirty="0"/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603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530312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700021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18378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09551" y="188913"/>
            <a:ext cx="9496424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på ikon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525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3933" y="367266"/>
            <a:ext cx="9217025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smtClean="0"/>
              <a:t>Klikk for å skrive inn avslutning</a:t>
            </a:r>
            <a:endParaRPr lang="nb-NO" dirty="0"/>
          </a:p>
        </p:txBody>
      </p:sp>
      <p:pic>
        <p:nvPicPr>
          <p:cNvPr id="10" name="Picture 9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07995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398719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5894432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7801670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9708907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172718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28464" y="72008"/>
            <a:ext cx="9649071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9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670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396275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396275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396275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230" y="188917"/>
            <a:ext cx="9049544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900"/>
            </a:lvl1pPr>
          </a:lstStyle>
          <a:p>
            <a:pPr lvl="0"/>
            <a:r>
              <a:rPr lang="en-US" dirty="0" smtClean="0"/>
              <a:t>Header</a:t>
            </a:r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28230" y="475200"/>
            <a:ext cx="9049544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8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8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98416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488" y="327262"/>
            <a:ext cx="9217024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6198" y="64139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25.01.2019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8727" y="6413951"/>
            <a:ext cx="2462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44487" y="1628775"/>
            <a:ext cx="92170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49183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8" r:id="rId3"/>
    <p:sldLayoutId id="2147483663" r:id="rId4"/>
    <p:sldLayoutId id="2147483680" r:id="rId5"/>
    <p:sldLayoutId id="2147483681" r:id="rId6"/>
    <p:sldLayoutId id="2147483674" r:id="rId7"/>
    <p:sldLayoutId id="2147483675" r:id="rId8"/>
    <p:sldLayoutId id="2147483677" r:id="rId9"/>
    <p:sldLayoutId id="2147483661" r:id="rId10"/>
    <p:sldLayoutId id="2147483678" r:id="rId11"/>
    <p:sldLayoutId id="2147483669" r:id="rId12"/>
    <p:sldLayoutId id="2147483673" r:id="rId13"/>
    <p:sldLayoutId id="2147483682" r:id="rId14"/>
    <p:sldLayoutId id="2147483679" r:id="rId15"/>
    <p:sldLayoutId id="2147483684" r:id="rId16"/>
    <p:sldLayoutId id="2147483685" r:id="rId17"/>
    <p:sldLayoutId id="2147483686" r:id="rId18"/>
    <p:sldLayoutId id="2147483689" r:id="rId19"/>
    <p:sldLayoutId id="2147483690" r:id="rId2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126" userDrawn="1">
          <p15:clr>
            <a:srgbClr val="F26B43"/>
          </p15:clr>
        </p15:guide>
        <p15:guide id="4" pos="6114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  <p15:guide id="9" orient="horz" pos="210" userDrawn="1">
          <p15:clr>
            <a:srgbClr val="F26B43"/>
          </p15:clr>
        </p15:guide>
        <p15:guide id="10" pos="217" userDrawn="1">
          <p15:clr>
            <a:srgbClr val="F26B43"/>
          </p15:clr>
        </p15:guide>
        <p15:guide id="11" pos="6023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984" userDrawn="1">
          <p15:clr>
            <a:srgbClr val="F26B43"/>
          </p15:clr>
        </p15:guide>
        <p15:guide id="14" pos="3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6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7.emf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6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8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emf"/><Relationship Id="rId11" Type="http://schemas.openxmlformats.org/officeDocument/2006/relationships/image" Target="../media/image26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6.png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7.emf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8.png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emf"/><Relationship Id="rId11" Type="http://schemas.openxmlformats.org/officeDocument/2006/relationships/image" Target="../media/image26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3" Type="http://schemas.openxmlformats.org/officeDocument/2006/relationships/image" Target="../media/image38.jpg"/><Relationship Id="rId7" Type="http://schemas.openxmlformats.org/officeDocument/2006/relationships/image" Target="../media/image42.jpeg"/><Relationship Id="rId12" Type="http://schemas.openxmlformats.org/officeDocument/2006/relationships/image" Target="../media/image47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emf"/><Relationship Id="rId11" Type="http://schemas.openxmlformats.org/officeDocument/2006/relationships/image" Target="../media/image46.jpeg"/><Relationship Id="rId5" Type="http://schemas.openxmlformats.org/officeDocument/2006/relationships/image" Target="../media/image40.jp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03</a:t>
            </a:r>
            <a:r>
              <a:rPr lang="nb-NO" dirty="0"/>
              <a:t>	</a:t>
            </a:r>
            <a:r>
              <a:rPr lang="nb-NO" dirty="0" smtClean="0"/>
              <a:t>Introduksjon til idémyldring</a:t>
            </a:r>
            <a:r>
              <a:rPr lang="nb-NO" b="1" dirty="0"/>
              <a:t/>
            </a:r>
            <a:br>
              <a:rPr lang="nb-NO" b="1" dirty="0"/>
            </a:br>
            <a:endParaRPr lang="nb-NO" b="1" dirty="0"/>
          </a:p>
          <a:p>
            <a:r>
              <a:rPr lang="nb-NO" dirty="0" smtClean="0"/>
              <a:t>11</a:t>
            </a:r>
            <a:r>
              <a:rPr lang="nb-NO" dirty="0"/>
              <a:t>	</a:t>
            </a:r>
            <a:r>
              <a:rPr lang="nb-NO" dirty="0" smtClean="0"/>
              <a:t>Eksempler på utfylte maler</a:t>
            </a:r>
            <a:endParaRPr lang="nb-NO" dirty="0"/>
          </a:p>
          <a:p>
            <a:endParaRPr lang="nb-NO" dirty="0"/>
          </a:p>
          <a:p>
            <a:r>
              <a:rPr lang="nb-NO" dirty="0" smtClean="0"/>
              <a:t>15</a:t>
            </a:r>
            <a:r>
              <a:rPr lang="nb-NO" dirty="0"/>
              <a:t>	</a:t>
            </a:r>
            <a:r>
              <a:rPr lang="nb-NO" dirty="0" err="1" smtClean="0"/>
              <a:t>Utskriftsvennlige</a:t>
            </a:r>
            <a:r>
              <a:rPr lang="nb-NO" dirty="0" smtClean="0"/>
              <a:t> maler</a:t>
            </a:r>
          </a:p>
          <a:p>
            <a:endParaRPr lang="nb-NO" dirty="0"/>
          </a:p>
          <a:p>
            <a:r>
              <a:rPr lang="nb-NO" dirty="0" smtClean="0"/>
              <a:t>23	PowerPoint-mal</a:t>
            </a:r>
          </a:p>
          <a:p>
            <a:endParaRPr lang="nb-NO" dirty="0"/>
          </a:p>
          <a:p>
            <a:r>
              <a:rPr lang="nb-NO" dirty="0" smtClean="0"/>
              <a:t>27	Videreutvikling av idéer</a:t>
            </a:r>
            <a:endParaRPr lang="nb-NO" dirty="0"/>
          </a:p>
          <a:p>
            <a:endParaRPr lang="nb-NO" dirty="0">
              <a:solidFill>
                <a:srgbClr val="FF0000"/>
              </a:solidFill>
            </a:endParaRPr>
          </a:p>
          <a:p>
            <a:pPr lvl="1" indent="0">
              <a:buNone/>
            </a:pPr>
            <a:r>
              <a:rPr lang="en-US" dirty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60949-4B9F-9B4C-948A-35244A0B85F5}" type="slidenum">
              <a:rPr lang="nb-NO" smtClean="0"/>
              <a:pPr/>
              <a:t>1</a:t>
            </a:fld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6402882" y="1687940"/>
            <a:ext cx="3177878" cy="444916"/>
          </a:xfrm>
        </p:spPr>
        <p:txBody>
          <a:bodyPr>
            <a:normAutofit fontScale="92500" lnSpcReduction="20000"/>
          </a:bodyPr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6393160" y="2080593"/>
            <a:ext cx="3177878" cy="257254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dirty="0" smtClean="0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51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133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949" y="1623164"/>
            <a:ext cx="9514657" cy="504592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Workshop, idémyldring</a:t>
            </a:r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Mange nye idéer!</a:t>
            </a:r>
          </a:p>
        </p:txBody>
      </p:sp>
    </p:spTree>
    <p:extLst>
      <p:ext uri="{BB962C8B-B14F-4D97-AF65-F5344CB8AC3E}">
        <p14:creationId xmlns:p14="http://schemas.microsoft.com/office/powerpoint/2010/main" val="350454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150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948" y="1635124"/>
            <a:ext cx="9521371" cy="503396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Workshop, idémyldring</a:t>
            </a:r>
            <a:endParaRPr lang="nb-NO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smtClean="0"/>
              <a:t>Deling og presentasjon av idéer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289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Introduksjon til idémyldring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824733" cy="3932459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Hva er idémyldring?</a:t>
            </a:r>
          </a:p>
          <a:p>
            <a:r>
              <a:rPr lang="nb-NO" dirty="0" smtClean="0"/>
              <a:t>Idémyldring er en teknikk som står </a:t>
            </a:r>
            <a:r>
              <a:rPr lang="nb-NO" dirty="0"/>
              <a:t>sentralt i </a:t>
            </a:r>
            <a:r>
              <a:rPr lang="nb-NO" dirty="0" smtClean="0"/>
              <a:t>innovasjon og som brukes i alle stadier av et prosjekt </a:t>
            </a:r>
            <a:r>
              <a:rPr lang="nb-NO" dirty="0"/>
              <a:t>for å komme opp med kreative løsninger på </a:t>
            </a:r>
            <a:r>
              <a:rPr lang="nb-NO" dirty="0" smtClean="0"/>
              <a:t>problemer. Løsninger kan </a:t>
            </a:r>
            <a:r>
              <a:rPr lang="nb-NO" dirty="0"/>
              <a:t>være alt fra små hverdagsforbedringer av dagens tjeneste, til mer radikale endringer og helt nye </a:t>
            </a:r>
            <a:r>
              <a:rPr lang="nb-NO" dirty="0" smtClean="0"/>
              <a:t>tjenester.</a:t>
            </a:r>
          </a:p>
          <a:p>
            <a:r>
              <a:rPr lang="nb-NO" dirty="0" smtClean="0"/>
              <a:t>Idémyldring </a:t>
            </a:r>
            <a:r>
              <a:rPr lang="nb-NO" dirty="0"/>
              <a:t>kan foregå individuelt </a:t>
            </a:r>
            <a:r>
              <a:rPr lang="nb-NO" dirty="0" smtClean="0"/>
              <a:t>for å gi hver enkelt mulighet til å etablere egne synspunkter, eller sammen </a:t>
            </a:r>
            <a:r>
              <a:rPr lang="nb-NO" dirty="0"/>
              <a:t>i større </a:t>
            </a:r>
            <a:r>
              <a:rPr lang="nb-NO" dirty="0" smtClean="0"/>
              <a:t>grupper for å inspirere hverandre, og </a:t>
            </a:r>
            <a:r>
              <a:rPr lang="nb-NO" dirty="0"/>
              <a:t>bygge </a:t>
            </a:r>
            <a:r>
              <a:rPr lang="nb-NO" dirty="0" smtClean="0"/>
              <a:t>videre på andres idéer.</a:t>
            </a:r>
            <a:r>
              <a:rPr lang="en-GB" dirty="0"/>
              <a:t> </a:t>
            </a:r>
            <a:endParaRPr lang="en-GB" dirty="0" smtClean="0"/>
          </a:p>
          <a:p>
            <a:endParaRPr lang="en-GB" dirty="0"/>
          </a:p>
          <a:p>
            <a:r>
              <a:rPr lang="nb-NO" dirty="0" smtClean="0"/>
              <a:t>Når </a:t>
            </a:r>
            <a:r>
              <a:rPr lang="nb-NO" dirty="0"/>
              <a:t>dere gjør idémyldring </a:t>
            </a:r>
            <a:r>
              <a:rPr lang="nb-NO" dirty="0" smtClean="0"/>
              <a:t>skal funnarkene</a:t>
            </a:r>
            <a:r>
              <a:rPr lang="nb-NO" dirty="0"/>
              <a:t> </a:t>
            </a:r>
            <a:r>
              <a:rPr lang="nb-NO" dirty="0" smtClean="0"/>
              <a:t>og designprinsippene brukes aktivt for å sette </a:t>
            </a:r>
            <a:r>
              <a:rPr lang="nb-NO" dirty="0"/>
              <a:t>tydelige rammer for hvor </a:t>
            </a:r>
            <a:r>
              <a:rPr lang="nb-NO" dirty="0" smtClean="0"/>
              <a:t>dere </a:t>
            </a:r>
            <a:r>
              <a:rPr lang="nb-NO" dirty="0"/>
              <a:t>bør fokusere </a:t>
            </a:r>
            <a:r>
              <a:rPr lang="nb-NO" dirty="0" smtClean="0"/>
              <a:t>kreativiteten. Hensikten </a:t>
            </a:r>
            <a:r>
              <a:rPr lang="nb-NO" dirty="0"/>
              <a:t>er å omsette det dere har lært </a:t>
            </a:r>
            <a:r>
              <a:rPr lang="nb-NO" dirty="0" smtClean="0"/>
              <a:t>gjennom innsiktsarbeidet til </a:t>
            </a:r>
            <a:r>
              <a:rPr lang="nb-NO" dirty="0"/>
              <a:t>gode </a:t>
            </a:r>
            <a:r>
              <a:rPr lang="nb-NO" dirty="0" smtClean="0"/>
              <a:t>idéer </a:t>
            </a:r>
            <a:r>
              <a:rPr lang="nb-NO" dirty="0"/>
              <a:t>og </a:t>
            </a:r>
            <a:r>
              <a:rPr lang="nb-NO" dirty="0" smtClean="0"/>
              <a:t>spennende løsninger</a:t>
            </a:r>
            <a:r>
              <a:rPr lang="nb-NO" dirty="0"/>
              <a:t>. Det er viktig å la fantasien løpe og tenke </a:t>
            </a:r>
            <a:r>
              <a:rPr lang="nb-NO" dirty="0" smtClean="0"/>
              <a:t>”utenfor boksen” </a:t>
            </a:r>
            <a:r>
              <a:rPr lang="nb-NO" dirty="0"/>
              <a:t>for å skape grensesprengende visjoner for fremtiden. </a:t>
            </a:r>
          </a:p>
          <a:p>
            <a:endParaRPr lang="nb-NO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Hvorfor gjør vi idémyldring?</a:t>
            </a:r>
          </a:p>
          <a:p>
            <a:r>
              <a:rPr lang="nb-NO" dirty="0" smtClean="0"/>
              <a:t>Idémyldring basert på </a:t>
            </a:r>
            <a:r>
              <a:rPr lang="nb-NO" i="1" dirty="0" smtClean="0"/>
              <a:t>reelle</a:t>
            </a:r>
            <a:r>
              <a:rPr lang="nb-NO" dirty="0" smtClean="0"/>
              <a:t> behov gir helt andre løsningsbilder enn dersom dere bare tar utgangspunkt i antatte behov og kommunens egne behov. Enkle tegninger gjør det enklere for folk å forstå idéene og gi tilbakemeldinger. Idémyldring skaper også engasjement</a:t>
            </a:r>
            <a:r>
              <a:rPr lang="nb-NO" dirty="0"/>
              <a:t>!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8199835" cy="294191"/>
          </a:xfrm>
        </p:spPr>
        <p:txBody>
          <a:bodyPr/>
          <a:lstStyle/>
          <a:p>
            <a:r>
              <a:rPr lang="nb-NO" dirty="0"/>
              <a:t>Innovasjon handler om å skape </a:t>
            </a:r>
            <a:r>
              <a:rPr lang="nb-NO" dirty="0" smtClean="0"/>
              <a:t>noe nytt</a:t>
            </a:r>
            <a:r>
              <a:rPr lang="nb-NO" dirty="0"/>
              <a:t>, og er en metode for å endre tjenestene slik at oppgavene kan løses på en bedre og mer hensiktsmessig </a:t>
            </a:r>
            <a:r>
              <a:rPr lang="nb-NO" dirty="0" smtClean="0"/>
              <a:t>måte.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Dette gjøres parallelt med innsiktsarbeidet og kontinuerlig gjennom hele utviklingsprosessen  etter hvert som man støter på nye utfordringer eller ser nye muligheter.</a:t>
            </a:r>
            <a:endParaRPr lang="nb-NO" b="1" dirty="0">
              <a:solidFill>
                <a:srgbClr val="000000"/>
              </a:solidFill>
              <a:ea typeface="Helvetica"/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6388025" y="4136586"/>
            <a:ext cx="3161141" cy="2389851"/>
          </a:xfrm>
        </p:spPr>
        <p:txBody>
          <a:bodyPr>
            <a:noAutofit/>
          </a:bodyPr>
          <a:lstStyle/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Prosjektleder og team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Ledere og mellomledere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Førstelinje-ansatte som kjenner arbeidsprosessene godt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IKT-ansvarlig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Eksterne aktører hvis </a:t>
            </a:r>
            <a:r>
              <a:rPr lang="nb-NO" dirty="0" smtClean="0"/>
              <a:t>mulig</a:t>
            </a:r>
            <a:endParaRPr lang="nb-NO" dirty="0"/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Innbyggere hvis mulig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lvl="0"/>
            <a:r>
              <a:rPr lang="nb-NO" dirty="0">
                <a:solidFill>
                  <a:srgbClr val="000000"/>
                </a:solidFill>
                <a:ea typeface="Helvetica"/>
                <a:sym typeface="Helvetica"/>
              </a:rPr>
              <a:t>Når utføres </a:t>
            </a:r>
            <a:r>
              <a:rPr lang="nb-NO" dirty="0" smtClean="0">
                <a:solidFill>
                  <a:srgbClr val="000000"/>
                </a:solidFill>
                <a:ea typeface="Helvetica"/>
                <a:sym typeface="Helvetica"/>
              </a:rPr>
              <a:t>dette?</a:t>
            </a:r>
            <a:endParaRPr lang="nb-NO" dirty="0">
              <a:solidFill>
                <a:srgbClr val="000000"/>
              </a:solidFill>
              <a:ea typeface="Helvetica"/>
              <a:sym typeface="Helvetica"/>
            </a:endParaRPr>
          </a:p>
          <a:p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lvl="0"/>
            <a:r>
              <a:rPr lang="nb-NO" dirty="0">
                <a:solidFill>
                  <a:srgbClr val="000000"/>
                </a:solidFill>
                <a:ea typeface="Helvetica"/>
              </a:rPr>
              <a:t>Hvem er </a:t>
            </a:r>
            <a:r>
              <a:rPr lang="nb-NO" dirty="0" smtClean="0">
                <a:solidFill>
                  <a:srgbClr val="000000"/>
                </a:solidFill>
                <a:ea typeface="Helvetica"/>
              </a:rPr>
              <a:t>med? </a:t>
            </a:r>
            <a:endParaRPr lang="nb-NO" dirty="0">
              <a:solidFill>
                <a:srgbClr val="000000"/>
              </a:solidFill>
              <a:ea typeface="Helvetica"/>
            </a:endParaRPr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771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1568624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79943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617538" y="5073086"/>
            <a:ext cx="8501362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itle 1"/>
          <p:cNvSpPr txBox="1">
            <a:spLocks/>
          </p:cNvSpPr>
          <p:nvPr/>
        </p:nvSpPr>
        <p:spPr>
          <a:xfrm>
            <a:off x="617538" y="354648"/>
            <a:ext cx="9244227" cy="71120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endParaRPr lang="nb-NO" sz="2400" kern="0" dirty="0">
              <a:solidFill>
                <a:srgbClr val="EF8B0A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6456" y="2708920"/>
            <a:ext cx="2160585" cy="1955362"/>
            <a:chOff x="6513174" y="1834716"/>
            <a:chExt cx="2890055" cy="2615544"/>
          </a:xfrm>
        </p:grpSpPr>
        <p:pic>
          <p:nvPicPr>
            <p:cNvPr id="74" name="Picture 73" descr="Diverse HÅNDTEGNINGER samlet _ 66-74-67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3174" y="1834716"/>
              <a:ext cx="1776291" cy="1533182"/>
            </a:xfrm>
            <a:prstGeom prst="rect">
              <a:avLst/>
            </a:prstGeom>
          </p:spPr>
        </p:pic>
        <p:pic>
          <p:nvPicPr>
            <p:cNvPr id="75" name="Picture 74" descr="Diverse HÅNDTEGNINGER samlet _ 66-74-7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3217" y="3346884"/>
              <a:ext cx="2390648" cy="1103376"/>
            </a:xfrm>
            <a:prstGeom prst="rect">
              <a:avLst/>
            </a:prstGeom>
          </p:spPr>
        </p:pic>
        <p:pic>
          <p:nvPicPr>
            <p:cNvPr id="76" name="Picture 75" descr="Diverse HÅNDTEGNINGER samlet _ 66-74-75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7329" y="2154668"/>
              <a:ext cx="1485900" cy="1286256"/>
            </a:xfrm>
            <a:prstGeom prst="rect">
              <a:avLst/>
            </a:prstGeom>
          </p:spPr>
        </p:pic>
      </p:grpSp>
      <p:sp>
        <p:nvSpPr>
          <p:cNvPr id="80" name="Rectangle 79"/>
          <p:cNvSpPr/>
          <p:nvPr/>
        </p:nvSpPr>
        <p:spPr>
          <a:xfrm>
            <a:off x="5745088" y="5482081"/>
            <a:ext cx="3744416" cy="954087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Lag utkast til kontaktpunkter, </a:t>
            </a:r>
          </a:p>
          <a:p>
            <a:pPr algn="l"/>
            <a:r>
              <a:rPr lang="nb-NO" sz="1400" dirty="0" smtClean="0">
                <a:latin typeface="Arial"/>
                <a:cs typeface="Arial"/>
              </a:rPr>
              <a:t>(som f.eks. nytt søknadsskjema) og beskriv arbeidsprosesser. Prøv disse ut i kontekst på brukere, ansatte og pårørende.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44489" y="5482081"/>
            <a:ext cx="3672407" cy="1169531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Utfør flere idémyldringsworkshops. </a:t>
            </a:r>
            <a:r>
              <a:rPr lang="nb-NO" sz="1400" dirty="0" smtClean="0">
                <a:cs typeface="Arial"/>
              </a:rPr>
              <a:t>Bruk funnarkene</a:t>
            </a:r>
            <a:r>
              <a:rPr lang="nb-NO" sz="1400" dirty="0">
                <a:cs typeface="Arial"/>
              </a:rPr>
              <a:t>, designprinsippene, </a:t>
            </a:r>
            <a:r>
              <a:rPr lang="nb-NO" sz="1400" dirty="0" smtClean="0">
                <a:cs typeface="Arial"/>
              </a:rPr>
              <a:t>tjeneste-reisen </a:t>
            </a:r>
            <a:r>
              <a:rPr lang="nb-NO" sz="1400" dirty="0">
                <a:cs typeface="Arial"/>
              </a:rPr>
              <a:t>og annen info </a:t>
            </a:r>
            <a:r>
              <a:rPr lang="nb-NO" sz="1400" dirty="0" smtClean="0">
                <a:cs typeface="Arial"/>
              </a:rPr>
              <a:t>aktivt for å </a:t>
            </a:r>
            <a:r>
              <a:rPr lang="nb-NO" sz="1400" dirty="0">
                <a:cs typeface="Arial"/>
              </a:rPr>
              <a:t>gi retning og inspirasjon i idémyldringen.</a:t>
            </a:r>
          </a:p>
          <a:p>
            <a:pPr algn="l"/>
            <a:endParaRPr lang="nb-NO" sz="1400" dirty="0">
              <a:latin typeface="Arial"/>
              <a:cs typeface="Arial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673649" y="4769403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912799" y="4760669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774181" y="-1002693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0" name="Picture 9" descr="ide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99088">
            <a:off x="1685198" y="1624711"/>
            <a:ext cx="2523744" cy="2395728"/>
          </a:xfrm>
          <a:prstGeom prst="rect">
            <a:avLst/>
          </a:prstGeom>
        </p:spPr>
      </p:pic>
      <p:pic>
        <p:nvPicPr>
          <p:cNvPr id="12" name="Picture 11" descr="testin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188" y="1866074"/>
            <a:ext cx="2208300" cy="2684748"/>
          </a:xfrm>
          <a:prstGeom prst="rect">
            <a:avLst/>
          </a:prstGeom>
        </p:spPr>
      </p:pic>
      <p:pic>
        <p:nvPicPr>
          <p:cNvPr id="14" name="Picture 13" descr="Kontaktpunkt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1681" y="2708920"/>
            <a:ext cx="2126295" cy="1913768"/>
          </a:xfrm>
          <a:prstGeom prst="rect">
            <a:avLst/>
          </a:prstGeom>
        </p:spPr>
      </p:pic>
      <p:sp>
        <p:nvSpPr>
          <p:cNvPr id="50" name="Title 13"/>
          <p:cNvSpPr>
            <a:spLocks noGrp="1"/>
          </p:cNvSpPr>
          <p:nvPr>
            <p:ph type="title"/>
          </p:nvPr>
        </p:nvSpPr>
        <p:spPr>
          <a:xfrm>
            <a:off x="208387" y="327262"/>
            <a:ext cx="9504186" cy="557836"/>
          </a:xfrm>
        </p:spPr>
        <p:txBody>
          <a:bodyPr/>
          <a:lstStyle/>
          <a:p>
            <a:r>
              <a:rPr lang="nb-NO" dirty="0" smtClean="0"/>
              <a:t>Prosess for idémyldring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7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</a:t>
            </a:r>
            <a:r>
              <a:rPr lang="nb-NO" dirty="0" err="1" smtClean="0"/>
              <a:t>fasilitere</a:t>
            </a:r>
            <a:r>
              <a:rPr lang="nb-NO" dirty="0" smtClean="0"/>
              <a:t> en idémyldringsworkshop?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896741" cy="5048231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FØR </a:t>
            </a:r>
            <a:r>
              <a:rPr lang="nb-NO" dirty="0" smtClean="0">
                <a:solidFill>
                  <a:srgbClr val="3A7EC0"/>
                </a:solidFill>
              </a:rPr>
              <a:t>(forberedelser)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Inviter folk til workshop, planlegg og forbered nøye.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Ta utgangspunkt i funnarkene, designprinsippene og personene dere har møtt, og lag oppgaver basert på problemene og behovene dere har avdekket. Dette skal gi inspirasjon og retning for idémyldringen. </a:t>
            </a:r>
          </a:p>
          <a:p>
            <a:endParaRPr lang="nb-NO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UNDER</a:t>
            </a:r>
            <a:r>
              <a:rPr lang="nb-NO" dirty="0" smtClean="0">
                <a:solidFill>
                  <a:srgbClr val="3A7EC0"/>
                </a:solidFill>
              </a:rPr>
              <a:t> (utførelse) 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Introduser målene for prosjektet </a:t>
            </a:r>
            <a:r>
              <a:rPr lang="nb-NO" dirty="0"/>
              <a:t>og hensikten med workshopen</a:t>
            </a:r>
            <a:r>
              <a:rPr lang="nb-NO" dirty="0" smtClean="0"/>
              <a:t>. Bruk god tid på å presentere funnarkene og designprinsippene og besvare spørsmål. Presenter så oppgavene og fordel folk i grupper.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Skap mange </a:t>
            </a:r>
            <a:r>
              <a:rPr lang="nb-NO" dirty="0" smtClean="0"/>
              <a:t>og fantasifulle idéer, tenk ”utenfor boksen.” Det kan trigge noe hos andre og resultere i en meningsfylt idé. Tegn og skriv idéene ned på post it-lapper. Sett flere små </a:t>
            </a:r>
            <a:r>
              <a:rPr lang="nb-NO" dirty="0"/>
              <a:t>idéer sammen til større og sterkere </a:t>
            </a:r>
            <a:r>
              <a:rPr lang="nb-NO" dirty="0" smtClean="0"/>
              <a:t>idéer </a:t>
            </a:r>
            <a:r>
              <a:rPr lang="nb-NO" dirty="0"/>
              <a:t>(</a:t>
            </a:r>
            <a:r>
              <a:rPr lang="nb-NO" dirty="0" smtClean="0"/>
              <a:t>hovedidé/konsept</a:t>
            </a:r>
            <a:r>
              <a:rPr lang="nb-NO" dirty="0"/>
              <a:t>). Fyll </a:t>
            </a:r>
            <a:r>
              <a:rPr lang="nb-NO" dirty="0" smtClean="0"/>
              <a:t>opp </a:t>
            </a:r>
            <a:r>
              <a:rPr lang="nb-NO" dirty="0"/>
              <a:t>Idéarket hvor </a:t>
            </a:r>
            <a:r>
              <a:rPr lang="nb-NO" dirty="0" smtClean="0"/>
              <a:t>idéen forklares.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Heng om idéene på en vegg og få gruppene til å presenter dem i plenum. Folk får komme med innspill og stemme på de beste.</a:t>
            </a:r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ETTER </a:t>
            </a:r>
            <a:r>
              <a:rPr lang="nb-NO" dirty="0" smtClean="0">
                <a:solidFill>
                  <a:srgbClr val="3A7EC0"/>
                </a:solidFill>
              </a:rPr>
              <a:t>(etterarbeid)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Ta bilder eller scann tegningene, oppsummer viktige poenger og del med deltagerne. </a:t>
            </a:r>
            <a:endParaRPr lang="nb-NO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>
          <a:xfrm>
            <a:off x="209549" y="943271"/>
            <a:ext cx="9503023" cy="397498"/>
          </a:xfrm>
        </p:spPr>
        <p:txBody>
          <a:bodyPr/>
          <a:lstStyle/>
          <a:p>
            <a:r>
              <a:rPr lang="nb-NO" dirty="0" smtClean="0"/>
              <a:t>Workshopformat nr. 1 </a:t>
            </a:r>
            <a:r>
              <a:rPr lang="nb-NO" b="0" dirty="0" smtClean="0"/>
              <a:t>Holdning: Ingen begrensninger, alt er mulig! Hensikt: Lage masse kreative og ville idéer.  </a:t>
            </a:r>
            <a:endParaRPr lang="en-US" b="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6393160" y="2080594"/>
            <a:ext cx="3177878" cy="2140494"/>
          </a:xfrm>
        </p:spPr>
        <p:txBody>
          <a:bodyPr>
            <a:noAutofit/>
          </a:bodyPr>
          <a:lstStyle/>
          <a:p>
            <a:pPr marL="210441" indent="-210441">
              <a:buFont typeface="Arial"/>
              <a:buChar char="•"/>
            </a:pPr>
            <a:r>
              <a:rPr lang="nb-NO" dirty="0" err="1" smtClean="0">
                <a:solidFill>
                  <a:srgbClr val="000000"/>
                </a:solidFill>
              </a:rPr>
              <a:t>Idéark</a:t>
            </a:r>
            <a:r>
              <a:rPr lang="nb-NO" dirty="0" smtClean="0">
                <a:solidFill>
                  <a:srgbClr val="000000"/>
                </a:solidFill>
              </a:rPr>
              <a:t> nr. 1</a:t>
            </a:r>
            <a:endParaRPr lang="nb-NO" dirty="0">
              <a:solidFill>
                <a:srgbClr val="000000"/>
              </a:solidFill>
            </a:endParaRPr>
          </a:p>
          <a:p>
            <a:pPr marL="210441" indent="-210441">
              <a:buFont typeface="Arial"/>
              <a:buChar char="•"/>
            </a:pPr>
            <a:r>
              <a:rPr lang="nb-NO" dirty="0" smtClean="0">
                <a:solidFill>
                  <a:srgbClr val="000000"/>
                </a:solidFill>
              </a:rPr>
              <a:t>Tusjer</a:t>
            </a:r>
          </a:p>
          <a:p>
            <a:pPr marL="210441" indent="-210441">
              <a:buFont typeface="Arial"/>
              <a:buChar char="•"/>
            </a:pPr>
            <a:r>
              <a:rPr lang="nb-NO" dirty="0" smtClean="0">
                <a:solidFill>
                  <a:srgbClr val="000000"/>
                </a:solidFill>
              </a:rPr>
              <a:t>Tape</a:t>
            </a:r>
            <a:endParaRPr lang="nb-NO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nb-NO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nb-NO" b="1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nb-NO" b="1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nb-NO" b="1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nb-NO" b="1" dirty="0" smtClean="0">
                <a:solidFill>
                  <a:srgbClr val="000000"/>
                </a:solidFill>
              </a:rPr>
              <a:t>Mal: </a:t>
            </a:r>
            <a:r>
              <a:rPr lang="nb-NO" dirty="0" smtClean="0">
                <a:solidFill>
                  <a:srgbClr val="000000"/>
                </a:solidFill>
              </a:rPr>
              <a:t>Workshopformat nr. 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6402882" y="1759948"/>
            <a:ext cx="3177878" cy="335200"/>
          </a:xfrm>
        </p:spPr>
        <p:txBody>
          <a:bodyPr/>
          <a:lstStyle/>
          <a:p>
            <a:r>
              <a:rPr lang="en-US"/>
              <a:t>Utstyr: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56" y="4338325"/>
            <a:ext cx="3138644" cy="2173375"/>
          </a:xfrm>
          <a:prstGeom prst="rect">
            <a:avLst/>
          </a:prstGeom>
          <a:ln w="3175" cmpd="sng">
            <a:solidFill>
              <a:srgbClr val="7F7F7F"/>
            </a:solidFill>
          </a:ln>
        </p:spPr>
      </p:pic>
    </p:spTree>
    <p:extLst>
      <p:ext uri="{BB962C8B-B14F-4D97-AF65-F5344CB8AC3E}">
        <p14:creationId xmlns:p14="http://schemas.microsoft.com/office/powerpoint/2010/main" val="84077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</a:t>
            </a:r>
            <a:r>
              <a:rPr lang="nb-NO" dirty="0" err="1" smtClean="0"/>
              <a:t>fasilitere</a:t>
            </a:r>
            <a:r>
              <a:rPr lang="nb-NO" dirty="0" smtClean="0"/>
              <a:t> en idémyldringsworkshop?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896741" cy="5048231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FØR </a:t>
            </a:r>
            <a:r>
              <a:rPr lang="nb-NO" dirty="0" smtClean="0">
                <a:solidFill>
                  <a:srgbClr val="3A7EC0"/>
                </a:solidFill>
              </a:rPr>
              <a:t>(forberedelser)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Samme som i workshopformat nr.1. </a:t>
            </a:r>
          </a:p>
          <a:p>
            <a:endParaRPr lang="nb-NO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UNDER</a:t>
            </a:r>
            <a:r>
              <a:rPr lang="nb-NO" dirty="0" smtClean="0">
                <a:solidFill>
                  <a:srgbClr val="3A7EC0"/>
                </a:solidFill>
              </a:rPr>
              <a:t> (utførelse)  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Introduser målene for prosjektet </a:t>
            </a:r>
            <a:r>
              <a:rPr lang="nb-NO" dirty="0"/>
              <a:t>og hensikten med workshopen</a:t>
            </a:r>
            <a:r>
              <a:rPr lang="nb-NO" dirty="0" smtClean="0"/>
              <a:t>. Gå over funnarkene, designprinsippene og tidligere idéer.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Videreutvikle idéene og kom gjerne opp med flere nye idéer. Skriv og tegn på post it-lapper eller ark. </a:t>
            </a:r>
          </a:p>
          <a:p>
            <a:pPr marL="285750" indent="-285750">
              <a:buFont typeface="Arial"/>
              <a:buChar char="•"/>
            </a:pPr>
            <a:r>
              <a:rPr lang="nb-NO" b="1" dirty="0" smtClean="0"/>
              <a:t>Sortere: </a:t>
            </a:r>
            <a:r>
              <a:rPr lang="nb-NO" dirty="0" smtClean="0"/>
              <a:t>Sorter idéene </a:t>
            </a:r>
            <a:r>
              <a:rPr lang="nb-NO" dirty="0"/>
              <a:t>ved hjelp av Idésorteringsarket. Avgjør om en idé </a:t>
            </a:r>
            <a:r>
              <a:rPr lang="nb-NO" dirty="0" smtClean="0"/>
              <a:t>er en hverdagsforbedring</a:t>
            </a:r>
            <a:r>
              <a:rPr lang="nb-NO" dirty="0"/>
              <a:t>, stor endring, eller radikal </a:t>
            </a:r>
            <a:r>
              <a:rPr lang="nb-NO" dirty="0" smtClean="0"/>
              <a:t>endring.</a:t>
            </a:r>
          </a:p>
          <a:p>
            <a:pPr marL="285750" indent="-285750">
              <a:buFont typeface="Arial"/>
              <a:buChar char="•"/>
            </a:pPr>
            <a:r>
              <a:rPr lang="nb-NO" b="1" dirty="0" smtClean="0"/>
              <a:t>Konsept</a:t>
            </a:r>
            <a:r>
              <a:rPr lang="nb-NO" dirty="0" smtClean="0"/>
              <a:t>: Sett </a:t>
            </a:r>
            <a:r>
              <a:rPr lang="nb-NO" dirty="0"/>
              <a:t>flere </a:t>
            </a:r>
            <a:r>
              <a:rPr lang="nb-NO" dirty="0" smtClean="0"/>
              <a:t>idéer </a:t>
            </a:r>
            <a:r>
              <a:rPr lang="nb-NO" dirty="0"/>
              <a:t>sammen til </a:t>
            </a:r>
            <a:r>
              <a:rPr lang="nb-NO" dirty="0" smtClean="0"/>
              <a:t>større </a:t>
            </a:r>
            <a:r>
              <a:rPr lang="nb-NO" dirty="0"/>
              <a:t>og sterkere </a:t>
            </a:r>
            <a:r>
              <a:rPr lang="nb-NO" dirty="0" smtClean="0"/>
              <a:t>idéer </a:t>
            </a:r>
            <a:r>
              <a:rPr lang="nb-NO" dirty="0"/>
              <a:t>(</a:t>
            </a:r>
            <a:r>
              <a:rPr lang="nb-NO" dirty="0" smtClean="0"/>
              <a:t>hovedidé/konsept</a:t>
            </a:r>
            <a:r>
              <a:rPr lang="nb-NO" dirty="0"/>
              <a:t>). </a:t>
            </a:r>
            <a:r>
              <a:rPr lang="nb-NO" dirty="0" smtClean="0"/>
              <a:t>Fyll opp Idéarket hvor idéen forklares med tegning og tekst. Fyll ut gevinster og hva som skal til for å implementere idéen. </a:t>
            </a:r>
          </a:p>
          <a:p>
            <a:pPr marL="285750" indent="-285750">
              <a:buFont typeface="Arial"/>
              <a:buChar char="•"/>
            </a:pPr>
            <a:r>
              <a:rPr lang="nb-NO" b="1" dirty="0" smtClean="0"/>
              <a:t>Prioritere: </a:t>
            </a:r>
            <a:r>
              <a:rPr lang="nb-NO" dirty="0"/>
              <a:t>Plasser alle </a:t>
            </a:r>
            <a:r>
              <a:rPr lang="nb-NO" dirty="0" smtClean="0"/>
              <a:t>hovedidéene </a:t>
            </a:r>
            <a:r>
              <a:rPr lang="nb-NO" dirty="0"/>
              <a:t>på prioriteringsmatrisen. Gjør dette for å se </a:t>
            </a:r>
            <a:r>
              <a:rPr lang="nb-NO" dirty="0" smtClean="0"/>
              <a:t>idéene </a:t>
            </a:r>
            <a:r>
              <a:rPr lang="nb-NO" dirty="0"/>
              <a:t>i forhold til hverandre – gir </a:t>
            </a:r>
            <a:r>
              <a:rPr lang="nb-NO" dirty="0" smtClean="0"/>
              <a:t>idéene </a:t>
            </a:r>
            <a:r>
              <a:rPr lang="nb-NO" dirty="0"/>
              <a:t>stor eller liten </a:t>
            </a:r>
            <a:r>
              <a:rPr lang="nb-NO" dirty="0" smtClean="0"/>
              <a:t>gevinst? Er </a:t>
            </a:r>
            <a:r>
              <a:rPr lang="nb-NO" dirty="0"/>
              <a:t>de vanskelig eller lette å gjennomføre?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ETTER </a:t>
            </a:r>
            <a:r>
              <a:rPr lang="nb-NO" dirty="0">
                <a:solidFill>
                  <a:srgbClr val="3A7EC0"/>
                </a:solidFill>
              </a:rPr>
              <a:t>(etterarbeid)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Samme som i workshopformat nr.1. 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>
          <a:xfrm>
            <a:off x="209549" y="943271"/>
            <a:ext cx="9503023" cy="469506"/>
          </a:xfrm>
        </p:spPr>
        <p:txBody>
          <a:bodyPr/>
          <a:lstStyle/>
          <a:p>
            <a:r>
              <a:rPr lang="nb-NO" dirty="0" smtClean="0"/>
              <a:t>Workshopformat nr. 2 </a:t>
            </a:r>
            <a:r>
              <a:rPr lang="nb-NO" b="0" dirty="0" smtClean="0"/>
              <a:t>Holdning: Mer jordnær. Hensikt: Spisse utvalgte idéer, vurdere gevinster og prioritere idéene.</a:t>
            </a:r>
            <a:endParaRPr lang="en-US" b="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6393160" y="2080594"/>
            <a:ext cx="3177878" cy="1564430"/>
          </a:xfrm>
        </p:spPr>
        <p:txBody>
          <a:bodyPr>
            <a:noAutofit/>
          </a:bodyPr>
          <a:lstStyle/>
          <a:p>
            <a:pPr marL="210441" indent="-210441">
              <a:buFont typeface="Arial"/>
              <a:buChar char="•"/>
            </a:pPr>
            <a:r>
              <a:rPr lang="nb-NO" dirty="0" err="1" smtClean="0"/>
              <a:t>Idéark</a:t>
            </a:r>
            <a:r>
              <a:rPr lang="nb-NO" dirty="0" smtClean="0"/>
              <a:t> nr. 2</a:t>
            </a:r>
            <a:endParaRPr lang="nb-NO" dirty="0"/>
          </a:p>
          <a:p>
            <a:pPr marL="210441" indent="-210441">
              <a:buFont typeface="Arial"/>
              <a:buChar char="•"/>
            </a:pPr>
            <a:r>
              <a:rPr lang="nb-NO" dirty="0"/>
              <a:t>Idésorteringsark</a:t>
            </a:r>
          </a:p>
          <a:p>
            <a:pPr marL="210441" indent="-210441">
              <a:buFont typeface="Arial"/>
              <a:buChar char="•"/>
            </a:pPr>
            <a:r>
              <a:rPr lang="nb-NO" dirty="0" smtClean="0"/>
              <a:t>Prioriteringsmatrise </a:t>
            </a:r>
          </a:p>
          <a:p>
            <a:pPr marL="210441" indent="-210441">
              <a:buFont typeface="Arial"/>
              <a:buChar char="•"/>
            </a:pPr>
            <a:r>
              <a:rPr lang="nb-NO" dirty="0" smtClean="0"/>
              <a:t>Tusjer</a:t>
            </a:r>
          </a:p>
          <a:p>
            <a:pPr marL="210441" indent="-210441">
              <a:buFont typeface="Arial"/>
              <a:buChar char="•"/>
            </a:pPr>
            <a:r>
              <a:rPr lang="nb-NO" dirty="0" smtClean="0"/>
              <a:t>Tape</a:t>
            </a:r>
            <a:endParaRPr lang="nb-NO" dirty="0"/>
          </a:p>
          <a:p>
            <a:pPr marL="0" indent="0">
              <a:lnSpc>
                <a:spcPct val="90000"/>
              </a:lnSpc>
              <a:buNone/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b="1" dirty="0" smtClean="0"/>
              <a:t>Mal: </a:t>
            </a:r>
            <a:r>
              <a:rPr lang="nb-NO" dirty="0">
                <a:solidFill>
                  <a:srgbClr val="000000"/>
                </a:solidFill>
              </a:rPr>
              <a:t>Workshopformat nr. </a:t>
            </a:r>
            <a:r>
              <a:rPr lang="nb-NO" dirty="0" smtClean="0">
                <a:solidFill>
                  <a:srgbClr val="000000"/>
                </a:solidFill>
              </a:rPr>
              <a:t>2</a:t>
            </a:r>
            <a:endParaRPr lang="en-US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b="1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6402882" y="1759948"/>
            <a:ext cx="3177878" cy="335200"/>
          </a:xfrm>
        </p:spPr>
        <p:txBody>
          <a:bodyPr/>
          <a:lstStyle/>
          <a:p>
            <a:r>
              <a:rPr lang="en-US" dirty="0" err="1"/>
              <a:t>Utstyr</a:t>
            </a:r>
            <a:r>
              <a:rPr lang="en-US" dirty="0"/>
              <a:t>: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786" y="4040520"/>
            <a:ext cx="2389140" cy="1657277"/>
          </a:xfrm>
          <a:prstGeom prst="rect">
            <a:avLst/>
          </a:prstGeom>
          <a:ln w="3175" cmpd="sng">
            <a:solidFill>
              <a:srgbClr val="7F7F7F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011" y="4437112"/>
            <a:ext cx="2364205" cy="1644665"/>
          </a:xfrm>
          <a:prstGeom prst="rect">
            <a:avLst/>
          </a:prstGeom>
          <a:ln w="3175" cmpd="sng">
            <a:solidFill>
              <a:srgbClr val="7F7F7F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13" y="4869159"/>
            <a:ext cx="2383091" cy="1657277"/>
          </a:xfrm>
          <a:prstGeom prst="rect">
            <a:avLst/>
          </a:prstGeom>
          <a:ln w="3175" cmpd="sng">
            <a:solidFill>
              <a:srgbClr val="7F7F7F"/>
            </a:solidFill>
          </a:ln>
        </p:spPr>
      </p:pic>
    </p:spTree>
    <p:extLst>
      <p:ext uri="{BB962C8B-B14F-4D97-AF65-F5344CB8AC3E}">
        <p14:creationId xmlns:p14="http://schemas.microsoft.com/office/powerpoint/2010/main" val="207569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1"/>
          <p:cNvSpPr txBox="1">
            <a:spLocks/>
          </p:cNvSpPr>
          <p:nvPr/>
        </p:nvSpPr>
        <p:spPr>
          <a:xfrm>
            <a:off x="617538" y="354648"/>
            <a:ext cx="9244227" cy="71120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endParaRPr lang="nb-NO" sz="2400" kern="0" dirty="0">
              <a:solidFill>
                <a:srgbClr val="EF8B0A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385048" y="5482081"/>
            <a:ext cx="3509784" cy="954087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En idé skal beskrive </a:t>
            </a:r>
            <a:r>
              <a:rPr lang="nb-NO" sz="1400" i="1" dirty="0" smtClean="0">
                <a:latin typeface="Arial"/>
                <a:cs typeface="Arial"/>
              </a:rPr>
              <a:t>hvordan</a:t>
            </a:r>
            <a:r>
              <a:rPr lang="nb-NO" sz="1400" dirty="0" smtClean="0">
                <a:latin typeface="Arial"/>
                <a:cs typeface="Arial"/>
              </a:rPr>
              <a:t> oppnå f.eks. tverrfaglig samarbeid. Hva må gjøres på nye måter og hvordan skal oppgaver utføres? Hvilke hjelpemidler trenger dere?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366110" y="5482081"/>
            <a:ext cx="2074722" cy="73864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Dette er ikke en idé.</a:t>
            </a:r>
          </a:p>
          <a:p>
            <a:pPr algn="l"/>
            <a:r>
              <a:rPr lang="nb-NO" sz="1400" dirty="0" smtClean="0">
                <a:latin typeface="Arial"/>
                <a:cs typeface="Arial"/>
              </a:rPr>
              <a:t>Dette er hva dere ønsker å </a:t>
            </a:r>
            <a:r>
              <a:rPr lang="nb-NO" sz="1400" i="1" dirty="0" smtClean="0">
                <a:latin typeface="Arial"/>
                <a:cs typeface="Arial"/>
              </a:rPr>
              <a:t>oppnå</a:t>
            </a:r>
            <a:r>
              <a:rPr lang="nb-NO" sz="1400" dirty="0" smtClean="0">
                <a:latin typeface="Arial"/>
                <a:cs typeface="Arial"/>
              </a:rPr>
              <a:t>.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774181" y="-1002693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23010" y="2204864"/>
            <a:ext cx="2504611" cy="2460945"/>
            <a:chOff x="977907" y="2204898"/>
            <a:chExt cx="2025879" cy="1990560"/>
          </a:xfrm>
        </p:grpSpPr>
        <p:pic>
          <p:nvPicPr>
            <p:cNvPr id="3" name="Picture 2" descr="images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7907" y="2204898"/>
              <a:ext cx="2025879" cy="1990560"/>
            </a:xfrm>
            <a:prstGeom prst="rect">
              <a:avLst/>
            </a:prstGeom>
          </p:spPr>
        </p:pic>
        <p:sp>
          <p:nvSpPr>
            <p:cNvPr id="23" name="Title 4"/>
            <p:cNvSpPr txBox="1">
              <a:spLocks/>
            </p:cNvSpPr>
            <p:nvPr/>
          </p:nvSpPr>
          <p:spPr>
            <a:xfrm>
              <a:off x="1260684" y="2548581"/>
              <a:ext cx="1498168" cy="10551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2800" kern="1200" baseline="0">
                  <a:solidFill>
                    <a:srgbClr val="3A7EC0"/>
                  </a:solidFill>
                  <a:latin typeface="Arial"/>
                  <a:ea typeface="+mj-ea"/>
                  <a:cs typeface="Arial"/>
                </a:defRPr>
              </a:lvl1pPr>
            </a:lstStyle>
            <a:p>
              <a:r>
                <a:rPr lang="nb-NO" sz="2400" dirty="0" smtClean="0">
                  <a:solidFill>
                    <a:schemeClr val="tx1"/>
                  </a:solidFill>
                </a:rPr>
                <a:t>Tverrfaglig samarbeid</a:t>
              </a:r>
              <a:endParaRPr lang="nb-NO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3000" y="1882872"/>
            <a:ext cx="4359275" cy="3130304"/>
            <a:chOff x="5547672" y="1886545"/>
            <a:chExt cx="4164901" cy="2990728"/>
          </a:xfrm>
        </p:grpSpPr>
        <p:pic>
          <p:nvPicPr>
            <p:cNvPr id="21" name="Picture 20" descr="Toten_Idemyldring_7Konsepter_Side_2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47672" y="1886545"/>
              <a:ext cx="3941831" cy="2850106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8913441" y="2464736"/>
              <a:ext cx="799132" cy="2412537"/>
              <a:chOff x="8913441" y="2464736"/>
              <a:chExt cx="799132" cy="241253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8913441" y="2492896"/>
                <a:ext cx="799132" cy="23843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8" tIns="45710" rIns="91418" bIns="45710" rtlCol="0" anchor="t"/>
              <a:lstStyle/>
              <a:p>
                <a:pPr algn="ctr"/>
                <a:endParaRPr lang="en-US" b="1">
                  <a:solidFill>
                    <a:srgbClr val="FF9900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940848" y="2464736"/>
                <a:ext cx="692672" cy="27964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8" tIns="45710" rIns="91418" bIns="45710" rtlCol="0" anchor="t"/>
              <a:lstStyle/>
              <a:p>
                <a:pPr algn="ctr"/>
                <a:endParaRPr lang="en-US" b="1">
                  <a:solidFill>
                    <a:srgbClr val="FF9900"/>
                  </a:solidFill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5547672" y="1886546"/>
              <a:ext cx="1061512" cy="4623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t"/>
            <a:lstStyle/>
            <a:p>
              <a:pPr algn="ctr"/>
              <a:endParaRPr lang="en-US" b="1">
                <a:solidFill>
                  <a:srgbClr val="FF9900"/>
                </a:solidFill>
              </a:endParaRPr>
            </a:p>
          </p:txBody>
        </p:sp>
      </p:grpSp>
      <p:sp>
        <p:nvSpPr>
          <p:cNvPr id="32" name="Title 13"/>
          <p:cNvSpPr>
            <a:spLocks noGrp="1"/>
          </p:cNvSpPr>
          <p:nvPr>
            <p:ph type="title"/>
          </p:nvPr>
        </p:nvSpPr>
        <p:spPr>
          <a:xfrm>
            <a:off x="208387" y="327262"/>
            <a:ext cx="9504186" cy="557836"/>
          </a:xfrm>
        </p:spPr>
        <p:txBody>
          <a:bodyPr/>
          <a:lstStyle/>
          <a:p>
            <a:r>
              <a:rPr lang="nb-NO" dirty="0" smtClean="0"/>
              <a:t>Hva er en idé?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1946182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79943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617538" y="5073086"/>
            <a:ext cx="8501362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29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lakat_Mindset for ideutvikl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0409" y="1634462"/>
            <a:ext cx="3568942" cy="5048231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Tips for å tenke kreativt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752725" cy="5048231"/>
          </a:xfrm>
        </p:spPr>
        <p:txBody>
          <a:bodyPr>
            <a:noAutofit/>
          </a:bodyPr>
          <a:lstStyle/>
          <a:p>
            <a:r>
              <a:rPr lang="nb-NO" dirty="0" smtClean="0"/>
              <a:t>Mange har lett for å tenke på nærliggende og inkrementelle forbedringer av dagens tjenester</a:t>
            </a:r>
            <a:r>
              <a:rPr lang="nb-NO" dirty="0"/>
              <a:t>. For å møte fremtidige utfordringer må </a:t>
            </a:r>
            <a:r>
              <a:rPr lang="nb-NO" dirty="0" smtClean="0"/>
              <a:t>workshopdeltagerne inspireres til </a:t>
            </a:r>
            <a:r>
              <a:rPr lang="nb-NO" dirty="0"/>
              <a:t>å tenke helt </a:t>
            </a:r>
            <a:r>
              <a:rPr lang="nb-NO" dirty="0" smtClean="0"/>
              <a:t>nytt:</a:t>
            </a:r>
          </a:p>
          <a:p>
            <a:endParaRPr lang="nb-NO" b="1" dirty="0">
              <a:solidFill>
                <a:schemeClr val="accent1"/>
              </a:solidFill>
            </a:endParaRPr>
          </a:p>
          <a:p>
            <a:r>
              <a:rPr lang="nb-NO" b="1" dirty="0" smtClean="0">
                <a:solidFill>
                  <a:schemeClr val="accent1"/>
                </a:solidFill>
              </a:rPr>
              <a:t>Velg en merkevare  </a:t>
            </a:r>
            <a:r>
              <a:rPr lang="nb-NO" dirty="0" smtClean="0"/>
              <a:t>Hva om kommunen var Nike, SATS eller Disney? Hvordan ville da kommunen utføre sine helse- og omsorgstjenester? </a:t>
            </a:r>
          </a:p>
          <a:p>
            <a:endParaRPr lang="nb-NO" dirty="0"/>
          </a:p>
          <a:p>
            <a:r>
              <a:rPr lang="nb-NO" b="1" dirty="0">
                <a:solidFill>
                  <a:schemeClr val="accent1"/>
                </a:solidFill>
              </a:rPr>
              <a:t>Hva om?  </a:t>
            </a:r>
            <a:r>
              <a:rPr lang="nb-NO" dirty="0"/>
              <a:t>Hva om </a:t>
            </a:r>
            <a:r>
              <a:rPr lang="nb-NO" dirty="0" smtClean="0"/>
              <a:t>alle sykehjemmet ble lagt ned – hvordan ville da helsetjenestene se ut? Hvem ville utført dem og hvordan? </a:t>
            </a:r>
            <a:endParaRPr lang="nb-NO" dirty="0"/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Kombinere  </a:t>
            </a:r>
            <a:r>
              <a:rPr lang="nb-NO" dirty="0" smtClean="0"/>
              <a:t>Ta to ting som ikke har noen åpenbar relasjon og slå de sammen til en idé. </a:t>
            </a:r>
          </a:p>
          <a:p>
            <a:endParaRPr lang="nb-NO" dirty="0">
              <a:solidFill>
                <a:srgbClr val="FF000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Et smil  </a:t>
            </a:r>
            <a:r>
              <a:rPr lang="nb-NO" dirty="0" smtClean="0"/>
              <a:t>Tenk at dere skal skape en tjeneste som får folk til å smile!</a:t>
            </a:r>
            <a:endParaRPr lang="nb-NO" dirty="0" smtClean="0">
              <a:solidFill>
                <a:srgbClr val="FF0000"/>
              </a:solidFill>
            </a:endParaRPr>
          </a:p>
          <a:p>
            <a:endParaRPr lang="nb-NO" dirty="0">
              <a:solidFill>
                <a:srgbClr val="FF0000"/>
              </a:solidFill>
            </a:endParaRPr>
          </a:p>
          <a:p>
            <a:r>
              <a:rPr lang="nb-NO" b="1" dirty="0" smtClean="0">
                <a:solidFill>
                  <a:schemeClr val="accent1"/>
                </a:solidFill>
              </a:rPr>
              <a:t>Ord</a:t>
            </a:r>
            <a:r>
              <a:rPr lang="nb-NO" dirty="0" smtClean="0"/>
              <a:t>  Alle skriver ned tilfeldige ord på separate lapper. Kombiner to lapper og tenk idéer rundt ordkombinasjonen. Kombiner to nye osv. </a:t>
            </a:r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Stille idémyldring  </a:t>
            </a:r>
            <a:r>
              <a:rPr lang="nb-NO" dirty="0" smtClean="0"/>
              <a:t>Alle kommer opp med idéer hver for seg, for så å dele i gruppen. Det gir ro til å tenke og fører ofte til flere idéer.</a:t>
            </a:r>
          </a:p>
          <a:p>
            <a:endParaRPr lang="nb-NO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Kreativitet </a:t>
            </a:r>
            <a:r>
              <a:rPr lang="nb-NO" dirty="0"/>
              <a:t>er evnen til å oppfatte verden på nye måter, finne skjulte mønstre og </a:t>
            </a:r>
            <a:r>
              <a:rPr lang="nb-NO" dirty="0" smtClean="0"/>
              <a:t>grensesprengende løsninger</a:t>
            </a:r>
            <a:r>
              <a:rPr lang="nb-NO" dirty="0"/>
              <a:t>.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3009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mtClean="0"/>
              <a:t>Eksempler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 smtClean="0"/>
              <a:t>Utfylte maler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518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02" y="203838"/>
            <a:ext cx="9496113" cy="644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02" y="203838"/>
            <a:ext cx="9496113" cy="644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5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0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843" y="203838"/>
            <a:ext cx="9502233" cy="644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5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err="1" smtClean="0"/>
              <a:t>Utskriftsvennlige</a:t>
            </a:r>
            <a:r>
              <a:rPr lang="nb-NO" dirty="0" smtClean="0"/>
              <a:t> maler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mtClean="0"/>
              <a:t>Idémyldring</a:t>
            </a:r>
            <a:endParaRPr lang="nb-NO"/>
          </a:p>
        </p:txBody>
      </p:sp>
      <p:grpSp>
        <p:nvGrpSpPr>
          <p:cNvPr id="4" name="Group 3"/>
          <p:cNvGrpSpPr/>
          <p:nvPr/>
        </p:nvGrpSpPr>
        <p:grpSpPr>
          <a:xfrm>
            <a:off x="7401272" y="5157192"/>
            <a:ext cx="1802198" cy="1263492"/>
            <a:chOff x="5673080" y="2492896"/>
            <a:chExt cx="1802198" cy="1263492"/>
          </a:xfrm>
        </p:grpSpPr>
        <p:grpSp>
          <p:nvGrpSpPr>
            <p:cNvPr id="5" name="Group 4"/>
            <p:cNvGrpSpPr/>
            <p:nvPr/>
          </p:nvGrpSpPr>
          <p:grpSpPr>
            <a:xfrm>
              <a:off x="5673080" y="2492896"/>
              <a:ext cx="1802198" cy="1263492"/>
              <a:chOff x="5673080" y="2492896"/>
              <a:chExt cx="1802198" cy="126349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5673080" y="2492896"/>
                <a:ext cx="1802198" cy="1080567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Isosceles Triangle 7"/>
              <p:cNvSpPr/>
              <p:nvPr/>
            </p:nvSpPr>
            <p:spPr>
              <a:xfrm rot="10800000">
                <a:off x="6115397" y="3541390"/>
                <a:ext cx="288032" cy="214998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5817095" y="2564905"/>
              <a:ext cx="1512169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 smtClean="0">
                  <a:solidFill>
                    <a:srgbClr val="000000"/>
                  </a:solidFill>
                </a:rPr>
                <a:t>Skriv ut</a:t>
              </a:r>
            </a:p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>
                  <a:solidFill>
                    <a:srgbClr val="000000"/>
                  </a:solidFill>
                </a:rPr>
                <a:t>s</a:t>
              </a:r>
              <a:r>
                <a:rPr lang="nb-NO" sz="1600" dirty="0" smtClean="0">
                  <a:solidFill>
                    <a:srgbClr val="000000"/>
                  </a:solidFill>
                </a:rPr>
                <a:t>ide 16-22</a:t>
              </a:r>
            </a:p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>
                  <a:solidFill>
                    <a:srgbClr val="000000"/>
                  </a:solidFill>
                </a:rPr>
                <a:t>i</a:t>
              </a:r>
              <a:r>
                <a:rPr lang="nb-NO" sz="1600" dirty="0" smtClean="0">
                  <a:solidFill>
                    <a:srgbClr val="000000"/>
                  </a:solidFill>
                </a:rPr>
                <a:t> </a:t>
              </a:r>
              <a:r>
                <a:rPr lang="nb-NO" sz="1600" b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A3</a:t>
              </a:r>
              <a:r>
                <a:rPr lang="nb-NO" sz="1600" dirty="0" smtClean="0">
                  <a:solidFill>
                    <a:srgbClr val="000000"/>
                  </a:solidFill>
                </a:rPr>
                <a:t> format</a:t>
              </a:r>
              <a:endParaRPr kumimoji="0" lang="nb-NO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453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kat_Mindset for ideutvikl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552074" y="-1162960"/>
            <a:ext cx="6521766" cy="922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9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8638207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293900" y="1052736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3900" y="5440177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itle 1"/>
          <p:cNvSpPr txBox="1">
            <a:spLocks/>
          </p:cNvSpPr>
          <p:nvPr/>
        </p:nvSpPr>
        <p:spPr>
          <a:xfrm>
            <a:off x="5010594" y="5487209"/>
            <a:ext cx="4529498" cy="9394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3A7EC0"/>
                </a:solidFill>
              </a:rPr>
              <a:t>Utfordring </a:t>
            </a:r>
            <a:r>
              <a:rPr lang="nb-NO" dirty="0">
                <a:solidFill>
                  <a:srgbClr val="3A7EC0"/>
                </a:solidFill>
              </a:rPr>
              <a:t>som vil løses: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344488" y="5487210"/>
            <a:ext cx="2210828" cy="9394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Beskrivelse av </a:t>
            </a:r>
            <a:r>
              <a:rPr lang="nb-NO" dirty="0" smtClean="0">
                <a:solidFill>
                  <a:srgbClr val="3A7EC0"/>
                </a:solidFill>
              </a:rPr>
              <a:t>idéen:</a:t>
            </a:r>
            <a:endParaRPr lang="nb-NO" dirty="0">
              <a:solidFill>
                <a:srgbClr val="3A7EC0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4960006" y="5440177"/>
            <a:ext cx="0" cy="117247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itle 1"/>
          <p:cNvSpPr txBox="1">
            <a:spLocks/>
          </p:cNvSpPr>
          <p:nvPr/>
        </p:nvSpPr>
        <p:spPr>
          <a:xfrm>
            <a:off x="351107" y="504486"/>
            <a:ext cx="2297637" cy="47624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600" dirty="0" smtClean="0">
                <a:solidFill>
                  <a:srgbClr val="3A7EC0"/>
                </a:solidFill>
              </a:rPr>
              <a:t>Beskrivende tittel:</a:t>
            </a:r>
            <a:endParaRPr lang="nb-NO" sz="1600" dirty="0">
              <a:solidFill>
                <a:srgbClr val="3A7EC0"/>
              </a:solidFill>
            </a:endParaRPr>
          </a:p>
        </p:txBody>
      </p:sp>
      <p:pic>
        <p:nvPicPr>
          <p:cNvPr id="3" name="Picture 2" descr="logo_aho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231814" y="1484784"/>
            <a:ext cx="3456384" cy="3456384"/>
            <a:chOff x="3231814" y="1484784"/>
            <a:chExt cx="3456384" cy="3456384"/>
          </a:xfrm>
        </p:grpSpPr>
        <p:sp>
          <p:nvSpPr>
            <p:cNvPr id="61" name="Title 1"/>
            <p:cNvSpPr txBox="1">
              <a:spLocks/>
            </p:cNvSpPr>
            <p:nvPr/>
          </p:nvSpPr>
          <p:spPr>
            <a:xfrm>
              <a:off x="3723364" y="2888503"/>
              <a:ext cx="2473285" cy="637537"/>
            </a:xfrm>
            <a:prstGeom prst="rect">
              <a:avLst/>
            </a:prstGeom>
          </p:spPr>
          <p:txBody>
            <a:bodyPr/>
            <a:lstStyle>
              <a:lvl1pPr algn="l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 sz="3600" b="1" i="0">
                  <a:solidFill>
                    <a:schemeClr val="accent3"/>
                  </a:solidFill>
                  <a:latin typeface="+mn-lt"/>
                  <a:ea typeface="+mj-ea"/>
                  <a:cs typeface="Times New Roman" pitchFamily="18" charset="0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5pPr>
              <a:lvl6pPr marL="51198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6pPr>
              <a:lvl7pPr marL="102396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7pPr>
              <a:lvl8pPr marL="153594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8pPr>
              <a:lvl9pPr marL="204792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9pPr>
            </a:lstStyle>
            <a:p>
              <a:pPr algn="ctr" defTabSz="914400"/>
              <a:r>
                <a:rPr lang="nb-NO" sz="3200" dirty="0" smtClean="0">
                  <a:solidFill>
                    <a:prstClr val="white">
                      <a:lumMod val="85000"/>
                    </a:prstClr>
                  </a:solidFill>
                </a:rPr>
                <a:t>Tegning</a:t>
              </a:r>
              <a:endParaRPr lang="nb-NO" sz="3200" dirty="0">
                <a:solidFill>
                  <a:prstClr val="white">
                    <a:lumMod val="85000"/>
                  </a:prstClr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3231814" y="1484784"/>
              <a:ext cx="3456384" cy="3456384"/>
            </a:xfrm>
            <a:prstGeom prst="ellipse">
              <a:avLst/>
            </a:prstGeom>
            <a:noFill/>
            <a:ln w="127000" cmpd="sng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nb-NO">
                <a:solidFill>
                  <a:prstClr val="white"/>
                </a:solidFill>
              </a:endParaRPr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293900" y="77584"/>
            <a:ext cx="3102278" cy="25507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IDÉARK </a:t>
            </a:r>
            <a:r>
              <a:rPr lang="nb-NO" sz="1200" dirty="0">
                <a:solidFill>
                  <a:srgbClr val="3A7EC0"/>
                </a:solidFill>
              </a:rPr>
              <a:t>Workshopformat nr. </a:t>
            </a:r>
            <a:r>
              <a:rPr lang="nb-NO" sz="1200" dirty="0" smtClean="0">
                <a:solidFill>
                  <a:srgbClr val="3A7EC0"/>
                </a:solidFill>
              </a:rPr>
              <a:t>1</a:t>
            </a:r>
            <a:endParaRPr lang="nb-NO" sz="1200" dirty="0">
              <a:solidFill>
                <a:srgbClr val="3A7E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77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22799077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6628938" y="1052736"/>
            <a:ext cx="0" cy="555991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293900" y="1052736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3900" y="4967845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itle 1"/>
          <p:cNvSpPr txBox="1">
            <a:spLocks/>
          </p:cNvSpPr>
          <p:nvPr/>
        </p:nvSpPr>
        <p:spPr>
          <a:xfrm>
            <a:off x="6681192" y="1182538"/>
            <a:ext cx="2386662" cy="5805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3A7EC0"/>
                </a:solidFill>
              </a:rPr>
              <a:t>Gevinster for </a:t>
            </a:r>
            <a:br>
              <a:rPr lang="nb-NO" dirty="0" smtClean="0">
                <a:solidFill>
                  <a:srgbClr val="3A7EC0"/>
                </a:solidFill>
              </a:rPr>
            </a:br>
            <a:r>
              <a:rPr lang="nb-NO" dirty="0" smtClean="0">
                <a:solidFill>
                  <a:srgbClr val="3A7EC0"/>
                </a:solidFill>
              </a:rPr>
              <a:t>brukere, pårørende</a:t>
            </a:r>
            <a:br>
              <a:rPr lang="nb-NO" dirty="0" smtClean="0">
                <a:solidFill>
                  <a:srgbClr val="3A7EC0"/>
                </a:solidFill>
              </a:rPr>
            </a:br>
            <a:r>
              <a:rPr lang="nb-NO" dirty="0" smtClean="0">
                <a:solidFill>
                  <a:srgbClr val="3A7EC0"/>
                </a:solidFill>
              </a:rPr>
              <a:t>og kommunen:</a:t>
            </a:r>
            <a:endParaRPr lang="nb-NO" dirty="0">
              <a:solidFill>
                <a:srgbClr val="3A7EC0"/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22" t="37184" r="35889" b="2594"/>
          <a:stretch/>
        </p:blipFill>
        <p:spPr>
          <a:xfrm>
            <a:off x="8325132" y="1182539"/>
            <a:ext cx="638462" cy="580543"/>
          </a:xfrm>
          <a:prstGeom prst="rect">
            <a:avLst/>
          </a:prstGeom>
        </p:spPr>
      </p:pic>
      <p:sp>
        <p:nvSpPr>
          <p:cNvPr id="66" name="Title 1"/>
          <p:cNvSpPr txBox="1">
            <a:spLocks/>
          </p:cNvSpPr>
          <p:nvPr/>
        </p:nvSpPr>
        <p:spPr>
          <a:xfrm>
            <a:off x="6753200" y="1985590"/>
            <a:ext cx="2262400" cy="3632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 smtClean="0">
                <a:solidFill>
                  <a:srgbClr val="3A7EC0"/>
                </a:solidFill>
              </a:rPr>
              <a:t>Unngåtte kostnader:</a:t>
            </a: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6753200" y="3789040"/>
            <a:ext cx="2262400" cy="3632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 smtClean="0">
                <a:solidFill>
                  <a:srgbClr val="3A7EC0"/>
                </a:solidFill>
              </a:rPr>
              <a:t>Kvalitet:</a:t>
            </a: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68" name="Title 1"/>
          <p:cNvSpPr txBox="1">
            <a:spLocks/>
          </p:cNvSpPr>
          <p:nvPr/>
        </p:nvSpPr>
        <p:spPr>
          <a:xfrm>
            <a:off x="6753200" y="2876672"/>
            <a:ext cx="2262400" cy="3632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 smtClean="0">
                <a:solidFill>
                  <a:srgbClr val="3A7EC0"/>
                </a:solidFill>
              </a:rPr>
              <a:t>Tid:</a:t>
            </a: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6681192" y="5013177"/>
            <a:ext cx="2985786" cy="14435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3A7EC0"/>
                </a:solidFill>
              </a:rPr>
              <a:t>Hva kreves for å implementere idéen:</a:t>
            </a: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351107" y="504486"/>
            <a:ext cx="2297637" cy="47624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600" dirty="0" smtClean="0">
                <a:solidFill>
                  <a:srgbClr val="3A7EC0"/>
                </a:solidFill>
              </a:rPr>
              <a:t>Beskrivende tittel:</a:t>
            </a:r>
            <a:endParaRPr lang="nb-NO" sz="1600" dirty="0">
              <a:solidFill>
                <a:srgbClr val="3A7EC0"/>
              </a:solidFill>
            </a:endParaRPr>
          </a:p>
        </p:txBody>
      </p:sp>
      <p:sp>
        <p:nvSpPr>
          <p:cNvPr id="75" name="Freeform 74"/>
          <p:cNvSpPr/>
          <p:nvPr/>
        </p:nvSpPr>
        <p:spPr>
          <a:xfrm>
            <a:off x="9065335" y="1295755"/>
            <a:ext cx="409360" cy="405013"/>
          </a:xfrm>
          <a:custGeom>
            <a:avLst/>
            <a:gdLst>
              <a:gd name="connsiteX0" fmla="*/ 24663 w 696434"/>
              <a:gd name="connsiteY0" fmla="*/ 38271 h 689040"/>
              <a:gd name="connsiteX1" fmla="*/ 45656 w 696434"/>
              <a:gd name="connsiteY1" fmla="*/ 153730 h 689040"/>
              <a:gd name="connsiteX2" fmla="*/ 56152 w 696434"/>
              <a:gd name="connsiteY2" fmla="*/ 185219 h 689040"/>
              <a:gd name="connsiteX3" fmla="*/ 66649 w 696434"/>
              <a:gd name="connsiteY3" fmla="*/ 227204 h 689040"/>
              <a:gd name="connsiteX4" fmla="*/ 87641 w 696434"/>
              <a:gd name="connsiteY4" fmla="*/ 290182 h 689040"/>
              <a:gd name="connsiteX5" fmla="*/ 108634 w 696434"/>
              <a:gd name="connsiteY5" fmla="*/ 321671 h 689040"/>
              <a:gd name="connsiteX6" fmla="*/ 150620 w 696434"/>
              <a:gd name="connsiteY6" fmla="*/ 395144 h 689040"/>
              <a:gd name="connsiteX7" fmla="*/ 192606 w 696434"/>
              <a:gd name="connsiteY7" fmla="*/ 458122 h 689040"/>
              <a:gd name="connsiteX8" fmla="*/ 224095 w 696434"/>
              <a:gd name="connsiteY8" fmla="*/ 521100 h 689040"/>
              <a:gd name="connsiteX9" fmla="*/ 255584 w 696434"/>
              <a:gd name="connsiteY9" fmla="*/ 542092 h 689040"/>
              <a:gd name="connsiteX10" fmla="*/ 287074 w 696434"/>
              <a:gd name="connsiteY10" fmla="*/ 605070 h 689040"/>
              <a:gd name="connsiteX11" fmla="*/ 318563 w 696434"/>
              <a:gd name="connsiteY11" fmla="*/ 626062 h 689040"/>
              <a:gd name="connsiteX12" fmla="*/ 371045 w 696434"/>
              <a:gd name="connsiteY12" fmla="*/ 689040 h 689040"/>
              <a:gd name="connsiteX13" fmla="*/ 402534 w 696434"/>
              <a:gd name="connsiteY13" fmla="*/ 678544 h 689040"/>
              <a:gd name="connsiteX14" fmla="*/ 423527 w 696434"/>
              <a:gd name="connsiteY14" fmla="*/ 647055 h 689040"/>
              <a:gd name="connsiteX15" fmla="*/ 455016 w 696434"/>
              <a:gd name="connsiteY15" fmla="*/ 626062 h 689040"/>
              <a:gd name="connsiteX16" fmla="*/ 465513 w 696434"/>
              <a:gd name="connsiteY16" fmla="*/ 594574 h 689040"/>
              <a:gd name="connsiteX17" fmla="*/ 528491 w 696434"/>
              <a:gd name="connsiteY17" fmla="*/ 531596 h 689040"/>
              <a:gd name="connsiteX18" fmla="*/ 538988 w 696434"/>
              <a:gd name="connsiteY18" fmla="*/ 500107 h 689040"/>
              <a:gd name="connsiteX19" fmla="*/ 559981 w 696434"/>
              <a:gd name="connsiteY19" fmla="*/ 426633 h 689040"/>
              <a:gd name="connsiteX20" fmla="*/ 580973 w 696434"/>
              <a:gd name="connsiteY20" fmla="*/ 395144 h 689040"/>
              <a:gd name="connsiteX21" fmla="*/ 612463 w 696434"/>
              <a:gd name="connsiteY21" fmla="*/ 321671 h 689040"/>
              <a:gd name="connsiteX22" fmla="*/ 654448 w 696434"/>
              <a:gd name="connsiteY22" fmla="*/ 227204 h 689040"/>
              <a:gd name="connsiteX23" fmla="*/ 664945 w 696434"/>
              <a:gd name="connsiteY23" fmla="*/ 185219 h 689040"/>
              <a:gd name="connsiteX24" fmla="*/ 675441 w 696434"/>
              <a:gd name="connsiteY24" fmla="*/ 153730 h 689040"/>
              <a:gd name="connsiteX25" fmla="*/ 696434 w 696434"/>
              <a:gd name="connsiteY25" fmla="*/ 69760 h 689040"/>
              <a:gd name="connsiteX26" fmla="*/ 423527 w 696434"/>
              <a:gd name="connsiteY26" fmla="*/ 38271 h 689040"/>
              <a:gd name="connsiteX27" fmla="*/ 24663 w 696434"/>
              <a:gd name="connsiteY27" fmla="*/ 38271 h 6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96434" h="689040">
                <a:moveTo>
                  <a:pt x="24663" y="38271"/>
                </a:moveTo>
                <a:cubicBezTo>
                  <a:pt x="-38315" y="57514"/>
                  <a:pt x="38317" y="124376"/>
                  <a:pt x="45656" y="153730"/>
                </a:cubicBezTo>
                <a:cubicBezTo>
                  <a:pt x="48339" y="164464"/>
                  <a:pt x="53112" y="174581"/>
                  <a:pt x="56152" y="185219"/>
                </a:cubicBezTo>
                <a:cubicBezTo>
                  <a:pt x="60115" y="199090"/>
                  <a:pt x="62504" y="213387"/>
                  <a:pt x="66649" y="227204"/>
                </a:cubicBezTo>
                <a:cubicBezTo>
                  <a:pt x="73007" y="248399"/>
                  <a:pt x="75366" y="271770"/>
                  <a:pt x="87641" y="290182"/>
                </a:cubicBezTo>
                <a:cubicBezTo>
                  <a:pt x="94639" y="300678"/>
                  <a:pt x="102992" y="310388"/>
                  <a:pt x="108634" y="321671"/>
                </a:cubicBezTo>
                <a:cubicBezTo>
                  <a:pt x="156733" y="417864"/>
                  <a:pt x="61786" y="268240"/>
                  <a:pt x="150620" y="395144"/>
                </a:cubicBezTo>
                <a:cubicBezTo>
                  <a:pt x="165089" y="415813"/>
                  <a:pt x="192606" y="458122"/>
                  <a:pt x="192606" y="458122"/>
                </a:cubicBezTo>
                <a:cubicBezTo>
                  <a:pt x="201143" y="483733"/>
                  <a:pt x="203747" y="500752"/>
                  <a:pt x="224095" y="521100"/>
                </a:cubicBezTo>
                <a:cubicBezTo>
                  <a:pt x="233015" y="530020"/>
                  <a:pt x="245088" y="535095"/>
                  <a:pt x="255584" y="542092"/>
                </a:cubicBezTo>
                <a:cubicBezTo>
                  <a:pt x="264121" y="567702"/>
                  <a:pt x="266727" y="584723"/>
                  <a:pt x="287074" y="605070"/>
                </a:cubicBezTo>
                <a:cubicBezTo>
                  <a:pt x="295994" y="613990"/>
                  <a:pt x="308872" y="617986"/>
                  <a:pt x="318563" y="626062"/>
                </a:cubicBezTo>
                <a:cubicBezTo>
                  <a:pt x="348869" y="651317"/>
                  <a:pt x="350404" y="658079"/>
                  <a:pt x="371045" y="689040"/>
                </a:cubicBezTo>
                <a:cubicBezTo>
                  <a:pt x="381541" y="685541"/>
                  <a:pt x="393894" y="685456"/>
                  <a:pt x="402534" y="678544"/>
                </a:cubicBezTo>
                <a:cubicBezTo>
                  <a:pt x="412385" y="670663"/>
                  <a:pt x="414607" y="655975"/>
                  <a:pt x="423527" y="647055"/>
                </a:cubicBezTo>
                <a:cubicBezTo>
                  <a:pt x="432447" y="638135"/>
                  <a:pt x="444520" y="633060"/>
                  <a:pt x="455016" y="626062"/>
                </a:cubicBezTo>
                <a:cubicBezTo>
                  <a:pt x="458515" y="615566"/>
                  <a:pt x="458720" y="603307"/>
                  <a:pt x="465513" y="594574"/>
                </a:cubicBezTo>
                <a:cubicBezTo>
                  <a:pt x="483740" y="571140"/>
                  <a:pt x="528491" y="531596"/>
                  <a:pt x="528491" y="531596"/>
                </a:cubicBezTo>
                <a:cubicBezTo>
                  <a:pt x="531990" y="521100"/>
                  <a:pt x="535948" y="510745"/>
                  <a:pt x="538988" y="500107"/>
                </a:cubicBezTo>
                <a:cubicBezTo>
                  <a:pt x="543475" y="484404"/>
                  <a:pt x="551589" y="443417"/>
                  <a:pt x="559981" y="426633"/>
                </a:cubicBezTo>
                <a:cubicBezTo>
                  <a:pt x="565623" y="415350"/>
                  <a:pt x="573976" y="405640"/>
                  <a:pt x="580973" y="395144"/>
                </a:cubicBezTo>
                <a:cubicBezTo>
                  <a:pt x="608742" y="284075"/>
                  <a:pt x="571039" y="414872"/>
                  <a:pt x="612463" y="321671"/>
                </a:cubicBezTo>
                <a:cubicBezTo>
                  <a:pt x="662431" y="209245"/>
                  <a:pt x="606938" y="298472"/>
                  <a:pt x="654448" y="227204"/>
                </a:cubicBezTo>
                <a:cubicBezTo>
                  <a:pt x="657947" y="213209"/>
                  <a:pt x="660982" y="199090"/>
                  <a:pt x="664945" y="185219"/>
                </a:cubicBezTo>
                <a:cubicBezTo>
                  <a:pt x="667985" y="174581"/>
                  <a:pt x="672530" y="164404"/>
                  <a:pt x="675441" y="153730"/>
                </a:cubicBezTo>
                <a:cubicBezTo>
                  <a:pt x="683032" y="125895"/>
                  <a:pt x="696434" y="69760"/>
                  <a:pt x="696434" y="69760"/>
                </a:cubicBezTo>
                <a:cubicBezTo>
                  <a:pt x="664806" y="-56756"/>
                  <a:pt x="699752" y="24797"/>
                  <a:pt x="423527" y="38271"/>
                </a:cubicBezTo>
                <a:cubicBezTo>
                  <a:pt x="109905" y="53570"/>
                  <a:pt x="87641" y="19028"/>
                  <a:pt x="24663" y="38271"/>
                </a:cubicBezTo>
                <a:close/>
              </a:path>
            </a:pathLst>
          </a:custGeom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939173" y="1707814"/>
            <a:ext cx="2585282" cy="2585282"/>
            <a:chOff x="3231814" y="1484784"/>
            <a:chExt cx="3456384" cy="3456384"/>
          </a:xfrm>
        </p:grpSpPr>
        <p:sp>
          <p:nvSpPr>
            <p:cNvPr id="33" name="Title 1"/>
            <p:cNvSpPr txBox="1">
              <a:spLocks/>
            </p:cNvSpPr>
            <p:nvPr/>
          </p:nvSpPr>
          <p:spPr>
            <a:xfrm>
              <a:off x="3723364" y="2888503"/>
              <a:ext cx="2473285" cy="637537"/>
            </a:xfrm>
            <a:prstGeom prst="rect">
              <a:avLst/>
            </a:prstGeom>
          </p:spPr>
          <p:txBody>
            <a:bodyPr/>
            <a:lstStyle>
              <a:lvl1pPr algn="l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 sz="3600" b="1" i="0">
                  <a:solidFill>
                    <a:schemeClr val="accent3"/>
                  </a:solidFill>
                  <a:latin typeface="+mn-lt"/>
                  <a:ea typeface="+mj-ea"/>
                  <a:cs typeface="Times New Roman" pitchFamily="18" charset="0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5pPr>
              <a:lvl6pPr marL="51198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6pPr>
              <a:lvl7pPr marL="102396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7pPr>
              <a:lvl8pPr marL="153594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8pPr>
              <a:lvl9pPr marL="204792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9pPr>
            </a:lstStyle>
            <a:p>
              <a:pPr algn="ctr" defTabSz="914400"/>
              <a:r>
                <a:rPr lang="nb-NO" sz="2800" dirty="0" smtClean="0">
                  <a:solidFill>
                    <a:prstClr val="white">
                      <a:lumMod val="85000"/>
                    </a:prstClr>
                  </a:solidFill>
                </a:rPr>
                <a:t>Tegning</a:t>
              </a:r>
              <a:endParaRPr lang="nb-NO" sz="2800" dirty="0">
                <a:solidFill>
                  <a:prstClr val="white">
                    <a:lumMod val="85000"/>
                  </a:prstClr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3231814" y="1484784"/>
              <a:ext cx="3456384" cy="3456384"/>
            </a:xfrm>
            <a:prstGeom prst="ellipse">
              <a:avLst/>
            </a:prstGeom>
            <a:noFill/>
            <a:ln w="127000" cmpd="sng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nb-NO">
                <a:solidFill>
                  <a:prstClr val="white"/>
                </a:solidFill>
              </a:endParaRPr>
            </a:p>
          </p:txBody>
        </p:sp>
      </p:grpSp>
      <p:pic>
        <p:nvPicPr>
          <p:cNvPr id="36" name="Picture 35" descr="logo_aho.png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sp>
        <p:nvSpPr>
          <p:cNvPr id="40" name="Title 1"/>
          <p:cNvSpPr txBox="1">
            <a:spLocks/>
          </p:cNvSpPr>
          <p:nvPr/>
        </p:nvSpPr>
        <p:spPr>
          <a:xfrm>
            <a:off x="332156" y="5013177"/>
            <a:ext cx="3900764" cy="14435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Beskrivelse av </a:t>
            </a:r>
            <a:r>
              <a:rPr lang="nb-NO" dirty="0" smtClean="0">
                <a:solidFill>
                  <a:srgbClr val="3A7EC0"/>
                </a:solidFill>
              </a:rPr>
              <a:t>idéen: </a:t>
            </a:r>
            <a:endParaRPr lang="nb-NO" dirty="0">
              <a:solidFill>
                <a:srgbClr val="3A7EC0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idébeskrivelsen her]</a:t>
            </a:r>
          </a:p>
          <a:p>
            <a:endParaRPr lang="nb-NO" dirty="0">
              <a:cs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4232920" y="5013176"/>
            <a:ext cx="2039257" cy="14435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Utfordring som vil løses:</a:t>
            </a:r>
          </a:p>
          <a:p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[Beskriv utfordringen som idéen vil hjelpe å løse]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4160912" y="4967845"/>
            <a:ext cx="0" cy="1644805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itle 1"/>
          <p:cNvSpPr txBox="1">
            <a:spLocks/>
          </p:cNvSpPr>
          <p:nvPr/>
        </p:nvSpPr>
        <p:spPr>
          <a:xfrm>
            <a:off x="295200" y="77584"/>
            <a:ext cx="3102278" cy="25507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IDÉARK </a:t>
            </a:r>
            <a:r>
              <a:rPr lang="nb-NO" sz="1200" dirty="0">
                <a:solidFill>
                  <a:srgbClr val="3A7EC0"/>
                </a:solidFill>
              </a:rPr>
              <a:t>Workshopformat nr. 2</a:t>
            </a:r>
          </a:p>
        </p:txBody>
      </p:sp>
    </p:spTree>
    <p:extLst>
      <p:ext uri="{BB962C8B-B14F-4D97-AF65-F5344CB8AC3E}">
        <p14:creationId xmlns:p14="http://schemas.microsoft.com/office/powerpoint/2010/main" val="409808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3731625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 txBox="1">
            <a:spLocks/>
          </p:cNvSpPr>
          <p:nvPr/>
        </p:nvSpPr>
        <p:spPr>
          <a:xfrm>
            <a:off x="295200" y="77584"/>
            <a:ext cx="2297637" cy="284788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 smtClean="0">
                <a:solidFill>
                  <a:schemeClr val="tx1"/>
                </a:solidFill>
              </a:rPr>
              <a:t>IDÉSORTERINGSARK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6471491" y="419851"/>
            <a:ext cx="0" cy="6192799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>
            <a:spLocks/>
          </p:cNvSpPr>
          <p:nvPr/>
        </p:nvSpPr>
        <p:spPr>
          <a:xfrm>
            <a:off x="533099" y="620688"/>
            <a:ext cx="2824843" cy="4248472"/>
          </a:xfrm>
          <a:prstGeom prst="rect">
            <a:avLst/>
          </a:prstGeom>
        </p:spPr>
        <p:txBody>
          <a:bodyPr lIns="91434" tIns="45717" rIns="91434" bIns="45717" anchor="t"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lvl="0"/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Hverdagsforbedringer </a:t>
            </a:r>
          </a:p>
          <a:p>
            <a:pPr lvl="0"/>
            <a:endParaRPr lang="nb-NO" sz="800" b="0" dirty="0">
              <a:latin typeface="Arial"/>
              <a:cs typeface="Arial"/>
            </a:endParaRPr>
          </a:p>
          <a:p>
            <a:pPr lvl="0"/>
            <a:r>
              <a:rPr lang="nb-NO" sz="1000" b="0" i="1" dirty="0">
                <a:latin typeface="Arial"/>
                <a:cs typeface="Arial"/>
              </a:rPr>
              <a:t>Endringer i måten å jobbe på som verken krever større organisasjonsendringer eller store investeringer</a:t>
            </a: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en-US" sz="1100" b="0" i="1" dirty="0">
              <a:latin typeface="Arial"/>
              <a:cs typeface="Arial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536784" y="620688"/>
            <a:ext cx="2844000" cy="3819562"/>
          </a:xfrm>
          <a:prstGeom prst="rect">
            <a:avLst/>
          </a:prstGeom>
        </p:spPr>
        <p:txBody>
          <a:bodyPr lIns="91434" tIns="45717" rIns="91434" bIns="45717" anchor="t"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lvl="0"/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Store endringer</a:t>
            </a:r>
          </a:p>
          <a:p>
            <a:pPr lvl="0"/>
            <a:endParaRPr lang="nb-NO" sz="800" b="0" dirty="0">
              <a:latin typeface="Arial"/>
              <a:cs typeface="Arial"/>
            </a:endParaRPr>
          </a:p>
          <a:p>
            <a:pPr lvl="0"/>
            <a:r>
              <a:rPr lang="nb-NO" sz="1000" b="0" i="1" dirty="0">
                <a:latin typeface="Arial"/>
                <a:cs typeface="Arial"/>
              </a:rPr>
              <a:t>Endringer som innebærer endring i tjenestetilbudet, store endringer av prosesser, endringer i organisering, store investeringer og omfattende utviklingsarbeid</a:t>
            </a: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en-US" sz="1100" b="0" i="1" dirty="0">
              <a:latin typeface="Arial"/>
              <a:cs typeface="Arial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640719" y="635202"/>
            <a:ext cx="2844000" cy="3819562"/>
          </a:xfrm>
          <a:prstGeom prst="rect">
            <a:avLst/>
          </a:prstGeom>
        </p:spPr>
        <p:txBody>
          <a:bodyPr lIns="91434" tIns="45717" rIns="91434" bIns="45717" anchor="t"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lvl="0"/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Radikale endringer</a:t>
            </a:r>
          </a:p>
          <a:p>
            <a:pPr lvl="0"/>
            <a:endParaRPr lang="nb-NO" sz="800" b="0" i="1" dirty="0">
              <a:latin typeface="Arial"/>
              <a:cs typeface="Arial"/>
            </a:endParaRPr>
          </a:p>
          <a:p>
            <a:pPr lvl="0"/>
            <a:r>
              <a:rPr lang="nb-NO" sz="1000" b="0" i="1" dirty="0">
                <a:latin typeface="Arial"/>
                <a:cs typeface="Arial"/>
              </a:rPr>
              <a:t>Endringer som innebærer et nytt tjenestetilbud, nye prosesser og vesentlige endringer på organisering. Endringene krever omfattende politisk forankring og muligens endringer i lovverk</a:t>
            </a: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en-US" sz="1100" b="0" i="1" dirty="0">
              <a:latin typeface="Arial"/>
              <a:cs typeface="Arial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3312067" y="419851"/>
            <a:ext cx="0" cy="6192799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logo_aho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0675249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 txBox="1">
            <a:spLocks/>
          </p:cNvSpPr>
          <p:nvPr/>
        </p:nvSpPr>
        <p:spPr>
          <a:xfrm>
            <a:off x="295200" y="77584"/>
            <a:ext cx="2297637" cy="284788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PRIORITERING AV IDÉER</a:t>
            </a:r>
          </a:p>
        </p:txBody>
      </p:sp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565187" y="980728"/>
            <a:ext cx="6696606" cy="5307990"/>
            <a:chOff x="1506766" y="836712"/>
            <a:chExt cx="7034052" cy="5575463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5000772" y="1164889"/>
              <a:ext cx="0" cy="4893421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 flipV="1">
              <a:off x="5000772" y="1164888"/>
              <a:ext cx="0" cy="4893423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4124540" y="836712"/>
              <a:ext cx="1730367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Enkelt å gjennomføre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96690" y="6121218"/>
              <a:ext cx="1995457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Vanskelig å gjennomføre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93329" y="3462735"/>
              <a:ext cx="1047489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Stor gevinst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506766" y="3462735"/>
              <a:ext cx="1101555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Liten gevinst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8349" y="5104595"/>
              <a:ext cx="828568" cy="95371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1103" y="1102141"/>
              <a:ext cx="806658" cy="100811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2736" y="1098155"/>
              <a:ext cx="774181" cy="848028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4178" y="5150258"/>
              <a:ext cx="833503" cy="970961"/>
            </a:xfrm>
            <a:prstGeom prst="rect">
              <a:avLst/>
            </a:prstGeom>
          </p:spPr>
        </p:pic>
      </p:grpSp>
      <p:pic>
        <p:nvPicPr>
          <p:cNvPr id="36" name="Picture 35" descr="logo_aho.png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3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592" y="1556792"/>
            <a:ext cx="2464720" cy="30802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128" y="1720521"/>
            <a:ext cx="2365487" cy="259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8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950" y="1584086"/>
            <a:ext cx="2531665" cy="29140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592" y="1541559"/>
            <a:ext cx="2546743" cy="296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PowerPoint-mal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 smtClean="0"/>
              <a:t>Dokumentere idéer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514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34420380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293900" y="1052736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3900" y="5440177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itle 1"/>
          <p:cNvSpPr txBox="1">
            <a:spLocks/>
          </p:cNvSpPr>
          <p:nvPr/>
        </p:nvSpPr>
        <p:spPr>
          <a:xfrm>
            <a:off x="5010594" y="5487209"/>
            <a:ext cx="4529498" cy="9394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Utfordring som vil løses</a:t>
            </a:r>
            <a:r>
              <a:rPr lang="nb-NO" dirty="0" smtClean="0">
                <a:solidFill>
                  <a:srgbClr val="3A7EC0"/>
                </a:solidFill>
              </a:rPr>
              <a:t>:</a:t>
            </a:r>
          </a:p>
          <a:p>
            <a:r>
              <a:rPr lang="nb-NO" b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</a:t>
            </a: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Beskriv utfordringen som idéen vil hjelpe å løse]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344488" y="5487210"/>
            <a:ext cx="4464496" cy="9394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3A7EC0"/>
                </a:solidFill>
              </a:rPr>
              <a:t>Beskrivelse av idéen: 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</a:t>
            </a: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Legg inn idébeskrivelsen her]</a:t>
            </a:r>
          </a:p>
          <a:p>
            <a:endParaRPr lang="nb-NO" dirty="0">
              <a:cs typeface="Arial"/>
            </a:endParaRP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4960006" y="5440177"/>
            <a:ext cx="0" cy="117247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_aho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99382" y="516084"/>
            <a:ext cx="7266580" cy="476242"/>
          </a:xfrm>
          <a:prstGeom prst="rect">
            <a:avLst/>
          </a:prstGeom>
        </p:spPr>
        <p:txBody>
          <a:bodyPr lIns="91434" tIns="45717" rIns="91434" bIns="45717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r>
              <a:rPr lang="nb-NO" sz="1600" dirty="0">
                <a:solidFill>
                  <a:srgbClr val="3A7EC0"/>
                </a:solidFill>
                <a:latin typeface="Arial"/>
                <a:cs typeface="Arial"/>
              </a:rPr>
              <a:t>[Legg inn beskrivende tittel for idéen]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656" y="1124745"/>
            <a:ext cx="6192688" cy="762510"/>
          </a:xfrm>
          <a:prstGeom prst="rect">
            <a:avLst/>
          </a:prstGeom>
          <a:noFill/>
        </p:spPr>
        <p:txBody>
          <a:bodyPr wrap="square" lIns="71995" tIns="71995" rIns="71995" bIns="71995" rtlCol="0">
            <a:noAutofit/>
          </a:bodyPr>
          <a:lstStyle/>
          <a:p>
            <a:pPr algn="l">
              <a:spcBef>
                <a:spcPct val="20000"/>
              </a:spcBef>
            </a:pPr>
            <a:r>
              <a:rPr lang="nb-NO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[Legg inn illustrasjon av idéen her.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]</a:t>
            </a:r>
            <a:endParaRPr lang="nb-NO" sz="1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95200" y="77584"/>
            <a:ext cx="3102278" cy="25507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IDÉARK </a:t>
            </a:r>
            <a:r>
              <a:rPr lang="nb-NO" sz="1200" dirty="0">
                <a:solidFill>
                  <a:srgbClr val="3A7EC0"/>
                </a:solidFill>
              </a:rPr>
              <a:t>Workshopformat nr. </a:t>
            </a:r>
            <a:r>
              <a:rPr lang="nb-NO" sz="1200" dirty="0" smtClean="0">
                <a:solidFill>
                  <a:srgbClr val="3A7EC0"/>
                </a:solidFill>
              </a:rPr>
              <a:t>1</a:t>
            </a:r>
            <a:endParaRPr lang="nb-NO" sz="1200" dirty="0">
              <a:solidFill>
                <a:srgbClr val="3A7E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11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2640645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6628938" y="1052736"/>
            <a:ext cx="0" cy="555991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293900" y="1052736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3900" y="4967845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itle 1"/>
          <p:cNvSpPr txBox="1">
            <a:spLocks/>
          </p:cNvSpPr>
          <p:nvPr/>
        </p:nvSpPr>
        <p:spPr>
          <a:xfrm>
            <a:off x="6681192" y="1182538"/>
            <a:ext cx="2386662" cy="5805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3A7EC0"/>
                </a:solidFill>
              </a:rPr>
              <a:t>Gevinster for </a:t>
            </a:r>
            <a:br>
              <a:rPr lang="nb-NO" dirty="0" smtClean="0">
                <a:solidFill>
                  <a:srgbClr val="3A7EC0"/>
                </a:solidFill>
              </a:rPr>
            </a:br>
            <a:r>
              <a:rPr lang="nb-NO" dirty="0" smtClean="0">
                <a:solidFill>
                  <a:srgbClr val="3A7EC0"/>
                </a:solidFill>
              </a:rPr>
              <a:t>brukere, pårørende</a:t>
            </a:r>
            <a:br>
              <a:rPr lang="nb-NO" dirty="0" smtClean="0">
                <a:solidFill>
                  <a:srgbClr val="3A7EC0"/>
                </a:solidFill>
              </a:rPr>
            </a:br>
            <a:r>
              <a:rPr lang="nb-NO" dirty="0" smtClean="0">
                <a:solidFill>
                  <a:srgbClr val="3A7EC0"/>
                </a:solidFill>
              </a:rPr>
              <a:t>og kommunen:</a:t>
            </a:r>
            <a:endParaRPr lang="nb-NO" dirty="0">
              <a:solidFill>
                <a:srgbClr val="3A7EC0"/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22" t="37184" r="35889" b="2594"/>
          <a:stretch/>
        </p:blipFill>
        <p:spPr>
          <a:xfrm>
            <a:off x="8325132" y="1182539"/>
            <a:ext cx="638462" cy="580543"/>
          </a:xfrm>
          <a:prstGeom prst="rect">
            <a:avLst/>
          </a:prstGeom>
        </p:spPr>
      </p:pic>
      <p:sp>
        <p:nvSpPr>
          <p:cNvPr id="66" name="Title 1"/>
          <p:cNvSpPr txBox="1">
            <a:spLocks/>
          </p:cNvSpPr>
          <p:nvPr/>
        </p:nvSpPr>
        <p:spPr>
          <a:xfrm>
            <a:off x="6753199" y="1985590"/>
            <a:ext cx="2721495" cy="8910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 smtClean="0">
                <a:solidFill>
                  <a:srgbClr val="3A7EC0"/>
                </a:solidFill>
              </a:rPr>
              <a:t>Unngåtte kostnader: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</a:t>
            </a:r>
            <a:r>
              <a:rPr lang="nb-NO" b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unngåtte kostnader her]</a:t>
            </a:r>
            <a:endParaRPr lang="nb-NO" b="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6753200" y="3789039"/>
            <a:ext cx="2861524" cy="117880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 smtClean="0">
                <a:solidFill>
                  <a:srgbClr val="3A7EC0"/>
                </a:solidFill>
              </a:rPr>
              <a:t>Kvalitet: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</a:t>
            </a:r>
            <a:r>
              <a:rPr lang="nb-NO" b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kvalitet her</a:t>
            </a: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]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68" name="Title 1"/>
          <p:cNvSpPr txBox="1">
            <a:spLocks/>
          </p:cNvSpPr>
          <p:nvPr/>
        </p:nvSpPr>
        <p:spPr>
          <a:xfrm>
            <a:off x="6753199" y="2876672"/>
            <a:ext cx="2721495" cy="91236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 smtClean="0">
                <a:solidFill>
                  <a:srgbClr val="3A7EC0"/>
                </a:solidFill>
              </a:rPr>
              <a:t>Tid: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</a:t>
            </a:r>
            <a:r>
              <a:rPr lang="nb-NO" b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spart tid her</a:t>
            </a: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]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69" name="Title 1"/>
          <p:cNvSpPr txBox="1">
            <a:spLocks/>
          </p:cNvSpPr>
          <p:nvPr/>
        </p:nvSpPr>
        <p:spPr>
          <a:xfrm>
            <a:off x="4232920" y="5013176"/>
            <a:ext cx="2039257" cy="14435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Utfordring som vil løses:</a:t>
            </a:r>
          </a:p>
          <a:p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[Beskriv utfordringen som idéen vil hjelpe å løse]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6681192" y="5013177"/>
            <a:ext cx="2985786" cy="14435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 smtClean="0">
                <a:solidFill>
                  <a:srgbClr val="3A7EC0"/>
                </a:solidFill>
              </a:rPr>
              <a:t>Hva kreves for å implementere idéen: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</a:t>
            </a: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Legg inn </a:t>
            </a:r>
            <a:r>
              <a:rPr lang="nb-NO" b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endringer dere ser for dere]</a:t>
            </a:r>
            <a:endParaRPr lang="nb-NO" b="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332156" y="5013177"/>
            <a:ext cx="3900764" cy="14435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Beskrivelse av </a:t>
            </a:r>
            <a:r>
              <a:rPr lang="nb-NO" dirty="0" smtClean="0">
                <a:solidFill>
                  <a:srgbClr val="3A7EC0"/>
                </a:solidFill>
              </a:rPr>
              <a:t>idéen: </a:t>
            </a:r>
            <a:endParaRPr lang="nb-NO" dirty="0">
              <a:solidFill>
                <a:srgbClr val="3A7EC0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idébeskrivelsen her]</a:t>
            </a:r>
          </a:p>
          <a:p>
            <a:endParaRPr lang="nb-NO" dirty="0">
              <a:cs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4160912" y="4967845"/>
            <a:ext cx="0" cy="1644805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9065335" y="1295755"/>
            <a:ext cx="409360" cy="405013"/>
          </a:xfrm>
          <a:custGeom>
            <a:avLst/>
            <a:gdLst>
              <a:gd name="connsiteX0" fmla="*/ 24663 w 696434"/>
              <a:gd name="connsiteY0" fmla="*/ 38271 h 689040"/>
              <a:gd name="connsiteX1" fmla="*/ 45656 w 696434"/>
              <a:gd name="connsiteY1" fmla="*/ 153730 h 689040"/>
              <a:gd name="connsiteX2" fmla="*/ 56152 w 696434"/>
              <a:gd name="connsiteY2" fmla="*/ 185219 h 689040"/>
              <a:gd name="connsiteX3" fmla="*/ 66649 w 696434"/>
              <a:gd name="connsiteY3" fmla="*/ 227204 h 689040"/>
              <a:gd name="connsiteX4" fmla="*/ 87641 w 696434"/>
              <a:gd name="connsiteY4" fmla="*/ 290182 h 689040"/>
              <a:gd name="connsiteX5" fmla="*/ 108634 w 696434"/>
              <a:gd name="connsiteY5" fmla="*/ 321671 h 689040"/>
              <a:gd name="connsiteX6" fmla="*/ 150620 w 696434"/>
              <a:gd name="connsiteY6" fmla="*/ 395144 h 689040"/>
              <a:gd name="connsiteX7" fmla="*/ 192606 w 696434"/>
              <a:gd name="connsiteY7" fmla="*/ 458122 h 689040"/>
              <a:gd name="connsiteX8" fmla="*/ 224095 w 696434"/>
              <a:gd name="connsiteY8" fmla="*/ 521100 h 689040"/>
              <a:gd name="connsiteX9" fmla="*/ 255584 w 696434"/>
              <a:gd name="connsiteY9" fmla="*/ 542092 h 689040"/>
              <a:gd name="connsiteX10" fmla="*/ 287074 w 696434"/>
              <a:gd name="connsiteY10" fmla="*/ 605070 h 689040"/>
              <a:gd name="connsiteX11" fmla="*/ 318563 w 696434"/>
              <a:gd name="connsiteY11" fmla="*/ 626062 h 689040"/>
              <a:gd name="connsiteX12" fmla="*/ 371045 w 696434"/>
              <a:gd name="connsiteY12" fmla="*/ 689040 h 689040"/>
              <a:gd name="connsiteX13" fmla="*/ 402534 w 696434"/>
              <a:gd name="connsiteY13" fmla="*/ 678544 h 689040"/>
              <a:gd name="connsiteX14" fmla="*/ 423527 w 696434"/>
              <a:gd name="connsiteY14" fmla="*/ 647055 h 689040"/>
              <a:gd name="connsiteX15" fmla="*/ 455016 w 696434"/>
              <a:gd name="connsiteY15" fmla="*/ 626062 h 689040"/>
              <a:gd name="connsiteX16" fmla="*/ 465513 w 696434"/>
              <a:gd name="connsiteY16" fmla="*/ 594574 h 689040"/>
              <a:gd name="connsiteX17" fmla="*/ 528491 w 696434"/>
              <a:gd name="connsiteY17" fmla="*/ 531596 h 689040"/>
              <a:gd name="connsiteX18" fmla="*/ 538988 w 696434"/>
              <a:gd name="connsiteY18" fmla="*/ 500107 h 689040"/>
              <a:gd name="connsiteX19" fmla="*/ 559981 w 696434"/>
              <a:gd name="connsiteY19" fmla="*/ 426633 h 689040"/>
              <a:gd name="connsiteX20" fmla="*/ 580973 w 696434"/>
              <a:gd name="connsiteY20" fmla="*/ 395144 h 689040"/>
              <a:gd name="connsiteX21" fmla="*/ 612463 w 696434"/>
              <a:gd name="connsiteY21" fmla="*/ 321671 h 689040"/>
              <a:gd name="connsiteX22" fmla="*/ 654448 w 696434"/>
              <a:gd name="connsiteY22" fmla="*/ 227204 h 689040"/>
              <a:gd name="connsiteX23" fmla="*/ 664945 w 696434"/>
              <a:gd name="connsiteY23" fmla="*/ 185219 h 689040"/>
              <a:gd name="connsiteX24" fmla="*/ 675441 w 696434"/>
              <a:gd name="connsiteY24" fmla="*/ 153730 h 689040"/>
              <a:gd name="connsiteX25" fmla="*/ 696434 w 696434"/>
              <a:gd name="connsiteY25" fmla="*/ 69760 h 689040"/>
              <a:gd name="connsiteX26" fmla="*/ 423527 w 696434"/>
              <a:gd name="connsiteY26" fmla="*/ 38271 h 689040"/>
              <a:gd name="connsiteX27" fmla="*/ 24663 w 696434"/>
              <a:gd name="connsiteY27" fmla="*/ 38271 h 6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96434" h="689040">
                <a:moveTo>
                  <a:pt x="24663" y="38271"/>
                </a:moveTo>
                <a:cubicBezTo>
                  <a:pt x="-38315" y="57514"/>
                  <a:pt x="38317" y="124376"/>
                  <a:pt x="45656" y="153730"/>
                </a:cubicBezTo>
                <a:cubicBezTo>
                  <a:pt x="48339" y="164464"/>
                  <a:pt x="53112" y="174581"/>
                  <a:pt x="56152" y="185219"/>
                </a:cubicBezTo>
                <a:cubicBezTo>
                  <a:pt x="60115" y="199090"/>
                  <a:pt x="62504" y="213387"/>
                  <a:pt x="66649" y="227204"/>
                </a:cubicBezTo>
                <a:cubicBezTo>
                  <a:pt x="73007" y="248399"/>
                  <a:pt x="75366" y="271770"/>
                  <a:pt x="87641" y="290182"/>
                </a:cubicBezTo>
                <a:cubicBezTo>
                  <a:pt x="94639" y="300678"/>
                  <a:pt x="102992" y="310388"/>
                  <a:pt x="108634" y="321671"/>
                </a:cubicBezTo>
                <a:cubicBezTo>
                  <a:pt x="156733" y="417864"/>
                  <a:pt x="61786" y="268240"/>
                  <a:pt x="150620" y="395144"/>
                </a:cubicBezTo>
                <a:cubicBezTo>
                  <a:pt x="165089" y="415813"/>
                  <a:pt x="192606" y="458122"/>
                  <a:pt x="192606" y="458122"/>
                </a:cubicBezTo>
                <a:cubicBezTo>
                  <a:pt x="201143" y="483733"/>
                  <a:pt x="203747" y="500752"/>
                  <a:pt x="224095" y="521100"/>
                </a:cubicBezTo>
                <a:cubicBezTo>
                  <a:pt x="233015" y="530020"/>
                  <a:pt x="245088" y="535095"/>
                  <a:pt x="255584" y="542092"/>
                </a:cubicBezTo>
                <a:cubicBezTo>
                  <a:pt x="264121" y="567702"/>
                  <a:pt x="266727" y="584723"/>
                  <a:pt x="287074" y="605070"/>
                </a:cubicBezTo>
                <a:cubicBezTo>
                  <a:pt x="295994" y="613990"/>
                  <a:pt x="308872" y="617986"/>
                  <a:pt x="318563" y="626062"/>
                </a:cubicBezTo>
                <a:cubicBezTo>
                  <a:pt x="348869" y="651317"/>
                  <a:pt x="350404" y="658079"/>
                  <a:pt x="371045" y="689040"/>
                </a:cubicBezTo>
                <a:cubicBezTo>
                  <a:pt x="381541" y="685541"/>
                  <a:pt x="393894" y="685456"/>
                  <a:pt x="402534" y="678544"/>
                </a:cubicBezTo>
                <a:cubicBezTo>
                  <a:pt x="412385" y="670663"/>
                  <a:pt x="414607" y="655975"/>
                  <a:pt x="423527" y="647055"/>
                </a:cubicBezTo>
                <a:cubicBezTo>
                  <a:pt x="432447" y="638135"/>
                  <a:pt x="444520" y="633060"/>
                  <a:pt x="455016" y="626062"/>
                </a:cubicBezTo>
                <a:cubicBezTo>
                  <a:pt x="458515" y="615566"/>
                  <a:pt x="458720" y="603307"/>
                  <a:pt x="465513" y="594574"/>
                </a:cubicBezTo>
                <a:cubicBezTo>
                  <a:pt x="483740" y="571140"/>
                  <a:pt x="528491" y="531596"/>
                  <a:pt x="528491" y="531596"/>
                </a:cubicBezTo>
                <a:cubicBezTo>
                  <a:pt x="531990" y="521100"/>
                  <a:pt x="535948" y="510745"/>
                  <a:pt x="538988" y="500107"/>
                </a:cubicBezTo>
                <a:cubicBezTo>
                  <a:pt x="543475" y="484404"/>
                  <a:pt x="551589" y="443417"/>
                  <a:pt x="559981" y="426633"/>
                </a:cubicBezTo>
                <a:cubicBezTo>
                  <a:pt x="565623" y="415350"/>
                  <a:pt x="573976" y="405640"/>
                  <a:pt x="580973" y="395144"/>
                </a:cubicBezTo>
                <a:cubicBezTo>
                  <a:pt x="608742" y="284075"/>
                  <a:pt x="571039" y="414872"/>
                  <a:pt x="612463" y="321671"/>
                </a:cubicBezTo>
                <a:cubicBezTo>
                  <a:pt x="662431" y="209245"/>
                  <a:pt x="606938" y="298472"/>
                  <a:pt x="654448" y="227204"/>
                </a:cubicBezTo>
                <a:cubicBezTo>
                  <a:pt x="657947" y="213209"/>
                  <a:pt x="660982" y="199090"/>
                  <a:pt x="664945" y="185219"/>
                </a:cubicBezTo>
                <a:cubicBezTo>
                  <a:pt x="667985" y="174581"/>
                  <a:pt x="672530" y="164404"/>
                  <a:pt x="675441" y="153730"/>
                </a:cubicBezTo>
                <a:cubicBezTo>
                  <a:pt x="683032" y="125895"/>
                  <a:pt x="696434" y="69760"/>
                  <a:pt x="696434" y="69760"/>
                </a:cubicBezTo>
                <a:cubicBezTo>
                  <a:pt x="664806" y="-56756"/>
                  <a:pt x="699752" y="24797"/>
                  <a:pt x="423527" y="38271"/>
                </a:cubicBezTo>
                <a:cubicBezTo>
                  <a:pt x="109905" y="53570"/>
                  <a:pt x="87641" y="19028"/>
                  <a:pt x="24663" y="38271"/>
                </a:cubicBezTo>
                <a:close/>
              </a:path>
            </a:pathLst>
          </a:custGeom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" name="Picture 35" descr="logo_aho.png"/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5656" y="1124745"/>
            <a:ext cx="6192688" cy="762510"/>
          </a:xfrm>
          <a:prstGeom prst="rect">
            <a:avLst/>
          </a:prstGeom>
          <a:noFill/>
        </p:spPr>
        <p:txBody>
          <a:bodyPr wrap="square" lIns="71995" tIns="71995" rIns="71995" bIns="71995" rtlCol="0">
            <a:noAutofit/>
          </a:bodyPr>
          <a:lstStyle/>
          <a:p>
            <a:pPr algn="l">
              <a:spcBef>
                <a:spcPct val="20000"/>
              </a:spcBef>
            </a:pPr>
            <a:r>
              <a:rPr lang="nb-NO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[Legg inn illustrasjon av idéen her.</a:t>
            </a:r>
            <a:r>
              <a:rPr lang="nb-NO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]</a:t>
            </a:r>
            <a:endParaRPr lang="nb-NO" sz="12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399382" y="516084"/>
            <a:ext cx="7266580" cy="476242"/>
          </a:xfrm>
          <a:prstGeom prst="rect">
            <a:avLst/>
          </a:prstGeom>
        </p:spPr>
        <p:txBody>
          <a:bodyPr lIns="91434" tIns="45717" rIns="91434" bIns="45717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r>
              <a:rPr lang="nb-NO" sz="1600" dirty="0">
                <a:solidFill>
                  <a:srgbClr val="3A7EC0"/>
                </a:solidFill>
                <a:latin typeface="Arial"/>
                <a:cs typeface="Arial"/>
              </a:rPr>
              <a:t>[Legg inn beskrivende tittel for idéen] 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295200" y="77584"/>
            <a:ext cx="3102278" cy="25507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IDÉARK </a:t>
            </a:r>
            <a:r>
              <a:rPr lang="nb-NO" sz="1200" dirty="0">
                <a:solidFill>
                  <a:srgbClr val="3A7EC0"/>
                </a:solidFill>
              </a:rPr>
              <a:t>Workshopformat nr. 2</a:t>
            </a:r>
          </a:p>
        </p:txBody>
      </p:sp>
    </p:spTree>
    <p:extLst>
      <p:ext uri="{BB962C8B-B14F-4D97-AF65-F5344CB8AC3E}">
        <p14:creationId xmlns:p14="http://schemas.microsoft.com/office/powerpoint/2010/main" val="75125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0517213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 txBox="1">
            <a:spLocks/>
          </p:cNvSpPr>
          <p:nvPr/>
        </p:nvSpPr>
        <p:spPr>
          <a:xfrm>
            <a:off x="295200" y="77584"/>
            <a:ext cx="2297637" cy="284788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PRIORITERING AV IDÉER</a:t>
            </a:r>
          </a:p>
        </p:txBody>
      </p:sp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565187" y="980728"/>
            <a:ext cx="6696606" cy="5307990"/>
            <a:chOff x="1506766" y="836712"/>
            <a:chExt cx="7034052" cy="5575463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5000772" y="1164889"/>
              <a:ext cx="0" cy="4893421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 flipV="1">
              <a:off x="5000772" y="1164888"/>
              <a:ext cx="0" cy="4893423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4124540" y="836712"/>
              <a:ext cx="1730367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Enkelt å gjennomføre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96690" y="6121218"/>
              <a:ext cx="1995457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Vanskelig å gjennomføre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93329" y="3462735"/>
              <a:ext cx="1047489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Stor gevinst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506766" y="3462735"/>
              <a:ext cx="1101555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Liten gevinst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8349" y="5104595"/>
              <a:ext cx="828568" cy="95371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1103" y="1102141"/>
              <a:ext cx="806658" cy="100811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2736" y="1098155"/>
              <a:ext cx="774181" cy="848028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4178" y="5150258"/>
              <a:ext cx="833503" cy="970961"/>
            </a:xfrm>
            <a:prstGeom prst="rect">
              <a:avLst/>
            </a:prstGeom>
          </p:spPr>
        </p:pic>
      </p:grpSp>
      <p:pic>
        <p:nvPicPr>
          <p:cNvPr id="36" name="Picture 35" descr="logo_aho.png"/>
          <p:cNvPicPr>
            <a:picLocks noChangeAspect="1"/>
          </p:cNvPicPr>
          <p:nvPr/>
        </p:nvPicPr>
        <p:blipFill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5076056" y="2204864"/>
            <a:ext cx="1440160" cy="648072"/>
          </a:xfrm>
          <a:prstGeom prst="roundRect">
            <a:avLst/>
          </a:prstGeom>
          <a:solidFill>
            <a:srgbClr val="3A7EC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8" tIns="35998" rIns="35998" bIns="35998" rtlCol="0" anchor="ctr"/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[Legg inn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idénavn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nb-NO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Flytt 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boksene på kartet]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76056" y="4149080"/>
            <a:ext cx="1440160" cy="648072"/>
          </a:xfrm>
          <a:prstGeom prst="round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8" tIns="35998" rIns="35998" bIns="35998" rtlCol="0" anchor="ctr"/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[Legg inn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idénavn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nb-NO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Flytt 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boksene på kartet]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699792" y="4445981"/>
            <a:ext cx="1440160" cy="648072"/>
          </a:xfrm>
          <a:prstGeom prst="round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8" tIns="35998" rIns="35998" bIns="35998" rtlCol="0" anchor="ctr"/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[Legg inn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idénavn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nb-NO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Flytt 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boksene på kartet]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843808" y="2553006"/>
            <a:ext cx="1440160" cy="648072"/>
          </a:xfrm>
          <a:prstGeom prst="round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8" tIns="35998" rIns="35998" bIns="35998" rtlCol="0" anchor="ctr"/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[Legg inn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idénavn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nb-NO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Flytt 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boksene på kartet]</a:t>
            </a:r>
          </a:p>
        </p:txBody>
      </p:sp>
    </p:spTree>
    <p:extLst>
      <p:ext uri="{BB962C8B-B14F-4D97-AF65-F5344CB8AC3E}">
        <p14:creationId xmlns:p14="http://schemas.microsoft.com/office/powerpoint/2010/main" val="101659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smtClean="0"/>
              <a:t>Videreutvikling av idéer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 smtClean="0"/>
              <a:t>Kontaktpunkter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974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Introduksjon til kontaktpunkter</a:t>
            </a:r>
            <a:endParaRPr lang="nb-NO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6388025" y="4293783"/>
            <a:ext cx="3161141" cy="1430337"/>
          </a:xfrm>
        </p:spPr>
        <p:txBody>
          <a:bodyPr/>
          <a:lstStyle/>
          <a:p>
            <a:r>
              <a:rPr lang="nb-NO" dirty="0" smtClean="0"/>
              <a:t>Dette er avhengig av hva kontaktpunktet er og hvilken avdeling som står ansvarlig for å utarbeide det.</a:t>
            </a:r>
            <a:endParaRPr lang="nb-NO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4"/>
          </p:nvPr>
        </p:nvSpPr>
        <p:spPr>
          <a:xfrm>
            <a:off x="6386642" y="3984472"/>
            <a:ext cx="3177878" cy="335200"/>
          </a:xfrm>
        </p:spPr>
        <p:txBody>
          <a:bodyPr/>
          <a:lstStyle/>
          <a:p>
            <a:pPr lvl="0"/>
            <a:r>
              <a:rPr lang="nb-NO" dirty="0" smtClean="0">
                <a:solidFill>
                  <a:srgbClr val="000000"/>
                </a:solidFill>
                <a:ea typeface="Helvetica"/>
              </a:rPr>
              <a:t>Hvem </a:t>
            </a:r>
            <a:r>
              <a:rPr lang="nb-NO" dirty="0">
                <a:solidFill>
                  <a:srgbClr val="000000"/>
                </a:solidFill>
                <a:ea typeface="Helvetica"/>
              </a:rPr>
              <a:t>er </a:t>
            </a:r>
            <a:r>
              <a:rPr lang="nb-NO" dirty="0" smtClean="0">
                <a:solidFill>
                  <a:srgbClr val="000000"/>
                </a:solidFill>
                <a:ea typeface="Helvetica"/>
              </a:rPr>
              <a:t>med?</a:t>
            </a:r>
            <a:endParaRPr lang="nb-NO" dirty="0">
              <a:solidFill>
                <a:srgbClr val="000000"/>
              </a:solidFill>
              <a:ea typeface="Helvetica"/>
            </a:endParaRPr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27</a:t>
            </a:fld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824733" cy="5394937"/>
          </a:xfrm>
        </p:spPr>
        <p:txBody>
          <a:bodyPr>
            <a:noAutofit/>
          </a:bodyPr>
          <a:lstStyle/>
          <a:p>
            <a:pPr>
              <a:spcBef>
                <a:spcPts val="336"/>
              </a:spcBef>
            </a:pPr>
            <a:r>
              <a:rPr lang="nb-NO" b="1" dirty="0">
                <a:solidFill>
                  <a:srgbClr val="3A7EC0"/>
                </a:solidFill>
              </a:rPr>
              <a:t>Hva er et </a:t>
            </a:r>
            <a:r>
              <a:rPr lang="nb-NO" b="1" dirty="0" smtClean="0">
                <a:solidFill>
                  <a:srgbClr val="3A7EC0"/>
                </a:solidFill>
              </a:rPr>
              <a:t>kontaktpunkt?</a:t>
            </a:r>
            <a:endParaRPr lang="nb-NO" b="1" dirty="0">
              <a:solidFill>
                <a:srgbClr val="3A7EC0"/>
              </a:solidFill>
            </a:endParaRPr>
          </a:p>
          <a:p>
            <a:r>
              <a:rPr lang="nb-NO" dirty="0" smtClean="0"/>
              <a:t>Et </a:t>
            </a:r>
            <a:r>
              <a:rPr lang="nb-NO" dirty="0"/>
              <a:t>kontaktpunkt er ethvert punkt hvor </a:t>
            </a:r>
            <a:r>
              <a:rPr lang="nb-NO" dirty="0" smtClean="0"/>
              <a:t>brukeren/pårørende </a:t>
            </a:r>
            <a:r>
              <a:rPr lang="nb-NO" dirty="0"/>
              <a:t>er i kontakt med kommunen når de oppsøker og mottar tjenester. For dem blir tjenesten til gjennom kontaktpunktene. </a:t>
            </a:r>
            <a:r>
              <a:rPr lang="nb-NO" dirty="0" smtClean="0"/>
              <a:t>En </a:t>
            </a:r>
            <a:r>
              <a:rPr lang="nb-NO" dirty="0"/>
              <a:t>tjeneste kan ha mange kontaktpunkter på tvers av ulike kanaler. Vi skiller mellom: 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>
                <a:solidFill>
                  <a:schemeClr val="accent1"/>
                </a:solidFill>
              </a:rPr>
              <a:t>Digitale </a:t>
            </a:r>
            <a:r>
              <a:rPr lang="nb-NO" dirty="0" smtClean="0"/>
              <a:t>(f.eks. </a:t>
            </a:r>
            <a:r>
              <a:rPr lang="nb-NO" dirty="0"/>
              <a:t>elektronisk søknad, </a:t>
            </a:r>
            <a:r>
              <a:rPr lang="nb-NO" dirty="0" err="1"/>
              <a:t>app</a:t>
            </a:r>
            <a:r>
              <a:rPr lang="nb-NO" dirty="0"/>
              <a:t>, nettsider)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>
                <a:solidFill>
                  <a:srgbClr val="3A7EC0"/>
                </a:solidFill>
              </a:rPr>
              <a:t>Fysiske</a:t>
            </a:r>
            <a:r>
              <a:rPr lang="nb-NO" dirty="0"/>
              <a:t> </a:t>
            </a:r>
            <a:r>
              <a:rPr lang="nb-NO" dirty="0" smtClean="0"/>
              <a:t>(f.eks. </a:t>
            </a:r>
            <a:r>
              <a:rPr lang="nb-NO" dirty="0"/>
              <a:t>informasjonsbrosjyrer, søknadsskjemaer, produkter) </a:t>
            </a:r>
            <a:endParaRPr lang="en-GB" dirty="0"/>
          </a:p>
          <a:p>
            <a:pPr marL="285750" lvl="0" indent="-285750">
              <a:buFont typeface="Arial"/>
              <a:buChar char="•"/>
            </a:pPr>
            <a:r>
              <a:rPr lang="nb-NO" dirty="0">
                <a:solidFill>
                  <a:srgbClr val="3A7EC0"/>
                </a:solidFill>
              </a:rPr>
              <a:t>Mellommenneskelige</a:t>
            </a:r>
            <a:r>
              <a:rPr lang="nb-NO" dirty="0"/>
              <a:t> (handlinger mellom to </a:t>
            </a:r>
            <a:r>
              <a:rPr lang="nb-NO" dirty="0" smtClean="0"/>
              <a:t>personer) </a:t>
            </a:r>
            <a:endParaRPr lang="en-GB" dirty="0"/>
          </a:p>
          <a:p>
            <a:r>
              <a:rPr lang="nb-NO" dirty="0"/>
              <a:t> </a:t>
            </a:r>
            <a:endParaRPr lang="en-GB" dirty="0"/>
          </a:p>
          <a:p>
            <a:pPr>
              <a:spcBef>
                <a:spcPts val="336"/>
              </a:spcBef>
            </a:pPr>
            <a:r>
              <a:rPr lang="nb-NO" b="1" dirty="0">
                <a:solidFill>
                  <a:srgbClr val="3A7EC0"/>
                </a:solidFill>
              </a:rPr>
              <a:t>Hvorfor utarbeide kontaktpunkter?</a:t>
            </a:r>
          </a:p>
          <a:p>
            <a:r>
              <a:rPr lang="nb-NO" dirty="0"/>
              <a:t>En tjeneste </a:t>
            </a:r>
            <a:r>
              <a:rPr lang="nb-NO" dirty="0" smtClean="0"/>
              <a:t>skapes </a:t>
            </a:r>
            <a:r>
              <a:rPr lang="nb-NO" dirty="0"/>
              <a:t>i møtet mellom mennesker som bruker og yter tjenestene. Dersom en part ikke vet hva den skal gjøre kan dette skape et brudd i tjenesteforløpet og merarbeid for den andre. </a:t>
            </a:r>
          </a:p>
          <a:p>
            <a:endParaRPr lang="nb-NO" sz="500" dirty="0"/>
          </a:p>
          <a:p>
            <a:r>
              <a:rPr lang="nb-NO" dirty="0">
                <a:solidFill>
                  <a:srgbClr val="000000"/>
                </a:solidFill>
              </a:rPr>
              <a:t>Husk at folk alltid vil ha med seg sine tidligere erfaringer og holdninger i møtet med tjenesten. </a:t>
            </a:r>
          </a:p>
          <a:p>
            <a:r>
              <a:rPr lang="nb-NO" b="1" dirty="0">
                <a:solidFill>
                  <a:srgbClr val="000000"/>
                </a:solidFill>
              </a:rPr>
              <a:t>Eksempel: </a:t>
            </a:r>
            <a:r>
              <a:rPr lang="nb-NO" dirty="0">
                <a:solidFill>
                  <a:srgbClr val="000000"/>
                </a:solidFill>
              </a:rPr>
              <a:t>Kontaktpunktet «Kort Forklart» hos Oslo Legevakt erstattet den tradisjonelle kølappen for å synliggjøre </a:t>
            </a:r>
            <a:r>
              <a:rPr lang="nb-NO" dirty="0" err="1">
                <a:solidFill>
                  <a:srgbClr val="000000"/>
                </a:solidFill>
              </a:rPr>
              <a:t>triage</a:t>
            </a:r>
            <a:r>
              <a:rPr lang="nb-NO" dirty="0">
                <a:solidFill>
                  <a:srgbClr val="000000"/>
                </a:solidFill>
              </a:rPr>
              <a:t>-systemet for pasientene. Dette skapte en forståelse </a:t>
            </a:r>
            <a:r>
              <a:rPr lang="nb-NO" dirty="0"/>
              <a:t>for hvorfor noen pasienter fikk ”snike” i køen. Folk roet seg og opplevde ventetiden som bedre.</a:t>
            </a:r>
            <a:endParaRPr lang="en-GB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2080594"/>
            <a:ext cx="3177878" cy="1564430"/>
          </a:xfrm>
        </p:spPr>
        <p:txBody>
          <a:bodyPr>
            <a:no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Fase 2: </a:t>
            </a:r>
            <a:r>
              <a:rPr lang="nb-NO" dirty="0"/>
              <a:t>U</a:t>
            </a:r>
            <a:r>
              <a:rPr lang="nb-NO" dirty="0" smtClean="0"/>
              <a:t>tforske ulike idéer for mulige kontaktpunkter.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Fase 3: Utvikle og ferdigstille kontaktpunktene.</a:t>
            </a:r>
            <a:endParaRPr lang="nb-NO" dirty="0"/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23"/>
          </p:nvPr>
        </p:nvSpPr>
        <p:spPr>
          <a:xfrm>
            <a:off x="6402882" y="1759948"/>
            <a:ext cx="3177878" cy="335200"/>
          </a:xfrm>
        </p:spPr>
        <p:txBody>
          <a:bodyPr/>
          <a:lstStyle/>
          <a:p>
            <a:pPr lvl="0"/>
            <a:r>
              <a:rPr lang="nb-NO" dirty="0">
                <a:solidFill>
                  <a:srgbClr val="000000"/>
                </a:solidFill>
                <a:ea typeface="Helvetica"/>
                <a:sym typeface="Helvetica"/>
              </a:rPr>
              <a:t>Når </a:t>
            </a:r>
            <a:r>
              <a:rPr lang="nb-NO" dirty="0" smtClean="0">
                <a:solidFill>
                  <a:srgbClr val="000000"/>
                </a:solidFill>
                <a:ea typeface="Helvetica"/>
                <a:sym typeface="Helvetica"/>
              </a:rPr>
              <a:t>utarbeides dette</a:t>
            </a:r>
            <a:r>
              <a:rPr lang="nb-NO" dirty="0">
                <a:solidFill>
                  <a:srgbClr val="000000"/>
                </a:solidFill>
                <a:ea typeface="Helvetica"/>
                <a:sym typeface="Helvetica"/>
              </a:rPr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0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617538" y="354648"/>
            <a:ext cx="9244227" cy="71120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endParaRPr lang="nb-NO" sz="2400" kern="0" dirty="0">
              <a:solidFill>
                <a:srgbClr val="EF8B0A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774181" y="-1002693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0" name="Title 13"/>
          <p:cNvSpPr>
            <a:spLocks noGrp="1"/>
          </p:cNvSpPr>
          <p:nvPr>
            <p:ph type="title"/>
          </p:nvPr>
        </p:nvSpPr>
        <p:spPr>
          <a:xfrm>
            <a:off x="208387" y="327262"/>
            <a:ext cx="9504186" cy="557836"/>
          </a:xfrm>
        </p:spPr>
        <p:txBody>
          <a:bodyPr/>
          <a:lstStyle/>
          <a:p>
            <a:r>
              <a:rPr lang="nb-NO" dirty="0"/>
              <a:t>Introduksjon til kontaktpunkter</a:t>
            </a:r>
            <a:endParaRPr lang="en-US" dirty="0"/>
          </a:p>
        </p:txBody>
      </p:sp>
      <p:pic>
        <p:nvPicPr>
          <p:cNvPr id="20" name="Picture 19" descr="Kontaktpun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512" y="1700808"/>
            <a:ext cx="8918448" cy="2273808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1572290" y="4402310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520952" y="4402310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753688" y="4402310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747540" y="4682598"/>
            <a:ext cx="452594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88504" y="4682598"/>
            <a:ext cx="4204546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77315" y="4378915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38266" y="4370181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67057" y="4370181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69224" y="5091593"/>
            <a:ext cx="2710526" cy="138497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Ferdigstille kontaktpunkt </a:t>
            </a:r>
          </a:p>
          <a:p>
            <a:pPr algn="l"/>
            <a:r>
              <a:rPr lang="nb-NO" sz="1400" dirty="0" smtClean="0">
                <a:latin typeface="Arial"/>
                <a:cs typeface="Arial"/>
              </a:rPr>
              <a:t>Når dere har gått flere runder i rundkjøringen med utvikle, utprøve og evaluere idéen er dere klare for å ferdigstille kontaktpunktet.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0512" y="5091594"/>
            <a:ext cx="2520280" cy="1169531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Lage idéer</a:t>
            </a:r>
          </a:p>
          <a:p>
            <a:pPr algn="l"/>
            <a:r>
              <a:rPr lang="nb-NO" sz="1400" dirty="0">
                <a:latin typeface="Arial"/>
                <a:cs typeface="Arial"/>
              </a:rPr>
              <a:t>D</a:t>
            </a:r>
            <a:r>
              <a:rPr lang="nb-NO" sz="1400" dirty="0" smtClean="0">
                <a:latin typeface="Arial"/>
                <a:cs typeface="Arial"/>
              </a:rPr>
              <a:t>iskuter idéene fra idémyldringsworkshopene med berørte parter og velg ut de mest lovende idéene.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68824" y="5091593"/>
            <a:ext cx="3456383" cy="138497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Lage utkast og iterere</a:t>
            </a:r>
          </a:p>
          <a:p>
            <a:pPr algn="l"/>
            <a:r>
              <a:rPr lang="nb-NO" sz="1400" dirty="0" smtClean="0">
                <a:latin typeface="Arial"/>
                <a:cs typeface="Arial"/>
              </a:rPr>
              <a:t>Lag en fysisk representasjon av idéen. Dersom du lager et nytt søknadsskjema, klipp og lim fra eksisterende skjemaer. Lag flere iterasjoner som du prøver ut på ansatte, brukere og pårørende.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09551" y="943270"/>
            <a:ext cx="9503022" cy="294191"/>
          </a:xfrm>
        </p:spPr>
        <p:txBody>
          <a:bodyPr/>
          <a:lstStyle/>
          <a:p>
            <a:r>
              <a:rPr lang="nb-NO" dirty="0" smtClean="0"/>
              <a:t>Prosess for å utvikle og ferdigstille kontaktpunkter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388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Introduksjon til å lage utkast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896741" cy="5538953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Hva er et utkast? </a:t>
            </a:r>
          </a:p>
          <a:p>
            <a:r>
              <a:rPr lang="nb-NO" dirty="0" smtClean="0"/>
              <a:t>Et utkast er som oftest en fysisk representasjon av en idé. I arbeidet med å utvikle kontaktpunkter, er det viktig å visualisere løsnings-forslagene og diskutere dem med andre. Dette gjøres først med tegninger, og deretter ved å lage fysiske utkast på forskjellige varianter av kontaktpunktet.  </a:t>
            </a:r>
          </a:p>
          <a:p>
            <a:endParaRPr lang="nb-NO" dirty="0" smtClean="0"/>
          </a:p>
          <a:p>
            <a:r>
              <a:rPr lang="nb-NO" dirty="0" smtClean="0"/>
              <a:t>Et fysisk utkast brukes til å kommunisere løsningsforslaget. Ved å kunne ”oppleve” kontaktpunktene er det enklere for brukere og ansatte å evaluere løsningsforslaget. </a:t>
            </a:r>
            <a:r>
              <a:rPr lang="nb-NO" dirty="0"/>
              <a:t>Da vil dere lære om </a:t>
            </a:r>
            <a:r>
              <a:rPr lang="nb-NO" dirty="0" smtClean="0"/>
              <a:t>kontaktpunktene </a:t>
            </a:r>
            <a:r>
              <a:rPr lang="nb-NO" dirty="0"/>
              <a:t>fungerer slik dere hadde tenkt eller ikke. Folk dere prøver det ut på vil kanskje ha helt andre synspunkter enn dere hadde </a:t>
            </a:r>
            <a:r>
              <a:rPr lang="nb-NO" dirty="0" smtClean="0"/>
              <a:t>forventet. </a:t>
            </a:r>
            <a:r>
              <a:rPr lang="nb-NO" dirty="0"/>
              <a:t>Ikke hopp til konklusjoner, men vær sikker på at </a:t>
            </a:r>
            <a:r>
              <a:rPr lang="nb-NO" dirty="0" smtClean="0"/>
              <a:t>kontaktpunktene møter </a:t>
            </a:r>
            <a:r>
              <a:rPr lang="nb-NO" dirty="0"/>
              <a:t>reelle behov hos de som bruker og yter </a:t>
            </a:r>
            <a:r>
              <a:rPr lang="nb-NO" dirty="0" smtClean="0"/>
              <a:t>tjenestene.</a:t>
            </a:r>
            <a:r>
              <a:rPr lang="en-GB" dirty="0" smtClean="0"/>
              <a:t> </a:t>
            </a:r>
            <a:endParaRPr lang="nb-NO" dirty="0" smtClean="0"/>
          </a:p>
          <a:p>
            <a:endParaRPr lang="nb-NO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Hvorfor utarbeide utkast?</a:t>
            </a:r>
          </a:p>
          <a:p>
            <a:r>
              <a:rPr lang="nb-NO" dirty="0" smtClean="0"/>
              <a:t>Hensikten med å lage utkast er å gi folk noe konkret å reagere på. Ved å prøve ut utkastene på folk vil dere raskt se om dere er på rett vei, eller beveger dere i feil retning. Tilbakemeldingene skaper retningslinjer for nødvendige endringer og forbedringer. Husk at hensikten med å prøve ut forslagene jevnlig er å feile tidlig, ikke når tjenesten er satt i drift.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29</a:t>
            </a:fld>
            <a:endParaRPr lang="nb-NO" dirty="0" smtClean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8"/>
            <a:ext cx="3177878" cy="3973308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  <a:sym typeface="Helvetica"/>
              </a:rPr>
              <a:t>Når utføres </a:t>
            </a:r>
            <a:r>
              <a:rPr lang="nb-NO" b="1" dirty="0" smtClean="0">
                <a:solidFill>
                  <a:srgbClr val="000000"/>
                </a:solidFill>
                <a:ea typeface="Helvetica"/>
                <a:sym typeface="Helvetica"/>
              </a:rPr>
              <a:t>dette?</a:t>
            </a:r>
            <a:endParaRPr lang="nb-NO" b="1" dirty="0">
              <a:solidFill>
                <a:srgbClr val="000000"/>
              </a:solidFill>
              <a:ea typeface="Helvetica"/>
              <a:sym typeface="Helvetica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Hovedsakelig i fase 3, men gjerne også i fase 2 når dere skaper målbildet for den fremtidige tjenesten.</a:t>
            </a:r>
          </a:p>
          <a:p>
            <a:pPr lvl="0">
              <a:spcBef>
                <a:spcPts val="600"/>
              </a:spcBef>
            </a:pPr>
            <a:endParaRPr lang="nb-NO" b="1" dirty="0" smtClean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lvl="0">
              <a:spcBef>
                <a:spcPts val="600"/>
              </a:spcBef>
            </a:pPr>
            <a:r>
              <a:rPr lang="nb-NO" b="1" dirty="0">
                <a:solidFill>
                  <a:srgbClr val="000000"/>
                </a:solidFill>
                <a:ea typeface="Helvetica"/>
              </a:rPr>
              <a:t>Hvem er </a:t>
            </a:r>
            <a:r>
              <a:rPr lang="nb-NO" b="1" dirty="0" smtClean="0">
                <a:solidFill>
                  <a:srgbClr val="000000"/>
                </a:solidFill>
                <a:ea typeface="Helvetica"/>
              </a:rPr>
              <a:t>med? </a:t>
            </a:r>
            <a:endParaRPr lang="nb-NO" b="1" dirty="0">
              <a:solidFill>
                <a:srgbClr val="000000"/>
              </a:solidFill>
              <a:ea typeface="Helvetica"/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Dette er avhengig av hva kontaktpunktet er og hvilken avdeling som står ansvarlig for å utarbeide </a:t>
            </a:r>
            <a:r>
              <a:rPr lang="nb-NO" dirty="0" smtClean="0"/>
              <a:t>det.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430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Utvikle, utprøve og evaluere</a:t>
            </a:r>
            <a:endParaRPr lang="nb-NO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b="1" dirty="0" smtClean="0"/>
              <a:t>Flere runder i rundkjøringen</a:t>
            </a:r>
          </a:p>
          <a:p>
            <a:r>
              <a:rPr lang="nb-NO" dirty="0" smtClean="0"/>
              <a:t>For </a:t>
            </a:r>
            <a:r>
              <a:rPr lang="nb-NO" dirty="0"/>
              <a:t>å lage gode </a:t>
            </a:r>
            <a:r>
              <a:rPr lang="nb-NO" dirty="0" smtClean="0"/>
              <a:t>kontaktpunkter, </a:t>
            </a:r>
            <a:r>
              <a:rPr lang="nb-NO" dirty="0"/>
              <a:t>bør dere ta flere runder i rundkjøringen og gjenta aktivitetene utvikling, utprøving og evaluering </a:t>
            </a:r>
            <a:r>
              <a:rPr lang="nb-NO" i="1" dirty="0"/>
              <a:t>flere</a:t>
            </a:r>
            <a:r>
              <a:rPr lang="nb-NO" dirty="0"/>
              <a:t> ganger. 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For </a:t>
            </a:r>
            <a:r>
              <a:rPr lang="nb-NO" dirty="0"/>
              <a:t>hver runde i rundkjøringen vil kontaktpunkter og arbeidsprosesser videreutvikles og optimaliseres helt til </a:t>
            </a:r>
            <a:r>
              <a:rPr lang="nb-NO" dirty="0" smtClean="0"/>
              <a:t>dere er sikre på at de møter reelle behov. Først da kan dere regne dem som </a:t>
            </a:r>
            <a:r>
              <a:rPr lang="nb-NO" dirty="0"/>
              <a:t>ferdigstilt. </a:t>
            </a:r>
            <a:endParaRPr lang="en-GB" dirty="0"/>
          </a:p>
          <a:p>
            <a:endParaRPr lang="nb-NO" dirty="0"/>
          </a:p>
        </p:txBody>
      </p:sp>
      <p:pic>
        <p:nvPicPr>
          <p:cNvPr id="7" name="Picture Placeholder 6" descr="Rundkjøring 0.png"/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1" t="-37124" r="2827" b="3"/>
          <a:stretch/>
        </p:blipFill>
        <p:spPr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8840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utvikle, utprøve og evaluere kontaktpunkter?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4"/>
            <a:ext cx="5896741" cy="4887842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Steg 1</a:t>
            </a:r>
            <a:r>
              <a:rPr lang="nb-NO" b="1" dirty="0" smtClean="0">
                <a:solidFill>
                  <a:schemeClr val="accent1"/>
                </a:solidFill>
              </a:rPr>
              <a:t> Utvikle</a:t>
            </a:r>
            <a:r>
              <a:rPr lang="en-GB" dirty="0" smtClean="0">
                <a:solidFill>
                  <a:schemeClr val="accent1"/>
                </a:solidFill>
              </a:rPr>
              <a:t>  </a:t>
            </a:r>
            <a:r>
              <a:rPr lang="nb-NO" dirty="0" smtClean="0"/>
              <a:t>Lag </a:t>
            </a:r>
            <a:r>
              <a:rPr lang="nb-NO" dirty="0"/>
              <a:t>et utkast av kontaktpunktene. Tidlige kontaktpunkter kan være ganske røffe. Dersom dere </a:t>
            </a:r>
            <a:r>
              <a:rPr lang="nb-NO" dirty="0" smtClean="0"/>
              <a:t>eksempelvis </a:t>
            </a:r>
            <a:r>
              <a:rPr lang="nb-NO" dirty="0"/>
              <a:t>lager et nytt </a:t>
            </a:r>
            <a:r>
              <a:rPr lang="nb-NO" dirty="0" smtClean="0"/>
              <a:t>søknadsskjema, </a:t>
            </a:r>
            <a:r>
              <a:rPr lang="nb-NO" dirty="0"/>
              <a:t>kan dere klippe og lime </a:t>
            </a:r>
            <a:r>
              <a:rPr lang="nb-NO" dirty="0" smtClean="0"/>
              <a:t>sammen </a:t>
            </a:r>
            <a:r>
              <a:rPr lang="nb-NO" dirty="0"/>
              <a:t>utdrag fra eksisterende søknadsskjemaer til en versjon dere </a:t>
            </a:r>
            <a:r>
              <a:rPr lang="nb-NO" dirty="0" smtClean="0"/>
              <a:t>liker og håndskrive inn i tillegg. </a:t>
            </a:r>
            <a:r>
              <a:rPr lang="nb-NO" dirty="0"/>
              <a:t>Metoden velges ut fra om ønsket er å kommunisere at det er en idé og ikke en ferdig løsning, eller om løsningsforslaget skal opplevelse som om det eksisterer. </a:t>
            </a:r>
            <a:endParaRPr lang="nb-NO" dirty="0" smtClean="0"/>
          </a:p>
          <a:p>
            <a:r>
              <a:rPr lang="nb-NO" dirty="0">
                <a:solidFill>
                  <a:srgbClr val="3A7EC0"/>
                </a:solidFill>
              </a:rPr>
              <a:t> </a:t>
            </a:r>
            <a:endParaRPr lang="en-GB" dirty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Steg 3</a:t>
            </a:r>
            <a:r>
              <a:rPr lang="en-GB" b="1" dirty="0" smtClean="0">
                <a:solidFill>
                  <a:srgbClr val="3A7EC0"/>
                </a:solidFill>
              </a:rPr>
              <a:t> </a:t>
            </a:r>
            <a:r>
              <a:rPr lang="en-GB" b="1" dirty="0" err="1" smtClean="0">
                <a:solidFill>
                  <a:srgbClr val="3A7EC0"/>
                </a:solidFill>
              </a:rPr>
              <a:t>Utprøve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smtClean="0">
                <a:solidFill>
                  <a:srgbClr val="3A7EC0"/>
                </a:solidFill>
              </a:rPr>
              <a:t> </a:t>
            </a:r>
            <a:r>
              <a:rPr lang="nb-NO" dirty="0" smtClean="0"/>
              <a:t>Når </a:t>
            </a:r>
            <a:r>
              <a:rPr lang="nb-NO" dirty="0"/>
              <a:t>idéen eller tjenestekonseptet testes utforsker man hvordan løsningsforslaget </a:t>
            </a:r>
            <a:r>
              <a:rPr lang="nb-NO" dirty="0" smtClean="0"/>
              <a:t>fungerer. Prøv det ut i rett kontekst og </a:t>
            </a:r>
            <a:r>
              <a:rPr lang="nb-NO" dirty="0"/>
              <a:t>observerer adferden til testpersonene. Forstår de funksjonen og </a:t>
            </a:r>
            <a:r>
              <a:rPr lang="nb-NO" dirty="0" smtClean="0"/>
              <a:t>verdien? Hvor står de fast? </a:t>
            </a:r>
            <a:endParaRPr lang="en-GB" dirty="0"/>
          </a:p>
          <a:p>
            <a:r>
              <a:rPr lang="nb-NO" b="1" dirty="0"/>
              <a:t> </a:t>
            </a:r>
            <a:endParaRPr lang="en-GB" b="1" dirty="0"/>
          </a:p>
          <a:p>
            <a:r>
              <a:rPr lang="nb-NO" b="1" dirty="0" smtClean="0">
                <a:solidFill>
                  <a:srgbClr val="3A7EC0"/>
                </a:solidFill>
              </a:rPr>
              <a:t>Steg 4</a:t>
            </a:r>
            <a:r>
              <a:rPr lang="en-GB" b="1" dirty="0" smtClean="0">
                <a:solidFill>
                  <a:srgbClr val="3A7EC0"/>
                </a:solidFill>
              </a:rPr>
              <a:t> </a:t>
            </a:r>
            <a:r>
              <a:rPr lang="en-GB" b="1" dirty="0" err="1" smtClean="0">
                <a:solidFill>
                  <a:srgbClr val="3A7EC0"/>
                </a:solidFill>
              </a:rPr>
              <a:t>Evaluere</a:t>
            </a:r>
            <a:r>
              <a:rPr lang="en-GB" b="1" dirty="0" smtClean="0">
                <a:solidFill>
                  <a:srgbClr val="3A7EC0"/>
                </a:solidFill>
              </a:rPr>
              <a:t>  </a:t>
            </a:r>
            <a:r>
              <a:rPr lang="nb-NO" dirty="0" smtClean="0"/>
              <a:t>Evaluere </a:t>
            </a:r>
            <a:r>
              <a:rPr lang="nb-NO" dirty="0"/>
              <a:t>utkastene basert på tilbakemeldinger og lage retningslinjer for nødvendige endringer og forbedringer. </a:t>
            </a:r>
            <a:endParaRPr lang="nb-NO" dirty="0" smtClean="0"/>
          </a:p>
          <a:p>
            <a:r>
              <a:rPr lang="nb-NO" b="1" dirty="0">
                <a:solidFill>
                  <a:srgbClr val="3A7EC0"/>
                </a:solidFill>
              </a:rPr>
              <a:t> </a:t>
            </a:r>
            <a:endParaRPr lang="en-GB" b="1" dirty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Steg </a:t>
            </a:r>
            <a:r>
              <a:rPr lang="nb-NO" b="1" dirty="0">
                <a:solidFill>
                  <a:srgbClr val="3A7EC0"/>
                </a:solidFill>
              </a:rPr>
              <a:t>5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 smtClean="0">
                <a:solidFill>
                  <a:srgbClr val="3A7EC0"/>
                </a:solidFill>
              </a:rPr>
              <a:t>Utvikle</a:t>
            </a:r>
            <a:r>
              <a:rPr lang="en-GB" b="1" dirty="0" smtClean="0">
                <a:solidFill>
                  <a:srgbClr val="3A7EC0"/>
                </a:solidFill>
              </a:rPr>
              <a:t>  </a:t>
            </a:r>
            <a:r>
              <a:rPr lang="nb-NO" dirty="0" smtClean="0"/>
              <a:t>Lage </a:t>
            </a:r>
            <a:r>
              <a:rPr lang="nb-NO" dirty="0"/>
              <a:t>nye versjoner av kontaktpunktene basert på tilbakemeldingene dere fikk. Når dere har noe dere er fornøyd med er dere klare for en ny runde med </a:t>
            </a:r>
            <a:r>
              <a:rPr lang="nb-NO" dirty="0" smtClean="0"/>
              <a:t>utprøving.</a:t>
            </a:r>
          </a:p>
          <a:p>
            <a:endParaRPr lang="nb-NO" dirty="0" smtClean="0"/>
          </a:p>
          <a:p>
            <a:r>
              <a:rPr lang="nb-NO" dirty="0" smtClean="0">
                <a:solidFill>
                  <a:srgbClr val="3A7EC0"/>
                </a:solidFill>
              </a:rPr>
              <a:t>Fortsett med flere runder i rundkjøringen…</a:t>
            </a:r>
            <a:endParaRPr lang="en-GB" dirty="0">
              <a:solidFill>
                <a:srgbClr val="3A7EC0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Utgangspunktet er at dere har en idé eller et tjenestekonsept som dere har tro på og vil utvikle 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31</a:t>
            </a:fld>
            <a:endParaRPr lang="nb-NO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8"/>
            <a:ext cx="3177878" cy="1304146"/>
          </a:xfrm>
        </p:spPr>
        <p:txBody>
          <a:bodyPr>
            <a:noAutofit/>
          </a:bodyPr>
          <a:lstStyle/>
          <a:p>
            <a:r>
              <a:rPr lang="nb-NO" b="1" dirty="0" smtClean="0"/>
              <a:t>Utstyr:</a:t>
            </a:r>
          </a:p>
          <a:p>
            <a:r>
              <a:rPr lang="nb-NO" dirty="0" smtClean="0"/>
              <a:t>Tidlige utkast: Papir, saks, tape, tusj.</a:t>
            </a:r>
          </a:p>
          <a:p>
            <a:endParaRPr lang="nb-NO" dirty="0"/>
          </a:p>
          <a:p>
            <a:r>
              <a:rPr lang="nb-NO" dirty="0" smtClean="0"/>
              <a:t>Senere utkast lages i ulike programvarer. 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grpSp>
        <p:nvGrpSpPr>
          <p:cNvPr id="7" name="Group 6"/>
          <p:cNvGrpSpPr/>
          <p:nvPr/>
        </p:nvGrpSpPr>
        <p:grpSpPr>
          <a:xfrm>
            <a:off x="6570600" y="3314305"/>
            <a:ext cx="2610212" cy="3067023"/>
            <a:chOff x="4265753" y="-2841694"/>
            <a:chExt cx="9609105" cy="11290790"/>
          </a:xfrm>
        </p:grpSpPr>
        <p:pic>
          <p:nvPicPr>
            <p:cNvPr id="8" name="Picture 7" descr="Toten_Søknadsskjema_Utkast_290515_Side_3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698713">
              <a:off x="5571637" y="-1396473"/>
              <a:ext cx="9748442" cy="6858000"/>
            </a:xfrm>
            <a:prstGeom prst="rect">
              <a:avLst/>
            </a:prstGeom>
            <a:ln>
              <a:solidFill>
                <a:srgbClr val="7F7F7F"/>
              </a:solidFill>
            </a:ln>
          </p:spPr>
        </p:pic>
        <p:pic>
          <p:nvPicPr>
            <p:cNvPr id="9" name="Picture 8" descr="Toten_Søknadsskjema_Utkast_290515_Side_2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04438">
              <a:off x="4341889" y="-989453"/>
              <a:ext cx="9748442" cy="6858000"/>
            </a:xfrm>
            <a:prstGeom prst="rect">
              <a:avLst/>
            </a:prstGeom>
            <a:ln>
              <a:solidFill>
                <a:srgbClr val="7F7F7F"/>
              </a:solidFill>
            </a:ln>
          </p:spPr>
        </p:pic>
        <p:pic>
          <p:nvPicPr>
            <p:cNvPr id="10" name="Picture 9" descr="Toten_Søknadsskjema_Utkast_290515_Side_1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803257">
              <a:off x="2820532" y="145875"/>
              <a:ext cx="9748442" cy="6858000"/>
            </a:xfrm>
            <a:prstGeom prst="rect">
              <a:avLst/>
            </a:prstGeom>
            <a:ln>
              <a:solidFill>
                <a:srgbClr val="7F7F7F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8536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HNLfMJHdOcfL-0fZp1l15ERWiKiq2zkdJoY4v8-hO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028" y="1556085"/>
            <a:ext cx="2417852" cy="1612708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971506" y="5271380"/>
            <a:ext cx="2558127" cy="1409409"/>
            <a:chOff x="3868696" y="3828530"/>
            <a:chExt cx="3065916" cy="1689177"/>
          </a:xfrm>
        </p:grpSpPr>
        <p:grpSp>
          <p:nvGrpSpPr>
            <p:cNvPr id="10" name="Group 9"/>
            <p:cNvGrpSpPr/>
            <p:nvPr/>
          </p:nvGrpSpPr>
          <p:grpSpPr>
            <a:xfrm>
              <a:off x="3868696" y="3828530"/>
              <a:ext cx="3065916" cy="1689177"/>
              <a:chOff x="-1447388" y="899616"/>
              <a:chExt cx="8382000" cy="4618092"/>
            </a:xfrm>
          </p:grpSpPr>
          <p:pic>
            <p:nvPicPr>
              <p:cNvPr id="7" name="Picture 6" descr="51Mf7Xi0NVL._SL1024_.jp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93" t="12064" r="7691" b="11798"/>
              <a:stretch/>
            </p:blipFill>
            <p:spPr>
              <a:xfrm>
                <a:off x="-1447388" y="899616"/>
                <a:ext cx="8382000" cy="4618092"/>
              </a:xfrm>
              <a:prstGeom prst="rect">
                <a:avLst/>
              </a:prstGeom>
            </p:spPr>
          </p:pic>
          <p:pic>
            <p:nvPicPr>
              <p:cNvPr id="6" name="Picture 5" descr="Screen Shot 2015-07-02 at 09.43.46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9128" y="1246620"/>
                <a:ext cx="5616624" cy="3579234"/>
              </a:xfrm>
              <a:prstGeom prst="rect">
                <a:avLst/>
              </a:prstGeom>
            </p:spPr>
          </p:pic>
        </p:grpSp>
        <p:sp>
          <p:nvSpPr>
            <p:cNvPr id="11" name="Rectangle 10"/>
            <p:cNvSpPr/>
            <p:nvPr/>
          </p:nvSpPr>
          <p:spPr>
            <a:xfrm>
              <a:off x="4773746" y="4119209"/>
              <a:ext cx="1249755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b-NO" sz="900" dirty="0" smtClean="0">
                  <a:solidFill>
                    <a:schemeClr val="tx1"/>
                  </a:solidFill>
                </a:rPr>
                <a:t>Søknadsskjema</a:t>
              </a:r>
              <a:endParaRPr lang="nb-NO" sz="9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8" name="Picture 27" descr="Kunstporten ferdig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208" y="3214915"/>
            <a:ext cx="2831389" cy="1903142"/>
          </a:xfrm>
          <a:prstGeom prst="rect">
            <a:avLst/>
          </a:prstGeom>
        </p:spPr>
      </p:pic>
      <p:pic>
        <p:nvPicPr>
          <p:cNvPr id="29" name="Picture 28" descr="Tegninger fra Kunstporten tidlig fase.pd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36" y="3594952"/>
            <a:ext cx="2535076" cy="1418224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3584848" y="3336325"/>
            <a:ext cx="2575720" cy="1659811"/>
            <a:chOff x="3195160" y="3088640"/>
            <a:chExt cx="2837960" cy="1828800"/>
          </a:xfrm>
        </p:grpSpPr>
        <p:pic>
          <p:nvPicPr>
            <p:cNvPr id="31" name="Picture 30" descr="sidemaler-skattejakt 8.pdf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4639607" y="3523927"/>
              <a:ext cx="1828800" cy="958226"/>
            </a:xfrm>
            <a:prstGeom prst="rect">
              <a:avLst/>
            </a:prstGeom>
          </p:spPr>
        </p:pic>
        <p:pic>
          <p:nvPicPr>
            <p:cNvPr id="32" name="Picture 31" descr="sidemaler-skattejakt 1.pdf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2757458" y="3526342"/>
              <a:ext cx="1808480" cy="93307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28236" y="3094196"/>
              <a:ext cx="972035" cy="1792536"/>
            </a:xfrm>
            <a:prstGeom prst="rect">
              <a:avLst/>
            </a:prstGeom>
          </p:spPr>
        </p:pic>
      </p:grpSp>
      <p:sp>
        <p:nvSpPr>
          <p:cNvPr id="34" name="Right Arrow 33"/>
          <p:cNvSpPr/>
          <p:nvPr/>
        </p:nvSpPr>
        <p:spPr>
          <a:xfrm>
            <a:off x="3008784" y="4035913"/>
            <a:ext cx="432048" cy="288032"/>
          </a:xfrm>
          <a:prstGeom prst="rightArrow">
            <a:avLst/>
          </a:prstGeom>
          <a:solidFill>
            <a:srgbClr val="6E7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>
            <a:off x="6249144" y="4035913"/>
            <a:ext cx="432048" cy="288032"/>
          </a:xfrm>
          <a:prstGeom prst="rightArrow">
            <a:avLst/>
          </a:prstGeom>
          <a:solidFill>
            <a:srgbClr val="6E7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DSC_9212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0970" y="1556084"/>
            <a:ext cx="1419600" cy="1539154"/>
          </a:xfrm>
          <a:prstGeom prst="rect">
            <a:avLst/>
          </a:prstGeom>
        </p:spPr>
      </p:pic>
      <p:pic>
        <p:nvPicPr>
          <p:cNvPr id="24" name="Picture 23" descr="DSC_9552.jp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1633" y="1556084"/>
            <a:ext cx="1586528" cy="1545749"/>
          </a:xfrm>
          <a:prstGeom prst="rect">
            <a:avLst/>
          </a:prstGeom>
        </p:spPr>
      </p:pic>
      <p:pic>
        <p:nvPicPr>
          <p:cNvPr id="25" name="Picture 24" descr="illus-01.pn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30" y="1801623"/>
            <a:ext cx="2611551" cy="1483361"/>
          </a:xfrm>
          <a:prstGeom prst="rect">
            <a:avLst/>
          </a:prstGeom>
        </p:spPr>
      </p:pic>
      <p:sp>
        <p:nvSpPr>
          <p:cNvPr id="26" name="Right Arrow 25"/>
          <p:cNvSpPr/>
          <p:nvPr/>
        </p:nvSpPr>
        <p:spPr>
          <a:xfrm>
            <a:off x="3008784" y="2173853"/>
            <a:ext cx="432048" cy="288032"/>
          </a:xfrm>
          <a:prstGeom prst="rightArrow">
            <a:avLst/>
          </a:prstGeom>
          <a:solidFill>
            <a:srgbClr val="6E7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6249144" y="2173853"/>
            <a:ext cx="432048" cy="288032"/>
          </a:xfrm>
          <a:prstGeom prst="rightArrow">
            <a:avLst/>
          </a:prstGeom>
          <a:solidFill>
            <a:srgbClr val="6E7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445649"/>
            <a:ext cx="1800200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0" y="1445649"/>
            <a:ext cx="9906000" cy="0"/>
          </a:xfrm>
          <a:prstGeom prst="line">
            <a:avLst/>
          </a:prstGeom>
          <a:ln w="38100" cmpd="sng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6456" y="1425904"/>
            <a:ext cx="8899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nb-NO" sz="1400" dirty="0" smtClean="0">
                <a:solidFill>
                  <a:schemeClr val="bg1"/>
                </a:solidFill>
              </a:rPr>
              <a:t>BILLETT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3232033"/>
            <a:ext cx="1800200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0" y="3232033"/>
            <a:ext cx="9906000" cy="0"/>
          </a:xfrm>
          <a:prstGeom prst="line">
            <a:avLst/>
          </a:prstGeom>
          <a:ln w="38100" cmpd="sng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6456" y="3212288"/>
            <a:ext cx="5406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nb-NO" sz="1400" dirty="0" smtClean="0">
                <a:solidFill>
                  <a:schemeClr val="bg1"/>
                </a:solidFill>
              </a:rPr>
              <a:t>APP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3008784" y="5835372"/>
            <a:ext cx="432048" cy="288032"/>
          </a:xfrm>
          <a:prstGeom prst="rightArrow">
            <a:avLst/>
          </a:prstGeom>
          <a:solidFill>
            <a:srgbClr val="6E7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/>
        </p:nvSpPr>
        <p:spPr>
          <a:xfrm>
            <a:off x="6249144" y="5835372"/>
            <a:ext cx="432048" cy="288032"/>
          </a:xfrm>
          <a:prstGeom prst="rightArrow">
            <a:avLst/>
          </a:prstGeom>
          <a:solidFill>
            <a:srgbClr val="6E7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0" y="5031492"/>
            <a:ext cx="1800200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0" y="5031492"/>
            <a:ext cx="9906000" cy="0"/>
          </a:xfrm>
          <a:prstGeom prst="line">
            <a:avLst/>
          </a:prstGeom>
          <a:ln w="38100" cmpd="sng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56456" y="5011747"/>
            <a:ext cx="1774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nb-NO" sz="1400" dirty="0" smtClean="0">
                <a:solidFill>
                  <a:schemeClr val="bg1"/>
                </a:solidFill>
              </a:rPr>
              <a:t>SØKNADSSKJEMA</a:t>
            </a:r>
            <a:endParaRPr lang="nb-NO" sz="1400" dirty="0">
              <a:solidFill>
                <a:schemeClr val="bg1"/>
              </a:solidFill>
            </a:endParaRPr>
          </a:p>
        </p:txBody>
      </p:sp>
      <p:pic>
        <p:nvPicPr>
          <p:cNvPr id="41" name="Picture 40" descr="Toten_Søknadsskjema_Utkast_290515_Side_2.jp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839"/>
          <a:stretch/>
        </p:blipFill>
        <p:spPr>
          <a:xfrm rot="5400000">
            <a:off x="4586120" y="5333136"/>
            <a:ext cx="1459696" cy="1590032"/>
          </a:xfrm>
          <a:prstGeom prst="rect">
            <a:avLst/>
          </a:prstGeom>
          <a:ln>
            <a:solidFill>
              <a:srgbClr val="7F7F7F"/>
            </a:solidFill>
          </a:ln>
        </p:spPr>
      </p:pic>
      <p:pic>
        <p:nvPicPr>
          <p:cNvPr id="36" name="Picture 35" descr="Toten_Søknadsskjema_Utkast_290515_Side_1.jpg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39"/>
          <a:stretch/>
        </p:blipFill>
        <p:spPr>
          <a:xfrm rot="5400000">
            <a:off x="3767926" y="5240880"/>
            <a:ext cx="1663642" cy="1570599"/>
          </a:xfrm>
          <a:prstGeom prst="rect">
            <a:avLst/>
          </a:prstGeom>
          <a:ln>
            <a:solidFill>
              <a:srgbClr val="7F7F7F"/>
            </a:solidFill>
          </a:ln>
        </p:spPr>
      </p:pic>
      <p:pic>
        <p:nvPicPr>
          <p:cNvPr id="37" name="Picture 36" descr="Toten_Idemyldring_7Konsepter_Side_1.jpg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35" t="16898" r="23785" b="25699"/>
          <a:stretch/>
        </p:blipFill>
        <p:spPr>
          <a:xfrm>
            <a:off x="322675" y="5441153"/>
            <a:ext cx="2182053" cy="1293173"/>
          </a:xfrm>
          <a:prstGeom prst="rect">
            <a:avLst/>
          </a:prstGeom>
        </p:spPr>
      </p:pic>
      <p:sp>
        <p:nvSpPr>
          <p:cNvPr id="39" name="Title 2"/>
          <p:cNvSpPr txBox="1">
            <a:spLocks/>
          </p:cNvSpPr>
          <p:nvPr/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3A7EC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/>
              <a:t>Eksempler på stadier i utviklingen av kontaktpunkter</a:t>
            </a:r>
          </a:p>
        </p:txBody>
      </p:sp>
      <p:sp>
        <p:nvSpPr>
          <p:cNvPr id="44" name="Text Placeholder 16"/>
          <p:cNvSpPr txBox="1">
            <a:spLocks/>
          </p:cNvSpPr>
          <p:nvPr/>
        </p:nvSpPr>
        <p:spPr>
          <a:xfrm>
            <a:off x="209549" y="943270"/>
            <a:ext cx="9503023" cy="294191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 smtClean="0">
                <a:solidFill>
                  <a:schemeClr val="accent1"/>
                </a:solidFill>
              </a:rPr>
              <a:t>Lage idéer                                                  Lage utkast og iterere                              Ferdigstille kontaktpunkt</a:t>
            </a:r>
            <a:endParaRPr lang="nb-NO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98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Utprøving av kontaktpunkter og arbeidsprosesser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Det finnes ulike måter for å prøve ut kontaktpunkter og arbeidsprosesser</a:t>
            </a:r>
            <a:endParaRPr lang="nb-NO" dirty="0"/>
          </a:p>
        </p:txBody>
      </p:sp>
      <p:pic>
        <p:nvPicPr>
          <p:cNvPr id="9" name="Picture 8" descr="Ulike nivåer for testing-0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884"/>
          <a:stretch/>
        </p:blipFill>
        <p:spPr>
          <a:xfrm>
            <a:off x="-1" y="1623165"/>
            <a:ext cx="9537787" cy="277911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634962" y="5445224"/>
            <a:ext cx="2710526" cy="1169531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Pilotere hele tjenesten</a:t>
            </a:r>
          </a:p>
          <a:p>
            <a:pPr algn="l"/>
            <a:r>
              <a:rPr lang="nb-NO" sz="1400" dirty="0" smtClean="0">
                <a:latin typeface="Arial"/>
                <a:cs typeface="Arial"/>
              </a:rPr>
              <a:t>Dette er den mest omfattende formen for utprøving, hvor dere prøver ut tjenesten i et trygt miljø i begrenset skala.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8504" y="5445225"/>
            <a:ext cx="2304256" cy="954087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Samtaler</a:t>
            </a:r>
          </a:p>
          <a:p>
            <a:pPr algn="l"/>
            <a:r>
              <a:rPr lang="nb-NO" sz="1400" dirty="0" smtClean="0">
                <a:latin typeface="Arial"/>
                <a:cs typeface="Arial"/>
              </a:rPr>
              <a:t>Diskutere idéer med andre for å identifisere de mest åpenbare problemene.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34563" y="5445224"/>
            <a:ext cx="2998558" cy="954087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Prøve ut deler av tjenesten </a:t>
            </a:r>
          </a:p>
          <a:p>
            <a:pPr algn="l"/>
            <a:r>
              <a:rPr lang="nb-NO" sz="1400" dirty="0" smtClean="0">
                <a:latin typeface="Arial"/>
                <a:cs typeface="Arial"/>
              </a:rPr>
              <a:t>Prøve ut fysiske utkast i kontekst med brukere, ansatte og pårørende. 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64568" y="4670654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720241" y="4670654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113240" y="4670654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800872" y="4950942"/>
            <a:ext cx="5472608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51889" y="4950942"/>
            <a:ext cx="3312368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69593" y="4647259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37555" y="4638525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26609" y="4638525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92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8BAE4A"/>
      </a:hlink>
      <a:folHlink>
        <a:srgbClr val="67674B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2355</TotalTime>
  <Words>1867</Words>
  <Application>Microsoft Office PowerPoint</Application>
  <PresentationFormat>A4 (210 x 297 mm)</PresentationFormat>
  <Paragraphs>281</Paragraphs>
  <Slides>33</Slides>
  <Notes>7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41" baseType="lpstr">
      <vt:lpstr>Arial</vt:lpstr>
      <vt:lpstr>Calibri</vt:lpstr>
      <vt:lpstr>Georgia</vt:lpstr>
      <vt:lpstr>Helvetica</vt:lpstr>
      <vt:lpstr>Helvetica Light</vt:lpstr>
      <vt:lpstr>Times New Roman</vt:lpstr>
      <vt:lpstr>Samveis_Mal_KHE_NEW</vt:lpstr>
      <vt:lpstr>think-cell Slide</vt:lpstr>
      <vt:lpstr>PowerPoint-presentasjon</vt:lpstr>
      <vt:lpstr>Workshop, idémyldring</vt:lpstr>
      <vt:lpstr>Workshop, idémyldring</vt:lpstr>
      <vt:lpstr>Introduksjon til idémyldring</vt:lpstr>
      <vt:lpstr>Prosess for idémyldring</vt:lpstr>
      <vt:lpstr>Hvordan fasilitere en idémyldringsworkshop?</vt:lpstr>
      <vt:lpstr>Hvordan fasilitere en idémyldringsworkshop?</vt:lpstr>
      <vt:lpstr>Hva er en idé?</vt:lpstr>
      <vt:lpstr>Tips for å tenke kreativt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Introduksjon til kontaktpunkter</vt:lpstr>
      <vt:lpstr>Introduksjon til kontaktpunkter</vt:lpstr>
      <vt:lpstr>Introduksjon til å lage utkast</vt:lpstr>
      <vt:lpstr>Utvikle, utprøve og evaluere</vt:lpstr>
      <vt:lpstr>Hvordan utvikle, utprøve og evaluere kontaktpunkter?</vt:lpstr>
      <vt:lpstr>PowerPoint-presentasjon</vt:lpstr>
      <vt:lpstr>Utprøving av kontaktpunkter og arbeidsprosesser</vt:lpstr>
    </vt:vector>
  </TitlesOfParts>
  <Company>Making Waves Group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Making Waves</dc:creator>
  <cp:lastModifiedBy>Une Tangen</cp:lastModifiedBy>
  <cp:revision>560</cp:revision>
  <dcterms:created xsi:type="dcterms:W3CDTF">2015-06-22T13:44:25Z</dcterms:created>
  <dcterms:modified xsi:type="dcterms:W3CDTF">2019-01-25T13:52:12Z</dcterms:modified>
</cp:coreProperties>
</file>