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7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18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 David Korsnes" userId="42bc892f-0253-41ba-be14-483d1db040b3" providerId="ADAL" clId="{3A11A6BD-E5EB-45CB-87DF-A141FF9ACAC1}"/>
    <pc:docChg chg="modSld">
      <pc:chgData name="Martin David Korsnes" userId="42bc892f-0253-41ba-be14-483d1db040b3" providerId="ADAL" clId="{3A11A6BD-E5EB-45CB-87DF-A141FF9ACAC1}" dt="2026-09-23T13:52:31.269" v="0" actId="20577"/>
      <pc:docMkLst>
        <pc:docMk/>
      </pc:docMkLst>
      <pc:sldChg chg="modSp mod">
        <pc:chgData name="Martin David Korsnes" userId="42bc892f-0253-41ba-be14-483d1db040b3" providerId="ADAL" clId="{3A11A6BD-E5EB-45CB-87DF-A141FF9ACAC1}" dt="2026-09-23T13:52:31.269" v="0" actId="20577"/>
        <pc:sldMkLst>
          <pc:docMk/>
          <pc:sldMk cId="0" sldId="257"/>
        </pc:sldMkLst>
        <pc:spChg chg="mod">
          <ac:chgData name="Martin David Korsnes" userId="42bc892f-0253-41ba-be14-483d1db040b3" providerId="ADAL" clId="{3A11A6BD-E5EB-45CB-87DF-A141FF9ACAC1}" dt="2026-09-23T13:52:31.269" v="0" actId="20577"/>
          <ac:spMkLst>
            <pc:docMk/>
            <pc:sldMk cId="0" sldId="257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8276"/>
            <a:ext cx="8229600" cy="507999"/>
          </a:xfrm>
        </p:spPr>
        <p:txBody>
          <a:bodyPr>
            <a:normAutofit fontScale="90000"/>
          </a:bodyPr>
          <a:lstStyle/>
          <a:p>
            <a:r>
              <a:rPr lang="nb-NO" b="1"/>
              <a:t>Potensielle </a:t>
            </a:r>
            <a:r>
              <a:rPr lang="nb-NO" b="1" dirty="0"/>
              <a:t>gevinster digitale tilsyn</a:t>
            </a:r>
            <a:endParaRPr b="1" dirty="0"/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ACFC0607-E5D9-365C-B8E6-581BF3AFFD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361433"/>
              </p:ext>
            </p:extLst>
          </p:nvPr>
        </p:nvGraphicFramePr>
        <p:xfrm>
          <a:off x="457200" y="3640454"/>
          <a:ext cx="8037194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9726">
                  <a:extLst>
                    <a:ext uri="{9D8B030D-6E8A-4147-A177-3AD203B41FA5}">
                      <a16:colId xmlns:a16="http://schemas.microsoft.com/office/drawing/2014/main" val="2856286562"/>
                    </a:ext>
                  </a:extLst>
                </a:gridCol>
                <a:gridCol w="6427468">
                  <a:extLst>
                    <a:ext uri="{9D8B030D-6E8A-4147-A177-3AD203B41FA5}">
                      <a16:colId xmlns:a16="http://schemas.microsoft.com/office/drawing/2014/main" val="69148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1200" b="0" dirty="0">
                          <a:solidFill>
                            <a:schemeClr val="tx1"/>
                          </a:solidFill>
                        </a:rPr>
                        <a:t>Tjenesten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200" b="0" dirty="0">
                          <a:solidFill>
                            <a:schemeClr val="tx1"/>
                          </a:solidFill>
                        </a:rPr>
                        <a:t>Mer målrettede tilsyn basert på reelt behov</a:t>
                      </a:r>
                      <a:br>
                        <a:rPr lang="nb-NO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nb-NO" sz="1200" b="0" dirty="0">
                          <a:solidFill>
                            <a:schemeClr val="tx1"/>
                          </a:solidFill>
                        </a:rPr>
                        <a:t>Færre unødvendige kontroller og avbrytelser</a:t>
                      </a:r>
                      <a:br>
                        <a:rPr lang="nb-NO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nb-NO" sz="1200" b="0" dirty="0">
                          <a:solidFill>
                            <a:schemeClr val="tx1"/>
                          </a:solidFill>
                        </a:rPr>
                        <a:t>Bedre prioritering av arbeidsoppgaver</a:t>
                      </a:r>
                      <a:br>
                        <a:rPr lang="nb-NO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nb-NO" sz="1200" b="0" dirty="0">
                          <a:solidFill>
                            <a:schemeClr val="tx1"/>
                          </a:solidFill>
                        </a:rPr>
                        <a:t>Mer tid til direkte pasientrettet arbeid</a:t>
                      </a:r>
                      <a:br>
                        <a:rPr lang="nb-NO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nb-NO" sz="1200" b="0" dirty="0">
                          <a:solidFill>
                            <a:schemeClr val="tx1"/>
                          </a:solidFill>
                        </a:rPr>
                        <a:t>Tidlig varsling ved avvik eller hendelser gir økt pasientsikkerhet</a:t>
                      </a:r>
                      <a:br>
                        <a:rPr lang="nb-NO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nb-NO" sz="1200" b="0" dirty="0">
                          <a:solidFill>
                            <a:schemeClr val="tx1"/>
                          </a:solidFill>
                        </a:rPr>
                        <a:t>Bedre dokumentasjon og beslutningsgrunnlag</a:t>
                      </a:r>
                      <a:br>
                        <a:rPr lang="nb-NO" sz="1200" b="0" dirty="0">
                          <a:solidFill>
                            <a:schemeClr val="tx1"/>
                          </a:solidFill>
                        </a:rPr>
                      </a:br>
                      <a:r>
                        <a:rPr lang="nb-NO" sz="1200" b="0" dirty="0">
                          <a:solidFill>
                            <a:schemeClr val="tx1"/>
                          </a:solidFill>
                        </a:rPr>
                        <a:t>Redusert belastning ved nattarbeid og kjøring</a:t>
                      </a:r>
                      <a:br>
                        <a:rPr lang="nb-NO" sz="1200" b="0" dirty="0">
                          <a:solidFill>
                            <a:schemeClr val="tx1"/>
                          </a:solidFill>
                        </a:rPr>
                      </a:br>
                      <a:endParaRPr lang="nb-NO" sz="12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07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200" dirty="0"/>
                        <a:t>Kommune/</a:t>
                      </a:r>
                    </a:p>
                    <a:p>
                      <a:r>
                        <a:rPr lang="nb-NO" sz="1200" dirty="0"/>
                        <a:t>Virksomhet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/>
                        <a:t>Bedre ressursutnyttelse</a:t>
                      </a:r>
                      <a:br>
                        <a:rPr lang="nb-NO" sz="1200" dirty="0"/>
                      </a:br>
                      <a:r>
                        <a:rPr lang="nb-NO" sz="1200" dirty="0"/>
                        <a:t>Mer effektiv bemanningsplanlegging</a:t>
                      </a:r>
                      <a:br>
                        <a:rPr lang="nb-NO" sz="1200" dirty="0"/>
                      </a:br>
                      <a:r>
                        <a:rPr lang="nb-NO" sz="1200" dirty="0"/>
                        <a:t>Økt kvalitet og pasientsikkerhet</a:t>
                      </a:r>
                      <a:br>
                        <a:rPr lang="nb-NO" sz="1200" dirty="0"/>
                      </a:br>
                      <a:r>
                        <a:rPr lang="nb-NO" sz="1200" dirty="0"/>
                        <a:t>Bedre oversikt over tjenestebehov og responstid</a:t>
                      </a:r>
                      <a:br>
                        <a:rPr lang="nb-NO" sz="1200" dirty="0"/>
                      </a:br>
                      <a:r>
                        <a:rPr lang="nb-NO" sz="1200" dirty="0"/>
                        <a:t>Støtte til omstilling og bærekraftige tjenester</a:t>
                      </a:r>
                    </a:p>
                    <a:p>
                      <a:r>
                        <a:rPr lang="nb-NO" sz="1200" dirty="0"/>
                        <a:t>Miljøgevinst gjennom redusert bilbruk</a:t>
                      </a:r>
                      <a:br>
                        <a:rPr lang="nb-NO" sz="1200" dirty="0"/>
                      </a:br>
                      <a:r>
                        <a:rPr lang="nb-NO" sz="1200" dirty="0"/>
                        <a:t>Mulighet for gevinstrealisering og kvalitetsmåling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619474"/>
                  </a:ext>
                </a:extLst>
              </a:tr>
            </a:tbl>
          </a:graphicData>
        </a:graphic>
      </p:graphicFrame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637A2195-7A3D-27FB-DE86-74D24171A2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202788"/>
              </p:ext>
            </p:extLst>
          </p:nvPr>
        </p:nvGraphicFramePr>
        <p:xfrm>
          <a:off x="457200" y="885823"/>
          <a:ext cx="8037194" cy="274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9726">
                  <a:extLst>
                    <a:ext uri="{9D8B030D-6E8A-4147-A177-3AD203B41FA5}">
                      <a16:colId xmlns:a16="http://schemas.microsoft.com/office/drawing/2014/main" val="2856286562"/>
                    </a:ext>
                  </a:extLst>
                </a:gridCol>
                <a:gridCol w="6427468">
                  <a:extLst>
                    <a:ext uri="{9D8B030D-6E8A-4147-A177-3AD203B41FA5}">
                      <a16:colId xmlns:a16="http://schemas.microsoft.com/office/drawing/2014/main" val="69148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1200" dirty="0"/>
                        <a:t>Perspektiv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/>
                        <a:t>Potensiell effekt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079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200" dirty="0"/>
                        <a:t>Bruker/Pasient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200" dirty="0"/>
                        <a:t>Økt trygghet og sikkerhet gjennom raskere bistand ved behov (fall, annet behov for hjelp)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nb-NO" sz="1200" dirty="0"/>
                        <a:t>Bedre nattesøvn ved færre fysiske tilsyn</a:t>
                      </a:r>
                      <a:br>
                        <a:rPr lang="nb-NO" sz="1200" dirty="0"/>
                      </a:br>
                      <a:r>
                        <a:rPr lang="nb-NO" sz="1200" dirty="0"/>
                        <a:t>Mer privatliv og verdighet</a:t>
                      </a:r>
                      <a:br>
                        <a:rPr lang="nb-NO" sz="1200" dirty="0"/>
                      </a:br>
                      <a:r>
                        <a:rPr lang="nb-NO" sz="1200" dirty="0"/>
                        <a:t>Større selvstendighet og mestring</a:t>
                      </a:r>
                      <a:br>
                        <a:rPr lang="nb-NO" sz="1200" dirty="0"/>
                      </a:br>
                      <a:r>
                        <a:rPr lang="nb-NO" sz="1200" dirty="0"/>
                        <a:t>Kan bo hjemme lenger</a:t>
                      </a:r>
                      <a:br>
                        <a:rPr lang="nb-NO" sz="1200" dirty="0"/>
                      </a:br>
                      <a:endParaRPr lang="nb-NO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07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200" dirty="0"/>
                        <a:t>Pårørende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200" dirty="0"/>
                        <a:t>Økt trygghet for at bruker blir ivaretatt</a:t>
                      </a:r>
                    </a:p>
                    <a:p>
                      <a:r>
                        <a:rPr lang="nb-NO" sz="1200" dirty="0"/>
                        <a:t>Redusert bekymring og stress</a:t>
                      </a:r>
                      <a:br>
                        <a:rPr lang="nb-NO" sz="1200" dirty="0"/>
                      </a:br>
                      <a:r>
                        <a:rPr lang="nb-NO" sz="1200" dirty="0"/>
                        <a:t>Større forutsigbarhet i oppfølgingen</a:t>
                      </a:r>
                      <a:br>
                        <a:rPr lang="nb-NO" sz="1200" dirty="0"/>
                      </a:br>
                      <a:r>
                        <a:rPr lang="nb-NO" sz="1200" dirty="0"/>
                        <a:t>Bedre informasjonsflyt ved behov</a:t>
                      </a:r>
                      <a:br>
                        <a:rPr lang="nb-NO" sz="1200" dirty="0"/>
                      </a:br>
                      <a:r>
                        <a:rPr lang="nb-NO" sz="1200" dirty="0"/>
                        <a:t>Mindre behov for egen oppfølging og kontroll</a:t>
                      </a:r>
                      <a:br>
                        <a:rPr lang="nb-NO" sz="1200" dirty="0"/>
                      </a:br>
                      <a:r>
                        <a:rPr lang="nb-NO" sz="1200" dirty="0"/>
                        <a:t>Økt tillit til tjenestene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61947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7CE09B38C50C349B8C91BE5BFC973FE" ma:contentTypeVersion="22" ma:contentTypeDescription="Opprett et nytt dokument." ma:contentTypeScope="" ma:versionID="87a2d3f35fd07e1bbb75f94174abd97b">
  <xsd:schema xmlns:xsd="http://www.w3.org/2001/XMLSchema" xmlns:xs="http://www.w3.org/2001/XMLSchema" xmlns:p="http://schemas.microsoft.com/office/2006/metadata/properties" xmlns:ns1="http://schemas.microsoft.com/sharepoint/v3" xmlns:ns2="193d4528-c04d-481a-993b-43bb612d80c0" xmlns:ns3="0b2b5c60-9ca6-4a1c-ae82-ea908b8c8382" targetNamespace="http://schemas.microsoft.com/office/2006/metadata/properties" ma:root="true" ma:fieldsID="f98f83e0c40ed85d1461676eb915ba03" ns1:_="" ns2:_="" ns3:_="">
    <xsd:import namespace="http://schemas.microsoft.com/sharepoint/v3"/>
    <xsd:import namespace="193d4528-c04d-481a-993b-43bb612d80c0"/>
    <xsd:import namespace="0b2b5c60-9ca6-4a1c-ae82-ea908b8c83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InnholdWebinar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  <xsd:element ref="ns2:Hvor_x0020_tidlig_x0020_passer_x0020_det_x0020_at_x0020_vi_x0020_starter_x0020_p_x00e5__x0020_onsdag_x003f_" minOccurs="0"/>
                <xsd:element ref="ns2:Hvor_x0020_lenge_x0020_kan_x0020_vi_x0020_holde_x0020_p_x00e5__x0020_fredag_x0020_28_x003f_" minOccurs="0"/>
                <xsd:element ref="ns2:Mat_x002d_preferanser" minOccurs="0"/>
                <xsd:element ref="ns2:Skal_x0020_vi_x0020_g_x00e5__x0020_ut_x0020_og_x0020_spise_x0020_sammen_x0020_en_x0020_av_x0020_dagene_x0020_etter_x0020_arbeids_x00f8_kta_x003f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3d4528-c04d-481a-993b-43bb612d80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InnholdWebinar" ma:index="22" nillable="true" ma:displayName="Innhold Webinar" ma:format="Dropdown" ma:internalName="InnholdWebinar">
      <xsd:simpleType>
        <xsd:restriction base="dms:Text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Hvor_x0020_tidlig_x0020_passer_x0020_det_x0020_at_x0020_vi_x0020_starter_x0020_p_x00e5__x0020_onsdag_x003f_" ma:index="26" nillable="true" ma:displayName="Hvor tidlig passer det at vi starter på onsdag?" ma:format="Dropdown" ma:internalName="Hvor_x0020_tidlig_x0020_passer_x0020_det_x0020_at_x0020_vi_x0020_starter_x0020_p_x00e5__x0020_onsdag_x003f_">
      <xsd:simpleType>
        <xsd:restriction base="dms:Choice">
          <xsd:enumeration value="Jeg overnatter i Oslo, så jeg kan starte kl. 0830"/>
          <xsd:enumeration value="kl. 0900"/>
          <xsd:enumeration value="kl. 0930"/>
          <xsd:enumeration value="Kl. 1000"/>
          <xsd:enumeration value="Kl. 1030"/>
          <xsd:enumeration value="Kl. 1100"/>
        </xsd:restriction>
      </xsd:simpleType>
    </xsd:element>
    <xsd:element name="Hvor_x0020_lenge_x0020_kan_x0020_vi_x0020_holde_x0020_p_x00e5__x0020_fredag_x0020_28_x003f_" ma:index="27" nillable="true" ma:displayName="Hvor lenge kan vi holde på fredag 28?" ma:format="Dropdown" ma:internalName="Hvor_x0020_lenge_x0020_kan_x0020_vi_x0020_holde_x0020_p_x00e5__x0020_fredag_x0020_28_x003f_">
      <xsd:simpleType>
        <xsd:restriction base="dms:Choice">
          <xsd:enumeration value="Kl. 1200"/>
          <xsd:enumeration value="Kl. 1230"/>
          <xsd:enumeration value="Kl. 1300"/>
          <xsd:enumeration value="Kl. 1330"/>
          <xsd:enumeration value="Kl. 1400"/>
          <xsd:enumeration value="Kl. 1430"/>
          <xsd:enumeration value="Jeg skal være i Oslo hele helga, så jeg kan holde på til jeg går videre til nærmeste bar..."/>
        </xsd:restriction>
      </xsd:simpleType>
    </xsd:element>
    <xsd:element name="Mat_x002d_preferanser" ma:index="28" nillable="true" ma:displayName="Mat-preferanser" ma:internalName="Mat_x002d_preferanser">
      <xsd:simpleType>
        <xsd:restriction base="dms:Note">
          <xsd:maxLength value="255"/>
        </xsd:restriction>
      </xsd:simpleType>
    </xsd:element>
    <xsd:element name="Skal_x0020_vi_x0020_g_x00e5__x0020_ut_x0020_og_x0020_spise_x0020_sammen_x0020_en_x0020_av_x0020_dagene_x0020_etter_x0020_arbeids_x00f8_kta_x003f_" ma:index="29" nillable="true" ma:displayName="Skal vi gå ut og spise sammen en av dagene etter arbeidsøkta?" ma:internalName="Skal_x0020_vi_x0020_g_x00e5__x0020_ut_x0020_og_x0020_spise_x0020_sammen_x0020_en_x0020_av_x0020_dagene_x0020_etter_x0020_arbeids_x00f8_kta_x003f_">
      <xsd:simpleType>
        <xsd:restriction base="dms:Choice">
          <xsd:enumeration value="Nei, jeg vil ikke spise sammen med dere andre!"/>
          <xsd:enumeration value="Onsdag 26."/>
          <xsd:enumeration value="Torsdag 27."/>
          <xsd:enumeration value="Begge dagene passer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2b5c60-9ca6-4a1c-ae82-ea908b8c838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5137fcc-9370-422b-ba2f-c6e0ed7dc532}" ma:internalName="TaxCatchAll" ma:showField="CatchAllData" ma:web="0b2b5c60-9ca6-4a1c-ae82-ea908b8c83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0b2b5c60-9ca6-4a1c-ae82-ea908b8c8382" xsi:nil="true"/>
    <lcf76f155ced4ddcb4097134ff3c332f xmlns="193d4528-c04d-481a-993b-43bb612d80c0">
      <Terms xmlns="http://schemas.microsoft.com/office/infopath/2007/PartnerControls"/>
    </lcf76f155ced4ddcb4097134ff3c332f>
    <_ip_UnifiedCompliancePolicyProperties xmlns="http://schemas.microsoft.com/sharepoint/v3" xsi:nil="true"/>
    <InnholdWebinar xmlns="193d4528-c04d-481a-993b-43bb612d80c0" xsi:nil="true"/>
    <Hvor_x0020_lenge_x0020_kan_x0020_vi_x0020_holde_x0020_p_x00e5__x0020_fredag_x0020_28_x003f_ xmlns="193d4528-c04d-481a-993b-43bb612d80c0" xsi:nil="true"/>
    <Mat_x002d_preferanser xmlns="193d4528-c04d-481a-993b-43bb612d80c0" xsi:nil="true"/>
    <Hvor_x0020_tidlig_x0020_passer_x0020_det_x0020_at_x0020_vi_x0020_starter_x0020_p_x00e5__x0020_onsdag_x003f_ xmlns="193d4528-c04d-481a-993b-43bb612d80c0" xsi:nil="true"/>
    <Skal_x0020_vi_x0020_g_x00e5__x0020_ut_x0020_og_x0020_spise_x0020_sammen_x0020_en_x0020_av_x0020_dagene_x0020_etter_x0020_arbeids_x00f8_kta_x003f_ xmlns="193d4528-c04d-481a-993b-43bb612d80c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D821193-0B82-47F1-8570-769DA7AF3C54}"/>
</file>

<file path=customXml/itemProps2.xml><?xml version="1.0" encoding="utf-8"?>
<ds:datastoreItem xmlns:ds="http://schemas.openxmlformats.org/officeDocument/2006/customXml" ds:itemID="{C70DA0FE-A011-4B8D-9B62-22D0FE0AB37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0b2b5c60-9ca6-4a1c-ae82-ea908b8c8382"/>
    <ds:schemaRef ds:uri="193d4528-c04d-481a-993b-43bb612d80c0"/>
  </ds:schemaRefs>
</ds:datastoreItem>
</file>

<file path=customXml/itemProps3.xml><?xml version="1.0" encoding="utf-8"?>
<ds:datastoreItem xmlns:ds="http://schemas.openxmlformats.org/officeDocument/2006/customXml" ds:itemID="{D02E2D46-569C-4B16-B27C-83E0E277E02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15603</TotalTime>
  <Words>171</Words>
  <Application>Microsoft Office PowerPoint</Application>
  <PresentationFormat>Skjermfremvisning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Potensielle gevinster digitale tilsyn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Benedicte Nyborg</dc:creator>
  <cp:keywords/>
  <dc:description>generated using python-pptx</dc:description>
  <cp:lastModifiedBy>Martin David Korsnes</cp:lastModifiedBy>
  <cp:revision>2</cp:revision>
  <dcterms:created xsi:type="dcterms:W3CDTF">2013-01-27T09:14:16Z</dcterms:created>
  <dcterms:modified xsi:type="dcterms:W3CDTF">2026-09-23T13:52:32Z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0x01010017CE09B38C50C349B8C91BE5BFC973FE</vt:lpwstr>
  </property>
  <property fmtid="{D5CDD505-2E9C-101B-9397-08002B2CF9AE}" pid="3" name="MediaServiceImageTags">
    <vt:lpwstr/>
  </property>
</Properties>
</file>