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theme/themeOverride45.xml" ContentType="application/vnd.openxmlformats-officedocument.themeOverride+xml"/>
  <Override PartName="/ppt/theme/themeOverride46.xml" ContentType="application/vnd.openxmlformats-officedocument.themeOverride+xml"/>
  <Override PartName="/ppt/theme/themeOverride47.xml" ContentType="application/vnd.openxmlformats-officedocument.themeOverride+xml"/>
  <Override PartName="/ppt/theme/themeOverride48.xml" ContentType="application/vnd.openxmlformats-officedocument.themeOverride+xml"/>
  <Override PartName="/ppt/theme/themeOverride49.xml" ContentType="application/vnd.openxmlformats-officedocument.themeOverride+xml"/>
  <Override PartName="/ppt/theme/themeOverride50.xml" ContentType="application/vnd.openxmlformats-officedocument.themeOverride+xml"/>
  <Override PartName="/ppt/theme/themeOverride5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56"/>
  </p:notesMasterIdLst>
  <p:sldIdLst>
    <p:sldId id="2745" r:id="rId5"/>
    <p:sldId id="2695" r:id="rId6"/>
    <p:sldId id="2696" r:id="rId7"/>
    <p:sldId id="2697" r:id="rId8"/>
    <p:sldId id="2698" r:id="rId9"/>
    <p:sldId id="2699" r:id="rId10"/>
    <p:sldId id="2700" r:id="rId11"/>
    <p:sldId id="2701" r:id="rId12"/>
    <p:sldId id="2702" r:id="rId13"/>
    <p:sldId id="2703" r:id="rId14"/>
    <p:sldId id="2704" r:id="rId15"/>
    <p:sldId id="2705" r:id="rId16"/>
    <p:sldId id="2706" r:id="rId17"/>
    <p:sldId id="2707" r:id="rId18"/>
    <p:sldId id="2708" r:id="rId19"/>
    <p:sldId id="2709" r:id="rId20"/>
    <p:sldId id="2710" r:id="rId21"/>
    <p:sldId id="2711" r:id="rId22"/>
    <p:sldId id="2712" r:id="rId23"/>
    <p:sldId id="2713" r:id="rId24"/>
    <p:sldId id="2714" r:id="rId25"/>
    <p:sldId id="2715" r:id="rId26"/>
    <p:sldId id="2716" r:id="rId27"/>
    <p:sldId id="2717" r:id="rId28"/>
    <p:sldId id="2718" r:id="rId29"/>
    <p:sldId id="2719" r:id="rId30"/>
    <p:sldId id="2720" r:id="rId31"/>
    <p:sldId id="2721" r:id="rId32"/>
    <p:sldId id="2723" r:id="rId33"/>
    <p:sldId id="2722" r:id="rId34"/>
    <p:sldId id="2724" r:id="rId35"/>
    <p:sldId id="2725" r:id="rId36"/>
    <p:sldId id="2726" r:id="rId37"/>
    <p:sldId id="2727" r:id="rId38"/>
    <p:sldId id="2728" r:id="rId39"/>
    <p:sldId id="2729" r:id="rId40"/>
    <p:sldId id="2730" r:id="rId41"/>
    <p:sldId id="2731" r:id="rId42"/>
    <p:sldId id="2732" r:id="rId43"/>
    <p:sldId id="2733" r:id="rId44"/>
    <p:sldId id="2734" r:id="rId45"/>
    <p:sldId id="2735" r:id="rId46"/>
    <p:sldId id="2736" r:id="rId47"/>
    <p:sldId id="2737" r:id="rId48"/>
    <p:sldId id="2738" r:id="rId49"/>
    <p:sldId id="2739" r:id="rId50"/>
    <p:sldId id="2740" r:id="rId51"/>
    <p:sldId id="2741" r:id="rId52"/>
    <p:sldId id="2742" r:id="rId53"/>
    <p:sldId id="2743" r:id="rId54"/>
    <p:sldId id="2744" r:id="rId55"/>
  </p:sldIdLst>
  <p:sldSz cx="12192000" cy="6858000"/>
  <p:notesSz cx="6794500" cy="9906000"/>
  <p:custDataLst>
    <p:tags r:id="rId57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6AB5031-D97C-738A-5883-0DE2C0177C96}" name="Lene Karin Wiberg" initials="LW" userId="S::lene.karin.wiberg@ks.no::44828928-161f-46c3-bf1e-584af53879a1" providerId="AD"/>
  <p188:author id="{88BC2442-1D4E-E2A5-EE5D-2B6F5B40133A}" name="Steinar Hjelset" initials="SH" userId="Steinar Hjelset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F32E3E-2CC7-4414-A3C0-9EEB62436672}" v="1" dt="2026-04-14T05:18:36.4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7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64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gs" Target="tags/tag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ætrevik, Ingrid Helen Bårvåg" userId="b8301e2b-a44c-42d2-9a5e-63e205129da0" providerId="ADAL" clId="{B35CF685-BA6F-4F9D-8E77-D72A30738FB5}"/>
    <pc:docChg chg="mod modSld modMainMaster">
      <pc:chgData name="Sætrevik, Ingrid Helen Bårvåg" userId="b8301e2b-a44c-42d2-9a5e-63e205129da0" providerId="ADAL" clId="{B35CF685-BA6F-4F9D-8E77-D72A30738FB5}" dt="2026-04-14T05:18:52.054" v="4" actId="20577"/>
      <pc:docMkLst>
        <pc:docMk/>
      </pc:docMkLst>
      <pc:sldChg chg="modSp mod">
        <pc:chgData name="Sætrevik, Ingrid Helen Bårvåg" userId="b8301e2b-a44c-42d2-9a5e-63e205129da0" providerId="ADAL" clId="{B35CF685-BA6F-4F9D-8E77-D72A30738FB5}" dt="2026-04-14T05:18:52.054" v="4" actId="20577"/>
        <pc:sldMkLst>
          <pc:docMk/>
          <pc:sldMk cId="3967481515" sldId="2730"/>
        </pc:sldMkLst>
        <pc:spChg chg="mod">
          <ac:chgData name="Sætrevik, Ingrid Helen Bårvåg" userId="b8301e2b-a44c-42d2-9a5e-63e205129da0" providerId="ADAL" clId="{B35CF685-BA6F-4F9D-8E77-D72A30738FB5}" dt="2026-04-14T05:18:52.054" v="4" actId="20577"/>
          <ac:spMkLst>
            <pc:docMk/>
            <pc:sldMk cId="3967481515" sldId="2730"/>
            <ac:spMk id="27" creationId="{4AA9CDF1-8BA9-AF0A-92F3-825B89A2DD0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3A279-BD96-41E5-851E-DE40CBF9D27D}" type="datetimeFigureOut">
              <a:rPr lang="nb-NO" smtClean="0"/>
              <a:t>14.04.2026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3317A1-C8AE-4118-B559-DDA3F05540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0688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22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36349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7CA96D8-C07A-3B70-50DC-067C1F3CADF9}"/>
              </a:ext>
            </a:extLst>
          </p:cNvPr>
          <p:cNvSpPr txBox="1"/>
          <p:nvPr userDrawn="1"/>
        </p:nvSpPr>
        <p:spPr>
          <a:xfrm>
            <a:off x="3498574" y="59734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302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809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299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009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017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864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298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2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9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14.04.2026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0D46657A-7D64-6EF2-C24F-30EA5C9AFEB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72580"/>
            <a:ext cx="239713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nb-NO" sz="800">
                <a:solidFill>
                  <a:srgbClr val="000000">
                    <a:alpha val="50000"/>
                  </a:srgbClr>
                </a:solidFill>
                <a:latin typeface="Aptos" panose="020F0502020204030204" pitchFamily="34" charset="0"/>
              </a:rPr>
              <a:t>Åpen</a:t>
            </a:r>
          </a:p>
        </p:txBody>
      </p:sp>
    </p:spTree>
    <p:extLst>
      <p:ext uri="{BB962C8B-B14F-4D97-AF65-F5344CB8AC3E}">
        <p14:creationId xmlns:p14="http://schemas.microsoft.com/office/powerpoint/2010/main" val="415519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681319" y="208940"/>
            <a:ext cx="10762522" cy="6204834"/>
            <a:chOff x="1296944" y="1006421"/>
            <a:chExt cx="6329512" cy="565575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1296944" y="1006421"/>
              <a:ext cx="6290202" cy="1094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72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Lekeregler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1336254" y="2153641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8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Utstyr: terninger (1 til hvert lag), kort med oppgaver, noe å feste oppgaven med dersom nødvendig.</a:t>
              </a:r>
              <a:endParaRPr lang="nb-NO" sz="1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nb-NO" sz="18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Slik leker dere:</a:t>
              </a:r>
              <a:endParaRPr lang="nb-NO" sz="1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lvl="0" indent="-342900">
                <a:lnSpc>
                  <a:spcPct val="107000"/>
                </a:lnSpc>
                <a:buFont typeface="Calibri" panose="020F0502020204030204" pitchFamily="34" charset="0"/>
                <a:buChar char="-"/>
              </a:pPr>
              <a:r>
                <a:rPr lang="nb-NO" sz="18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Leken har 50 oppgaver</a:t>
              </a:r>
              <a:endParaRPr lang="nb-NO" sz="1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lvl="0" indent="-342900">
                <a:lnSpc>
                  <a:spcPct val="107000"/>
                </a:lnSpc>
                <a:buFont typeface="Calibri" panose="020F0502020204030204" pitchFamily="34" charset="0"/>
                <a:buChar char="-"/>
              </a:pPr>
              <a:r>
                <a:rPr lang="nb-NO" sz="18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En gruppe starter leken med å trille terningen. Triller de 5 går de til post 5. </a:t>
              </a:r>
              <a:endParaRPr lang="nb-NO" sz="1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lvl="0" indent="-342900">
                <a:lnSpc>
                  <a:spcPct val="107000"/>
                </a:lnSpc>
                <a:buFont typeface="Calibri" panose="020F0502020204030204" pitchFamily="34" charset="0"/>
                <a:buChar char="-"/>
              </a:pPr>
              <a:r>
                <a:rPr lang="nb-NO" sz="18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 prøver å finne svaret og går til lekemesteren og sjekker svaret. (Hver gang de har et svar må de til lekemesteren å sjekke svaret)</a:t>
              </a:r>
              <a:endParaRPr lang="nb-NO" sz="1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lvl="0" indent="-342900">
                <a:lnSpc>
                  <a:spcPct val="107000"/>
                </a:lnSpc>
                <a:buFont typeface="Calibri" panose="020F0502020204030204" pitchFamily="34" charset="0"/>
                <a:buChar char="-"/>
              </a:pPr>
              <a:r>
                <a:rPr lang="nb-NO" sz="18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Hvis de svarer feil må de trille terningen om igjen. Får de 2 da må de til post 2 i stedet. </a:t>
              </a:r>
              <a:endParaRPr lang="nb-NO" sz="1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lvl="0" indent="-342900">
                <a:lnSpc>
                  <a:spcPct val="107000"/>
                </a:lnSpc>
                <a:buFont typeface="Calibri" panose="020F0502020204030204" pitchFamily="34" charset="0"/>
                <a:buChar char="-"/>
              </a:pPr>
              <a:r>
                <a:rPr lang="nb-NO" sz="18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Hvis de svarer rett triller de terningen en gang til. Får de 2 skal de til post 5 + 2. Hvis de svarer rett på 7 får de trille igjen. </a:t>
              </a:r>
              <a:r>
                <a:rPr lang="nb-NO" sz="1800" dirty="0" err="1">
                  <a:solidFill>
                    <a:schemeClr val="accent1">
                      <a:lumMod val="50000"/>
                    </a:schemeClr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feks</a:t>
              </a:r>
              <a:r>
                <a:rPr lang="nb-NO" sz="18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7+6. Neste blir da post 13 osv. </a:t>
              </a:r>
              <a:endParaRPr lang="nb-NO" sz="1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lvl="0" indent="-342900">
                <a:lnSpc>
                  <a:spcPct val="107000"/>
                </a:lnSpc>
                <a:buFont typeface="Calibri" panose="020F0502020204030204" pitchFamily="34" charset="0"/>
                <a:buChar char="-"/>
              </a:pPr>
              <a:r>
                <a:rPr lang="nb-NO" sz="18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Den som svarer først på oppgave 50 vinner. </a:t>
              </a:r>
              <a:endParaRPr lang="nb-NO" sz="1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lvl="0" indent="-342900">
                <a:lnSpc>
                  <a:spcPct val="107000"/>
                </a:lnSpc>
                <a:spcAft>
                  <a:spcPts val="800"/>
                </a:spcAft>
                <a:buFont typeface="Calibri" panose="020F0502020204030204" pitchFamily="34" charset="0"/>
                <a:buChar char="-"/>
              </a:pPr>
              <a:r>
                <a:rPr lang="nb-NO" sz="18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 må trille helt til de havner på 50. hvis de har svart på 49 må de trille helt til de får 1 og svare rett på spørsmålet. </a:t>
              </a:r>
              <a:endParaRPr lang="nb-NO" sz="1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80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676655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1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latin typeface="Arial Nova" panose="020B0504020202020204" pitchFamily="34" charset="0"/>
                </a:rPr>
                <a:t>Hva må du huske å gjøre med pc-en hvis du er i klasserommet og det plutselig oppstår en uventet situasjon du må håndtere?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5408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676655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2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Hva er GDPR?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0203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676655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3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chemeClr val="tx2">
                      <a:lumMod val="75000"/>
                    </a:schemeClr>
                  </a:solidFill>
                </a:rPr>
                <a:t>Når ble GDPR lov i Norge (årstall)?</a:t>
              </a:r>
              <a:endParaRPr lang="nb-NO" sz="60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65398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676655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4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Hvilke av disse opplysningene er særlig kategori av personopplysning?</a:t>
              </a:r>
              <a:b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</a:br>
              <a:endParaRPr lang="nb-NO" sz="3600" dirty="0">
                <a:solidFill>
                  <a:srgbClr val="001A57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742950" lvl="1" indent="-285750">
                <a:lnSpc>
                  <a:spcPct val="107000"/>
                </a:lnSpc>
                <a:buFont typeface="+mj-lt"/>
                <a:buAutoNum type="alphaLcPeriod"/>
              </a:pP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Fullt navn</a:t>
              </a:r>
            </a:p>
            <a:p>
              <a:pPr marL="742950" lvl="1" indent="-285750">
                <a:lnSpc>
                  <a:spcPct val="107000"/>
                </a:lnSpc>
                <a:buFont typeface="+mj-lt"/>
                <a:buAutoNum type="alphaLcPeriod"/>
              </a:pP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Fødselsnummer</a:t>
              </a:r>
            </a:p>
            <a:p>
              <a:pPr marL="742950" lvl="1" indent="-285750">
                <a:lnSpc>
                  <a:spcPct val="107000"/>
                </a:lnSpc>
                <a:spcAft>
                  <a:spcPts val="800"/>
                </a:spcAft>
                <a:buFont typeface="+mj-lt"/>
                <a:buAutoNum type="alphaLcPeriod"/>
              </a:pP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Feiring av religiøs høytid</a:t>
              </a:r>
            </a:p>
            <a:p>
              <a:pPr algn="ctr"/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53700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676655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5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Hva </a:t>
              </a:r>
              <a:r>
                <a:rPr lang="nb-NO" sz="3600" dirty="0">
                  <a:solidFill>
                    <a:srgbClr val="001A57"/>
                  </a:solidFill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gjør du med pc-en når du trykker på    + L?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  <p:pic>
        <p:nvPicPr>
          <p:cNvPr id="10" name="Bilde 9" descr="Windows 10 keyboard shortcuts - read our PC Help Blog | Northumberland  Computer Support">
            <a:extLst>
              <a:ext uri="{FF2B5EF4-FFF2-40B4-BE49-F238E27FC236}">
                <a16:creationId xmlns:a16="http://schemas.microsoft.com/office/drawing/2014/main" id="{154B1514-85F4-E893-7C9D-20D5793708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86" t="42927" r="30857" b="19024"/>
          <a:stretch>
            <a:fillRect/>
          </a:stretch>
        </p:blipFill>
        <p:spPr bwMode="auto">
          <a:xfrm flipH="1">
            <a:off x="8829506" y="3638755"/>
            <a:ext cx="258445" cy="2139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53309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676655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6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chemeClr val="tx2">
                      <a:lumMod val="75000"/>
                    </a:schemeClr>
                  </a:solidFill>
                </a:rPr>
                <a:t>Hvorfor skal jeg som jobber i oppvekst bry meg om Personvern?</a:t>
              </a:r>
              <a:endParaRPr lang="nb-NO" sz="60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5623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676655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7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chemeClr val="tx2">
                      <a:lumMod val="75000"/>
                    </a:schemeClr>
                  </a:solidFill>
                </a:rPr>
                <a:t>Tenk deg at du kobler deg opp på en </a:t>
              </a:r>
              <a:r>
                <a:rPr lang="nb-NO" sz="3600" dirty="0" err="1">
                  <a:solidFill>
                    <a:schemeClr val="tx2">
                      <a:lumMod val="75000"/>
                    </a:schemeClr>
                  </a:solidFill>
                </a:rPr>
                <a:t>Smartboard</a:t>
              </a:r>
              <a:r>
                <a:rPr lang="nb-NO" sz="3600" dirty="0">
                  <a:solidFill>
                    <a:schemeClr val="tx2">
                      <a:lumMod val="75000"/>
                    </a:schemeClr>
                  </a:solidFill>
                </a:rPr>
                <a:t>. Du har valget mellom å dele skjerm med «Utvid» eller «Duplikat». Hva bør du velge for å ha mest mulig kontroll?</a:t>
              </a:r>
              <a:endParaRPr lang="nb-NO" sz="60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8538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676655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8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4000" dirty="0">
                  <a:solidFill>
                    <a:schemeClr val="tx2">
                      <a:lumMod val="75000"/>
                    </a:schemeClr>
                  </a:solidFill>
                </a:rPr>
                <a:t>Hva må du huske å gjøre etter at du har delt passord med noen?</a:t>
              </a:r>
              <a:endParaRPr lang="nb-NO" sz="66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0170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9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Nevn to eksempler på særlig kategori av personopplysninger?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91549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10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200" dirty="0">
                  <a:solidFill>
                    <a:schemeClr val="tx2">
                      <a:lumMod val="75000"/>
                    </a:schemeClr>
                  </a:solidFill>
                </a:rPr>
                <a:t>Når vi gjør en vurdering av personvernkonsekvenser (DPIA), hva er det vi vurderer da?</a:t>
              </a:r>
              <a:endParaRPr lang="nb-NO" sz="54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3546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11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Vet du et annet navn på personvernforordningen?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5621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12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Hva er en personopplysning?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1874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13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Når vi snakker om at vi </a:t>
              </a:r>
              <a:r>
                <a:rPr lang="nb-NO" sz="3600" dirty="0" err="1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ROSer</a:t>
              </a: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så handler dette lite om blomster. Hva mener vi egentlig da?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3240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14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Det er helt uproblematisk at det blir lagret personopplysninger i USA (</a:t>
              </a:r>
              <a:r>
                <a:rPr lang="nb-NO" sz="3600" dirty="0">
                  <a:solidFill>
                    <a:srgbClr val="001A57"/>
                  </a:solidFill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sant eller usant</a:t>
              </a: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0427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15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Det er greit å sende opplysninger på epost som beskriver en mobbesak så lenge du er sikker på at mottakeren er de foresatte?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3537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16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Den kommunale eposten min er en sikker måte å kommunisere med foresatte på</a:t>
              </a:r>
              <a:r>
                <a:rPr lang="nb-NO" sz="3600" dirty="0">
                  <a:solidFill>
                    <a:srgbClr val="001A57"/>
                  </a:solidFill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!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6538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51453"/>
            <a:ext cx="10838689" cy="4555093"/>
            <a:chOff x="651255" y="1128176"/>
            <a:chExt cx="10838689" cy="4555093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128176"/>
              <a:ext cx="4548487" cy="45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9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17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Hvem kan være “den registrerte” for oss i kommunen?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80085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18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Hva er behandlingsgrunnlag?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88720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19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Hva er viktig å huske når du bruker Messenger til å kommunisere med foresatte?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439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20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Din kommune har ikke databehandleravtale med en leverandør. Hva kan være et stort problem med det?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7447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21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nb-NO" sz="3600" dirty="0">
                  <a:solidFill>
                    <a:schemeClr val="tx2">
                      <a:lumMod val="75000"/>
                    </a:schemeClr>
                  </a:solidFill>
                </a:rPr>
                <a:t>Vi bruker KIT når vi vurderer personopplysningssikkerheten i et system. Hva står KIT for?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201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22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2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Hvilke av punkte</a:t>
              </a:r>
              <a:r>
                <a:rPr lang="nb-NO" sz="3200" dirty="0">
                  <a:solidFill>
                    <a:srgbClr val="001A57"/>
                  </a:solidFill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ne</a:t>
              </a:r>
              <a:r>
                <a:rPr lang="nb-NO" sz="32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under gjelder for samtykke?</a:t>
              </a:r>
            </a:p>
            <a:p>
              <a:pPr algn="ctr"/>
              <a:endParaRPr lang="nb-NO" sz="3200" dirty="0">
                <a:solidFill>
                  <a:srgbClr val="001A57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lvl="0" indent="-342900">
                <a:lnSpc>
                  <a:spcPct val="107000"/>
                </a:lnSpc>
                <a:buFont typeface="+mj-lt"/>
                <a:buAutoNum type="arabicParenR"/>
              </a:pPr>
              <a:r>
                <a:rPr lang="nb-NO" sz="32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Det skal være frivillig</a:t>
              </a:r>
            </a:p>
            <a:p>
              <a:pPr marL="342900" lvl="0" indent="-342900">
                <a:lnSpc>
                  <a:spcPct val="107000"/>
                </a:lnSpc>
                <a:buFont typeface="+mj-lt"/>
                <a:buAutoNum type="arabicParenR"/>
              </a:pPr>
              <a:r>
                <a:rPr lang="nb-NO" sz="32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En elev kan alltid gi samtykke på vegne av seg selv</a:t>
              </a:r>
            </a:p>
            <a:p>
              <a:pPr marL="342900" lvl="0" indent="-342900">
                <a:lnSpc>
                  <a:spcPct val="107000"/>
                </a:lnSpc>
                <a:spcAft>
                  <a:spcPts val="800"/>
                </a:spcAft>
                <a:buFont typeface="+mj-lt"/>
                <a:buAutoNum type="arabicParenR"/>
              </a:pPr>
              <a:r>
                <a:rPr lang="nb-NO" sz="32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Mulig å trekke tilbake</a:t>
              </a:r>
            </a:p>
            <a:p>
              <a:pPr algn="ctr"/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8525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23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Samtykke skal alltid være mulig å trekke tilbake (</a:t>
              </a:r>
              <a:r>
                <a:rPr lang="nb-NO" sz="3600" dirty="0">
                  <a:solidFill>
                    <a:srgbClr val="001A57"/>
                  </a:solidFill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sant eller usant</a:t>
              </a: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).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77899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24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nb-NO" sz="3600" dirty="0">
                  <a:solidFill>
                    <a:schemeClr val="tx2">
                      <a:lumMod val="75000"/>
                    </a:schemeClr>
                  </a:solidFill>
                </a:rPr>
                <a:t>Hvorfor setter vi sterk autentisering på enkelte digitale tjenester?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23747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25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nb-NO" sz="3600" dirty="0">
                  <a:solidFill>
                    <a:schemeClr val="tx2">
                      <a:lumMod val="75000"/>
                    </a:schemeClr>
                  </a:solidFill>
                </a:rPr>
                <a:t>Det er uproblematisk å ta film og bilder av barn i skole og barnehage med min private telefon (sant eller usant).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91138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26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chemeClr val="tx2">
                      <a:lumMod val="75000"/>
                    </a:schemeClr>
                  </a:solidFill>
                </a:rPr>
                <a:t>Er det greit å bruke en privat chat til å ha en direkte kommunikasjon med foresatte?</a:t>
              </a:r>
              <a:endParaRPr lang="nb-NO" sz="60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66254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27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Hvem er ansvarlig for arbeid med personvern og informasjonssikkerhet i din kommune?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82894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28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2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Hvorfor er det lurt</a:t>
              </a:r>
              <a:r>
                <a:rPr lang="nb-NO" sz="3200" dirty="0">
                  <a:solidFill>
                    <a:srgbClr val="001A57"/>
                  </a:solidFill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greit å kunne</a:t>
              </a:r>
              <a:r>
                <a:rPr lang="nb-NO" sz="32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bruke hurtigtastene     ? </a:t>
              </a:r>
              <a:endParaRPr lang="nb-NO" sz="32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  <p:pic>
        <p:nvPicPr>
          <p:cNvPr id="5" name="Bilde 4">
            <a:extLst>
              <a:ext uri="{FF2B5EF4-FFF2-40B4-BE49-F238E27FC236}">
                <a16:creationId xmlns:a16="http://schemas.microsoft.com/office/drawing/2014/main" id="{4201E648-6E7C-1FB3-2B60-819C3B314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005" y="3652408"/>
            <a:ext cx="504825" cy="2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985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29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Hva er et personvernombud? 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33345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30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Hva er fellesbetegnelsen på enhver opplysning, som direkte eller indirekte, kan identifisere en person?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7072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31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Hvorfor er det spesielt viktig å være forsiktig med barns personopplysninger?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1964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32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4000" dirty="0">
                  <a:solidFill>
                    <a:schemeClr val="tx2">
                      <a:lumMod val="75000"/>
                    </a:schemeClr>
                  </a:solidFill>
                </a:rPr>
                <a:t>Feidepålogging er en garanti og trygghet på at læremiddelet er trygt å bruke (sant eller usant)</a:t>
              </a:r>
              <a:endParaRPr lang="nb-NO" sz="66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93453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33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nb-NO" sz="3600" dirty="0">
                  <a:solidFill>
                    <a:schemeClr val="tx2">
                      <a:lumMod val="75000"/>
                    </a:schemeClr>
                  </a:solidFill>
                </a:rPr>
                <a:t>Er det nok å be foreldrene om samtykke for å ta bilder og publisere dem på kommunens nettsider? (sant, usant)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5759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34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nb-NO" sz="2400" b="1" dirty="0">
                  <a:solidFill>
                    <a:schemeClr val="tx2">
                      <a:lumMod val="75000"/>
                    </a:schemeClr>
                  </a:solidFill>
                </a:rPr>
                <a:t>Hva krever GDPR av leverandører av digitale læremidler i samarbeid med kommunen?</a:t>
              </a:r>
              <a:endParaRPr lang="nb-NO" sz="2400" dirty="0">
                <a:solidFill>
                  <a:schemeClr val="tx2">
                    <a:lumMod val="75000"/>
                  </a:schemeClr>
                </a:solidFill>
              </a:endParaRPr>
            </a:p>
            <a:p>
              <a:br>
                <a:rPr lang="nb-NO" sz="2000" b="1" dirty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nb-NO" sz="2000" b="1" dirty="0">
                  <a:solidFill>
                    <a:schemeClr val="tx2">
                      <a:lumMod val="75000"/>
                    </a:schemeClr>
                  </a:solidFill>
                </a:rPr>
                <a:t>A) </a:t>
              </a:r>
            </a:p>
            <a:p>
              <a:r>
                <a:rPr lang="nb-NO" sz="2000" b="1" dirty="0">
                  <a:solidFill>
                    <a:schemeClr val="tx2">
                      <a:lumMod val="75000"/>
                    </a:schemeClr>
                  </a:solidFill>
                </a:rPr>
                <a:t>At leverandørene selv bestemmer hvordan personopplysninger brukes, så lenge de har gode sikkerhetsrutiner.</a:t>
              </a:r>
              <a:br>
                <a:rPr lang="nb-NO" sz="2000" b="1" dirty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nb-NO" sz="2000" b="1" dirty="0">
                  <a:solidFill>
                    <a:schemeClr val="tx2">
                      <a:lumMod val="75000"/>
                    </a:schemeClr>
                  </a:solidFill>
                </a:rPr>
                <a:t>B) </a:t>
              </a:r>
            </a:p>
            <a:p>
              <a:r>
                <a:rPr lang="nb-NO" sz="2000" b="1" dirty="0">
                  <a:solidFill>
                    <a:schemeClr val="tx2">
                      <a:lumMod val="75000"/>
                    </a:schemeClr>
                  </a:solidFill>
                </a:rPr>
                <a:t>At leverandørene beskytter personopplysningene og gir kommunen som behandlingsansvarlig kontroll over hvordan data brukes.</a:t>
              </a:r>
              <a:br>
                <a:rPr lang="nb-NO" sz="2000" b="1" dirty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nb-NO" sz="2000" b="1" dirty="0">
                  <a:solidFill>
                    <a:schemeClr val="tx2">
                      <a:lumMod val="75000"/>
                    </a:schemeClr>
                  </a:solidFill>
                </a:rPr>
                <a:t>C) </a:t>
              </a:r>
            </a:p>
            <a:p>
              <a:r>
                <a:rPr lang="nb-NO" sz="2000" b="1" dirty="0">
                  <a:solidFill>
                    <a:schemeClr val="tx2">
                      <a:lumMod val="75000"/>
                    </a:schemeClr>
                  </a:solidFill>
                </a:rPr>
                <a:t>At leverandørene kun trenger å informere kommunen om hvilke data som samles inn, uten å inngå avtaler.</a:t>
              </a:r>
              <a:endParaRPr lang="nb-NO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94184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35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Personopplysninger kan aldri lagres utenfor EU (</a:t>
              </a:r>
              <a:r>
                <a:rPr lang="nb-NO" sz="3600">
                  <a:solidFill>
                    <a:srgbClr val="001A57"/>
                  </a:solidFill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sant eller </a:t>
              </a:r>
              <a:r>
                <a:rPr lang="nb-NO" sz="3600" dirty="0">
                  <a:solidFill>
                    <a:srgbClr val="001A57"/>
                  </a:solidFill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usant</a:t>
              </a: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).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8726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228397"/>
            <a:ext cx="10838689" cy="4763285"/>
            <a:chOff x="651255" y="1205120"/>
            <a:chExt cx="10838689" cy="4763285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36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459866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nb-NO" sz="2400" dirty="0">
                  <a:solidFill>
                    <a:srgbClr val="001A57"/>
                  </a:solidFill>
                </a:rPr>
                <a:t>Hvorfor må personopplysningene slettes når vi ikke lenger har avtale med leverandøren?</a:t>
              </a:r>
            </a:p>
            <a:p>
              <a:r>
                <a:rPr lang="nb-NO" sz="2400" dirty="0">
                  <a:solidFill>
                    <a:schemeClr val="tx2">
                      <a:lumMod val="75000"/>
                    </a:schemeClr>
                  </a:solidFill>
                </a:rPr>
                <a:t>A)</a:t>
              </a:r>
            </a:p>
            <a:p>
              <a:r>
                <a:rPr lang="nb-NO" sz="2400" dirty="0">
                  <a:solidFill>
                    <a:schemeClr val="tx2">
                      <a:lumMod val="75000"/>
                    </a:schemeClr>
                  </a:solidFill>
                </a:rPr>
                <a:t>For å frigjøre lagringsplass hos leverandøren.</a:t>
              </a:r>
              <a:br>
                <a:rPr lang="nb-NO" sz="2400" dirty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nb-NO" sz="2400" dirty="0">
                  <a:solidFill>
                    <a:schemeClr val="tx2">
                      <a:lumMod val="75000"/>
                    </a:schemeClr>
                  </a:solidFill>
                </a:rPr>
                <a:t>B) </a:t>
              </a:r>
            </a:p>
            <a:p>
              <a:r>
                <a:rPr lang="nb-NO" sz="2400" dirty="0">
                  <a:solidFill>
                    <a:schemeClr val="tx2">
                      <a:lumMod val="75000"/>
                    </a:schemeClr>
                  </a:solidFill>
                </a:rPr>
                <a:t>For at kommunen skal kunne ta i bruk nye leverandører raskere.</a:t>
              </a:r>
              <a:br>
                <a:rPr lang="nb-NO" sz="2400" dirty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nb-NO" sz="2400" dirty="0">
                  <a:solidFill>
                    <a:schemeClr val="tx2">
                      <a:lumMod val="75000"/>
                    </a:schemeClr>
                  </a:solidFill>
                </a:rPr>
                <a:t>C) </a:t>
              </a:r>
            </a:p>
            <a:p>
              <a:r>
                <a:rPr lang="nb-NO" sz="2400" dirty="0">
                  <a:solidFill>
                    <a:schemeClr val="tx2">
                      <a:lumMod val="75000"/>
                    </a:schemeClr>
                  </a:solidFill>
                </a:rPr>
                <a:t>Fordi GDPR krever at ingen behandler personopplysninger lenger enn nødvendig, og sletting reduserer risikoen for misbruk eller datalekkasjer.</a:t>
              </a:r>
            </a:p>
            <a:p>
              <a:pPr algn="ctr"/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7481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37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nb-NO" sz="3600" dirty="0">
                  <a:solidFill>
                    <a:schemeClr val="tx2">
                      <a:lumMod val="75000"/>
                    </a:schemeClr>
                  </a:solidFill>
                </a:rPr>
                <a:t>Hvorfor bør man ikke ta i bruk en gratis nettjeneste med innlogging som ikke er risikovurdert?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942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38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Hvorfor er det greit å kunne bruke hurtigtasten       ?</a:t>
              </a:r>
              <a:endParaRPr lang="nb-NO" sz="9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  <p:pic>
        <p:nvPicPr>
          <p:cNvPr id="2" name="Bilde 1">
            <a:extLst>
              <a:ext uri="{FF2B5EF4-FFF2-40B4-BE49-F238E27FC236}">
                <a16:creationId xmlns:a16="http://schemas.microsoft.com/office/drawing/2014/main" id="{D88E25B8-0973-3589-3217-3C8B81D8A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776" y="3644526"/>
            <a:ext cx="485775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939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39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Hva innebærer det at en elev har innsynsrett i henhold til GDPR?</a:t>
              </a:r>
              <a:endParaRPr lang="nb-NO" sz="36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81712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40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107000"/>
                </a:lnSpc>
              </a:pP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Hvilket av disse passordene hadde du helst valgt?</a:t>
              </a:r>
            </a:p>
            <a:p>
              <a:pPr lvl="0">
                <a:lnSpc>
                  <a:spcPct val="107000"/>
                </a:lnSpc>
              </a:pPr>
              <a:endParaRPr lang="nb-NO" sz="3600" dirty="0">
                <a:solidFill>
                  <a:srgbClr val="001A5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742950" lvl="1" indent="-285750">
                <a:lnSpc>
                  <a:spcPct val="107000"/>
                </a:lnSpc>
                <a:buFont typeface="+mj-lt"/>
                <a:buAutoNum type="alphaLcPeriod"/>
              </a:pP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Bergen123</a:t>
              </a:r>
              <a:endParaRPr lang="nb-NO" sz="3600" dirty="0">
                <a:solidFill>
                  <a:srgbClr val="001A5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742950" lvl="1" indent="-285750">
                <a:lnSpc>
                  <a:spcPct val="107000"/>
                </a:lnSpc>
                <a:spcAft>
                  <a:spcPts val="800"/>
                </a:spcAft>
                <a:buFont typeface="+mj-lt"/>
                <a:buAutoNum type="alphaLcPeriod"/>
              </a:pPr>
              <a:r>
                <a:rPr lang="nb-NO" sz="3600" dirty="0" err="1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Dkg</a:t>
              </a: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#/jøajg3aøjgrsi/”</a:t>
              </a:r>
              <a:endParaRPr lang="nb-NO" sz="3600" dirty="0">
                <a:solidFill>
                  <a:srgbClr val="001A57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742950" lvl="1" indent="-285750">
                <a:lnSpc>
                  <a:spcPct val="107000"/>
                </a:lnSpc>
                <a:spcAft>
                  <a:spcPts val="800"/>
                </a:spcAft>
                <a:buFont typeface="+mj-lt"/>
                <a:buAutoNum type="alphaLcPeriod"/>
              </a:pPr>
              <a:r>
                <a:rPr lang="nb-NO" sz="3600" dirty="0" err="1">
                  <a:solidFill>
                    <a:srgbClr val="001A57"/>
                  </a:solidFill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fullham</a:t>
              </a: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E b3st</a:t>
              </a:r>
              <a:endParaRPr lang="nb-NO" sz="88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0867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41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07000"/>
                </a:lnSpc>
              </a:pP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Hva står GDPR for?</a:t>
              </a:r>
              <a:endParaRPr lang="nb-NO" sz="199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3116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42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nb-NO" sz="4000" dirty="0">
                  <a:solidFill>
                    <a:schemeClr val="tx2">
                      <a:lumMod val="75000"/>
                    </a:schemeClr>
                  </a:solidFill>
                </a:rPr>
                <a:t>Hvorfor brukes </a:t>
              </a:r>
              <a:r>
                <a:rPr lang="nb-NO" sz="4000" dirty="0" err="1">
                  <a:solidFill>
                    <a:schemeClr val="tx2">
                      <a:lumMod val="75000"/>
                    </a:schemeClr>
                  </a:solidFill>
                </a:rPr>
                <a:t>BankID</a:t>
              </a:r>
              <a:r>
                <a:rPr lang="nb-NO" sz="4000" dirty="0">
                  <a:solidFill>
                    <a:schemeClr val="tx2">
                      <a:lumMod val="75000"/>
                    </a:schemeClr>
                  </a:solidFill>
                </a:rPr>
                <a:t> i enkelte kommunale tjenester, og hvilke utfordringer kan oppstå hvis ansatte må bruke sin private </a:t>
              </a:r>
              <a:r>
                <a:rPr lang="nb-NO" sz="4000" dirty="0" err="1">
                  <a:solidFill>
                    <a:schemeClr val="tx2">
                      <a:lumMod val="75000"/>
                    </a:schemeClr>
                  </a:solidFill>
                </a:rPr>
                <a:t>BankID</a:t>
              </a:r>
              <a:r>
                <a:rPr lang="nb-NO" dirty="0"/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20819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43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07000"/>
                </a:lnSpc>
              </a:pP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Er innboksen i e-post programmet mitt et sikkert lagringssted for eposter med sensitivt innhold fra foresatte?</a:t>
              </a:r>
              <a:endParaRPr lang="nb-NO" sz="1234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1854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44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07000"/>
                </a:lnSpc>
              </a:pP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Hva er riktig å gjøre når jeg mottar et e-post med sensitiv informasjon fra foresatte?</a:t>
              </a:r>
              <a:endParaRPr lang="nb-NO" sz="3070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6253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45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07000"/>
                </a:lnSpc>
              </a:pPr>
              <a:r>
                <a:rPr lang="nb-NO" sz="3600" dirty="0">
                  <a:solidFill>
                    <a:schemeClr val="tx2">
                      <a:lumMod val="75000"/>
                    </a:schemeClr>
                  </a:solidFill>
                </a:rPr>
                <a:t>Hvorfor er det problematisk å bruke samtykke som behandlingsgrunnlag når elever skal bruke digitale læringsressurser undervisning?</a:t>
              </a:r>
              <a:endParaRPr lang="nb-NO" sz="400000" dirty="0">
                <a:solidFill>
                  <a:schemeClr val="tx2">
                    <a:lumMod val="75000"/>
                  </a:schemeClr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25863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46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07000"/>
                </a:lnSpc>
              </a:pP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Hva er det vanlig at skolen/barnehage ber om samtykke til fra foresatte?</a:t>
              </a:r>
              <a:endParaRPr lang="nb-NO" sz="4000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4472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47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nb-NO" sz="2800" dirty="0">
                  <a:solidFill>
                    <a:schemeClr val="tx2">
                      <a:lumMod val="75000"/>
                    </a:schemeClr>
                  </a:solidFill>
                </a:rPr>
                <a:t>Du har skrevet en rapport om et barn med spesielle behov. Hvor bør du lagre dokumentet?</a:t>
              </a:r>
            </a:p>
            <a:p>
              <a:r>
                <a:rPr lang="nb-NO" sz="2800" dirty="0">
                  <a:solidFill>
                    <a:schemeClr val="tx2">
                      <a:lumMod val="75000"/>
                    </a:schemeClr>
                  </a:solidFill>
                </a:rPr>
                <a:t> </a:t>
              </a:r>
            </a:p>
            <a:p>
              <a:r>
                <a:rPr lang="nb-NO" sz="2800" dirty="0">
                  <a:solidFill>
                    <a:schemeClr val="tx2">
                      <a:lumMod val="75000"/>
                    </a:schemeClr>
                  </a:solidFill>
                </a:rPr>
                <a:t>A) På din private PC hjemme. </a:t>
              </a:r>
            </a:p>
            <a:p>
              <a:r>
                <a:rPr lang="nb-NO" sz="2800" dirty="0">
                  <a:solidFill>
                    <a:schemeClr val="tx2">
                      <a:lumMod val="75000"/>
                    </a:schemeClr>
                  </a:solidFill>
                </a:rPr>
                <a:t>B) I skolens godkjente system for sensitive opplysninger. </a:t>
              </a:r>
            </a:p>
            <a:p>
              <a:r>
                <a:rPr lang="nb-NO" sz="2800" dirty="0">
                  <a:solidFill>
                    <a:schemeClr val="tx2">
                      <a:lumMod val="75000"/>
                    </a:schemeClr>
                  </a:solidFill>
                </a:rPr>
                <a:t>C) På en minnepenn for enkel tilgang.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57718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48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nb-NO" sz="2800" dirty="0">
                  <a:solidFill>
                    <a:schemeClr val="tx2">
                      <a:lumMod val="75000"/>
                    </a:schemeClr>
                  </a:solidFill>
                </a:rPr>
                <a:t>Du er på kurs og kobler deg til gratis </a:t>
              </a:r>
              <a:r>
                <a:rPr lang="nb-NO" sz="2800" dirty="0" err="1">
                  <a:solidFill>
                    <a:schemeClr val="tx2">
                      <a:lumMod val="75000"/>
                    </a:schemeClr>
                  </a:solidFill>
                </a:rPr>
                <a:t>Wi-Fi</a:t>
              </a:r>
              <a:r>
                <a:rPr lang="nb-NO" sz="2800" dirty="0">
                  <a:solidFill>
                    <a:schemeClr val="tx2">
                      <a:lumMod val="75000"/>
                    </a:schemeClr>
                  </a:solidFill>
                </a:rPr>
                <a:t> for å sjekke barnehagens system. Hva gjør du?</a:t>
              </a:r>
            </a:p>
            <a:p>
              <a:r>
                <a:rPr lang="nb-NO" sz="2800" dirty="0">
                  <a:solidFill>
                    <a:schemeClr val="tx2">
                      <a:lumMod val="75000"/>
                    </a:schemeClr>
                  </a:solidFill>
                </a:rPr>
                <a:t>A) Bruker det uten bekymring. </a:t>
              </a:r>
            </a:p>
            <a:p>
              <a:r>
                <a:rPr lang="nb-NO" sz="2800" dirty="0">
                  <a:solidFill>
                    <a:schemeClr val="tx2">
                      <a:lumMod val="75000"/>
                    </a:schemeClr>
                  </a:solidFill>
                </a:rPr>
                <a:t>B) Sender kun e-post, det er ikke farlig.</a:t>
              </a:r>
            </a:p>
            <a:p>
              <a:r>
                <a:rPr lang="nb-NO" sz="2800" dirty="0">
                  <a:solidFill>
                    <a:schemeClr val="tx2">
                      <a:lumMod val="75000"/>
                    </a:schemeClr>
                  </a:solidFill>
                </a:rPr>
                <a:t>C) Bruker VPN eller venter til du har sikker nettverk.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60742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49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nb-NO" sz="3600" dirty="0">
                  <a:solidFill>
                    <a:schemeClr val="tx2">
                      <a:lumMod val="75000"/>
                    </a:schemeClr>
                  </a:solidFill>
                </a:rPr>
                <a:t>Foreldrene vil ha en lukket </a:t>
              </a:r>
              <a:r>
                <a:rPr lang="nb-NO" sz="3600" dirty="0" err="1">
                  <a:solidFill>
                    <a:schemeClr val="tx2">
                      <a:lumMod val="75000"/>
                    </a:schemeClr>
                  </a:solidFill>
                </a:rPr>
                <a:t>Facebookgruppe</a:t>
              </a:r>
              <a:r>
                <a:rPr lang="nb-NO" sz="3600" dirty="0">
                  <a:solidFill>
                    <a:schemeClr val="tx2">
                      <a:lumMod val="75000"/>
                    </a:schemeClr>
                  </a:solidFill>
                </a:rPr>
                <a:t> der ansatte kan dele bilder fra gruppa. Dette bør være greit siden den er lukket. (sant eller usant)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0136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3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E26F1-129D-3529-75AB-0A9AEBE8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pe 27">
            <a:extLst>
              <a:ext uri="{FF2B5EF4-FFF2-40B4-BE49-F238E27FC236}">
                <a16:creationId xmlns:a16="http://schemas.microsoft.com/office/drawing/2014/main" id="{EFE1BE68-2AF3-72A7-1978-2CB64254196C}"/>
              </a:ext>
            </a:extLst>
          </p:cNvPr>
          <p:cNvGrpSpPr/>
          <p:nvPr/>
        </p:nvGrpSpPr>
        <p:grpSpPr>
          <a:xfrm>
            <a:off x="581031" y="1198007"/>
            <a:ext cx="10838689" cy="4508539"/>
            <a:chOff x="651255" y="1174730"/>
            <a:chExt cx="10838689" cy="4508539"/>
          </a:xfrm>
        </p:grpSpPr>
        <p:sp>
          <p:nvSpPr>
            <p:cNvPr id="23" name="TekstSylinder 22">
              <a:extLst>
                <a:ext uri="{FF2B5EF4-FFF2-40B4-BE49-F238E27FC236}">
                  <a16:creationId xmlns:a16="http://schemas.microsoft.com/office/drawing/2014/main" id="{8737B464-44E7-C733-4437-9D9F5B1AD620}"/>
                </a:ext>
              </a:extLst>
            </p:cNvPr>
            <p:cNvSpPr txBox="1"/>
            <p:nvPr/>
          </p:nvSpPr>
          <p:spPr>
            <a:xfrm>
              <a:off x="651255" y="1205120"/>
              <a:ext cx="4548487" cy="44012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nb-NO" sz="28000" dirty="0">
                  <a:solidFill>
                    <a:srgbClr val="001A57"/>
                  </a:solidFill>
                  <a:latin typeface="Franklin Gothic Heavy" panose="020B0903020102020204" pitchFamily="34" charset="0"/>
                </a:rPr>
                <a:t>50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4AA9CDF1-8BA9-AF0A-92F3-825B89A2DD08}"/>
                </a:ext>
              </a:extLst>
            </p:cNvPr>
            <p:cNvSpPr/>
            <p:nvPr/>
          </p:nvSpPr>
          <p:spPr>
            <a:xfrm>
              <a:off x="5199742" y="1174730"/>
              <a:ext cx="6290202" cy="4508539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07000"/>
                </a:lnSpc>
              </a:pPr>
              <a:r>
                <a:rPr lang="nb-NO" sz="3600" dirty="0">
                  <a:solidFill>
                    <a:srgbClr val="001A57"/>
                  </a:solidFill>
                  <a:effectLst/>
                  <a:latin typeface="Arial Nova" panose="020B05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En forelder sender deg en lang mail som forteller om barnet sitt som blir mobbet. Du svarer på mailen. Hvorfor er dette brudd på konfidensialitet?</a:t>
              </a:r>
              <a:endParaRPr lang="nb-NO" sz="400000" dirty="0">
                <a:solidFill>
                  <a:srgbClr val="001A57"/>
                </a:solidFill>
                <a:latin typeface="Arial Nova" panose="020B05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9546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0e516eb6-d725-4c29-8aca-9916b773913c"/>
</p:tagLst>
</file>

<file path=ppt/theme/theme1.xml><?xml version="1.0" encoding="utf-8"?>
<a:theme xmlns:a="http://schemas.openxmlformats.org/drawingml/2006/main" name="2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d88db6c-a4a6-42bb-82c2-7a63f6a238f8">
      <UserInfo>
        <DisplayName>Lene Karin Wiberg</DisplayName>
        <AccountId>9</AccountId>
        <AccountType/>
      </UserInfo>
    </SharedWithUsers>
    <lcf76f155ced4ddcb4097134ff3c332f xmlns="44f892ea-d882-4a61-8ec7-e54b8bcb3b7b">
      <Terms xmlns="http://schemas.microsoft.com/office/infopath/2007/PartnerControls"/>
    </lcf76f155ced4ddcb4097134ff3c332f>
    <TaxCatchAll xmlns="7d88db6c-a4a6-42bb-82c2-7a63f6a238f8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15C608-6DFB-4E58-B989-54A23BF0B701}">
  <ds:schemaRefs>
    <ds:schemaRef ds:uri="http://purl.org/dc/terms/"/>
    <ds:schemaRef ds:uri="http://schemas.microsoft.com/office/2006/documentManagement/types"/>
    <ds:schemaRef ds:uri="44f892ea-d882-4a61-8ec7-e54b8bcb3b7b"/>
    <ds:schemaRef ds:uri="http://purl.org/dc/dcmitype/"/>
    <ds:schemaRef ds:uri="http://purl.org/dc/elements/1.1/"/>
    <ds:schemaRef ds:uri="http://schemas.microsoft.com/office/2006/metadata/properties"/>
    <ds:schemaRef ds:uri="http://schemas.microsoft.com/sharepoint/v3"/>
    <ds:schemaRef ds:uri="http://schemas.openxmlformats.org/package/2006/metadata/core-properties"/>
    <ds:schemaRef ds:uri="http://schemas.microsoft.com/office/infopath/2007/PartnerControls"/>
    <ds:schemaRef ds:uri="7d88db6c-a4a6-42bb-82c2-7a63f6a238f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8CA518D-BC94-4190-8E12-601764639F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4f892ea-d882-4a61-8ec7-e54b8bcb3b7b"/>
    <ds:schemaRef ds:uri="7d88db6c-a4a6-42bb-82c2-7a63f6a238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0645BE-0842-433D-B43E-111AB0F3A79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6bd57a9-cdf0-4248-9cd1-a3e0303682ba}" enabled="1" method="Privileged" siteId="{d41caaa9-a41a-4e0f-9bf6-05cd1f48d27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2743</TotalTime>
  <Words>1177</Words>
  <Application>Microsoft Office PowerPoint</Application>
  <PresentationFormat>Widescreen</PresentationFormat>
  <Paragraphs>136</Paragraphs>
  <Slides>51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51</vt:i4>
      </vt:variant>
    </vt:vector>
  </HeadingPairs>
  <TitlesOfParts>
    <vt:vector size="57" baseType="lpstr">
      <vt:lpstr>Aptos</vt:lpstr>
      <vt:lpstr>Arial</vt:lpstr>
      <vt:lpstr>Arial Nova</vt:lpstr>
      <vt:lpstr>Calibri</vt:lpstr>
      <vt:lpstr>Franklin Gothic Heavy</vt:lpstr>
      <vt:lpstr>2_KS-profiltema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Nasjonal DPIA for Google Bakgrunn</dc:title>
  <dc:creator>Christian Sørbye Larsen</dc:creator>
  <cp:lastModifiedBy>Sætrevik, Ingrid Helen Bårvåg</cp:lastModifiedBy>
  <cp:revision>6</cp:revision>
  <cp:lastPrinted>2026-01-13T13:28:27Z</cp:lastPrinted>
  <dcterms:created xsi:type="dcterms:W3CDTF">2023-03-21T09:39:12Z</dcterms:created>
  <dcterms:modified xsi:type="dcterms:W3CDTF">2026-04-14T05:18:57Z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  <property fmtid="{D5CDD505-2E9C-101B-9397-08002B2CF9AE}" pid="4" name="CloudStatistics_StoryID">
    <vt:lpwstr>15484f15-927b-446f-bc39-f8c455848ff2</vt:lpwstr>
  </property>
  <property fmtid="{D5CDD505-2E9C-101B-9397-08002B2CF9AE}" pid="5" name="ClassificationContentMarkingFooterLocations">
    <vt:lpwstr>2_KS-profiltema:9</vt:lpwstr>
  </property>
  <property fmtid="{D5CDD505-2E9C-101B-9397-08002B2CF9AE}" pid="6" name="ClassificationContentMarkingFooterText">
    <vt:lpwstr>Åpen</vt:lpwstr>
  </property>
</Properties>
</file>