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mp4" ContentType="video/mp4"/>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4"/>
  </p:sldMasterIdLst>
  <p:notesMasterIdLst>
    <p:notesMasterId r:id="rId27"/>
  </p:notesMasterIdLst>
  <p:handoutMasterIdLst>
    <p:handoutMasterId r:id="rId28"/>
  </p:handoutMasterIdLst>
  <p:sldIdLst>
    <p:sldId id="389" r:id="rId5"/>
    <p:sldId id="362" r:id="rId6"/>
    <p:sldId id="390" r:id="rId7"/>
    <p:sldId id="364" r:id="rId8"/>
    <p:sldId id="391" r:id="rId9"/>
    <p:sldId id="340" r:id="rId10"/>
    <p:sldId id="341" r:id="rId11"/>
    <p:sldId id="368" r:id="rId12"/>
    <p:sldId id="369" r:id="rId13"/>
    <p:sldId id="370" r:id="rId14"/>
    <p:sldId id="371" r:id="rId15"/>
    <p:sldId id="373" r:id="rId16"/>
    <p:sldId id="372" r:id="rId17"/>
    <p:sldId id="375" r:id="rId18"/>
    <p:sldId id="376" r:id="rId19"/>
    <p:sldId id="377" r:id="rId20"/>
    <p:sldId id="378" r:id="rId21"/>
    <p:sldId id="379" r:id="rId22"/>
    <p:sldId id="380" r:id="rId23"/>
    <p:sldId id="393" r:id="rId24"/>
    <p:sldId id="394" r:id="rId25"/>
    <p:sldId id="395" r:id="rId26"/>
  </p:sldIdLst>
  <p:sldSz cx="12192000" cy="6858000"/>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idi Bunæs-Eklund" initials="" lastIdx="2" clrIdx="0">
    <p:extLst/>
  </p:cmAuthor>
  <p:cmAuthor id="1" name="Karolina Netland" initials="KN" lastIdx="1" clrIdx="1">
    <p:extLst>
      <p:ext uri="{19B8F6BF-5375-455C-9EA6-DF929625EA0E}">
        <p15:presenceInfo xmlns:p15="http://schemas.microsoft.com/office/powerpoint/2012/main" userId="Karolina Netlan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D3"/>
    <a:srgbClr val="001A58"/>
    <a:srgbClr val="BCCFE8"/>
    <a:srgbClr val="001046"/>
    <a:srgbClr val="85817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CD47FC-D087-46FD-9A5E-7F3EA2CCEEA7}" v="5" dt="2019-04-12T13:04:19.2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93" autoAdjust="0"/>
    <p:restoredTop sz="58516" autoAdjust="0"/>
  </p:normalViewPr>
  <p:slideViewPr>
    <p:cSldViewPr snapToGrid="0" snapToObjects="1">
      <p:cViewPr varScale="1">
        <p:scale>
          <a:sx n="71" d="100"/>
          <a:sy n="71" d="100"/>
        </p:scale>
        <p:origin x="1392" y="176"/>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9E6778F-9D10-D546-AD42-60AA27D9D64A}" type="datetimeFigureOut">
              <a:t>24.03.2020</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85C552-36E2-FE4A-8959-3A7D73BFBA2A}" type="slidenum">
              <a:t>‹#›</a:t>
            </a:fld>
            <a:endParaRPr lang="nb-NO"/>
          </a:p>
        </p:txBody>
      </p:sp>
    </p:spTree>
    <p:extLst>
      <p:ext uri="{BB962C8B-B14F-4D97-AF65-F5344CB8AC3E}">
        <p14:creationId xmlns:p14="http://schemas.microsoft.com/office/powerpoint/2010/main" val="2310891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709766-1718-EE41-8F7D-74897AACAE61}" type="datetimeFigureOut">
              <a:rPr lang="nb-NO" smtClean="0"/>
              <a:t>24.03.2020</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A5F360-E44A-4E4B-8558-CF50FC504B3C}" type="slidenum">
              <a:rPr lang="nb-NO" smtClean="0"/>
              <a:t>‹#›</a:t>
            </a:fld>
            <a:endParaRPr lang="nb-NO"/>
          </a:p>
        </p:txBody>
      </p:sp>
    </p:spTree>
    <p:extLst>
      <p:ext uri="{BB962C8B-B14F-4D97-AF65-F5344CB8AC3E}">
        <p14:creationId xmlns:p14="http://schemas.microsoft.com/office/powerpoint/2010/main" val="2279227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Klarspråk – kva er det, eigentleg? Den neste halvtimen skal vi bli kjende med korleis vi som jobbar i kommunen, kan skrive klare og forståelege tekstar. Vi skal også sjå på korleis klarspråk gjer det enklare for innbyggjarane å bruke tenestene våre og delta i lokaldemokratiet, og korleis klarspråk hjelper kommunen til å spare tid og pengar.</a:t>
            </a:r>
            <a:endParaRPr lang="nb-NO" dirty="0">
              <a:solidFill>
                <a:srgbClr val="FF0000"/>
              </a:solidFill>
            </a:endParaRPr>
          </a:p>
        </p:txBody>
      </p:sp>
      <p:sp>
        <p:nvSpPr>
          <p:cNvPr id="4" name="Plassholder for lysbildenummer 3"/>
          <p:cNvSpPr>
            <a:spLocks noGrp="1"/>
          </p:cNvSpPr>
          <p:nvPr>
            <p:ph type="sldNum" sz="quarter" idx="5"/>
          </p:nvPr>
        </p:nvSpPr>
        <p:spPr/>
        <p:txBody>
          <a:bodyPr/>
          <a:lstStyle/>
          <a:p>
            <a:fld id="{E9A5F360-E44A-4E4B-8558-CF50FC504B3C}" type="slidenum">
              <a:rPr lang="nb-NO" smtClean="0"/>
              <a:t>1</a:t>
            </a:fld>
            <a:endParaRPr lang="nb-NO"/>
          </a:p>
        </p:txBody>
      </p:sp>
    </p:spTree>
    <p:extLst>
      <p:ext uri="{BB962C8B-B14F-4D97-AF65-F5344CB8AC3E}">
        <p14:creationId xmlns:p14="http://schemas.microsoft.com/office/powerpoint/2010/main" val="688926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begynner med å sjå ein liten film.</a:t>
            </a:r>
          </a:p>
          <a:p>
            <a:endParaRPr lang="nb-NO" dirty="0"/>
          </a:p>
          <a:p>
            <a:r>
              <a:rPr lang="nb-NO" dirty="0"/>
              <a:t>Kjelde: </a:t>
            </a:r>
            <a:r>
              <a:rPr lang="nb-NO" dirty="0" err="1"/>
              <a:t>https</a:t>
            </a:r>
            <a:r>
              <a:rPr lang="nb-NO" dirty="0"/>
              <a:t>://</a:t>
            </a:r>
            <a:r>
              <a:rPr lang="nb-NO" dirty="0" err="1"/>
              <a:t>www.youtube.com</a:t>
            </a:r>
            <a:r>
              <a:rPr lang="nb-NO" dirty="0"/>
              <a:t>/</a:t>
            </a:r>
            <a:r>
              <a:rPr lang="nb-NO" dirty="0" err="1"/>
              <a:t>watch?v</a:t>
            </a:r>
            <a:r>
              <a:rPr lang="nb-NO" dirty="0"/>
              <a:t>=cK48rAsg3oo</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a:t>
            </a:fld>
            <a:endParaRPr lang="nb-NO"/>
          </a:p>
        </p:txBody>
      </p:sp>
    </p:spTree>
    <p:extLst>
      <p:ext uri="{BB962C8B-B14F-4D97-AF65-F5344CB8AC3E}">
        <p14:creationId xmlns:p14="http://schemas.microsoft.com/office/powerpoint/2010/main" val="2249763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Kva synest de om denne setninga? </a:t>
            </a:r>
          </a:p>
          <a:p>
            <a:endParaRPr lang="nb-NO" dirty="0"/>
          </a:p>
          <a:p>
            <a:r>
              <a:rPr lang="nb-NO" dirty="0"/>
              <a:t>Bruk to minutt til å diskutere med sidepersonen.</a:t>
            </a:r>
          </a:p>
          <a:p>
            <a:endParaRPr lang="nb-NO" dirty="0"/>
          </a:p>
          <a:p>
            <a:r>
              <a:rPr lang="nb-NO" dirty="0">
                <a:effectLst/>
              </a:rPr>
              <a:t>Då ein lokalpolitikar i Kristiansand</a:t>
            </a:r>
            <a:r>
              <a:rPr lang="nb-NO" baseline="0" dirty="0">
                <a:effectLst/>
              </a:rPr>
              <a:t> </a:t>
            </a:r>
            <a:r>
              <a:rPr lang="nb-NO" dirty="0">
                <a:effectLst/>
              </a:rPr>
              <a:t>fann denne setninga i den nye handlingsplanen til heimkommunen, måtte ho klø seg i hovudet. </a:t>
            </a:r>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3</a:t>
            </a:fld>
            <a:endParaRPr lang="nb-NO"/>
          </a:p>
        </p:txBody>
      </p:sp>
    </p:spTree>
    <p:extLst>
      <p:ext uri="{BB962C8B-B14F-4D97-AF65-F5344CB8AC3E}">
        <p14:creationId xmlns:p14="http://schemas.microsoft.com/office/powerpoint/2010/main" val="3028108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Mensa</a:t>
            </a:r>
            <a:r>
              <a:rPr lang="nb-NO" dirty="0"/>
              <a:t>-medlem Mira Svartnes Thorsen </a:t>
            </a:r>
            <a:r>
              <a:rPr lang="nb-NO" baseline="0" dirty="0"/>
              <a:t>seier at </a:t>
            </a:r>
            <a:r>
              <a:rPr lang="nb-NO" dirty="0">
                <a:effectLst/>
              </a:rPr>
              <a:t>ho har fått setninga forklart, men forstår framleis ikkje setninga. </a:t>
            </a:r>
          </a:p>
          <a:p>
            <a:endParaRPr lang="nb-NO" dirty="0">
              <a:effectLst/>
            </a:endParaRPr>
          </a:p>
          <a:p>
            <a:r>
              <a:rPr lang="nb-NO" dirty="0">
                <a:effectLst/>
              </a:rPr>
              <a:t>Det er ikkje berre i Kristiansand offentlege tekstar</a:t>
            </a:r>
            <a:r>
              <a:rPr lang="nb-NO" baseline="0" dirty="0">
                <a:effectLst/>
              </a:rPr>
              <a:t> og brev </a:t>
            </a:r>
            <a:r>
              <a:rPr lang="nb-NO" baseline="0">
                <a:effectLst/>
              </a:rPr>
              <a:t>er uforståelege. </a:t>
            </a:r>
            <a:r>
              <a:rPr lang="nb-NO" dirty="0"/>
              <a:t>Statens </a:t>
            </a:r>
            <a:r>
              <a:rPr lang="nb-NO" dirty="0" err="1"/>
              <a:t>innbyggjarundersøking</a:t>
            </a:r>
            <a:r>
              <a:rPr lang="nb-NO" dirty="0"/>
              <a:t> for 2017 viste at folk framleis synest innhaldet i offentlege brev er for vanskeleg. Så ein av hovudgrunnane til at vi treng klarspråk, er altså at det skal vere enkelt for innbyggjarane å forstå kva rettar dei har, og korleis dei skal gå fram for å oppnå dei. </a:t>
            </a:r>
          </a:p>
          <a:p>
            <a:endParaRPr lang="nb-NO" dirty="0"/>
          </a:p>
          <a:p>
            <a:r>
              <a:rPr lang="nb-NO" dirty="0"/>
              <a:t>Kjelder: </a:t>
            </a:r>
          </a:p>
          <a:p>
            <a:r>
              <a:rPr lang="nb-NO" dirty="0"/>
              <a:t>https://www.nrk.no/sorlandet/mensa-medlem_-_-offentlige-brev-er-uforstaelige-1.14322772</a:t>
            </a:r>
          </a:p>
          <a:p>
            <a:r>
              <a:rPr lang="nb-NO" dirty="0"/>
              <a:t>https://www.vg.no/nyheter/innenriks/i/6E0W8/en-av-tre-forstaar-ikke-hva-som-staar-i-offentlige-brev</a:t>
            </a:r>
          </a:p>
          <a:p>
            <a:r>
              <a:rPr lang="nb-NO" dirty="0"/>
              <a:t>https://www.difi.no/rapporter-og-statistikk/undersokelser/innbyggerundersokelsen-2017</a:t>
            </a:r>
          </a:p>
          <a:p>
            <a:endParaRPr lang="nb-NO" dirty="0"/>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4</a:t>
            </a:fld>
            <a:endParaRPr lang="nb-NO"/>
          </a:p>
        </p:txBody>
      </p:sp>
    </p:spTree>
    <p:extLst>
      <p:ext uri="{BB962C8B-B14F-4D97-AF65-F5344CB8AC3E}">
        <p14:creationId xmlns:p14="http://schemas.microsoft.com/office/powerpoint/2010/main" val="2555023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det er gode grunnar til at vi bør endre måten vi skriv på, og skrive klarspråk. No skal vi sjå litt nærmare på kva klarspråk eigentleg 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indent="0">
              <a:buNone/>
            </a:pPr>
            <a:r>
              <a:rPr lang="nb-NO" dirty="0"/>
              <a:t>Vi kommuniserer i klarspråk når ordlyd, struktur og visuell utforming er så tydeleg at målgruppa </a:t>
            </a:r>
          </a:p>
          <a:p>
            <a:pPr marL="171450" indent="-171450">
              <a:buFontTx/>
              <a:buChar char="-"/>
            </a:pPr>
            <a:r>
              <a:rPr lang="nb-NO" dirty="0"/>
              <a:t>finn informasjonen dei treng</a:t>
            </a:r>
          </a:p>
          <a:p>
            <a:pPr marL="171450" indent="-171450">
              <a:buFontTx/>
              <a:buChar char="-"/>
            </a:pPr>
            <a:r>
              <a:rPr lang="nb-NO" dirty="0"/>
              <a:t>forstår det dei finn</a:t>
            </a:r>
          </a:p>
          <a:p>
            <a:pPr marL="171450" indent="-171450">
              <a:buFontTx/>
              <a:buChar char="-"/>
            </a:pPr>
            <a:r>
              <a:rPr lang="nb-NO" dirty="0"/>
              <a:t>kan bruke det dei finn, til å gjere det dei skal</a:t>
            </a:r>
          </a:p>
          <a:p>
            <a:pPr marL="0" indent="0">
              <a:buFontTx/>
              <a:buNone/>
            </a:pPr>
            <a:endParaRPr lang="nb-NO" dirty="0"/>
          </a:p>
          <a:p>
            <a:pPr marL="0" indent="0">
              <a:buFontTx/>
              <a:buNone/>
            </a:pPr>
            <a:r>
              <a:rPr lang="nb-NO" dirty="0"/>
              <a:t>Det er kanskje det siste punktet som skil seg litt frå det vi ofte tenkjer er god tekstkvalitet: God tekst handlar ikkje berre om korrekt språk, gode setningar og ein god struktur, men om at nokon skal BRUKE teksten til noko. Ein god tekst gjer det enkelt for innbyggjarane å utføre oppgåvene sine og gir dei svar på det dei lurer på. Ein god tekst er effektiv.</a:t>
            </a:r>
          </a:p>
          <a:p>
            <a:endParaRPr lang="nb-NO" dirty="0"/>
          </a:p>
          <a:p>
            <a:r>
              <a:rPr lang="nb-NO" dirty="0"/>
              <a:t>Kanskje kan vi oftare tenkje at vi skal snakke til folk som folk, og at vi skal sjå på teksten litt meir som ein samtale og litt mindre som eit kronglete byråkratisk skriv.</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er også verdt å merkje seg at klarspråk ikkje dreier seg om at alle tekstar skal vere forståelege for ALLE, men for målgruppene dei er meinte for. Det betyr at vi skal forklare fagomgrep når vi skriv til innbyggjarane – eller kanskje til og med byte ut fagomgrep med meir kvardagslege ord. Skriv vi til profesjonelle aktørar, derimot, skal vi sjølvsagt kunne bruke fagomgrep utan problem.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Definisjonen gjer det også klart at klarspråk ikkje berre er skrivebordsarbeid. Det er målgruppa som avgjer om ein tekst er klar og forståeleg, og derfor bør vi alltid involvere innbyggjarane når vi lagar nye vedtaksmalar, nettsider eller digitale tenester.</a:t>
            </a:r>
          </a:p>
          <a:p>
            <a:endParaRPr lang="nb-NO" dirty="0"/>
          </a:p>
          <a:p>
            <a:r>
              <a:rPr lang="nb-NO" dirty="0"/>
              <a:t>Kjelde: https://www.sprakradet.no/Klarsprak/om-klarsprak/hva-er-klarsprak/</a:t>
            </a:r>
          </a:p>
          <a:p>
            <a:endParaRPr lang="nb-NO" dirty="0"/>
          </a:p>
        </p:txBody>
      </p:sp>
      <p:sp>
        <p:nvSpPr>
          <p:cNvPr id="4" name="Plassholder for lysbildenummer 3"/>
          <p:cNvSpPr>
            <a:spLocks noGrp="1"/>
          </p:cNvSpPr>
          <p:nvPr>
            <p:ph type="sldNum" sz="quarter" idx="10"/>
          </p:nvPr>
        </p:nvSpPr>
        <p:spPr/>
        <p:txBody>
          <a:bodyPr/>
          <a:lstStyle/>
          <a:p>
            <a:fld id="{ACFE2F57-E0AC-714B-BD94-C1D69009A103}" type="slidenum">
              <a:rPr lang="nb-NO" smtClean="0"/>
              <a:t>5</a:t>
            </a:fld>
            <a:endParaRPr lang="nb-NO"/>
          </a:p>
        </p:txBody>
      </p:sp>
    </p:spTree>
    <p:extLst>
      <p:ext uri="{BB962C8B-B14F-4D97-AF65-F5344CB8AC3E}">
        <p14:creationId xmlns:p14="http://schemas.microsoft.com/office/powerpoint/2010/main" val="3501943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No skal de få ei lita oppgåve: Les teksten de får utdelt her, og diskuter litt med sidepersonen: Er teksten skriven i klarspråk? </a:t>
            </a:r>
            <a:r>
              <a:rPr lang="nn-NO" dirty="0"/>
              <a:t>K</a:t>
            </a:r>
            <a:r>
              <a:rPr lang="nn-NO" dirty="0" err="1"/>
              <a:t>va</a:t>
            </a:r>
            <a:r>
              <a:rPr lang="nn-NO" dirty="0"/>
              <a:t> er bra med han, og k</a:t>
            </a:r>
            <a:r>
              <a:rPr lang="nn-NO" dirty="0" err="1"/>
              <a:t>va</a:t>
            </a:r>
            <a:r>
              <a:rPr lang="nn-NO" dirty="0"/>
              <a:t> kan bli </a:t>
            </a:r>
            <a:r>
              <a:rPr lang="nn-NO" dirty="0" err="1"/>
              <a:t>betre</a:t>
            </a:r>
            <a:r>
              <a:rPr lang="nn-NO"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n-NO" dirty="0"/>
          </a:p>
          <a:p>
            <a:pPr marL="0" marR="0" lvl="0" indent="0" algn="l" defTabSz="914400" rtl="0" eaLnBrk="1" fontAlgn="auto" latinLnBrk="0" hangingPunct="1">
              <a:lnSpc>
                <a:spcPct val="100000"/>
              </a:lnSpc>
              <a:spcBef>
                <a:spcPts val="0"/>
              </a:spcBef>
              <a:spcAft>
                <a:spcPts val="0"/>
              </a:spcAft>
              <a:buClrTx/>
              <a:buSzTx/>
              <a:buFontTx/>
              <a:buNone/>
              <a:tabLst/>
              <a:defRPr/>
            </a:pPr>
            <a:r>
              <a:rPr lang="nn-NO" dirty="0"/>
              <a:t>Vi bruker om lag 5 </a:t>
            </a:r>
            <a:r>
              <a:rPr lang="nn-NO" dirty="0" err="1"/>
              <a:t>minutt</a:t>
            </a:r>
            <a:r>
              <a:rPr lang="nn-NO" dirty="0"/>
              <a:t> på denne </a:t>
            </a:r>
            <a:r>
              <a:rPr lang="nn-NO" dirty="0" err="1"/>
              <a:t>oppgåva</a:t>
            </a:r>
            <a:r>
              <a:rPr lang="nn-NO" dirty="0"/>
              <a:t> og </a:t>
            </a:r>
            <a:r>
              <a:rPr lang="nn-NO" dirty="0" err="1"/>
              <a:t>oppsummerer</a:t>
            </a:r>
            <a:r>
              <a:rPr lang="nn-NO" dirty="0"/>
              <a:t> i plenum etterpå.</a:t>
            </a:r>
          </a:p>
          <a:p>
            <a:pPr marL="0" marR="0" lvl="0" indent="0" algn="l" defTabSz="914400" rtl="0" eaLnBrk="1" fontAlgn="auto" latinLnBrk="0" hangingPunct="1">
              <a:lnSpc>
                <a:spcPct val="100000"/>
              </a:lnSpc>
              <a:spcBef>
                <a:spcPts val="0"/>
              </a:spcBef>
              <a:spcAft>
                <a:spcPts val="0"/>
              </a:spcAft>
              <a:buClrTx/>
              <a:buSzTx/>
              <a:buFontTx/>
              <a:buNone/>
              <a:tabLst/>
              <a:defRPr/>
            </a:pPr>
            <a:endParaRPr lang="nn-NO" dirty="0"/>
          </a:p>
          <a:p>
            <a:pPr marL="0" marR="0" lvl="0" indent="0" algn="l" defTabSz="914400" rtl="0" eaLnBrk="1" fontAlgn="auto" latinLnBrk="0" hangingPunct="1">
              <a:lnSpc>
                <a:spcPct val="100000"/>
              </a:lnSpc>
              <a:spcBef>
                <a:spcPts val="0"/>
              </a:spcBef>
              <a:spcAft>
                <a:spcPts val="0"/>
              </a:spcAft>
              <a:buClrTx/>
              <a:buSzTx/>
              <a:buFontTx/>
              <a:buNone/>
              <a:tabLst/>
              <a:defRPr/>
            </a:pPr>
            <a:r>
              <a:rPr lang="nn-NO" dirty="0"/>
              <a:t>Oppsummering av </a:t>
            </a:r>
            <a:r>
              <a:rPr lang="nn-NO" dirty="0" err="1"/>
              <a:t>oppgåva</a:t>
            </a:r>
            <a:r>
              <a:rPr lang="nn-NO" dirty="0"/>
              <a:t>:</a:t>
            </a:r>
            <a:br>
              <a:rPr lang="nn-NO" dirty="0"/>
            </a:br>
            <a:endParaRPr lang="nn-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Ja, kva synest de om denne teksten? (Bruk inntil 5 minutt på refleksjonar frå deltakarane, og oppsummer med neste lysbilde.)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Kjelde: Dette er ein reell tekst henta frå ein kommune. Vi har gitt kommunen det fiktive namnet «Holand kommune» her.</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6</a:t>
            </a:fld>
            <a:endParaRPr lang="nb-NO"/>
          </a:p>
        </p:txBody>
      </p:sp>
    </p:spTree>
    <p:extLst>
      <p:ext uri="{BB962C8B-B14F-4D97-AF65-F5344CB8AC3E}">
        <p14:creationId xmlns:p14="http://schemas.microsoft.com/office/powerpoint/2010/main" val="2352317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Denne teksten fungerer ikkje så godt. Han er skriven fra kommunen sitt perspektiv, utan å ta omsyn til kva lesarane faktisk har behov for av informasjon.</a:t>
            </a:r>
          </a:p>
          <a:p>
            <a:endParaRPr lang="nb-NO" dirty="0"/>
          </a:p>
          <a:p>
            <a:r>
              <a:rPr lang="nb-NO" dirty="0"/>
              <a:t>Utfordringar ved denne teksten:</a:t>
            </a:r>
          </a:p>
          <a:p>
            <a:endParaRPr lang="nb-NO" dirty="0"/>
          </a:p>
          <a:p>
            <a:pPr marL="171450" indent="-171450">
              <a:buFontTx/>
              <a:buChar char="-"/>
            </a:pPr>
            <a:r>
              <a:rPr lang="nb-NO" dirty="0"/>
              <a:t>Overskrifta er ikkje presis nok. Kva får eg eigentleg informasjon om her?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Teksten inneheld eit langt </a:t>
            </a:r>
            <a:r>
              <a:rPr lang="nb-NO" dirty="0" err="1"/>
              <a:t>lovsitat</a:t>
            </a:r>
            <a:r>
              <a:rPr lang="nb-NO" dirty="0"/>
              <a:t> som lesaren sjølv må tolke.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Hovudbodskapen kjem seint.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Teksten har fleire tunge setningar, passivformuleringar og korrekturfeil.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er skriven i ein lite imøtekommande tone.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manglar mellomtitlar.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vekslar mellom </a:t>
            </a:r>
            <a:r>
              <a:rPr lang="nb-NO" i="1" dirty="0"/>
              <a:t>de</a:t>
            </a:r>
            <a:r>
              <a:rPr lang="nb-NO" dirty="0"/>
              <a:t> og </a:t>
            </a:r>
            <a:r>
              <a:rPr lang="nb-NO" i="1" dirty="0"/>
              <a:t>De/Dykk.</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manglar relevant informasjon som lesarane treng.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i="1"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indent="-171450">
              <a:buFontTx/>
              <a:buChar char="-"/>
            </a:pPr>
            <a:endParaRPr lang="nb-NO" dirty="0"/>
          </a:p>
          <a:p>
            <a:pPr marL="171450" indent="-171450">
              <a:buFontTx/>
              <a:buChar char="-"/>
            </a:pPr>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7</a:t>
            </a:fld>
            <a:endParaRPr lang="nb-NO"/>
          </a:p>
        </p:txBody>
      </p:sp>
    </p:spTree>
    <p:extLst>
      <p:ext uri="{BB962C8B-B14F-4D97-AF65-F5344CB8AC3E}">
        <p14:creationId xmlns:p14="http://schemas.microsoft.com/office/powerpoint/2010/main" val="1740054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skal sjå ein liten filmsnutt til. Denne filmen er laga om den teksten de nettopp har sett på.</a:t>
            </a:r>
          </a:p>
        </p:txBody>
      </p:sp>
      <p:sp>
        <p:nvSpPr>
          <p:cNvPr id="4" name="Plassholder for lysbildenummer 3"/>
          <p:cNvSpPr>
            <a:spLocks noGrp="1"/>
          </p:cNvSpPr>
          <p:nvPr>
            <p:ph type="sldNum" sz="quarter" idx="5"/>
          </p:nvPr>
        </p:nvSpPr>
        <p:spPr/>
        <p:txBody>
          <a:bodyPr/>
          <a:lstStyle/>
          <a:p>
            <a:fld id="{E9A5F360-E44A-4E4B-8558-CF50FC504B3C}" type="slidenum">
              <a:rPr lang="nb-NO" smtClean="0"/>
              <a:t>8</a:t>
            </a:fld>
            <a:endParaRPr lang="nb-NO"/>
          </a:p>
        </p:txBody>
      </p:sp>
    </p:spTree>
    <p:extLst>
      <p:ext uri="{BB962C8B-B14F-4D97-AF65-F5344CB8AC3E}">
        <p14:creationId xmlns:p14="http://schemas.microsoft.com/office/powerpoint/2010/main" val="2464363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Les teksten de får utdelt. </a:t>
            </a:r>
          </a:p>
          <a:p>
            <a:r>
              <a:rPr lang="nb-NO" dirty="0"/>
              <a:t>Kva synest de om denne versjonen samanlikna med den førre? </a:t>
            </a:r>
          </a:p>
          <a:p>
            <a:endParaRPr lang="nb-NO" dirty="0"/>
          </a:p>
          <a:p>
            <a:r>
              <a:rPr lang="nb-NO" dirty="0"/>
              <a:t>Når de har lese gjennom, kan de diskutere litt med sidepersonen. Vi bruker 5 minutt på denne oppgåva.</a:t>
            </a:r>
          </a:p>
          <a:p>
            <a:endParaRPr lang="nb-NO" dirty="0"/>
          </a:p>
          <a:p>
            <a:r>
              <a:rPr lang="nb-NO" dirty="0"/>
              <a:t>Oppsummering: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Kva er annleis med denne teksten? (Bruk inntil 5 minutt på refleksjonane til deltakarane, og oppsummer med neste lysbilde.)</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Kjelde: Dette er ein reell ny versjon henta frå ein kommune. Vi har gitt kommunen det fiktive namnet «Holand kommune» her.</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9</a:t>
            </a:fld>
            <a:endParaRPr lang="nb-NO"/>
          </a:p>
        </p:txBody>
      </p:sp>
    </p:spTree>
    <p:extLst>
      <p:ext uri="{BB962C8B-B14F-4D97-AF65-F5344CB8AC3E}">
        <p14:creationId xmlns:p14="http://schemas.microsoft.com/office/powerpoint/2010/main" val="3716882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Kva er annleis ved denne teksten?</a:t>
            </a:r>
          </a:p>
          <a:p>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har ei imøtekommande overskrift som gir meining frå målgruppa sitt perspektiv.</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Hovudbodskapen kjem tidleg. (Klarspråk hjelper oss også å strukturere tekstane godt og komme kjapt til poenget.)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Teksten inneheld meir handterleg regelverksinformasjon.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har eit meir direkte og aktivt språk, og det er ingen korrekturfeil.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Teksten har ein vennleg tone.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har informative mellomtitlar.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vender seg konsekvent til </a:t>
            </a:r>
            <a:r>
              <a:rPr lang="nb-NO" i="1" dirty="0"/>
              <a:t>de.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inneheld relevant informasjon om SFO, besøksdag m.m. – det foreldra lurer på når barnet deira skal begynne på SFO.</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i="1"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10</a:t>
            </a:fld>
            <a:endParaRPr lang="nb-NO"/>
          </a:p>
        </p:txBody>
      </p:sp>
    </p:spTree>
    <p:extLst>
      <p:ext uri="{BB962C8B-B14F-4D97-AF65-F5344CB8AC3E}">
        <p14:creationId xmlns:p14="http://schemas.microsoft.com/office/powerpoint/2010/main" val="2790276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Desse skoletekstane ligg i KS sin tekstbase med kommunale tekstar. Her kan kommunar som vil forbetre språket, finne gode eksempel. Delingspotensialet er så stort – alle kommunar sender ut dette brevet. Her har de mange gode malar</a:t>
            </a:r>
            <a:r>
              <a:rPr lang="nb-NO" sz="1200" kern="1200" baseline="0" dirty="0">
                <a:solidFill>
                  <a:schemeClr val="tx1"/>
                </a:solidFill>
                <a:effectLst/>
                <a:latin typeface="+mn-lt"/>
                <a:ea typeface="+mn-ea"/>
                <a:cs typeface="+mn-cs"/>
              </a:rPr>
              <a:t> som de kan bruke. </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Kvar enkelt saksbehandlar skriv mykje fritekst, og det er ikkje alltid vi har ein mal. Det handlar om å endre skrivekultur. Saksbehandlarane må bli bevisste kven dei skriv til, og korleis dei gjer det. Det er eit endringsprosjekt som krev ressursar og opplæring. </a:t>
            </a:r>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FCAFBD94-DCF1-4070-8544-575DE76DF594}" type="slidenum">
              <a:rPr lang="nb-NO" smtClean="0"/>
              <a:pPr/>
              <a:t>11</a:t>
            </a:fld>
            <a:endParaRPr lang="nb-NO"/>
          </a:p>
        </p:txBody>
      </p:sp>
    </p:spTree>
    <p:extLst>
      <p:ext uri="{BB962C8B-B14F-4D97-AF65-F5344CB8AC3E}">
        <p14:creationId xmlns:p14="http://schemas.microsoft.com/office/powerpoint/2010/main" val="1635456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Då har vi sett korleis ein tekst kan gå frå å vere systemorientert til å vere tilpassa behova til målgruppa. Ein tekst i klarspråk, rett og slett. Korleis gjer vi det?</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finst ein del språklege grep som vi veit gjer tekstane tydelegare og enklare å forstå.</a:t>
            </a:r>
            <a:r>
              <a:rPr lang="nb-NO" baseline="0" dirty="0"/>
              <a:t> </a:t>
            </a:r>
            <a:r>
              <a:rPr lang="nb-NO" dirty="0"/>
              <a:t>Desse </a:t>
            </a:r>
            <a:r>
              <a:rPr lang="nb-NO" dirty="0" err="1"/>
              <a:t>klarspråkstipsa</a:t>
            </a:r>
            <a:r>
              <a:rPr lang="nb-NO" dirty="0"/>
              <a:t> kan setje oss på rett spor:</a:t>
            </a:r>
          </a:p>
          <a:p>
            <a:endParaRPr lang="nb-NO" dirty="0"/>
          </a:p>
          <a:p>
            <a:pPr marL="171450" indent="-171450">
              <a:buFont typeface="Arial" panose="020B0604020202020204" pitchFamily="34" charset="0"/>
              <a:buChar char="•"/>
            </a:pPr>
            <a:r>
              <a:rPr lang="nb-NO" dirty="0"/>
              <a:t>Få tydeleg fram kva lesaren skal vite eller gjere etter å ha lese teksten.</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Rett teksten direkte til lesaren – med </a:t>
            </a:r>
            <a:r>
              <a:rPr lang="nb-NO" i="1" dirty="0"/>
              <a:t>du</a:t>
            </a:r>
            <a:r>
              <a:rPr lang="nb-NO" dirty="0"/>
              <a:t> eller </a:t>
            </a:r>
            <a:r>
              <a:rPr lang="nb-NO" i="1" dirty="0"/>
              <a:t>de</a:t>
            </a:r>
            <a:r>
              <a:rPr lang="nb-NO" dirty="0"/>
              <a:t>.</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Lag ein oversiktleg struktur med informative overskrifter, mellomtitlar og punktlister.</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Hugs å setje punktum.</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Skriv aktivt (for eksempel ikkje </a:t>
            </a:r>
            <a:r>
              <a:rPr lang="nb-NO" i="1" dirty="0"/>
              <a:t>Skolen </a:t>
            </a:r>
            <a:r>
              <a:rPr lang="nb-NO" i="1" u="sng" dirty="0"/>
              <a:t>kan kontaktast </a:t>
            </a:r>
            <a:r>
              <a:rPr lang="nb-NO" i="1" dirty="0"/>
              <a:t>ved spørsmål</a:t>
            </a:r>
            <a:r>
              <a:rPr lang="nb-NO" dirty="0"/>
              <a:t>, men </a:t>
            </a:r>
            <a:r>
              <a:rPr lang="nb-NO" i="1" u="sng" dirty="0"/>
              <a:t>De kan kontakte </a:t>
            </a:r>
            <a:r>
              <a:rPr lang="nb-NO" i="1" dirty="0"/>
              <a:t>skolen viss de har spørsmål</a:t>
            </a:r>
            <a:r>
              <a:rPr lang="nb-NO" dirty="0"/>
              <a:t>).</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Bruk verb når du kan, ikkje tunge substantiveringar (for eksempel ikkje </a:t>
            </a:r>
            <a:r>
              <a:rPr lang="nb-NO" i="1" dirty="0"/>
              <a:t>Skolen </a:t>
            </a:r>
            <a:r>
              <a:rPr lang="nb-NO" i="1" u="none" dirty="0"/>
              <a:t>kan kontaktast </a:t>
            </a:r>
            <a:r>
              <a:rPr lang="nb-NO" i="1" u="sng" dirty="0"/>
              <a:t>ved spørsmål</a:t>
            </a:r>
            <a:r>
              <a:rPr lang="nb-NO" dirty="0"/>
              <a:t>, men </a:t>
            </a:r>
            <a:r>
              <a:rPr lang="nb-NO" i="1" u="none" dirty="0"/>
              <a:t>De kan kontakte </a:t>
            </a:r>
            <a:r>
              <a:rPr lang="nb-NO" i="1" dirty="0"/>
              <a:t>skolen </a:t>
            </a:r>
            <a:r>
              <a:rPr lang="nb-NO" i="1" u="sng" dirty="0"/>
              <a:t>viss de har spørsmå</a:t>
            </a:r>
            <a:r>
              <a:rPr lang="nb-NO" i="1" dirty="0"/>
              <a:t>l</a:t>
            </a:r>
            <a:r>
              <a:rPr lang="nb-NO" dirty="0"/>
              <a:t>, og ikkje </a:t>
            </a:r>
            <a:r>
              <a:rPr lang="nb-NO" i="1" u="sng" dirty="0"/>
              <a:t>føreta ei kartlegging</a:t>
            </a:r>
            <a:r>
              <a:rPr lang="nb-NO" dirty="0"/>
              <a:t>, men </a:t>
            </a:r>
            <a:r>
              <a:rPr lang="nb-NO" i="1" u="sng" dirty="0"/>
              <a:t>kartleggje</a:t>
            </a:r>
            <a:r>
              <a:rPr lang="nb-NO" i="0" dirty="0"/>
              <a:t>).</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Forklar fagomgrep og forkortingar som ikkje er kjende for målgruppa.</a:t>
            </a:r>
            <a:br>
              <a:rPr lang="nb-NO" dirty="0"/>
            </a:br>
            <a:endParaRPr lang="nb-NO" dirty="0"/>
          </a:p>
          <a:p>
            <a:pPr marL="171450" indent="-171450">
              <a:buFont typeface="Arial" panose="020B0604020202020204" pitchFamily="34" charset="0"/>
              <a:buChar char="•"/>
            </a:pPr>
            <a:r>
              <a:rPr lang="nb-NO" dirty="0"/>
              <a:t>Unngå moteord og utdaterte formuleringar.</a:t>
            </a:r>
            <a:br>
              <a:rPr lang="nb-NO" dirty="0"/>
            </a:br>
            <a:endParaRPr lang="nb-NO" dirty="0"/>
          </a:p>
          <a:p>
            <a:pPr marL="171450" indent="-171450">
              <a:buFont typeface="Arial" panose="020B0604020202020204" pitchFamily="34" charset="0"/>
              <a:buChar char="•"/>
            </a:pPr>
            <a:r>
              <a:rPr lang="nb-NO" dirty="0"/>
              <a:t>Følg rettskrivings- og teiknsetjingsreglane.</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12</a:t>
            </a:fld>
            <a:endParaRPr lang="nb-NO"/>
          </a:p>
        </p:txBody>
      </p:sp>
    </p:spTree>
    <p:extLst>
      <p:ext uri="{BB962C8B-B14F-4D97-AF65-F5344CB8AC3E}">
        <p14:creationId xmlns:p14="http://schemas.microsoft.com/office/powerpoint/2010/main" val="94840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Desse språklege retningslinjene gjer teksten tydelegare og hjelper oss bort fra systemperspektivet, slik at tekstane våre får perspektivet til innbyggjarane. </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13</a:t>
            </a:fld>
            <a:endParaRPr lang="nb-NO"/>
          </a:p>
        </p:txBody>
      </p:sp>
    </p:spTree>
    <p:extLst>
      <p:ext uri="{BB962C8B-B14F-4D97-AF65-F5344CB8AC3E}">
        <p14:creationId xmlns:p14="http://schemas.microsoft.com/office/powerpoint/2010/main" val="3161472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gir resultat når tekstar blir endra frå tunge og systemorienterte til innbyggjarorienterte og forståelege. No skal vi sjå nærmare på kva nokre kommunar har oppnådd ved å gjere tekstar klarare.</a:t>
            </a:r>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14</a:t>
            </a:fld>
            <a:endParaRPr lang="nb-NO"/>
          </a:p>
        </p:txBody>
      </p:sp>
    </p:spTree>
    <p:extLst>
      <p:ext uri="{BB962C8B-B14F-4D97-AF65-F5344CB8AC3E}">
        <p14:creationId xmlns:p14="http://schemas.microsoft.com/office/powerpoint/2010/main" val="2719036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Førespurnadene til servicetorget gjekk drastisk ned då dei skreiv om tekstene frå oppvekstseksjonane i samarbeid med nabokommunen Sarpsborg.</a:t>
            </a:r>
          </a:p>
          <a:p>
            <a:endParaRPr lang="nb-NO" dirty="0"/>
          </a:p>
          <a:p>
            <a:r>
              <a:rPr lang="nb-NO" dirty="0"/>
              <a:t>Dei har sidan halde fram med å skrive om tekstar på andre fagområde, mellom anna helse, omsorg og velferd. Det har også gitt resultat. Her ser de eit utdrag frå ein e-post Språkrådet fekk frå ein fornøgd Fredrikstad-innbyggjar:</a:t>
            </a:r>
          </a:p>
          <a:p>
            <a:endParaRPr lang="nb-NO" dirty="0"/>
          </a:p>
          <a:p>
            <a:r>
              <a:rPr lang="nb-NO" dirty="0"/>
              <a:t>«Hei, Språkrådet. Viss de ikkje allereie har Tildelingstenesta i Fredrikstad på lista over beste praksis for klart språk, bør de få det. Eg har lese to brev som gjeld far min, som har demens. Det er tydeleg, respektfullt og likevel helse- og omsorgsfagleg grunngitt. Av omsyn til foreldra mine, som begge er omhandla, kan eg ikkje sende eksempel. Men det vil overraske meg om dette ikkje er praksis som følgjer av ein god språkstrategi.»</a:t>
            </a:r>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15</a:t>
            </a:fld>
            <a:endParaRPr lang="nb-NO"/>
          </a:p>
        </p:txBody>
      </p:sp>
    </p:spTree>
    <p:extLst>
      <p:ext uri="{BB962C8B-B14F-4D97-AF65-F5344CB8AC3E}">
        <p14:creationId xmlns:p14="http://schemas.microsoft.com/office/powerpoint/2010/main" val="3184805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2200" dirty="0"/>
              <a:t>Gjennom å forbetre malen for saksframlegg har Hamar kommune lagt til rette for effektive arbeidsprosessar og minimert faren for misforståingar på grunn av språklege uklarheiter.</a:t>
            </a:r>
          </a:p>
          <a:p>
            <a:endParaRPr lang="nb-NO" sz="2200" dirty="0"/>
          </a:p>
          <a:p>
            <a:r>
              <a:rPr lang="nb-NO" sz="2200" dirty="0"/>
              <a:t>Dei har også rekna ut kor mykje pengar det er å spare på at tekstane blir så klare at innbyggjarane ikkje treng å ringje:</a:t>
            </a:r>
            <a:br>
              <a:rPr lang="nb-NO" sz="2200" dirty="0"/>
            </a:br>
            <a:endParaRPr lang="nb-NO" sz="2200" dirty="0"/>
          </a:p>
          <a:p>
            <a:pPr marL="800100" lvl="1" indent="-342900">
              <a:buFont typeface="Arial" panose="020B0604020202020204" pitchFamily="34" charset="0"/>
              <a:buChar char="•"/>
            </a:pPr>
            <a:r>
              <a:rPr lang="nb-NO" sz="2200" dirty="0"/>
              <a:t>Kommunen har 1000 utsendingar per dag.</a:t>
            </a:r>
          </a:p>
          <a:p>
            <a:pPr marL="800100" lvl="1" indent="-342900">
              <a:buFont typeface="Arial" panose="020B0604020202020204" pitchFamily="34" charset="0"/>
              <a:buChar char="•"/>
            </a:pPr>
            <a:r>
              <a:rPr lang="nb-NO" sz="2200" dirty="0"/>
              <a:t>Viss 10 % ringjer, blir det 100 telefonar kvar dag.</a:t>
            </a:r>
          </a:p>
          <a:p>
            <a:pPr marL="800100" lvl="1" indent="-342900">
              <a:buFont typeface="Arial" panose="020B0604020202020204" pitchFamily="34" charset="0"/>
              <a:buChar char="•"/>
            </a:pPr>
            <a:r>
              <a:rPr lang="nb-NO" sz="2200" dirty="0"/>
              <a:t>Dei har 70 kroner i kostnader per telefon, så det blir 7000 kroner per dag. </a:t>
            </a:r>
          </a:p>
          <a:p>
            <a:pPr marL="800100" lvl="1" indent="-342900">
              <a:buFont typeface="Arial" panose="020B0604020202020204" pitchFamily="34" charset="0"/>
              <a:buChar char="•"/>
            </a:pPr>
            <a:r>
              <a:rPr lang="nb-NO" sz="2200" dirty="0"/>
              <a:t>Til saman blir det 1,5 millionar kroner i året.</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16</a:t>
            </a:fld>
            <a:endParaRPr lang="nb-NO"/>
          </a:p>
        </p:txBody>
      </p:sp>
    </p:spTree>
    <p:extLst>
      <p:ext uri="{BB962C8B-B14F-4D97-AF65-F5344CB8AC3E}">
        <p14:creationId xmlns:p14="http://schemas.microsoft.com/office/powerpoint/2010/main" val="162083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t>Kundesenteret hos Plan- og bygningsetaten i Oslo har revidert alle brevmalane sine. Odd Iver Rånes, som leier kundesenteret, fortel at han tidlegare fekk tre til fem telefonar kvar einaste dag fordi folk ikkje forstod innhaldet i breva deira. Etter </a:t>
            </a:r>
            <a:r>
              <a:rPr lang="nb-NO" baseline="0" dirty="0" err="1"/>
              <a:t>klarspråksarbeidet</a:t>
            </a:r>
            <a:r>
              <a:rPr lang="nb-NO" baseline="0" dirty="0"/>
              <a:t> får han nesten ingen unødvendige førespurnader.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C48D3E2A-594A-4D56-966B-024CFBA095D4}" type="slidenum">
              <a:rPr lang="nb-NO" smtClean="0"/>
              <a:t>17</a:t>
            </a:fld>
            <a:endParaRPr lang="nb-NO"/>
          </a:p>
        </p:txBody>
      </p:sp>
    </p:spTree>
    <p:extLst>
      <p:ext uri="{BB962C8B-B14F-4D97-AF65-F5344CB8AC3E}">
        <p14:creationId xmlns:p14="http://schemas.microsoft.com/office/powerpoint/2010/main" val="3142619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a:t>Vi tar også med eit statleg eksempel: </a:t>
            </a:r>
          </a:p>
          <a:p>
            <a:endParaRPr lang="nb-NO" sz="1200" dirty="0"/>
          </a:p>
          <a:p>
            <a:r>
              <a:rPr lang="nb-NO" sz="1200" dirty="0"/>
              <a:t>Helgelandssykehuset gjennomfører rundt 80 000 polikliniske konsultasjonar årleg. 10–20 % av pasientane møter ikkje opp godt nok førebudde til konsultasjonane, og dei må derfor utsetjast. </a:t>
            </a:r>
          </a:p>
          <a:p>
            <a:endParaRPr lang="nb-NO" sz="1200" dirty="0"/>
          </a:p>
          <a:p>
            <a:r>
              <a:rPr lang="nb-NO" sz="1200" dirty="0"/>
              <a:t>Sjukehuset meiner hovudårsaka til at pasientane ikkje er godt nok førebudde, er vanskeleg språk og at dei ikkje har forstått innhaldet i innkallingsbrevet. </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Kvar konsultasjon som ikkje kan gjennomførast, kostar sjukehuset 480 kroner (i tillegg må pasienten dekkje ein eigendel på 345 kroner). </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18</a:t>
            </a:fld>
            <a:endParaRPr lang="nb-NO"/>
          </a:p>
        </p:txBody>
      </p:sp>
    </p:spTree>
    <p:extLst>
      <p:ext uri="{BB962C8B-B14F-4D97-AF65-F5344CB8AC3E}">
        <p14:creationId xmlns:p14="http://schemas.microsoft.com/office/powerpoint/2010/main" val="22072802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Klarspråk er eit middel for å spare tid og pengar, auke tilliten innbyggjarane har til oss, betre rettstryggleiken til innbyggjarane og styrkje demokratiet.</a:t>
            </a:r>
          </a:p>
        </p:txBody>
      </p:sp>
      <p:sp>
        <p:nvSpPr>
          <p:cNvPr id="4" name="Plassholder for lysbildenummer 3"/>
          <p:cNvSpPr>
            <a:spLocks noGrp="1"/>
          </p:cNvSpPr>
          <p:nvPr>
            <p:ph type="sldNum" sz="quarter" idx="5"/>
          </p:nvPr>
        </p:nvSpPr>
        <p:spPr/>
        <p:txBody>
          <a:bodyPr/>
          <a:lstStyle/>
          <a:p>
            <a:fld id="{E9A5F360-E44A-4E4B-8558-CF50FC504B3C}" type="slidenum">
              <a:rPr lang="nb-NO" smtClean="0"/>
              <a:t>19</a:t>
            </a:fld>
            <a:endParaRPr lang="nb-NO"/>
          </a:p>
        </p:txBody>
      </p:sp>
    </p:spTree>
    <p:extLst>
      <p:ext uri="{BB962C8B-B14F-4D97-AF65-F5344CB8AC3E}">
        <p14:creationId xmlns:p14="http://schemas.microsoft.com/office/powerpoint/2010/main" val="31706236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kva er suksessfaktorane for å lykkast med klarspråk?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Vi må jobbe på fleire nivå:</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171450" indent="-171450">
              <a:buFont typeface="Arial" panose="020B0604020202020204" pitchFamily="34" charset="0"/>
              <a:buChar char="•"/>
            </a:pPr>
            <a:r>
              <a:rPr lang="nb-NO" dirty="0"/>
              <a:t>Vi må motivere for klarspråk og endre haldningar internt til korleis tekstane i kommunen bør vere. Kanskje er mange allereie klare for endring, men det er også mogleg at ein del tilsette ikkje ser behovet for å endre skrivestil.</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Vi må gi medarbeidarane kunnskap om korleis dei kan skrive klart, og korleis dei kan involvere brukarane for å sjekke kvaliteten på tekstane.</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Vi må leggje til rette for endring ved å oppdatere malar, standardbrev og system og la klarspråk bli ein del av kvalitetssikringsrutinane.</a:t>
            </a:r>
            <a:br>
              <a:rPr lang="nb-NO" dirty="0"/>
            </a:br>
            <a:endParaRPr lang="nb-NO" dirty="0"/>
          </a:p>
          <a:p>
            <a:pPr marL="171450" indent="-171450">
              <a:buFont typeface="Arial" panose="020B0604020202020204" pitchFamily="34" charset="0"/>
              <a:buChar char="•"/>
            </a:pPr>
            <a:r>
              <a:rPr lang="nb-NO" dirty="0"/>
              <a:t>Vi må sjå klarspråk som eit middel i utviklingsprosjekt og andre satsingar. Hugs at klarspråk ikkje er eit poeng i seg sjølv, men eit middel for å få godt samarbeid med innbyggjarane, lage gode tenester og leggje til rette for lokaldemokratiet.</a:t>
            </a:r>
          </a:p>
          <a:p>
            <a:endParaRPr lang="nb-NO" dirty="0"/>
          </a:p>
          <a:p>
            <a:r>
              <a:rPr lang="nb-NO" dirty="0"/>
              <a:t>Vi må derfor sjå klarspråk som ein del av arbeidet med andre satsingsområde, anten det er digitalisering, kvalitetsarbeid eller demokratiarbeid.</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20</a:t>
            </a:fld>
            <a:endParaRPr lang="nb-NO"/>
          </a:p>
        </p:txBody>
      </p:sp>
    </p:spTree>
    <p:extLst>
      <p:ext uri="{BB962C8B-B14F-4D97-AF65-F5344CB8AC3E}">
        <p14:creationId xmlns:p14="http://schemas.microsoft.com/office/powerpoint/2010/main" val="3030352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Og det er leiinga som må leggje til rette for at avdelingane kan prioritere klarspråk. Evalueringa av det statlege </a:t>
            </a:r>
            <a:r>
              <a:rPr lang="nb-NO" dirty="0" err="1"/>
              <a:t>klarspråksprosjektet</a:t>
            </a:r>
            <a:r>
              <a:rPr lang="nb-NO" dirty="0"/>
              <a:t> i 2013 viste at forankring er avgjerande, og at verksemder med god forankring har høgare måloppnåing. </a:t>
            </a:r>
          </a:p>
          <a:p>
            <a:endParaRPr lang="nb-NO" dirty="0"/>
          </a:p>
          <a:p>
            <a:r>
              <a:rPr lang="nb-NO" dirty="0"/>
              <a:t>Kjelde:  </a:t>
            </a:r>
            <a:br>
              <a:rPr lang="nb-NO" dirty="0"/>
            </a:br>
            <a:r>
              <a:rPr lang="nb-NO" dirty="0" err="1"/>
              <a:t>https</a:t>
            </a:r>
            <a:r>
              <a:rPr lang="nb-NO" dirty="0"/>
              <a:t>://</a:t>
            </a:r>
            <a:r>
              <a:rPr lang="nb-NO" dirty="0" err="1"/>
              <a:t>www.sprakradet.no</a:t>
            </a:r>
            <a:r>
              <a:rPr lang="nb-NO" dirty="0"/>
              <a:t>/</a:t>
            </a:r>
            <a:r>
              <a:rPr lang="nb-NO" dirty="0" err="1"/>
              <a:t>Klarsprak</a:t>
            </a:r>
            <a:r>
              <a:rPr lang="nb-NO" dirty="0"/>
              <a:t>/om-</a:t>
            </a:r>
            <a:r>
              <a:rPr lang="nb-NO" dirty="0" err="1"/>
              <a:t>klarsprak</a:t>
            </a:r>
            <a:r>
              <a:rPr lang="nb-NO" dirty="0"/>
              <a:t>/Kunnskap-om-</a:t>
            </a:r>
            <a:r>
              <a:rPr lang="nb-NO" dirty="0" err="1"/>
              <a:t>klarsprak</a:t>
            </a:r>
            <a:r>
              <a:rPr lang="nb-NO" dirty="0"/>
              <a:t>/evalueringer-av-prosjektet-klart-sprak-i-staten/Sluttevaluering-av-prosjektet-Klart-sprak-i-staten/</a:t>
            </a:r>
          </a:p>
        </p:txBody>
      </p:sp>
      <p:sp>
        <p:nvSpPr>
          <p:cNvPr id="4" name="Plassholder for lysbildenummer 3"/>
          <p:cNvSpPr>
            <a:spLocks noGrp="1"/>
          </p:cNvSpPr>
          <p:nvPr>
            <p:ph type="sldNum" sz="quarter" idx="5"/>
          </p:nvPr>
        </p:nvSpPr>
        <p:spPr/>
        <p:txBody>
          <a:bodyPr/>
          <a:lstStyle/>
          <a:p>
            <a:fld id="{E9A5F360-E44A-4E4B-8558-CF50FC504B3C}" type="slidenum">
              <a:rPr lang="nb-NO" smtClean="0"/>
              <a:t>21</a:t>
            </a:fld>
            <a:endParaRPr lang="nb-NO"/>
          </a:p>
        </p:txBody>
      </p:sp>
    </p:spTree>
    <p:extLst>
      <p:ext uri="{BB962C8B-B14F-4D97-AF65-F5344CB8AC3E}">
        <p14:creationId xmlns:p14="http://schemas.microsoft.com/office/powerpoint/2010/main" val="3849864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korleis kjem vi i gang? </a:t>
            </a:r>
            <a:r>
              <a:rPr lang="nb-NO" baseline="0" dirty="0"/>
              <a:t>På klarspråk.no og ks.no kan vi finne mange ressursar som kan hjelpe oss i gang: </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kurs og erfaringssamlingar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ein tekstbase med tekstar i klarspråk frå ulike kommunar som vi kan bli inspirerte av og gjenbruke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ein verktøykasse for brukarinvolvering og effektmåling i </a:t>
            </a:r>
            <a:r>
              <a:rPr lang="nb-NO" dirty="0" err="1"/>
              <a:t>klarspråksarbeidet</a:t>
            </a: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ei rettleiing i klart språk som hjelper oss å kommunisere godt med alle innbyggjarane, uansett om dei er vante lesarar eller ikkje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Den statlege </a:t>
            </a:r>
            <a:r>
              <a:rPr lang="nb-NO" dirty="0" err="1"/>
              <a:t>klarspråkssatsinga</a:t>
            </a:r>
            <a:r>
              <a:rPr lang="nb-NO" dirty="0"/>
              <a:t> har også utvikla eit e-læringskurs i klarspråk som er gratis for alle å bruke.</a:t>
            </a:r>
          </a:p>
        </p:txBody>
      </p:sp>
      <p:sp>
        <p:nvSpPr>
          <p:cNvPr id="4" name="Plassholder for lysbildenummer 3"/>
          <p:cNvSpPr>
            <a:spLocks noGrp="1"/>
          </p:cNvSpPr>
          <p:nvPr>
            <p:ph type="sldNum" sz="quarter" idx="5"/>
          </p:nvPr>
        </p:nvSpPr>
        <p:spPr/>
        <p:txBody>
          <a:bodyPr/>
          <a:lstStyle/>
          <a:p>
            <a:fld id="{E9A5F360-E44A-4E4B-8558-CF50FC504B3C}" type="slidenum">
              <a:rPr lang="nb-NO" smtClean="0"/>
              <a:t>22</a:t>
            </a:fld>
            <a:endParaRPr lang="nb-NO"/>
          </a:p>
        </p:txBody>
      </p:sp>
    </p:spTree>
    <p:extLst>
      <p:ext uri="{BB962C8B-B14F-4D97-AF65-F5344CB8AC3E}">
        <p14:creationId xmlns:p14="http://schemas.microsoft.com/office/powerpoint/2010/main" val="3553868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endParaRPr lang="nb-NO" dirty="0"/>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endParaRPr lang="nb-NO" dirty="0"/>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172558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dirty="0"/>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24.03.2020</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74402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dato 4"/>
          <p:cNvSpPr>
            <a:spLocks noGrp="1"/>
          </p:cNvSpPr>
          <p:nvPr>
            <p:ph type="dt" sz="half" idx="10"/>
          </p:nvPr>
        </p:nvSpPr>
        <p:spPr/>
        <p:txBody>
          <a:bodyPr/>
          <a:lstStyle/>
          <a:p>
            <a:fld id="{49540C3D-7D2E-B046-9707-68B92A5A8B5C}" type="datetimeFigureOut">
              <a:t>24.03.2020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662439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24.03.2020</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822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24.03.2020</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15499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dirty="0"/>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24.03.2020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137575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24.03.2020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618212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24.03.2020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4243724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24.03.2020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391540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259478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18595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806485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3_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solidFill>
                  <a:srgbClr val="85817D"/>
                </a:solidFill>
              </a:defRPr>
            </a:lvl1pPr>
          </a:lstStyle>
          <a:p>
            <a:r>
              <a:rPr lang="nb-NO" noProof="0"/>
              <a:t>Klikk for å redigere tittelstil</a:t>
            </a:r>
            <a:endParaRPr lang="nb-NO" noProof="0" dirty="0"/>
          </a:p>
        </p:txBody>
      </p:sp>
      <p:sp>
        <p:nvSpPr>
          <p:cNvPr id="3" name="Content Placeholder 2"/>
          <p:cNvSpPr>
            <a:spLocks noGrp="1"/>
          </p:cNvSpPr>
          <p:nvPr>
            <p:ph idx="1"/>
          </p:nvPr>
        </p:nvSpPr>
        <p:spPr/>
        <p:txBody>
          <a:bodyPr/>
          <a:lstStyle>
            <a:lvl1pPr marL="314325" indent="-314325">
              <a:buFontTx/>
              <a:buBlip>
                <a:blip r:embed="rId2"/>
              </a:buBlip>
              <a:defRPr/>
            </a:lvl1pPr>
            <a:lvl2pPr marL="647700" indent="-285750">
              <a:buFontTx/>
              <a:buBlip>
                <a:blip r:embed="rId2"/>
              </a:buBlip>
              <a:defRPr/>
            </a:lvl2pPr>
            <a:lvl3pPr marL="933450" indent="-304800">
              <a:buFontTx/>
              <a:buBlip>
                <a:blip r:embed="rId2"/>
              </a:buBlip>
              <a:defRPr/>
            </a:lvl3pPr>
            <a:lvl4pPr marL="1200150" indent="-304800">
              <a:buFontTx/>
              <a:buBlip>
                <a:blip r:embed="rId2"/>
              </a:buBlip>
              <a:defRPr/>
            </a:lvl4pPr>
            <a:lvl5pPr marL="1438275" indent="-276225">
              <a:buFontTx/>
              <a:buBlip>
                <a:blip r:embed="rId2"/>
              </a:buBlip>
              <a:defRPr/>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1572605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24.03.2020</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552726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1" r:id="rId3"/>
    <p:sldLayoutId id="2147483703" r:id="rId4"/>
    <p:sldLayoutId id="2147483704" r:id="rId5"/>
    <p:sldLayoutId id="2147483705" r:id="rId6"/>
    <p:sldLayoutId id="2147483706" r:id="rId7"/>
    <p:sldLayoutId id="2147483707" r:id="rId8"/>
    <p:sldLayoutId id="2147483708" r:id="rId9"/>
    <p:sldLayoutId id="2147483649" r:id="rId10"/>
    <p:sldLayoutId id="2147483709" r:id="rId11"/>
    <p:sldLayoutId id="2147483710" r:id="rId12"/>
    <p:sldLayoutId id="2147483720" r:id="rId13"/>
  </p:sldLayoutIdLs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a:xfrm>
            <a:off x="664227" y="2196035"/>
            <a:ext cx="9915291" cy="1993999"/>
          </a:xfrm>
        </p:spPr>
        <p:txBody>
          <a:bodyPr/>
          <a:lstStyle/>
          <a:p>
            <a:pPr algn="ctr"/>
            <a:r>
              <a:rPr lang="nb-NO" sz="4000" dirty="0"/>
              <a:t>Klarspråk</a:t>
            </a:r>
            <a:br>
              <a:rPr lang="nb-NO" sz="4000" dirty="0"/>
            </a:br>
            <a:r>
              <a:rPr lang="nb-NO" dirty="0"/>
              <a:t>– kva er det, kvifor treng vi det, </a:t>
            </a:r>
            <a:br>
              <a:rPr lang="nb-NO" dirty="0"/>
            </a:br>
            <a:r>
              <a:rPr lang="nb-NO" dirty="0"/>
              <a:t>og korleis i all verda skal vi gjere det?</a:t>
            </a:r>
            <a:br>
              <a:rPr lang="nb-NO" dirty="0"/>
            </a:br>
            <a:endParaRPr lang="nb-NO" dirty="0"/>
          </a:p>
        </p:txBody>
      </p:sp>
      <p:sp>
        <p:nvSpPr>
          <p:cNvPr id="7" name="Undertittel 6"/>
          <p:cNvSpPr>
            <a:spLocks noGrp="1"/>
          </p:cNvSpPr>
          <p:nvPr>
            <p:ph type="subTitle" idx="1"/>
          </p:nvPr>
        </p:nvSpPr>
        <p:spPr>
          <a:xfrm>
            <a:off x="7081502" y="6165882"/>
            <a:ext cx="4748033" cy="475109"/>
          </a:xfrm>
        </p:spPr>
        <p:txBody>
          <a:bodyPr>
            <a:noAutofit/>
          </a:bodyPr>
          <a:lstStyle/>
          <a:p>
            <a:pPr algn="r"/>
            <a:r>
              <a:rPr lang="nb-NO" sz="1400" i="1" dirty="0">
                <a:solidFill>
                  <a:srgbClr val="001A58"/>
                </a:solidFill>
              </a:rPr>
              <a:t>«Ein sjølvstendig og nyskapande kommunesektor»</a:t>
            </a:r>
          </a:p>
        </p:txBody>
      </p:sp>
    </p:spTree>
    <p:extLst>
      <p:ext uri="{BB962C8B-B14F-4D97-AF65-F5344CB8AC3E}">
        <p14:creationId xmlns:p14="http://schemas.microsoft.com/office/powerpoint/2010/main" val="3310563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Sylinder 8">
            <a:extLst>
              <a:ext uri="{FF2B5EF4-FFF2-40B4-BE49-F238E27FC236}">
                <a16:creationId xmlns:a16="http://schemas.microsoft.com/office/drawing/2014/main" id="{AFB5781F-B6C2-2B41-9AE4-0F4CE7B2845F}"/>
              </a:ext>
            </a:extLst>
          </p:cNvPr>
          <p:cNvSpPr txBox="1"/>
          <p:nvPr/>
        </p:nvSpPr>
        <p:spPr>
          <a:xfrm>
            <a:off x="0" y="0"/>
            <a:ext cx="12192000" cy="6858000"/>
          </a:xfrm>
          <a:prstGeom prst="rect">
            <a:avLst/>
          </a:prstGeom>
          <a:solidFill>
            <a:schemeClr val="tx1"/>
          </a:solidFill>
        </p:spPr>
        <p:txBody>
          <a:bodyPr wrap="square" rtlCol="0">
            <a:spAutoFit/>
          </a:bodyPr>
          <a:lstStyle/>
          <a:p>
            <a:endParaRPr lang="nb-NO" dirty="0"/>
          </a:p>
        </p:txBody>
      </p:sp>
      <p:sp>
        <p:nvSpPr>
          <p:cNvPr id="4" name="Rektangel 3">
            <a:extLst>
              <a:ext uri="{FF2B5EF4-FFF2-40B4-BE49-F238E27FC236}">
                <a16:creationId xmlns:a16="http://schemas.microsoft.com/office/drawing/2014/main" id="{55A82B5F-DD34-B842-8FB6-C4197FFF7148}"/>
              </a:ext>
            </a:extLst>
          </p:cNvPr>
          <p:cNvSpPr/>
          <p:nvPr/>
        </p:nvSpPr>
        <p:spPr>
          <a:xfrm>
            <a:off x="5977217" y="3244334"/>
            <a:ext cx="237566" cy="369332"/>
          </a:xfrm>
          <a:prstGeom prst="rect">
            <a:avLst/>
          </a:prstGeom>
        </p:spPr>
        <p:txBody>
          <a:bodyPr wrap="none">
            <a:spAutoFit/>
          </a:bodyPr>
          <a:lstStyle/>
          <a:p>
            <a:r>
              <a:rPr lang="nb-NO" dirty="0"/>
              <a:t> </a:t>
            </a:r>
          </a:p>
        </p:txBody>
      </p:sp>
      <p:pic>
        <p:nvPicPr>
          <p:cNvPr id="8" name="Oppgitt over kommunens språk_.mp4">
            <a:hlinkClick r:id="" action="ppaction://media"/>
            <a:extLst>
              <a:ext uri="{FF2B5EF4-FFF2-40B4-BE49-F238E27FC236}">
                <a16:creationId xmlns:a16="http://schemas.microsoft.com/office/drawing/2014/main" id="{C799B8DF-D719-8A46-A0D2-E0E9279CDB97}"/>
              </a:ext>
            </a:extLst>
          </p:cNvPr>
          <p:cNvPicPr>
            <a:picLocks noGrp="1" noChangeAspect="1"/>
          </p:cNvPicPr>
          <p:nvPr>
            <p:ph sz="quarter" idx="10"/>
            <a:videoFile r:link="rId2"/>
            <p:extLst>
              <p:ext uri="{DAA4B4D4-6D71-4841-9C94-3DE7FCFB9230}">
                <p14:media xmlns:p14="http://schemas.microsoft.com/office/powerpoint/2010/main" r:embed="rId1"/>
              </p:ext>
            </p:extLst>
          </p:nvPr>
        </p:nvPicPr>
        <p:blipFill>
          <a:blip r:embed="rId5"/>
          <a:stretch>
            <a:fillRect/>
          </a:stretch>
        </p:blipFill>
        <p:spPr>
          <a:xfrm>
            <a:off x="1692322" y="62990"/>
            <a:ext cx="8871045" cy="6654017"/>
          </a:xfrm>
        </p:spPr>
      </p:pic>
    </p:spTree>
    <p:extLst>
      <p:ext uri="{BB962C8B-B14F-4D97-AF65-F5344CB8AC3E}">
        <p14:creationId xmlns:p14="http://schemas.microsoft.com/office/powerpoint/2010/main" val="93192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05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sz="quarter" idx="10"/>
          </p:nvPr>
        </p:nvSpPr>
        <p:spPr>
          <a:xfrm>
            <a:off x="684905" y="1188293"/>
            <a:ext cx="10972800" cy="3611496"/>
          </a:xfrm>
        </p:spPr>
        <p:txBody>
          <a:bodyPr>
            <a:normAutofit/>
          </a:bodyPr>
          <a:lstStyle/>
          <a:p>
            <a:pPr marL="0" indent="0">
              <a:buNone/>
            </a:pPr>
            <a:endParaRPr lang="nb-NO" sz="4400" b="1" dirty="0"/>
          </a:p>
          <a:p>
            <a:pPr marL="0" indent="0">
              <a:buNone/>
            </a:pPr>
            <a:r>
              <a:rPr lang="nb-NO" sz="4400" b="1" dirty="0"/>
              <a:t>«Akkumulert premieavvik minus avsatte midler på fond for amortisering av premieavviket opprettholdes på nivået i 2011 (243,5 mill. kr).»</a:t>
            </a:r>
            <a:endParaRPr lang="nb-NO" sz="4400" dirty="0"/>
          </a:p>
        </p:txBody>
      </p:sp>
      <p:sp>
        <p:nvSpPr>
          <p:cNvPr id="4" name="Plassholder for innhold 2"/>
          <p:cNvSpPr txBox="1">
            <a:spLocks/>
          </p:cNvSpPr>
          <p:nvPr/>
        </p:nvSpPr>
        <p:spPr>
          <a:xfrm>
            <a:off x="837305" y="2230162"/>
            <a:ext cx="10972800" cy="361149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nb-NO" dirty="0"/>
          </a:p>
        </p:txBody>
      </p:sp>
    </p:spTree>
    <p:extLst>
      <p:ext uri="{BB962C8B-B14F-4D97-AF65-F5344CB8AC3E}">
        <p14:creationId xmlns:p14="http://schemas.microsoft.com/office/powerpoint/2010/main" val="956934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a:srcRect l="24603" t="10454" r="28274" b="23858"/>
          <a:stretch/>
        </p:blipFill>
        <p:spPr>
          <a:xfrm>
            <a:off x="1451429" y="-123988"/>
            <a:ext cx="8617729" cy="6757261"/>
          </a:xfrm>
          <a:prstGeom prst="rect">
            <a:avLst/>
          </a:prstGeom>
        </p:spPr>
      </p:pic>
      <p:pic>
        <p:nvPicPr>
          <p:cNvPr id="6" name="Bilde 5"/>
          <p:cNvPicPr>
            <a:picLocks noChangeAspect="1"/>
          </p:cNvPicPr>
          <p:nvPr/>
        </p:nvPicPr>
        <p:blipFill rotWithShape="1">
          <a:blip r:embed="rId4"/>
          <a:srcRect t="6093"/>
          <a:stretch/>
        </p:blipFill>
        <p:spPr>
          <a:xfrm>
            <a:off x="778120" y="42346"/>
            <a:ext cx="700528" cy="474122"/>
          </a:xfrm>
          <a:prstGeom prst="rect">
            <a:avLst/>
          </a:prstGeom>
        </p:spPr>
      </p:pic>
    </p:spTree>
    <p:extLst>
      <p:ext uri="{BB962C8B-B14F-4D97-AF65-F5344CB8AC3E}">
        <p14:creationId xmlns:p14="http://schemas.microsoft.com/office/powerpoint/2010/main" val="3591933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981200" y="324902"/>
            <a:ext cx="8229600" cy="1132114"/>
          </a:xfrm>
        </p:spPr>
        <p:txBody>
          <a:bodyPr/>
          <a:lstStyle/>
          <a:p>
            <a:r>
              <a:rPr lang="nb-NO" b="1" dirty="0"/>
              <a:t>Kva er klarspråk?</a:t>
            </a:r>
          </a:p>
        </p:txBody>
      </p:sp>
      <p:sp>
        <p:nvSpPr>
          <p:cNvPr id="3" name="Plassholder for innhold 2"/>
          <p:cNvSpPr>
            <a:spLocks noGrp="1"/>
          </p:cNvSpPr>
          <p:nvPr>
            <p:ph idx="4294967295"/>
          </p:nvPr>
        </p:nvSpPr>
        <p:spPr>
          <a:xfrm>
            <a:off x="2086708" y="1199536"/>
            <a:ext cx="8229600" cy="2285589"/>
          </a:xfrm>
          <a:prstGeom prst="rect">
            <a:avLst/>
          </a:prstGeom>
        </p:spPr>
        <p:txBody>
          <a:bodyPr>
            <a:normAutofit/>
          </a:bodyPr>
          <a:lstStyle/>
          <a:p>
            <a:pPr marL="0" indent="0">
              <a:buNone/>
            </a:pPr>
            <a:r>
              <a:rPr lang="nb-NO" dirty="0"/>
              <a:t>Vi kommuniserer i klarspråk når ordlyd, struktur og visuell utforming er så tydeleg at målgruppa </a:t>
            </a:r>
          </a:p>
          <a:p>
            <a:r>
              <a:rPr lang="nb-NO" dirty="0"/>
              <a:t>finn informasjonen dei treng</a:t>
            </a:r>
          </a:p>
          <a:p>
            <a:r>
              <a:rPr lang="nb-NO" dirty="0"/>
              <a:t>forstår informasjonen</a:t>
            </a:r>
          </a:p>
          <a:p>
            <a:r>
              <a:rPr lang="nb-NO" dirty="0"/>
              <a:t>kan bruke informasjonen</a:t>
            </a:r>
          </a:p>
        </p:txBody>
      </p:sp>
      <p:pic>
        <p:nvPicPr>
          <p:cNvPr id="5" name="Bilde 4"/>
          <p:cNvPicPr>
            <a:picLocks noChangeAspect="1"/>
          </p:cNvPicPr>
          <p:nvPr/>
        </p:nvPicPr>
        <p:blipFill rotWithShape="1">
          <a:blip r:embed="rId3" cstate="print">
            <a:extLst>
              <a:ext uri="{28A0092B-C50C-407E-A947-70E740481C1C}">
                <a14:useLocalDpi xmlns:a14="http://schemas.microsoft.com/office/drawing/2010/main" val="0"/>
              </a:ext>
            </a:extLst>
          </a:blip>
          <a:srcRect t="27966" b="20168"/>
          <a:stretch/>
        </p:blipFill>
        <p:spPr>
          <a:xfrm>
            <a:off x="1524000" y="3505200"/>
            <a:ext cx="9144000" cy="3352800"/>
          </a:xfrm>
          <a:prstGeom prst="rect">
            <a:avLst/>
          </a:prstGeom>
        </p:spPr>
      </p:pic>
      <p:sp>
        <p:nvSpPr>
          <p:cNvPr id="6" name="Ellipse 5">
            <a:extLst>
              <a:ext uri="{FF2B5EF4-FFF2-40B4-BE49-F238E27FC236}">
                <a16:creationId xmlns:a16="http://schemas.microsoft.com/office/drawing/2014/main" id="{3B8804DC-6563-0D4C-BA85-39D5283F4EDF}"/>
              </a:ext>
            </a:extLst>
          </p:cNvPr>
          <p:cNvSpPr/>
          <p:nvPr/>
        </p:nvSpPr>
        <p:spPr>
          <a:xfrm>
            <a:off x="6656925" y="2186955"/>
            <a:ext cx="3081589" cy="2821192"/>
          </a:xfrm>
          <a:prstGeom prst="ellipse">
            <a:avLst/>
          </a:prstGeom>
          <a:solidFill>
            <a:schemeClr val="bg1"/>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TekstSylinder 6">
            <a:extLst>
              <a:ext uri="{FF2B5EF4-FFF2-40B4-BE49-F238E27FC236}">
                <a16:creationId xmlns:a16="http://schemas.microsoft.com/office/drawing/2014/main" id="{A11A1209-C36B-404E-99A0-CDB2E2B4D4A6}"/>
              </a:ext>
            </a:extLst>
          </p:cNvPr>
          <p:cNvSpPr txBox="1"/>
          <p:nvPr/>
        </p:nvSpPr>
        <p:spPr>
          <a:xfrm>
            <a:off x="6816755" y="2704999"/>
            <a:ext cx="2642864" cy="1785104"/>
          </a:xfrm>
          <a:prstGeom prst="rect">
            <a:avLst/>
          </a:prstGeom>
          <a:noFill/>
        </p:spPr>
        <p:txBody>
          <a:bodyPr wrap="square" rtlCol="0">
            <a:spAutoFit/>
          </a:bodyPr>
          <a:lstStyle/>
          <a:p>
            <a:pPr algn="ctr"/>
            <a:r>
              <a:rPr lang="nb-NO" sz="2200" b="1" dirty="0">
                <a:solidFill>
                  <a:schemeClr val="accent5">
                    <a:lumMod val="75000"/>
                  </a:schemeClr>
                </a:solidFill>
              </a:rPr>
              <a:t>Korleis </a:t>
            </a:r>
          </a:p>
          <a:p>
            <a:pPr algn="ctr"/>
            <a:r>
              <a:rPr lang="nb-NO" sz="2200" b="1" dirty="0">
                <a:solidFill>
                  <a:schemeClr val="accent5">
                    <a:lumMod val="75000"/>
                  </a:schemeClr>
                </a:solidFill>
              </a:rPr>
              <a:t>møter vi innbyggjarne gjennom tekstane våre? </a:t>
            </a:r>
          </a:p>
        </p:txBody>
      </p:sp>
    </p:spTree>
    <p:extLst>
      <p:ext uri="{BB962C8B-B14F-4D97-AF65-F5344CB8AC3E}">
        <p14:creationId xmlns:p14="http://schemas.microsoft.com/office/powerpoint/2010/main" val="4033122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EDA9A9-16E4-354E-B8F2-834FF5657A6C}"/>
              </a:ext>
            </a:extLst>
          </p:cNvPr>
          <p:cNvSpPr>
            <a:spLocks noGrp="1"/>
          </p:cNvSpPr>
          <p:nvPr>
            <p:ph type="title"/>
          </p:nvPr>
        </p:nvSpPr>
        <p:spPr/>
        <p:txBody>
          <a:bodyPr/>
          <a:lstStyle/>
          <a:p>
            <a:r>
              <a:rPr lang="nb-NO" dirty="0"/>
              <a:t>Ei oppgåve</a:t>
            </a:r>
          </a:p>
        </p:txBody>
      </p:sp>
      <p:sp>
        <p:nvSpPr>
          <p:cNvPr id="3" name="Plassholder for innhold 2">
            <a:extLst>
              <a:ext uri="{FF2B5EF4-FFF2-40B4-BE49-F238E27FC236}">
                <a16:creationId xmlns:a16="http://schemas.microsoft.com/office/drawing/2014/main" id="{D51FE492-6A5D-874E-BECA-6A17BE853158}"/>
              </a:ext>
            </a:extLst>
          </p:cNvPr>
          <p:cNvSpPr>
            <a:spLocks noGrp="1"/>
          </p:cNvSpPr>
          <p:nvPr>
            <p:ph sz="quarter" idx="10"/>
          </p:nvPr>
        </p:nvSpPr>
        <p:spPr>
          <a:xfrm>
            <a:off x="609601" y="1959429"/>
            <a:ext cx="5152570" cy="3611496"/>
          </a:xfrm>
        </p:spPr>
        <p:txBody>
          <a:bodyPr>
            <a:normAutofit/>
          </a:bodyPr>
          <a:lstStyle/>
          <a:p>
            <a:r>
              <a:rPr lang="nb-NO" sz="2500" dirty="0"/>
              <a:t>Les teksten de får utdelt. </a:t>
            </a:r>
          </a:p>
          <a:p>
            <a:r>
              <a:rPr lang="nb-NO" sz="2500" dirty="0"/>
              <a:t>Diskuter to og to: </a:t>
            </a:r>
            <a:br>
              <a:rPr lang="nb-NO" sz="2500" dirty="0"/>
            </a:br>
            <a:r>
              <a:rPr lang="nn-NO" sz="2500" dirty="0"/>
              <a:t>Er teksten skriven i klarspråk? </a:t>
            </a:r>
            <a:br>
              <a:rPr lang="nn-NO" sz="2500" dirty="0"/>
            </a:br>
            <a:r>
              <a:rPr lang="nn-NO" sz="2500" dirty="0"/>
              <a:t>Kva er bra med han, og k</a:t>
            </a:r>
            <a:r>
              <a:rPr lang="nn-NO" sz="2500" dirty="0" err="1"/>
              <a:t>va</a:t>
            </a:r>
            <a:r>
              <a:rPr lang="nn-NO" sz="2500" dirty="0"/>
              <a:t> kan bli </a:t>
            </a:r>
            <a:r>
              <a:rPr lang="nn-NO" sz="2500" dirty="0" err="1"/>
              <a:t>betre</a:t>
            </a:r>
            <a:r>
              <a:rPr lang="nn-NO" sz="2500" dirty="0"/>
              <a:t>?</a:t>
            </a:r>
            <a:endParaRPr lang="nb-NO" sz="2500" dirty="0"/>
          </a:p>
          <a:p>
            <a:endParaRPr lang="nb-NO" sz="2500" dirty="0"/>
          </a:p>
        </p:txBody>
      </p:sp>
      <p:pic>
        <p:nvPicPr>
          <p:cNvPr id="5" name="Bilde 4">
            <a:extLst>
              <a:ext uri="{FF2B5EF4-FFF2-40B4-BE49-F238E27FC236}">
                <a16:creationId xmlns:a16="http://schemas.microsoft.com/office/drawing/2014/main" id="{E635168C-1519-5E4B-93E7-08B289D40C0A}"/>
              </a:ext>
            </a:extLst>
          </p:cNvPr>
          <p:cNvPicPr>
            <a:picLocks noChangeAspect="1"/>
          </p:cNvPicPr>
          <p:nvPr/>
        </p:nvPicPr>
        <p:blipFill rotWithShape="1">
          <a:blip r:embed="rId3"/>
          <a:srcRect l="6591" t="5258" r="8893" b="19829"/>
          <a:stretch/>
        </p:blipFill>
        <p:spPr>
          <a:xfrm>
            <a:off x="6413863" y="91485"/>
            <a:ext cx="5305697" cy="6655098"/>
          </a:xfrm>
          <a:prstGeom prst="rect">
            <a:avLst/>
          </a:prstGeom>
          <a:solidFill>
            <a:schemeClr val="bg1"/>
          </a:solidFill>
          <a:ln>
            <a:solidFill>
              <a:schemeClr val="tx1"/>
            </a:solidFill>
          </a:ln>
        </p:spPr>
      </p:pic>
    </p:spTree>
    <p:extLst>
      <p:ext uri="{BB962C8B-B14F-4D97-AF65-F5344CB8AC3E}">
        <p14:creationId xmlns:p14="http://schemas.microsoft.com/office/powerpoint/2010/main" val="4017925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E635168C-1519-5E4B-93E7-08B289D40C0A}"/>
              </a:ext>
            </a:extLst>
          </p:cNvPr>
          <p:cNvPicPr>
            <a:picLocks noChangeAspect="1"/>
          </p:cNvPicPr>
          <p:nvPr/>
        </p:nvPicPr>
        <p:blipFill rotWithShape="1">
          <a:blip r:embed="rId3"/>
          <a:srcRect l="6981" t="4561" r="7101" b="15894"/>
          <a:stretch/>
        </p:blipFill>
        <p:spPr>
          <a:xfrm>
            <a:off x="3387012" y="210188"/>
            <a:ext cx="4931614" cy="6461200"/>
          </a:xfrm>
          <a:prstGeom prst="rect">
            <a:avLst/>
          </a:prstGeom>
          <a:ln>
            <a:solidFill>
              <a:schemeClr val="tx1"/>
            </a:solidFill>
          </a:ln>
        </p:spPr>
      </p:pic>
      <p:sp>
        <p:nvSpPr>
          <p:cNvPr id="4" name="Pil høyre 3">
            <a:extLst>
              <a:ext uri="{FF2B5EF4-FFF2-40B4-BE49-F238E27FC236}">
                <a16:creationId xmlns:a16="http://schemas.microsoft.com/office/drawing/2014/main" id="{6F93E022-29B7-004F-AB2B-9F4257FABFCD}"/>
              </a:ext>
            </a:extLst>
          </p:cNvPr>
          <p:cNvSpPr/>
          <p:nvPr/>
        </p:nvSpPr>
        <p:spPr>
          <a:xfrm>
            <a:off x="354564" y="83976"/>
            <a:ext cx="2743200" cy="1408363"/>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Ikkje presis nok overskrift</a:t>
            </a:r>
          </a:p>
        </p:txBody>
      </p:sp>
      <p:sp>
        <p:nvSpPr>
          <p:cNvPr id="6" name="Pil høyre 5">
            <a:extLst>
              <a:ext uri="{FF2B5EF4-FFF2-40B4-BE49-F238E27FC236}">
                <a16:creationId xmlns:a16="http://schemas.microsoft.com/office/drawing/2014/main" id="{B38FDE3C-E654-A94A-B7C7-C6890C8B53EB}"/>
              </a:ext>
            </a:extLst>
          </p:cNvPr>
          <p:cNvSpPr/>
          <p:nvPr/>
        </p:nvSpPr>
        <p:spPr>
          <a:xfrm>
            <a:off x="345234" y="3166748"/>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Hovudbodskapen kjem seint</a:t>
            </a:r>
          </a:p>
        </p:txBody>
      </p:sp>
      <p:sp>
        <p:nvSpPr>
          <p:cNvPr id="8" name="Pil venstre 7">
            <a:extLst>
              <a:ext uri="{FF2B5EF4-FFF2-40B4-BE49-F238E27FC236}">
                <a16:creationId xmlns:a16="http://schemas.microsoft.com/office/drawing/2014/main" id="{5EF845EF-7E37-DD45-BA5B-4DB33FDC3BD9}"/>
              </a:ext>
            </a:extLst>
          </p:cNvPr>
          <p:cNvSpPr/>
          <p:nvPr/>
        </p:nvSpPr>
        <p:spPr>
          <a:xfrm>
            <a:off x="8780105" y="270588"/>
            <a:ext cx="2845835" cy="1418254"/>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Lite imøtekommande tone</a:t>
            </a:r>
          </a:p>
        </p:txBody>
      </p:sp>
      <p:sp>
        <p:nvSpPr>
          <p:cNvPr id="9" name="Pil venstre 8">
            <a:extLst>
              <a:ext uri="{FF2B5EF4-FFF2-40B4-BE49-F238E27FC236}">
                <a16:creationId xmlns:a16="http://schemas.microsoft.com/office/drawing/2014/main" id="{AB40C44E-0A7E-0E46-992D-066D7A95A361}"/>
              </a:ext>
            </a:extLst>
          </p:cNvPr>
          <p:cNvSpPr/>
          <p:nvPr/>
        </p:nvSpPr>
        <p:spPr>
          <a:xfrm>
            <a:off x="8780106" y="1866124"/>
            <a:ext cx="2845834" cy="1393371"/>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Manglar mellomtitlar</a:t>
            </a:r>
          </a:p>
        </p:txBody>
      </p:sp>
      <p:sp>
        <p:nvSpPr>
          <p:cNvPr id="10" name="Pil høyre 9">
            <a:extLst>
              <a:ext uri="{FF2B5EF4-FFF2-40B4-BE49-F238E27FC236}">
                <a16:creationId xmlns:a16="http://schemas.microsoft.com/office/drawing/2014/main" id="{C8441E93-1B59-3146-97A7-B34FA1AAE11F}"/>
              </a:ext>
            </a:extLst>
          </p:cNvPr>
          <p:cNvSpPr/>
          <p:nvPr/>
        </p:nvSpPr>
        <p:spPr>
          <a:xfrm>
            <a:off x="345234" y="1600047"/>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Langt </a:t>
            </a:r>
            <a:r>
              <a:rPr lang="nb-NO" dirty="0" err="1"/>
              <a:t>lovsitat</a:t>
            </a:r>
            <a:r>
              <a:rPr lang="nb-NO" dirty="0"/>
              <a:t> som lesaren sjølv må tolke</a:t>
            </a:r>
          </a:p>
        </p:txBody>
      </p:sp>
      <p:sp>
        <p:nvSpPr>
          <p:cNvPr id="11" name="Pil venstre 10">
            <a:extLst>
              <a:ext uri="{FF2B5EF4-FFF2-40B4-BE49-F238E27FC236}">
                <a16:creationId xmlns:a16="http://schemas.microsoft.com/office/drawing/2014/main" id="{CF064B65-6272-7144-9070-7E99404DDBC9}"/>
              </a:ext>
            </a:extLst>
          </p:cNvPr>
          <p:cNvSpPr/>
          <p:nvPr/>
        </p:nvSpPr>
        <p:spPr>
          <a:xfrm>
            <a:off x="8780106" y="3436778"/>
            <a:ext cx="2845834" cy="1452464"/>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Vekslar mellom </a:t>
            </a:r>
            <a:r>
              <a:rPr lang="nb-NO" i="1" dirty="0"/>
              <a:t>de </a:t>
            </a:r>
            <a:r>
              <a:rPr lang="nb-NO" dirty="0"/>
              <a:t>og </a:t>
            </a:r>
            <a:r>
              <a:rPr lang="nb-NO" i="1" dirty="0"/>
              <a:t>De/Dykk</a:t>
            </a:r>
          </a:p>
        </p:txBody>
      </p:sp>
      <p:sp>
        <p:nvSpPr>
          <p:cNvPr id="12" name="Pil venstre 11">
            <a:extLst>
              <a:ext uri="{FF2B5EF4-FFF2-40B4-BE49-F238E27FC236}">
                <a16:creationId xmlns:a16="http://schemas.microsoft.com/office/drawing/2014/main" id="{7C847917-DB2E-E241-A51E-23261FA53D31}"/>
              </a:ext>
            </a:extLst>
          </p:cNvPr>
          <p:cNvSpPr/>
          <p:nvPr/>
        </p:nvSpPr>
        <p:spPr>
          <a:xfrm>
            <a:off x="8780105" y="4889242"/>
            <a:ext cx="2911151" cy="1604865"/>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Manglar relevant informasjon som lesarane treng</a:t>
            </a:r>
          </a:p>
        </p:txBody>
      </p:sp>
      <p:sp>
        <p:nvSpPr>
          <p:cNvPr id="13" name="Pil høyre 12">
            <a:extLst>
              <a:ext uri="{FF2B5EF4-FFF2-40B4-BE49-F238E27FC236}">
                <a16:creationId xmlns:a16="http://schemas.microsoft.com/office/drawing/2014/main" id="{81781B69-4BC6-C34B-8B2B-DA1109F7BDD3}"/>
              </a:ext>
            </a:extLst>
          </p:cNvPr>
          <p:cNvSpPr/>
          <p:nvPr/>
        </p:nvSpPr>
        <p:spPr>
          <a:xfrm>
            <a:off x="354564" y="4679707"/>
            <a:ext cx="2743200" cy="1405251"/>
          </a:xfrm>
          <a:prstGeom prst="rightArrow">
            <a:avLst>
              <a:gd name="adj1" fmla="val 57968"/>
              <a:gd name="adj2" fmla="val 50000"/>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Fleire tunge setningar, passivformuleringar og korrekturfeil</a:t>
            </a:r>
          </a:p>
        </p:txBody>
      </p:sp>
      <p:sp>
        <p:nvSpPr>
          <p:cNvPr id="15" name="Ellipse 14">
            <a:extLst>
              <a:ext uri="{FF2B5EF4-FFF2-40B4-BE49-F238E27FC236}">
                <a16:creationId xmlns:a16="http://schemas.microsoft.com/office/drawing/2014/main" id="{FE2EEE89-A546-384D-9E3E-BA6968967F83}"/>
              </a:ext>
            </a:extLst>
          </p:cNvPr>
          <p:cNvSpPr/>
          <p:nvPr/>
        </p:nvSpPr>
        <p:spPr>
          <a:xfrm>
            <a:off x="5019868" y="270587"/>
            <a:ext cx="3461659" cy="1838131"/>
          </a:xfrm>
          <a:prstGeom prst="ellips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Teksten har kommunen sitt perspektiv og ikkje lesaren sitt.</a:t>
            </a:r>
          </a:p>
        </p:txBody>
      </p:sp>
    </p:spTree>
    <p:extLst>
      <p:ext uri="{BB962C8B-B14F-4D97-AF65-F5344CB8AC3E}">
        <p14:creationId xmlns:p14="http://schemas.microsoft.com/office/powerpoint/2010/main" val="2461800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12" grpId="0" animBg="1"/>
      <p:bldP spid="13"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F9A2C2-D198-B349-BBA7-8EA761F3D5A5}"/>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2854E65B-0E15-074F-8C18-1C73816AD497}"/>
              </a:ext>
            </a:extLst>
          </p:cNvPr>
          <p:cNvSpPr>
            <a:spLocks noGrp="1"/>
          </p:cNvSpPr>
          <p:nvPr>
            <p:ph sz="quarter" idx="10"/>
          </p:nvPr>
        </p:nvSpPr>
        <p:spPr/>
        <p:txBody>
          <a:bodyPr/>
          <a:lstStyle/>
          <a:p>
            <a:endParaRPr lang="nb-NO"/>
          </a:p>
        </p:txBody>
      </p:sp>
      <p:pic>
        <p:nvPicPr>
          <p:cNvPr id="4" name="videoplayback (1).mp4">
            <a:hlinkClick r:id="" action="ppaction://media"/>
            <a:extLst>
              <a:ext uri="{FF2B5EF4-FFF2-40B4-BE49-F238E27FC236}">
                <a16:creationId xmlns:a16="http://schemas.microsoft.com/office/drawing/2014/main" id="{9BD7A3CA-ACCC-E444-B3BD-6947E49105E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478"/>
          </a:xfrm>
          <a:prstGeom prst="rect">
            <a:avLst/>
          </a:prstGeom>
        </p:spPr>
      </p:pic>
    </p:spTree>
    <p:extLst>
      <p:ext uri="{BB962C8B-B14F-4D97-AF65-F5344CB8AC3E}">
        <p14:creationId xmlns:p14="http://schemas.microsoft.com/office/powerpoint/2010/main" val="4118506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3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EDA9A9-16E4-354E-B8F2-834FF5657A6C}"/>
              </a:ext>
            </a:extLst>
          </p:cNvPr>
          <p:cNvSpPr>
            <a:spLocks noGrp="1"/>
          </p:cNvSpPr>
          <p:nvPr>
            <p:ph type="title"/>
          </p:nvPr>
        </p:nvSpPr>
        <p:spPr/>
        <p:txBody>
          <a:bodyPr/>
          <a:lstStyle/>
          <a:p>
            <a:r>
              <a:rPr lang="nb-NO" dirty="0"/>
              <a:t>Les den nye versjonen av denne teksten</a:t>
            </a:r>
          </a:p>
        </p:txBody>
      </p:sp>
      <p:sp>
        <p:nvSpPr>
          <p:cNvPr id="3" name="Plassholder for innhold 2">
            <a:extLst>
              <a:ext uri="{FF2B5EF4-FFF2-40B4-BE49-F238E27FC236}">
                <a16:creationId xmlns:a16="http://schemas.microsoft.com/office/drawing/2014/main" id="{D51FE492-6A5D-874E-BECA-6A17BE853158}"/>
              </a:ext>
            </a:extLst>
          </p:cNvPr>
          <p:cNvSpPr>
            <a:spLocks noGrp="1"/>
          </p:cNvSpPr>
          <p:nvPr>
            <p:ph sz="quarter" idx="10"/>
          </p:nvPr>
        </p:nvSpPr>
        <p:spPr>
          <a:xfrm>
            <a:off x="609601" y="1959429"/>
            <a:ext cx="5021942" cy="3611496"/>
          </a:xfrm>
        </p:spPr>
        <p:txBody>
          <a:bodyPr>
            <a:normAutofit/>
          </a:bodyPr>
          <a:lstStyle/>
          <a:p>
            <a:r>
              <a:rPr lang="nb-NO" sz="2500" dirty="0"/>
              <a:t>Les teksten de får utdelt. </a:t>
            </a:r>
          </a:p>
          <a:p>
            <a:r>
              <a:rPr lang="nb-NO" sz="2500" dirty="0"/>
              <a:t>Kva synest de om denne versjonen </a:t>
            </a:r>
            <a:br>
              <a:rPr lang="nb-NO" sz="2500" dirty="0"/>
            </a:br>
            <a:r>
              <a:rPr lang="nb-NO" sz="2500" dirty="0"/>
              <a:t>samanlikna med den førre?</a:t>
            </a:r>
          </a:p>
          <a:p>
            <a:endParaRPr lang="nb-NO" sz="2500" dirty="0"/>
          </a:p>
        </p:txBody>
      </p:sp>
      <p:pic>
        <p:nvPicPr>
          <p:cNvPr id="5" name="Bilde 4">
            <a:extLst>
              <a:ext uri="{FF2B5EF4-FFF2-40B4-BE49-F238E27FC236}">
                <a16:creationId xmlns:a16="http://schemas.microsoft.com/office/drawing/2014/main" id="{7D948E2A-5CED-C543-BEDD-93D10A5116D1}"/>
              </a:ext>
            </a:extLst>
          </p:cNvPr>
          <p:cNvPicPr>
            <a:picLocks noChangeAspect="1"/>
          </p:cNvPicPr>
          <p:nvPr/>
        </p:nvPicPr>
        <p:blipFill rotWithShape="1">
          <a:blip r:embed="rId3"/>
          <a:srcRect l="6901" t="6652" r="7899" b="8918"/>
          <a:stretch/>
        </p:blipFill>
        <p:spPr>
          <a:xfrm>
            <a:off x="7206712" y="159584"/>
            <a:ext cx="4649492" cy="6520186"/>
          </a:xfrm>
          <a:prstGeom prst="rect">
            <a:avLst/>
          </a:prstGeom>
          <a:solidFill>
            <a:schemeClr val="bg1"/>
          </a:solidFill>
          <a:ln>
            <a:solidFill>
              <a:schemeClr val="tx1"/>
            </a:solidFill>
          </a:ln>
        </p:spPr>
      </p:pic>
    </p:spTree>
    <p:extLst>
      <p:ext uri="{BB962C8B-B14F-4D97-AF65-F5344CB8AC3E}">
        <p14:creationId xmlns:p14="http://schemas.microsoft.com/office/powerpoint/2010/main" val="2277874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l høyre 3">
            <a:extLst>
              <a:ext uri="{FF2B5EF4-FFF2-40B4-BE49-F238E27FC236}">
                <a16:creationId xmlns:a16="http://schemas.microsoft.com/office/drawing/2014/main" id="{6F93E022-29B7-004F-AB2B-9F4257FABFCD}"/>
              </a:ext>
            </a:extLst>
          </p:cNvPr>
          <p:cNvSpPr/>
          <p:nvPr/>
        </p:nvSpPr>
        <p:spPr>
          <a:xfrm>
            <a:off x="354564" y="83976"/>
            <a:ext cx="2743200" cy="1408363"/>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Hyggjeleg overskrift</a:t>
            </a:r>
          </a:p>
        </p:txBody>
      </p:sp>
      <p:sp>
        <p:nvSpPr>
          <p:cNvPr id="6" name="Pil høyre 5">
            <a:extLst>
              <a:ext uri="{FF2B5EF4-FFF2-40B4-BE49-F238E27FC236}">
                <a16:creationId xmlns:a16="http://schemas.microsoft.com/office/drawing/2014/main" id="{B38FDE3C-E654-A94A-B7C7-C6890C8B53EB}"/>
              </a:ext>
            </a:extLst>
          </p:cNvPr>
          <p:cNvSpPr/>
          <p:nvPr/>
        </p:nvSpPr>
        <p:spPr>
          <a:xfrm>
            <a:off x="354565" y="1571213"/>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Hovudbodskapen kjem tidleg </a:t>
            </a:r>
          </a:p>
        </p:txBody>
      </p:sp>
      <p:sp>
        <p:nvSpPr>
          <p:cNvPr id="8" name="Pil venstre 7">
            <a:extLst>
              <a:ext uri="{FF2B5EF4-FFF2-40B4-BE49-F238E27FC236}">
                <a16:creationId xmlns:a16="http://schemas.microsoft.com/office/drawing/2014/main" id="{5EF845EF-7E37-DD45-BA5B-4DB33FDC3BD9}"/>
              </a:ext>
            </a:extLst>
          </p:cNvPr>
          <p:cNvSpPr/>
          <p:nvPr/>
        </p:nvSpPr>
        <p:spPr>
          <a:xfrm>
            <a:off x="8714790" y="382554"/>
            <a:ext cx="2911150" cy="1371601"/>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Vennleg tone</a:t>
            </a:r>
          </a:p>
        </p:txBody>
      </p:sp>
      <p:sp>
        <p:nvSpPr>
          <p:cNvPr id="9" name="Pil venstre 8">
            <a:extLst>
              <a:ext uri="{FF2B5EF4-FFF2-40B4-BE49-F238E27FC236}">
                <a16:creationId xmlns:a16="http://schemas.microsoft.com/office/drawing/2014/main" id="{AB40C44E-0A7E-0E46-992D-066D7A95A361}"/>
              </a:ext>
            </a:extLst>
          </p:cNvPr>
          <p:cNvSpPr/>
          <p:nvPr/>
        </p:nvSpPr>
        <p:spPr>
          <a:xfrm>
            <a:off x="8780106" y="1866123"/>
            <a:ext cx="2845834" cy="1294667"/>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Informative mellomtitlar</a:t>
            </a:r>
          </a:p>
        </p:txBody>
      </p:sp>
      <p:sp>
        <p:nvSpPr>
          <p:cNvPr id="10" name="Pil høyre 9">
            <a:extLst>
              <a:ext uri="{FF2B5EF4-FFF2-40B4-BE49-F238E27FC236}">
                <a16:creationId xmlns:a16="http://schemas.microsoft.com/office/drawing/2014/main" id="{C8441E93-1B59-3146-97A7-B34FA1AAE11F}"/>
              </a:ext>
            </a:extLst>
          </p:cNvPr>
          <p:cNvSpPr/>
          <p:nvPr/>
        </p:nvSpPr>
        <p:spPr>
          <a:xfrm>
            <a:off x="354564" y="3160790"/>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Meir handterleg regelverksinformasjon</a:t>
            </a:r>
          </a:p>
        </p:txBody>
      </p:sp>
      <p:sp>
        <p:nvSpPr>
          <p:cNvPr id="11" name="Pil venstre 10">
            <a:extLst>
              <a:ext uri="{FF2B5EF4-FFF2-40B4-BE49-F238E27FC236}">
                <a16:creationId xmlns:a16="http://schemas.microsoft.com/office/drawing/2014/main" id="{CF064B65-6272-7144-9070-7E99404DDBC9}"/>
              </a:ext>
            </a:extLst>
          </p:cNvPr>
          <p:cNvSpPr/>
          <p:nvPr/>
        </p:nvSpPr>
        <p:spPr>
          <a:xfrm>
            <a:off x="8780105" y="3489649"/>
            <a:ext cx="2845835" cy="1399592"/>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Vender seg </a:t>
            </a:r>
            <a:br>
              <a:rPr lang="nb-NO" b="1" dirty="0"/>
            </a:br>
            <a:r>
              <a:rPr lang="nb-NO" b="1" dirty="0"/>
              <a:t>konsekvent til </a:t>
            </a:r>
            <a:r>
              <a:rPr lang="nb-NO" b="1" i="1" dirty="0"/>
              <a:t>de</a:t>
            </a:r>
          </a:p>
        </p:txBody>
      </p:sp>
      <p:sp>
        <p:nvSpPr>
          <p:cNvPr id="12" name="Pil venstre 11">
            <a:extLst>
              <a:ext uri="{FF2B5EF4-FFF2-40B4-BE49-F238E27FC236}">
                <a16:creationId xmlns:a16="http://schemas.microsoft.com/office/drawing/2014/main" id="{7C847917-DB2E-E241-A51E-23261FA53D31}"/>
              </a:ext>
            </a:extLst>
          </p:cNvPr>
          <p:cNvSpPr/>
          <p:nvPr/>
        </p:nvSpPr>
        <p:spPr>
          <a:xfrm>
            <a:off x="8714790" y="5066523"/>
            <a:ext cx="2911151" cy="1604865"/>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Inneheld relevant informasjon om SFO, besøksdag m.m.</a:t>
            </a:r>
          </a:p>
        </p:txBody>
      </p:sp>
      <p:sp>
        <p:nvSpPr>
          <p:cNvPr id="13" name="Pil høyre 12">
            <a:extLst>
              <a:ext uri="{FF2B5EF4-FFF2-40B4-BE49-F238E27FC236}">
                <a16:creationId xmlns:a16="http://schemas.microsoft.com/office/drawing/2014/main" id="{81781B69-4BC6-C34B-8B2B-DA1109F7BDD3}"/>
              </a:ext>
            </a:extLst>
          </p:cNvPr>
          <p:cNvSpPr/>
          <p:nvPr/>
        </p:nvSpPr>
        <p:spPr>
          <a:xfrm>
            <a:off x="354564" y="4679707"/>
            <a:ext cx="2743200" cy="1405251"/>
          </a:xfrm>
          <a:prstGeom prst="rightArrow">
            <a:avLst>
              <a:gd name="adj1" fmla="val 57968"/>
              <a:gd name="adj2" fmla="val 50000"/>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Meir direkte og aktivt språk og ingen korrekturfeil</a:t>
            </a:r>
          </a:p>
        </p:txBody>
      </p:sp>
      <p:pic>
        <p:nvPicPr>
          <p:cNvPr id="15" name="Bilde 14">
            <a:extLst>
              <a:ext uri="{FF2B5EF4-FFF2-40B4-BE49-F238E27FC236}">
                <a16:creationId xmlns:a16="http://schemas.microsoft.com/office/drawing/2014/main" id="{7F9891C9-ED9C-2043-8E66-D3AA04BF293D}"/>
              </a:ext>
            </a:extLst>
          </p:cNvPr>
          <p:cNvPicPr>
            <a:picLocks noChangeAspect="1"/>
          </p:cNvPicPr>
          <p:nvPr/>
        </p:nvPicPr>
        <p:blipFill rotWithShape="1">
          <a:blip r:embed="rId3"/>
          <a:srcRect l="6901" t="6652" r="7899" b="8918"/>
          <a:stretch/>
        </p:blipFill>
        <p:spPr>
          <a:xfrm>
            <a:off x="3614188" y="151202"/>
            <a:ext cx="4649492" cy="6520186"/>
          </a:xfrm>
          <a:prstGeom prst="rect">
            <a:avLst/>
          </a:prstGeom>
          <a:solidFill>
            <a:schemeClr val="bg1"/>
          </a:solidFill>
          <a:ln>
            <a:solidFill>
              <a:schemeClr val="tx1"/>
            </a:solidFill>
          </a:ln>
        </p:spPr>
      </p:pic>
      <p:sp>
        <p:nvSpPr>
          <p:cNvPr id="17" name="Ellipse 16">
            <a:extLst>
              <a:ext uri="{FF2B5EF4-FFF2-40B4-BE49-F238E27FC236}">
                <a16:creationId xmlns:a16="http://schemas.microsoft.com/office/drawing/2014/main" id="{ADFE48A7-FA52-6F49-A412-D09BF1F060B9}"/>
              </a:ext>
            </a:extLst>
          </p:cNvPr>
          <p:cNvSpPr/>
          <p:nvPr/>
        </p:nvSpPr>
        <p:spPr>
          <a:xfrm>
            <a:off x="5019868" y="270587"/>
            <a:ext cx="3461659" cy="1838131"/>
          </a:xfrm>
          <a:prstGeom prst="ellips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b="1" dirty="0"/>
              <a:t>Denne teksten tar lesaren sitt perspektiv</a:t>
            </a:r>
            <a:r>
              <a:rPr lang="nb-NO" dirty="0"/>
              <a:t>.</a:t>
            </a:r>
          </a:p>
        </p:txBody>
      </p:sp>
    </p:spTree>
    <p:extLst>
      <p:ext uri="{BB962C8B-B14F-4D97-AF65-F5344CB8AC3E}">
        <p14:creationId xmlns:p14="http://schemas.microsoft.com/office/powerpoint/2010/main" val="404867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12" grpId="0" animBg="1"/>
      <p:bldP spid="13"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1"/>
          <p:cNvSpPr txBox="1">
            <a:spLocks/>
          </p:cNvSpPr>
          <p:nvPr/>
        </p:nvSpPr>
        <p:spPr>
          <a:xfrm>
            <a:off x="1242567" y="6164040"/>
            <a:ext cx="7822606" cy="408249"/>
          </a:xfrm>
          <a:prstGeom prst="rect">
            <a:avLst/>
          </a:prstGeom>
        </p:spPr>
        <p:txBody>
          <a:bodyPr vert="horz" lIns="68580" tIns="0" rIns="68580" bIns="0" rtlCol="0" anchor="t">
            <a:normAutofit/>
          </a:bodyPr>
          <a:lstStyle>
            <a:lvl1pPr algn="l" defTabSz="457200" rtl="0" eaLnBrk="1" latinLnBrk="0" hangingPunct="1">
              <a:spcBef>
                <a:spcPct val="0"/>
              </a:spcBef>
              <a:buNone/>
              <a:defRPr sz="2800" kern="1200">
                <a:solidFill>
                  <a:schemeClr val="tx2"/>
                </a:solidFill>
                <a:latin typeface="Calibri"/>
                <a:ea typeface="+mj-ea"/>
                <a:cs typeface="Calibri"/>
              </a:defRPr>
            </a:lvl1pPr>
          </a:lstStyle>
          <a:p>
            <a:pPr algn="ctr"/>
            <a:r>
              <a:rPr lang="nb-NO" sz="2400" b="1" dirty="0">
                <a:solidFill>
                  <a:srgbClr val="298D8F"/>
                </a:solidFill>
                <a:latin typeface="HelveticaNeueLT Pro 25 UltLt" panose="020B0303020202020204" pitchFamily="34" charset="0"/>
              </a:rPr>
              <a:t>www.klarspråk.no/kommunesektoren</a:t>
            </a:r>
          </a:p>
        </p:txBody>
      </p:sp>
      <p:pic>
        <p:nvPicPr>
          <p:cNvPr id="1026" name="Picture 2" descr="Beskrivelse: C:\Users\8030mbn\AppData\Local\Temp\SnipImage-{294A8C68-34FD-4C31-91A7-0A1C8425348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31636" y="1496263"/>
            <a:ext cx="1717642" cy="455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lassholder for innhold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0353" y="1496263"/>
            <a:ext cx="5871283" cy="4550246"/>
          </a:xfrm>
          <a:prstGeom prst="rect">
            <a:avLst/>
          </a:prstGeom>
        </p:spPr>
      </p:pic>
      <p:sp>
        <p:nvSpPr>
          <p:cNvPr id="5" name="Tittel 1">
            <a:extLst>
              <a:ext uri="{FF2B5EF4-FFF2-40B4-BE49-F238E27FC236}">
                <a16:creationId xmlns:a16="http://schemas.microsoft.com/office/drawing/2014/main" id="{01E369C7-91D8-2741-B08B-7FA0B49FB64E}"/>
              </a:ext>
            </a:extLst>
          </p:cNvPr>
          <p:cNvSpPr>
            <a:spLocks noGrp="1"/>
          </p:cNvSpPr>
          <p:nvPr>
            <p:ph type="title"/>
          </p:nvPr>
        </p:nvSpPr>
        <p:spPr>
          <a:xfrm>
            <a:off x="1860353" y="353263"/>
            <a:ext cx="9840580" cy="1143000"/>
          </a:xfrm>
        </p:spPr>
        <p:txBody>
          <a:bodyPr/>
          <a:lstStyle/>
          <a:p>
            <a:r>
              <a:rPr lang="nb-NO" dirty="0">
                <a:solidFill>
                  <a:schemeClr val="accent5">
                    <a:lumMod val="75000"/>
                  </a:schemeClr>
                </a:solidFill>
              </a:rPr>
              <a:t>Kommunesektoren deler tekstar</a:t>
            </a:r>
          </a:p>
        </p:txBody>
      </p:sp>
    </p:spTree>
    <p:extLst>
      <p:ext uri="{BB962C8B-B14F-4D97-AF65-F5344CB8AC3E}">
        <p14:creationId xmlns:p14="http://schemas.microsoft.com/office/powerpoint/2010/main" val="608535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B55938-08D8-AE45-AD60-7781482609FF}"/>
              </a:ext>
            </a:extLst>
          </p:cNvPr>
          <p:cNvSpPr>
            <a:spLocks noGrp="1"/>
          </p:cNvSpPr>
          <p:nvPr>
            <p:ph type="title"/>
          </p:nvPr>
        </p:nvSpPr>
        <p:spPr/>
        <p:txBody>
          <a:bodyPr/>
          <a:lstStyle/>
          <a:p>
            <a:r>
              <a:rPr lang="nb-NO" dirty="0"/>
              <a:t>Slik skriv vi klart</a:t>
            </a:r>
          </a:p>
        </p:txBody>
      </p:sp>
      <p:sp>
        <p:nvSpPr>
          <p:cNvPr id="3" name="Plassholder for innhold 2">
            <a:extLst>
              <a:ext uri="{FF2B5EF4-FFF2-40B4-BE49-F238E27FC236}">
                <a16:creationId xmlns:a16="http://schemas.microsoft.com/office/drawing/2014/main" id="{336F379D-5CDC-7A43-BED4-3D34FC0E9AE2}"/>
              </a:ext>
            </a:extLst>
          </p:cNvPr>
          <p:cNvSpPr>
            <a:spLocks noGrp="1"/>
          </p:cNvSpPr>
          <p:nvPr>
            <p:ph sz="half" idx="1"/>
          </p:nvPr>
        </p:nvSpPr>
        <p:spPr>
          <a:xfrm>
            <a:off x="609600" y="1967113"/>
            <a:ext cx="5384800" cy="4446566"/>
          </a:xfrm>
        </p:spPr>
        <p:txBody>
          <a:bodyPr>
            <a:normAutofit/>
          </a:bodyPr>
          <a:lstStyle/>
          <a:p>
            <a:r>
              <a:rPr lang="nb-NO" dirty="0"/>
              <a:t>Få tydeleg fram kva lesaren skal vite eller gjere etter å ha lese teksten.</a:t>
            </a:r>
          </a:p>
          <a:p>
            <a:endParaRPr lang="nb-NO" u="sng" dirty="0"/>
          </a:p>
          <a:p>
            <a:r>
              <a:rPr lang="nb-NO" dirty="0"/>
              <a:t>Rett teksten direkte til lesaren – med </a:t>
            </a:r>
            <a:r>
              <a:rPr lang="nb-NO" i="1" dirty="0"/>
              <a:t>du</a:t>
            </a:r>
            <a:r>
              <a:rPr lang="nb-NO" dirty="0"/>
              <a:t> eller </a:t>
            </a:r>
            <a:r>
              <a:rPr lang="nb-NO" i="1" dirty="0"/>
              <a:t>de</a:t>
            </a:r>
            <a:r>
              <a:rPr lang="nb-NO" dirty="0"/>
              <a:t>.</a:t>
            </a:r>
          </a:p>
          <a:p>
            <a:endParaRPr lang="nb-NO" u="sng" dirty="0"/>
          </a:p>
          <a:p>
            <a:r>
              <a:rPr lang="nb-NO" dirty="0"/>
              <a:t>Lag ein oversiktleg struktur med informative overskrifter, mellomtitlar og punktlister.</a:t>
            </a:r>
          </a:p>
          <a:p>
            <a:endParaRPr lang="nb-NO" u="sng" dirty="0"/>
          </a:p>
          <a:p>
            <a:r>
              <a:rPr lang="nb-NO" dirty="0"/>
              <a:t>Hugs å setje punktum.</a:t>
            </a:r>
          </a:p>
          <a:p>
            <a:endParaRPr lang="nb-NO" u="sng" dirty="0"/>
          </a:p>
          <a:p>
            <a:r>
              <a:rPr lang="nb-NO" dirty="0"/>
              <a:t>Skriv aktivt.</a:t>
            </a:r>
          </a:p>
          <a:p>
            <a:endParaRPr lang="nb-NO" u="sng" dirty="0"/>
          </a:p>
        </p:txBody>
      </p:sp>
      <p:sp>
        <p:nvSpPr>
          <p:cNvPr id="4" name="Plassholder for innhold 3">
            <a:extLst>
              <a:ext uri="{FF2B5EF4-FFF2-40B4-BE49-F238E27FC236}">
                <a16:creationId xmlns:a16="http://schemas.microsoft.com/office/drawing/2014/main" id="{D67D8FA9-25C2-F540-82E1-FE30A26689F6}"/>
              </a:ext>
            </a:extLst>
          </p:cNvPr>
          <p:cNvSpPr>
            <a:spLocks noGrp="1"/>
          </p:cNvSpPr>
          <p:nvPr>
            <p:ph sz="half" idx="2"/>
          </p:nvPr>
        </p:nvSpPr>
        <p:spPr>
          <a:xfrm>
            <a:off x="6197600" y="1967113"/>
            <a:ext cx="5384800" cy="4446566"/>
          </a:xfrm>
        </p:spPr>
        <p:txBody>
          <a:bodyPr>
            <a:normAutofit/>
          </a:bodyPr>
          <a:lstStyle/>
          <a:p>
            <a:r>
              <a:rPr lang="nb-NO" dirty="0"/>
              <a:t>Bruk verb når du kan, ikkje tunge substantiveringar.</a:t>
            </a:r>
          </a:p>
          <a:p>
            <a:endParaRPr lang="nb-NO" dirty="0"/>
          </a:p>
          <a:p>
            <a:r>
              <a:rPr lang="nb-NO" dirty="0"/>
              <a:t>Forklar fagomgrep og forkortingar som ikkje er kjende for målgruppa.</a:t>
            </a:r>
            <a:br>
              <a:rPr lang="nb-NO" dirty="0"/>
            </a:br>
            <a:endParaRPr lang="nb-NO" dirty="0"/>
          </a:p>
          <a:p>
            <a:r>
              <a:rPr lang="nb-NO" dirty="0"/>
              <a:t>Unngå moteord og utdaterte formuleringar.</a:t>
            </a:r>
            <a:br>
              <a:rPr lang="nb-NO" dirty="0"/>
            </a:br>
            <a:endParaRPr lang="nb-NO" dirty="0"/>
          </a:p>
          <a:p>
            <a:r>
              <a:rPr lang="nb-NO" dirty="0"/>
              <a:t>Følg rettskrivings- og teiknsetjingsreglane.</a:t>
            </a:r>
          </a:p>
          <a:p>
            <a:endParaRPr lang="nb-NO" dirty="0"/>
          </a:p>
          <a:p>
            <a:endParaRPr lang="nb-NO" dirty="0"/>
          </a:p>
        </p:txBody>
      </p:sp>
    </p:spTree>
    <p:extLst>
      <p:ext uri="{BB962C8B-B14F-4D97-AF65-F5344CB8AC3E}">
        <p14:creationId xmlns:p14="http://schemas.microsoft.com/office/powerpoint/2010/main" val="1759681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7F2014-2DFA-CF47-B57F-B1FC71B5B7A7}"/>
              </a:ext>
            </a:extLst>
          </p:cNvPr>
          <p:cNvSpPr>
            <a:spLocks noGrp="1"/>
          </p:cNvSpPr>
          <p:nvPr>
            <p:ph type="title"/>
          </p:nvPr>
        </p:nvSpPr>
        <p:spPr>
          <a:xfrm>
            <a:off x="609600" y="1558590"/>
            <a:ext cx="5021943" cy="3419810"/>
          </a:xfrm>
        </p:spPr>
        <p:txBody>
          <a:bodyPr>
            <a:normAutofit/>
          </a:bodyPr>
          <a:lstStyle/>
          <a:p>
            <a:r>
              <a:rPr lang="nb-NO" sz="3600" dirty="0"/>
              <a:t>Men viktigast av alt: innbyggjarperspektivet</a:t>
            </a:r>
          </a:p>
        </p:txBody>
      </p:sp>
      <p:pic>
        <p:nvPicPr>
          <p:cNvPr id="5" name="Plassholder for innhold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191760" y="1225620"/>
            <a:ext cx="7294154" cy="5171321"/>
          </a:xfrm>
        </p:spPr>
      </p:pic>
    </p:spTree>
    <p:extLst>
      <p:ext uri="{BB962C8B-B14F-4D97-AF65-F5344CB8AC3E}">
        <p14:creationId xmlns:p14="http://schemas.microsoft.com/office/powerpoint/2010/main" val="1688522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72457" y="2835847"/>
            <a:ext cx="10972800" cy="1143000"/>
          </a:xfrm>
        </p:spPr>
        <p:txBody>
          <a:bodyPr>
            <a:noAutofit/>
          </a:bodyPr>
          <a:lstStyle/>
          <a:p>
            <a:r>
              <a:rPr lang="nb-NO" sz="10000" dirty="0"/>
              <a:t>Kva kan vi oppnå?</a:t>
            </a:r>
          </a:p>
        </p:txBody>
      </p:sp>
    </p:spTree>
    <p:extLst>
      <p:ext uri="{BB962C8B-B14F-4D97-AF65-F5344CB8AC3E}">
        <p14:creationId xmlns:p14="http://schemas.microsoft.com/office/powerpoint/2010/main" val="1243962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48672F-3A8A-474F-B494-DCB51C4EFE79}"/>
              </a:ext>
            </a:extLst>
          </p:cNvPr>
          <p:cNvSpPr>
            <a:spLocks noGrp="1"/>
          </p:cNvSpPr>
          <p:nvPr>
            <p:ph type="title"/>
          </p:nvPr>
        </p:nvSpPr>
        <p:spPr>
          <a:xfrm>
            <a:off x="609600" y="358031"/>
            <a:ext cx="10972800" cy="1143000"/>
          </a:xfrm>
        </p:spPr>
        <p:txBody>
          <a:bodyPr/>
          <a:lstStyle/>
          <a:p>
            <a:r>
              <a:rPr lang="nb-NO" dirty="0"/>
              <a:t>Fredrikstad kommune</a:t>
            </a:r>
          </a:p>
        </p:txBody>
      </p:sp>
      <p:sp>
        <p:nvSpPr>
          <p:cNvPr id="4" name="Plassholder for innhold 3">
            <a:extLst>
              <a:ext uri="{FF2B5EF4-FFF2-40B4-BE49-F238E27FC236}">
                <a16:creationId xmlns:a16="http://schemas.microsoft.com/office/drawing/2014/main" id="{552D71BA-0FFC-714C-855B-FC5D4D5ADF70}"/>
              </a:ext>
            </a:extLst>
          </p:cNvPr>
          <p:cNvSpPr>
            <a:spLocks noGrp="1"/>
          </p:cNvSpPr>
          <p:nvPr>
            <p:ph sz="half" idx="1"/>
          </p:nvPr>
        </p:nvSpPr>
        <p:spPr>
          <a:xfrm>
            <a:off x="609600" y="1601353"/>
            <a:ext cx="5384800" cy="3688336"/>
          </a:xfrm>
        </p:spPr>
        <p:txBody>
          <a:bodyPr/>
          <a:lstStyle/>
          <a:p>
            <a:r>
              <a:rPr lang="nb-NO" dirty="0"/>
              <a:t>Førespurnadene til servicetorget gjekk drastisk ned då kommunen skreiv om tekstane frå oppvekstseksjonane.</a:t>
            </a:r>
          </a:p>
          <a:p>
            <a:endParaRPr lang="nb-NO" dirty="0"/>
          </a:p>
          <a:p>
            <a:r>
              <a:rPr lang="nb-NO" dirty="0"/>
              <a:t>Kommunen har sidan halde fram med tekstar på andre fagområde, mellom anna helse, omsorg og velferd. Innbyggjarane opplever også effekten: </a:t>
            </a:r>
          </a:p>
          <a:p>
            <a:endParaRPr lang="nb-NO" dirty="0"/>
          </a:p>
          <a:p>
            <a:endParaRPr lang="nb-NO" dirty="0"/>
          </a:p>
          <a:p>
            <a:endParaRPr lang="nb-NO" dirty="0"/>
          </a:p>
          <a:p>
            <a:endParaRPr lang="nb-NO" dirty="0"/>
          </a:p>
          <a:p>
            <a:pPr marL="0" indent="0">
              <a:buNone/>
            </a:pPr>
            <a:endParaRPr lang="nb-NO" dirty="0"/>
          </a:p>
          <a:p>
            <a:endParaRPr lang="nb-NO" dirty="0"/>
          </a:p>
          <a:p>
            <a:endParaRPr lang="nb-NO" dirty="0"/>
          </a:p>
        </p:txBody>
      </p:sp>
      <p:pic>
        <p:nvPicPr>
          <p:cNvPr id="9" name="Plassholder for innhold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12008" y="124895"/>
            <a:ext cx="4186261" cy="5980374"/>
          </a:xfrm>
        </p:spPr>
      </p:pic>
      <p:sp>
        <p:nvSpPr>
          <p:cNvPr id="12" name="Bildeforklaring formet som en ellipse 11">
            <a:extLst>
              <a:ext uri="{FF2B5EF4-FFF2-40B4-BE49-F238E27FC236}">
                <a16:creationId xmlns:a16="http://schemas.microsoft.com/office/drawing/2014/main" id="{A5864C68-53ED-C842-9B81-873911D93EB5}"/>
              </a:ext>
            </a:extLst>
          </p:cNvPr>
          <p:cNvSpPr/>
          <p:nvPr/>
        </p:nvSpPr>
        <p:spPr>
          <a:xfrm flipV="1">
            <a:off x="543287" y="4008156"/>
            <a:ext cx="10902225" cy="2197435"/>
          </a:xfrm>
          <a:prstGeom prst="wedgeEllipseCallout">
            <a:avLst>
              <a:gd name="adj1" fmla="val 27691"/>
              <a:gd name="adj2" fmla="val -89456"/>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000" dirty="0">
              <a:solidFill>
                <a:schemeClr val="tx1"/>
              </a:solidFill>
            </a:endParaRPr>
          </a:p>
        </p:txBody>
      </p:sp>
      <p:sp>
        <p:nvSpPr>
          <p:cNvPr id="13" name="TekstSylinder 12">
            <a:extLst>
              <a:ext uri="{FF2B5EF4-FFF2-40B4-BE49-F238E27FC236}">
                <a16:creationId xmlns:a16="http://schemas.microsoft.com/office/drawing/2014/main" id="{0284E0ED-B3A5-2B47-B647-BA07EC784511}"/>
              </a:ext>
            </a:extLst>
          </p:cNvPr>
          <p:cNvSpPr txBox="1"/>
          <p:nvPr/>
        </p:nvSpPr>
        <p:spPr>
          <a:xfrm>
            <a:off x="1671184" y="4091210"/>
            <a:ext cx="8873544" cy="2031325"/>
          </a:xfrm>
          <a:prstGeom prst="rect">
            <a:avLst/>
          </a:prstGeom>
          <a:noFill/>
        </p:spPr>
        <p:txBody>
          <a:bodyPr wrap="square" rtlCol="0">
            <a:spAutoFit/>
          </a:bodyPr>
          <a:lstStyle/>
          <a:p>
            <a:pPr algn="ctr"/>
            <a:br>
              <a:rPr lang="nb-NO" dirty="0"/>
            </a:br>
            <a:r>
              <a:rPr lang="nb-NO" dirty="0"/>
              <a:t>«Hei, Språkrådet. Viss de ikkje allereie har Tildelingstenesta i Fredrikstad på lista over beste praksis for klart språk, bør de få det. Eg har lese to brev som gjeld far min, som har demens. Det er tydeleg, respektfullt og likevel helse- og omsorgsfagleg grunngitt. Av omsyn til foreldra mine, som begge er omhandla, kan eg ikkje sende eksempel. Men det vil overraske meg om dette ikkje er praksis som følgjer av ein god språkstrategi.»</a:t>
            </a:r>
          </a:p>
          <a:p>
            <a:pPr algn="ctr"/>
            <a:endParaRPr lang="nb-NO" dirty="0"/>
          </a:p>
        </p:txBody>
      </p:sp>
    </p:spTree>
    <p:extLst>
      <p:ext uri="{BB962C8B-B14F-4D97-AF65-F5344CB8AC3E}">
        <p14:creationId xmlns:p14="http://schemas.microsoft.com/office/powerpoint/2010/main" val="267994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943039-0DD5-674A-9A93-8AFA384CE6E0}"/>
              </a:ext>
            </a:extLst>
          </p:cNvPr>
          <p:cNvSpPr>
            <a:spLocks noGrp="1"/>
          </p:cNvSpPr>
          <p:nvPr>
            <p:ph type="title"/>
          </p:nvPr>
        </p:nvSpPr>
        <p:spPr>
          <a:xfrm>
            <a:off x="609600" y="402025"/>
            <a:ext cx="10972800" cy="1132114"/>
          </a:xfrm>
        </p:spPr>
        <p:txBody>
          <a:bodyPr/>
          <a:lstStyle/>
          <a:p>
            <a:r>
              <a:rPr lang="nb-NO" dirty="0"/>
              <a:t>Hamar kommune </a:t>
            </a:r>
          </a:p>
        </p:txBody>
      </p:sp>
      <p:sp>
        <p:nvSpPr>
          <p:cNvPr id="3" name="Plassholder for innhold 2">
            <a:extLst>
              <a:ext uri="{FF2B5EF4-FFF2-40B4-BE49-F238E27FC236}">
                <a16:creationId xmlns:a16="http://schemas.microsoft.com/office/drawing/2014/main" id="{E46AAC89-C43E-C049-BA09-01B68864CDFB}"/>
              </a:ext>
            </a:extLst>
          </p:cNvPr>
          <p:cNvSpPr>
            <a:spLocks noGrp="1"/>
          </p:cNvSpPr>
          <p:nvPr>
            <p:ph sz="quarter" idx="10"/>
          </p:nvPr>
        </p:nvSpPr>
        <p:spPr>
          <a:xfrm>
            <a:off x="609601" y="1640790"/>
            <a:ext cx="5982586" cy="4206582"/>
          </a:xfrm>
        </p:spPr>
        <p:txBody>
          <a:bodyPr>
            <a:normAutofit fontScale="85000" lnSpcReduction="20000"/>
          </a:bodyPr>
          <a:lstStyle/>
          <a:p>
            <a:r>
              <a:rPr lang="nb-NO" sz="2600" dirty="0"/>
              <a:t>Ny mal for saksframlegg gir effektive arbeidsprosessar og minimerer faren for misforståingar på grunn av språklege </a:t>
            </a:r>
            <a:br>
              <a:rPr lang="nb-NO" sz="2600" dirty="0"/>
            </a:br>
            <a:r>
              <a:rPr lang="nb-NO" sz="2600" dirty="0"/>
              <a:t>uklarheiter.</a:t>
            </a:r>
          </a:p>
          <a:p>
            <a:endParaRPr lang="nb-NO" sz="2600" dirty="0"/>
          </a:p>
          <a:p>
            <a:r>
              <a:rPr lang="nb-NO" sz="2600" dirty="0"/>
              <a:t>Dei har også rekna ut kor mykje pengar det er å spare på at tekstane blir så klare at innbyggjarane ikkje treng å ringje:</a:t>
            </a:r>
            <a:br>
              <a:rPr lang="nb-NO" sz="2600" dirty="0"/>
            </a:br>
            <a:endParaRPr lang="nb-NO" sz="2600" dirty="0"/>
          </a:p>
          <a:p>
            <a:pPr lvl="1">
              <a:buFont typeface="Arial" panose="020B0604020202020204" pitchFamily="34" charset="0"/>
              <a:buChar char="•"/>
            </a:pPr>
            <a:r>
              <a:rPr lang="nb-NO" sz="2600" dirty="0"/>
              <a:t>1000 utsendingar per dag</a:t>
            </a:r>
          </a:p>
          <a:p>
            <a:pPr lvl="1">
              <a:buFont typeface="Arial" panose="020B0604020202020204" pitchFamily="34" charset="0"/>
              <a:buChar char="•"/>
            </a:pPr>
            <a:r>
              <a:rPr lang="nb-NO" sz="2600" dirty="0"/>
              <a:t>Viss 10 % ringjer = 100 telefoner kvar dag</a:t>
            </a:r>
          </a:p>
          <a:p>
            <a:pPr lvl="1">
              <a:buFont typeface="Arial" panose="020B0604020202020204" pitchFamily="34" charset="0"/>
              <a:buChar char="•"/>
            </a:pPr>
            <a:r>
              <a:rPr lang="nb-NO" sz="2600" dirty="0"/>
              <a:t>70 kroner per telefon = 7000 kroner per dag </a:t>
            </a:r>
          </a:p>
          <a:p>
            <a:pPr lvl="1">
              <a:buFont typeface="Arial" panose="020B0604020202020204" pitchFamily="34" charset="0"/>
              <a:buChar char="•"/>
            </a:pPr>
            <a:r>
              <a:rPr lang="nb-NO" sz="2600" dirty="0"/>
              <a:t>1,5 millionar kroner i året</a:t>
            </a:r>
          </a:p>
          <a:p>
            <a:endParaRPr lang="nb-NO" dirty="0"/>
          </a:p>
          <a:p>
            <a:endParaRPr lang="nb-NO" dirty="0"/>
          </a:p>
        </p:txBody>
      </p:sp>
      <p:pic>
        <p:nvPicPr>
          <p:cNvPr id="5" name="Bilde 4"/>
          <p:cNvPicPr>
            <a:picLocks noChangeAspect="1"/>
          </p:cNvPicPr>
          <p:nvPr/>
        </p:nvPicPr>
        <p:blipFill rotWithShape="1">
          <a:blip r:embed="rId3">
            <a:extLst>
              <a:ext uri="{28A0092B-C50C-407E-A947-70E740481C1C}">
                <a14:useLocalDpi xmlns:a14="http://schemas.microsoft.com/office/drawing/2010/main" val="0"/>
              </a:ext>
            </a:extLst>
          </a:blip>
          <a:srcRect l="17701" r="12028"/>
          <a:stretch/>
        </p:blipFill>
        <p:spPr>
          <a:xfrm>
            <a:off x="6783571" y="678472"/>
            <a:ext cx="5443871" cy="5168900"/>
          </a:xfrm>
          <a:prstGeom prst="rect">
            <a:avLst/>
          </a:prstGeom>
        </p:spPr>
      </p:pic>
    </p:spTree>
    <p:extLst>
      <p:ext uri="{BB962C8B-B14F-4D97-AF65-F5344CB8AC3E}">
        <p14:creationId xmlns:p14="http://schemas.microsoft.com/office/powerpoint/2010/main" val="1790650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84166" y="5028533"/>
            <a:ext cx="5074652" cy="1132114"/>
          </a:xfrm>
        </p:spPr>
        <p:txBody>
          <a:bodyPr>
            <a:normAutofit fontScale="90000"/>
          </a:bodyPr>
          <a:lstStyle/>
          <a:p>
            <a:r>
              <a:rPr lang="nb-NO" sz="3200" b="1" dirty="0"/>
              <a:t>Odd Iver Rånes </a:t>
            </a:r>
            <a:br>
              <a:rPr lang="nb-NO" dirty="0"/>
            </a:br>
            <a:r>
              <a:rPr lang="nb-NO" dirty="0"/>
              <a:t>leiar av kundesenteret i Plan- og bygningsetaten i Oslo kommune</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5174" r="17655" b="24722"/>
          <a:stretch/>
        </p:blipFill>
        <p:spPr bwMode="auto">
          <a:xfrm>
            <a:off x="1592132" y="282237"/>
            <a:ext cx="3648311" cy="6023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Bildeforklaring formet som en ellipse 17"/>
          <p:cNvSpPr/>
          <p:nvPr/>
        </p:nvSpPr>
        <p:spPr>
          <a:xfrm flipH="1">
            <a:off x="5763944" y="153813"/>
            <a:ext cx="5084870" cy="2398318"/>
          </a:xfrm>
          <a:prstGeom prst="wedgeEllipseCallout">
            <a:avLst>
              <a:gd name="adj1" fmla="val 40792"/>
              <a:gd name="adj2" fmla="val 4860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nb-NO" sz="2400" dirty="0"/>
              <a:t>«Tidlegare fekk eg </a:t>
            </a:r>
          </a:p>
          <a:p>
            <a:pPr algn="ctr"/>
            <a:r>
              <a:rPr lang="nb-NO" sz="2400" dirty="0"/>
              <a:t>tre til fem førespurnader </a:t>
            </a:r>
            <a:br>
              <a:rPr lang="nb-NO" sz="2400" dirty="0"/>
            </a:br>
            <a:r>
              <a:rPr lang="nb-NO" sz="2400" dirty="0"/>
              <a:t>dagleg på grunn av uklart språk, no får eg omtrent ingen.»</a:t>
            </a:r>
          </a:p>
        </p:txBody>
      </p:sp>
    </p:spTree>
    <p:extLst>
      <p:ext uri="{BB962C8B-B14F-4D97-AF65-F5344CB8AC3E}">
        <p14:creationId xmlns:p14="http://schemas.microsoft.com/office/powerpoint/2010/main" val="203361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943039-0DD5-674A-9A93-8AFA384CE6E0}"/>
              </a:ext>
            </a:extLst>
          </p:cNvPr>
          <p:cNvSpPr>
            <a:spLocks noGrp="1"/>
          </p:cNvSpPr>
          <p:nvPr>
            <p:ph type="title"/>
          </p:nvPr>
        </p:nvSpPr>
        <p:spPr/>
        <p:txBody>
          <a:bodyPr/>
          <a:lstStyle/>
          <a:p>
            <a:r>
              <a:rPr lang="nb-NO" dirty="0"/>
              <a:t>Eksempel frå Helgelandssykehuset </a:t>
            </a:r>
          </a:p>
        </p:txBody>
      </p:sp>
      <p:sp>
        <p:nvSpPr>
          <p:cNvPr id="3" name="Plassholder for innhold 2">
            <a:extLst>
              <a:ext uri="{FF2B5EF4-FFF2-40B4-BE49-F238E27FC236}">
                <a16:creationId xmlns:a16="http://schemas.microsoft.com/office/drawing/2014/main" id="{E46AAC89-C43E-C049-BA09-01B68864CDFB}"/>
              </a:ext>
            </a:extLst>
          </p:cNvPr>
          <p:cNvSpPr>
            <a:spLocks noGrp="1"/>
          </p:cNvSpPr>
          <p:nvPr>
            <p:ph sz="quarter" idx="10"/>
          </p:nvPr>
        </p:nvSpPr>
        <p:spPr>
          <a:xfrm>
            <a:off x="609601" y="1959429"/>
            <a:ext cx="4820815" cy="3611496"/>
          </a:xfrm>
        </p:spPr>
        <p:txBody>
          <a:bodyPr>
            <a:normAutofit fontScale="92500" lnSpcReduction="20000"/>
          </a:bodyPr>
          <a:lstStyle/>
          <a:p>
            <a:r>
              <a:rPr lang="nb-NO" sz="2600" dirty="0"/>
              <a:t>10–20 % av konsultasjonane må utsetjast fordi pasientane ikkje møter opp godt nok førebudde. </a:t>
            </a:r>
          </a:p>
          <a:p>
            <a:endParaRPr lang="nb-NO" sz="2600" dirty="0"/>
          </a:p>
          <a:p>
            <a:r>
              <a:rPr lang="nb-NO" sz="2600" dirty="0"/>
              <a:t>Hovudårsaka er at dei ikkje har forstått innhaldet i innkallingsbrevet. </a:t>
            </a:r>
          </a:p>
          <a:p>
            <a:pPr marL="0" indent="0">
              <a:buNone/>
            </a:pPr>
            <a:endParaRPr lang="nb-NO" sz="2600" dirty="0"/>
          </a:p>
          <a:p>
            <a:r>
              <a:rPr lang="nb-NO" sz="2600" dirty="0"/>
              <a:t>Kvar utsette konsultasjon kostar sjukehuset 480 kroner. </a:t>
            </a:r>
          </a:p>
          <a:p>
            <a:endParaRPr lang="nb-NO" dirty="0"/>
          </a:p>
          <a:p>
            <a:endParaRPr lang="nb-NO" dirty="0"/>
          </a:p>
        </p:txBody>
      </p:sp>
      <p:sp>
        <p:nvSpPr>
          <p:cNvPr id="5" name="Plassholder for innhold 2">
            <a:extLst>
              <a:ext uri="{FF2B5EF4-FFF2-40B4-BE49-F238E27FC236}">
                <a16:creationId xmlns:a16="http://schemas.microsoft.com/office/drawing/2014/main" id="{48D6524B-7BAF-8945-AD37-6372E5F9FF22}"/>
              </a:ext>
            </a:extLst>
          </p:cNvPr>
          <p:cNvSpPr txBox="1">
            <a:spLocks/>
          </p:cNvSpPr>
          <p:nvPr/>
        </p:nvSpPr>
        <p:spPr>
          <a:xfrm>
            <a:off x="6254622" y="1959429"/>
            <a:ext cx="5194040" cy="3611496"/>
          </a:xfrm>
          <a:prstGeom prst="rect">
            <a:avLst/>
          </a:prstGeom>
          <a:solidFill>
            <a:srgbClr val="001A58"/>
          </a:solid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nb-NO" dirty="0">
                <a:solidFill>
                  <a:schemeClr val="bg1"/>
                </a:solidFill>
              </a:rPr>
              <a:t>Kva kan sjukehuset spare om fleire pasientar forstår innhaldet i innkallingsbrevet?</a:t>
            </a:r>
          </a:p>
          <a:p>
            <a:pPr marL="0" indent="0">
              <a:buFont typeface="Arial"/>
              <a:buNone/>
            </a:pPr>
            <a:r>
              <a:rPr lang="nb-NO" sz="1800" b="1" dirty="0">
                <a:solidFill>
                  <a:schemeClr val="bg1"/>
                </a:solidFill>
              </a:rPr>
              <a:t>5 %: </a:t>
            </a:r>
            <a:r>
              <a:rPr lang="nb-NO" sz="1800" dirty="0">
                <a:solidFill>
                  <a:schemeClr val="bg1"/>
                </a:solidFill>
              </a:rPr>
              <a:t>		4 000 x 480 kr		=   1 920 000 kr</a:t>
            </a:r>
          </a:p>
          <a:p>
            <a:pPr marL="0" indent="0">
              <a:buFont typeface="Arial"/>
              <a:buNone/>
            </a:pPr>
            <a:r>
              <a:rPr lang="nb-NO" sz="1800" b="1" dirty="0">
                <a:solidFill>
                  <a:schemeClr val="bg1"/>
                </a:solidFill>
              </a:rPr>
              <a:t>10 %:	</a:t>
            </a:r>
            <a:r>
              <a:rPr lang="nb-NO" sz="1800" dirty="0">
                <a:solidFill>
                  <a:schemeClr val="bg1"/>
                </a:solidFill>
              </a:rPr>
              <a:t>8 000 x 480 kr    	=   3 840 000 kr</a:t>
            </a:r>
          </a:p>
          <a:p>
            <a:pPr marL="0" indent="0">
              <a:buFont typeface="Arial"/>
              <a:buNone/>
            </a:pPr>
            <a:r>
              <a:rPr lang="nb-NO" sz="1800" b="1" dirty="0">
                <a:solidFill>
                  <a:schemeClr val="bg1"/>
                </a:solidFill>
              </a:rPr>
              <a:t>20 %:  	</a:t>
            </a:r>
            <a:r>
              <a:rPr lang="nb-NO" sz="1800" dirty="0">
                <a:solidFill>
                  <a:schemeClr val="bg1"/>
                </a:solidFill>
              </a:rPr>
              <a:t>16 000 x 480 kr 	=   7 680 000 kr</a:t>
            </a:r>
          </a:p>
          <a:p>
            <a:pPr marL="0" indent="0">
              <a:buFont typeface="Arial"/>
              <a:buNone/>
            </a:pPr>
            <a:endParaRPr lang="nb-NO" sz="1800" dirty="0">
              <a:solidFill>
                <a:schemeClr val="bg1"/>
              </a:solidFill>
            </a:endParaRPr>
          </a:p>
          <a:p>
            <a:pPr marL="0" indent="0">
              <a:buNone/>
            </a:pPr>
            <a:r>
              <a:rPr lang="nb-NO" sz="1800" dirty="0">
                <a:solidFill>
                  <a:schemeClr val="bg1"/>
                </a:solidFill>
              </a:rPr>
              <a:t>Nasjonalt: 5,8 millionar polikliniske konsultasjonar (2015)</a:t>
            </a:r>
          </a:p>
          <a:p>
            <a:pPr marL="0" indent="0">
              <a:buNone/>
            </a:pPr>
            <a:r>
              <a:rPr lang="nb-NO" sz="1800" b="1" dirty="0">
                <a:solidFill>
                  <a:schemeClr val="bg1"/>
                </a:solidFill>
              </a:rPr>
              <a:t>5 %:   	</a:t>
            </a:r>
            <a:r>
              <a:rPr lang="nb-NO" sz="1800" dirty="0">
                <a:solidFill>
                  <a:schemeClr val="bg1"/>
                </a:solidFill>
              </a:rPr>
              <a:t>300 000 x 480 kr	=   144 millionar kr</a:t>
            </a:r>
          </a:p>
          <a:p>
            <a:pPr marL="0" indent="0">
              <a:buNone/>
            </a:pPr>
            <a:r>
              <a:rPr lang="nb-NO" sz="1800" b="1" dirty="0">
                <a:solidFill>
                  <a:schemeClr val="bg1"/>
                </a:solidFill>
              </a:rPr>
              <a:t>10 %:   	</a:t>
            </a:r>
            <a:r>
              <a:rPr lang="nb-NO" sz="1800" dirty="0">
                <a:solidFill>
                  <a:schemeClr val="bg1"/>
                </a:solidFill>
              </a:rPr>
              <a:t>600 000 x 480 kr	=   288 millionar kr</a:t>
            </a:r>
          </a:p>
          <a:p>
            <a:pPr marL="0" indent="0">
              <a:buNone/>
            </a:pPr>
            <a:r>
              <a:rPr lang="nb-NO" sz="1800" b="1" dirty="0">
                <a:solidFill>
                  <a:schemeClr val="bg1"/>
                </a:solidFill>
              </a:rPr>
              <a:t>20 %:   	</a:t>
            </a:r>
            <a:r>
              <a:rPr lang="nb-NO" sz="1800" dirty="0">
                <a:solidFill>
                  <a:schemeClr val="bg1"/>
                </a:solidFill>
              </a:rPr>
              <a:t>120 000 x 480 kr	=   576 millionar kr</a:t>
            </a:r>
          </a:p>
          <a:p>
            <a:pPr marL="0" indent="0">
              <a:buFont typeface="Arial"/>
              <a:buNone/>
            </a:pPr>
            <a:endParaRPr lang="nb-NO" sz="1800" dirty="0">
              <a:solidFill>
                <a:schemeClr val="bg1"/>
              </a:solidFill>
            </a:endParaRPr>
          </a:p>
          <a:p>
            <a:pPr marL="0" indent="0">
              <a:buFont typeface="Arial"/>
              <a:buNone/>
            </a:pPr>
            <a:endParaRPr lang="nb-NO" sz="1800" dirty="0">
              <a:solidFill>
                <a:schemeClr val="bg1"/>
              </a:solidFill>
            </a:endParaRPr>
          </a:p>
          <a:p>
            <a:endParaRPr lang="nb-NO" dirty="0"/>
          </a:p>
          <a:p>
            <a:endParaRPr lang="nb-NO" dirty="0"/>
          </a:p>
        </p:txBody>
      </p:sp>
    </p:spTree>
    <p:extLst>
      <p:ext uri="{BB962C8B-B14F-4D97-AF65-F5344CB8AC3E}">
        <p14:creationId xmlns:p14="http://schemas.microsoft.com/office/powerpoint/2010/main" val="3643751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A4E2AE5B-5872-7744-86F7-E4AB2C4B2A6D}"/>
              </a:ext>
            </a:extLst>
          </p:cNvPr>
          <p:cNvSpPr>
            <a:spLocks noGrp="1"/>
          </p:cNvSpPr>
          <p:nvPr>
            <p:ph type="title"/>
          </p:nvPr>
        </p:nvSpPr>
        <p:spPr/>
        <p:txBody>
          <a:bodyPr>
            <a:normAutofit/>
          </a:bodyPr>
          <a:lstStyle/>
          <a:p>
            <a:r>
              <a:rPr lang="nb-NO" sz="4000" dirty="0"/>
              <a:t>Klarspråk gir mange effektar</a:t>
            </a:r>
          </a:p>
        </p:txBody>
      </p:sp>
      <p:sp>
        <p:nvSpPr>
          <p:cNvPr id="6" name="Plassholder for innhold 5">
            <a:extLst>
              <a:ext uri="{FF2B5EF4-FFF2-40B4-BE49-F238E27FC236}">
                <a16:creationId xmlns:a16="http://schemas.microsoft.com/office/drawing/2014/main" id="{C3FFD848-B5B8-2C4F-A5C5-FF20DF7BF214}"/>
              </a:ext>
            </a:extLst>
          </p:cNvPr>
          <p:cNvSpPr>
            <a:spLocks noGrp="1"/>
          </p:cNvSpPr>
          <p:nvPr>
            <p:ph sz="half" idx="1"/>
          </p:nvPr>
        </p:nvSpPr>
        <p:spPr/>
        <p:txBody>
          <a:bodyPr/>
          <a:lstStyle/>
          <a:p>
            <a:pPr>
              <a:lnSpc>
                <a:spcPct val="100000"/>
              </a:lnSpc>
            </a:pPr>
            <a:r>
              <a:rPr lang="nb-NO" sz="2800" dirty="0"/>
              <a:t>sparer tid og pengar</a:t>
            </a:r>
          </a:p>
          <a:p>
            <a:r>
              <a:rPr lang="nb-NO" sz="2800" dirty="0"/>
              <a:t>meir fornøgde innbyggjarar som </a:t>
            </a:r>
            <a:br>
              <a:rPr lang="nb-NO" sz="2800" dirty="0"/>
            </a:br>
            <a:r>
              <a:rPr lang="nb-NO" sz="2800" dirty="0"/>
              <a:t>har tillit til kommunen</a:t>
            </a:r>
          </a:p>
          <a:p>
            <a:pPr>
              <a:lnSpc>
                <a:spcPct val="100000"/>
              </a:lnSpc>
            </a:pPr>
            <a:r>
              <a:rPr lang="nb-NO" sz="2800" dirty="0"/>
              <a:t>meir korrekt saksbehandling</a:t>
            </a:r>
          </a:p>
          <a:p>
            <a:pPr>
              <a:lnSpc>
                <a:spcPct val="100000"/>
              </a:lnSpc>
            </a:pPr>
            <a:r>
              <a:rPr lang="nb-NO" sz="2800" dirty="0"/>
              <a:t>betre rettstryggleik</a:t>
            </a:r>
          </a:p>
          <a:p>
            <a:pPr>
              <a:lnSpc>
                <a:spcPct val="100000"/>
              </a:lnSpc>
            </a:pPr>
            <a:r>
              <a:rPr lang="nb-NO" sz="2800" dirty="0"/>
              <a:t>eit meir velfungerande demokrati</a:t>
            </a:r>
          </a:p>
          <a:p>
            <a:endParaRPr lang="nb-NO" dirty="0"/>
          </a:p>
        </p:txBody>
      </p:sp>
      <p:pic>
        <p:nvPicPr>
          <p:cNvPr id="2" name="Plassholder for innhold 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38201" y="906447"/>
            <a:ext cx="7400067" cy="4937420"/>
          </a:xfrm>
        </p:spPr>
      </p:pic>
    </p:spTree>
    <p:extLst>
      <p:ext uri="{BB962C8B-B14F-4D97-AF65-F5344CB8AC3E}">
        <p14:creationId xmlns:p14="http://schemas.microsoft.com/office/powerpoint/2010/main" val="1411882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D1AC1FA-26FC-FC44-AD83-EE350A63EC09}"/>
              </a:ext>
            </a:extLst>
          </p:cNvPr>
          <p:cNvSpPr>
            <a:spLocks noGrp="1"/>
          </p:cNvSpPr>
          <p:nvPr>
            <p:ph type="title"/>
          </p:nvPr>
        </p:nvSpPr>
        <p:spPr>
          <a:xfrm>
            <a:off x="609600" y="513562"/>
            <a:ext cx="10972800" cy="1143000"/>
          </a:xfrm>
        </p:spPr>
        <p:txBody>
          <a:bodyPr>
            <a:noAutofit/>
          </a:bodyPr>
          <a:lstStyle/>
          <a:p>
            <a:r>
              <a:rPr lang="nb-NO" sz="4000" dirty="0"/>
              <a:t>Korleis jobbar vi med klarspråk?</a:t>
            </a:r>
            <a:br>
              <a:rPr lang="nb-NO" sz="4000" dirty="0"/>
            </a:br>
            <a:endParaRPr lang="nb-NO" sz="4000" dirty="0"/>
          </a:p>
        </p:txBody>
      </p:sp>
      <p:sp>
        <p:nvSpPr>
          <p:cNvPr id="5" name="Plassholder for innhold 4">
            <a:extLst>
              <a:ext uri="{FF2B5EF4-FFF2-40B4-BE49-F238E27FC236}">
                <a16:creationId xmlns:a16="http://schemas.microsoft.com/office/drawing/2014/main" id="{5306EE17-35E0-B94E-B8AD-015FB4B6C992}"/>
              </a:ext>
            </a:extLst>
          </p:cNvPr>
          <p:cNvSpPr>
            <a:spLocks noGrp="1"/>
          </p:cNvSpPr>
          <p:nvPr>
            <p:ph sz="half" idx="1"/>
          </p:nvPr>
        </p:nvSpPr>
        <p:spPr>
          <a:xfrm>
            <a:off x="609599" y="1656561"/>
            <a:ext cx="6255657" cy="4806231"/>
          </a:xfrm>
        </p:spPr>
        <p:txBody>
          <a:bodyPr>
            <a:normAutofit fontScale="85000" lnSpcReduction="20000"/>
          </a:bodyPr>
          <a:lstStyle/>
          <a:p>
            <a:pPr marL="0" indent="0">
              <a:buNone/>
            </a:pPr>
            <a:r>
              <a:rPr lang="nb-NO" sz="3300" dirty="0"/>
              <a:t>Vi må jobbe på fleire nivå: </a:t>
            </a:r>
          </a:p>
          <a:p>
            <a:pPr marL="0" indent="0">
              <a:buNone/>
            </a:pPr>
            <a:endParaRPr lang="nb-NO" sz="2800" dirty="0"/>
          </a:p>
          <a:p>
            <a:r>
              <a:rPr lang="nb-NO" sz="2800" dirty="0"/>
              <a:t>motivere og endre haldningar internt</a:t>
            </a:r>
          </a:p>
          <a:p>
            <a:pPr marL="0" indent="0">
              <a:buNone/>
            </a:pPr>
            <a:endParaRPr lang="nb-NO" sz="2800" dirty="0"/>
          </a:p>
          <a:p>
            <a:r>
              <a:rPr lang="nb-NO" sz="2800" dirty="0"/>
              <a:t>heve kompetansen om korleis vi skriv klarspråk</a:t>
            </a:r>
          </a:p>
          <a:p>
            <a:pPr marL="0" indent="0">
              <a:buNone/>
            </a:pPr>
            <a:endParaRPr lang="nb-NO" sz="2800" dirty="0"/>
          </a:p>
          <a:p>
            <a:r>
              <a:rPr lang="nb-NO" sz="2800" dirty="0"/>
              <a:t>oppdatere malar, standardbrev og system og la klarspråk bli ein del av kvalitetssikringsrutinane</a:t>
            </a:r>
            <a:br>
              <a:rPr lang="nb-NO" sz="2800" dirty="0"/>
            </a:br>
            <a:endParaRPr lang="nb-NO" sz="2800" dirty="0"/>
          </a:p>
          <a:p>
            <a:r>
              <a:rPr lang="nb-NO" sz="2800" dirty="0"/>
              <a:t>sjå klarspråk som eit middel i utviklingsprosjekt</a:t>
            </a:r>
          </a:p>
          <a:p>
            <a:pPr marL="0" indent="0">
              <a:buNone/>
            </a:pPr>
            <a:endParaRPr lang="nb-NO" dirty="0"/>
          </a:p>
          <a:p>
            <a:endParaRPr lang="nb-NO" dirty="0"/>
          </a:p>
        </p:txBody>
      </p:sp>
      <p:pic>
        <p:nvPicPr>
          <p:cNvPr id="2" name="Plassholder for innhold 1"/>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5867" r="10087"/>
          <a:stretch/>
        </p:blipFill>
        <p:spPr>
          <a:xfrm>
            <a:off x="6865256" y="948537"/>
            <a:ext cx="5326744" cy="4799902"/>
          </a:xfrm>
        </p:spPr>
      </p:pic>
    </p:spTree>
    <p:extLst>
      <p:ext uri="{BB962C8B-B14F-4D97-AF65-F5344CB8AC3E}">
        <p14:creationId xmlns:p14="http://schemas.microsoft.com/office/powerpoint/2010/main" val="4061231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B5D84856-B39F-754F-A602-12D52238F71C}"/>
              </a:ext>
            </a:extLst>
          </p:cNvPr>
          <p:cNvSpPr>
            <a:spLocks noGrp="1"/>
          </p:cNvSpPr>
          <p:nvPr>
            <p:ph type="title"/>
          </p:nvPr>
        </p:nvSpPr>
        <p:spPr>
          <a:xfrm>
            <a:off x="6066971" y="1819623"/>
            <a:ext cx="10972800" cy="1143000"/>
          </a:xfrm>
        </p:spPr>
        <p:txBody>
          <a:bodyPr>
            <a:normAutofit/>
          </a:bodyPr>
          <a:lstStyle/>
          <a:p>
            <a:r>
              <a:rPr lang="nb-NO" sz="4000" dirty="0"/>
              <a:t>Forankring er avgjerande</a:t>
            </a:r>
          </a:p>
        </p:txBody>
      </p:sp>
      <p:sp>
        <p:nvSpPr>
          <p:cNvPr id="9" name="Plassholder for innhold 8">
            <a:extLst>
              <a:ext uri="{FF2B5EF4-FFF2-40B4-BE49-F238E27FC236}">
                <a16:creationId xmlns:a16="http://schemas.microsoft.com/office/drawing/2014/main" id="{E447F70D-5EB1-0543-B620-47F21E4D324E}"/>
              </a:ext>
            </a:extLst>
          </p:cNvPr>
          <p:cNvSpPr>
            <a:spLocks noGrp="1"/>
          </p:cNvSpPr>
          <p:nvPr>
            <p:ph sz="half" idx="1"/>
          </p:nvPr>
        </p:nvSpPr>
        <p:spPr>
          <a:xfrm>
            <a:off x="6197600" y="2962623"/>
            <a:ext cx="5384800" cy="3688336"/>
          </a:xfrm>
        </p:spPr>
        <p:txBody>
          <a:bodyPr/>
          <a:lstStyle/>
          <a:p>
            <a:r>
              <a:rPr lang="nb-NO" sz="2500" dirty="0"/>
              <a:t>Leiinga må leggje til rette for at avdelingane kan prioritere klarspråk. </a:t>
            </a:r>
          </a:p>
          <a:p>
            <a:endParaRPr lang="nb-NO" dirty="0"/>
          </a:p>
          <a:p>
            <a:endParaRPr lang="nb-NO" dirty="0"/>
          </a:p>
        </p:txBody>
      </p:sp>
      <p:pic>
        <p:nvPicPr>
          <p:cNvPr id="5" name="Plassholder for innhold 4"/>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10497"/>
          <a:stretch/>
        </p:blipFill>
        <p:spPr>
          <a:xfrm>
            <a:off x="-740229" y="702541"/>
            <a:ext cx="6807200" cy="5074480"/>
          </a:xfrm>
        </p:spPr>
      </p:pic>
    </p:spTree>
    <p:extLst>
      <p:ext uri="{BB962C8B-B14F-4D97-AF65-F5344CB8AC3E}">
        <p14:creationId xmlns:p14="http://schemas.microsoft.com/office/powerpoint/2010/main" val="1268174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E369C7-91D8-2741-B08B-7FA0B49FB64E}"/>
              </a:ext>
            </a:extLst>
          </p:cNvPr>
          <p:cNvSpPr>
            <a:spLocks noGrp="1"/>
          </p:cNvSpPr>
          <p:nvPr>
            <p:ph type="title"/>
          </p:nvPr>
        </p:nvSpPr>
        <p:spPr>
          <a:xfrm>
            <a:off x="609600" y="267329"/>
            <a:ext cx="10972800" cy="1143000"/>
          </a:xfrm>
        </p:spPr>
        <p:txBody>
          <a:bodyPr>
            <a:normAutofit/>
          </a:bodyPr>
          <a:lstStyle/>
          <a:p>
            <a:r>
              <a:rPr lang="nb-NO" sz="3500" dirty="0"/>
              <a:t>KS hjelper oss i arbeidet: www.ks.no/klartsprak</a:t>
            </a:r>
          </a:p>
        </p:txBody>
      </p:sp>
      <p:sp>
        <p:nvSpPr>
          <p:cNvPr id="4" name="Plassholder for innhold 3">
            <a:extLst>
              <a:ext uri="{FF2B5EF4-FFF2-40B4-BE49-F238E27FC236}">
                <a16:creationId xmlns:a16="http://schemas.microsoft.com/office/drawing/2014/main" id="{BE0C432C-DB3C-F945-8E39-E9B16EC2C511}"/>
              </a:ext>
            </a:extLst>
          </p:cNvPr>
          <p:cNvSpPr>
            <a:spLocks noGrp="1"/>
          </p:cNvSpPr>
          <p:nvPr>
            <p:ph sz="half" idx="2"/>
          </p:nvPr>
        </p:nvSpPr>
        <p:spPr/>
        <p:txBody>
          <a:bodyPr/>
          <a:lstStyle/>
          <a:p>
            <a:endParaRPr lang="nb-NO"/>
          </a:p>
        </p:txBody>
      </p:sp>
      <p:pic>
        <p:nvPicPr>
          <p:cNvPr id="3" name="Bilde 2"/>
          <p:cNvPicPr>
            <a:picLocks noChangeAspect="1"/>
          </p:cNvPicPr>
          <p:nvPr/>
        </p:nvPicPr>
        <p:blipFill rotWithShape="1">
          <a:blip r:embed="rId3"/>
          <a:srcRect l="10431" t="8211" r="13785" b="11109"/>
          <a:stretch/>
        </p:blipFill>
        <p:spPr>
          <a:xfrm>
            <a:off x="1035296" y="1142881"/>
            <a:ext cx="9277058" cy="5555462"/>
          </a:xfrm>
          <a:prstGeom prst="rect">
            <a:avLst/>
          </a:prstGeom>
        </p:spPr>
      </p:pic>
    </p:spTree>
    <p:extLst>
      <p:ext uri="{BB962C8B-B14F-4D97-AF65-F5344CB8AC3E}">
        <p14:creationId xmlns:p14="http://schemas.microsoft.com/office/powerpoint/2010/main" val="1681693271"/>
      </p:ext>
    </p:extLst>
  </p:cSld>
  <p:clrMapOvr>
    <a:masterClrMapping/>
  </p:clrMapOvr>
</p:sld>
</file>

<file path=ppt/theme/theme1.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ABEF0259AF6D549A63E2FF1A5026BD4" ma:contentTypeVersion="11" ma:contentTypeDescription="Create a new document." ma:contentTypeScope="" ma:versionID="1518a152c2eca282a0c3e949bd0c21c9">
  <xsd:schema xmlns:xsd="http://www.w3.org/2001/XMLSchema" xmlns:xs="http://www.w3.org/2001/XMLSchema" xmlns:p="http://schemas.microsoft.com/office/2006/metadata/properties" xmlns:ns3="d38e24c2-69f2-44fc-a269-1983c94dfb04" xmlns:ns4="d935b8a4-dece-41f2-8b14-694d1fbbb825" targetNamespace="http://schemas.microsoft.com/office/2006/metadata/properties" ma:root="true" ma:fieldsID="231700c4a8e40ecc5b21599215756ef5" ns3:_="" ns4:_="">
    <xsd:import namespace="d38e24c2-69f2-44fc-a269-1983c94dfb04"/>
    <xsd:import namespace="d935b8a4-dece-41f2-8b14-694d1fbbb82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8e24c2-69f2-44fc-a269-1983c94dfb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35b8a4-dece-41f2-8b14-694d1fbbb82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5F2FA95-CBF3-4566-8D77-BB50D6AAC817}">
  <ds:schemaRefs>
    <ds:schemaRef ds:uri="http://schemas.microsoft.com/sharepoint/v3/contenttype/forms"/>
  </ds:schemaRefs>
</ds:datastoreItem>
</file>

<file path=customXml/itemProps2.xml><?xml version="1.0" encoding="utf-8"?>
<ds:datastoreItem xmlns:ds="http://schemas.openxmlformats.org/officeDocument/2006/customXml" ds:itemID="{CA76980F-0D1D-4F68-A96E-73178DA5CD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8e24c2-69f2-44fc-a269-1983c94dfb04"/>
    <ds:schemaRef ds:uri="d935b8a4-dece-41f2-8b14-694d1fbbb8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378801A-E3BE-4F55-A38B-DE9C3A23FD5E}">
  <ds:schemaRefs>
    <ds:schemaRef ds:uri="http://purl.org/dc/term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d935b8a4-dece-41f2-8b14-694d1fbbb825"/>
    <ds:schemaRef ds:uri="d38e24c2-69f2-44fc-a269-1983c94dfb04"/>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11113</TotalTime>
  <Words>2917</Words>
  <Application>Microsoft Macintosh PowerPoint</Application>
  <PresentationFormat>Widescreen</PresentationFormat>
  <Paragraphs>293</Paragraphs>
  <Slides>22</Slides>
  <Notes>22</Notes>
  <HiddenSlides>0</HiddenSlides>
  <MMClips>2</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22</vt:i4>
      </vt:variant>
    </vt:vector>
  </HeadingPairs>
  <TitlesOfParts>
    <vt:vector size="26" baseType="lpstr">
      <vt:lpstr>Arial</vt:lpstr>
      <vt:lpstr>Calibri</vt:lpstr>
      <vt:lpstr>HelveticaNeueLT Pro 25 UltLt</vt:lpstr>
      <vt:lpstr>KS-profiltema</vt:lpstr>
      <vt:lpstr>Klarspråk – kva er det, kvifor treng vi det,  og korleis i all verda skal vi gjere det? </vt:lpstr>
      <vt:lpstr>PowerPoint-presentasjon</vt:lpstr>
      <vt:lpstr>PowerPoint-presentasjon</vt:lpstr>
      <vt:lpstr>PowerPoint-presentasjon</vt:lpstr>
      <vt:lpstr>Kva er klarspråk?</vt:lpstr>
      <vt:lpstr>Ei oppgåve</vt:lpstr>
      <vt:lpstr>PowerPoint-presentasjon</vt:lpstr>
      <vt:lpstr>PowerPoint-presentasjon</vt:lpstr>
      <vt:lpstr>Les den nye versjonen av denne teksten</vt:lpstr>
      <vt:lpstr>PowerPoint-presentasjon</vt:lpstr>
      <vt:lpstr>Kommunesektoren deler tekstar</vt:lpstr>
      <vt:lpstr>Slik skriv vi klart</vt:lpstr>
      <vt:lpstr>Men viktigast av alt: innbyggjarperspektivet</vt:lpstr>
      <vt:lpstr>Kva kan vi oppnå?</vt:lpstr>
      <vt:lpstr>Fredrikstad kommune</vt:lpstr>
      <vt:lpstr>Hamar kommune </vt:lpstr>
      <vt:lpstr>Odd Iver Rånes  leiar av kundesenteret i Plan- og bygningsetaten i Oslo kommune</vt:lpstr>
      <vt:lpstr>Eksempel frå Helgelandssykehuset </vt:lpstr>
      <vt:lpstr>Klarspråk gir mange effektar</vt:lpstr>
      <vt:lpstr>Korleis jobbar vi med klarspråk? </vt:lpstr>
      <vt:lpstr>Forankring er avgjerande</vt:lpstr>
      <vt:lpstr>KS hjelper oss i arbeidet: www.ks.no/klartsprak</vt:lpstr>
    </vt:vector>
  </TitlesOfParts>
  <Company>Crop</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Ståle Hevrøy</dc:creator>
  <cp:lastModifiedBy>Vidar Lynghammar</cp:lastModifiedBy>
  <cp:revision>544</cp:revision>
  <dcterms:created xsi:type="dcterms:W3CDTF">2014-12-02T12:21:04Z</dcterms:created>
  <dcterms:modified xsi:type="dcterms:W3CDTF">2020-03-24T14:57:31Z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0x010100CABEF0259AF6D549A63E2FF1A5026BD4</vt:lpwstr>
  </property>
</Properties>
</file>