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19"/>
  </p:notesMasterIdLst>
  <p:handoutMasterIdLst>
    <p:handoutMasterId r:id="rId20"/>
  </p:handoutMasterIdLst>
  <p:sldIdLst>
    <p:sldId id="361" r:id="rId5"/>
    <p:sldId id="362" r:id="rId6"/>
    <p:sldId id="363" r:id="rId7"/>
    <p:sldId id="364" r:id="rId8"/>
    <p:sldId id="376" r:id="rId9"/>
    <p:sldId id="340" r:id="rId10"/>
    <p:sldId id="377" r:id="rId11"/>
    <p:sldId id="367" r:id="rId12"/>
    <p:sldId id="378" r:id="rId13"/>
    <p:sldId id="370" r:id="rId14"/>
    <p:sldId id="375" r:id="rId15"/>
    <p:sldId id="373" r:id="rId16"/>
    <p:sldId id="374" r:id="rId17"/>
    <p:sldId id="371" r:id="rId18"/>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BCCFE8"/>
    <a:srgbClr val="001046"/>
    <a:srgbClr val="85817D"/>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2"/>
    <p:restoredTop sz="60828"/>
  </p:normalViewPr>
  <p:slideViewPr>
    <p:cSldViewPr snapToGrid="0" snapToObjects="1">
      <p:cViewPr varScale="1">
        <p:scale>
          <a:sx n="51" d="100"/>
          <a:sy n="51" d="100"/>
        </p:scale>
        <p:origin x="1344" y="3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Jan Borgund" userId="28adf3c030431879" providerId="LiveId" clId="{4ABF5C17-6C43-4D47-8E80-AB05910C50C8}"/>
    <pc:docChg chg="undo modSld">
      <pc:chgData name="Ole Jan Borgund" userId="28adf3c030431879" providerId="LiveId" clId="{4ABF5C17-6C43-4D47-8E80-AB05910C50C8}" dt="2019-08-20T10:49:44.768" v="32" actId="20577"/>
      <pc:docMkLst>
        <pc:docMk/>
      </pc:docMkLst>
      <pc:sldChg chg="modNotesTx">
        <pc:chgData name="Ole Jan Borgund" userId="28adf3c030431879" providerId="LiveId" clId="{4ABF5C17-6C43-4D47-8E80-AB05910C50C8}" dt="2019-08-19T20:02:34.230" v="16" actId="20577"/>
        <pc:sldMkLst>
          <pc:docMk/>
          <pc:sldMk cId="3593165280" sldId="340"/>
        </pc:sldMkLst>
      </pc:sldChg>
      <pc:sldChg chg="modNotesTx">
        <pc:chgData name="Ole Jan Borgund" userId="28adf3c030431879" providerId="LiveId" clId="{4ABF5C17-6C43-4D47-8E80-AB05910C50C8}" dt="2019-08-20T10:49:44.768" v="32" actId="20577"/>
        <pc:sldMkLst>
          <pc:docMk/>
          <pc:sldMk cId="2049982538" sldId="361"/>
        </pc:sldMkLst>
      </pc:sldChg>
      <pc:sldChg chg="modNotesTx">
        <pc:chgData name="Ole Jan Borgund" userId="28adf3c030431879" providerId="LiveId" clId="{4ABF5C17-6C43-4D47-8E80-AB05910C50C8}" dt="2019-08-20T10:34:54.967" v="20" actId="6549"/>
        <pc:sldMkLst>
          <pc:docMk/>
          <pc:sldMk cId="80043169" sldId="365"/>
        </pc:sldMkLst>
      </pc:sldChg>
      <pc:sldChg chg="modNotesTx">
        <pc:chgData name="Ole Jan Borgund" userId="28adf3c030431879" providerId="LiveId" clId="{4ABF5C17-6C43-4D47-8E80-AB05910C50C8}" dt="2019-08-19T19:52:48.202" v="1" actId="122"/>
        <pc:sldMkLst>
          <pc:docMk/>
          <pc:sldMk cId="1432451143" sldId="366"/>
        </pc:sldMkLst>
      </pc:sldChg>
      <pc:sldChg chg="modNotesTx">
        <pc:chgData name="Ole Jan Borgund" userId="28adf3c030431879" providerId="LiveId" clId="{4ABF5C17-6C43-4D47-8E80-AB05910C50C8}" dt="2019-08-20T10:45:35.666" v="31" actId="6549"/>
        <pc:sldMkLst>
          <pc:docMk/>
          <pc:sldMk cId="3789137532" sldId="371"/>
        </pc:sldMkLst>
      </pc:sldChg>
      <pc:sldChg chg="modNotesTx">
        <pc:chgData name="Ole Jan Borgund" userId="28adf3c030431879" providerId="LiveId" clId="{4ABF5C17-6C43-4D47-8E80-AB05910C50C8}" dt="2019-08-20T10:43:32.265" v="21" actId="20577"/>
        <pc:sldMkLst>
          <pc:docMk/>
          <pc:sldMk cId="1172427530" sldId="374"/>
        </pc:sldMkLst>
      </pc:sldChg>
      <pc:sldChg chg="modNotesTx">
        <pc:chgData name="Ole Jan Borgund" userId="28adf3c030431879" providerId="LiveId" clId="{4ABF5C17-6C43-4D47-8E80-AB05910C50C8}" dt="2019-08-19T19:56:36.032" v="15" actId="20577"/>
        <pc:sldMkLst>
          <pc:docMk/>
          <pc:sldMk cId="2447628578" sldId="3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04.09.2019</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04.09.2019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hva </a:t>
            </a:r>
            <a:r>
              <a:rPr lang="nb-NO"/>
              <a:t>er det, </a:t>
            </a:r>
            <a:r>
              <a:rPr lang="nb-NO" dirty="0"/>
              <a:t>egentlig? Den neste halvtimen skal vi bli kjent med hvordan vi som jobber i kommunen, kan skrive klare og forståelige tekster. Vi skal også se på hvordan klarspråk gjør det enklere for innbyggerne å bruke tjenestene våre og delta i lokaldemokratiet, og hvordan klarspråk hjelper kommunen å spare tid og penger.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3981757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se en liten film.</a:t>
            </a:r>
          </a:p>
          <a:p>
            <a:endParaRPr lang="nb-NO" dirty="0"/>
          </a:p>
          <a:p>
            <a:r>
              <a:rPr lang="nb-NO" dirty="0"/>
              <a:t>Kilde: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2250987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synes dere om denne setningen? </a:t>
            </a:r>
          </a:p>
          <a:p>
            <a:endParaRPr lang="nb-NO" dirty="0"/>
          </a:p>
          <a:p>
            <a:r>
              <a:rPr lang="nb-NO" dirty="0"/>
              <a:t>Bruk to minutter til å diskutere med sidemannen.</a:t>
            </a:r>
          </a:p>
          <a:p>
            <a:endParaRPr lang="nb-NO" dirty="0"/>
          </a:p>
          <a:p>
            <a:r>
              <a:rPr lang="nb-NO" dirty="0">
                <a:effectLst/>
              </a:rPr>
              <a:t>Da en lokalpolitiker i Kristiansand</a:t>
            </a:r>
            <a:r>
              <a:rPr lang="nb-NO" baseline="0" dirty="0">
                <a:effectLst/>
              </a:rPr>
              <a:t> </a:t>
            </a:r>
            <a:r>
              <a:rPr lang="nb-NO" dirty="0">
                <a:effectLst/>
              </a:rPr>
              <a:t>fant denne setningen i den nye handlingsplanen til hjemkommunen, måtte hun klø seg i hodet.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996274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sier at </a:t>
            </a:r>
            <a:r>
              <a:rPr lang="nb-NO" dirty="0">
                <a:effectLst/>
              </a:rPr>
              <a:t>hun har fått setningen forklart, men forstår den fortsatt ikke. </a:t>
            </a:r>
          </a:p>
          <a:p>
            <a:endParaRPr lang="nb-NO" dirty="0">
              <a:effectLst/>
            </a:endParaRPr>
          </a:p>
          <a:p>
            <a:r>
              <a:rPr lang="nb-NO" dirty="0">
                <a:effectLst/>
              </a:rPr>
              <a:t>Det er ikke bare i Kristiansand offentlige tekster</a:t>
            </a:r>
            <a:r>
              <a:rPr lang="nb-NO" baseline="0" dirty="0">
                <a:effectLst/>
              </a:rPr>
              <a:t> og brev </a:t>
            </a:r>
            <a:r>
              <a:rPr lang="nb-NO" baseline="0">
                <a:effectLst/>
              </a:rPr>
              <a:t>er uforståelige. </a:t>
            </a:r>
            <a:r>
              <a:rPr lang="nb-NO" dirty="0"/>
              <a:t>Statens </a:t>
            </a:r>
            <a:r>
              <a:rPr lang="nb-NO" dirty="0" err="1"/>
              <a:t>innbyggerundersøkelse</a:t>
            </a:r>
            <a:r>
              <a:rPr lang="nb-NO" dirty="0"/>
              <a:t> for 2017 viste at folk fortsatt synes innholdet i offentlige brev er for vanskelig. Så en av hovedgrunnene til at vi trenger klarspråk, er altså at det skal være enkelt for innbyggerne å forstå hvilke rettigheter de har, og hvordan de skal gå fram for å oppnå dem. </a:t>
            </a:r>
          </a:p>
          <a:p>
            <a:endParaRPr lang="nb-NO" dirty="0"/>
          </a:p>
          <a:p>
            <a:r>
              <a:rPr lang="nb-NO" dirty="0"/>
              <a:t>Kilder: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3158055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grunner til at vi bør endre måten vi skriver på, og skrive klarspråk. Nå skal vi se litt nærmere på hva klarspråk egentlig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tydelig at målgruppen </a:t>
            </a:r>
          </a:p>
          <a:p>
            <a:pPr marL="171450" indent="-171450">
              <a:buFontTx/>
              <a:buChar char="-"/>
            </a:pPr>
            <a:r>
              <a:rPr lang="nb-NO" dirty="0"/>
              <a:t>finner informasjonen de trenger</a:t>
            </a:r>
          </a:p>
          <a:p>
            <a:pPr marL="171450" indent="-171450">
              <a:buFontTx/>
              <a:buChar char="-"/>
            </a:pPr>
            <a:r>
              <a:rPr lang="nb-NO" dirty="0"/>
              <a:t>forstår det de finner</a:t>
            </a:r>
          </a:p>
          <a:p>
            <a:pPr marL="171450" indent="-171450">
              <a:buFontTx/>
              <a:buChar char="-"/>
            </a:pPr>
            <a:r>
              <a:rPr lang="nb-NO" dirty="0"/>
              <a:t>kan bruke det de finner, til å gjøre det de skal</a:t>
            </a:r>
          </a:p>
          <a:p>
            <a:pPr marL="0" indent="0">
              <a:buFontTx/>
              <a:buNone/>
            </a:pPr>
            <a:endParaRPr lang="nb-NO" dirty="0"/>
          </a:p>
          <a:p>
            <a:pPr marL="0" indent="0">
              <a:buFontTx/>
              <a:buNone/>
            </a:pPr>
            <a:r>
              <a:rPr lang="nb-NO" dirty="0"/>
              <a:t>Det er kanskje det siste punktet som skiller seg litt fra det vi ofte tenker er god tekstkvalitet: God tekst handler ikke bare om korrekt språk, gode setninger og en god struktur, men om at noen skal BRUKE teksten til noe. En god tekst gjør det enkelt for innbyggerne å utføre oppgavene sine og gir dem svar på det de lurer på. En god tekst er effektiv.</a:t>
            </a:r>
          </a:p>
          <a:p>
            <a:endParaRPr lang="nb-NO" dirty="0"/>
          </a:p>
          <a:p>
            <a:r>
              <a:rPr lang="nb-NO" dirty="0"/>
              <a:t>Kanskje kan vi oftere tenke at vi skal snakke til folk som folk, og at vi skal se på teksten litt mer som en samtale og litt mindre som et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merke seg at klarspråk ikke dreier seg om at alle tekster skal være forståelige for ALLE, men for målgruppen de er ment for. Det betyr at vi skal forklare fagbegreper når vi skriver til innbyggerne – eller kanskje til og med bytte ut fagbegreper med mer hverdagslige ord. Skriver vi til profesjonelle aktører, derimot, skal vi selvfølgelig kunne bruke fagbegreper uten problemer.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gjør det også klart at klarspråk ikke bare er skrivebordsarbeid. Det er målgruppen som kan avgjøre om en tekst er klar, og derfor bør vi alltid involvere innbyggerne når vi lager nye vedtaksmaler, nettsider eller digitale tjenester.</a:t>
            </a:r>
          </a:p>
          <a:p>
            <a:endParaRPr lang="nb-NO" dirty="0"/>
          </a:p>
          <a:p>
            <a:r>
              <a:rPr lang="nb-NO" dirty="0"/>
              <a:t>Kilde: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1215108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 skal dere få ta en kikk på to versjoner av en tekst. Hva synes dere om disse tekstene?</a:t>
            </a: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tekst hentet fra en kommune som vi har gitt det fiktive navnet «Holand kommune».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3959122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ikke så godt. Den er skrevet fra kommunens perspektiv, uten å ta hensyn til hva leserne faktisk har behov for av informasjon.</a:t>
            </a:r>
          </a:p>
          <a:p>
            <a:endParaRPr lang="nb-NO" dirty="0"/>
          </a:p>
          <a:p>
            <a:r>
              <a:rPr lang="nb-NO" dirty="0"/>
              <a:t>Utfordringer ved denne teksten:</a:t>
            </a:r>
          </a:p>
          <a:p>
            <a:endParaRPr lang="nb-NO" dirty="0"/>
          </a:p>
          <a:p>
            <a:pPr marL="171450" indent="-171450">
              <a:buFontTx/>
              <a:buChar char="-"/>
            </a:pPr>
            <a:r>
              <a:rPr lang="nb-NO" dirty="0"/>
              <a:t>Overskriften er ikke presis nok. Hva får jeg egentlig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et langt </a:t>
            </a:r>
            <a:r>
              <a:rPr lang="nb-NO" dirty="0" err="1"/>
              <a:t>lovsitat</a:t>
            </a:r>
            <a:r>
              <a:rPr lang="nb-NO" dirty="0"/>
              <a:t> som leseren selv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sent.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flere tunge setninger, passivformuleringer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lite imøtekommende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veksler mellom </a:t>
            </a:r>
            <a:r>
              <a:rPr lang="nb-NO" i="1" dirty="0"/>
              <a:t>dere</a:t>
            </a:r>
            <a:r>
              <a:rPr lang="nb-NO" dirty="0"/>
              <a:t> og </a:t>
            </a:r>
            <a:r>
              <a:rPr lang="nb-NO" i="1" dirty="0"/>
              <a:t>De/Dem.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relevant informasjon som leserne trenger.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1050001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se en liten filmsnutt til. Denne filmen er laget om den teksten dere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230336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er annerledes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en imøtekommende overskrift som gir mening fra målgruppens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tidlig. (Klarspråk hjelper oss også å strukturere tekstene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mer håndterlig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et mer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vennlig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informative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henvender seg konsekvent til </a:t>
            </a:r>
            <a:r>
              <a:rPr lang="nb-NO" i="1" dirty="0"/>
              <a:t>dere.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relevant informasjon om SFO, besøksdag m.m. – det foreldrene lurer på når barnet deres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812380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Disse skoletekstene ligger i KS sin tekstbase med kommunale tekster. Her kan kommuner som vil forbedre språket, finne gode eksempler. Delingspotensialet er så stort – alle kommuner sender ut dette brevet. Her har dere mange gode maler</a:t>
            </a:r>
            <a:r>
              <a:rPr lang="nb-NO" sz="1200" kern="1200" baseline="0" dirty="0">
                <a:solidFill>
                  <a:schemeClr val="tx1"/>
                </a:solidFill>
                <a:effectLst/>
                <a:latin typeface="+mn-lt"/>
                <a:ea typeface="+mn-ea"/>
                <a:cs typeface="+mn-cs"/>
              </a:rPr>
              <a:t> som dere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Hver enkelt saksbehandler skriver mye fritekst, og det er ikke alltid vi har en mal. Det handler om å endre skrivekultur. Saksbehandlerne må bli bevisst hvem de skriver til, og hvordan de gjør det. Det er et endringsprosjekt som krever ressurser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10</a:t>
            </a:fld>
            <a:endParaRPr lang="nb-NO"/>
          </a:p>
        </p:txBody>
      </p:sp>
    </p:spTree>
    <p:extLst>
      <p:ext uri="{BB962C8B-B14F-4D97-AF65-F5344CB8AC3E}">
        <p14:creationId xmlns:p14="http://schemas.microsoft.com/office/powerpoint/2010/main" val="1719788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effekt når tekster blir endret fra tunge og systemorienterte til innbyggerorienterte og forståelige. Nå skal vi se nærmere på hva noen kommuner har oppnådd ved å gjøre tekster klarere.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11</a:t>
            </a:fld>
            <a:endParaRPr lang="nb-NO"/>
          </a:p>
        </p:txBody>
      </p:sp>
    </p:spTree>
    <p:extLst>
      <p:ext uri="{BB962C8B-B14F-4D97-AF65-F5344CB8AC3E}">
        <p14:creationId xmlns:p14="http://schemas.microsoft.com/office/powerpoint/2010/main" val="2118527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forbedre malen for saksframlegg har Hamar kommune lagt til rette for effektive arbeidsprosesser og minimert faren for misforståelser på grunn av språklige uklarheter.</a:t>
            </a:r>
          </a:p>
          <a:p>
            <a:endParaRPr lang="nb-NO" sz="2200" dirty="0"/>
          </a:p>
          <a:p>
            <a:r>
              <a:rPr lang="nb-NO" sz="2200" dirty="0"/>
              <a:t>De har også regnet ut hvor mye penger det er å spare på at tekstene blir så klare at innbyggerne ikke trenger å ringe:</a:t>
            </a:r>
            <a:br>
              <a:rPr lang="nb-NO" sz="2200" dirty="0"/>
            </a:br>
            <a:endParaRPr lang="nb-NO" sz="2200" dirty="0"/>
          </a:p>
          <a:p>
            <a:pPr marL="800100" lvl="1" indent="-342900">
              <a:buFont typeface="Arial" panose="020B0604020202020204" pitchFamily="34" charset="0"/>
              <a:buChar char="•"/>
            </a:pPr>
            <a:r>
              <a:rPr lang="nb-NO" sz="2200" dirty="0"/>
              <a:t>De har 1000 utsendelser per dag.</a:t>
            </a:r>
          </a:p>
          <a:p>
            <a:pPr marL="800100" lvl="1" indent="-342900">
              <a:buFont typeface="Arial" panose="020B0604020202020204" pitchFamily="34" charset="0"/>
              <a:buChar char="•"/>
            </a:pPr>
            <a:r>
              <a:rPr lang="nb-NO" sz="2200" dirty="0"/>
              <a:t>Hvis 10 % ringer, blir det 100 telefoner hver dag.</a:t>
            </a:r>
          </a:p>
          <a:p>
            <a:pPr marL="800100" lvl="1" indent="-342900">
              <a:buFont typeface="Arial" panose="020B0604020202020204" pitchFamily="34" charset="0"/>
              <a:buChar char="•"/>
            </a:pPr>
            <a:r>
              <a:rPr lang="nb-NO" sz="2200" dirty="0"/>
              <a:t>De har 70 kroner i kostnader per telefon, så det blir 7000 kroner per dag. </a:t>
            </a:r>
          </a:p>
          <a:p>
            <a:pPr marL="800100" lvl="1" indent="-342900">
              <a:buFont typeface="Arial" panose="020B0604020202020204" pitchFamily="34" charset="0"/>
              <a:buChar char="•"/>
            </a:pPr>
            <a:r>
              <a:rPr lang="nb-NO" sz="2200" dirty="0"/>
              <a:t>Til sammen blir det 1,5 millioner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1229192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i Plan- og bygningsetaten i Oslo har revidert alle brevmalene sine. Odd Iver Rånes, som leder kundesenteret, forteller at han tidligere mottok tre til fem telefoner hver eneste dag fordi folk ikke forstod innholdet i brevene deres. Etter </a:t>
            </a:r>
            <a:r>
              <a:rPr lang="nb-NO" baseline="0" dirty="0" err="1"/>
              <a:t>klarspråksarbeidet</a:t>
            </a:r>
            <a:r>
              <a:rPr lang="nb-NO" baseline="0" dirty="0"/>
              <a:t> får han nesten ingen unødvendige henvendelser.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13</a:t>
            </a:fld>
            <a:endParaRPr lang="nb-NO"/>
          </a:p>
        </p:txBody>
      </p:sp>
    </p:spTree>
    <p:extLst>
      <p:ext uri="{BB962C8B-B14F-4D97-AF65-F5344CB8AC3E}">
        <p14:creationId xmlns:p14="http://schemas.microsoft.com/office/powerpoint/2010/main" val="2714315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hvordan kommer vi i gang? </a:t>
            </a:r>
            <a:r>
              <a:rPr lang="nb-NO" baseline="0" dirty="0"/>
              <a:t>På klarspråk.no og ks.no kan vi finne mange ressurser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tekstbase med tekster i klarspråk fra ulike kommuner som vi kan inspireres av og gjenbruke hvis vi ønsker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verktøykasse for brukerinvolvering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veileder i </a:t>
            </a:r>
            <a:r>
              <a:rPr lang="nb-NO"/>
              <a:t>klart språk </a:t>
            </a:r>
            <a:r>
              <a:rPr lang="nb-NO" dirty="0"/>
              <a:t>som hjelper oss å kommunisere godt med alle innbyggerne, uansett om de er vante lesere eller ikke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statlige </a:t>
            </a:r>
            <a:r>
              <a:rPr lang="nb-NO" dirty="0" err="1"/>
              <a:t>klarspråkssatsingen</a:t>
            </a:r>
            <a:r>
              <a:rPr lang="nb-NO" dirty="0"/>
              <a:t> har også utviklet et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206912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04.09.2019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04.09.2019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086467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sz="4000" dirty="0"/>
              <a:t>Klarspråk</a:t>
            </a:r>
            <a:br>
              <a:rPr lang="nb-NO" sz="4000" dirty="0"/>
            </a:br>
            <a:r>
              <a:rPr lang="nb-NO" dirty="0"/>
              <a:t>– hva er det, hvorfor trenger vi det, </a:t>
            </a:r>
            <a:br>
              <a:rPr lang="nb-NO" dirty="0"/>
            </a:br>
            <a:r>
              <a:rPr lang="nb-NO" dirty="0"/>
              <a:t>og hvordan i all verden skal vi gjøre det?</a:t>
            </a: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Tree>
    <p:extLst>
      <p:ext uri="{BB962C8B-B14F-4D97-AF65-F5344CB8AC3E}">
        <p14:creationId xmlns:p14="http://schemas.microsoft.com/office/powerpoint/2010/main" val="2049982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182266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3303081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r="28274"/>
          <a:stretch/>
        </p:blipFill>
        <p:spPr>
          <a:xfrm>
            <a:off x="1451429" y="-1230406"/>
            <a:ext cx="8617729" cy="10287000"/>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3576069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Hva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tydelig at målgruppen </a:t>
            </a:r>
          </a:p>
          <a:p>
            <a:r>
              <a:rPr lang="nb-NO" dirty="0"/>
              <a:t>finner informasjonen de trenger</a:t>
            </a:r>
          </a:p>
          <a:p>
            <a:r>
              <a:rPr lang="nb-NO" dirty="0"/>
              <a:t>forstår den</a:t>
            </a:r>
          </a:p>
          <a:p>
            <a:r>
              <a:rPr lang="nb-NO" dirty="0"/>
              <a:t>og kan bruke den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Hvordan </a:t>
            </a:r>
          </a:p>
          <a:p>
            <a:pPr algn="ctr"/>
            <a:r>
              <a:rPr lang="nb-NO" sz="2200" b="1" dirty="0">
                <a:solidFill>
                  <a:schemeClr val="accent5">
                    <a:lumMod val="75000"/>
                  </a:schemeClr>
                </a:solidFill>
              </a:rPr>
              <a:t>møter vi innbyggerne gjennom tekstene våre? </a:t>
            </a:r>
          </a:p>
        </p:txBody>
      </p:sp>
    </p:spTree>
    <p:extLst>
      <p:ext uri="{BB962C8B-B14F-4D97-AF65-F5344CB8AC3E}">
        <p14:creationId xmlns:p14="http://schemas.microsoft.com/office/powerpoint/2010/main" val="41533872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1634" r="5204" b="19719"/>
          <a:stretch/>
        </p:blipFill>
        <p:spPr>
          <a:xfrm>
            <a:off x="1041141" y="518958"/>
            <a:ext cx="4634164" cy="5810889"/>
          </a:xfrm>
          <a:prstGeom prst="rect">
            <a:avLst/>
          </a:prstGeom>
          <a:ln>
            <a:solidFill>
              <a:schemeClr val="tx1"/>
            </a:solidFill>
          </a:ln>
        </p:spPr>
      </p:pic>
      <p:pic>
        <p:nvPicPr>
          <p:cNvPr id="6" name="Bilde 5">
            <a:extLst>
              <a:ext uri="{FF2B5EF4-FFF2-40B4-BE49-F238E27FC236}">
                <a16:creationId xmlns:a16="http://schemas.microsoft.com/office/drawing/2014/main" id="{BBE4DAFE-A3EA-524F-9302-9694ABFC12B0}"/>
              </a:ext>
            </a:extLst>
          </p:cNvPr>
          <p:cNvPicPr>
            <a:picLocks noChangeAspect="1"/>
          </p:cNvPicPr>
          <p:nvPr/>
        </p:nvPicPr>
        <p:blipFill rotWithShape="1">
          <a:blip r:embed="rId4"/>
          <a:srcRect l="5461" t="9387" r="6359" b="11701"/>
          <a:stretch/>
        </p:blipFill>
        <p:spPr>
          <a:xfrm>
            <a:off x="6106845" y="486142"/>
            <a:ext cx="4640423" cy="5876519"/>
          </a:xfrm>
          <a:prstGeom prst="rect">
            <a:avLst/>
          </a:prstGeom>
          <a:ln>
            <a:solidFill>
              <a:schemeClr val="tx1"/>
            </a:solidFill>
          </a:ln>
        </p:spPr>
      </p:pic>
    </p:spTree>
    <p:extLst>
      <p:ext uri="{BB962C8B-B14F-4D97-AF65-F5344CB8AC3E}">
        <p14:creationId xmlns:p14="http://schemas.microsoft.com/office/powerpoint/2010/main" val="3593165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1634" r="5204" b="19719"/>
          <a:stretch/>
        </p:blipFill>
        <p:spPr>
          <a:xfrm>
            <a:off x="3508309" y="270588"/>
            <a:ext cx="5104617" cy="64008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Hovedbudskapet kommer sent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imøtekommende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leseren selv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Veksler mellom </a:t>
            </a:r>
            <a:r>
              <a:rPr lang="nb-NO" i="1" dirty="0"/>
              <a:t>dere</a:t>
            </a:r>
            <a:r>
              <a:rPr lang="nb-NO" dirty="0"/>
              <a:t> og </a:t>
            </a:r>
            <a:r>
              <a:rPr lang="nb-NO" i="1" dirty="0"/>
              <a:t>De/Dem</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relevant informasjon som leserne trenger</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Flere tunge setninger, passivformuleringer og korrekturfeil</a:t>
            </a:r>
          </a:p>
        </p:txBody>
      </p:sp>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kommunens perspektiv og ikke leserens.</a:t>
            </a:r>
          </a:p>
        </p:txBody>
      </p:sp>
    </p:spTree>
    <p:extLst>
      <p:ext uri="{BB962C8B-B14F-4D97-AF65-F5344CB8AC3E}">
        <p14:creationId xmlns:p14="http://schemas.microsoft.com/office/powerpoint/2010/main" val="154718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67640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Hyggelig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Hovedbudskapet kommer tidlig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Vennlig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håndterlig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Henvender seg konsekvent til </a:t>
            </a:r>
            <a:r>
              <a:rPr lang="nb-NO" b="1" i="1" dirty="0"/>
              <a:t>dere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Inneholder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direkte og aktivt språk og ingen korrekturfeil</a:t>
            </a:r>
          </a:p>
        </p:txBody>
      </p:sp>
      <p:pic>
        <p:nvPicPr>
          <p:cNvPr id="16" name="Bilde 15">
            <a:extLst>
              <a:ext uri="{FF2B5EF4-FFF2-40B4-BE49-F238E27FC236}">
                <a16:creationId xmlns:a16="http://schemas.microsoft.com/office/drawing/2014/main" id="{96E533C7-F0E3-EA4F-997A-73F45BFAF855}"/>
              </a:ext>
            </a:extLst>
          </p:cNvPr>
          <p:cNvPicPr>
            <a:picLocks noChangeAspect="1"/>
          </p:cNvPicPr>
          <p:nvPr/>
        </p:nvPicPr>
        <p:blipFill rotWithShape="1">
          <a:blip r:embed="rId3"/>
          <a:srcRect l="5461" t="9387" r="6359" b="11701"/>
          <a:stretch/>
        </p:blipFill>
        <p:spPr>
          <a:xfrm>
            <a:off x="3331027" y="452063"/>
            <a:ext cx="4922910" cy="6234254"/>
          </a:xfrm>
          <a:prstGeom prst="rect">
            <a:avLst/>
          </a:prstGeom>
          <a:ln>
            <a:solidFill>
              <a:schemeClr val="tx1"/>
            </a:solidFill>
          </a:ln>
        </p:spPr>
      </p:pic>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leserens perspektiv</a:t>
            </a:r>
            <a:r>
              <a:rPr lang="nb-NO" dirty="0"/>
              <a:t>.</a:t>
            </a:r>
          </a:p>
        </p:txBody>
      </p:sp>
    </p:spTree>
    <p:extLst>
      <p:ext uri="{BB962C8B-B14F-4D97-AF65-F5344CB8AC3E}">
        <p14:creationId xmlns:p14="http://schemas.microsoft.com/office/powerpoint/2010/main" val="288436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tekster</a:t>
            </a:r>
          </a:p>
        </p:txBody>
      </p:sp>
    </p:spTree>
    <p:extLst>
      <p:ext uri="{BB962C8B-B14F-4D97-AF65-F5344CB8AC3E}">
        <p14:creationId xmlns:p14="http://schemas.microsoft.com/office/powerpoint/2010/main" val="966796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Hva kan vi oppnå?</a:t>
            </a:r>
          </a:p>
        </p:txBody>
      </p:sp>
      <p:sp>
        <p:nvSpPr>
          <p:cNvPr id="3" name="Plassholder for innhold 2"/>
          <p:cNvSpPr>
            <a:spLocks noGrp="1"/>
          </p:cNvSpPr>
          <p:nvPr>
            <p:ph sz="half" idx="1"/>
          </p:nvPr>
        </p:nvSpPr>
        <p:spPr/>
        <p:txBody>
          <a:bodyPr/>
          <a:lstStyle/>
          <a:p>
            <a:endParaRPr lang="nb-NO"/>
          </a:p>
        </p:txBody>
      </p:sp>
      <p:sp>
        <p:nvSpPr>
          <p:cNvPr id="4" name="Plassholder for innhold 3"/>
          <p:cNvSpPr>
            <a:spLocks noGrp="1"/>
          </p:cNvSpPr>
          <p:nvPr>
            <p:ph sz="half" idx="2"/>
          </p:nvPr>
        </p:nvSpPr>
        <p:spPr/>
        <p:txBody>
          <a:bodyPr/>
          <a:lstStyle/>
          <a:p>
            <a:endParaRPr lang="nb-NO"/>
          </a:p>
        </p:txBody>
      </p:sp>
    </p:spTree>
    <p:extLst>
      <p:ext uri="{BB962C8B-B14F-4D97-AF65-F5344CB8AC3E}">
        <p14:creationId xmlns:p14="http://schemas.microsoft.com/office/powerpoint/2010/main" val="2447628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arbeidsprosesser og minimerer faren for misforståelser på grunn av språklige </a:t>
            </a:r>
            <a:br>
              <a:rPr lang="nb-NO" sz="2600" dirty="0"/>
            </a:br>
            <a:r>
              <a:rPr lang="nb-NO" sz="2600" dirty="0"/>
              <a:t>uklarheter.</a:t>
            </a:r>
          </a:p>
          <a:p>
            <a:endParaRPr lang="nb-NO" sz="2600" dirty="0"/>
          </a:p>
          <a:p>
            <a:r>
              <a:rPr lang="nb-NO" sz="2600" dirty="0"/>
              <a:t>De har også regnet ut hvor mye penger det er å spare på at tekstene blir så klare at innbyggerne ikke trenger å ringe:</a:t>
            </a:r>
            <a:br>
              <a:rPr lang="nb-NO" sz="2600" dirty="0"/>
            </a:br>
            <a:endParaRPr lang="nb-NO" sz="2600" dirty="0"/>
          </a:p>
          <a:p>
            <a:pPr lvl="1">
              <a:buFont typeface="Arial" panose="020B0604020202020204" pitchFamily="34" charset="0"/>
              <a:buChar char="•"/>
            </a:pPr>
            <a:r>
              <a:rPr lang="nb-NO" sz="2600" dirty="0"/>
              <a:t>1000 utsendelser per dag</a:t>
            </a:r>
          </a:p>
          <a:p>
            <a:pPr lvl="1">
              <a:buFont typeface="Arial" panose="020B0604020202020204" pitchFamily="34" charset="0"/>
              <a:buChar char="•"/>
            </a:pPr>
            <a:r>
              <a:rPr lang="nb-NO" sz="2600" dirty="0"/>
              <a:t>Hvis 10 % ringer = 100 telefoner hver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millioner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1762687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r>
              <a:rPr lang="nb-NO" dirty="0"/>
              <a:t/>
            </a:r>
            <a:br>
              <a:rPr lang="nb-NO" dirty="0"/>
            </a:br>
            <a:r>
              <a:rPr lang="nb-NO" dirty="0"/>
              <a:t>leder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4515096"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Tidligere fikk jeg </a:t>
            </a:r>
          </a:p>
          <a:p>
            <a:pPr algn="ctr"/>
            <a:r>
              <a:rPr lang="nb-NO" sz="2400" dirty="0"/>
              <a:t>tre til fem henvendelser </a:t>
            </a:r>
            <a:br>
              <a:rPr lang="nb-NO" sz="2400" dirty="0"/>
            </a:br>
            <a:r>
              <a:rPr lang="nb-NO" sz="2400" dirty="0"/>
              <a:t>daglig på grunn av uklart språk, nå får jeg omtrent ingen.</a:t>
            </a:r>
          </a:p>
        </p:txBody>
      </p:sp>
    </p:spTree>
    <p:extLst>
      <p:ext uri="{BB962C8B-B14F-4D97-AF65-F5344CB8AC3E}">
        <p14:creationId xmlns:p14="http://schemas.microsoft.com/office/powerpoint/2010/main" val="1172427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sp>
        <p:nvSpPr>
          <p:cNvPr id="9" name="Plassholder for innhold 8">
            <a:extLst>
              <a:ext uri="{FF2B5EF4-FFF2-40B4-BE49-F238E27FC236}">
                <a16:creationId xmlns:a16="http://schemas.microsoft.com/office/drawing/2014/main" id="{EA44CCF6-C31F-4547-ADC4-6379B193C3E6}"/>
              </a:ext>
            </a:extLst>
          </p:cNvPr>
          <p:cNvSpPr>
            <a:spLocks noGrp="1"/>
          </p:cNvSpPr>
          <p:nvPr>
            <p:ph sz="half" idx="1"/>
          </p:nvPr>
        </p:nvSpPr>
        <p:spPr/>
        <p:txBody>
          <a:bodyPr/>
          <a:lstStyle/>
          <a:p>
            <a:endParaRPr lang="nb-NO" dirty="0"/>
          </a:p>
        </p:txBody>
      </p:sp>
      <p:pic>
        <p:nvPicPr>
          <p:cNvPr id="3" name="Bilde 2"/>
          <p:cNvPicPr>
            <a:picLocks noChangeAspect="1"/>
          </p:cNvPicPr>
          <p:nvPr/>
        </p:nvPicPr>
        <p:blipFill rotWithShape="1">
          <a:blip r:embed="rId3"/>
          <a:srcRect l="10431" t="8211" r="13785" b="11109"/>
          <a:stretch/>
        </p:blipFill>
        <p:spPr>
          <a:xfrm>
            <a:off x="1731981" y="1302538"/>
            <a:ext cx="8154298" cy="4883110"/>
          </a:xfrm>
          <a:prstGeom prst="rect">
            <a:avLst/>
          </a:prstGeom>
        </p:spPr>
      </p:pic>
    </p:spTree>
    <p:extLst>
      <p:ext uri="{BB962C8B-B14F-4D97-AF65-F5344CB8AC3E}">
        <p14:creationId xmlns:p14="http://schemas.microsoft.com/office/powerpoint/2010/main" val="3789137532"/>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F273BE-7C2A-4D14-88B1-BB4098C28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336439-A198-4093-BE67-9AC4DC0B6443}">
  <ds:schemaRefs>
    <ds:schemaRef ds:uri="http://schemas.microsoft.com/sharepoint/v3/contenttype/forms"/>
  </ds:schemaRefs>
</ds:datastoreItem>
</file>

<file path=customXml/itemProps3.xml><?xml version="1.0" encoding="utf-8"?>
<ds:datastoreItem xmlns:ds="http://schemas.openxmlformats.org/officeDocument/2006/customXml" ds:itemID="{0191146A-6B56-4D8D-A1D0-0261CE6337F7}">
  <ds:schemaRefs>
    <ds:schemaRef ds:uri="http://schemas.microsoft.com/office/2006/documentManagement/types"/>
    <ds:schemaRef ds:uri="d935b8a4-dece-41f2-8b14-694d1fbbb825"/>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d38e24c2-69f2-44fc-a269-1983c94dfb0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10417</TotalTime>
  <Words>1308</Words>
  <Application>Microsoft Office PowerPoint</Application>
  <PresentationFormat>Widescreen</PresentationFormat>
  <Paragraphs>154</Paragraphs>
  <Slides>14</Slides>
  <Notes>14</Notes>
  <HiddenSlides>0</HiddenSlides>
  <MMClips>2</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Arial</vt:lpstr>
      <vt:lpstr>Calibri</vt:lpstr>
      <vt:lpstr>HelveticaNeueLT Pro 25 UltLt</vt:lpstr>
      <vt:lpstr>KS-profiltema</vt:lpstr>
      <vt:lpstr>Klarspråk – hva er det, hvorfor trenger vi det,  og hvordan i all verden skal vi gjøre det?</vt:lpstr>
      <vt:lpstr>PowerPoint-presentasjon</vt:lpstr>
      <vt:lpstr>PowerPoint-presentasjon</vt:lpstr>
      <vt:lpstr>PowerPoint-presentasjon</vt:lpstr>
      <vt:lpstr>Hva er klarspråk?</vt:lpstr>
      <vt:lpstr>PowerPoint-presentasjon</vt:lpstr>
      <vt:lpstr>PowerPoint-presentasjon</vt:lpstr>
      <vt:lpstr>PowerPoint-presentasjon</vt:lpstr>
      <vt:lpstr>PowerPoint-presentasjon</vt:lpstr>
      <vt:lpstr>Kommunesektoren deler tekster</vt:lpstr>
      <vt:lpstr>Hva kan vi oppnå?</vt:lpstr>
      <vt:lpstr>Hamar kommune </vt:lpstr>
      <vt:lpstr>Odd Iver Rånes  leder av kundesenteret i Plan- og bygningsetaten i Oslo kommune</vt:lpstr>
      <vt:lpstr>KS hjelper oss i arbeidet</vt:lpstr>
    </vt:vector>
  </TitlesOfParts>
  <Company>Crop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Anna Holm Vågsland</cp:lastModifiedBy>
  <cp:revision>506</cp:revision>
  <dcterms:created xsi:type="dcterms:W3CDTF">2014-12-02T12:21:04Z</dcterms:created>
  <dcterms:modified xsi:type="dcterms:W3CDTF">2019-09-04T10:27:32Z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