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mp4" ContentType="video/mp4"/>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7" r:id="rId4"/>
  </p:sldMasterIdLst>
  <p:notesMasterIdLst>
    <p:notesMasterId r:id="rId19"/>
  </p:notesMasterIdLst>
  <p:handoutMasterIdLst>
    <p:handoutMasterId r:id="rId20"/>
  </p:handoutMasterIdLst>
  <p:sldIdLst>
    <p:sldId id="382" r:id="rId5"/>
    <p:sldId id="383" r:id="rId6"/>
    <p:sldId id="384" r:id="rId7"/>
    <p:sldId id="385" r:id="rId8"/>
    <p:sldId id="365" r:id="rId9"/>
    <p:sldId id="340" r:id="rId10"/>
    <p:sldId id="341" r:id="rId11"/>
    <p:sldId id="368" r:id="rId12"/>
    <p:sldId id="386" r:id="rId13"/>
    <p:sldId id="387" r:id="rId14"/>
    <p:sldId id="379" r:id="rId15"/>
    <p:sldId id="380" r:id="rId16"/>
    <p:sldId id="381" r:id="rId17"/>
    <p:sldId id="371" r:id="rId18"/>
  </p:sldIdLst>
  <p:sldSz cx="12192000" cy="6858000"/>
  <p:notesSz cx="6858000" cy="9144000"/>
  <p:defaultText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eidi Bunæs-Eklund" initials="" lastIdx="2" clrIdx="0"/>
  <p:cmAuthor id="1" name="Karolina Netland" initials="KN" lastIdx="1" clrIdx="1">
    <p:extLst>
      <p:ext uri="{19B8F6BF-5375-455C-9EA6-DF929625EA0E}">
        <p15:presenceInfo xmlns:p15="http://schemas.microsoft.com/office/powerpoint/2012/main" userId="Karolina Netlan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A58"/>
    <a:srgbClr val="BCCFE8"/>
    <a:srgbClr val="001046"/>
    <a:srgbClr val="85817D"/>
    <a:srgbClr val="008CD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p:restoredTop sz="60852"/>
  </p:normalViewPr>
  <p:slideViewPr>
    <p:cSldViewPr snapToGrid="0" snapToObjects="1">
      <p:cViewPr varScale="1">
        <p:scale>
          <a:sx n="74" d="100"/>
          <a:sy n="74" d="100"/>
        </p:scale>
        <p:origin x="2056" y="176"/>
      </p:cViewPr>
      <p:guideLst>
        <p:guide orient="horz" pos="2160"/>
        <p:guide pos="384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99" d="100"/>
          <a:sy n="99" d="100"/>
        </p:scale>
        <p:origin x="427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le Jan Borgund" userId="28adf3c030431879" providerId="LiveId" clId="{4ABF5C17-6C43-4D47-8E80-AB05910C50C8}"/>
    <pc:docChg chg="undo modSld">
      <pc:chgData name="Ole Jan Borgund" userId="28adf3c030431879" providerId="LiveId" clId="{4ABF5C17-6C43-4D47-8E80-AB05910C50C8}" dt="2019-08-20T10:49:44.768" v="32" actId="20577"/>
      <pc:docMkLst>
        <pc:docMk/>
      </pc:docMkLst>
      <pc:sldChg chg="modNotesTx">
        <pc:chgData name="Ole Jan Borgund" userId="28adf3c030431879" providerId="LiveId" clId="{4ABF5C17-6C43-4D47-8E80-AB05910C50C8}" dt="2019-08-19T20:02:34.230" v="16" actId="20577"/>
        <pc:sldMkLst>
          <pc:docMk/>
          <pc:sldMk cId="3593165280" sldId="340"/>
        </pc:sldMkLst>
      </pc:sldChg>
      <pc:sldChg chg="modNotesTx">
        <pc:chgData name="Ole Jan Borgund" userId="28adf3c030431879" providerId="LiveId" clId="{4ABF5C17-6C43-4D47-8E80-AB05910C50C8}" dt="2019-08-20T10:49:44.768" v="32" actId="20577"/>
        <pc:sldMkLst>
          <pc:docMk/>
          <pc:sldMk cId="2049982538" sldId="361"/>
        </pc:sldMkLst>
      </pc:sldChg>
      <pc:sldChg chg="modNotesTx">
        <pc:chgData name="Ole Jan Borgund" userId="28adf3c030431879" providerId="LiveId" clId="{4ABF5C17-6C43-4D47-8E80-AB05910C50C8}" dt="2019-08-20T10:34:54.967" v="20" actId="6549"/>
        <pc:sldMkLst>
          <pc:docMk/>
          <pc:sldMk cId="80043169" sldId="365"/>
        </pc:sldMkLst>
      </pc:sldChg>
      <pc:sldChg chg="modNotesTx">
        <pc:chgData name="Ole Jan Borgund" userId="28adf3c030431879" providerId="LiveId" clId="{4ABF5C17-6C43-4D47-8E80-AB05910C50C8}" dt="2019-08-19T19:52:48.202" v="1" actId="122"/>
        <pc:sldMkLst>
          <pc:docMk/>
          <pc:sldMk cId="1432451143" sldId="366"/>
        </pc:sldMkLst>
      </pc:sldChg>
      <pc:sldChg chg="modNotesTx">
        <pc:chgData name="Ole Jan Borgund" userId="28adf3c030431879" providerId="LiveId" clId="{4ABF5C17-6C43-4D47-8E80-AB05910C50C8}" dt="2019-08-20T10:45:35.666" v="31" actId="6549"/>
        <pc:sldMkLst>
          <pc:docMk/>
          <pc:sldMk cId="3789137532" sldId="371"/>
        </pc:sldMkLst>
      </pc:sldChg>
      <pc:sldChg chg="modNotesTx">
        <pc:chgData name="Ole Jan Borgund" userId="28adf3c030431879" providerId="LiveId" clId="{4ABF5C17-6C43-4D47-8E80-AB05910C50C8}" dt="2019-08-20T10:43:32.265" v="21" actId="20577"/>
        <pc:sldMkLst>
          <pc:docMk/>
          <pc:sldMk cId="1172427530" sldId="374"/>
        </pc:sldMkLst>
      </pc:sldChg>
      <pc:sldChg chg="modNotesTx">
        <pc:chgData name="Ole Jan Borgund" userId="28adf3c030431879" providerId="LiveId" clId="{4ABF5C17-6C43-4D47-8E80-AB05910C50C8}" dt="2019-08-19T19:56:36.032" v="15" actId="20577"/>
        <pc:sldMkLst>
          <pc:docMk/>
          <pc:sldMk cId="2447628578" sldId="37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9E6778F-9D10-D546-AD42-60AA27D9D64A}" type="datetimeFigureOut">
              <a:t>24.03.2020</a:t>
            </a:fld>
            <a:endParaRPr lang="nb-NO"/>
          </a:p>
        </p:txBody>
      </p:sp>
      <p:sp>
        <p:nvSpPr>
          <p:cNvPr id="4" name="Plassholder for bunn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385C552-36E2-FE4A-8959-3A7D73BFBA2A}" type="slidenum">
              <a:t>‹#›</a:t>
            </a:fld>
            <a:endParaRPr lang="nb-NO"/>
          </a:p>
        </p:txBody>
      </p:sp>
    </p:spTree>
    <p:extLst>
      <p:ext uri="{BB962C8B-B14F-4D97-AF65-F5344CB8AC3E}">
        <p14:creationId xmlns:p14="http://schemas.microsoft.com/office/powerpoint/2010/main" val="23108919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709766-1718-EE41-8F7D-74897AACAE61}" type="datetimeFigureOut">
              <a:rPr lang="nb-NO" smtClean="0"/>
              <a:t>24.03.2020</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nb-NO"/>
              <a:t>Rediger tekststiler i malen
Andre nivå
Tredje nivå
Fjerde nivå
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A5F360-E44A-4E4B-8558-CF50FC504B3C}" type="slidenum">
              <a:rPr lang="nb-NO" smtClean="0"/>
              <a:t>‹#›</a:t>
            </a:fld>
            <a:endParaRPr lang="nb-NO"/>
          </a:p>
        </p:txBody>
      </p:sp>
    </p:spTree>
    <p:extLst>
      <p:ext uri="{BB962C8B-B14F-4D97-AF65-F5344CB8AC3E}">
        <p14:creationId xmlns:p14="http://schemas.microsoft.com/office/powerpoint/2010/main" val="2279227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Klarspråk – kva er det, eigentleg? Dei neste minutta skal vi bli kjende med korleis vi som jobbar i kommunen, kan skrive klare og forståelege tekstar. Vi skal også sjå på korleis klarspråk gjer det enklare for innbyggjarane å bruke tenestene våre og delta i lokaldemokratiet, og korleis klarspråk hjelper kommunen til å spare tid og pengar.</a:t>
            </a:r>
            <a:endParaRPr lang="nb-NO" dirty="0">
              <a:solidFill>
                <a:srgbClr val="FF0000"/>
              </a:solidFill>
            </a:endParaRPr>
          </a:p>
        </p:txBody>
      </p:sp>
      <p:sp>
        <p:nvSpPr>
          <p:cNvPr id="4" name="Plassholder for lysbildenummer 3"/>
          <p:cNvSpPr>
            <a:spLocks noGrp="1"/>
          </p:cNvSpPr>
          <p:nvPr>
            <p:ph type="sldNum" sz="quarter" idx="5"/>
          </p:nvPr>
        </p:nvSpPr>
        <p:spPr/>
        <p:txBody>
          <a:bodyPr/>
          <a:lstStyle/>
          <a:p>
            <a:fld id="{E9A5F360-E44A-4E4B-8558-CF50FC504B3C}" type="slidenum">
              <a:rPr lang="nb-NO" smtClean="0"/>
              <a:t>1</a:t>
            </a:fld>
            <a:endParaRPr lang="nb-NO"/>
          </a:p>
        </p:txBody>
      </p:sp>
    </p:spTree>
    <p:extLst>
      <p:ext uri="{BB962C8B-B14F-4D97-AF65-F5344CB8AC3E}">
        <p14:creationId xmlns:p14="http://schemas.microsoft.com/office/powerpoint/2010/main" val="3596617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begynner med å sjå ein liten film.</a:t>
            </a:r>
          </a:p>
          <a:p>
            <a:endParaRPr lang="nb-NO" dirty="0"/>
          </a:p>
          <a:p>
            <a:r>
              <a:rPr lang="nb-NO" dirty="0"/>
              <a:t>Kjelde: </a:t>
            </a:r>
            <a:r>
              <a:rPr lang="nb-NO" dirty="0" err="1"/>
              <a:t>https</a:t>
            </a:r>
            <a:r>
              <a:rPr lang="nb-NO" dirty="0"/>
              <a:t>://</a:t>
            </a:r>
            <a:r>
              <a:rPr lang="nb-NO" dirty="0" err="1"/>
              <a:t>www.youtube.com</a:t>
            </a:r>
            <a:r>
              <a:rPr lang="nb-NO" dirty="0"/>
              <a:t>/</a:t>
            </a:r>
            <a:r>
              <a:rPr lang="nb-NO" dirty="0" err="1"/>
              <a:t>watch?v</a:t>
            </a:r>
            <a:r>
              <a:rPr lang="nb-NO" dirty="0"/>
              <a:t>=cK48rAsg3oo</a:t>
            </a:r>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2</a:t>
            </a:fld>
            <a:endParaRPr lang="nb-NO"/>
          </a:p>
        </p:txBody>
      </p:sp>
    </p:spTree>
    <p:extLst>
      <p:ext uri="{BB962C8B-B14F-4D97-AF65-F5344CB8AC3E}">
        <p14:creationId xmlns:p14="http://schemas.microsoft.com/office/powerpoint/2010/main" val="7937708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Kva synest de om denne setninga? </a:t>
            </a:r>
          </a:p>
          <a:p>
            <a:endParaRPr lang="nb-NO" dirty="0"/>
          </a:p>
          <a:p>
            <a:r>
              <a:rPr lang="nb-NO" dirty="0"/>
              <a:t>Bruk to minutt til å diskutere med sidepersonen.</a:t>
            </a:r>
          </a:p>
          <a:p>
            <a:endParaRPr lang="nb-NO" dirty="0"/>
          </a:p>
          <a:p>
            <a:r>
              <a:rPr lang="nb-NO" dirty="0">
                <a:effectLst/>
              </a:rPr>
              <a:t>Då ein lokalpolitikar i Kristiansand</a:t>
            </a:r>
            <a:r>
              <a:rPr lang="nb-NO" baseline="0" dirty="0">
                <a:effectLst/>
              </a:rPr>
              <a:t> </a:t>
            </a:r>
            <a:r>
              <a:rPr lang="nb-NO" dirty="0">
                <a:effectLst/>
              </a:rPr>
              <a:t>fann denne setninga i den nye handlingsplanen til heimkommunen, måtte ho klø seg i hovudet. </a:t>
            </a:r>
            <a:endParaRPr lang="nb-NO" dirty="0"/>
          </a:p>
        </p:txBody>
      </p:sp>
      <p:sp>
        <p:nvSpPr>
          <p:cNvPr id="4" name="Plassholder for lysbildenummer 3"/>
          <p:cNvSpPr>
            <a:spLocks noGrp="1"/>
          </p:cNvSpPr>
          <p:nvPr>
            <p:ph type="sldNum" sz="quarter" idx="10"/>
          </p:nvPr>
        </p:nvSpPr>
        <p:spPr/>
        <p:txBody>
          <a:bodyPr/>
          <a:lstStyle/>
          <a:p>
            <a:fld id="{E9A5F360-E44A-4E4B-8558-CF50FC504B3C}" type="slidenum">
              <a:rPr lang="nb-NO" smtClean="0"/>
              <a:t>3</a:t>
            </a:fld>
            <a:endParaRPr lang="nb-NO"/>
          </a:p>
        </p:txBody>
      </p:sp>
    </p:spTree>
    <p:extLst>
      <p:ext uri="{BB962C8B-B14F-4D97-AF65-F5344CB8AC3E}">
        <p14:creationId xmlns:p14="http://schemas.microsoft.com/office/powerpoint/2010/main" val="2448422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Mensa</a:t>
            </a:r>
            <a:r>
              <a:rPr lang="nb-NO" dirty="0"/>
              <a:t>-medlem Mira Svartnes Thorsen </a:t>
            </a:r>
            <a:r>
              <a:rPr lang="nb-NO" baseline="0" dirty="0"/>
              <a:t>seier at </a:t>
            </a:r>
            <a:r>
              <a:rPr lang="nb-NO" dirty="0">
                <a:effectLst/>
              </a:rPr>
              <a:t>ho har fått setninga forklart, men forstår framleis ikkje setninga. </a:t>
            </a:r>
          </a:p>
          <a:p>
            <a:endParaRPr lang="nb-NO" dirty="0">
              <a:effectLst/>
            </a:endParaRPr>
          </a:p>
          <a:p>
            <a:r>
              <a:rPr lang="nb-NO" dirty="0">
                <a:effectLst/>
              </a:rPr>
              <a:t>Det er ikkje berre i Kristiansand offentlege tekstar</a:t>
            </a:r>
            <a:r>
              <a:rPr lang="nb-NO" baseline="0" dirty="0">
                <a:effectLst/>
              </a:rPr>
              <a:t> og brev </a:t>
            </a:r>
            <a:r>
              <a:rPr lang="nb-NO" baseline="0">
                <a:effectLst/>
              </a:rPr>
              <a:t>er uforståelege. </a:t>
            </a:r>
            <a:r>
              <a:rPr lang="nb-NO" dirty="0"/>
              <a:t>Statens </a:t>
            </a:r>
            <a:r>
              <a:rPr lang="nb-NO" dirty="0" err="1"/>
              <a:t>innbyggjarundersøking</a:t>
            </a:r>
            <a:r>
              <a:rPr lang="nb-NO" dirty="0"/>
              <a:t> for 2017 viste at folk framleis synest innhaldet i offentlege brev er for vanskeleg. Så ein av hovudgrunnane til at vi treng klarspråk, er altså at det skal vere enkelt for innbyggjarane å forstå kva rettar dei har, og korleis dei skal gå fram for å oppnå dei. </a:t>
            </a:r>
          </a:p>
          <a:p>
            <a:endParaRPr lang="nb-NO" dirty="0"/>
          </a:p>
          <a:p>
            <a:r>
              <a:rPr lang="nb-NO" dirty="0"/>
              <a:t>Kjelder: </a:t>
            </a:r>
          </a:p>
          <a:p>
            <a:r>
              <a:rPr lang="nb-NO" dirty="0"/>
              <a:t>https://www.nrk.no/sorlandet/mensa-medlem_-_-offentlige-brev-er-uforstaelige-1.14322772</a:t>
            </a:r>
          </a:p>
          <a:p>
            <a:r>
              <a:rPr lang="nb-NO" dirty="0"/>
              <a:t>https://www.vg.no/nyheter/innenriks/i/6E0W8/en-av-tre-forstaar-ikke-hva-som-staar-i-offentlige-brev</a:t>
            </a:r>
          </a:p>
          <a:p>
            <a:r>
              <a:rPr lang="nb-NO" dirty="0"/>
              <a:t>https://www.difi.no/rapporter-og-statistikk/undersokelser/innbyggerundersokelsen-2017</a:t>
            </a:r>
          </a:p>
          <a:p>
            <a:endParaRPr lang="nb-NO" dirty="0"/>
          </a:p>
          <a:p>
            <a:endParaRPr lang="nb-NO" dirty="0"/>
          </a:p>
          <a:p>
            <a:endParaRPr lang="nb-NO" dirty="0"/>
          </a:p>
          <a:p>
            <a:endParaRPr lang="nb-NO" dirty="0"/>
          </a:p>
          <a:p>
            <a:endParaRPr lang="nb-NO" dirty="0"/>
          </a:p>
          <a:p>
            <a:endParaRPr lang="nb-NO" dirty="0"/>
          </a:p>
        </p:txBody>
      </p:sp>
      <p:sp>
        <p:nvSpPr>
          <p:cNvPr id="4" name="Plassholder for lysbildenummer 3"/>
          <p:cNvSpPr>
            <a:spLocks noGrp="1"/>
          </p:cNvSpPr>
          <p:nvPr>
            <p:ph type="sldNum" sz="quarter" idx="10"/>
          </p:nvPr>
        </p:nvSpPr>
        <p:spPr/>
        <p:txBody>
          <a:bodyPr/>
          <a:lstStyle/>
          <a:p>
            <a:fld id="{E9A5F360-E44A-4E4B-8558-CF50FC504B3C}" type="slidenum">
              <a:rPr lang="nb-NO" smtClean="0"/>
              <a:t>4</a:t>
            </a:fld>
            <a:endParaRPr lang="nb-NO"/>
          </a:p>
        </p:txBody>
      </p:sp>
    </p:spTree>
    <p:extLst>
      <p:ext uri="{BB962C8B-B14F-4D97-AF65-F5344CB8AC3E}">
        <p14:creationId xmlns:p14="http://schemas.microsoft.com/office/powerpoint/2010/main" val="20274737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Så det er gode grunnar til at vi bør endre måten vi skriv på, og skrive klarspråk. No skal vi sjå litt nærmare på kva klarspråk eigentleg 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indent="0">
              <a:buNone/>
            </a:pPr>
            <a:r>
              <a:rPr lang="nb-NO" dirty="0"/>
              <a:t>Vi kommuniserer i klarspråk når ordlyd, struktur og visuell utforming er så tydeleg at målgruppa </a:t>
            </a:r>
          </a:p>
          <a:p>
            <a:pPr marL="171450" indent="-171450">
              <a:buFontTx/>
              <a:buChar char="-"/>
            </a:pPr>
            <a:r>
              <a:rPr lang="nb-NO" dirty="0"/>
              <a:t>finn informasjonen dei treng</a:t>
            </a:r>
          </a:p>
          <a:p>
            <a:pPr marL="171450" indent="-171450">
              <a:buFontTx/>
              <a:buChar char="-"/>
            </a:pPr>
            <a:r>
              <a:rPr lang="nb-NO" dirty="0"/>
              <a:t>forstår det dei finn</a:t>
            </a:r>
          </a:p>
          <a:p>
            <a:pPr marL="171450" indent="-171450">
              <a:buFontTx/>
              <a:buChar char="-"/>
            </a:pPr>
            <a:r>
              <a:rPr lang="nb-NO" dirty="0"/>
              <a:t>kan bruke det dei finn, til å gjere det dei skal</a:t>
            </a:r>
          </a:p>
          <a:p>
            <a:pPr marL="0" indent="0">
              <a:buFontTx/>
              <a:buNone/>
            </a:pPr>
            <a:endParaRPr lang="nb-NO" dirty="0"/>
          </a:p>
          <a:p>
            <a:pPr marL="0" indent="0">
              <a:buFontTx/>
              <a:buNone/>
            </a:pPr>
            <a:r>
              <a:rPr lang="nb-NO" dirty="0"/>
              <a:t>Det er kanskje det siste punktet som skil seg litt frå det vi ofte tenkjer er god tekstkvalitet: God tekst handlar ikkje berre om korrekt språk, gode setningar og ein god struktur, men om at nokon skal BRUKE teksten til noko. Ein god tekst gjer det enkelt for innbyggjarane å utføre oppgåvene sine og gir dei svar på det dei lurer på. Ein god tekst er effektiv.</a:t>
            </a:r>
          </a:p>
          <a:p>
            <a:endParaRPr lang="nb-NO" dirty="0"/>
          </a:p>
          <a:p>
            <a:r>
              <a:rPr lang="nb-NO" dirty="0"/>
              <a:t>Kanskje kan vi oftare tenkje at vi skal snakke til folk som folk, og at vi skal sjå på teksten litt meir som ein samtale og litt mindre som eit kronglete byråkratisk skriv.</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Det er også verdt å merkje seg at klarspråk ikkje dreier seg om at alle tekstar skal vere forståelege for ALLE, men for målgruppene dei er meinte for. Det betyr at vi skal forklare fagomgrep når vi skriv til innbyggjarane – eller kanskje til og med byte ut fagomgrep med meir kvardagslege ord. Skriv vi til profesjonelle aktørar, derimot, skal vi sjølvsagt kunne bruke fagomgrep utan problem.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Definisjonen gjer det også klart at klarspråk ikkje berre er skrivebordsarbeid. Det er målgruppa som avgjer om ein tekst er klar og forståeleg, og derfor bør vi alltid involvere innbyggjarane når vi lagar nye vedtaksmalar, nettsider eller digitale tenester.</a:t>
            </a:r>
          </a:p>
          <a:p>
            <a:endParaRPr lang="nb-NO" dirty="0"/>
          </a:p>
          <a:p>
            <a:r>
              <a:rPr lang="nb-NO" dirty="0"/>
              <a:t>Kjelde: https://www.sprakradet.no/Klarsprak/om-klarsprak/hva-er-klarsprak/</a:t>
            </a:r>
          </a:p>
          <a:p>
            <a:endParaRPr lang="nb-NO" dirty="0"/>
          </a:p>
        </p:txBody>
      </p:sp>
      <p:sp>
        <p:nvSpPr>
          <p:cNvPr id="4" name="Plassholder for lysbildenummer 3"/>
          <p:cNvSpPr>
            <a:spLocks noGrp="1"/>
          </p:cNvSpPr>
          <p:nvPr>
            <p:ph type="sldNum" sz="quarter" idx="10"/>
          </p:nvPr>
        </p:nvSpPr>
        <p:spPr/>
        <p:txBody>
          <a:bodyPr/>
          <a:lstStyle/>
          <a:p>
            <a:fld id="{ACFE2F57-E0AC-714B-BD94-C1D69009A103}" type="slidenum">
              <a:rPr lang="nb-NO" smtClean="0"/>
              <a:t>5</a:t>
            </a:fld>
            <a:endParaRPr lang="nb-NO"/>
          </a:p>
        </p:txBody>
      </p:sp>
    </p:spTree>
    <p:extLst>
      <p:ext uri="{BB962C8B-B14F-4D97-AF65-F5344CB8AC3E}">
        <p14:creationId xmlns:p14="http://schemas.microsoft.com/office/powerpoint/2010/main" val="1006912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Nå skal dere få ta en kikk på to versjoner av en tekst. Hva synes dere om disse tekstene?</a:t>
            </a:r>
            <a:endParaRPr lang="nn-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Kilde: Dette er en reell tekst hentet fra en kommune som vi har gitt det fiktive navnet «Holand kommune».</a:t>
            </a:r>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6</a:t>
            </a:fld>
            <a:endParaRPr lang="nb-NO"/>
          </a:p>
        </p:txBody>
      </p:sp>
    </p:spTree>
    <p:extLst>
      <p:ext uri="{BB962C8B-B14F-4D97-AF65-F5344CB8AC3E}">
        <p14:creationId xmlns:p14="http://schemas.microsoft.com/office/powerpoint/2010/main" val="39591223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Denne teksten fungerer ikkje så godt. Han er skriven fra kommunen sitt perspektiv, utan å ta omsyn til kva lesarane faktisk har behov for av informasjon.</a:t>
            </a:r>
          </a:p>
          <a:p>
            <a:endParaRPr lang="nb-NO" dirty="0"/>
          </a:p>
          <a:p>
            <a:r>
              <a:rPr lang="nb-NO" dirty="0"/>
              <a:t>Utfordringar ved denne teksten:</a:t>
            </a:r>
          </a:p>
          <a:p>
            <a:endParaRPr lang="nb-NO" dirty="0"/>
          </a:p>
          <a:p>
            <a:pPr marL="171450" indent="-171450">
              <a:buFontTx/>
              <a:buChar char="-"/>
            </a:pPr>
            <a:r>
              <a:rPr lang="nb-NO" dirty="0"/>
              <a:t>Overskrifta er ikkje presis nok. Kva får eg eigentleg informasjon om her?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Teksten inneheld eit langt </a:t>
            </a:r>
            <a:r>
              <a:rPr lang="nb-NO" dirty="0" err="1"/>
              <a:t>lovsitat</a:t>
            </a:r>
            <a:r>
              <a:rPr lang="nb-NO" dirty="0"/>
              <a:t> som lesaren sjølv må tolke.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Hovudbodskapen kjem seint.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Teksten har fleire tunge setningar, passivformuleringar og korrekturfeil.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Han er skriven i ein lite imøtekommande tone.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Han manglar mellomtitlar.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Han vekslar mellom </a:t>
            </a:r>
            <a:r>
              <a:rPr lang="nb-NO" i="1" dirty="0"/>
              <a:t>de</a:t>
            </a:r>
            <a:r>
              <a:rPr lang="nb-NO" dirty="0"/>
              <a:t> og </a:t>
            </a:r>
            <a:r>
              <a:rPr lang="nb-NO" i="1" dirty="0"/>
              <a:t>De/Dykk.</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Han manglar relevant informasjon som lesarane treng.</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i="1"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indent="-171450">
              <a:buFontTx/>
              <a:buChar char="-"/>
            </a:pPr>
            <a:endParaRPr lang="nb-NO" dirty="0"/>
          </a:p>
          <a:p>
            <a:pPr marL="171450" indent="-171450">
              <a:buFontTx/>
              <a:buChar char="-"/>
            </a:pPr>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7</a:t>
            </a:fld>
            <a:endParaRPr lang="nb-NO"/>
          </a:p>
        </p:txBody>
      </p:sp>
    </p:spTree>
    <p:extLst>
      <p:ext uri="{BB962C8B-B14F-4D97-AF65-F5344CB8AC3E}">
        <p14:creationId xmlns:p14="http://schemas.microsoft.com/office/powerpoint/2010/main" val="12206769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skal sjå ein liten filmsnutt til. Denne filmen er laga om den teksten de nettopp har sett på.</a:t>
            </a:r>
          </a:p>
        </p:txBody>
      </p:sp>
      <p:sp>
        <p:nvSpPr>
          <p:cNvPr id="4" name="Plassholder for lysbildenummer 3"/>
          <p:cNvSpPr>
            <a:spLocks noGrp="1"/>
          </p:cNvSpPr>
          <p:nvPr>
            <p:ph type="sldNum" sz="quarter" idx="5"/>
          </p:nvPr>
        </p:nvSpPr>
        <p:spPr/>
        <p:txBody>
          <a:bodyPr/>
          <a:lstStyle/>
          <a:p>
            <a:fld id="{E9A5F360-E44A-4E4B-8558-CF50FC504B3C}" type="slidenum">
              <a:rPr lang="nb-NO" smtClean="0"/>
              <a:t>8</a:t>
            </a:fld>
            <a:endParaRPr lang="nb-NO"/>
          </a:p>
        </p:txBody>
      </p:sp>
    </p:spTree>
    <p:extLst>
      <p:ext uri="{BB962C8B-B14F-4D97-AF65-F5344CB8AC3E}">
        <p14:creationId xmlns:p14="http://schemas.microsoft.com/office/powerpoint/2010/main" val="13095124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Kva er annleis ved denne teksten?</a:t>
            </a:r>
          </a:p>
          <a:p>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Han har ei imøtekommande overskrift som gir meining frå målgruppa sitt perspektiv.</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Hovudbodskapen kjem tidleg. (Klarspråk hjelper oss også å strukturere tekstane godt og komme kjapt til poenget.)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Teksten inneheld meir handterleg regelverksinformasjon.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Han har eit meir direkte og aktivt språk, og det er ingen korrekturfeil.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Teksten har ein vennleg tone.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Han har informative mellomtitlar.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Han vender seg konsekvent til </a:t>
            </a:r>
            <a:r>
              <a:rPr lang="nb-NO" i="1" dirty="0"/>
              <a:t>de.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b-NO" dirty="0"/>
              <a:t>Han inneheld relevant informasjon om SFO, besøksdag m.m. – det foreldra lurer på når barnet deira skal begynne på SFO.</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i="1"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9</a:t>
            </a:fld>
            <a:endParaRPr lang="nb-NO"/>
          </a:p>
        </p:txBody>
      </p:sp>
    </p:spTree>
    <p:extLst>
      <p:ext uri="{BB962C8B-B14F-4D97-AF65-F5344CB8AC3E}">
        <p14:creationId xmlns:p14="http://schemas.microsoft.com/office/powerpoint/2010/main" val="14752479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Desse skoletekstane ligg i KS sin tekstbase med kommunale tekstar. Her kan kommunar som vil forbetre språket, finne gode eksempel. Delingspotensialet er så stort – alle kommunar sender ut dette brevet. Her har de mange gode malar</a:t>
            </a:r>
            <a:r>
              <a:rPr lang="nb-NO" sz="1200" kern="1200" baseline="0" dirty="0">
                <a:solidFill>
                  <a:schemeClr val="tx1"/>
                </a:solidFill>
                <a:effectLst/>
                <a:latin typeface="+mn-lt"/>
                <a:ea typeface="+mn-ea"/>
                <a:cs typeface="+mn-cs"/>
              </a:rPr>
              <a:t> som de kan bruke. </a:t>
            </a:r>
          </a:p>
          <a:p>
            <a:endParaRPr lang="nb-NO" sz="1200" kern="1200" baseline="0" dirty="0">
              <a:solidFill>
                <a:schemeClr val="tx1"/>
              </a:solidFill>
              <a:effectLst/>
              <a:latin typeface="+mn-lt"/>
              <a:ea typeface="+mn-ea"/>
              <a:cs typeface="+mn-cs"/>
            </a:endParaRPr>
          </a:p>
          <a:p>
            <a:r>
              <a:rPr lang="nb-NO" sz="1200" kern="1200" baseline="0" dirty="0">
                <a:solidFill>
                  <a:schemeClr val="tx1"/>
                </a:solidFill>
                <a:effectLst/>
                <a:latin typeface="+mn-lt"/>
                <a:ea typeface="+mn-ea"/>
                <a:cs typeface="+mn-cs"/>
              </a:rPr>
              <a:t>Kvar enkelt saksbehandlar skriv mykje fritekst, og det er ikkje alltid vi har ein mal. Det handlar om å endre skrivekultur. Saksbehandlarane må bli bevisste kven dei skriv til, og korleis dei gjer det. Det er eit endringsprosjekt som krev ressursar og opplæring. </a:t>
            </a:r>
            <a:endParaRPr lang="nb-NO" sz="1200" kern="1200" dirty="0">
              <a:solidFill>
                <a:schemeClr val="tx1"/>
              </a:solidFill>
              <a:effectLst/>
              <a:latin typeface="+mn-lt"/>
              <a:ea typeface="+mn-ea"/>
              <a:cs typeface="+mn-cs"/>
            </a:endParaRPr>
          </a:p>
        </p:txBody>
      </p:sp>
      <p:sp>
        <p:nvSpPr>
          <p:cNvPr id="4" name="Plassholder for lysbildenummer 3"/>
          <p:cNvSpPr>
            <a:spLocks noGrp="1"/>
          </p:cNvSpPr>
          <p:nvPr>
            <p:ph type="sldNum" sz="quarter" idx="10"/>
          </p:nvPr>
        </p:nvSpPr>
        <p:spPr/>
        <p:txBody>
          <a:bodyPr/>
          <a:lstStyle/>
          <a:p>
            <a:fld id="{FCAFBD94-DCF1-4070-8544-575DE76DF594}" type="slidenum">
              <a:rPr lang="nb-NO" smtClean="0"/>
              <a:pPr/>
              <a:t>10</a:t>
            </a:fld>
            <a:endParaRPr lang="nb-NO"/>
          </a:p>
        </p:txBody>
      </p:sp>
    </p:spTree>
    <p:extLst>
      <p:ext uri="{BB962C8B-B14F-4D97-AF65-F5344CB8AC3E}">
        <p14:creationId xmlns:p14="http://schemas.microsoft.com/office/powerpoint/2010/main" val="37810867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Det gir resultat når tekstar blir endra frå tunge og systemorienterte til innbyggjarorienterte og forståelege. No skal vi sjå nærmare på kva nokre kommunar har oppnådd ved å gjere tekstar klarare.</a:t>
            </a:r>
          </a:p>
          <a:p>
            <a:endParaRPr lang="nb-NO" dirty="0"/>
          </a:p>
        </p:txBody>
      </p:sp>
      <p:sp>
        <p:nvSpPr>
          <p:cNvPr id="4" name="Plassholder for lysbildenummer 3"/>
          <p:cNvSpPr>
            <a:spLocks noGrp="1"/>
          </p:cNvSpPr>
          <p:nvPr>
            <p:ph type="sldNum" sz="quarter" idx="10"/>
          </p:nvPr>
        </p:nvSpPr>
        <p:spPr/>
        <p:txBody>
          <a:bodyPr/>
          <a:lstStyle/>
          <a:p>
            <a:fld id="{E9A5F360-E44A-4E4B-8558-CF50FC504B3C}" type="slidenum">
              <a:rPr lang="nb-NO" smtClean="0"/>
              <a:t>11</a:t>
            </a:fld>
            <a:endParaRPr lang="nb-NO"/>
          </a:p>
        </p:txBody>
      </p:sp>
    </p:spTree>
    <p:extLst>
      <p:ext uri="{BB962C8B-B14F-4D97-AF65-F5344CB8AC3E}">
        <p14:creationId xmlns:p14="http://schemas.microsoft.com/office/powerpoint/2010/main" val="23197570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2200" dirty="0"/>
              <a:t>Gjennom å forbetre malen for saksframlegg har Hamar kommune lagt til rette for effektive arbeidsprosessar og minimert faren for misforståingar på grunn av språklege uklarheiter.</a:t>
            </a:r>
          </a:p>
          <a:p>
            <a:endParaRPr lang="nb-NO" sz="2200" dirty="0"/>
          </a:p>
          <a:p>
            <a:r>
              <a:rPr lang="nb-NO" sz="2200" dirty="0"/>
              <a:t>Dei har også rekna ut kor mykje pengar det er å spare på at tekstane blir så klare at innbyggjarane ikkje treng å ringje:</a:t>
            </a:r>
            <a:br>
              <a:rPr lang="nb-NO" sz="2200" dirty="0"/>
            </a:br>
            <a:endParaRPr lang="nb-NO" sz="2200" dirty="0"/>
          </a:p>
          <a:p>
            <a:pPr marL="800100" lvl="1" indent="-342900">
              <a:buFont typeface="Arial" panose="020B0604020202020204" pitchFamily="34" charset="0"/>
              <a:buChar char="•"/>
            </a:pPr>
            <a:r>
              <a:rPr lang="nb-NO" sz="2200" dirty="0"/>
              <a:t>Kommunen har 1000 utsendingar per dag.</a:t>
            </a:r>
          </a:p>
          <a:p>
            <a:pPr marL="800100" lvl="1" indent="-342900">
              <a:buFont typeface="Arial" panose="020B0604020202020204" pitchFamily="34" charset="0"/>
              <a:buChar char="•"/>
            </a:pPr>
            <a:r>
              <a:rPr lang="nb-NO" sz="2200" dirty="0"/>
              <a:t>Viss 10 % ringjer, blir det 100 telefonar kvar dag.</a:t>
            </a:r>
          </a:p>
          <a:p>
            <a:pPr marL="800100" lvl="1" indent="-342900">
              <a:buFont typeface="Arial" panose="020B0604020202020204" pitchFamily="34" charset="0"/>
              <a:buChar char="•"/>
            </a:pPr>
            <a:r>
              <a:rPr lang="nb-NO" sz="2200" dirty="0"/>
              <a:t>Dei har 70 kroner i kostnader per telefon, så det blir 7000 kroner per dag. </a:t>
            </a:r>
          </a:p>
          <a:p>
            <a:pPr marL="800100" lvl="1" indent="-342900">
              <a:buFont typeface="Arial" panose="020B0604020202020204" pitchFamily="34" charset="0"/>
              <a:buChar char="•"/>
            </a:pPr>
            <a:r>
              <a:rPr lang="nb-NO" sz="2200" dirty="0"/>
              <a:t>Til saman blir det 1,5 millionar kroner i året.</a:t>
            </a:r>
          </a:p>
          <a:p>
            <a:endParaRPr lang="nb-NO" dirty="0"/>
          </a:p>
          <a:p>
            <a:endParaRPr lang="nb-NO" dirty="0"/>
          </a:p>
        </p:txBody>
      </p:sp>
      <p:sp>
        <p:nvSpPr>
          <p:cNvPr id="4" name="Plassholder for lysbildenummer 3"/>
          <p:cNvSpPr>
            <a:spLocks noGrp="1"/>
          </p:cNvSpPr>
          <p:nvPr>
            <p:ph type="sldNum" sz="quarter" idx="5"/>
          </p:nvPr>
        </p:nvSpPr>
        <p:spPr/>
        <p:txBody>
          <a:bodyPr/>
          <a:lstStyle/>
          <a:p>
            <a:fld id="{E9A5F360-E44A-4E4B-8558-CF50FC504B3C}" type="slidenum">
              <a:rPr lang="nb-NO" smtClean="0"/>
              <a:t>12</a:t>
            </a:fld>
            <a:endParaRPr lang="nb-NO"/>
          </a:p>
        </p:txBody>
      </p:sp>
    </p:spTree>
    <p:extLst>
      <p:ext uri="{BB962C8B-B14F-4D97-AF65-F5344CB8AC3E}">
        <p14:creationId xmlns:p14="http://schemas.microsoft.com/office/powerpoint/2010/main" val="8352741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a:t>Kundesenteret hos Plan- og bygningsetaten i Oslo har revidert alle brevmalane sine. Odd Iver Rånes, som leier kundesenteret, fortel at han tidlegare fekk tre til fem telefonar kvar einaste dag fordi folk ikkje forstod innhaldet i breva deira. Etter </a:t>
            </a:r>
            <a:r>
              <a:rPr lang="nb-NO" baseline="0" dirty="0" err="1"/>
              <a:t>klarspråksarbeidet</a:t>
            </a:r>
            <a:r>
              <a:rPr lang="nb-NO" baseline="0" dirty="0"/>
              <a:t> får han nesten ingen unødvendige førespurnader.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10"/>
          </p:nvPr>
        </p:nvSpPr>
        <p:spPr/>
        <p:txBody>
          <a:bodyPr/>
          <a:lstStyle/>
          <a:p>
            <a:fld id="{C48D3E2A-594A-4D56-966B-024CFBA095D4}" type="slidenum">
              <a:rPr lang="nb-NO" smtClean="0"/>
              <a:t>13</a:t>
            </a:fld>
            <a:endParaRPr lang="nb-NO"/>
          </a:p>
        </p:txBody>
      </p:sp>
    </p:spTree>
    <p:extLst>
      <p:ext uri="{BB962C8B-B14F-4D97-AF65-F5344CB8AC3E}">
        <p14:creationId xmlns:p14="http://schemas.microsoft.com/office/powerpoint/2010/main" val="16676774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Så hvordan kommer vi i gang? </a:t>
            </a:r>
            <a:r>
              <a:rPr lang="nb-NO" baseline="0" dirty="0"/>
              <a:t>På klarspråk.no og ks.no kan vi finne mange ressurser som kan hjelpe oss i gang: </a:t>
            </a: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kurs og erfaringssamlinger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en tekstbase med tekster i klarspråk fra ulike kommuner som vi kan inspireres av og gjenbruke hvis vi ønsker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en verktøykasse for brukerinvolvering og effektmåling i </a:t>
            </a:r>
            <a:r>
              <a:rPr lang="nb-NO" dirty="0" err="1"/>
              <a:t>klarspråksarbeidet</a:t>
            </a:r>
            <a:endParaRPr lang="nb-NO"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dirty="0"/>
              <a:t>en veileder i </a:t>
            </a:r>
            <a:r>
              <a:rPr lang="nb-NO"/>
              <a:t>klart språk </a:t>
            </a:r>
            <a:r>
              <a:rPr lang="nb-NO" dirty="0"/>
              <a:t>som hjelper oss å kommunisere godt med alle innbyggerne, uansett om de er vante lesere eller ikke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Den statlige </a:t>
            </a:r>
            <a:r>
              <a:rPr lang="nb-NO" dirty="0" err="1"/>
              <a:t>klarspråkssatsingen</a:t>
            </a:r>
            <a:r>
              <a:rPr lang="nb-NO" dirty="0"/>
              <a:t> har også utviklet et e-læringskurs i klarspråk som er gratis for alle å bruke.</a:t>
            </a:r>
          </a:p>
        </p:txBody>
      </p:sp>
      <p:sp>
        <p:nvSpPr>
          <p:cNvPr id="4" name="Plassholder for lysbildenummer 3"/>
          <p:cNvSpPr>
            <a:spLocks noGrp="1"/>
          </p:cNvSpPr>
          <p:nvPr>
            <p:ph type="sldNum" sz="quarter" idx="5"/>
          </p:nvPr>
        </p:nvSpPr>
        <p:spPr/>
        <p:txBody>
          <a:bodyPr/>
          <a:lstStyle/>
          <a:p>
            <a:fld id="{E9A5F360-E44A-4E4B-8558-CF50FC504B3C}" type="slidenum">
              <a:rPr lang="nb-NO" smtClean="0"/>
              <a:t>14</a:t>
            </a:fld>
            <a:endParaRPr lang="nb-NO"/>
          </a:p>
        </p:txBody>
      </p:sp>
    </p:spTree>
    <p:extLst>
      <p:ext uri="{BB962C8B-B14F-4D97-AF65-F5344CB8AC3E}">
        <p14:creationId xmlns:p14="http://schemas.microsoft.com/office/powerpoint/2010/main" val="2069128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7" name="Rektangel 6"/>
          <p:cNvSpPr/>
          <p:nvPr userDrawn="1"/>
        </p:nvSpPr>
        <p:spPr>
          <a:xfrm>
            <a:off x="0" y="1244600"/>
            <a:ext cx="12192000" cy="33782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0" name="Rektangel 9"/>
          <p:cNvSpPr/>
          <p:nvPr userDrawn="1"/>
        </p:nvSpPr>
        <p:spPr>
          <a:xfrm>
            <a:off x="10244667" y="5911850"/>
            <a:ext cx="1701800"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1" name="Title 19"/>
          <p:cNvSpPr>
            <a:spLocks noGrp="1"/>
          </p:cNvSpPr>
          <p:nvPr>
            <p:ph type="ctrTitle"/>
          </p:nvPr>
        </p:nvSpPr>
        <p:spPr>
          <a:xfrm>
            <a:off x="664227" y="2196036"/>
            <a:ext cx="9915291" cy="466880"/>
          </a:xfrm>
        </p:spPr>
        <p:txBody>
          <a:bodyPr>
            <a:noAutofit/>
          </a:bodyPr>
          <a:lstStyle>
            <a:lvl1pPr algn="l">
              <a:defRPr sz="3000">
                <a:solidFill>
                  <a:srgbClr val="FFFFFF"/>
                </a:solidFill>
              </a:defRPr>
            </a:lvl1pPr>
          </a:lstStyle>
          <a:p>
            <a:endParaRPr lang="nb-NO" dirty="0"/>
          </a:p>
        </p:txBody>
      </p:sp>
      <p:sp>
        <p:nvSpPr>
          <p:cNvPr id="12" name="Subtitle 20"/>
          <p:cNvSpPr>
            <a:spLocks noGrp="1"/>
          </p:cNvSpPr>
          <p:nvPr>
            <p:ph type="subTitle" idx="1"/>
          </p:nvPr>
        </p:nvSpPr>
        <p:spPr>
          <a:xfrm>
            <a:off x="664227" y="2822895"/>
            <a:ext cx="8534400" cy="516192"/>
          </a:xfrm>
        </p:spPr>
        <p:txBody>
          <a:bodyPr>
            <a:normAutofit/>
          </a:bodyPr>
          <a:lstStyle>
            <a:lvl1pPr marL="0" indent="0">
              <a:buFontTx/>
              <a:buNone/>
              <a:defRPr sz="2000">
                <a:solidFill>
                  <a:srgbClr val="FFFFFF"/>
                </a:solidFill>
              </a:defRPr>
            </a:lvl1pPr>
          </a:lstStyle>
          <a:p>
            <a:endParaRPr lang="nb-NO" dirty="0"/>
          </a:p>
        </p:txBody>
      </p:sp>
      <p:pic>
        <p:nvPicPr>
          <p:cNvPr id="13" name="Bilde 12"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14" name="Bilde 13" descr="KS taglin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6438" y="6159500"/>
            <a:ext cx="3137662" cy="287901"/>
          </a:xfrm>
          <a:prstGeom prst="rect">
            <a:avLst/>
          </a:prstGeom>
        </p:spPr>
      </p:pic>
    </p:spTree>
    <p:extLst>
      <p:ext uri="{BB962C8B-B14F-4D97-AF65-F5344CB8AC3E}">
        <p14:creationId xmlns:p14="http://schemas.microsoft.com/office/powerpoint/2010/main" val="172558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732380"/>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dirty="0"/>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24.03.2020</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959429"/>
            <a:ext cx="10972800" cy="3611496"/>
          </a:xfrm>
        </p:spPr>
        <p:txBody>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Tree>
    <p:extLst>
      <p:ext uri="{BB962C8B-B14F-4D97-AF65-F5344CB8AC3E}">
        <p14:creationId xmlns:p14="http://schemas.microsoft.com/office/powerpoint/2010/main" val="2744026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innhold 2"/>
          <p:cNvSpPr>
            <a:spLocks noGrp="1"/>
          </p:cNvSpPr>
          <p:nvPr>
            <p:ph sz="half" idx="1"/>
          </p:nvPr>
        </p:nvSpPr>
        <p:spPr>
          <a:xfrm>
            <a:off x="609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innhold 3"/>
          <p:cNvSpPr>
            <a:spLocks noGrp="1"/>
          </p:cNvSpPr>
          <p:nvPr>
            <p:ph sz="half" idx="2"/>
          </p:nvPr>
        </p:nvSpPr>
        <p:spPr>
          <a:xfrm>
            <a:off x="6197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5" name="Plassholder for dato 4"/>
          <p:cNvSpPr>
            <a:spLocks noGrp="1"/>
          </p:cNvSpPr>
          <p:nvPr>
            <p:ph type="dt" sz="half" idx="10"/>
          </p:nvPr>
        </p:nvSpPr>
        <p:spPr/>
        <p:txBody>
          <a:bodyPr/>
          <a:lstStyle/>
          <a:p>
            <a:fld id="{49540C3D-7D2E-B046-9707-68B92A5A8B5C}" type="datetimeFigureOut">
              <a:t>24.03.2020</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662439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dato 2"/>
          <p:cNvSpPr>
            <a:spLocks noGrp="1"/>
          </p:cNvSpPr>
          <p:nvPr>
            <p:ph type="dt" sz="half" idx="10"/>
          </p:nvPr>
        </p:nvSpPr>
        <p:spPr/>
        <p:txBody>
          <a:bodyPr/>
          <a:lstStyle/>
          <a:p>
            <a:fld id="{49540C3D-7D2E-B046-9707-68B92A5A8B5C}" type="datetimeFigureOut">
              <a:t>24.03.2020</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98225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540C3D-7D2E-B046-9707-68B92A5A8B5C}" type="datetimeFigureOut">
              <a:t>24.03.2020</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015499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dirty="0"/>
              <a:t>Klikk for å redigere tittelstil</a:t>
            </a:r>
          </a:p>
        </p:txBody>
      </p:sp>
      <p:sp>
        <p:nvSpPr>
          <p:cNvPr id="3" name="Plassholder for innhold 2"/>
          <p:cNvSpPr>
            <a:spLocks noGrp="1"/>
          </p:cNvSpPr>
          <p:nvPr>
            <p:ph idx="1"/>
          </p:nvPr>
        </p:nvSpPr>
        <p:spPr>
          <a:xfrm>
            <a:off x="4766733" y="273051"/>
            <a:ext cx="6815667" cy="5853113"/>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24.03.2020</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137575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24.03.2020</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618212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24.03.2020</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4243724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839200" y="274639"/>
            <a:ext cx="27432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09600" y="274639"/>
            <a:ext cx="80264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24.03.2020</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391540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493466" cy="1066928"/>
          </a:xfrm>
        </p:spPr>
        <p:txBody>
          <a:bodyPr lIns="0" tIns="0" rIns="0" bIns="0" anchor="t">
            <a:noAutofit/>
          </a:bodyPr>
          <a:lstStyle>
            <a:lvl1pPr marL="0" indent="0" algn="l">
              <a:defRPr sz="3000">
                <a:solidFill>
                  <a:schemeClr val="bg1"/>
                </a:solidFill>
                <a:latin typeface="Calibri"/>
                <a:cs typeface="Calibri"/>
              </a:defRPr>
            </a:lvl1pPr>
          </a:lstStyle>
          <a:p>
            <a:r>
              <a:rPr lang="nb-NO" dirty="0"/>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2259478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151487" cy="1230558"/>
          </a:xfrm>
        </p:spPr>
        <p:txBody>
          <a:bodyPr lIns="0" tIns="0" rIns="0" bIns="0" anchor="t">
            <a:noAutofit/>
          </a:bodyPr>
          <a:lstStyle>
            <a:lvl1pPr marL="0" indent="0" algn="l">
              <a:defRPr sz="3000">
                <a:solidFill>
                  <a:schemeClr val="bg1"/>
                </a:solidFill>
                <a:latin typeface="Calibri"/>
                <a:cs typeface="Calibri"/>
              </a:defRPr>
            </a:lvl1pPr>
          </a:lstStyle>
          <a:p>
            <a:r>
              <a:rPr lang="nb-NO" dirty="0"/>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3185956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6756851" cy="1134305"/>
          </a:xfrm>
        </p:spPr>
        <p:txBody>
          <a:bodyPr lIns="0" tIns="0" rIns="0" bIns="0" anchor="t">
            <a:noAutofit/>
          </a:bodyPr>
          <a:lstStyle>
            <a:lvl1pPr marL="0" indent="0" algn="l">
              <a:defRPr sz="3000">
                <a:solidFill>
                  <a:srgbClr val="001A58"/>
                </a:solidFill>
                <a:latin typeface="Calibri"/>
                <a:cs typeface="Calibri"/>
              </a:defRPr>
            </a:lvl1pPr>
          </a:lstStyle>
          <a:p>
            <a:r>
              <a:rPr lang="nb-NO" dirty="0"/>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8064851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3_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200">
                <a:solidFill>
                  <a:srgbClr val="85817D"/>
                </a:solidFill>
              </a:defRPr>
            </a:lvl1pPr>
          </a:lstStyle>
          <a:p>
            <a:r>
              <a:rPr lang="nb-NO" noProof="0"/>
              <a:t>Klikk for å redigere tittelstil</a:t>
            </a:r>
            <a:endParaRPr lang="nb-NO" noProof="0" dirty="0"/>
          </a:p>
        </p:txBody>
      </p:sp>
      <p:sp>
        <p:nvSpPr>
          <p:cNvPr id="3" name="Content Placeholder 2"/>
          <p:cNvSpPr>
            <a:spLocks noGrp="1"/>
          </p:cNvSpPr>
          <p:nvPr>
            <p:ph idx="1"/>
          </p:nvPr>
        </p:nvSpPr>
        <p:spPr/>
        <p:txBody>
          <a:bodyPr/>
          <a:lstStyle>
            <a:lvl1pPr marL="314325" indent="-314325">
              <a:buFontTx/>
              <a:buBlip>
                <a:blip r:embed="rId2"/>
              </a:buBlip>
              <a:defRPr/>
            </a:lvl1pPr>
            <a:lvl2pPr marL="647700" indent="-285750">
              <a:buFontTx/>
              <a:buBlip>
                <a:blip r:embed="rId2"/>
              </a:buBlip>
              <a:defRPr/>
            </a:lvl2pPr>
            <a:lvl3pPr marL="933450" indent="-304800">
              <a:buFontTx/>
              <a:buBlip>
                <a:blip r:embed="rId2"/>
              </a:buBlip>
              <a:defRPr/>
            </a:lvl3pPr>
            <a:lvl4pPr marL="1200150" indent="-304800">
              <a:buFontTx/>
              <a:buBlip>
                <a:blip r:embed="rId2"/>
              </a:buBlip>
              <a:defRPr/>
            </a:lvl4pPr>
            <a:lvl5pPr marL="1438275" indent="-276225">
              <a:buFontTx/>
              <a:buBlip>
                <a:blip r:embed="rId2"/>
              </a:buBlip>
              <a:defRPr/>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Tree>
    <p:extLst>
      <p:ext uri="{BB962C8B-B14F-4D97-AF65-F5344CB8AC3E}">
        <p14:creationId xmlns:p14="http://schemas.microsoft.com/office/powerpoint/2010/main" val="3086467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639068"/>
            <a:ext cx="10972800" cy="1143000"/>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p:cNvSpPr>
            <a:spLocks noGrp="1"/>
          </p:cNvSpPr>
          <p:nvPr>
            <p:ph type="body" idx="1"/>
          </p:nvPr>
        </p:nvSpPr>
        <p:spPr>
          <a:xfrm>
            <a:off x="609600" y="1913324"/>
            <a:ext cx="10972800" cy="355770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24.03.2020</a:t>
            </a:fld>
            <a:endParaRPr lang="nb-NO"/>
          </a:p>
        </p:txBody>
      </p:sp>
      <p:sp>
        <p:nvSpPr>
          <p:cNvPr id="5"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pic>
        <p:nvPicPr>
          <p:cNvPr id="8" name="Bilde 7" descr="ks_hovedlogo_rgb.pn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5527269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1" r:id="rId3"/>
    <p:sldLayoutId id="2147483703" r:id="rId4"/>
    <p:sldLayoutId id="2147483704" r:id="rId5"/>
    <p:sldLayoutId id="2147483705" r:id="rId6"/>
    <p:sldLayoutId id="2147483706" r:id="rId7"/>
    <p:sldLayoutId id="2147483707" r:id="rId8"/>
    <p:sldLayoutId id="2147483708" r:id="rId9"/>
    <p:sldLayoutId id="2147483649" r:id="rId10"/>
    <p:sldLayoutId id="2147483709" r:id="rId11"/>
    <p:sldLayoutId id="2147483710" r:id="rId12"/>
    <p:sldLayoutId id="2147483711" r:id="rId13"/>
  </p:sldLayoutIdLst>
  <p:txStyles>
    <p:titleStyle>
      <a:lvl1pPr algn="l" defTabSz="457200" rtl="0" eaLnBrk="1" latinLnBrk="0" hangingPunct="1">
        <a:spcBef>
          <a:spcPct val="0"/>
        </a:spcBef>
        <a:buNone/>
        <a:defRPr sz="2800" kern="1200">
          <a:solidFill>
            <a:srgbClr val="001A58"/>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2.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ctrTitle"/>
          </p:nvPr>
        </p:nvSpPr>
        <p:spPr>
          <a:xfrm>
            <a:off x="664227" y="2196035"/>
            <a:ext cx="9915291" cy="1993999"/>
          </a:xfrm>
        </p:spPr>
        <p:txBody>
          <a:bodyPr/>
          <a:lstStyle/>
          <a:p>
            <a:pPr algn="ctr"/>
            <a:r>
              <a:rPr lang="nb-NO" sz="4000" dirty="0"/>
              <a:t>Klarspråk</a:t>
            </a:r>
            <a:br>
              <a:rPr lang="nb-NO" sz="4000" dirty="0"/>
            </a:br>
            <a:r>
              <a:rPr lang="nb-NO" dirty="0"/>
              <a:t>– kva er det, kvifor treng vi det, </a:t>
            </a:r>
            <a:br>
              <a:rPr lang="nb-NO" dirty="0"/>
            </a:br>
            <a:r>
              <a:rPr lang="nb-NO" dirty="0"/>
              <a:t>og korleis i all verda skal vi gjere det?</a:t>
            </a:r>
            <a:br>
              <a:rPr lang="nb-NO" dirty="0"/>
            </a:br>
            <a:endParaRPr lang="nb-NO" dirty="0"/>
          </a:p>
        </p:txBody>
      </p:sp>
      <p:sp>
        <p:nvSpPr>
          <p:cNvPr id="7" name="Undertittel 6"/>
          <p:cNvSpPr>
            <a:spLocks noGrp="1"/>
          </p:cNvSpPr>
          <p:nvPr>
            <p:ph type="subTitle" idx="1"/>
          </p:nvPr>
        </p:nvSpPr>
        <p:spPr>
          <a:xfrm>
            <a:off x="7081502" y="6165882"/>
            <a:ext cx="4748033" cy="475109"/>
          </a:xfrm>
        </p:spPr>
        <p:txBody>
          <a:bodyPr>
            <a:noAutofit/>
          </a:bodyPr>
          <a:lstStyle/>
          <a:p>
            <a:pPr algn="r"/>
            <a:r>
              <a:rPr lang="nb-NO" sz="1400" i="1" dirty="0">
                <a:solidFill>
                  <a:srgbClr val="001A58"/>
                </a:solidFill>
              </a:rPr>
              <a:t>«Ein sjølvstendig og nyskapande kommunesektor»</a:t>
            </a:r>
          </a:p>
        </p:txBody>
      </p:sp>
    </p:spTree>
    <p:extLst>
      <p:ext uri="{BB962C8B-B14F-4D97-AF65-F5344CB8AC3E}">
        <p14:creationId xmlns:p14="http://schemas.microsoft.com/office/powerpoint/2010/main" val="2203141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kstSylinder 8">
            <a:extLst>
              <a:ext uri="{FF2B5EF4-FFF2-40B4-BE49-F238E27FC236}">
                <a16:creationId xmlns:a16="http://schemas.microsoft.com/office/drawing/2014/main" id="{AFB5781F-B6C2-2B41-9AE4-0F4CE7B2845F}"/>
              </a:ext>
            </a:extLst>
          </p:cNvPr>
          <p:cNvSpPr txBox="1"/>
          <p:nvPr/>
        </p:nvSpPr>
        <p:spPr>
          <a:xfrm>
            <a:off x="0" y="0"/>
            <a:ext cx="12192000" cy="6858000"/>
          </a:xfrm>
          <a:prstGeom prst="rect">
            <a:avLst/>
          </a:prstGeom>
          <a:solidFill>
            <a:schemeClr val="tx1"/>
          </a:solidFill>
        </p:spPr>
        <p:txBody>
          <a:bodyPr wrap="square" rtlCol="0">
            <a:spAutoFit/>
          </a:bodyPr>
          <a:lstStyle/>
          <a:p>
            <a:endParaRPr lang="nb-NO" dirty="0"/>
          </a:p>
        </p:txBody>
      </p:sp>
      <p:sp>
        <p:nvSpPr>
          <p:cNvPr id="4" name="Rektangel 3">
            <a:extLst>
              <a:ext uri="{FF2B5EF4-FFF2-40B4-BE49-F238E27FC236}">
                <a16:creationId xmlns:a16="http://schemas.microsoft.com/office/drawing/2014/main" id="{55A82B5F-DD34-B842-8FB6-C4197FFF7148}"/>
              </a:ext>
            </a:extLst>
          </p:cNvPr>
          <p:cNvSpPr/>
          <p:nvPr/>
        </p:nvSpPr>
        <p:spPr>
          <a:xfrm>
            <a:off x="5977217" y="3244334"/>
            <a:ext cx="237566" cy="369332"/>
          </a:xfrm>
          <a:prstGeom prst="rect">
            <a:avLst/>
          </a:prstGeom>
        </p:spPr>
        <p:txBody>
          <a:bodyPr wrap="none">
            <a:spAutoFit/>
          </a:bodyPr>
          <a:lstStyle/>
          <a:p>
            <a:r>
              <a:rPr lang="nb-NO" dirty="0"/>
              <a:t> </a:t>
            </a:r>
          </a:p>
        </p:txBody>
      </p:sp>
      <p:pic>
        <p:nvPicPr>
          <p:cNvPr id="8" name="Oppgitt over kommunens språk_.mp4">
            <a:hlinkClick r:id="" action="ppaction://media"/>
            <a:extLst>
              <a:ext uri="{FF2B5EF4-FFF2-40B4-BE49-F238E27FC236}">
                <a16:creationId xmlns:a16="http://schemas.microsoft.com/office/drawing/2014/main" id="{C799B8DF-D719-8A46-A0D2-E0E9279CDB97}"/>
              </a:ext>
            </a:extLst>
          </p:cNvPr>
          <p:cNvPicPr>
            <a:picLocks noGrp="1" noChangeAspect="1"/>
          </p:cNvPicPr>
          <p:nvPr>
            <p:ph sz="quarter" idx="10"/>
            <a:videoFile r:link="rId2"/>
            <p:extLst>
              <p:ext uri="{DAA4B4D4-6D71-4841-9C94-3DE7FCFB9230}">
                <p14:media xmlns:p14="http://schemas.microsoft.com/office/powerpoint/2010/main" r:embed="rId1"/>
              </p:ext>
            </p:extLst>
          </p:nvPr>
        </p:nvPicPr>
        <p:blipFill>
          <a:blip r:embed="rId5"/>
          <a:stretch>
            <a:fillRect/>
          </a:stretch>
        </p:blipFill>
        <p:spPr>
          <a:xfrm>
            <a:off x="1692322" y="62990"/>
            <a:ext cx="8871045" cy="6654017"/>
          </a:xfrm>
        </p:spPr>
      </p:pic>
    </p:spTree>
    <p:extLst>
      <p:ext uri="{BB962C8B-B14F-4D97-AF65-F5344CB8AC3E}">
        <p14:creationId xmlns:p14="http://schemas.microsoft.com/office/powerpoint/2010/main" val="2343831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805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sz="quarter" idx="10"/>
          </p:nvPr>
        </p:nvSpPr>
        <p:spPr>
          <a:xfrm>
            <a:off x="684905" y="1188293"/>
            <a:ext cx="10972800" cy="3611496"/>
          </a:xfrm>
        </p:spPr>
        <p:txBody>
          <a:bodyPr>
            <a:normAutofit/>
          </a:bodyPr>
          <a:lstStyle/>
          <a:p>
            <a:pPr marL="0" indent="0">
              <a:buNone/>
            </a:pPr>
            <a:endParaRPr lang="nb-NO" sz="4400" b="1" dirty="0"/>
          </a:p>
          <a:p>
            <a:pPr marL="0" indent="0">
              <a:buNone/>
            </a:pPr>
            <a:r>
              <a:rPr lang="nb-NO" sz="4400" b="1" dirty="0"/>
              <a:t>«Akkumulert premieavvik minus avsatte midler på fond for amortisering av premieavviket opprettholdes på nivået i 2011 (243,5 mill. kr).»</a:t>
            </a:r>
            <a:endParaRPr lang="nb-NO" sz="4400" dirty="0"/>
          </a:p>
        </p:txBody>
      </p:sp>
      <p:sp>
        <p:nvSpPr>
          <p:cNvPr id="4" name="Plassholder for innhold 2"/>
          <p:cNvSpPr txBox="1">
            <a:spLocks/>
          </p:cNvSpPr>
          <p:nvPr/>
        </p:nvSpPr>
        <p:spPr>
          <a:xfrm>
            <a:off x="837305" y="2230162"/>
            <a:ext cx="10972800" cy="3611496"/>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endParaRPr lang="nb-NO" dirty="0"/>
          </a:p>
        </p:txBody>
      </p:sp>
    </p:spTree>
    <p:extLst>
      <p:ext uri="{BB962C8B-B14F-4D97-AF65-F5344CB8AC3E}">
        <p14:creationId xmlns:p14="http://schemas.microsoft.com/office/powerpoint/2010/main" val="4060631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rotWithShape="1">
          <a:blip r:embed="rId3"/>
          <a:srcRect l="24603" t="10454" r="28274" b="23858"/>
          <a:stretch/>
        </p:blipFill>
        <p:spPr>
          <a:xfrm>
            <a:off x="1451429" y="-123988"/>
            <a:ext cx="8617729" cy="6757261"/>
          </a:xfrm>
          <a:prstGeom prst="rect">
            <a:avLst/>
          </a:prstGeom>
        </p:spPr>
      </p:pic>
      <p:pic>
        <p:nvPicPr>
          <p:cNvPr id="6" name="Bilde 5"/>
          <p:cNvPicPr>
            <a:picLocks noChangeAspect="1"/>
          </p:cNvPicPr>
          <p:nvPr/>
        </p:nvPicPr>
        <p:blipFill rotWithShape="1">
          <a:blip r:embed="rId4"/>
          <a:srcRect t="6093"/>
          <a:stretch/>
        </p:blipFill>
        <p:spPr>
          <a:xfrm>
            <a:off x="778120" y="42346"/>
            <a:ext cx="700528" cy="474122"/>
          </a:xfrm>
          <a:prstGeom prst="rect">
            <a:avLst/>
          </a:prstGeom>
        </p:spPr>
      </p:pic>
    </p:spTree>
    <p:extLst>
      <p:ext uri="{BB962C8B-B14F-4D97-AF65-F5344CB8AC3E}">
        <p14:creationId xmlns:p14="http://schemas.microsoft.com/office/powerpoint/2010/main" val="2848192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1981200" y="324902"/>
            <a:ext cx="8229600" cy="1132114"/>
          </a:xfrm>
        </p:spPr>
        <p:txBody>
          <a:bodyPr/>
          <a:lstStyle/>
          <a:p>
            <a:r>
              <a:rPr lang="nb-NO" b="1" dirty="0"/>
              <a:t>Kva er klarspråk?</a:t>
            </a:r>
          </a:p>
        </p:txBody>
      </p:sp>
      <p:sp>
        <p:nvSpPr>
          <p:cNvPr id="3" name="Plassholder for innhold 2"/>
          <p:cNvSpPr>
            <a:spLocks noGrp="1"/>
          </p:cNvSpPr>
          <p:nvPr>
            <p:ph idx="4294967295"/>
          </p:nvPr>
        </p:nvSpPr>
        <p:spPr>
          <a:xfrm>
            <a:off x="2086708" y="1199536"/>
            <a:ext cx="8229600" cy="2285589"/>
          </a:xfrm>
          <a:prstGeom prst="rect">
            <a:avLst/>
          </a:prstGeom>
        </p:spPr>
        <p:txBody>
          <a:bodyPr>
            <a:normAutofit/>
          </a:bodyPr>
          <a:lstStyle/>
          <a:p>
            <a:pPr marL="0" indent="0">
              <a:buNone/>
            </a:pPr>
            <a:r>
              <a:rPr lang="nb-NO" dirty="0"/>
              <a:t>Vi kommuniserer i klarspråk når ordlyd, struktur og visuell utforming er så tydeleg at målgruppa </a:t>
            </a:r>
          </a:p>
          <a:p>
            <a:r>
              <a:rPr lang="nb-NO" dirty="0"/>
              <a:t>finn informasjonen dei treng</a:t>
            </a:r>
          </a:p>
          <a:p>
            <a:r>
              <a:rPr lang="nb-NO" dirty="0"/>
              <a:t>forstår informasjonen</a:t>
            </a:r>
          </a:p>
          <a:p>
            <a:r>
              <a:rPr lang="nb-NO" dirty="0"/>
              <a:t>kan bruke informasjonen</a:t>
            </a:r>
          </a:p>
        </p:txBody>
      </p:sp>
      <p:pic>
        <p:nvPicPr>
          <p:cNvPr id="5" name="Bilde 4"/>
          <p:cNvPicPr>
            <a:picLocks noChangeAspect="1"/>
          </p:cNvPicPr>
          <p:nvPr/>
        </p:nvPicPr>
        <p:blipFill rotWithShape="1">
          <a:blip r:embed="rId3" cstate="print">
            <a:extLst>
              <a:ext uri="{28A0092B-C50C-407E-A947-70E740481C1C}">
                <a14:useLocalDpi xmlns:a14="http://schemas.microsoft.com/office/drawing/2010/main" val="0"/>
              </a:ext>
            </a:extLst>
          </a:blip>
          <a:srcRect t="27966" b="20168"/>
          <a:stretch/>
        </p:blipFill>
        <p:spPr>
          <a:xfrm>
            <a:off x="1524000" y="3505200"/>
            <a:ext cx="9144000" cy="3352800"/>
          </a:xfrm>
          <a:prstGeom prst="rect">
            <a:avLst/>
          </a:prstGeom>
        </p:spPr>
      </p:pic>
      <p:sp>
        <p:nvSpPr>
          <p:cNvPr id="6" name="Ellipse 5">
            <a:extLst>
              <a:ext uri="{FF2B5EF4-FFF2-40B4-BE49-F238E27FC236}">
                <a16:creationId xmlns:a16="http://schemas.microsoft.com/office/drawing/2014/main" id="{3B8804DC-6563-0D4C-BA85-39D5283F4EDF}"/>
              </a:ext>
            </a:extLst>
          </p:cNvPr>
          <p:cNvSpPr/>
          <p:nvPr/>
        </p:nvSpPr>
        <p:spPr>
          <a:xfrm>
            <a:off x="6656925" y="2186955"/>
            <a:ext cx="3081589" cy="2821192"/>
          </a:xfrm>
          <a:prstGeom prst="ellipse">
            <a:avLst/>
          </a:prstGeom>
          <a:solidFill>
            <a:schemeClr val="bg1"/>
          </a:solidFill>
          <a:ln>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p>
        </p:txBody>
      </p:sp>
      <p:sp>
        <p:nvSpPr>
          <p:cNvPr id="7" name="TekstSylinder 6">
            <a:extLst>
              <a:ext uri="{FF2B5EF4-FFF2-40B4-BE49-F238E27FC236}">
                <a16:creationId xmlns:a16="http://schemas.microsoft.com/office/drawing/2014/main" id="{A11A1209-C36B-404E-99A0-CDB2E2B4D4A6}"/>
              </a:ext>
            </a:extLst>
          </p:cNvPr>
          <p:cNvSpPr txBox="1"/>
          <p:nvPr/>
        </p:nvSpPr>
        <p:spPr>
          <a:xfrm>
            <a:off x="6816755" y="2704999"/>
            <a:ext cx="2642864" cy="1785104"/>
          </a:xfrm>
          <a:prstGeom prst="rect">
            <a:avLst/>
          </a:prstGeom>
          <a:noFill/>
        </p:spPr>
        <p:txBody>
          <a:bodyPr wrap="square" rtlCol="0">
            <a:spAutoFit/>
          </a:bodyPr>
          <a:lstStyle/>
          <a:p>
            <a:pPr algn="ctr"/>
            <a:r>
              <a:rPr lang="nb-NO" sz="2200" b="1" dirty="0">
                <a:solidFill>
                  <a:schemeClr val="accent5">
                    <a:lumMod val="75000"/>
                  </a:schemeClr>
                </a:solidFill>
              </a:rPr>
              <a:t>Korleis </a:t>
            </a:r>
          </a:p>
          <a:p>
            <a:pPr algn="ctr"/>
            <a:r>
              <a:rPr lang="nb-NO" sz="2200" b="1" dirty="0">
                <a:solidFill>
                  <a:schemeClr val="accent5">
                    <a:lumMod val="75000"/>
                  </a:schemeClr>
                </a:solidFill>
              </a:rPr>
              <a:t>møter vi innbyggjarne gjennom tekstane våre? </a:t>
            </a:r>
          </a:p>
        </p:txBody>
      </p:sp>
    </p:spTree>
    <p:extLst>
      <p:ext uri="{BB962C8B-B14F-4D97-AF65-F5344CB8AC3E}">
        <p14:creationId xmlns:p14="http://schemas.microsoft.com/office/powerpoint/2010/main" val="134539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3095949F-0466-C44E-9539-5688D7518D4B}"/>
              </a:ext>
            </a:extLst>
          </p:cNvPr>
          <p:cNvPicPr>
            <a:picLocks noChangeAspect="1"/>
          </p:cNvPicPr>
          <p:nvPr/>
        </p:nvPicPr>
        <p:blipFill rotWithShape="1">
          <a:blip r:embed="rId3"/>
          <a:srcRect l="6591" t="5258" r="8893" b="21348"/>
          <a:stretch/>
        </p:blipFill>
        <p:spPr>
          <a:xfrm>
            <a:off x="841199" y="202902"/>
            <a:ext cx="5305697" cy="6520186"/>
          </a:xfrm>
          <a:prstGeom prst="rect">
            <a:avLst/>
          </a:prstGeom>
          <a:solidFill>
            <a:schemeClr val="bg1"/>
          </a:solidFill>
          <a:ln>
            <a:solidFill>
              <a:schemeClr val="tx1"/>
            </a:solidFill>
          </a:ln>
        </p:spPr>
      </p:pic>
      <p:pic>
        <p:nvPicPr>
          <p:cNvPr id="7" name="Bilde 6">
            <a:extLst>
              <a:ext uri="{FF2B5EF4-FFF2-40B4-BE49-F238E27FC236}">
                <a16:creationId xmlns:a16="http://schemas.microsoft.com/office/drawing/2014/main" id="{A513D327-54AD-9449-9D4F-5C9E897A7E93}"/>
              </a:ext>
            </a:extLst>
          </p:cNvPr>
          <p:cNvPicPr>
            <a:picLocks noChangeAspect="1"/>
          </p:cNvPicPr>
          <p:nvPr/>
        </p:nvPicPr>
        <p:blipFill rotWithShape="1">
          <a:blip r:embed="rId4"/>
          <a:srcRect l="6901" t="6652" r="7899" b="8918"/>
          <a:stretch/>
        </p:blipFill>
        <p:spPr>
          <a:xfrm>
            <a:off x="7085942" y="202902"/>
            <a:ext cx="4649492" cy="6520186"/>
          </a:xfrm>
          <a:prstGeom prst="rect">
            <a:avLst/>
          </a:prstGeom>
          <a:solidFill>
            <a:schemeClr val="bg1"/>
          </a:solidFill>
          <a:ln>
            <a:solidFill>
              <a:schemeClr val="tx1"/>
            </a:solidFill>
          </a:ln>
        </p:spPr>
      </p:pic>
    </p:spTree>
    <p:extLst>
      <p:ext uri="{BB962C8B-B14F-4D97-AF65-F5344CB8AC3E}">
        <p14:creationId xmlns:p14="http://schemas.microsoft.com/office/powerpoint/2010/main" val="3593165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E635168C-1519-5E4B-93E7-08B289D40C0A}"/>
              </a:ext>
            </a:extLst>
          </p:cNvPr>
          <p:cNvPicPr>
            <a:picLocks noChangeAspect="1"/>
          </p:cNvPicPr>
          <p:nvPr/>
        </p:nvPicPr>
        <p:blipFill rotWithShape="1">
          <a:blip r:embed="rId3"/>
          <a:srcRect l="6981" t="4561" r="7101" b="15894"/>
          <a:stretch/>
        </p:blipFill>
        <p:spPr>
          <a:xfrm>
            <a:off x="3387012" y="210188"/>
            <a:ext cx="4931614" cy="6461200"/>
          </a:xfrm>
          <a:prstGeom prst="rect">
            <a:avLst/>
          </a:prstGeom>
          <a:ln>
            <a:solidFill>
              <a:schemeClr val="tx1"/>
            </a:solidFill>
          </a:ln>
        </p:spPr>
      </p:pic>
      <p:sp>
        <p:nvSpPr>
          <p:cNvPr id="4" name="Pil høyre 3">
            <a:extLst>
              <a:ext uri="{FF2B5EF4-FFF2-40B4-BE49-F238E27FC236}">
                <a16:creationId xmlns:a16="http://schemas.microsoft.com/office/drawing/2014/main" id="{6F93E022-29B7-004F-AB2B-9F4257FABFCD}"/>
              </a:ext>
            </a:extLst>
          </p:cNvPr>
          <p:cNvSpPr/>
          <p:nvPr/>
        </p:nvSpPr>
        <p:spPr>
          <a:xfrm>
            <a:off x="354564" y="83976"/>
            <a:ext cx="2743200" cy="1408363"/>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Ikkje presis nok overskrift</a:t>
            </a:r>
          </a:p>
        </p:txBody>
      </p:sp>
      <p:sp>
        <p:nvSpPr>
          <p:cNvPr id="6" name="Pil høyre 5">
            <a:extLst>
              <a:ext uri="{FF2B5EF4-FFF2-40B4-BE49-F238E27FC236}">
                <a16:creationId xmlns:a16="http://schemas.microsoft.com/office/drawing/2014/main" id="{B38FDE3C-E654-A94A-B7C7-C6890C8B53EB}"/>
              </a:ext>
            </a:extLst>
          </p:cNvPr>
          <p:cNvSpPr/>
          <p:nvPr/>
        </p:nvSpPr>
        <p:spPr>
          <a:xfrm>
            <a:off x="345234" y="3166748"/>
            <a:ext cx="2743200" cy="1405251"/>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Hovudbodskapen kjem seint</a:t>
            </a:r>
          </a:p>
        </p:txBody>
      </p:sp>
      <p:sp>
        <p:nvSpPr>
          <p:cNvPr id="8" name="Pil venstre 7">
            <a:extLst>
              <a:ext uri="{FF2B5EF4-FFF2-40B4-BE49-F238E27FC236}">
                <a16:creationId xmlns:a16="http://schemas.microsoft.com/office/drawing/2014/main" id="{5EF845EF-7E37-DD45-BA5B-4DB33FDC3BD9}"/>
              </a:ext>
            </a:extLst>
          </p:cNvPr>
          <p:cNvSpPr/>
          <p:nvPr/>
        </p:nvSpPr>
        <p:spPr>
          <a:xfrm>
            <a:off x="8780105" y="270588"/>
            <a:ext cx="2845835" cy="1418254"/>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Lite imøtekommande tone</a:t>
            </a:r>
          </a:p>
        </p:txBody>
      </p:sp>
      <p:sp>
        <p:nvSpPr>
          <p:cNvPr id="9" name="Pil venstre 8">
            <a:extLst>
              <a:ext uri="{FF2B5EF4-FFF2-40B4-BE49-F238E27FC236}">
                <a16:creationId xmlns:a16="http://schemas.microsoft.com/office/drawing/2014/main" id="{AB40C44E-0A7E-0E46-992D-066D7A95A361}"/>
              </a:ext>
            </a:extLst>
          </p:cNvPr>
          <p:cNvSpPr/>
          <p:nvPr/>
        </p:nvSpPr>
        <p:spPr>
          <a:xfrm>
            <a:off x="8780106" y="1866124"/>
            <a:ext cx="2845834" cy="1393371"/>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Manglar mellomtitlar</a:t>
            </a:r>
          </a:p>
        </p:txBody>
      </p:sp>
      <p:sp>
        <p:nvSpPr>
          <p:cNvPr id="10" name="Pil høyre 9">
            <a:extLst>
              <a:ext uri="{FF2B5EF4-FFF2-40B4-BE49-F238E27FC236}">
                <a16:creationId xmlns:a16="http://schemas.microsoft.com/office/drawing/2014/main" id="{C8441E93-1B59-3146-97A7-B34FA1AAE11F}"/>
              </a:ext>
            </a:extLst>
          </p:cNvPr>
          <p:cNvSpPr/>
          <p:nvPr/>
        </p:nvSpPr>
        <p:spPr>
          <a:xfrm>
            <a:off x="345234" y="1600047"/>
            <a:ext cx="2743200" cy="1405251"/>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Langt </a:t>
            </a:r>
            <a:r>
              <a:rPr lang="nb-NO" dirty="0" err="1"/>
              <a:t>lovsitat</a:t>
            </a:r>
            <a:r>
              <a:rPr lang="nb-NO" dirty="0"/>
              <a:t> som lesaren sjølv må tolke</a:t>
            </a:r>
          </a:p>
        </p:txBody>
      </p:sp>
      <p:sp>
        <p:nvSpPr>
          <p:cNvPr id="11" name="Pil venstre 10">
            <a:extLst>
              <a:ext uri="{FF2B5EF4-FFF2-40B4-BE49-F238E27FC236}">
                <a16:creationId xmlns:a16="http://schemas.microsoft.com/office/drawing/2014/main" id="{CF064B65-6272-7144-9070-7E99404DDBC9}"/>
              </a:ext>
            </a:extLst>
          </p:cNvPr>
          <p:cNvSpPr/>
          <p:nvPr/>
        </p:nvSpPr>
        <p:spPr>
          <a:xfrm>
            <a:off x="8780106" y="3436778"/>
            <a:ext cx="2845834" cy="1452464"/>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Vekslar mellom </a:t>
            </a:r>
            <a:r>
              <a:rPr lang="nb-NO" i="1" dirty="0"/>
              <a:t>de </a:t>
            </a:r>
            <a:r>
              <a:rPr lang="nb-NO" dirty="0"/>
              <a:t>og </a:t>
            </a:r>
            <a:r>
              <a:rPr lang="nb-NO" i="1" dirty="0"/>
              <a:t>De/Dykk</a:t>
            </a:r>
          </a:p>
        </p:txBody>
      </p:sp>
      <p:sp>
        <p:nvSpPr>
          <p:cNvPr id="12" name="Pil venstre 11">
            <a:extLst>
              <a:ext uri="{FF2B5EF4-FFF2-40B4-BE49-F238E27FC236}">
                <a16:creationId xmlns:a16="http://schemas.microsoft.com/office/drawing/2014/main" id="{7C847917-DB2E-E241-A51E-23261FA53D31}"/>
              </a:ext>
            </a:extLst>
          </p:cNvPr>
          <p:cNvSpPr/>
          <p:nvPr/>
        </p:nvSpPr>
        <p:spPr>
          <a:xfrm>
            <a:off x="8780105" y="4889242"/>
            <a:ext cx="2911151" cy="1604865"/>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Manglar relevant informasjon som lesarane treng</a:t>
            </a:r>
          </a:p>
        </p:txBody>
      </p:sp>
      <p:sp>
        <p:nvSpPr>
          <p:cNvPr id="13" name="Pil høyre 12">
            <a:extLst>
              <a:ext uri="{FF2B5EF4-FFF2-40B4-BE49-F238E27FC236}">
                <a16:creationId xmlns:a16="http://schemas.microsoft.com/office/drawing/2014/main" id="{81781B69-4BC6-C34B-8B2B-DA1109F7BDD3}"/>
              </a:ext>
            </a:extLst>
          </p:cNvPr>
          <p:cNvSpPr/>
          <p:nvPr/>
        </p:nvSpPr>
        <p:spPr>
          <a:xfrm>
            <a:off x="354564" y="4679707"/>
            <a:ext cx="2743200" cy="1405251"/>
          </a:xfrm>
          <a:prstGeom prst="rightArrow">
            <a:avLst>
              <a:gd name="adj1" fmla="val 57968"/>
              <a:gd name="adj2" fmla="val 50000"/>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Fleire tunge setningar, passivformuleringar og korrekturfeil</a:t>
            </a:r>
          </a:p>
        </p:txBody>
      </p:sp>
      <p:sp>
        <p:nvSpPr>
          <p:cNvPr id="15" name="Ellipse 14">
            <a:extLst>
              <a:ext uri="{FF2B5EF4-FFF2-40B4-BE49-F238E27FC236}">
                <a16:creationId xmlns:a16="http://schemas.microsoft.com/office/drawing/2014/main" id="{FE2EEE89-A546-384D-9E3E-BA6968967F83}"/>
              </a:ext>
            </a:extLst>
          </p:cNvPr>
          <p:cNvSpPr/>
          <p:nvPr/>
        </p:nvSpPr>
        <p:spPr>
          <a:xfrm>
            <a:off x="5019868" y="270587"/>
            <a:ext cx="3461659" cy="1838131"/>
          </a:xfrm>
          <a:prstGeom prst="ellipse">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dirty="0"/>
              <a:t>Teksten har kommunen sitt perspektiv og ikkje lesaren sitt.</a:t>
            </a:r>
          </a:p>
        </p:txBody>
      </p:sp>
    </p:spTree>
    <p:extLst>
      <p:ext uri="{BB962C8B-B14F-4D97-AF65-F5344CB8AC3E}">
        <p14:creationId xmlns:p14="http://schemas.microsoft.com/office/powerpoint/2010/main" val="3827968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0" grpId="0" animBg="1"/>
      <p:bldP spid="11" grpId="0" animBg="1"/>
      <p:bldP spid="12" grpId="0" animBg="1"/>
      <p:bldP spid="13"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4F9A2C2-D198-B349-BBA7-8EA761F3D5A5}"/>
              </a:ext>
            </a:extLst>
          </p:cNvPr>
          <p:cNvSpPr>
            <a:spLocks noGrp="1"/>
          </p:cNvSpPr>
          <p:nvPr>
            <p:ph type="title"/>
          </p:nvPr>
        </p:nvSpPr>
        <p:spPr/>
        <p:txBody>
          <a:bodyPr/>
          <a:lstStyle/>
          <a:p>
            <a:endParaRPr lang="nb-NO"/>
          </a:p>
        </p:txBody>
      </p:sp>
      <p:sp>
        <p:nvSpPr>
          <p:cNvPr id="3" name="Plassholder for innhold 2">
            <a:extLst>
              <a:ext uri="{FF2B5EF4-FFF2-40B4-BE49-F238E27FC236}">
                <a16:creationId xmlns:a16="http://schemas.microsoft.com/office/drawing/2014/main" id="{2854E65B-0E15-074F-8C18-1C73816AD497}"/>
              </a:ext>
            </a:extLst>
          </p:cNvPr>
          <p:cNvSpPr>
            <a:spLocks noGrp="1"/>
          </p:cNvSpPr>
          <p:nvPr>
            <p:ph sz="quarter" idx="10"/>
          </p:nvPr>
        </p:nvSpPr>
        <p:spPr/>
        <p:txBody>
          <a:bodyPr/>
          <a:lstStyle/>
          <a:p>
            <a:endParaRPr lang="nb-NO"/>
          </a:p>
        </p:txBody>
      </p:sp>
      <p:pic>
        <p:nvPicPr>
          <p:cNvPr id="4" name="videoplayback (1).mp4">
            <a:hlinkClick r:id="" action="ppaction://media"/>
            <a:extLst>
              <a:ext uri="{FF2B5EF4-FFF2-40B4-BE49-F238E27FC236}">
                <a16:creationId xmlns:a16="http://schemas.microsoft.com/office/drawing/2014/main" id="{9BD7A3CA-ACCC-E444-B3BD-6947E49105E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478"/>
          </a:xfrm>
          <a:prstGeom prst="rect">
            <a:avLst/>
          </a:prstGeom>
        </p:spPr>
      </p:pic>
    </p:spTree>
    <p:extLst>
      <p:ext uri="{BB962C8B-B14F-4D97-AF65-F5344CB8AC3E}">
        <p14:creationId xmlns:p14="http://schemas.microsoft.com/office/powerpoint/2010/main" val="4056627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638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l høyre 3">
            <a:extLst>
              <a:ext uri="{FF2B5EF4-FFF2-40B4-BE49-F238E27FC236}">
                <a16:creationId xmlns:a16="http://schemas.microsoft.com/office/drawing/2014/main" id="{6F93E022-29B7-004F-AB2B-9F4257FABFCD}"/>
              </a:ext>
            </a:extLst>
          </p:cNvPr>
          <p:cNvSpPr/>
          <p:nvPr/>
        </p:nvSpPr>
        <p:spPr>
          <a:xfrm>
            <a:off x="354564" y="83976"/>
            <a:ext cx="2743200" cy="1408363"/>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Hyggjeleg overskrift</a:t>
            </a:r>
          </a:p>
        </p:txBody>
      </p:sp>
      <p:sp>
        <p:nvSpPr>
          <p:cNvPr id="6" name="Pil høyre 5">
            <a:extLst>
              <a:ext uri="{FF2B5EF4-FFF2-40B4-BE49-F238E27FC236}">
                <a16:creationId xmlns:a16="http://schemas.microsoft.com/office/drawing/2014/main" id="{B38FDE3C-E654-A94A-B7C7-C6890C8B53EB}"/>
              </a:ext>
            </a:extLst>
          </p:cNvPr>
          <p:cNvSpPr/>
          <p:nvPr/>
        </p:nvSpPr>
        <p:spPr>
          <a:xfrm>
            <a:off x="354565" y="1571213"/>
            <a:ext cx="2743200" cy="1405251"/>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Hovudbodskapen kjem tidleg </a:t>
            </a:r>
          </a:p>
        </p:txBody>
      </p:sp>
      <p:sp>
        <p:nvSpPr>
          <p:cNvPr id="8" name="Pil venstre 7">
            <a:extLst>
              <a:ext uri="{FF2B5EF4-FFF2-40B4-BE49-F238E27FC236}">
                <a16:creationId xmlns:a16="http://schemas.microsoft.com/office/drawing/2014/main" id="{5EF845EF-7E37-DD45-BA5B-4DB33FDC3BD9}"/>
              </a:ext>
            </a:extLst>
          </p:cNvPr>
          <p:cNvSpPr/>
          <p:nvPr/>
        </p:nvSpPr>
        <p:spPr>
          <a:xfrm>
            <a:off x="8714790" y="382554"/>
            <a:ext cx="2911150" cy="1371601"/>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Vennleg tone</a:t>
            </a:r>
          </a:p>
        </p:txBody>
      </p:sp>
      <p:sp>
        <p:nvSpPr>
          <p:cNvPr id="9" name="Pil venstre 8">
            <a:extLst>
              <a:ext uri="{FF2B5EF4-FFF2-40B4-BE49-F238E27FC236}">
                <a16:creationId xmlns:a16="http://schemas.microsoft.com/office/drawing/2014/main" id="{AB40C44E-0A7E-0E46-992D-066D7A95A361}"/>
              </a:ext>
            </a:extLst>
          </p:cNvPr>
          <p:cNvSpPr/>
          <p:nvPr/>
        </p:nvSpPr>
        <p:spPr>
          <a:xfrm>
            <a:off x="8780106" y="1866123"/>
            <a:ext cx="2845834" cy="1294667"/>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Informative mellomtitlar</a:t>
            </a:r>
          </a:p>
        </p:txBody>
      </p:sp>
      <p:sp>
        <p:nvSpPr>
          <p:cNvPr id="10" name="Pil høyre 9">
            <a:extLst>
              <a:ext uri="{FF2B5EF4-FFF2-40B4-BE49-F238E27FC236}">
                <a16:creationId xmlns:a16="http://schemas.microsoft.com/office/drawing/2014/main" id="{C8441E93-1B59-3146-97A7-B34FA1AAE11F}"/>
              </a:ext>
            </a:extLst>
          </p:cNvPr>
          <p:cNvSpPr/>
          <p:nvPr/>
        </p:nvSpPr>
        <p:spPr>
          <a:xfrm>
            <a:off x="354564" y="3160790"/>
            <a:ext cx="2743200" cy="1405251"/>
          </a:xfrm>
          <a:prstGeom prst="rightArrow">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Meir handterleg regelverksinformasjon</a:t>
            </a:r>
          </a:p>
        </p:txBody>
      </p:sp>
      <p:sp>
        <p:nvSpPr>
          <p:cNvPr id="11" name="Pil venstre 10">
            <a:extLst>
              <a:ext uri="{FF2B5EF4-FFF2-40B4-BE49-F238E27FC236}">
                <a16:creationId xmlns:a16="http://schemas.microsoft.com/office/drawing/2014/main" id="{CF064B65-6272-7144-9070-7E99404DDBC9}"/>
              </a:ext>
            </a:extLst>
          </p:cNvPr>
          <p:cNvSpPr/>
          <p:nvPr/>
        </p:nvSpPr>
        <p:spPr>
          <a:xfrm>
            <a:off x="8780105" y="3489649"/>
            <a:ext cx="2845835" cy="1399592"/>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Vender seg </a:t>
            </a:r>
            <a:br>
              <a:rPr lang="nb-NO" b="1" dirty="0"/>
            </a:br>
            <a:r>
              <a:rPr lang="nb-NO" b="1" dirty="0"/>
              <a:t>konsekvent til </a:t>
            </a:r>
            <a:r>
              <a:rPr lang="nb-NO" b="1" i="1" dirty="0"/>
              <a:t>de</a:t>
            </a:r>
          </a:p>
        </p:txBody>
      </p:sp>
      <p:sp>
        <p:nvSpPr>
          <p:cNvPr id="12" name="Pil venstre 11">
            <a:extLst>
              <a:ext uri="{FF2B5EF4-FFF2-40B4-BE49-F238E27FC236}">
                <a16:creationId xmlns:a16="http://schemas.microsoft.com/office/drawing/2014/main" id="{7C847917-DB2E-E241-A51E-23261FA53D31}"/>
              </a:ext>
            </a:extLst>
          </p:cNvPr>
          <p:cNvSpPr/>
          <p:nvPr/>
        </p:nvSpPr>
        <p:spPr>
          <a:xfrm>
            <a:off x="8714790" y="5066523"/>
            <a:ext cx="2911151" cy="1604865"/>
          </a:xfrm>
          <a:prstGeom prst="leftArrow">
            <a:avLst/>
          </a:prstGeom>
          <a:solidFill>
            <a:srgbClr val="0010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Inneheld relevant informasjon om SFO, besøksdag m.m.</a:t>
            </a:r>
          </a:p>
        </p:txBody>
      </p:sp>
      <p:sp>
        <p:nvSpPr>
          <p:cNvPr id="13" name="Pil høyre 12">
            <a:extLst>
              <a:ext uri="{FF2B5EF4-FFF2-40B4-BE49-F238E27FC236}">
                <a16:creationId xmlns:a16="http://schemas.microsoft.com/office/drawing/2014/main" id="{81781B69-4BC6-C34B-8B2B-DA1109F7BDD3}"/>
              </a:ext>
            </a:extLst>
          </p:cNvPr>
          <p:cNvSpPr/>
          <p:nvPr/>
        </p:nvSpPr>
        <p:spPr>
          <a:xfrm>
            <a:off x="354564" y="4679707"/>
            <a:ext cx="2743200" cy="1405251"/>
          </a:xfrm>
          <a:prstGeom prst="rightArrow">
            <a:avLst>
              <a:gd name="adj1" fmla="val 57968"/>
              <a:gd name="adj2" fmla="val 50000"/>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b="1" dirty="0"/>
              <a:t>Meir direkte og aktivt språk og ingen korrekturfeil</a:t>
            </a:r>
          </a:p>
        </p:txBody>
      </p:sp>
      <p:pic>
        <p:nvPicPr>
          <p:cNvPr id="15" name="Bilde 14">
            <a:extLst>
              <a:ext uri="{FF2B5EF4-FFF2-40B4-BE49-F238E27FC236}">
                <a16:creationId xmlns:a16="http://schemas.microsoft.com/office/drawing/2014/main" id="{7F9891C9-ED9C-2043-8E66-D3AA04BF293D}"/>
              </a:ext>
            </a:extLst>
          </p:cNvPr>
          <p:cNvPicPr>
            <a:picLocks noChangeAspect="1"/>
          </p:cNvPicPr>
          <p:nvPr/>
        </p:nvPicPr>
        <p:blipFill rotWithShape="1">
          <a:blip r:embed="rId3"/>
          <a:srcRect l="6901" t="6652" r="7899" b="8918"/>
          <a:stretch/>
        </p:blipFill>
        <p:spPr>
          <a:xfrm>
            <a:off x="3614188" y="151202"/>
            <a:ext cx="4649492" cy="6520186"/>
          </a:xfrm>
          <a:prstGeom prst="rect">
            <a:avLst/>
          </a:prstGeom>
          <a:solidFill>
            <a:schemeClr val="bg1"/>
          </a:solidFill>
          <a:ln>
            <a:solidFill>
              <a:schemeClr val="tx1"/>
            </a:solidFill>
          </a:ln>
        </p:spPr>
      </p:pic>
      <p:sp>
        <p:nvSpPr>
          <p:cNvPr id="17" name="Ellipse 16">
            <a:extLst>
              <a:ext uri="{FF2B5EF4-FFF2-40B4-BE49-F238E27FC236}">
                <a16:creationId xmlns:a16="http://schemas.microsoft.com/office/drawing/2014/main" id="{ADFE48A7-FA52-6F49-A412-D09BF1F060B9}"/>
              </a:ext>
            </a:extLst>
          </p:cNvPr>
          <p:cNvSpPr/>
          <p:nvPr/>
        </p:nvSpPr>
        <p:spPr>
          <a:xfrm>
            <a:off x="5019868" y="270587"/>
            <a:ext cx="3461659" cy="1838131"/>
          </a:xfrm>
          <a:prstGeom prst="ellipse">
            <a:avLst/>
          </a:prstGeom>
          <a:solidFill>
            <a:srgbClr val="001A5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nb-NO" sz="2400" b="1" dirty="0"/>
              <a:t>Denne teksten tar lesaren sitt perspektiv</a:t>
            </a:r>
            <a:r>
              <a:rPr lang="nb-NO" dirty="0"/>
              <a:t>.</a:t>
            </a:r>
          </a:p>
        </p:txBody>
      </p:sp>
    </p:spTree>
    <p:extLst>
      <p:ext uri="{BB962C8B-B14F-4D97-AF65-F5344CB8AC3E}">
        <p14:creationId xmlns:p14="http://schemas.microsoft.com/office/powerpoint/2010/main" val="1806558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0" grpId="0" animBg="1"/>
      <p:bldP spid="11" grpId="0" animBg="1"/>
      <p:bldP spid="12" grpId="0" animBg="1"/>
      <p:bldP spid="13" grpId="0" animBg="1"/>
      <p:bldP spid="1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1"/>
          <p:cNvSpPr txBox="1">
            <a:spLocks/>
          </p:cNvSpPr>
          <p:nvPr/>
        </p:nvSpPr>
        <p:spPr>
          <a:xfrm>
            <a:off x="1242567" y="6164040"/>
            <a:ext cx="7822606" cy="408249"/>
          </a:xfrm>
          <a:prstGeom prst="rect">
            <a:avLst/>
          </a:prstGeom>
        </p:spPr>
        <p:txBody>
          <a:bodyPr vert="horz" lIns="68580" tIns="0" rIns="68580" bIns="0" rtlCol="0" anchor="t">
            <a:normAutofit/>
          </a:bodyPr>
          <a:lstStyle>
            <a:lvl1pPr algn="l" defTabSz="457200" rtl="0" eaLnBrk="1" latinLnBrk="0" hangingPunct="1">
              <a:spcBef>
                <a:spcPct val="0"/>
              </a:spcBef>
              <a:buNone/>
              <a:defRPr sz="2800" kern="1200">
                <a:solidFill>
                  <a:schemeClr val="tx2"/>
                </a:solidFill>
                <a:latin typeface="Calibri"/>
                <a:ea typeface="+mj-ea"/>
                <a:cs typeface="Calibri"/>
              </a:defRPr>
            </a:lvl1pPr>
          </a:lstStyle>
          <a:p>
            <a:pPr algn="ctr"/>
            <a:r>
              <a:rPr lang="nb-NO" sz="2400" b="1" dirty="0">
                <a:solidFill>
                  <a:srgbClr val="298D8F"/>
                </a:solidFill>
                <a:latin typeface="HelveticaNeueLT Pro 25 UltLt" panose="020B0303020202020204" pitchFamily="34" charset="0"/>
              </a:rPr>
              <a:t>www.klarspråk.no/kommunesektoren</a:t>
            </a:r>
          </a:p>
        </p:txBody>
      </p:sp>
      <p:pic>
        <p:nvPicPr>
          <p:cNvPr id="1026" name="Picture 2" descr="Beskrivelse: C:\Users\8030mbn\AppData\Local\Temp\SnipImage-{294A8C68-34FD-4C31-91A7-0A1C84253488}.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31636" y="1496263"/>
            <a:ext cx="1717642" cy="4550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lassholder for innhold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60353" y="1496263"/>
            <a:ext cx="5871283" cy="4550246"/>
          </a:xfrm>
          <a:prstGeom prst="rect">
            <a:avLst/>
          </a:prstGeom>
        </p:spPr>
      </p:pic>
      <p:sp>
        <p:nvSpPr>
          <p:cNvPr id="5" name="Tittel 1">
            <a:extLst>
              <a:ext uri="{FF2B5EF4-FFF2-40B4-BE49-F238E27FC236}">
                <a16:creationId xmlns:a16="http://schemas.microsoft.com/office/drawing/2014/main" id="{01E369C7-91D8-2741-B08B-7FA0B49FB64E}"/>
              </a:ext>
            </a:extLst>
          </p:cNvPr>
          <p:cNvSpPr>
            <a:spLocks noGrp="1"/>
          </p:cNvSpPr>
          <p:nvPr>
            <p:ph type="title"/>
          </p:nvPr>
        </p:nvSpPr>
        <p:spPr>
          <a:xfrm>
            <a:off x="1860353" y="353263"/>
            <a:ext cx="9840580" cy="1143000"/>
          </a:xfrm>
        </p:spPr>
        <p:txBody>
          <a:bodyPr/>
          <a:lstStyle/>
          <a:p>
            <a:r>
              <a:rPr lang="nb-NO" dirty="0">
                <a:solidFill>
                  <a:schemeClr val="accent5">
                    <a:lumMod val="75000"/>
                  </a:schemeClr>
                </a:solidFill>
              </a:rPr>
              <a:t>Kommunesektoren deler tekstar</a:t>
            </a:r>
          </a:p>
        </p:txBody>
      </p:sp>
    </p:spTree>
    <p:extLst>
      <p:ext uri="{BB962C8B-B14F-4D97-AF65-F5344CB8AC3E}">
        <p14:creationId xmlns:p14="http://schemas.microsoft.com/office/powerpoint/2010/main" val="2804813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972457" y="2835847"/>
            <a:ext cx="10972800" cy="1143000"/>
          </a:xfrm>
        </p:spPr>
        <p:txBody>
          <a:bodyPr>
            <a:noAutofit/>
          </a:bodyPr>
          <a:lstStyle/>
          <a:p>
            <a:r>
              <a:rPr lang="nb-NO" sz="10000" dirty="0"/>
              <a:t>Kva kan vi oppnå?</a:t>
            </a:r>
          </a:p>
        </p:txBody>
      </p:sp>
    </p:spTree>
    <p:extLst>
      <p:ext uri="{BB962C8B-B14F-4D97-AF65-F5344CB8AC3E}">
        <p14:creationId xmlns:p14="http://schemas.microsoft.com/office/powerpoint/2010/main" val="33877534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8943039-0DD5-674A-9A93-8AFA384CE6E0}"/>
              </a:ext>
            </a:extLst>
          </p:cNvPr>
          <p:cNvSpPr>
            <a:spLocks noGrp="1"/>
          </p:cNvSpPr>
          <p:nvPr>
            <p:ph type="title"/>
          </p:nvPr>
        </p:nvSpPr>
        <p:spPr>
          <a:xfrm>
            <a:off x="609600" y="402025"/>
            <a:ext cx="10972800" cy="1132114"/>
          </a:xfrm>
        </p:spPr>
        <p:txBody>
          <a:bodyPr/>
          <a:lstStyle/>
          <a:p>
            <a:r>
              <a:rPr lang="nb-NO" dirty="0"/>
              <a:t>Hamar kommune </a:t>
            </a:r>
          </a:p>
        </p:txBody>
      </p:sp>
      <p:sp>
        <p:nvSpPr>
          <p:cNvPr id="3" name="Plassholder for innhold 2">
            <a:extLst>
              <a:ext uri="{FF2B5EF4-FFF2-40B4-BE49-F238E27FC236}">
                <a16:creationId xmlns:a16="http://schemas.microsoft.com/office/drawing/2014/main" id="{E46AAC89-C43E-C049-BA09-01B68864CDFB}"/>
              </a:ext>
            </a:extLst>
          </p:cNvPr>
          <p:cNvSpPr>
            <a:spLocks noGrp="1"/>
          </p:cNvSpPr>
          <p:nvPr>
            <p:ph sz="quarter" idx="10"/>
          </p:nvPr>
        </p:nvSpPr>
        <p:spPr>
          <a:xfrm>
            <a:off x="609601" y="1640790"/>
            <a:ext cx="5982586" cy="4206582"/>
          </a:xfrm>
        </p:spPr>
        <p:txBody>
          <a:bodyPr>
            <a:normAutofit fontScale="85000" lnSpcReduction="20000"/>
          </a:bodyPr>
          <a:lstStyle/>
          <a:p>
            <a:r>
              <a:rPr lang="nb-NO" sz="2600" dirty="0"/>
              <a:t>Ny mal for saksframlegg gir effektive arbeidsprosessar og minimerer faren for misforståingar på grunn av språklege </a:t>
            </a:r>
            <a:br>
              <a:rPr lang="nb-NO" sz="2600" dirty="0"/>
            </a:br>
            <a:r>
              <a:rPr lang="nb-NO" sz="2600" dirty="0"/>
              <a:t>uklarheiter.</a:t>
            </a:r>
          </a:p>
          <a:p>
            <a:endParaRPr lang="nb-NO" sz="2600" dirty="0"/>
          </a:p>
          <a:p>
            <a:r>
              <a:rPr lang="nb-NO" sz="2600" dirty="0"/>
              <a:t>Dei har også rekna ut kor mykje pengar det er å spare på at tekstane blir så klare at innbyggjarane ikkje treng å ringje:</a:t>
            </a:r>
            <a:br>
              <a:rPr lang="nb-NO" sz="2600" dirty="0"/>
            </a:br>
            <a:endParaRPr lang="nb-NO" sz="2600" dirty="0"/>
          </a:p>
          <a:p>
            <a:pPr lvl="1">
              <a:buFont typeface="Arial" panose="020B0604020202020204" pitchFamily="34" charset="0"/>
              <a:buChar char="•"/>
            </a:pPr>
            <a:r>
              <a:rPr lang="nb-NO" sz="2600" dirty="0"/>
              <a:t>1000 utsendingar per dag</a:t>
            </a:r>
          </a:p>
          <a:p>
            <a:pPr lvl="1">
              <a:buFont typeface="Arial" panose="020B0604020202020204" pitchFamily="34" charset="0"/>
              <a:buChar char="•"/>
            </a:pPr>
            <a:r>
              <a:rPr lang="nb-NO" sz="2600" dirty="0"/>
              <a:t>Viss 10 % ringjer = 100 telefoner kvar dag</a:t>
            </a:r>
          </a:p>
          <a:p>
            <a:pPr lvl="1">
              <a:buFont typeface="Arial" panose="020B0604020202020204" pitchFamily="34" charset="0"/>
              <a:buChar char="•"/>
            </a:pPr>
            <a:r>
              <a:rPr lang="nb-NO" sz="2600" dirty="0"/>
              <a:t>70 kroner per telefon = 7000 kroner per dag </a:t>
            </a:r>
          </a:p>
          <a:p>
            <a:pPr lvl="1">
              <a:buFont typeface="Arial" panose="020B0604020202020204" pitchFamily="34" charset="0"/>
              <a:buChar char="•"/>
            </a:pPr>
            <a:r>
              <a:rPr lang="nb-NO" sz="2600" dirty="0"/>
              <a:t>1,5 millionar kroner i året</a:t>
            </a:r>
          </a:p>
          <a:p>
            <a:endParaRPr lang="nb-NO" dirty="0"/>
          </a:p>
          <a:p>
            <a:endParaRPr lang="nb-NO" dirty="0"/>
          </a:p>
        </p:txBody>
      </p:sp>
      <p:pic>
        <p:nvPicPr>
          <p:cNvPr id="5" name="Bilde 4"/>
          <p:cNvPicPr>
            <a:picLocks noChangeAspect="1"/>
          </p:cNvPicPr>
          <p:nvPr/>
        </p:nvPicPr>
        <p:blipFill rotWithShape="1">
          <a:blip r:embed="rId3">
            <a:extLst>
              <a:ext uri="{28A0092B-C50C-407E-A947-70E740481C1C}">
                <a14:useLocalDpi xmlns:a14="http://schemas.microsoft.com/office/drawing/2010/main" val="0"/>
              </a:ext>
            </a:extLst>
          </a:blip>
          <a:srcRect l="17701" r="12028"/>
          <a:stretch/>
        </p:blipFill>
        <p:spPr>
          <a:xfrm>
            <a:off x="6783571" y="678472"/>
            <a:ext cx="5443871" cy="5168900"/>
          </a:xfrm>
          <a:prstGeom prst="rect">
            <a:avLst/>
          </a:prstGeom>
        </p:spPr>
      </p:pic>
    </p:spTree>
    <p:extLst>
      <p:ext uri="{BB962C8B-B14F-4D97-AF65-F5344CB8AC3E}">
        <p14:creationId xmlns:p14="http://schemas.microsoft.com/office/powerpoint/2010/main" val="4251358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484166" y="5028533"/>
            <a:ext cx="5074652" cy="1132114"/>
          </a:xfrm>
        </p:spPr>
        <p:txBody>
          <a:bodyPr>
            <a:normAutofit fontScale="90000"/>
          </a:bodyPr>
          <a:lstStyle/>
          <a:p>
            <a:r>
              <a:rPr lang="nb-NO" sz="3200" b="1" dirty="0"/>
              <a:t>Odd Iver Rånes </a:t>
            </a:r>
            <a:br>
              <a:rPr lang="nb-NO" dirty="0"/>
            </a:br>
            <a:r>
              <a:rPr lang="nb-NO" dirty="0"/>
              <a:t>leiar av kundesenteret i Plan- og bygningsetaten i Oslo kommune</a:t>
            </a:r>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5174" r="17655" b="24722"/>
          <a:stretch/>
        </p:blipFill>
        <p:spPr bwMode="auto">
          <a:xfrm>
            <a:off x="1592132" y="282237"/>
            <a:ext cx="3648311" cy="60230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Bildeforklaring formet som en ellipse 17"/>
          <p:cNvSpPr/>
          <p:nvPr/>
        </p:nvSpPr>
        <p:spPr>
          <a:xfrm flipH="1">
            <a:off x="5763944" y="153813"/>
            <a:ext cx="5084870" cy="2398318"/>
          </a:xfrm>
          <a:prstGeom prst="wedgeEllipseCallout">
            <a:avLst>
              <a:gd name="adj1" fmla="val 40792"/>
              <a:gd name="adj2" fmla="val 48601"/>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nb-NO" sz="2400" dirty="0"/>
              <a:t>«Tidlegare fekk eg </a:t>
            </a:r>
          </a:p>
          <a:p>
            <a:pPr algn="ctr"/>
            <a:r>
              <a:rPr lang="nb-NO" sz="2400" dirty="0"/>
              <a:t>tre til fem førespurnader </a:t>
            </a:r>
            <a:br>
              <a:rPr lang="nb-NO" sz="2400" dirty="0"/>
            </a:br>
            <a:r>
              <a:rPr lang="nb-NO" sz="2400" dirty="0"/>
              <a:t>dagleg på grunn av uklart språk, no får eg omtrent ingen.»</a:t>
            </a:r>
          </a:p>
        </p:txBody>
      </p:sp>
    </p:spTree>
    <p:extLst>
      <p:ext uri="{BB962C8B-B14F-4D97-AF65-F5344CB8AC3E}">
        <p14:creationId xmlns:p14="http://schemas.microsoft.com/office/powerpoint/2010/main" val="16010081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1E369C7-91D8-2741-B08B-7FA0B49FB64E}"/>
              </a:ext>
            </a:extLst>
          </p:cNvPr>
          <p:cNvSpPr>
            <a:spLocks noGrp="1"/>
          </p:cNvSpPr>
          <p:nvPr>
            <p:ph type="title"/>
          </p:nvPr>
        </p:nvSpPr>
        <p:spPr>
          <a:xfrm>
            <a:off x="609600" y="267329"/>
            <a:ext cx="10972800" cy="1143000"/>
          </a:xfrm>
        </p:spPr>
        <p:txBody>
          <a:bodyPr>
            <a:normAutofit/>
          </a:bodyPr>
          <a:lstStyle/>
          <a:p>
            <a:r>
              <a:rPr lang="nb-NO" sz="3500" dirty="0"/>
              <a:t>KS hjelper oss i arbeidet</a:t>
            </a:r>
          </a:p>
        </p:txBody>
      </p:sp>
      <p:sp>
        <p:nvSpPr>
          <p:cNvPr id="4" name="Plassholder for innhold 3">
            <a:extLst>
              <a:ext uri="{FF2B5EF4-FFF2-40B4-BE49-F238E27FC236}">
                <a16:creationId xmlns:a16="http://schemas.microsoft.com/office/drawing/2014/main" id="{BE0C432C-DB3C-F945-8E39-E9B16EC2C511}"/>
              </a:ext>
            </a:extLst>
          </p:cNvPr>
          <p:cNvSpPr>
            <a:spLocks noGrp="1"/>
          </p:cNvSpPr>
          <p:nvPr>
            <p:ph sz="half" idx="2"/>
          </p:nvPr>
        </p:nvSpPr>
        <p:spPr/>
        <p:txBody>
          <a:bodyPr/>
          <a:lstStyle/>
          <a:p>
            <a:endParaRPr lang="nb-NO"/>
          </a:p>
        </p:txBody>
      </p:sp>
      <p:sp>
        <p:nvSpPr>
          <p:cNvPr id="9" name="Plassholder for innhold 8">
            <a:extLst>
              <a:ext uri="{FF2B5EF4-FFF2-40B4-BE49-F238E27FC236}">
                <a16:creationId xmlns:a16="http://schemas.microsoft.com/office/drawing/2014/main" id="{EA44CCF6-C31F-4547-ADC4-6379B193C3E6}"/>
              </a:ext>
            </a:extLst>
          </p:cNvPr>
          <p:cNvSpPr>
            <a:spLocks noGrp="1"/>
          </p:cNvSpPr>
          <p:nvPr>
            <p:ph sz="half" idx="1"/>
          </p:nvPr>
        </p:nvSpPr>
        <p:spPr/>
        <p:txBody>
          <a:bodyPr/>
          <a:lstStyle/>
          <a:p>
            <a:endParaRPr lang="nb-NO" dirty="0"/>
          </a:p>
        </p:txBody>
      </p:sp>
      <p:pic>
        <p:nvPicPr>
          <p:cNvPr id="3" name="Bilde 2"/>
          <p:cNvPicPr>
            <a:picLocks noChangeAspect="1"/>
          </p:cNvPicPr>
          <p:nvPr/>
        </p:nvPicPr>
        <p:blipFill rotWithShape="1">
          <a:blip r:embed="rId3"/>
          <a:srcRect l="10431" t="8211" r="13785" b="11109"/>
          <a:stretch/>
        </p:blipFill>
        <p:spPr>
          <a:xfrm>
            <a:off x="1731981" y="1302538"/>
            <a:ext cx="8154298" cy="4883110"/>
          </a:xfrm>
          <a:prstGeom prst="rect">
            <a:avLst/>
          </a:prstGeom>
        </p:spPr>
      </p:pic>
    </p:spTree>
    <p:extLst>
      <p:ext uri="{BB962C8B-B14F-4D97-AF65-F5344CB8AC3E}">
        <p14:creationId xmlns:p14="http://schemas.microsoft.com/office/powerpoint/2010/main" val="3789137532"/>
      </p:ext>
    </p:extLst>
  </p:cSld>
  <p:clrMapOvr>
    <a:masterClrMapping/>
  </p:clrMapOvr>
</p:sld>
</file>

<file path=ppt/theme/theme1.xml><?xml version="1.0" encoding="utf-8"?>
<a:theme xmlns:a="http://schemas.openxmlformats.org/drawingml/2006/main" name="KS-profil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ABEF0259AF6D549A63E2FF1A5026BD4" ma:contentTypeVersion="11" ma:contentTypeDescription="Create a new document." ma:contentTypeScope="" ma:versionID="1518a152c2eca282a0c3e949bd0c21c9">
  <xsd:schema xmlns:xsd="http://www.w3.org/2001/XMLSchema" xmlns:xs="http://www.w3.org/2001/XMLSchema" xmlns:p="http://schemas.microsoft.com/office/2006/metadata/properties" xmlns:ns3="d38e24c2-69f2-44fc-a269-1983c94dfb04" xmlns:ns4="d935b8a4-dece-41f2-8b14-694d1fbbb825" targetNamespace="http://schemas.microsoft.com/office/2006/metadata/properties" ma:root="true" ma:fieldsID="231700c4a8e40ecc5b21599215756ef5" ns3:_="" ns4:_="">
    <xsd:import namespace="d38e24c2-69f2-44fc-a269-1983c94dfb04"/>
    <xsd:import namespace="d935b8a4-dece-41f2-8b14-694d1fbbb825"/>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8e24c2-69f2-44fc-a269-1983c94dfb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935b8a4-dece-41f2-8b14-694d1fbbb82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8336439-A198-4093-BE67-9AC4DC0B6443}">
  <ds:schemaRefs>
    <ds:schemaRef ds:uri="http://schemas.microsoft.com/sharepoint/v3/contenttype/forms"/>
  </ds:schemaRefs>
</ds:datastoreItem>
</file>

<file path=customXml/itemProps2.xml><?xml version="1.0" encoding="utf-8"?>
<ds:datastoreItem xmlns:ds="http://schemas.openxmlformats.org/officeDocument/2006/customXml" ds:itemID="{A5F273BE-7C2A-4D14-88B1-BB4098C288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8e24c2-69f2-44fc-a269-1983c94dfb04"/>
    <ds:schemaRef ds:uri="d935b8a4-dece-41f2-8b14-694d1fbbb82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191146A-6B56-4D8D-A1D0-0261CE6337F7}">
  <ds:schemaRefs>
    <ds:schemaRef ds:uri="http://schemas.microsoft.com/office/2006/documentManagement/types"/>
    <ds:schemaRef ds:uri="d935b8a4-dece-41f2-8b14-694d1fbbb825"/>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metadata/properties"/>
    <ds:schemaRef ds:uri="d38e24c2-69f2-44fc-a269-1983c94dfb04"/>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10919</TotalTime>
  <Words>1536</Words>
  <Application>Microsoft Macintosh PowerPoint</Application>
  <PresentationFormat>Widescreen</PresentationFormat>
  <Paragraphs>154</Paragraphs>
  <Slides>14</Slides>
  <Notes>14</Notes>
  <HiddenSlides>0</HiddenSlides>
  <MMClips>2</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14</vt:i4>
      </vt:variant>
    </vt:vector>
  </HeadingPairs>
  <TitlesOfParts>
    <vt:vector size="18" baseType="lpstr">
      <vt:lpstr>Arial</vt:lpstr>
      <vt:lpstr>Calibri</vt:lpstr>
      <vt:lpstr>HelveticaNeueLT Pro 25 UltLt</vt:lpstr>
      <vt:lpstr>KS-profiltema</vt:lpstr>
      <vt:lpstr>Klarspråk – kva er det, kvifor treng vi det,  og korleis i all verda skal vi gjere det? </vt:lpstr>
      <vt:lpstr>PowerPoint-presentasjon</vt:lpstr>
      <vt:lpstr>PowerPoint-presentasjon</vt:lpstr>
      <vt:lpstr>PowerPoint-presentasjon</vt:lpstr>
      <vt:lpstr>Kva er klarspråk?</vt:lpstr>
      <vt:lpstr>PowerPoint-presentasjon</vt:lpstr>
      <vt:lpstr>PowerPoint-presentasjon</vt:lpstr>
      <vt:lpstr>PowerPoint-presentasjon</vt:lpstr>
      <vt:lpstr>PowerPoint-presentasjon</vt:lpstr>
      <vt:lpstr>Kommunesektoren deler tekstar</vt:lpstr>
      <vt:lpstr>Kva kan vi oppnå?</vt:lpstr>
      <vt:lpstr>Hamar kommune </vt:lpstr>
      <vt:lpstr>Odd Iver Rånes  leiar av kundesenteret i Plan- og bygningsetaten i Oslo kommune</vt:lpstr>
      <vt:lpstr>KS hjelper oss i arbeidet</vt:lpstr>
    </vt:vector>
  </TitlesOfParts>
  <Company>Crop</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Ståle Hevrøy</dc:creator>
  <cp:lastModifiedBy>Vidar Lynghammar</cp:lastModifiedBy>
  <cp:revision>507</cp:revision>
  <dcterms:created xsi:type="dcterms:W3CDTF">2014-12-02T12:21:04Z</dcterms:created>
  <dcterms:modified xsi:type="dcterms:W3CDTF">2020-03-24T14:59:18Z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0x010100CABEF0259AF6D549A63E2FF1A5026BD4</vt:lpwstr>
  </property>
</Properties>
</file>