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46"/>
  </p:notesMasterIdLst>
  <p:handoutMasterIdLst>
    <p:handoutMasterId r:id="rId47"/>
  </p:handoutMasterIdLst>
  <p:sldIdLst>
    <p:sldId id="361" r:id="rId5"/>
    <p:sldId id="362" r:id="rId6"/>
    <p:sldId id="363" r:id="rId7"/>
    <p:sldId id="364" r:id="rId8"/>
    <p:sldId id="365" r:id="rId9"/>
    <p:sldId id="272" r:id="rId10"/>
    <p:sldId id="386" r:id="rId11"/>
    <p:sldId id="340" r:id="rId12"/>
    <p:sldId id="341" r:id="rId13"/>
    <p:sldId id="368" r:id="rId14"/>
    <p:sldId id="369" r:id="rId15"/>
    <p:sldId id="370" r:id="rId16"/>
    <p:sldId id="387" r:id="rId17"/>
    <p:sldId id="319" r:id="rId18"/>
    <p:sldId id="345" r:id="rId19"/>
    <p:sldId id="348" r:id="rId20"/>
    <p:sldId id="349" r:id="rId21"/>
    <p:sldId id="350" r:id="rId22"/>
    <p:sldId id="347" r:id="rId23"/>
    <p:sldId id="352" r:id="rId24"/>
    <p:sldId id="354" r:id="rId25"/>
    <p:sldId id="355" r:id="rId26"/>
    <p:sldId id="373" r:id="rId27"/>
    <p:sldId id="371" r:id="rId28"/>
    <p:sldId id="372" r:id="rId29"/>
    <p:sldId id="375" r:id="rId30"/>
    <p:sldId id="376" r:id="rId31"/>
    <p:sldId id="377" r:id="rId32"/>
    <p:sldId id="378" r:id="rId33"/>
    <p:sldId id="379" r:id="rId34"/>
    <p:sldId id="380" r:id="rId35"/>
    <p:sldId id="381" r:id="rId36"/>
    <p:sldId id="382" r:id="rId37"/>
    <p:sldId id="383" r:id="rId38"/>
    <p:sldId id="385" r:id="rId39"/>
    <p:sldId id="384" r:id="rId40"/>
    <p:sldId id="316" r:id="rId41"/>
    <p:sldId id="327" r:id="rId42"/>
    <p:sldId id="298" r:id="rId43"/>
    <p:sldId id="336" r:id="rId44"/>
    <p:sldId id="360" r:id="rId45"/>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di Bunæs-Eklund" initials="" lastIdx="2" clrIdx="0"/>
  <p:cmAuthor id="1" name="Karolina Netland" initials="KN" lastIdx="1" clrIdx="1">
    <p:extLst>
      <p:ext uri="{19B8F6BF-5375-455C-9EA6-DF929625EA0E}">
        <p15:presenceInfo xmlns:p15="http://schemas.microsoft.com/office/powerpoint/2012/main" userId="Karolina Net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BCCFE8"/>
    <a:srgbClr val="001046"/>
    <a:srgbClr val="85817D"/>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47"/>
    <p:restoredTop sz="67926"/>
  </p:normalViewPr>
  <p:slideViewPr>
    <p:cSldViewPr snapToGrid="0" snapToObjects="1">
      <p:cViewPr>
        <p:scale>
          <a:sx n="82" d="100"/>
          <a:sy n="82" d="100"/>
        </p:scale>
        <p:origin x="896" y="20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e Jan Borgund" userId="28adf3c030431879" providerId="LiveId" clId="{C7FF983E-7320-412A-B889-83785975E59C}"/>
    <pc:docChg chg="undo custSel modSld">
      <pc:chgData name="Ole Jan Borgund" userId="28adf3c030431879" providerId="LiveId" clId="{C7FF983E-7320-412A-B889-83785975E59C}" dt="2019-08-20T12:24:59.071" v="538" actId="6549"/>
      <pc:docMkLst>
        <pc:docMk/>
      </pc:docMkLst>
      <pc:sldChg chg="modSp modNotesTx">
        <pc:chgData name="Ole Jan Borgund" userId="28adf3c030431879" providerId="LiveId" clId="{C7FF983E-7320-412A-B889-83785975E59C}" dt="2019-08-20T10:59:57.596" v="82" actId="20577"/>
        <pc:sldMkLst>
          <pc:docMk/>
          <pc:sldMk cId="3261202106" sldId="272"/>
        </pc:sldMkLst>
        <pc:spChg chg="mod">
          <ac:chgData name="Ole Jan Borgund" userId="28adf3c030431879" providerId="LiveId" clId="{C7FF983E-7320-412A-B889-83785975E59C}" dt="2019-08-19T20:59:48.757" v="15" actId="6549"/>
          <ac:spMkLst>
            <pc:docMk/>
            <pc:sldMk cId="3261202106" sldId="272"/>
            <ac:spMk id="4" creationId="{875A0086-B1D2-474B-875B-38BA28B454D8}"/>
          </ac:spMkLst>
        </pc:spChg>
        <pc:spChg chg="mod">
          <ac:chgData name="Ole Jan Borgund" userId="28adf3c030431879" providerId="LiveId" clId="{C7FF983E-7320-412A-B889-83785975E59C}" dt="2019-08-19T20:59:52.336" v="16" actId="6549"/>
          <ac:spMkLst>
            <pc:docMk/>
            <pc:sldMk cId="3261202106" sldId="272"/>
            <ac:spMk id="9" creationId="{BAC88C1D-227A-A145-BBC3-C41B125B1985}"/>
          </ac:spMkLst>
        </pc:spChg>
        <pc:spChg chg="mod">
          <ac:chgData name="Ole Jan Borgund" userId="28adf3c030431879" providerId="LiveId" clId="{C7FF983E-7320-412A-B889-83785975E59C}" dt="2019-08-19T20:59:58.767" v="18" actId="6549"/>
          <ac:spMkLst>
            <pc:docMk/>
            <pc:sldMk cId="3261202106" sldId="272"/>
            <ac:spMk id="10" creationId="{6729AA76-2AD2-A64A-B7AB-E400F1A41616}"/>
          </ac:spMkLst>
        </pc:spChg>
        <pc:spChg chg="mod">
          <ac:chgData name="Ole Jan Borgund" userId="28adf3c030431879" providerId="LiveId" clId="{C7FF983E-7320-412A-B889-83785975E59C}" dt="2019-08-19T20:59:55.377" v="17" actId="6549"/>
          <ac:spMkLst>
            <pc:docMk/>
            <pc:sldMk cId="3261202106" sldId="272"/>
            <ac:spMk id="13" creationId="{5E74A215-82BE-E04E-935B-CC8E5CF809F4}"/>
          </ac:spMkLst>
        </pc:spChg>
        <pc:spChg chg="mod">
          <ac:chgData name="Ole Jan Borgund" userId="28adf3c030431879" providerId="LiveId" clId="{C7FF983E-7320-412A-B889-83785975E59C}" dt="2019-08-19T20:59:43.837" v="14" actId="6549"/>
          <ac:spMkLst>
            <pc:docMk/>
            <pc:sldMk cId="3261202106" sldId="272"/>
            <ac:spMk id="16" creationId="{697139F3-CB9D-2948-A799-526D1457A7B1}"/>
          </ac:spMkLst>
        </pc:spChg>
      </pc:sldChg>
      <pc:sldChg chg="modSp modNotesTx">
        <pc:chgData name="Ole Jan Borgund" userId="28adf3c030431879" providerId="LiveId" clId="{C7FF983E-7320-412A-B889-83785975E59C}" dt="2019-08-20T12:24:59.071" v="538" actId="6549"/>
        <pc:sldMkLst>
          <pc:docMk/>
          <pc:sldMk cId="870031822" sldId="316"/>
        </pc:sldMkLst>
        <pc:spChg chg="mod">
          <ac:chgData name="Ole Jan Borgund" userId="28adf3c030431879" providerId="LiveId" clId="{C7FF983E-7320-412A-B889-83785975E59C}" dt="2019-08-20T12:23:43.099" v="524" actId="20577"/>
          <ac:spMkLst>
            <pc:docMk/>
            <pc:sldMk cId="870031822" sldId="316"/>
            <ac:spMk id="6" creationId="{1FA38984-F872-5441-B8EC-12B8B6B58753}"/>
          </ac:spMkLst>
        </pc:spChg>
      </pc:sldChg>
      <pc:sldChg chg="modNotesTx">
        <pc:chgData name="Ole Jan Borgund" userId="28adf3c030431879" providerId="LiveId" clId="{C7FF983E-7320-412A-B889-83785975E59C}" dt="2019-08-20T11:43:06.527" v="443" actId="20577"/>
        <pc:sldMkLst>
          <pc:docMk/>
          <pc:sldMk cId="144592172" sldId="319"/>
        </pc:sldMkLst>
      </pc:sldChg>
      <pc:sldChg chg="modNotesTx">
        <pc:chgData name="Ole Jan Borgund" userId="28adf3c030431879" providerId="LiveId" clId="{C7FF983E-7320-412A-B889-83785975E59C}" dt="2019-08-20T11:03:30.442" v="109" actId="20577"/>
        <pc:sldMkLst>
          <pc:docMk/>
          <pc:sldMk cId="3593165280" sldId="340"/>
        </pc:sldMkLst>
      </pc:sldChg>
      <pc:sldChg chg="modSp modNotesTx">
        <pc:chgData name="Ole Jan Borgund" userId="28adf3c030431879" providerId="LiveId" clId="{C7FF983E-7320-412A-B889-83785975E59C}" dt="2019-08-20T11:09:13.152" v="245" actId="20577"/>
        <pc:sldMkLst>
          <pc:docMk/>
          <pc:sldMk cId="325466823" sldId="341"/>
        </pc:sldMkLst>
        <pc:spChg chg="mod">
          <ac:chgData name="Ole Jan Borgund" userId="28adf3c030431879" providerId="LiveId" clId="{C7FF983E-7320-412A-B889-83785975E59C}" dt="2019-08-19T21:25:20.928" v="50" actId="6549"/>
          <ac:spMkLst>
            <pc:docMk/>
            <pc:sldMk cId="325466823" sldId="341"/>
            <ac:spMk id="14" creationId="{488E75B2-D78F-4042-983C-79C013E3D166}"/>
          </ac:spMkLst>
        </pc:spChg>
      </pc:sldChg>
      <pc:sldChg chg="modNotesTx">
        <pc:chgData name="Ole Jan Borgund" userId="28adf3c030431879" providerId="LiveId" clId="{C7FF983E-7320-412A-B889-83785975E59C}" dt="2019-08-20T11:11:38.589" v="253" actId="20577"/>
        <pc:sldMkLst>
          <pc:docMk/>
          <pc:sldMk cId="609846375" sldId="342"/>
        </pc:sldMkLst>
      </pc:sldChg>
      <pc:sldChg chg="modNotesTx">
        <pc:chgData name="Ole Jan Borgund" userId="28adf3c030431879" providerId="LiveId" clId="{C7FF983E-7320-412A-B889-83785975E59C}" dt="2019-08-20T11:14:33.239" v="351" actId="20577"/>
        <pc:sldMkLst>
          <pc:docMk/>
          <pc:sldMk cId="3630034768" sldId="343"/>
        </pc:sldMkLst>
      </pc:sldChg>
      <pc:sldChg chg="modSp">
        <pc:chgData name="Ole Jan Borgund" userId="28adf3c030431879" providerId="LiveId" clId="{C7FF983E-7320-412A-B889-83785975E59C}" dt="2019-08-20T11:44:24.395" v="445" actId="114"/>
        <pc:sldMkLst>
          <pc:docMk/>
          <pc:sldMk cId="2352807612" sldId="345"/>
        </pc:sldMkLst>
        <pc:spChg chg="mod">
          <ac:chgData name="Ole Jan Borgund" userId="28adf3c030431879" providerId="LiveId" clId="{C7FF983E-7320-412A-B889-83785975E59C}" dt="2019-08-20T11:44:24.395" v="445" actId="114"/>
          <ac:spMkLst>
            <pc:docMk/>
            <pc:sldMk cId="2352807612" sldId="345"/>
            <ac:spMk id="3" creationId="{F64BA0F7-21CD-5344-85B4-659097DC58E4}"/>
          </ac:spMkLst>
        </pc:spChg>
      </pc:sldChg>
      <pc:sldChg chg="modNotesTx">
        <pc:chgData name="Ole Jan Borgund" userId="28adf3c030431879" providerId="LiveId" clId="{C7FF983E-7320-412A-B889-83785975E59C}" dt="2019-08-20T11:54:37.677" v="465" actId="20577"/>
        <pc:sldMkLst>
          <pc:docMk/>
          <pc:sldMk cId="1450050013" sldId="347"/>
        </pc:sldMkLst>
      </pc:sldChg>
      <pc:sldChg chg="modNotesTx">
        <pc:chgData name="Ole Jan Borgund" userId="28adf3c030431879" providerId="LiveId" clId="{C7FF983E-7320-412A-B889-83785975E59C}" dt="2019-08-20T11:50:17.023" v="448" actId="20577"/>
        <pc:sldMkLst>
          <pc:docMk/>
          <pc:sldMk cId="2925014765" sldId="350"/>
        </pc:sldMkLst>
      </pc:sldChg>
      <pc:sldChg chg="modNotesTx">
        <pc:chgData name="Ole Jan Borgund" userId="28adf3c030431879" providerId="LiveId" clId="{C7FF983E-7320-412A-B889-83785975E59C}" dt="2019-08-20T11:57:51.589" v="466" actId="20577"/>
        <pc:sldMkLst>
          <pc:docMk/>
          <pc:sldMk cId="2894255469" sldId="352"/>
        </pc:sldMkLst>
      </pc:sldChg>
      <pc:sldChg chg="modNotesTx">
        <pc:chgData name="Ole Jan Borgund" userId="28adf3c030431879" providerId="LiveId" clId="{C7FF983E-7320-412A-B889-83785975E59C}" dt="2019-08-20T11:59:08.025" v="475" actId="20577"/>
        <pc:sldMkLst>
          <pc:docMk/>
          <pc:sldMk cId="3035244434" sldId="354"/>
        </pc:sldMkLst>
      </pc:sldChg>
      <pc:sldChg chg="modNotesTx">
        <pc:chgData name="Ole Jan Borgund" userId="28adf3c030431879" providerId="LiveId" clId="{C7FF983E-7320-412A-B889-83785975E59C}" dt="2019-08-20T10:51:26.432" v="77" actId="20577"/>
        <pc:sldMkLst>
          <pc:docMk/>
          <pc:sldMk cId="406604801" sldId="361"/>
        </pc:sldMkLst>
      </pc:sldChg>
      <pc:sldChg chg="modNotesTx">
        <pc:chgData name="Ole Jan Borgund" userId="28adf3c030431879" providerId="LiveId" clId="{C7FF983E-7320-412A-B889-83785975E59C}" dt="2019-08-20T10:54:18.251" v="78" actId="6549"/>
        <pc:sldMkLst>
          <pc:docMk/>
          <pc:sldMk cId="18574760" sldId="365"/>
        </pc:sldMkLst>
      </pc:sldChg>
      <pc:sldChg chg="modNotesTx">
        <pc:chgData name="Ole Jan Borgund" userId="28adf3c030431879" providerId="LiveId" clId="{C7FF983E-7320-412A-B889-83785975E59C}" dt="2019-08-20T11:15:38.228" v="385" actId="20577"/>
        <pc:sldMkLst>
          <pc:docMk/>
          <pc:sldMk cId="2898935391" sldId="366"/>
        </pc:sldMkLst>
      </pc:sldChg>
      <pc:sldChg chg="modNotesTx">
        <pc:chgData name="Ole Jan Borgund" userId="28adf3c030431879" providerId="LiveId" clId="{C7FF983E-7320-412A-B889-83785975E59C}" dt="2019-08-20T11:18:14.137" v="396" actId="20577"/>
        <pc:sldMkLst>
          <pc:docMk/>
          <pc:sldMk cId="4291241981" sldId="367"/>
        </pc:sldMkLst>
      </pc:sldChg>
      <pc:sldChg chg="modNotesTx">
        <pc:chgData name="Ole Jan Borgund" userId="28adf3c030431879" providerId="LiveId" clId="{C7FF983E-7320-412A-B889-83785975E59C}" dt="2019-08-20T11:22:27.245" v="408" actId="20577"/>
        <pc:sldMkLst>
          <pc:docMk/>
          <pc:sldMk cId="3402609102" sldId="369"/>
        </pc:sldMkLst>
      </pc:sldChg>
      <pc:sldChg chg="modSp modNotesTx">
        <pc:chgData name="Ole Jan Borgund" userId="28adf3c030431879" providerId="LiveId" clId="{C7FF983E-7320-412A-B889-83785975E59C}" dt="2019-08-20T12:03:47.348" v="483" actId="115"/>
        <pc:sldMkLst>
          <pc:docMk/>
          <pc:sldMk cId="1304864742" sldId="373"/>
        </pc:sldMkLst>
        <pc:spChg chg="mod">
          <ac:chgData name="Ole Jan Borgund" userId="28adf3c030431879" providerId="LiveId" clId="{C7FF983E-7320-412A-B889-83785975E59C}" dt="2019-08-20T12:03:47.348" v="483" actId="115"/>
          <ac:spMkLst>
            <pc:docMk/>
            <pc:sldMk cId="1304864742" sldId="373"/>
            <ac:spMk id="3" creationId="{336F379D-5CDC-7A43-BED4-3D34FC0E9AE2}"/>
          </ac:spMkLst>
        </pc:spChg>
      </pc:sldChg>
      <pc:sldChg chg="modNotesTx">
        <pc:chgData name="Ole Jan Borgund" userId="28adf3c030431879" providerId="LiveId" clId="{C7FF983E-7320-412A-B889-83785975E59C}" dt="2019-08-20T11:20:25.262" v="400" actId="20577"/>
        <pc:sldMkLst>
          <pc:docMk/>
          <pc:sldMk cId="1250417257" sldId="374"/>
        </pc:sldMkLst>
      </pc:sldChg>
      <pc:sldChg chg="modNotesTx">
        <pc:chgData name="Ole Jan Borgund" userId="28adf3c030431879" providerId="LiveId" clId="{C7FF983E-7320-412A-B889-83785975E59C}" dt="2019-08-20T12:06:26.249" v="495" actId="20577"/>
        <pc:sldMkLst>
          <pc:docMk/>
          <pc:sldMk cId="2197014692" sldId="375"/>
        </pc:sldMkLst>
      </pc:sldChg>
      <pc:sldChg chg="modSp modNotesTx">
        <pc:chgData name="Ole Jan Borgund" userId="28adf3c030431879" providerId="LiveId" clId="{C7FF983E-7320-412A-B889-83785975E59C}" dt="2019-08-20T12:13:35.590" v="513" actId="20577"/>
        <pc:sldMkLst>
          <pc:docMk/>
          <pc:sldMk cId="2571128145" sldId="379"/>
        </pc:sldMkLst>
        <pc:spChg chg="mod">
          <ac:chgData name="Ole Jan Borgund" userId="28adf3c030431879" providerId="LiveId" clId="{C7FF983E-7320-412A-B889-83785975E59C}" dt="2019-08-20T12:13:35.590" v="513" actId="20577"/>
          <ac:spMkLst>
            <pc:docMk/>
            <pc:sldMk cId="2571128145" sldId="379"/>
            <ac:spMk id="3" creationId="{E46AAC89-C43E-C049-BA09-01B68864CDFB}"/>
          </ac:spMkLst>
        </pc:spChg>
      </pc:sldChg>
      <pc:sldChg chg="modNotesTx">
        <pc:chgData name="Ole Jan Borgund" userId="28adf3c030431879" providerId="LiveId" clId="{C7FF983E-7320-412A-B889-83785975E59C}" dt="2019-08-20T12:20:51.624" v="523" actId="6549"/>
        <pc:sldMkLst>
          <pc:docMk/>
          <pc:sldMk cId="2548958090" sldId="383"/>
        </pc:sldMkLst>
      </pc:sldChg>
      <pc:sldChg chg="modNotesTx">
        <pc:chgData name="Ole Jan Borgund" userId="28adf3c030431879" providerId="LiveId" clId="{C7FF983E-7320-412A-B889-83785975E59C}" dt="2019-08-20T11:01:17.349" v="84" actId="20577"/>
        <pc:sldMkLst>
          <pc:docMk/>
          <pc:sldMk cId="3458342680" sldId="386"/>
        </pc:sldMkLst>
      </pc:sldChg>
      <pc:sldChg chg="modNotesTx">
        <pc:chgData name="Ole Jan Borgund" userId="28adf3c030431879" providerId="LiveId" clId="{C7FF983E-7320-412A-B889-83785975E59C}" dt="2019-08-20T11:24:09.761" v="411" actId="6549"/>
        <pc:sldMkLst>
          <pc:docMk/>
          <pc:sldMk cId="2105495969" sldId="3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24.03.2020</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09766-1718-EE41-8F7D-74897AACAE61}" type="datetimeFigureOut">
              <a:rPr lang="nb-NO" smtClean="0"/>
              <a:t>24.03.2020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5F360-E44A-4E4B-8558-CF50FC504B3C}" type="slidenum">
              <a:rPr lang="nb-NO" smtClean="0"/>
              <a:t>‹#›</a:t>
            </a:fld>
            <a:endParaRPr lang="nb-NO"/>
          </a:p>
        </p:txBody>
      </p:sp>
    </p:spTree>
    <p:extLst>
      <p:ext uri="{BB962C8B-B14F-4D97-AF65-F5344CB8AC3E}">
        <p14:creationId xmlns:p14="http://schemas.microsoft.com/office/powerpoint/2010/main" val="2279227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 kva er det, eigentleg? Den neste timen skal vi bli kjende med korleis vi som jobbar i kommunen, kan skrive klare og forståelege tekstar. Vi skal også sjå på korleis klarspråk gjer det enklare for innbyggjarane å bruke tenestene våre og delta i lokaldemokratiet, og korleis klarspråk hjelper kommunen til å spare tid og pengar.</a:t>
            </a:r>
            <a:endParaRPr lang="nb-NO" dirty="0">
              <a:solidFill>
                <a:srgbClr val="FF0000"/>
              </a:solidFill>
            </a:endParaRPr>
          </a:p>
        </p:txBody>
      </p:sp>
      <p:sp>
        <p:nvSpPr>
          <p:cNvPr id="4" name="Plassholder for lysbildenummer 3"/>
          <p:cNvSpPr>
            <a:spLocks noGrp="1"/>
          </p:cNvSpPr>
          <p:nvPr>
            <p:ph type="sldNum" sz="quarter" idx="5"/>
          </p:nvPr>
        </p:nvSpPr>
        <p:spPr/>
        <p:txBody>
          <a:bodyPr/>
          <a:lstStyle/>
          <a:p>
            <a:fld id="{E9A5F360-E44A-4E4B-8558-CF50FC504B3C}" type="slidenum">
              <a:rPr lang="nb-NO" smtClean="0"/>
              <a:t>1</a:t>
            </a:fld>
            <a:endParaRPr lang="nb-NO"/>
          </a:p>
        </p:txBody>
      </p:sp>
    </p:spTree>
    <p:extLst>
      <p:ext uri="{BB962C8B-B14F-4D97-AF65-F5344CB8AC3E}">
        <p14:creationId xmlns:p14="http://schemas.microsoft.com/office/powerpoint/2010/main" val="1082926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begynner med å sjå ein liten film.</a:t>
            </a:r>
          </a:p>
          <a:p>
            <a:endParaRPr lang="nb-NO" dirty="0"/>
          </a:p>
          <a:p>
            <a:r>
              <a:rPr lang="nb-NO" dirty="0"/>
              <a:t>Kjelde: </a:t>
            </a:r>
            <a:r>
              <a:rPr lang="nb-NO" dirty="0" err="1"/>
              <a:t>https</a:t>
            </a:r>
            <a:r>
              <a:rPr lang="nb-NO" dirty="0"/>
              <a:t>://</a:t>
            </a:r>
            <a:r>
              <a:rPr lang="nb-NO" dirty="0" err="1"/>
              <a:t>www.youtube.com</a:t>
            </a:r>
            <a:r>
              <a:rPr lang="nb-NO" dirty="0"/>
              <a:t>/</a:t>
            </a:r>
            <a:r>
              <a:rPr lang="nb-NO" dirty="0" err="1"/>
              <a:t>watch?v</a:t>
            </a:r>
            <a:r>
              <a:rPr lang="nb-NO" dirty="0"/>
              <a:t>=cK48rAsg3oo</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a:t>
            </a:fld>
            <a:endParaRPr lang="nb-NO"/>
          </a:p>
        </p:txBody>
      </p:sp>
    </p:spTree>
    <p:extLst>
      <p:ext uri="{BB962C8B-B14F-4D97-AF65-F5344CB8AC3E}">
        <p14:creationId xmlns:p14="http://schemas.microsoft.com/office/powerpoint/2010/main" val="685867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Kva synest de om denne setninga? </a:t>
            </a:r>
          </a:p>
          <a:p>
            <a:endParaRPr lang="nb-NO" dirty="0"/>
          </a:p>
          <a:p>
            <a:r>
              <a:rPr lang="nb-NO" dirty="0"/>
              <a:t>Bruk to minutt til å diskutere med sidepersonen.</a:t>
            </a:r>
          </a:p>
          <a:p>
            <a:endParaRPr lang="nb-NO" dirty="0"/>
          </a:p>
          <a:p>
            <a:r>
              <a:rPr lang="nb-NO" dirty="0">
                <a:effectLst/>
              </a:rPr>
              <a:t>Då ein lokalpolitikar i Kristiansand</a:t>
            </a:r>
            <a:r>
              <a:rPr lang="nb-NO" baseline="0" dirty="0">
                <a:effectLst/>
              </a:rPr>
              <a:t> </a:t>
            </a:r>
            <a:r>
              <a:rPr lang="nb-NO" dirty="0">
                <a:effectLst/>
              </a:rPr>
              <a:t>fann denne setninga i den nye handlingsplanen til heimkommunen, måtte ho klø seg i hovudet.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3</a:t>
            </a:fld>
            <a:endParaRPr lang="nb-NO"/>
          </a:p>
        </p:txBody>
      </p:sp>
    </p:spTree>
    <p:extLst>
      <p:ext uri="{BB962C8B-B14F-4D97-AF65-F5344CB8AC3E}">
        <p14:creationId xmlns:p14="http://schemas.microsoft.com/office/powerpoint/2010/main" val="196093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Mensa</a:t>
            </a:r>
            <a:r>
              <a:rPr lang="nb-NO" dirty="0"/>
              <a:t>-medlem Mira Svartnes Thorsen </a:t>
            </a:r>
            <a:r>
              <a:rPr lang="nb-NO" baseline="0" dirty="0"/>
              <a:t>seier at </a:t>
            </a:r>
            <a:r>
              <a:rPr lang="nb-NO" dirty="0">
                <a:effectLst/>
              </a:rPr>
              <a:t>ho har fått setninga forklart, men forstår framleis ikkje setninga. </a:t>
            </a:r>
          </a:p>
          <a:p>
            <a:endParaRPr lang="nb-NO" dirty="0">
              <a:effectLst/>
            </a:endParaRPr>
          </a:p>
          <a:p>
            <a:r>
              <a:rPr lang="nb-NO" dirty="0">
                <a:effectLst/>
              </a:rPr>
              <a:t>Det er ikkje berre i Kristiansand offentlege tekstar</a:t>
            </a:r>
            <a:r>
              <a:rPr lang="nb-NO" baseline="0" dirty="0">
                <a:effectLst/>
              </a:rPr>
              <a:t> og brev </a:t>
            </a:r>
            <a:r>
              <a:rPr lang="nb-NO" baseline="0">
                <a:effectLst/>
              </a:rPr>
              <a:t>er uforståelege. </a:t>
            </a:r>
            <a:r>
              <a:rPr lang="nb-NO" dirty="0"/>
              <a:t>Statens </a:t>
            </a:r>
            <a:r>
              <a:rPr lang="nb-NO" dirty="0" err="1"/>
              <a:t>innbyggjarundersøking</a:t>
            </a:r>
            <a:r>
              <a:rPr lang="nb-NO" dirty="0"/>
              <a:t> for 2017 viste at folk framleis synest innhaldet i offentlege brev er for vanskeleg. Så ein av hovudgrunnane til at vi treng klarspråk, er altså at det skal vere enkelt for innbyggjarane å forstå kva rettar dei har, og korleis dei skal gå fram for å oppnå dei. </a:t>
            </a:r>
          </a:p>
          <a:p>
            <a:endParaRPr lang="nb-NO" dirty="0"/>
          </a:p>
          <a:p>
            <a:r>
              <a:rPr lang="nb-NO" dirty="0"/>
              <a:t>Kjelder: </a:t>
            </a:r>
          </a:p>
          <a:p>
            <a:r>
              <a:rPr lang="nb-NO" dirty="0"/>
              <a:t>https://www.nrk.no/sorlandet/mensa-medlem_-_-offentlige-brev-er-uforstaelige-1.14322772</a:t>
            </a:r>
          </a:p>
          <a:p>
            <a:r>
              <a:rPr lang="nb-NO" dirty="0"/>
              <a:t>https://www.vg.no/nyheter/innenriks/i/6E0W8/en-av-tre-forstaar-ikke-hva-som-staar-i-offentlige-brev</a:t>
            </a:r>
          </a:p>
          <a:p>
            <a:r>
              <a:rPr lang="nb-NO" dirty="0"/>
              <a:t>https://www.difi.no/rapporter-og-statistikk/undersokelser/innbyggerundersokelsen-2017</a:t>
            </a:r>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4</a:t>
            </a:fld>
            <a:endParaRPr lang="nb-NO"/>
          </a:p>
        </p:txBody>
      </p:sp>
    </p:spTree>
    <p:extLst>
      <p:ext uri="{BB962C8B-B14F-4D97-AF65-F5344CB8AC3E}">
        <p14:creationId xmlns:p14="http://schemas.microsoft.com/office/powerpoint/2010/main" val="197790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det er gode grunnar til at vi bør endre måten vi skriv på, og skrive klarspråk. No skal vi sjå litt nærmare på kva klarspråk eigentleg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indent="0">
              <a:buNone/>
            </a:pPr>
            <a:r>
              <a:rPr lang="nb-NO" dirty="0"/>
              <a:t>Vi kommuniserer i klarspråk når ordlyd, struktur og visuell utforming er så tydeleg at målgruppa </a:t>
            </a:r>
          </a:p>
          <a:p>
            <a:pPr marL="171450" indent="-171450">
              <a:buFontTx/>
              <a:buChar char="-"/>
            </a:pPr>
            <a:r>
              <a:rPr lang="nb-NO" dirty="0"/>
              <a:t>finn informasjonen dei treng</a:t>
            </a:r>
          </a:p>
          <a:p>
            <a:pPr marL="171450" indent="-171450">
              <a:buFontTx/>
              <a:buChar char="-"/>
            </a:pPr>
            <a:r>
              <a:rPr lang="nb-NO" dirty="0"/>
              <a:t>forstår det dei finn</a:t>
            </a:r>
          </a:p>
          <a:p>
            <a:pPr marL="171450" indent="-171450">
              <a:buFontTx/>
              <a:buChar char="-"/>
            </a:pPr>
            <a:r>
              <a:rPr lang="nb-NO" dirty="0"/>
              <a:t>kan bruke det dei finn, til å gjere det dei skal</a:t>
            </a:r>
          </a:p>
          <a:p>
            <a:pPr marL="0" indent="0">
              <a:buFontTx/>
              <a:buNone/>
            </a:pPr>
            <a:endParaRPr lang="nb-NO" dirty="0"/>
          </a:p>
          <a:p>
            <a:pPr marL="0" indent="0">
              <a:buFontTx/>
              <a:buNone/>
            </a:pPr>
            <a:r>
              <a:rPr lang="nb-NO" dirty="0"/>
              <a:t>Det er kanskje det siste punktet som skil seg litt frå det vi ofte tenkjer er god tekstkvalitet: God tekst handlar ikkje berre om korrekt språk, gode setningar og ein god struktur, men om at nokon skal BRUKE teksten til noko. Ein god tekst gjer det enkelt for innbyggjarane å utføre oppgåvene sine og gir dei svar på det dei lurer på. Ein god tekst er effektiv.</a:t>
            </a:r>
          </a:p>
          <a:p>
            <a:endParaRPr lang="nb-NO" dirty="0"/>
          </a:p>
          <a:p>
            <a:r>
              <a:rPr lang="nb-NO" dirty="0"/>
              <a:t>Kanskje kan vi oftare tenkje at vi skal snakke til folk som folk, og at vi skal sjå på teksten litt meir som ein samtale og litt mindre som eit kronglete byråkratisk skriv.</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også verdt å merkje seg at klarspråk ikkje dreier seg om at alle tekstar skal vere forståelege for ALLE, men for målgruppene dei er meinte for. Det betyr at vi skal forklare fagomgrep når vi skriv til innbyggjarane – eller kanskje til og med byte ut fagomgrep med meir kvardagslege ord. Skriv vi til profesjonelle aktørar, derimot, skal vi sjølvsagt kunne bruke fagomgrep utan problem.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Definisjonen gjer det også klart at klarspråk ikkje berre er skrivebordsarbeid. Det er målgruppa som avgjer om ein tekst er klar og forståeleg, og derfor bør vi alltid involvere innbyggjarane når vi lagar nye vedtaksmalar, nettsider eller digitale tenester.</a:t>
            </a:r>
          </a:p>
          <a:p>
            <a:endParaRPr lang="nb-NO" dirty="0"/>
          </a:p>
          <a:p>
            <a:r>
              <a:rPr lang="nb-NO" dirty="0"/>
              <a:t>Kjelde: https://www.sprakradet.no/Klarsprak/om-klarsprak/hva-er-klarsprak/</a:t>
            </a:r>
          </a:p>
          <a:p>
            <a:endParaRPr lang="nb-NO" dirty="0"/>
          </a:p>
        </p:txBody>
      </p:sp>
      <p:sp>
        <p:nvSpPr>
          <p:cNvPr id="4" name="Plassholder for lysbildenummer 3"/>
          <p:cNvSpPr>
            <a:spLocks noGrp="1"/>
          </p:cNvSpPr>
          <p:nvPr>
            <p:ph type="sldNum" sz="quarter" idx="10"/>
          </p:nvPr>
        </p:nvSpPr>
        <p:spPr/>
        <p:txBody>
          <a:bodyPr/>
          <a:lstStyle/>
          <a:p>
            <a:fld id="{ACFE2F57-E0AC-714B-BD94-C1D69009A103}" type="slidenum">
              <a:rPr lang="nb-NO" smtClean="0"/>
              <a:t>5</a:t>
            </a:fld>
            <a:endParaRPr lang="nb-NO"/>
          </a:p>
        </p:txBody>
      </p:sp>
    </p:spTree>
    <p:extLst>
      <p:ext uri="{BB962C8B-B14F-4D97-AF65-F5344CB8AC3E}">
        <p14:creationId xmlns:p14="http://schemas.microsoft.com/office/powerpoint/2010/main" val="227801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Klarspråk handlar om å gi alle innbyggjarane høve til å delta i samfunnet og forstå tekstane til kommunen.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Klarspråk hjelper oss også å strukturere tekstane godt og komme kjapt til poenget. Dei fleste innbyggjarane er pressa på tid, og vi må også ta inn over oss at kommunen konkurrerer med mange andre om å fange merksemda til innbyggjarane når vi ønskjer innspel til kommuneplanar eller vil informere om endringar i tenestetilbodet.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kan også vere lurt å minne kvarandre på at jo meir vi digitaliserer, jo meir er det tenestene våre og tekstane våre som blir kommunen sitt ansikt ut. Færre og færre kjem til å møte oss ansikt til ansikt eller snakke med oss på telefonen. Då blir det ekstra tydeleg at språket er det aller viktigaste verktøyet vi har.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må ta inn over oss at minst 10 % av innbyggjarane i kommunen vår har lese- og skrivevanskar, og at mange ikkje er så kjende med norsk språk og kultur at dei kjenner alle nyansane ved det byråkratiske språket.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Men klarspråk hjelper ikkje berre dei som synest det er utfordrande å lese, klarspråk gir også betre kommunikasjon med travle innbyggjarar, politikarar og samarbeidspartnarar.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6</a:t>
            </a:fld>
            <a:endParaRPr lang="nb-NO"/>
          </a:p>
        </p:txBody>
      </p:sp>
    </p:spTree>
    <p:extLst>
      <p:ext uri="{BB962C8B-B14F-4D97-AF65-F5344CB8AC3E}">
        <p14:creationId xmlns:p14="http://schemas.microsoft.com/office/powerpoint/2010/main" val="1113484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sz="1200" kern="1200" dirty="0">
                <a:solidFill>
                  <a:schemeClr val="tx1"/>
                </a:solidFill>
                <a:effectLst/>
                <a:latin typeface="+mn-lt"/>
                <a:ea typeface="+mn-ea"/>
                <a:cs typeface="+mn-cs"/>
              </a:rPr>
              <a:t>I utkastet til ny forvaltningslov er </a:t>
            </a:r>
            <a:r>
              <a:rPr lang="nb-NO" sz="1200" kern="1200" dirty="0">
                <a:solidFill>
                  <a:schemeClr val="tx1"/>
                </a:solidFill>
                <a:effectLst/>
                <a:latin typeface="+mn-lt"/>
                <a:ea typeface="+mn-ea"/>
                <a:cs typeface="+mn-cs"/>
              </a:rPr>
              <a:t>klarspråk føreslått som eit krav: «Forvaltningsorganet skal bruke et språk som er klart, presist og så vidt mulig tilpasset mottakeren.»</a:t>
            </a:r>
          </a:p>
          <a:p>
            <a:r>
              <a:rPr lang="nb-NO" sz="1200" kern="1200" dirty="0">
                <a:solidFill>
                  <a:schemeClr val="tx1"/>
                </a:solidFill>
                <a:effectLst/>
                <a:latin typeface="+mn-lt"/>
                <a:ea typeface="+mn-ea"/>
                <a:cs typeface="+mn-cs"/>
              </a:rPr>
              <a:t>Lovutvalet viser fleire stader i utgreiinga til kor viktig det er med klart språk, særleg i vedtak og i grunngivinga av vedtak. Det skal vere enkelt for folk å forstå innhaldet i tekstar frå det offentlege</a:t>
            </a:r>
            <a:r>
              <a:rPr lang="nb-NO" sz="1200" kern="1200" baseline="0" dirty="0">
                <a:solidFill>
                  <a:schemeClr val="tx1"/>
                </a:solidFill>
                <a:effectLst/>
                <a:latin typeface="+mn-lt"/>
                <a:ea typeface="+mn-ea"/>
                <a:cs typeface="+mn-cs"/>
              </a:rPr>
              <a:t> og u</a:t>
            </a:r>
            <a:r>
              <a:rPr lang="nb-NO" sz="1200" kern="1200" dirty="0">
                <a:solidFill>
                  <a:schemeClr val="tx1"/>
                </a:solidFill>
                <a:effectLst/>
                <a:latin typeface="+mn-lt"/>
                <a:ea typeface="+mn-ea"/>
                <a:cs typeface="+mn-cs"/>
              </a:rPr>
              <a:t>nødvendig med rettleiing frå profesjonelle. Klart språk blir også framheva som viktig for tilliten folk har til forvaltninga. Den nye forvaltningslova vil truleg auke forventningane til systematisk </a:t>
            </a:r>
            <a:r>
              <a:rPr lang="nb-NO" sz="1200" kern="1200" dirty="0" err="1">
                <a:solidFill>
                  <a:schemeClr val="tx1"/>
                </a:solidFill>
                <a:effectLst/>
                <a:latin typeface="+mn-lt"/>
                <a:ea typeface="+mn-ea"/>
                <a:cs typeface="+mn-cs"/>
              </a:rPr>
              <a:t>klarspråksarbeid</a:t>
            </a:r>
            <a:r>
              <a:rPr lang="nb-NO" sz="1200" kern="1200" dirty="0">
                <a:solidFill>
                  <a:schemeClr val="tx1"/>
                </a:solidFill>
                <a:effectLst/>
                <a:latin typeface="+mn-lt"/>
                <a:ea typeface="+mn-ea"/>
                <a:cs typeface="+mn-cs"/>
              </a:rPr>
              <a:t> i kommunesektoren.</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7</a:t>
            </a:fld>
            <a:endParaRPr lang="nb-NO"/>
          </a:p>
        </p:txBody>
      </p:sp>
    </p:spTree>
    <p:extLst>
      <p:ext uri="{BB962C8B-B14F-4D97-AF65-F5344CB8AC3E}">
        <p14:creationId xmlns:p14="http://schemas.microsoft.com/office/powerpoint/2010/main" val="3408515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No skal de få ei lita oppgåve: Les teksten de får utdelt her, og diskuter litt med sidepersonen: Er teksten skriven i klarspråk? </a:t>
            </a:r>
            <a:r>
              <a:rPr lang="nn-NO" dirty="0"/>
              <a:t>K</a:t>
            </a:r>
            <a:r>
              <a:rPr lang="nn-NO" dirty="0" err="1"/>
              <a:t>va</a:t>
            </a:r>
            <a:r>
              <a:rPr lang="nn-NO" dirty="0"/>
              <a:t> er bra med han, og k</a:t>
            </a:r>
            <a:r>
              <a:rPr lang="nn-NO" dirty="0" err="1"/>
              <a:t>va</a:t>
            </a:r>
            <a:r>
              <a:rPr lang="nn-NO" dirty="0"/>
              <a:t> kan bli </a:t>
            </a:r>
            <a:r>
              <a:rPr lang="nn-NO" dirty="0" err="1"/>
              <a:t>betre</a:t>
            </a:r>
            <a:r>
              <a:rPr lang="nn-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Vi bruker om lag 5 </a:t>
            </a:r>
            <a:r>
              <a:rPr lang="nn-NO" dirty="0" err="1"/>
              <a:t>minutt</a:t>
            </a:r>
            <a:r>
              <a:rPr lang="nn-NO" dirty="0"/>
              <a:t> på denne </a:t>
            </a:r>
            <a:r>
              <a:rPr lang="nn-NO" dirty="0" err="1"/>
              <a:t>oppgåva</a:t>
            </a:r>
            <a:r>
              <a:rPr lang="nn-NO" dirty="0"/>
              <a:t> og </a:t>
            </a:r>
            <a:r>
              <a:rPr lang="nn-NO" dirty="0" err="1"/>
              <a:t>oppsummerer</a:t>
            </a:r>
            <a:r>
              <a:rPr lang="nn-NO" dirty="0"/>
              <a:t> i plenum etterpå.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Oppsummering av </a:t>
            </a:r>
            <a:r>
              <a:rPr lang="nn-NO" dirty="0" err="1"/>
              <a:t>oppgåva</a:t>
            </a:r>
            <a:r>
              <a:rPr lang="nn-NO" dirty="0"/>
              <a:t>:</a:t>
            </a:r>
            <a:br>
              <a:rPr lang="nn-NO" dirty="0"/>
            </a:b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Ja, kva synest de om denne teksten? (Bruk inntil 5 minutt på refleksjonar frå deltakarane, og oppsummer med neste lysbilde.)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Kjelde: Dette er ein reell tekst henta frå ein kommune. Vi har gitt kommunen det fiktive namnet «Holand kommune» her.</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8</a:t>
            </a:fld>
            <a:endParaRPr lang="nb-NO"/>
          </a:p>
        </p:txBody>
      </p:sp>
    </p:spTree>
    <p:extLst>
      <p:ext uri="{BB962C8B-B14F-4D97-AF65-F5344CB8AC3E}">
        <p14:creationId xmlns:p14="http://schemas.microsoft.com/office/powerpoint/2010/main" val="395912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Denne teksten fungerer ikkje så godt. Han er skriven fra kommunen sitt perspektiv, utan å ta omsyn til kva lesarane faktisk har behov for av informasjon.</a:t>
            </a:r>
          </a:p>
          <a:p>
            <a:endParaRPr lang="nb-NO" dirty="0"/>
          </a:p>
          <a:p>
            <a:r>
              <a:rPr lang="nb-NO" dirty="0"/>
              <a:t>Utfordringar ved denne teksten:</a:t>
            </a:r>
          </a:p>
          <a:p>
            <a:endParaRPr lang="nb-NO" dirty="0"/>
          </a:p>
          <a:p>
            <a:pPr marL="171450" indent="-171450">
              <a:buFontTx/>
              <a:buChar char="-"/>
            </a:pPr>
            <a:r>
              <a:rPr lang="nb-NO" dirty="0"/>
              <a:t>Overskrifta er ikkje presis nok. Kva får eg eigentleg informasjon om her?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inneheld eit langt </a:t>
            </a:r>
            <a:r>
              <a:rPr lang="nb-NO" dirty="0" err="1"/>
              <a:t>lovsitat</a:t>
            </a:r>
            <a:r>
              <a:rPr lang="nb-NO" dirty="0"/>
              <a:t> som lesaren sjølv må tolke.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Hovudbodskapen kjem seint.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har fleire tunge setningar, passivformuleringar og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er skriven i ein lite imøtekommande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manglar mellomtitlar.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vekslar mellom </a:t>
            </a:r>
            <a:r>
              <a:rPr lang="nb-NO" i="1" dirty="0"/>
              <a:t>de</a:t>
            </a:r>
            <a:r>
              <a:rPr lang="nb-NO" dirty="0"/>
              <a:t> og </a:t>
            </a:r>
            <a:r>
              <a:rPr lang="nb-NO" i="1" dirty="0"/>
              <a:t>De/Dykk.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manglar relevant informasjon som lesarane treng.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indent="-171450">
              <a:buFontTx/>
              <a:buChar char="-"/>
            </a:pPr>
            <a:endParaRPr lang="nb-NO" dirty="0"/>
          </a:p>
          <a:p>
            <a:pPr marL="171450" indent="-171450">
              <a:buFontTx/>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9</a:t>
            </a:fld>
            <a:endParaRPr lang="nb-NO"/>
          </a:p>
        </p:txBody>
      </p:sp>
    </p:spTree>
    <p:extLst>
      <p:ext uri="{BB962C8B-B14F-4D97-AF65-F5344CB8AC3E}">
        <p14:creationId xmlns:p14="http://schemas.microsoft.com/office/powerpoint/2010/main" val="2508767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sjå ein liten filmsnutt til. Denne filmen er laga om den teksten de nettopp har sett på.</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10</a:t>
            </a:fld>
            <a:endParaRPr lang="nb-NO"/>
          </a:p>
        </p:txBody>
      </p:sp>
    </p:spTree>
    <p:extLst>
      <p:ext uri="{BB962C8B-B14F-4D97-AF65-F5344CB8AC3E}">
        <p14:creationId xmlns:p14="http://schemas.microsoft.com/office/powerpoint/2010/main" val="3199071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Les teksten de får utdelt. </a:t>
            </a:r>
          </a:p>
          <a:p>
            <a:r>
              <a:rPr lang="nb-NO" dirty="0"/>
              <a:t>Kva synest de om denne versjonen samanlikna med den førre? </a:t>
            </a:r>
          </a:p>
          <a:p>
            <a:endParaRPr lang="nb-NO" dirty="0"/>
          </a:p>
          <a:p>
            <a:r>
              <a:rPr lang="nb-NO" dirty="0"/>
              <a:t>Når de har lese gjennom, kan de diskutere litt med sidepersonen. Vi bruker 5 minutt på denne oppgåva.</a:t>
            </a:r>
          </a:p>
          <a:p>
            <a:endParaRPr lang="nb-NO" dirty="0"/>
          </a:p>
          <a:p>
            <a:r>
              <a:rPr lang="nb-NO" dirty="0"/>
              <a:t>Oppsummering: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Kva er annleis med denne teksten? (Bruk inntil 5 minutt på refleksjonane til deltakarane, og oppsummer med neste lysbilde.)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Kjelde: Dette er ein reell ny versjon henta frå ein kommune. Vi har gitt kommunen det fiktive namnet «Holand kommune» her.</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11</a:t>
            </a:fld>
            <a:endParaRPr lang="nb-NO"/>
          </a:p>
        </p:txBody>
      </p:sp>
    </p:spTree>
    <p:extLst>
      <p:ext uri="{BB962C8B-B14F-4D97-AF65-F5344CB8AC3E}">
        <p14:creationId xmlns:p14="http://schemas.microsoft.com/office/powerpoint/2010/main" val="3153340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Kva er annleis ved denne teksten?</a:t>
            </a:r>
          </a:p>
          <a:p>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ei imøtekommande overskrift som gir meining frå målgruppa sitt perspektiv.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Hovudbodskapen kjem tidleg. (Klarspråk hjelper oss også å strukturere tekstane godt og komme kjapt til poenget.)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inneheld meir handterleg regelverksinformasjon.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eit meir direkte og aktivt språk, og det er ingen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har ein vennleg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informative mellomtitlar.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vender seg konsekvent til </a:t>
            </a:r>
            <a:r>
              <a:rPr lang="nb-NO" i="1" dirty="0"/>
              <a:t>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inneheld relevant informasjon om SFO, besøksdag m.m. – det foreldra lurer på når barnet deira skal begynne på SFO.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12</a:t>
            </a:fld>
            <a:endParaRPr lang="nb-NO"/>
          </a:p>
        </p:txBody>
      </p:sp>
    </p:spTree>
    <p:extLst>
      <p:ext uri="{BB962C8B-B14F-4D97-AF65-F5344CB8AC3E}">
        <p14:creationId xmlns:p14="http://schemas.microsoft.com/office/powerpoint/2010/main" val="1661354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Då har vi sett eit eksempel på korleis ein tekst kan gå frå å vere systemorientert til å vere tilpassa behova til målgruppa. Ein tekst i klarspråk, rett og slett. Korleis gjer vi det?</a:t>
            </a:r>
          </a:p>
          <a:p>
            <a:endParaRPr lang="nb-NO" dirty="0"/>
          </a:p>
          <a:p>
            <a:r>
              <a:rPr lang="nb-NO" dirty="0"/>
              <a:t>Vi skal sjå litt nærmare på dei </a:t>
            </a:r>
            <a:r>
              <a:rPr lang="nb-NO" dirty="0" err="1"/>
              <a:t>klarspråkstipsa</a:t>
            </a:r>
            <a:r>
              <a:rPr lang="nb-NO" dirty="0"/>
              <a:t> som kan setje oss på rett spor.</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13</a:t>
            </a:fld>
            <a:endParaRPr lang="nb-NO"/>
          </a:p>
        </p:txBody>
      </p:sp>
    </p:spTree>
    <p:extLst>
      <p:ext uri="{BB962C8B-B14F-4D97-AF65-F5344CB8AC3E}">
        <p14:creationId xmlns:p14="http://schemas.microsoft.com/office/powerpoint/2010/main" val="1818115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finst ein del språklege grep som vi veit gjer tekstane tydelegare og enklare å forstå. KS og </a:t>
            </a:r>
            <a:r>
              <a:rPr lang="nb-NO" dirty="0" err="1"/>
              <a:t>Difi</a:t>
            </a:r>
            <a:r>
              <a:rPr lang="nb-NO" dirty="0"/>
              <a:t> har samla mange av desse språktipsa på nettsidene sine. No skal vi sjå nærmare på nokre av dei.</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første tipset er å få tydeleg fram kva lesaren skal vite eller gjere etter å ha lese teksten.</a:t>
            </a:r>
          </a:p>
          <a:p>
            <a:r>
              <a:rPr lang="nb-NO" dirty="0"/>
              <a:t>Ofte gløymer vi å tenkje på kvifor lesaren får teksten, og kva han eller ho skal sitje att med etter å ha lese han. Sei det rett ut!</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14</a:t>
            </a:fld>
            <a:endParaRPr lang="nb-NO"/>
          </a:p>
        </p:txBody>
      </p:sp>
    </p:spTree>
    <p:extLst>
      <p:ext uri="{BB962C8B-B14F-4D97-AF65-F5344CB8AC3E}">
        <p14:creationId xmlns:p14="http://schemas.microsoft.com/office/powerpoint/2010/main" val="441281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Eit anna viktig grep er at vi ikkje skriv OM, men direkte TIL målgruppa. Når vi bruker DU eller DE, blir teksten meir som ein samtale. Vi bør unngå </a:t>
            </a:r>
            <a:r>
              <a:rPr lang="nb-NO" i="1" dirty="0"/>
              <a:t>ein</a:t>
            </a:r>
            <a:r>
              <a:rPr lang="nb-NO" dirty="0"/>
              <a:t> eller </a:t>
            </a:r>
            <a:r>
              <a:rPr lang="nb-NO" i="1" dirty="0"/>
              <a:t>søkjaren</a:t>
            </a:r>
            <a:r>
              <a:rPr lang="nb-NO" dirty="0"/>
              <a:t> (omtale i tredje person) – det skaper avstand. </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15</a:t>
            </a:fld>
            <a:endParaRPr lang="nb-NO"/>
          </a:p>
        </p:txBody>
      </p:sp>
    </p:spTree>
    <p:extLst>
      <p:ext uri="{BB962C8B-B14F-4D97-AF65-F5344CB8AC3E}">
        <p14:creationId xmlns:p14="http://schemas.microsoft.com/office/powerpoint/2010/main" val="2928884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Strukturen i ein tekst avgjer kor tydeleg og effektiv han blir. Tenk gjerne at lesarane skal få med seg det viktigaste ved å skumlese teksten. Det betyr at overskrifta og mellomtitlane til saman bør gi god oversikt over kva teksten handlar om. Det viktigste vi vil seie, kan kanskje få plass allereie i overskrifta, slik at vi er sikre på at hovudpoenget når fram? </a:t>
            </a:r>
          </a:p>
          <a:p>
            <a:endParaRPr lang="nb-NO" dirty="0"/>
          </a:p>
          <a:p>
            <a:r>
              <a:rPr lang="nb-NO" dirty="0"/>
              <a:t>Overskrifta «Svar på søknad om omsorgstenester» er ikkje så informativ – overskrifta føreset at vi les vidare for å finne ut kva svaret er. «Anna Hansen får 12 timar støttekontakt per månad» eller «Du får middag servert på døra kvar dag» er mykje tydelegare. Ei overskrift kan gjerne vere ei fullstendig setning eller eit spørsmål, og det er alltid lurt å sleppe katten ut av sekken med det same – det er ikkje kriminalromanar vi skriv i kommunen, og det er ingen grunn til å gøyme det mest interessante til slutt. </a:t>
            </a:r>
          </a:p>
          <a:p>
            <a:endParaRPr lang="nb-NO" dirty="0"/>
          </a:p>
          <a:p>
            <a:r>
              <a:rPr lang="nb-NO" dirty="0"/>
              <a:t>Bruk gjerne punktlister også, for eksempel for å gi ei «oppskrift» på kva lesaren skal gjere no, eller for å ramse opp den dokumentasjonen innbyggjaren skal leggje ved ein søknad.</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16</a:t>
            </a:fld>
            <a:endParaRPr lang="nb-NO"/>
          </a:p>
        </p:txBody>
      </p:sp>
    </p:spTree>
    <p:extLst>
      <p:ext uri="{BB962C8B-B14F-4D97-AF65-F5344CB8AC3E}">
        <p14:creationId xmlns:p14="http://schemas.microsoft.com/office/powerpoint/2010/main" val="3269612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Lange setningar blir fort kronglete – set punktum. Korte setningar er enklare å lese for alle med lese- og skrivevanskar, og det gjer teksten kort. Det er også bra fordi tekstane våre oftare og oftare blir lesne på mobil eller andre små skjermar. </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17</a:t>
            </a:fld>
            <a:endParaRPr lang="nb-NO"/>
          </a:p>
        </p:txBody>
      </p:sp>
    </p:spTree>
    <p:extLst>
      <p:ext uri="{BB962C8B-B14F-4D97-AF65-F5344CB8AC3E}">
        <p14:creationId xmlns:p14="http://schemas.microsoft.com/office/powerpoint/2010/main" val="608684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Å skrive aktivt vil seie å få tydeleg fram kven som skal gjere noko, ha ein tydeleg aktør eller eit subjekt, som vi også kan kalle det. </a:t>
            </a:r>
          </a:p>
          <a:p>
            <a:endParaRPr lang="nb-NO" dirty="0"/>
          </a:p>
          <a:p>
            <a:r>
              <a:rPr lang="nb-NO" dirty="0"/>
              <a:t>«Skolen kan kontaktast ved spørsmål» er ei passiv setning – setninga seier at noko kan gjerast, men får ikkje tydeleg fram KVEN som kan gjere det. Ei aktiv setning kunne sett slik ut:</a:t>
            </a:r>
          </a:p>
          <a:p>
            <a:endParaRPr lang="nb-NO" dirty="0"/>
          </a:p>
          <a:p>
            <a:r>
              <a:rPr lang="nb-NO" dirty="0"/>
              <a:t>«De kan kontakte skolen viss de har spørsmål» eller «Kontakt skolen viss de har spørsmål». (Den siste forma er det vi kallar imperativ. Her er det ikkje eit tydeleg subjekt, men det blir likevel rekna som ei aktiv form – den direkte tonen gjer at det ikkje blir tvil om kven det gjeld.)</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18</a:t>
            </a:fld>
            <a:endParaRPr lang="nb-NO"/>
          </a:p>
        </p:txBody>
      </p:sp>
    </p:spTree>
    <p:extLst>
      <p:ext uri="{BB962C8B-B14F-4D97-AF65-F5344CB8AC3E}">
        <p14:creationId xmlns:p14="http://schemas.microsoft.com/office/powerpoint/2010/main" val="1946998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Ei anna felle vi skal vere på vakt mot, er det vi gjerne kallar substantivsjuke: at vi bruker eit substantiv når vi eigentleg bør bruke eit enklare verb. </a:t>
            </a:r>
          </a:p>
          <a:p>
            <a:endParaRPr lang="nb-NO" dirty="0"/>
          </a:p>
          <a:p>
            <a:r>
              <a:rPr lang="nb-NO" dirty="0"/>
              <a:t>Her ser de eit eksempel: </a:t>
            </a:r>
          </a:p>
          <a:p>
            <a:endParaRPr lang="nb-NO" dirty="0"/>
          </a:p>
          <a:p>
            <a:pPr marL="0" indent="0">
              <a:buNone/>
            </a:pPr>
            <a:r>
              <a:rPr lang="nb-NO" dirty="0">
                <a:solidFill>
                  <a:schemeClr val="bg1"/>
                </a:solidFill>
              </a:rPr>
              <a:t>«Kommunen føretar ei kontrollberekning av utrekninga.»</a:t>
            </a:r>
          </a:p>
          <a:p>
            <a:pPr marL="0" indent="0">
              <a:buNone/>
            </a:pPr>
            <a:endParaRPr lang="nb-NO" dirty="0">
              <a:solidFill>
                <a:schemeClr val="bg1"/>
              </a:solidFill>
            </a:endParaRPr>
          </a:p>
          <a:p>
            <a:pPr marL="0" indent="0">
              <a:buNone/>
            </a:pPr>
            <a:r>
              <a:rPr lang="nb-NO" dirty="0">
                <a:solidFill>
                  <a:schemeClr val="bg1"/>
                </a:solidFill>
              </a:rPr>
              <a:t>«Å føreta ei kontrollberekning» kan seiast mykje enklare: å kontrollere.</a:t>
            </a:r>
          </a:p>
          <a:p>
            <a:pPr marL="0" indent="0">
              <a:buNone/>
            </a:pPr>
            <a:endParaRPr lang="nb-NO" dirty="0">
              <a:solidFill>
                <a:schemeClr val="bg1"/>
              </a:solidFill>
            </a:endParaRPr>
          </a:p>
          <a:p>
            <a:pPr>
              <a:buFont typeface="Wingdings" pitchFamily="2" charset="2"/>
              <a:buChar char="Ø"/>
            </a:pPr>
            <a:r>
              <a:rPr lang="nb-NO" dirty="0">
                <a:solidFill>
                  <a:schemeClr val="bg1"/>
                </a:solidFill>
              </a:rPr>
              <a:t>Kommunen kontrollerer utrekninga.</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19</a:t>
            </a:fld>
            <a:endParaRPr lang="nb-NO"/>
          </a:p>
        </p:txBody>
      </p:sp>
    </p:spTree>
    <p:extLst>
      <p:ext uri="{BB962C8B-B14F-4D97-AF65-F5344CB8AC3E}">
        <p14:creationId xmlns:p14="http://schemas.microsoft.com/office/powerpoint/2010/main" val="3097341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Fagomgrep og forkortingar er nyttige for oss internt og i kommunikasjonen med profesjonelle aktørar og samarbeidspartnarar som er kjende med omgrepa. I dialogen med innbyggjarane, derimot, må vi vere veldig bevisste på korleis vi bruker omgrepa. Det hjelper lite at fagomgrepa har ein presis definisjon og ofte er henta frå regelverket – kjenner ikkje innbyggjaren definisjonen av «heimelshavar» eller «</a:t>
            </a:r>
            <a:r>
              <a:rPr lang="nb-NO" dirty="0">
                <a:solidFill>
                  <a:srgbClr val="FF0000"/>
                </a:solidFill>
              </a:rPr>
              <a:t>alminneleg inntekt</a:t>
            </a:r>
            <a:r>
              <a:rPr lang="nb-NO" dirty="0"/>
              <a:t>», er vi like langt. </a:t>
            </a:r>
          </a:p>
          <a:p>
            <a:endParaRPr lang="nb-NO" dirty="0"/>
          </a:p>
          <a:p>
            <a:r>
              <a:rPr lang="nb-NO" dirty="0"/>
              <a:t>Det første vi bør gjere, er å vurdere om fagomgrepet er nødvendig å bruke. I mange tilfelle kan vi utan problem bruke eit meir folkeleg ord. Andre gonger er fagomgrepet viktig å ha med, og då bør vi forklare kva som ligg i det. </a:t>
            </a:r>
          </a:p>
          <a:p>
            <a:endParaRPr lang="nb-NO" dirty="0"/>
          </a:p>
          <a:p>
            <a:r>
              <a:rPr lang="nb-NO" dirty="0"/>
              <a:t>(</a:t>
            </a:r>
            <a:r>
              <a:rPr lang="nb-NO" dirty="0" err="1"/>
              <a:t>Pbrl</a:t>
            </a:r>
            <a:r>
              <a:rPr lang="nb-NO" dirty="0"/>
              <a:t>. = pasient- og brukarrettslova)</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20</a:t>
            </a:fld>
            <a:endParaRPr lang="nb-NO"/>
          </a:p>
        </p:txBody>
      </p:sp>
    </p:spTree>
    <p:extLst>
      <p:ext uri="{BB962C8B-B14F-4D97-AF65-F5344CB8AC3E}">
        <p14:creationId xmlns:p14="http://schemas.microsoft.com/office/powerpoint/2010/main" val="3963558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må også ha eit bevisst forhold til det vi kan kalle «sjargongen». Då tenkjer vi på uttrykk som ikkje bidreg til å gjere tekstane klarare eller meir presise, snarare tvert imot: Det kan vere formuleringar som tilslører innhaldet, eller som rett og slett er utdaterte og kan kjennast framande for mange av innbyggjarane.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21</a:t>
            </a:fld>
            <a:endParaRPr lang="nb-NO"/>
          </a:p>
        </p:txBody>
      </p:sp>
    </p:spTree>
    <p:extLst>
      <p:ext uri="{BB962C8B-B14F-4D97-AF65-F5344CB8AC3E}">
        <p14:creationId xmlns:p14="http://schemas.microsoft.com/office/powerpoint/2010/main" val="3777658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sjølvsagt: Ein god og profesjonell tekst er utan skrivefeil.</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22</a:t>
            </a:fld>
            <a:endParaRPr lang="nb-NO"/>
          </a:p>
        </p:txBody>
      </p:sp>
    </p:spTree>
    <p:extLst>
      <p:ext uri="{BB962C8B-B14F-4D97-AF65-F5344CB8AC3E}">
        <p14:creationId xmlns:p14="http://schemas.microsoft.com/office/powerpoint/2010/main" val="1854037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Då har vi sett korleis ein tekst kan gå frå å vere systemorientert til å vere tilpassa behova til målgruppa. Ein tekst i klarspråk, rett og slett. Korleis gjer vi det?</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finst ein del språklege grep som vi veit gjer tekstane tydelegare og enklare å forstå.</a:t>
            </a:r>
            <a:r>
              <a:rPr lang="nb-NO" baseline="0" dirty="0"/>
              <a:t> </a:t>
            </a:r>
            <a:r>
              <a:rPr lang="nb-NO" dirty="0"/>
              <a:t>Desse </a:t>
            </a:r>
            <a:r>
              <a:rPr lang="nb-NO" dirty="0" err="1"/>
              <a:t>klarspråkstipsa</a:t>
            </a:r>
            <a:r>
              <a:rPr lang="nb-NO" dirty="0"/>
              <a:t> kan setje oss på rett spor:</a:t>
            </a:r>
          </a:p>
          <a:p>
            <a:endParaRPr lang="nb-NO" dirty="0"/>
          </a:p>
          <a:p>
            <a:pPr marL="171450" indent="-171450">
              <a:buFont typeface="Arial" panose="020B0604020202020204" pitchFamily="34" charset="0"/>
              <a:buChar char="•"/>
            </a:pPr>
            <a:r>
              <a:rPr lang="nb-NO" dirty="0"/>
              <a:t>Få tydeleg fram kva lesaren skal vite eller gjere etter å ha lese teksten.</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Rett teksten direkte til lesaren – med </a:t>
            </a:r>
            <a:r>
              <a:rPr lang="nb-NO" i="1" dirty="0"/>
              <a:t>du</a:t>
            </a:r>
            <a:r>
              <a:rPr lang="nb-NO" dirty="0"/>
              <a:t> eller </a:t>
            </a:r>
            <a:r>
              <a:rPr lang="nb-NO" i="1" dirty="0"/>
              <a:t>de</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Lag ein oversiktleg struktur med informative overskrifter, mellomtitlar og punktlister.</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Hugs å setje punktum.</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Skriv aktivt (for eksempel ikkje </a:t>
            </a:r>
            <a:r>
              <a:rPr lang="nb-NO" i="1" dirty="0"/>
              <a:t>Skolen </a:t>
            </a:r>
            <a:r>
              <a:rPr lang="nb-NO" i="1" u="sng" dirty="0"/>
              <a:t>kan kontaktast </a:t>
            </a:r>
            <a:r>
              <a:rPr lang="nb-NO" i="1" dirty="0"/>
              <a:t>ved spørsmål</a:t>
            </a:r>
            <a:r>
              <a:rPr lang="nb-NO" dirty="0"/>
              <a:t>, men </a:t>
            </a:r>
            <a:r>
              <a:rPr lang="nb-NO" i="1" u="sng" dirty="0"/>
              <a:t>De kan kontakte </a:t>
            </a:r>
            <a:r>
              <a:rPr lang="nb-NO" i="1" dirty="0"/>
              <a:t>skolen viss de har spørsmål</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Bruk verb når du kan, ikkje tunge substantiveringar (for eksempel ikkje </a:t>
            </a:r>
            <a:r>
              <a:rPr lang="nb-NO" i="1" dirty="0"/>
              <a:t>Skolen </a:t>
            </a:r>
            <a:r>
              <a:rPr lang="nb-NO" i="1" u="none" dirty="0"/>
              <a:t>kan kontaktast </a:t>
            </a:r>
            <a:r>
              <a:rPr lang="nb-NO" i="1" u="sng" dirty="0"/>
              <a:t>ved spørsmål</a:t>
            </a:r>
            <a:r>
              <a:rPr lang="nb-NO" dirty="0"/>
              <a:t>, men </a:t>
            </a:r>
            <a:r>
              <a:rPr lang="nb-NO" i="1" u="none" dirty="0"/>
              <a:t>De kan kontakte </a:t>
            </a:r>
            <a:r>
              <a:rPr lang="nb-NO" i="1" dirty="0"/>
              <a:t>skolen </a:t>
            </a:r>
            <a:r>
              <a:rPr lang="nb-NO" i="1" u="sng" dirty="0"/>
              <a:t>viss de har spørsmå</a:t>
            </a:r>
            <a:r>
              <a:rPr lang="nb-NO" i="1" dirty="0"/>
              <a:t>l</a:t>
            </a:r>
            <a:r>
              <a:rPr lang="nb-NO" dirty="0"/>
              <a:t>, og ikkje </a:t>
            </a:r>
            <a:r>
              <a:rPr lang="nb-NO" i="1" u="sng" dirty="0"/>
              <a:t>føreta ei kartlegging</a:t>
            </a:r>
            <a:r>
              <a:rPr lang="nb-NO" dirty="0"/>
              <a:t>, men </a:t>
            </a:r>
            <a:r>
              <a:rPr lang="nb-NO" i="1" u="sng" dirty="0"/>
              <a:t>kartleggje</a:t>
            </a:r>
            <a:r>
              <a:rPr lang="nb-NO" i="0"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Forklar fagomgrep og forkortingar som ikkje er kjende for målgruppa.</a:t>
            </a:r>
            <a:br>
              <a:rPr lang="nb-NO" dirty="0"/>
            </a:br>
            <a:endParaRPr lang="nb-NO" dirty="0"/>
          </a:p>
          <a:p>
            <a:pPr marL="171450" indent="-171450">
              <a:buFont typeface="Arial" panose="020B0604020202020204" pitchFamily="34" charset="0"/>
              <a:buChar char="•"/>
            </a:pPr>
            <a:r>
              <a:rPr lang="nb-NO" dirty="0"/>
              <a:t>Unngå moteord og utdaterte formuleringar.</a:t>
            </a:r>
            <a:br>
              <a:rPr lang="nb-NO" dirty="0"/>
            </a:br>
            <a:endParaRPr lang="nb-NO" dirty="0"/>
          </a:p>
          <a:p>
            <a:pPr marL="171450" indent="-171450">
              <a:buFont typeface="Arial" panose="020B0604020202020204" pitchFamily="34" charset="0"/>
              <a:buChar char="•"/>
            </a:pPr>
            <a:r>
              <a:rPr lang="nb-NO" dirty="0"/>
              <a:t>Følg rettskrivings- og teiknsetjingsreglane.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23</a:t>
            </a:fld>
            <a:endParaRPr lang="nb-NO"/>
          </a:p>
        </p:txBody>
      </p:sp>
    </p:spTree>
    <p:extLst>
      <p:ext uri="{BB962C8B-B14F-4D97-AF65-F5344CB8AC3E}">
        <p14:creationId xmlns:p14="http://schemas.microsoft.com/office/powerpoint/2010/main" val="2468536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Desse skoletekstane ligg i KS sin tekstbase med kommunale tekstar. Her kan kommunar som vil forbetre språket, finne gode eksempel. Delingspotensialet er så stort – alle kommunar sender ut dette brevet. Her har de mange gode malar</a:t>
            </a:r>
            <a:r>
              <a:rPr lang="nb-NO" sz="1200" kern="1200" baseline="0" dirty="0">
                <a:solidFill>
                  <a:schemeClr val="tx1"/>
                </a:solidFill>
                <a:effectLst/>
                <a:latin typeface="+mn-lt"/>
                <a:ea typeface="+mn-ea"/>
                <a:cs typeface="+mn-cs"/>
              </a:rPr>
              <a:t> som de kan bruke.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Kvar enkelt saksbehandlar skriv mykje fritekst, og det er ikkje alltid vi har ein mal. Det handlar om å endre skrivekultur. Saksbehandlarane må bli bevisste kven dei skriv til, og korleis dei gjer det. Det er eit endringsprosjekt som krev ressursar og opplæring.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FCAFBD94-DCF1-4070-8544-575DE76DF594}" type="slidenum">
              <a:rPr lang="nb-NO" smtClean="0"/>
              <a:pPr/>
              <a:t>24</a:t>
            </a:fld>
            <a:endParaRPr lang="nb-NO"/>
          </a:p>
        </p:txBody>
      </p:sp>
    </p:spTree>
    <p:extLst>
      <p:ext uri="{BB962C8B-B14F-4D97-AF65-F5344CB8AC3E}">
        <p14:creationId xmlns:p14="http://schemas.microsoft.com/office/powerpoint/2010/main" val="3076890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Desse språklege retningslinjene gjer teksten tydelegare og hjelper oss bort fra systemperspektivet, slik at tekstane våre får perspektivet til innbyggjarane.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25</a:t>
            </a:fld>
            <a:endParaRPr lang="nb-NO"/>
          </a:p>
        </p:txBody>
      </p:sp>
    </p:spTree>
    <p:extLst>
      <p:ext uri="{BB962C8B-B14F-4D97-AF65-F5344CB8AC3E}">
        <p14:creationId xmlns:p14="http://schemas.microsoft.com/office/powerpoint/2010/main" val="141408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gir resultat når tekstar blir endra frå tunge og systemorienterte til innbyggjarorienterte og forståelege. No skal vi sjå nærmare på kva nokre kommunar har oppnådd ved å gjere tekstar klarare.</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26</a:t>
            </a:fld>
            <a:endParaRPr lang="nb-NO"/>
          </a:p>
        </p:txBody>
      </p:sp>
    </p:spTree>
    <p:extLst>
      <p:ext uri="{BB962C8B-B14F-4D97-AF65-F5344CB8AC3E}">
        <p14:creationId xmlns:p14="http://schemas.microsoft.com/office/powerpoint/2010/main" val="3312565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Førespurnadene til servicetorget gjekk drastisk ned då dei skreiv om tekstene frå oppvekstseksjonane i samarbeid med nabokommunen Sarpsborg.</a:t>
            </a:r>
          </a:p>
          <a:p>
            <a:endParaRPr lang="nb-NO" dirty="0"/>
          </a:p>
          <a:p>
            <a:r>
              <a:rPr lang="nb-NO" dirty="0"/>
              <a:t>Dei har sidan halde fram med å skrive om tekstar på andre fagområde, mellom anna helse, omsorg og velferd. Det har også gitt resultat. Her ser de eit utdrag frå ein e-post Språkrådet fekk frå ein fornøgd Fredrikstad-innbyggjar:</a:t>
            </a:r>
          </a:p>
          <a:p>
            <a:endParaRPr lang="nb-NO" dirty="0"/>
          </a:p>
          <a:p>
            <a:r>
              <a:rPr lang="nb-NO" dirty="0"/>
              <a:t>«Hei, Språkrådet. Viss de ikkje allereie har Tildelingstenesta i Fredrikstad på lista over beste praksis for klart språk, bør de få det. Eg har lese to brev som gjeld far min, som har demens. Det er tydeleg, respektfullt og likevel helse- og omsorgsfagleg grunngitt. Av omsyn til foreldra mine, som begge er omhandla, kan eg ikkje sende eksempel. Men det vil overraske meg om dette ikkje er praksis som følgjer av ein god språkstrategi.»</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27</a:t>
            </a:fld>
            <a:endParaRPr lang="nb-NO"/>
          </a:p>
        </p:txBody>
      </p:sp>
    </p:spTree>
    <p:extLst>
      <p:ext uri="{BB962C8B-B14F-4D97-AF65-F5344CB8AC3E}">
        <p14:creationId xmlns:p14="http://schemas.microsoft.com/office/powerpoint/2010/main" val="2383181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200" dirty="0"/>
              <a:t>Gjennom å forbetre malen for saksframlegg har Hamar kommune lagt til rette for effektive arbeidsprosessar og minimert faren for misforståingar på grunn av språklege uklarheiter.</a:t>
            </a:r>
          </a:p>
          <a:p>
            <a:endParaRPr lang="nb-NO" sz="2200" dirty="0"/>
          </a:p>
          <a:p>
            <a:r>
              <a:rPr lang="nb-NO" sz="2200" dirty="0"/>
              <a:t>Dei har også rekna ut kor mykje pengar det er å spare på at tekstane blir så klare at innbyggjarane ikkje treng å ringje:</a:t>
            </a:r>
            <a:br>
              <a:rPr lang="nb-NO" sz="2200" dirty="0"/>
            </a:br>
            <a:endParaRPr lang="nb-NO" sz="2200" dirty="0"/>
          </a:p>
          <a:p>
            <a:pPr marL="800100" lvl="1" indent="-342900">
              <a:buFont typeface="Arial" panose="020B0604020202020204" pitchFamily="34" charset="0"/>
              <a:buChar char="•"/>
            </a:pPr>
            <a:r>
              <a:rPr lang="nb-NO" sz="2200" dirty="0"/>
              <a:t>Kommunen har 1000 utsendingar per dag.</a:t>
            </a:r>
          </a:p>
          <a:p>
            <a:pPr marL="800100" lvl="1" indent="-342900">
              <a:buFont typeface="Arial" panose="020B0604020202020204" pitchFamily="34" charset="0"/>
              <a:buChar char="•"/>
            </a:pPr>
            <a:r>
              <a:rPr lang="nb-NO" sz="2200" dirty="0"/>
              <a:t>Viss 10 % ringjer, blir det 100 telefonar kvar dag.</a:t>
            </a:r>
          </a:p>
          <a:p>
            <a:pPr marL="800100" lvl="1" indent="-342900">
              <a:buFont typeface="Arial" panose="020B0604020202020204" pitchFamily="34" charset="0"/>
              <a:buChar char="•"/>
            </a:pPr>
            <a:r>
              <a:rPr lang="nb-NO" sz="2200" dirty="0"/>
              <a:t>Dei har 70 kroner i kostnader per telefon, så det blir 7000 kroner per dag. </a:t>
            </a:r>
          </a:p>
          <a:p>
            <a:pPr marL="800100" lvl="1" indent="-342900">
              <a:buFont typeface="Arial" panose="020B0604020202020204" pitchFamily="34" charset="0"/>
              <a:buChar char="•"/>
            </a:pPr>
            <a:r>
              <a:rPr lang="nb-NO" sz="2200" dirty="0"/>
              <a:t>Til saman blir det 1,5 millionar kroner i året.</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28</a:t>
            </a:fld>
            <a:endParaRPr lang="nb-NO"/>
          </a:p>
        </p:txBody>
      </p:sp>
    </p:spTree>
    <p:extLst>
      <p:ext uri="{BB962C8B-B14F-4D97-AF65-F5344CB8AC3E}">
        <p14:creationId xmlns:p14="http://schemas.microsoft.com/office/powerpoint/2010/main" val="97387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Kundesenteret hos Plan- og bygningsetaten i Oslo har revidert alle brevmalane sine. Odd Iver Rånes, som leier kundesenteret, fortel at han tidlegare fekk tre til fem telefonar kvar einaste dag fordi folk ikkje forstod innhaldet i breva deira. Etter </a:t>
            </a:r>
            <a:r>
              <a:rPr lang="nb-NO" baseline="0" dirty="0" err="1"/>
              <a:t>klarspråksarbeidet</a:t>
            </a:r>
            <a:r>
              <a:rPr lang="nb-NO" baseline="0" dirty="0"/>
              <a:t> får han nesten ingen unødvendige førespurnader.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29</a:t>
            </a:fld>
            <a:endParaRPr lang="nb-NO"/>
          </a:p>
        </p:txBody>
      </p:sp>
    </p:spTree>
    <p:extLst>
      <p:ext uri="{BB962C8B-B14F-4D97-AF65-F5344CB8AC3E}">
        <p14:creationId xmlns:p14="http://schemas.microsoft.com/office/powerpoint/2010/main" val="3479035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Vi tar også med eit statleg eksempel: </a:t>
            </a:r>
          </a:p>
          <a:p>
            <a:endParaRPr lang="nb-NO" sz="1200" dirty="0"/>
          </a:p>
          <a:p>
            <a:r>
              <a:rPr lang="nb-NO" sz="1200" dirty="0"/>
              <a:t>Helgelandssykehuset gjennomfører rundt 80 000 polikliniske konsultasjonar årleg. 10–20 % av pasientane møter ikkje opp godt nok førebudde til konsultasjonane, og dei må derfor utsetjast. </a:t>
            </a:r>
          </a:p>
          <a:p>
            <a:endParaRPr lang="nb-NO" sz="1200" dirty="0"/>
          </a:p>
          <a:p>
            <a:r>
              <a:rPr lang="nb-NO" sz="1200" dirty="0"/>
              <a:t>Sjukehuset meiner hovudårsaka til at pasientane ikkje er godt nok førebudde, er vanskeleg språk og at dei ikkje har forstått innhaldet i innkallingsbrevet.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Kvar konsultasjon som ikkje kan gjennomførast, kostar sjukehuset 480 kroner (i tillegg må pasienten dekkje ein eigendel på 345 kroner).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30</a:t>
            </a:fld>
            <a:endParaRPr lang="nb-NO"/>
          </a:p>
        </p:txBody>
      </p:sp>
    </p:spTree>
    <p:extLst>
      <p:ext uri="{BB962C8B-B14F-4D97-AF65-F5344CB8AC3E}">
        <p14:creationId xmlns:p14="http://schemas.microsoft.com/office/powerpoint/2010/main" val="18792969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er eit middel for å spare tid og pengar, auke tilliten innbyggjarane har til oss, betre rettstryggleiken til innbyggjarane og styrkje demokratiet.</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31</a:t>
            </a:fld>
            <a:endParaRPr lang="nb-NO"/>
          </a:p>
        </p:txBody>
      </p:sp>
    </p:spTree>
    <p:extLst>
      <p:ext uri="{BB962C8B-B14F-4D97-AF65-F5344CB8AC3E}">
        <p14:creationId xmlns:p14="http://schemas.microsoft.com/office/powerpoint/2010/main" val="24462144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kva er suksessfaktorane for å lykkast med klarspråk?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må jobbe på fleire nivå: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indent="-171450">
              <a:buFont typeface="Arial" panose="020B0604020202020204" pitchFamily="34" charset="0"/>
              <a:buChar char="•"/>
            </a:pPr>
            <a:r>
              <a:rPr lang="nb-NO" dirty="0"/>
              <a:t>Vi må motivere for klarspråk og endre haldningar internt til korleis tekstane i kommunen bør vere. Kanskje er mange allereie klare for endring, men det er også mogleg at ein del tilsette ikkje ser behovet for å endre skrivestil.</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gi medarbeidarane kunnskap om korleis dei kan skrive klart, og korleis dei kan involvere brukarane for å sjekke kvaliteten på tekstane.</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leggje til rette for endring ved å oppdatere malar, standardbrev og system og la klarspråk bli ein del av kvalitetssikringsrutinane.</a:t>
            </a:r>
            <a:br>
              <a:rPr lang="nb-NO" dirty="0"/>
            </a:br>
            <a:endParaRPr lang="nb-NO" dirty="0"/>
          </a:p>
          <a:p>
            <a:pPr marL="171450" indent="-171450">
              <a:buFont typeface="Arial" panose="020B0604020202020204" pitchFamily="34" charset="0"/>
              <a:buChar char="•"/>
            </a:pPr>
            <a:r>
              <a:rPr lang="nb-NO" dirty="0"/>
              <a:t>Vi må sjå klarspråk som eit middel i utviklingsprosjekt og andre satsingar. Hugs at klarspråk ikkje er eit poeng i seg sjølv, men eit middel for å få godt samarbeid med innbyggjarane, lage gode tenester og leggje til rette for lokaldemokratiet.</a:t>
            </a:r>
          </a:p>
          <a:p>
            <a:endParaRPr lang="nb-NO" dirty="0"/>
          </a:p>
          <a:p>
            <a:r>
              <a:rPr lang="nb-NO" dirty="0"/>
              <a:t>Vi må derfor sjå klarspråk som ein del av arbeidet med andre satsingsområde, anten det er digitalisering, kvalitetsarbeid eller demokratiarbeid.</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32</a:t>
            </a:fld>
            <a:endParaRPr lang="nb-NO"/>
          </a:p>
        </p:txBody>
      </p:sp>
    </p:spTree>
    <p:extLst>
      <p:ext uri="{BB962C8B-B14F-4D97-AF65-F5344CB8AC3E}">
        <p14:creationId xmlns:p14="http://schemas.microsoft.com/office/powerpoint/2010/main" val="2353698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det er leiinga som må leggje til rette for at avdelingane kan prioritere klarspråk. Evalueringa av det statlege </a:t>
            </a:r>
            <a:r>
              <a:rPr lang="nb-NO" dirty="0" err="1"/>
              <a:t>klarspråksprosjektet</a:t>
            </a:r>
            <a:r>
              <a:rPr lang="nb-NO" dirty="0"/>
              <a:t> i 2013 viste at forankring er avgjerande, og at verksemder med god forankring har høgare måloppnåing. </a:t>
            </a:r>
          </a:p>
          <a:p>
            <a:endParaRPr lang="nb-NO" dirty="0"/>
          </a:p>
          <a:p>
            <a:r>
              <a:rPr lang="nb-NO" dirty="0"/>
              <a:t>Kjelde:  </a:t>
            </a:r>
            <a:br>
              <a:rPr lang="nb-NO" dirty="0"/>
            </a:br>
            <a:r>
              <a:rPr lang="nb-NO" dirty="0" err="1"/>
              <a:t>https</a:t>
            </a:r>
            <a:r>
              <a:rPr lang="nb-NO" dirty="0"/>
              <a:t>://</a:t>
            </a:r>
            <a:r>
              <a:rPr lang="nb-NO" dirty="0" err="1"/>
              <a:t>www.sprakradet.no</a:t>
            </a:r>
            <a:r>
              <a:rPr lang="nb-NO" dirty="0"/>
              <a:t>/</a:t>
            </a:r>
            <a:r>
              <a:rPr lang="nb-NO" dirty="0" err="1"/>
              <a:t>Klarsprak</a:t>
            </a:r>
            <a:r>
              <a:rPr lang="nb-NO" dirty="0"/>
              <a:t>/om-</a:t>
            </a:r>
            <a:r>
              <a:rPr lang="nb-NO" dirty="0" err="1"/>
              <a:t>klarsprak</a:t>
            </a:r>
            <a:r>
              <a:rPr lang="nb-NO" dirty="0"/>
              <a:t>/Kunnskap-om-</a:t>
            </a:r>
            <a:r>
              <a:rPr lang="nb-NO" dirty="0" err="1"/>
              <a:t>klarsprak</a:t>
            </a:r>
            <a:r>
              <a:rPr lang="nb-NO" dirty="0"/>
              <a:t>/evalueringer-av-prosjektet-klart-sprak-i-staten/Sluttevaluering-av-prosjektet-Klart-sprak-i-staten/</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33</a:t>
            </a:fld>
            <a:endParaRPr lang="nb-NO"/>
          </a:p>
        </p:txBody>
      </p:sp>
    </p:spTree>
    <p:extLst>
      <p:ext uri="{BB962C8B-B14F-4D97-AF65-F5344CB8AC3E}">
        <p14:creationId xmlns:p14="http://schemas.microsoft.com/office/powerpoint/2010/main" val="3749183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korleis kjem vi i gang? </a:t>
            </a:r>
            <a:r>
              <a:rPr lang="nb-NO" baseline="0" dirty="0"/>
              <a:t>På klarspråk.no og ks.no kan vi finne mange ressursar som kan hjelpe oss i gang: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kurs og erfaringssamlingar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ein tekstbase med tekstar i klarspråk frå ulike kommunar som vi kan bli inspirerte av og gjenbruke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ein verktøykasse for brukarinvolvering og effektmåling i </a:t>
            </a:r>
            <a:r>
              <a:rPr lang="nb-NO" dirty="0" err="1"/>
              <a:t>klarspråksarbeidet</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ei rettleiing i klart språk som hjelper oss å kommunisere godt med alle innbyggjarane, uansett om dei er vante lesarar eller ikkje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 statlege </a:t>
            </a:r>
            <a:r>
              <a:rPr lang="nb-NO" dirty="0" err="1"/>
              <a:t>klarspråkssatsinga</a:t>
            </a:r>
            <a:r>
              <a:rPr lang="nb-NO" dirty="0"/>
              <a:t> har også utvikla eit e-læringskurs i klarspråk som er gratis for alle å bruke.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34</a:t>
            </a:fld>
            <a:endParaRPr lang="nb-NO"/>
          </a:p>
        </p:txBody>
      </p:sp>
    </p:spTree>
    <p:extLst>
      <p:ext uri="{BB962C8B-B14F-4D97-AF65-F5344CB8AC3E}">
        <p14:creationId xmlns:p14="http://schemas.microsoft.com/office/powerpoint/2010/main" val="524121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KS har også ein verktøykasse med metodar for å involvere brukarane i </a:t>
            </a:r>
            <a:r>
              <a:rPr lang="nb-NO" sz="1200" b="0" i="0" kern="1200" dirty="0" err="1">
                <a:solidFill>
                  <a:schemeClr val="tx1"/>
                </a:solidFill>
                <a:effectLst/>
                <a:latin typeface="+mn-lt"/>
                <a:ea typeface="+mn-ea"/>
                <a:cs typeface="+mn-cs"/>
              </a:rPr>
              <a:t>klarspråksarbeidet</a:t>
            </a:r>
            <a:r>
              <a:rPr lang="nb-NO" sz="1200" b="0" i="0" kern="1200" dirty="0">
                <a:solidFill>
                  <a:schemeClr val="tx1"/>
                </a:solidFill>
                <a:effectLst/>
                <a:latin typeface="+mn-lt"/>
                <a:ea typeface="+mn-ea"/>
                <a:cs typeface="+mn-cs"/>
              </a:rPr>
              <a:t> og samtidig måle effekten av </a:t>
            </a:r>
            <a:r>
              <a:rPr lang="nb-NO" sz="1200" b="0" i="0" kern="1200" dirty="0" err="1">
                <a:solidFill>
                  <a:schemeClr val="tx1"/>
                </a:solidFill>
                <a:effectLst/>
                <a:latin typeface="+mn-lt"/>
                <a:ea typeface="+mn-ea"/>
                <a:cs typeface="+mn-cs"/>
              </a:rPr>
              <a:t>tekstendringane</a:t>
            </a:r>
            <a:r>
              <a:rPr lang="nb-NO" sz="1200" b="0" i="0" kern="1200" dirty="0">
                <a:solidFill>
                  <a:schemeClr val="tx1"/>
                </a:solidFill>
                <a:effectLst/>
                <a:latin typeface="+mn-lt"/>
                <a:ea typeface="+mn-ea"/>
                <a:cs typeface="+mn-cs"/>
              </a:rPr>
              <a:t>. </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Metodane hjelper dykk å kartleggje kor skoen trykkjer hos dykk, jobbe saman med innbyggjarane om å lage betre versjonar, og til slutt måle om endringane har effekt.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Kjelde: https://www.ks.no/fagomrader/utvikling/digitalisering/klart-sprak/klarsprak/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baseline="0"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35</a:t>
            </a:fld>
            <a:endParaRPr lang="nb-NO"/>
          </a:p>
        </p:txBody>
      </p:sp>
    </p:spTree>
    <p:extLst>
      <p:ext uri="{BB962C8B-B14F-4D97-AF65-F5344CB8AC3E}">
        <p14:creationId xmlns:p14="http://schemas.microsoft.com/office/powerpoint/2010/main" val="6975027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KS har laga ei rettleiing som hjelper oss å tilpasse språket på nettsida slik at endå fleire kan forstå. Målet er at tekstane skal fungere godt for innbyggjarar både med og utan leseutfordringar. Vi kan kalle det </a:t>
            </a:r>
            <a:r>
              <a:rPr lang="nb-NO" sz="1200" b="0" i="1" kern="1200" dirty="0">
                <a:solidFill>
                  <a:schemeClr val="tx1"/>
                </a:solidFill>
                <a:effectLst/>
                <a:latin typeface="+mn-lt"/>
                <a:ea typeface="+mn-ea"/>
                <a:cs typeface="+mn-cs"/>
              </a:rPr>
              <a:t>klarspråk for alle</a:t>
            </a:r>
            <a:r>
              <a:rPr lang="nb-NO" sz="1200" b="0" i="0" kern="1200" dirty="0">
                <a:solidFill>
                  <a:schemeClr val="tx1"/>
                </a:solidFill>
                <a:effectLst/>
                <a:latin typeface="+mn-lt"/>
                <a:ea typeface="+mn-ea"/>
                <a:cs typeface="+mn-cs"/>
              </a:rPr>
              <a: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10–20 % av (dei vaksne) innbyggjarane våre har ekstra utfordringar med å lese. Årsakene kan vere mange, for eksempel dysleksi, demens, ADHD, autisme eller afasi. </a:t>
            </a:r>
          </a:p>
          <a:p>
            <a:endParaRPr lang="nb-NO" sz="1200" b="0" i="0" kern="1200" dirty="0">
              <a:solidFill>
                <a:schemeClr val="tx1"/>
              </a:solidFill>
              <a:effectLst/>
              <a:latin typeface="+mn-lt"/>
              <a:ea typeface="+mn-ea"/>
              <a:cs typeface="+mn-cs"/>
            </a:endParaRPr>
          </a:p>
          <a:p>
            <a:r>
              <a:rPr lang="nb-NO" dirty="0"/>
              <a:t>Det er spesielt viktig at vi bruker rettleiinga i arbeidet med nettsidene og digitale tenester.</a:t>
            </a:r>
          </a:p>
        </p:txBody>
      </p:sp>
      <p:sp>
        <p:nvSpPr>
          <p:cNvPr id="4" name="Plassholder for lysbildenummer 3"/>
          <p:cNvSpPr>
            <a:spLocks noGrp="1"/>
          </p:cNvSpPr>
          <p:nvPr>
            <p:ph type="sldNum" sz="quarter" idx="10"/>
          </p:nvPr>
        </p:nvSpPr>
        <p:spPr/>
        <p:txBody>
          <a:bodyPr/>
          <a:lstStyle/>
          <a:p>
            <a:fld id="{C48D3E2A-594A-4D56-966B-024CFBA095D4}" type="slidenum">
              <a:rPr lang="nb-NO" smtClean="0"/>
              <a:t>36</a:t>
            </a:fld>
            <a:endParaRPr lang="nb-NO"/>
          </a:p>
        </p:txBody>
      </p:sp>
    </p:spTree>
    <p:extLst>
      <p:ext uri="{BB962C8B-B14F-4D97-AF65-F5344CB8AC3E}">
        <p14:creationId xmlns:p14="http://schemas.microsoft.com/office/powerpoint/2010/main" val="20773618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Dei kommunane som har brukt metodane i verktøykassen for å involvere innbyggjarane, opplever det som veldig nyttig. Her ser de sitat </a:t>
            </a:r>
            <a:r>
              <a:rPr lang="nb-NO"/>
              <a:t>frå nokre </a:t>
            </a:r>
            <a:r>
              <a:rPr lang="nb-NO" dirty="0"/>
              <a:t>av dei. Brukartestinga gir alltid konkrete innspel til forbetringar, men ofte også aha-opplevingar av korleis innbyggjarane opplever språket og tekstane til kommunen. </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37</a:t>
            </a:fld>
            <a:endParaRPr lang="nb-NO"/>
          </a:p>
        </p:txBody>
      </p:sp>
    </p:spTree>
    <p:extLst>
      <p:ext uri="{BB962C8B-B14F-4D97-AF65-F5344CB8AC3E}">
        <p14:creationId xmlns:p14="http://schemas.microsoft.com/office/powerpoint/2010/main" val="11711409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klarspråk.no finn de eksempel på kva andre verksemder har utvikla av språklege retningslinjer, ressursar som hjelper dykk med å gjennomføre språkprosjekt, og mykje nyttig innhald om juridisk språk spesielt – for å nevne noko.</a:t>
            </a:r>
          </a:p>
          <a:p>
            <a:endParaRPr lang="nb-NO" dirty="0"/>
          </a:p>
          <a:p>
            <a:r>
              <a:rPr lang="nb-NO" dirty="0"/>
              <a:t>Kjelde: </a:t>
            </a:r>
            <a:r>
              <a:rPr lang="nb-NO" dirty="0" err="1"/>
              <a:t>www.klarspråk.no</a:t>
            </a:r>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38</a:t>
            </a:fld>
            <a:endParaRPr lang="nb-NO"/>
          </a:p>
        </p:txBody>
      </p:sp>
    </p:spTree>
    <p:extLst>
      <p:ext uri="{BB962C8B-B14F-4D97-AF65-F5344CB8AC3E}">
        <p14:creationId xmlns:p14="http://schemas.microsoft.com/office/powerpoint/2010/main" val="1516694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a:t>
            </a:r>
            <a:r>
              <a:rPr lang="nb-NO" dirty="0" err="1"/>
              <a:t>klarspråk.no</a:t>
            </a:r>
            <a:r>
              <a:rPr lang="nb-NO" dirty="0"/>
              <a:t> finn de også gratiskurset </a:t>
            </a:r>
            <a:r>
              <a:rPr lang="nb-NO" i="1" dirty="0"/>
              <a:t>Den gylne pennen</a:t>
            </a:r>
            <a:r>
              <a:rPr lang="nb-NO" dirty="0"/>
              <a:t>, som gir ei innføring i klarspråk. Kurset har ein eigen modul for leiarar.</a:t>
            </a:r>
          </a:p>
          <a:p>
            <a:endParaRPr lang="nb-NO" dirty="0"/>
          </a:p>
          <a:p>
            <a:r>
              <a:rPr lang="nb-NO" dirty="0"/>
              <a:t>Kjelde: </a:t>
            </a:r>
            <a:r>
              <a:rPr lang="nb-NO" dirty="0" err="1"/>
              <a:t>https</a:t>
            </a:r>
            <a:r>
              <a:rPr lang="nb-NO" dirty="0"/>
              <a:t>://</a:t>
            </a:r>
            <a:r>
              <a:rPr lang="nb-NO" dirty="0" err="1"/>
              <a:t>laeringsplattformen.difi.no</a:t>
            </a:r>
            <a:r>
              <a:rPr lang="nb-NO" dirty="0"/>
              <a:t>/kurs/991825827/den-gylne-pennen-et-e-</a:t>
            </a:r>
            <a:r>
              <a:rPr lang="nb-NO" dirty="0" err="1"/>
              <a:t>laeringskurs</a:t>
            </a:r>
            <a:r>
              <a:rPr lang="nb-NO" dirty="0"/>
              <a:t>-i-</a:t>
            </a:r>
            <a:r>
              <a:rPr lang="nb-NO" dirty="0" err="1"/>
              <a:t>klarsprak</a:t>
            </a: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39</a:t>
            </a:fld>
            <a:endParaRPr lang="nb-NO"/>
          </a:p>
        </p:txBody>
      </p:sp>
    </p:spTree>
    <p:extLst>
      <p:ext uri="{BB962C8B-B14F-4D97-AF65-F5344CB8AC3E}">
        <p14:creationId xmlns:p14="http://schemas.microsoft.com/office/powerpoint/2010/main" val="3247764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Kjelde: </a:t>
            </a:r>
            <a:r>
              <a:rPr lang="nb-NO" dirty="0" err="1"/>
              <a:t>https</a:t>
            </a:r>
            <a:r>
              <a:rPr lang="nb-NO" dirty="0"/>
              <a:t>://</a:t>
            </a:r>
            <a:r>
              <a:rPr lang="nb-NO" dirty="0" err="1"/>
              <a:t>www.youtube.com</a:t>
            </a:r>
            <a:r>
              <a:rPr lang="nb-NO" dirty="0"/>
              <a:t>/</a:t>
            </a:r>
            <a:r>
              <a:rPr lang="nb-NO" dirty="0" err="1"/>
              <a:t>watch?v</a:t>
            </a:r>
            <a:r>
              <a:rPr lang="nb-NO" dirty="0"/>
              <a:t>=</a:t>
            </a:r>
            <a:r>
              <a:rPr lang="nb-NO" dirty="0" err="1"/>
              <a:t>gYVkaBOXMBA</a:t>
            </a:r>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40</a:t>
            </a:fld>
            <a:endParaRPr lang="nb-NO"/>
          </a:p>
        </p:txBody>
      </p:sp>
    </p:spTree>
    <p:extLst>
      <p:ext uri="{BB962C8B-B14F-4D97-AF65-F5344CB8AC3E}">
        <p14:creationId xmlns:p14="http://schemas.microsoft.com/office/powerpoint/2010/main" val="3109591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24.03.2020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24.03.2020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24.03.2020</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24.03.2020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24.03.2020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rgbClr val="85817D"/>
                </a:solidFill>
              </a:defRPr>
            </a:lvl1pPr>
          </a:lstStyle>
          <a:p>
            <a:r>
              <a:rPr lang="nb-NO" noProof="0"/>
              <a:t>Klikk for å redigere tittelstil</a:t>
            </a:r>
            <a:endParaRPr lang="nb-NO" noProof="0" dirty="0"/>
          </a:p>
        </p:txBody>
      </p:sp>
      <p:sp>
        <p:nvSpPr>
          <p:cNvPr id="3" name="Content Placeholder 2"/>
          <p:cNvSpPr>
            <a:spLocks noGrp="1"/>
          </p:cNvSpPr>
          <p:nvPr>
            <p:ph idx="1"/>
          </p:nvPr>
        </p:nvSpPr>
        <p:spPr/>
        <p:txBody>
          <a:bodyPr/>
          <a:lstStyle>
            <a:lvl1pPr marL="314325" indent="-314325">
              <a:buFontTx/>
              <a:buBlip>
                <a:blip r:embed="rId2"/>
              </a:buBlip>
              <a:defRPr/>
            </a:lvl1pPr>
            <a:lvl2pPr marL="647700" indent="-285750">
              <a:buFontTx/>
              <a:buBlip>
                <a:blip r:embed="rId2"/>
              </a:buBlip>
              <a:defRPr/>
            </a:lvl2pPr>
            <a:lvl3pPr marL="933450" indent="-304800">
              <a:buFontTx/>
              <a:buBlip>
                <a:blip r:embed="rId2"/>
              </a:buBlip>
              <a:defRPr/>
            </a:lvl3pPr>
            <a:lvl4pPr marL="1200150" indent="-304800">
              <a:buFontTx/>
              <a:buBlip>
                <a:blip r:embed="rId2"/>
              </a:buBlip>
              <a:defRPr/>
            </a:lvl4pPr>
            <a:lvl5pPr marL="1438275" indent="-276225">
              <a:buFontTx/>
              <a:buBlip>
                <a:blip r:embed="rId2"/>
              </a:buBlip>
              <a:defRPr/>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404458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24.03.2020</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11" r:id="rId13"/>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youtube.com/watch?v=gYVkaBOXMBA"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196035"/>
            <a:ext cx="9915291" cy="1993999"/>
          </a:xfrm>
        </p:spPr>
        <p:txBody>
          <a:bodyPr/>
          <a:lstStyle/>
          <a:p>
            <a:pPr algn="ctr"/>
            <a:r>
              <a:rPr lang="nb-NO" sz="4000" dirty="0"/>
              <a:t>Klarspråk</a:t>
            </a:r>
            <a:br>
              <a:rPr lang="nb-NO" sz="4000" dirty="0"/>
            </a:br>
            <a:r>
              <a:rPr lang="nb-NO" dirty="0"/>
              <a:t>– kva er det, kvifor treng vi det, </a:t>
            </a:r>
            <a:br>
              <a:rPr lang="nb-NO" dirty="0"/>
            </a:br>
            <a:r>
              <a:rPr lang="nb-NO" dirty="0"/>
              <a:t>og korleis i all verda skal vi gjere det?</a:t>
            </a:r>
            <a:br>
              <a:rPr lang="nb-NO" dirty="0"/>
            </a:br>
            <a:endParaRPr lang="nb-NO" dirty="0"/>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«Ein sjølvstendig og nyskapande kommunesektor»</a:t>
            </a:r>
          </a:p>
        </p:txBody>
      </p:sp>
    </p:spTree>
    <p:extLst>
      <p:ext uri="{BB962C8B-B14F-4D97-AF65-F5344CB8AC3E}">
        <p14:creationId xmlns:p14="http://schemas.microsoft.com/office/powerpoint/2010/main" val="406604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a:extLst>
              <a:ext uri="{FF2B5EF4-FFF2-40B4-BE49-F238E27FC236}">
                <a16:creationId xmlns:a16="http://schemas.microsoft.com/office/drawing/2014/main" id="{AFB5781F-B6C2-2B41-9AE4-0F4CE7B2845F}"/>
              </a:ext>
            </a:extLst>
          </p:cNvPr>
          <p:cNvSpPr txBox="1"/>
          <p:nvPr/>
        </p:nvSpPr>
        <p:spPr>
          <a:xfrm>
            <a:off x="0" y="0"/>
            <a:ext cx="12192000" cy="6858000"/>
          </a:xfrm>
          <a:prstGeom prst="rect">
            <a:avLst/>
          </a:prstGeom>
          <a:solidFill>
            <a:schemeClr val="tx1"/>
          </a:solidFill>
        </p:spPr>
        <p:txBody>
          <a:bodyPr wrap="square" rtlCol="0">
            <a:spAutoFit/>
          </a:bodyPr>
          <a:lstStyle/>
          <a:p>
            <a:endParaRPr lang="nb-NO" dirty="0"/>
          </a:p>
        </p:txBody>
      </p:sp>
      <p:sp>
        <p:nvSpPr>
          <p:cNvPr id="4" name="Rektangel 3">
            <a:extLst>
              <a:ext uri="{FF2B5EF4-FFF2-40B4-BE49-F238E27FC236}">
                <a16:creationId xmlns:a16="http://schemas.microsoft.com/office/drawing/2014/main" id="{55A82B5F-DD34-B842-8FB6-C4197FFF7148}"/>
              </a:ext>
            </a:extLst>
          </p:cNvPr>
          <p:cNvSpPr/>
          <p:nvPr/>
        </p:nvSpPr>
        <p:spPr>
          <a:xfrm>
            <a:off x="5977217" y="3244334"/>
            <a:ext cx="237566" cy="369332"/>
          </a:xfrm>
          <a:prstGeom prst="rect">
            <a:avLst/>
          </a:prstGeom>
        </p:spPr>
        <p:txBody>
          <a:bodyPr wrap="none">
            <a:spAutoFit/>
          </a:bodyPr>
          <a:lstStyle/>
          <a:p>
            <a:r>
              <a:rPr lang="nb-NO" dirty="0"/>
              <a:t> </a:t>
            </a:r>
          </a:p>
        </p:txBody>
      </p:sp>
      <p:pic>
        <p:nvPicPr>
          <p:cNvPr id="8" name="Oppgitt over kommunens språk_.mp4">
            <a:hlinkClick r:id="" action="ppaction://media"/>
            <a:extLst>
              <a:ext uri="{FF2B5EF4-FFF2-40B4-BE49-F238E27FC236}">
                <a16:creationId xmlns:a16="http://schemas.microsoft.com/office/drawing/2014/main" id="{C799B8DF-D719-8A46-A0D2-E0E9279CDB97}"/>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692322" y="62990"/>
            <a:ext cx="8871045" cy="6654017"/>
          </a:xfrm>
        </p:spPr>
      </p:pic>
    </p:spTree>
    <p:extLst>
      <p:ext uri="{BB962C8B-B14F-4D97-AF65-F5344CB8AC3E}">
        <p14:creationId xmlns:p14="http://schemas.microsoft.com/office/powerpoint/2010/main" val="11269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684905" y="1188293"/>
            <a:ext cx="10972800" cy="3611496"/>
          </a:xfrm>
        </p:spPr>
        <p:txBody>
          <a:bodyPr>
            <a:normAutofit/>
          </a:bodyPr>
          <a:lstStyle/>
          <a:p>
            <a:pPr marL="0" indent="0">
              <a:buNone/>
            </a:pPr>
            <a:endParaRPr lang="nb-NO" sz="4400" b="1" dirty="0"/>
          </a:p>
          <a:p>
            <a:pPr marL="0" indent="0">
              <a:buNone/>
            </a:pPr>
            <a:r>
              <a:rPr lang="nb-NO" sz="4400" b="1" dirty="0"/>
              <a:t>«Akkumulert premieavvik minus avsatte midler på fond for amortisering av premieavviket opprettholdes på nivået i 2011 (243,5 mill. kr).»</a:t>
            </a:r>
            <a:endParaRPr lang="nb-NO" sz="4400" dirty="0"/>
          </a:p>
        </p:txBody>
      </p:sp>
      <p:sp>
        <p:nvSpPr>
          <p:cNvPr id="4" name="Plassholder for innhold 2"/>
          <p:cNvSpPr txBox="1">
            <a:spLocks/>
          </p:cNvSpPr>
          <p:nvPr/>
        </p:nvSpPr>
        <p:spPr>
          <a:xfrm>
            <a:off x="837305" y="2230162"/>
            <a:ext cx="10972800" cy="36114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nb-NO" dirty="0"/>
          </a:p>
        </p:txBody>
      </p:sp>
    </p:spTree>
    <p:extLst>
      <p:ext uri="{BB962C8B-B14F-4D97-AF65-F5344CB8AC3E}">
        <p14:creationId xmlns:p14="http://schemas.microsoft.com/office/powerpoint/2010/main" val="1202040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srcRect l="24603" t="10454" r="28274" b="23858"/>
          <a:stretch/>
        </p:blipFill>
        <p:spPr>
          <a:xfrm>
            <a:off x="1451429" y="-123988"/>
            <a:ext cx="8617729" cy="6757261"/>
          </a:xfrm>
          <a:prstGeom prst="rect">
            <a:avLst/>
          </a:prstGeom>
        </p:spPr>
      </p:pic>
      <p:pic>
        <p:nvPicPr>
          <p:cNvPr id="6" name="Bilde 5"/>
          <p:cNvPicPr>
            <a:picLocks noChangeAspect="1"/>
          </p:cNvPicPr>
          <p:nvPr/>
        </p:nvPicPr>
        <p:blipFill rotWithShape="1">
          <a:blip r:embed="rId4"/>
          <a:srcRect t="6093"/>
          <a:stretch/>
        </p:blipFill>
        <p:spPr>
          <a:xfrm>
            <a:off x="778120" y="42346"/>
            <a:ext cx="700528" cy="474122"/>
          </a:xfrm>
          <a:prstGeom prst="rect">
            <a:avLst/>
          </a:prstGeom>
        </p:spPr>
      </p:pic>
    </p:spTree>
    <p:extLst>
      <p:ext uri="{BB962C8B-B14F-4D97-AF65-F5344CB8AC3E}">
        <p14:creationId xmlns:p14="http://schemas.microsoft.com/office/powerpoint/2010/main" val="4033168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981200" y="324902"/>
            <a:ext cx="8229600" cy="1132114"/>
          </a:xfrm>
        </p:spPr>
        <p:txBody>
          <a:bodyPr/>
          <a:lstStyle/>
          <a:p>
            <a:r>
              <a:rPr lang="nb-NO" b="1" dirty="0"/>
              <a:t>Kva er klarspråk?</a:t>
            </a:r>
          </a:p>
        </p:txBody>
      </p:sp>
      <p:sp>
        <p:nvSpPr>
          <p:cNvPr id="3" name="Plassholder for innhold 2"/>
          <p:cNvSpPr>
            <a:spLocks noGrp="1"/>
          </p:cNvSpPr>
          <p:nvPr>
            <p:ph idx="4294967295"/>
          </p:nvPr>
        </p:nvSpPr>
        <p:spPr>
          <a:xfrm>
            <a:off x="2086708" y="1199536"/>
            <a:ext cx="8229600" cy="2285589"/>
          </a:xfrm>
          <a:prstGeom prst="rect">
            <a:avLst/>
          </a:prstGeom>
        </p:spPr>
        <p:txBody>
          <a:bodyPr>
            <a:normAutofit/>
          </a:bodyPr>
          <a:lstStyle/>
          <a:p>
            <a:pPr marL="0" indent="0">
              <a:buNone/>
            </a:pPr>
            <a:r>
              <a:rPr lang="nb-NO" dirty="0"/>
              <a:t>Vi kommuniserer i klarspråk når ordlyd, struktur og visuell utforming er så tydeleg at målgruppa </a:t>
            </a:r>
          </a:p>
          <a:p>
            <a:r>
              <a:rPr lang="nb-NO" dirty="0"/>
              <a:t>finn informasjonen dei treng</a:t>
            </a:r>
          </a:p>
          <a:p>
            <a:r>
              <a:rPr lang="nb-NO" dirty="0"/>
              <a:t>forstår informasjonen</a:t>
            </a:r>
          </a:p>
          <a:p>
            <a:r>
              <a:rPr lang="nb-NO" dirty="0"/>
              <a:t>kan bruke informasjonen</a:t>
            </a:r>
          </a:p>
        </p:txBody>
      </p:sp>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t="27966" b="20168"/>
          <a:stretch/>
        </p:blipFill>
        <p:spPr>
          <a:xfrm>
            <a:off x="1524000" y="3505200"/>
            <a:ext cx="9144000" cy="3352800"/>
          </a:xfrm>
          <a:prstGeom prst="rect">
            <a:avLst/>
          </a:prstGeom>
        </p:spPr>
      </p:pic>
      <p:sp>
        <p:nvSpPr>
          <p:cNvPr id="6" name="Ellipse 5">
            <a:extLst>
              <a:ext uri="{FF2B5EF4-FFF2-40B4-BE49-F238E27FC236}">
                <a16:creationId xmlns:a16="http://schemas.microsoft.com/office/drawing/2014/main" id="{3B8804DC-6563-0D4C-BA85-39D5283F4EDF}"/>
              </a:ext>
            </a:extLst>
          </p:cNvPr>
          <p:cNvSpPr/>
          <p:nvPr/>
        </p:nvSpPr>
        <p:spPr>
          <a:xfrm>
            <a:off x="6656925" y="2186955"/>
            <a:ext cx="3081589" cy="2821192"/>
          </a:xfrm>
          <a:prstGeom prst="ellipse">
            <a:avLst/>
          </a:prstGeom>
          <a:solidFill>
            <a:schemeClr val="bg1"/>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A11A1209-C36B-404E-99A0-CDB2E2B4D4A6}"/>
              </a:ext>
            </a:extLst>
          </p:cNvPr>
          <p:cNvSpPr txBox="1"/>
          <p:nvPr/>
        </p:nvSpPr>
        <p:spPr>
          <a:xfrm>
            <a:off x="6816755" y="2704999"/>
            <a:ext cx="2642864" cy="1785104"/>
          </a:xfrm>
          <a:prstGeom prst="rect">
            <a:avLst/>
          </a:prstGeom>
          <a:noFill/>
        </p:spPr>
        <p:txBody>
          <a:bodyPr wrap="square" rtlCol="0">
            <a:spAutoFit/>
          </a:bodyPr>
          <a:lstStyle/>
          <a:p>
            <a:pPr algn="ctr"/>
            <a:r>
              <a:rPr lang="nb-NO" sz="2200" b="1" dirty="0">
                <a:solidFill>
                  <a:schemeClr val="accent5">
                    <a:lumMod val="75000"/>
                  </a:schemeClr>
                </a:solidFill>
              </a:rPr>
              <a:t>Korleis </a:t>
            </a:r>
          </a:p>
          <a:p>
            <a:pPr algn="ctr"/>
            <a:r>
              <a:rPr lang="nb-NO" sz="2200" b="1" dirty="0">
                <a:solidFill>
                  <a:schemeClr val="accent5">
                    <a:lumMod val="75000"/>
                  </a:schemeClr>
                </a:solidFill>
              </a:rPr>
              <a:t>møter vi innbyggjarne gjennom tekstane våre? </a:t>
            </a:r>
          </a:p>
        </p:txBody>
      </p:sp>
    </p:spTree>
    <p:extLst>
      <p:ext uri="{BB962C8B-B14F-4D97-AF65-F5344CB8AC3E}">
        <p14:creationId xmlns:p14="http://schemas.microsoft.com/office/powerpoint/2010/main" val="18574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16E34E-5014-094F-ADBA-49E3D8D5C0B4}"/>
              </a:ext>
            </a:extLst>
          </p:cNvPr>
          <p:cNvSpPr>
            <a:spLocks noGrp="1"/>
          </p:cNvSpPr>
          <p:nvPr>
            <p:ph type="title"/>
          </p:nvPr>
        </p:nvSpPr>
        <p:spPr/>
        <p:txBody>
          <a:bodyPr>
            <a:normAutofit/>
          </a:bodyPr>
          <a:lstStyle/>
          <a:p>
            <a:r>
              <a:rPr lang="nb-NO" sz="3600" dirty="0"/>
              <a:t>I tillegg veit vi …</a:t>
            </a:r>
          </a:p>
        </p:txBody>
      </p:sp>
      <p:sp>
        <p:nvSpPr>
          <p:cNvPr id="4" name="Ellipse 3">
            <a:extLst>
              <a:ext uri="{FF2B5EF4-FFF2-40B4-BE49-F238E27FC236}">
                <a16:creationId xmlns:a16="http://schemas.microsoft.com/office/drawing/2014/main" id="{875A0086-B1D2-474B-875B-38BA28B454D8}"/>
              </a:ext>
            </a:extLst>
          </p:cNvPr>
          <p:cNvSpPr/>
          <p:nvPr/>
        </p:nvSpPr>
        <p:spPr>
          <a:xfrm>
            <a:off x="8414840" y="102843"/>
            <a:ext cx="2906891" cy="2280213"/>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a:solidFill>
                  <a:schemeClr val="dk1"/>
                </a:solidFill>
              </a:rPr>
              <a:t>at tekstane er det utoverretta ansiktet til kommunen</a:t>
            </a:r>
          </a:p>
        </p:txBody>
      </p:sp>
      <p:sp>
        <p:nvSpPr>
          <p:cNvPr id="5" name="Ellipse 4">
            <a:extLst>
              <a:ext uri="{FF2B5EF4-FFF2-40B4-BE49-F238E27FC236}">
                <a16:creationId xmlns:a16="http://schemas.microsoft.com/office/drawing/2014/main" id="{3054DADE-B55C-CA49-AA5F-5DE6100307DA}"/>
              </a:ext>
            </a:extLst>
          </p:cNvPr>
          <p:cNvSpPr/>
          <p:nvPr/>
        </p:nvSpPr>
        <p:spPr>
          <a:xfrm>
            <a:off x="9163649" y="2768690"/>
            <a:ext cx="2546430" cy="2280213"/>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 name="Ellipse 5">
            <a:extLst>
              <a:ext uri="{FF2B5EF4-FFF2-40B4-BE49-F238E27FC236}">
                <a16:creationId xmlns:a16="http://schemas.microsoft.com/office/drawing/2014/main" id="{FEBDBBC6-EB84-3041-A62E-538F012C53A2}"/>
              </a:ext>
            </a:extLst>
          </p:cNvPr>
          <p:cNvSpPr/>
          <p:nvPr/>
        </p:nvSpPr>
        <p:spPr>
          <a:xfrm>
            <a:off x="5281068" y="3889085"/>
            <a:ext cx="3500039" cy="2593302"/>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Ellipse 6">
            <a:extLst>
              <a:ext uri="{FF2B5EF4-FFF2-40B4-BE49-F238E27FC236}">
                <a16:creationId xmlns:a16="http://schemas.microsoft.com/office/drawing/2014/main" id="{64327253-6423-B84E-83C8-E3FF105BC11A}"/>
              </a:ext>
            </a:extLst>
          </p:cNvPr>
          <p:cNvSpPr/>
          <p:nvPr/>
        </p:nvSpPr>
        <p:spPr>
          <a:xfrm>
            <a:off x="1074375" y="3443495"/>
            <a:ext cx="3824151" cy="3210816"/>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9" name="TekstSylinder 8">
            <a:extLst>
              <a:ext uri="{FF2B5EF4-FFF2-40B4-BE49-F238E27FC236}">
                <a16:creationId xmlns:a16="http://schemas.microsoft.com/office/drawing/2014/main" id="{BAC88C1D-227A-A145-BBC3-C41B125B1985}"/>
              </a:ext>
            </a:extLst>
          </p:cNvPr>
          <p:cNvSpPr txBox="1"/>
          <p:nvPr/>
        </p:nvSpPr>
        <p:spPr>
          <a:xfrm>
            <a:off x="9688056" y="3104255"/>
            <a:ext cx="1616190" cy="1569660"/>
          </a:xfrm>
          <a:prstGeom prst="rect">
            <a:avLst/>
          </a:prstGeom>
          <a:solidFill>
            <a:schemeClr val="accent5"/>
          </a:solidFill>
        </p:spPr>
        <p:txBody>
          <a:bodyPr wrap="square" rtlCol="0">
            <a:spAutoFit/>
          </a:bodyPr>
          <a:lstStyle/>
          <a:p>
            <a:pPr algn="ctr"/>
            <a:r>
              <a:rPr lang="nb-NO" sz="2400" dirty="0"/>
              <a:t>at dei aller fleste er pressa på tid</a:t>
            </a:r>
          </a:p>
        </p:txBody>
      </p:sp>
      <p:sp>
        <p:nvSpPr>
          <p:cNvPr id="10" name="TekstSylinder 9">
            <a:extLst>
              <a:ext uri="{FF2B5EF4-FFF2-40B4-BE49-F238E27FC236}">
                <a16:creationId xmlns:a16="http://schemas.microsoft.com/office/drawing/2014/main" id="{6729AA76-2AD2-A64A-B7AB-E400F1A41616}"/>
              </a:ext>
            </a:extLst>
          </p:cNvPr>
          <p:cNvSpPr txBox="1"/>
          <p:nvPr/>
        </p:nvSpPr>
        <p:spPr>
          <a:xfrm>
            <a:off x="1503785" y="4087664"/>
            <a:ext cx="2923934" cy="1938992"/>
          </a:xfrm>
          <a:prstGeom prst="rect">
            <a:avLst/>
          </a:prstGeom>
          <a:solidFill>
            <a:schemeClr val="accent5"/>
          </a:solidFill>
        </p:spPr>
        <p:txBody>
          <a:bodyPr wrap="square" rtlCol="0">
            <a:spAutoFit/>
          </a:bodyPr>
          <a:lstStyle/>
          <a:p>
            <a:pPr algn="ctr"/>
            <a:r>
              <a:rPr lang="nb-NO" sz="2400" dirty="0"/>
              <a:t>at kommunen er i sterk konkurranse med andre om å fange merksemda til innbyggjarane</a:t>
            </a:r>
          </a:p>
        </p:txBody>
      </p:sp>
      <p:sp>
        <p:nvSpPr>
          <p:cNvPr id="13" name="TekstSylinder 12">
            <a:extLst>
              <a:ext uri="{FF2B5EF4-FFF2-40B4-BE49-F238E27FC236}">
                <a16:creationId xmlns:a16="http://schemas.microsoft.com/office/drawing/2014/main" id="{5E74A215-82BE-E04E-935B-CC8E5CF809F4}"/>
              </a:ext>
            </a:extLst>
          </p:cNvPr>
          <p:cNvSpPr txBox="1"/>
          <p:nvPr/>
        </p:nvSpPr>
        <p:spPr>
          <a:xfrm>
            <a:off x="6014832" y="4315806"/>
            <a:ext cx="2157119" cy="1877437"/>
          </a:xfrm>
          <a:prstGeom prst="rect">
            <a:avLst/>
          </a:prstGeom>
          <a:solidFill>
            <a:schemeClr val="accent5"/>
          </a:solidFill>
        </p:spPr>
        <p:txBody>
          <a:bodyPr wrap="square" rtlCol="0">
            <a:spAutoFit/>
          </a:bodyPr>
          <a:lstStyle/>
          <a:p>
            <a:pPr algn="ctr"/>
            <a:r>
              <a:rPr lang="nb-NO" sz="2400" dirty="0"/>
              <a:t>at kvar tiande nordmann har lese- og skrivevanskar </a:t>
            </a:r>
            <a:br>
              <a:rPr lang="nb-NO" sz="2000" dirty="0"/>
            </a:br>
            <a:endParaRPr lang="nb-NO" sz="2000" dirty="0"/>
          </a:p>
        </p:txBody>
      </p:sp>
      <p:sp>
        <p:nvSpPr>
          <p:cNvPr id="14" name="Ellipse 13">
            <a:extLst>
              <a:ext uri="{FF2B5EF4-FFF2-40B4-BE49-F238E27FC236}">
                <a16:creationId xmlns:a16="http://schemas.microsoft.com/office/drawing/2014/main" id="{0A54D6BE-6344-7047-9EFC-827609D1B3B8}"/>
              </a:ext>
            </a:extLst>
          </p:cNvPr>
          <p:cNvSpPr/>
          <p:nvPr/>
        </p:nvSpPr>
        <p:spPr>
          <a:xfrm>
            <a:off x="4224156" y="378335"/>
            <a:ext cx="3947795" cy="3067253"/>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6" name="TekstSylinder 15">
            <a:extLst>
              <a:ext uri="{FF2B5EF4-FFF2-40B4-BE49-F238E27FC236}">
                <a16:creationId xmlns:a16="http://schemas.microsoft.com/office/drawing/2014/main" id="{697139F3-CB9D-2948-A799-526D1457A7B1}"/>
              </a:ext>
            </a:extLst>
          </p:cNvPr>
          <p:cNvSpPr txBox="1"/>
          <p:nvPr/>
        </p:nvSpPr>
        <p:spPr>
          <a:xfrm>
            <a:off x="4848347" y="782241"/>
            <a:ext cx="2699411" cy="2308324"/>
          </a:xfrm>
          <a:prstGeom prst="rect">
            <a:avLst/>
          </a:prstGeom>
          <a:solidFill>
            <a:schemeClr val="accent5"/>
          </a:solidFill>
        </p:spPr>
        <p:txBody>
          <a:bodyPr wrap="square" rtlCol="0">
            <a:spAutoFit/>
          </a:bodyPr>
          <a:lstStyle/>
          <a:p>
            <a:pPr algn="ctr"/>
            <a:r>
              <a:rPr lang="nb-NO" sz="2400" dirty="0"/>
              <a:t>at språket er det viktigaste verktøyet vi har – både i tradisjonelle vedtak og i gode digitale tenester</a:t>
            </a:r>
          </a:p>
        </p:txBody>
      </p:sp>
    </p:spTree>
    <p:extLst>
      <p:ext uri="{BB962C8B-B14F-4D97-AF65-F5344CB8AC3E}">
        <p14:creationId xmlns:p14="http://schemas.microsoft.com/office/powerpoint/2010/main" val="326120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a:t>Ny forvaltningslov med krav om klarspråk</a:t>
            </a:r>
          </a:p>
        </p:txBody>
      </p:sp>
      <p:sp>
        <p:nvSpPr>
          <p:cNvPr id="3" name="Plassholder for innhold 2"/>
          <p:cNvSpPr>
            <a:spLocks noGrp="1"/>
          </p:cNvSpPr>
          <p:nvPr>
            <p:ph sz="quarter" idx="10"/>
          </p:nvPr>
        </p:nvSpPr>
        <p:spPr/>
        <p:txBody>
          <a:bodyPr>
            <a:normAutofit/>
          </a:bodyPr>
          <a:lstStyle/>
          <a:p>
            <a:pPr marL="0" indent="0">
              <a:buNone/>
            </a:pPr>
            <a:r>
              <a:rPr lang="nb-NO" sz="3200" dirty="0">
                <a:solidFill>
                  <a:schemeClr val="tx1"/>
                </a:solidFill>
              </a:rPr>
              <a:t>«Forvaltningsorganet skal bruke et språk som er klart, presist og så vidt mulig tilpasset mottakeren.» (§ 8 andre ledd)</a:t>
            </a:r>
            <a:endParaRPr lang="nb-NO" sz="3200" dirty="0"/>
          </a:p>
        </p:txBody>
      </p:sp>
      <p:pic>
        <p:nvPicPr>
          <p:cNvPr id="1026" name="Picture 2" descr="Image result for nou 2019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491" y="3562012"/>
            <a:ext cx="7217682" cy="3295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34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Ei oppgåve</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152570" cy="3611496"/>
          </a:xfrm>
        </p:spPr>
        <p:txBody>
          <a:bodyPr>
            <a:normAutofit/>
          </a:bodyPr>
          <a:lstStyle/>
          <a:p>
            <a:r>
              <a:rPr lang="nb-NO" sz="2500" dirty="0"/>
              <a:t>Les teksten de får utdelt. </a:t>
            </a:r>
          </a:p>
          <a:p>
            <a:r>
              <a:rPr lang="nb-NO" sz="2500" dirty="0"/>
              <a:t>Diskuter to og to: </a:t>
            </a:r>
            <a:br>
              <a:rPr lang="nb-NO" sz="2500" dirty="0"/>
            </a:br>
            <a:r>
              <a:rPr lang="nn-NO" sz="2500" dirty="0"/>
              <a:t>Er teksten skriven i klarspråk? </a:t>
            </a:r>
            <a:br>
              <a:rPr lang="nn-NO" sz="2500" dirty="0"/>
            </a:br>
            <a:r>
              <a:rPr lang="nn-NO" sz="2500" dirty="0"/>
              <a:t>Kva er bra med han, og k</a:t>
            </a:r>
            <a:r>
              <a:rPr lang="nn-NO" sz="2500" dirty="0" err="1"/>
              <a:t>va</a:t>
            </a:r>
            <a:r>
              <a:rPr lang="nn-NO" sz="2500" dirty="0"/>
              <a:t> kan bli </a:t>
            </a:r>
            <a:r>
              <a:rPr lang="nn-NO" sz="2500" dirty="0" err="1"/>
              <a:t>betre</a:t>
            </a:r>
            <a:r>
              <a:rPr lang="nn-NO" sz="2500" dirty="0"/>
              <a:t>?</a:t>
            </a:r>
            <a:endParaRPr lang="nb-NO" sz="2500" dirty="0"/>
          </a:p>
          <a:p>
            <a:endParaRPr lang="nb-NO" sz="2500" dirty="0"/>
          </a:p>
        </p:txBody>
      </p:sp>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591" t="5258" r="8893" b="19829"/>
          <a:stretch/>
        </p:blipFill>
        <p:spPr>
          <a:xfrm>
            <a:off x="6413863" y="91485"/>
            <a:ext cx="5305697" cy="6655098"/>
          </a:xfrm>
          <a:prstGeom prst="rect">
            <a:avLst/>
          </a:prstGeom>
          <a:solidFill>
            <a:schemeClr val="bg1"/>
          </a:solidFill>
          <a:ln>
            <a:solidFill>
              <a:schemeClr val="tx1"/>
            </a:solidFill>
          </a:ln>
        </p:spPr>
      </p:pic>
    </p:spTree>
    <p:extLst>
      <p:ext uri="{BB962C8B-B14F-4D97-AF65-F5344CB8AC3E}">
        <p14:creationId xmlns:p14="http://schemas.microsoft.com/office/powerpoint/2010/main" val="3593165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981" t="4561" r="7101" b="15894"/>
          <a:stretch/>
        </p:blipFill>
        <p:spPr>
          <a:xfrm>
            <a:off x="3387012" y="210188"/>
            <a:ext cx="4931614" cy="6461200"/>
          </a:xfrm>
          <a:prstGeom prst="rect">
            <a:avLst/>
          </a:prstGeom>
          <a:ln>
            <a:solidFill>
              <a:schemeClr val="tx1"/>
            </a:solidFill>
          </a:ln>
        </p:spPr>
      </p:pic>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Ikkje presis nok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45234" y="3166748"/>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Hovudbodskapen kjem seint</a:t>
            </a:r>
          </a:p>
        </p:txBody>
      </p:sp>
      <p:sp>
        <p:nvSpPr>
          <p:cNvPr id="8" name="Pil venstre 7">
            <a:extLst>
              <a:ext uri="{FF2B5EF4-FFF2-40B4-BE49-F238E27FC236}">
                <a16:creationId xmlns:a16="http://schemas.microsoft.com/office/drawing/2014/main" id="{5EF845EF-7E37-DD45-BA5B-4DB33FDC3BD9}"/>
              </a:ext>
            </a:extLst>
          </p:cNvPr>
          <p:cNvSpPr/>
          <p:nvPr/>
        </p:nvSpPr>
        <p:spPr>
          <a:xfrm>
            <a:off x="8780105" y="270588"/>
            <a:ext cx="2845835" cy="141825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Lite imøtekommande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4"/>
            <a:ext cx="2845834" cy="139337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Manglar mellomtitlar</a:t>
            </a:r>
          </a:p>
        </p:txBody>
      </p:sp>
      <p:sp>
        <p:nvSpPr>
          <p:cNvPr id="10" name="Pil høyre 9">
            <a:extLst>
              <a:ext uri="{FF2B5EF4-FFF2-40B4-BE49-F238E27FC236}">
                <a16:creationId xmlns:a16="http://schemas.microsoft.com/office/drawing/2014/main" id="{C8441E93-1B59-3146-97A7-B34FA1AAE11F}"/>
              </a:ext>
            </a:extLst>
          </p:cNvPr>
          <p:cNvSpPr/>
          <p:nvPr/>
        </p:nvSpPr>
        <p:spPr>
          <a:xfrm>
            <a:off x="345234" y="1600047"/>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Langt </a:t>
            </a:r>
            <a:r>
              <a:rPr lang="nb-NO" dirty="0" err="1"/>
              <a:t>lovsitat</a:t>
            </a:r>
            <a:r>
              <a:rPr lang="nb-NO" dirty="0"/>
              <a:t> som lesaren sjølv må tolke</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6" y="3436778"/>
            <a:ext cx="2845834" cy="145246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Vekslar mellom </a:t>
            </a:r>
            <a:r>
              <a:rPr lang="nb-NO" i="1" dirty="0"/>
              <a:t>de </a:t>
            </a:r>
            <a:r>
              <a:rPr lang="nb-NO" dirty="0"/>
              <a:t>og </a:t>
            </a:r>
            <a:r>
              <a:rPr lang="nb-NO" i="1" dirty="0"/>
              <a:t>De/Dykk</a:t>
            </a:r>
          </a:p>
        </p:txBody>
      </p:sp>
      <p:sp>
        <p:nvSpPr>
          <p:cNvPr id="12" name="Pil venstre 11">
            <a:extLst>
              <a:ext uri="{FF2B5EF4-FFF2-40B4-BE49-F238E27FC236}">
                <a16:creationId xmlns:a16="http://schemas.microsoft.com/office/drawing/2014/main" id="{7C847917-DB2E-E241-A51E-23261FA53D31}"/>
              </a:ext>
            </a:extLst>
          </p:cNvPr>
          <p:cNvSpPr/>
          <p:nvPr/>
        </p:nvSpPr>
        <p:spPr>
          <a:xfrm>
            <a:off x="8780105" y="4889242"/>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Manglar relevant informasjon som lesarane treng</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Fleire tunge setningar, passivformuleringar og korrekturfeil</a:t>
            </a:r>
          </a:p>
        </p:txBody>
      </p:sp>
      <p:sp>
        <p:nvSpPr>
          <p:cNvPr id="15" name="Ellipse 14">
            <a:extLst>
              <a:ext uri="{FF2B5EF4-FFF2-40B4-BE49-F238E27FC236}">
                <a16:creationId xmlns:a16="http://schemas.microsoft.com/office/drawing/2014/main" id="{FE2EEE89-A546-384D-9E3E-BA6968967F83}"/>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Teksten har kommunen sitt perspektiv og ikkje lesaren sitt.</a:t>
            </a:r>
          </a:p>
        </p:txBody>
      </p:sp>
    </p:spTree>
    <p:extLst>
      <p:ext uri="{BB962C8B-B14F-4D97-AF65-F5344CB8AC3E}">
        <p14:creationId xmlns:p14="http://schemas.microsoft.com/office/powerpoint/2010/main" val="32546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9A2C2-D198-B349-BBA7-8EA761F3D5A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54E65B-0E15-074F-8C18-1C73816AD497}"/>
              </a:ext>
            </a:extLst>
          </p:cNvPr>
          <p:cNvSpPr>
            <a:spLocks noGrp="1"/>
          </p:cNvSpPr>
          <p:nvPr>
            <p:ph sz="quarter" idx="10"/>
          </p:nvPr>
        </p:nvSpPr>
        <p:spPr/>
        <p:txBody>
          <a:bodyPr/>
          <a:lstStyle/>
          <a:p>
            <a:endParaRPr lang="nb-NO"/>
          </a:p>
        </p:txBody>
      </p:sp>
      <p:pic>
        <p:nvPicPr>
          <p:cNvPr id="4" name="videoplayback (1).mp4">
            <a:hlinkClick r:id="" action="ppaction://media"/>
            <a:extLst>
              <a:ext uri="{FF2B5EF4-FFF2-40B4-BE49-F238E27FC236}">
                <a16:creationId xmlns:a16="http://schemas.microsoft.com/office/drawing/2014/main" id="{9BD7A3CA-ACCC-E444-B3BD-6947E4910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78"/>
          </a:xfrm>
          <a:prstGeom prst="rect">
            <a:avLst/>
          </a:prstGeom>
        </p:spPr>
      </p:pic>
    </p:spTree>
    <p:extLst>
      <p:ext uri="{BB962C8B-B14F-4D97-AF65-F5344CB8AC3E}">
        <p14:creationId xmlns:p14="http://schemas.microsoft.com/office/powerpoint/2010/main" val="40920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Les den nye versjonen av denne teksten</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021942" cy="3611496"/>
          </a:xfrm>
        </p:spPr>
        <p:txBody>
          <a:bodyPr>
            <a:normAutofit/>
          </a:bodyPr>
          <a:lstStyle/>
          <a:p>
            <a:r>
              <a:rPr lang="nb-NO" sz="2500" dirty="0"/>
              <a:t>Les teksten de får utdelt. </a:t>
            </a:r>
          </a:p>
          <a:p>
            <a:r>
              <a:rPr lang="nb-NO" sz="2500" dirty="0"/>
              <a:t>Kva synest de om denne versjonen </a:t>
            </a:r>
            <a:br>
              <a:rPr lang="nb-NO" sz="2500" dirty="0"/>
            </a:br>
            <a:r>
              <a:rPr lang="nb-NO" sz="2500" dirty="0"/>
              <a:t>samanlikna med den førre?</a:t>
            </a:r>
          </a:p>
          <a:p>
            <a:endParaRPr lang="nb-NO" sz="2500" dirty="0"/>
          </a:p>
        </p:txBody>
      </p:sp>
      <p:pic>
        <p:nvPicPr>
          <p:cNvPr id="5" name="Bilde 4">
            <a:extLst>
              <a:ext uri="{FF2B5EF4-FFF2-40B4-BE49-F238E27FC236}">
                <a16:creationId xmlns:a16="http://schemas.microsoft.com/office/drawing/2014/main" id="{7D948E2A-5CED-C543-BEDD-93D10A5116D1}"/>
              </a:ext>
            </a:extLst>
          </p:cNvPr>
          <p:cNvPicPr>
            <a:picLocks noChangeAspect="1"/>
          </p:cNvPicPr>
          <p:nvPr/>
        </p:nvPicPr>
        <p:blipFill rotWithShape="1">
          <a:blip r:embed="rId3"/>
          <a:srcRect l="6901" t="6652" r="7899" b="8918"/>
          <a:stretch/>
        </p:blipFill>
        <p:spPr>
          <a:xfrm>
            <a:off x="7206712" y="159584"/>
            <a:ext cx="4649492" cy="6520186"/>
          </a:xfrm>
          <a:prstGeom prst="rect">
            <a:avLst/>
          </a:prstGeom>
          <a:solidFill>
            <a:schemeClr val="bg1"/>
          </a:solidFill>
          <a:ln>
            <a:solidFill>
              <a:schemeClr val="tx1"/>
            </a:solidFill>
          </a:ln>
        </p:spPr>
      </p:pic>
    </p:spTree>
    <p:extLst>
      <p:ext uri="{BB962C8B-B14F-4D97-AF65-F5344CB8AC3E}">
        <p14:creationId xmlns:p14="http://schemas.microsoft.com/office/powerpoint/2010/main" val="3402609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Hyggjeleg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54565" y="1571213"/>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Hovudbodskapen kjem tidleg </a:t>
            </a:r>
          </a:p>
        </p:txBody>
      </p:sp>
      <p:sp>
        <p:nvSpPr>
          <p:cNvPr id="8" name="Pil venstre 7">
            <a:extLst>
              <a:ext uri="{FF2B5EF4-FFF2-40B4-BE49-F238E27FC236}">
                <a16:creationId xmlns:a16="http://schemas.microsoft.com/office/drawing/2014/main" id="{5EF845EF-7E37-DD45-BA5B-4DB33FDC3BD9}"/>
              </a:ext>
            </a:extLst>
          </p:cNvPr>
          <p:cNvSpPr/>
          <p:nvPr/>
        </p:nvSpPr>
        <p:spPr>
          <a:xfrm>
            <a:off x="8714790" y="382554"/>
            <a:ext cx="2911150" cy="137160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Vennleg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3"/>
            <a:ext cx="2845834" cy="1294667"/>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Informative mellomtitlar</a:t>
            </a:r>
          </a:p>
        </p:txBody>
      </p:sp>
      <p:sp>
        <p:nvSpPr>
          <p:cNvPr id="10" name="Pil høyre 9">
            <a:extLst>
              <a:ext uri="{FF2B5EF4-FFF2-40B4-BE49-F238E27FC236}">
                <a16:creationId xmlns:a16="http://schemas.microsoft.com/office/drawing/2014/main" id="{C8441E93-1B59-3146-97A7-B34FA1AAE11F}"/>
              </a:ext>
            </a:extLst>
          </p:cNvPr>
          <p:cNvSpPr/>
          <p:nvPr/>
        </p:nvSpPr>
        <p:spPr>
          <a:xfrm>
            <a:off x="354564" y="3160790"/>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Meir handterleg regelverksinformasjon</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5" y="3489649"/>
            <a:ext cx="2845835" cy="1399592"/>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Vender seg </a:t>
            </a:r>
            <a:br>
              <a:rPr lang="nb-NO" b="1" dirty="0"/>
            </a:br>
            <a:r>
              <a:rPr lang="nb-NO" b="1" dirty="0"/>
              <a:t>konsekvent til </a:t>
            </a:r>
            <a:r>
              <a:rPr lang="nb-NO" b="1" i="1" dirty="0"/>
              <a:t>de</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Inneheld relevant informasjon om SFO, besøksdag m.m.</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Meir direkte og aktivt språk og ingen korrekturfeil</a:t>
            </a:r>
          </a:p>
        </p:txBody>
      </p:sp>
      <p:pic>
        <p:nvPicPr>
          <p:cNvPr id="15" name="Bilde 14">
            <a:extLst>
              <a:ext uri="{FF2B5EF4-FFF2-40B4-BE49-F238E27FC236}">
                <a16:creationId xmlns:a16="http://schemas.microsoft.com/office/drawing/2014/main" id="{7F9891C9-ED9C-2043-8E66-D3AA04BF293D}"/>
              </a:ext>
            </a:extLst>
          </p:cNvPr>
          <p:cNvPicPr>
            <a:picLocks noChangeAspect="1"/>
          </p:cNvPicPr>
          <p:nvPr/>
        </p:nvPicPr>
        <p:blipFill rotWithShape="1">
          <a:blip r:embed="rId3"/>
          <a:srcRect l="6901" t="6652" r="7899" b="8918"/>
          <a:stretch/>
        </p:blipFill>
        <p:spPr>
          <a:xfrm>
            <a:off x="3614188" y="151202"/>
            <a:ext cx="4649492" cy="6520186"/>
          </a:xfrm>
          <a:prstGeom prst="rect">
            <a:avLst/>
          </a:prstGeom>
          <a:solidFill>
            <a:schemeClr val="bg1"/>
          </a:solidFill>
          <a:ln>
            <a:solidFill>
              <a:schemeClr val="tx1"/>
            </a:solidFill>
          </a:ln>
        </p:spPr>
      </p:pic>
      <p:sp>
        <p:nvSpPr>
          <p:cNvPr id="17" name="Ellipse 16">
            <a:extLst>
              <a:ext uri="{FF2B5EF4-FFF2-40B4-BE49-F238E27FC236}">
                <a16:creationId xmlns:a16="http://schemas.microsoft.com/office/drawing/2014/main" id="{ADFE48A7-FA52-6F49-A412-D09BF1F060B9}"/>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b="1" dirty="0"/>
              <a:t>Denne teksten tar lesaren sitt perspektiv</a:t>
            </a:r>
            <a:r>
              <a:rPr lang="nb-NO" dirty="0"/>
              <a:t>.</a:t>
            </a:r>
          </a:p>
        </p:txBody>
      </p:sp>
    </p:spTree>
    <p:extLst>
      <p:ext uri="{BB962C8B-B14F-4D97-AF65-F5344CB8AC3E}">
        <p14:creationId xmlns:p14="http://schemas.microsoft.com/office/powerpoint/2010/main" val="20450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7028" y="2835847"/>
            <a:ext cx="10972800" cy="1143000"/>
          </a:xfrm>
        </p:spPr>
        <p:txBody>
          <a:bodyPr>
            <a:noAutofit/>
          </a:bodyPr>
          <a:lstStyle/>
          <a:p>
            <a:pPr algn="ctr"/>
            <a:r>
              <a:rPr lang="nb-NO" sz="10000" dirty="0"/>
              <a:t>Korleis skriv </a:t>
            </a:r>
            <a:br>
              <a:rPr lang="nb-NO" sz="10000" dirty="0"/>
            </a:br>
            <a:r>
              <a:rPr lang="nb-NO" sz="10000" dirty="0"/>
              <a:t>vi klart?</a:t>
            </a:r>
          </a:p>
        </p:txBody>
      </p:sp>
    </p:spTree>
    <p:extLst>
      <p:ext uri="{BB962C8B-B14F-4D97-AF65-F5344CB8AC3E}">
        <p14:creationId xmlns:p14="http://schemas.microsoft.com/office/powerpoint/2010/main" val="2105495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t>Få tydeleg fram kva lesaren skal vite eller gjere etter å ha lese teksten.</a:t>
            </a:r>
          </a:p>
          <a:p>
            <a:endParaRPr lang="nb-NO" dirty="0"/>
          </a:p>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p:txBody>
          <a:bodyPr>
            <a:normAutofit/>
          </a:bodyPr>
          <a:lstStyle/>
          <a:p>
            <a:pPr marL="0" indent="0">
              <a:buNone/>
            </a:pPr>
            <a:endParaRPr lang="nb-NO" dirty="0"/>
          </a:p>
          <a:p>
            <a:endParaRPr lang="nb-NO" dirty="0"/>
          </a:p>
          <a:p>
            <a:endParaRPr lang="nb-NO" dirty="0"/>
          </a:p>
        </p:txBody>
      </p:sp>
      <p:pic>
        <p:nvPicPr>
          <p:cNvPr id="7" name="Bilde 6">
            <a:extLst>
              <a:ext uri="{FF2B5EF4-FFF2-40B4-BE49-F238E27FC236}">
                <a16:creationId xmlns:a16="http://schemas.microsoft.com/office/drawing/2014/main" id="{AA58103C-826E-E941-800F-14995527F3AC}"/>
              </a:ext>
            </a:extLst>
          </p:cNvPr>
          <p:cNvPicPr>
            <a:picLocks noChangeAspect="1"/>
          </p:cNvPicPr>
          <p:nvPr/>
        </p:nvPicPr>
        <p:blipFill rotWithShape="1">
          <a:blip r:embed="rId3"/>
          <a:srcRect l="7846" t="6018" r="8110" b="6853"/>
          <a:stretch/>
        </p:blipFill>
        <p:spPr>
          <a:xfrm>
            <a:off x="6096000" y="159938"/>
            <a:ext cx="4412112" cy="6472809"/>
          </a:xfrm>
          <a:prstGeom prst="rect">
            <a:avLst/>
          </a:prstGeom>
          <a:ln>
            <a:solidFill>
              <a:schemeClr val="tx1"/>
            </a:solidFill>
          </a:ln>
        </p:spPr>
      </p:pic>
      <p:sp>
        <p:nvSpPr>
          <p:cNvPr id="8" name="Ellipse 7">
            <a:extLst>
              <a:ext uri="{FF2B5EF4-FFF2-40B4-BE49-F238E27FC236}">
                <a16:creationId xmlns:a16="http://schemas.microsoft.com/office/drawing/2014/main" id="{27EBD81A-1A3B-1B41-BAF2-1E9E787FA011}"/>
              </a:ext>
            </a:extLst>
          </p:cNvPr>
          <p:cNvSpPr/>
          <p:nvPr/>
        </p:nvSpPr>
        <p:spPr>
          <a:xfrm>
            <a:off x="5641383" y="159938"/>
            <a:ext cx="4866729" cy="922865"/>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4459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tydeleg fram kva lesaren skal vite eller gjere etter å ha lese teksten.</a:t>
            </a:r>
            <a:endParaRPr lang="nb-NO" dirty="0"/>
          </a:p>
          <a:p>
            <a:r>
              <a:rPr lang="nb-NO" dirty="0"/>
              <a:t>Rett teksten direkte til lesaren – med </a:t>
            </a:r>
            <a:r>
              <a:rPr lang="nb-NO" i="1" dirty="0"/>
              <a:t>du</a:t>
            </a:r>
            <a:r>
              <a:rPr lang="nb-NO" dirty="0"/>
              <a:t> eller </a:t>
            </a:r>
            <a:r>
              <a:rPr lang="nb-NO" i="1" dirty="0"/>
              <a:t>de</a:t>
            </a:r>
            <a:r>
              <a:rPr lang="nb-NO" dirty="0"/>
              <a:t>.</a:t>
            </a:r>
          </a:p>
          <a:p>
            <a:endParaRPr lang="nb-NO" dirty="0"/>
          </a:p>
          <a:p>
            <a:endParaRPr lang="nb-NO" dirty="0"/>
          </a:p>
          <a:p>
            <a:endParaRPr lang="nb-NO" dirty="0"/>
          </a:p>
          <a:p>
            <a:endParaRPr lang="nb-NO" dirty="0"/>
          </a:p>
        </p:txBody>
      </p:sp>
      <p:sp>
        <p:nvSpPr>
          <p:cNvPr id="8" name="Ellipse 7">
            <a:extLst>
              <a:ext uri="{FF2B5EF4-FFF2-40B4-BE49-F238E27FC236}">
                <a16:creationId xmlns:a16="http://schemas.microsoft.com/office/drawing/2014/main" id="{6C078BAB-609D-0045-BC11-F8E474B1A73C}"/>
              </a:ext>
            </a:extLst>
          </p:cNvPr>
          <p:cNvSpPr/>
          <p:nvPr/>
        </p:nvSpPr>
        <p:spPr>
          <a:xfrm>
            <a:off x="7904136" y="638439"/>
            <a:ext cx="356461" cy="260462"/>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7" name="Bilde 6">
            <a:extLst>
              <a:ext uri="{FF2B5EF4-FFF2-40B4-BE49-F238E27FC236}">
                <a16:creationId xmlns:a16="http://schemas.microsoft.com/office/drawing/2014/main" id="{EED11658-156F-2142-AAA2-1C40470EDF54}"/>
              </a:ext>
            </a:extLst>
          </p:cNvPr>
          <p:cNvPicPr>
            <a:picLocks noChangeAspect="1"/>
          </p:cNvPicPr>
          <p:nvPr/>
        </p:nvPicPr>
        <p:blipFill rotWithShape="1">
          <a:blip r:embed="rId3"/>
          <a:srcRect l="7846" t="6018" r="8110" b="6853"/>
          <a:stretch/>
        </p:blipFill>
        <p:spPr>
          <a:xfrm>
            <a:off x="6096000" y="159938"/>
            <a:ext cx="4412112" cy="6472809"/>
          </a:xfrm>
          <a:prstGeom prst="rect">
            <a:avLst/>
          </a:prstGeom>
          <a:ln>
            <a:solidFill>
              <a:schemeClr val="tx1"/>
            </a:solidFill>
          </a:ln>
        </p:spPr>
      </p:pic>
    </p:spTree>
    <p:extLst>
      <p:ext uri="{BB962C8B-B14F-4D97-AF65-F5344CB8AC3E}">
        <p14:creationId xmlns:p14="http://schemas.microsoft.com/office/powerpoint/2010/main" val="235280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tydeleg fram kva lesaren skal vite eller gjere etter å ha lese teksten.</a:t>
            </a:r>
            <a:endParaRPr lang="nb-NO" dirty="0"/>
          </a:p>
          <a:p>
            <a:r>
              <a:rPr lang="nb-NO" dirty="0">
                <a:solidFill>
                  <a:srgbClr val="BCCFE8"/>
                </a:solidFill>
              </a:rPr>
              <a:t>Rett teksten direkte til lesaren – med </a:t>
            </a:r>
            <a:r>
              <a:rPr lang="nb-NO" i="1" dirty="0">
                <a:solidFill>
                  <a:srgbClr val="BCCFE8"/>
                </a:solidFill>
              </a:rPr>
              <a:t>du</a:t>
            </a:r>
            <a:r>
              <a:rPr lang="nb-NO" dirty="0">
                <a:solidFill>
                  <a:srgbClr val="BCCFE8"/>
                </a:solidFill>
              </a:rPr>
              <a:t> eller </a:t>
            </a:r>
            <a:r>
              <a:rPr lang="nb-NO" i="1" dirty="0">
                <a:solidFill>
                  <a:srgbClr val="BCCFE8"/>
                </a:solidFill>
              </a:rPr>
              <a:t>de</a:t>
            </a:r>
            <a:r>
              <a:rPr lang="nb-NO" dirty="0">
                <a:solidFill>
                  <a:srgbClr val="BCCFE8"/>
                </a:solidFill>
              </a:rPr>
              <a:t>.</a:t>
            </a:r>
          </a:p>
          <a:p>
            <a:r>
              <a:rPr lang="nb-NO" dirty="0"/>
              <a:t>Lag ein oversiktleg struktur med informative overskrifter, mellomtitlar og punktlister.</a:t>
            </a:r>
          </a:p>
          <a:p>
            <a:endParaRPr lang="nb-NO" dirty="0"/>
          </a:p>
          <a:p>
            <a:endParaRPr lang="nb-NO" dirty="0"/>
          </a:p>
          <a:p>
            <a:endParaRPr lang="nb-NO" dirty="0"/>
          </a:p>
          <a:p>
            <a:endParaRPr lang="nb-NO" dirty="0"/>
          </a:p>
          <a:p>
            <a:endParaRPr lang="nb-NO" dirty="0"/>
          </a:p>
        </p:txBody>
      </p:sp>
      <p:pic>
        <p:nvPicPr>
          <p:cNvPr id="5" name="Bilde 4">
            <a:extLst>
              <a:ext uri="{FF2B5EF4-FFF2-40B4-BE49-F238E27FC236}">
                <a16:creationId xmlns:a16="http://schemas.microsoft.com/office/drawing/2014/main" id="{7131C081-C2A9-E543-80FC-A0A80C248C3C}"/>
              </a:ext>
            </a:extLst>
          </p:cNvPr>
          <p:cNvPicPr>
            <a:picLocks noChangeAspect="1"/>
          </p:cNvPicPr>
          <p:nvPr/>
        </p:nvPicPr>
        <p:blipFill rotWithShape="1">
          <a:blip r:embed="rId3"/>
          <a:srcRect l="7846" t="6018" r="8110" b="6853"/>
          <a:stretch/>
        </p:blipFill>
        <p:spPr>
          <a:xfrm>
            <a:off x="6096000" y="159938"/>
            <a:ext cx="4412112" cy="6472809"/>
          </a:xfrm>
          <a:prstGeom prst="rect">
            <a:avLst/>
          </a:prstGeom>
          <a:ln>
            <a:solidFill>
              <a:schemeClr val="tx1"/>
            </a:solidFill>
          </a:ln>
        </p:spPr>
      </p:pic>
    </p:spTree>
    <p:extLst>
      <p:ext uri="{BB962C8B-B14F-4D97-AF65-F5344CB8AC3E}">
        <p14:creationId xmlns:p14="http://schemas.microsoft.com/office/powerpoint/2010/main" val="394079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tydeleg fram kva lesaren skal vite eller gjere etter å ha lese teksten.</a:t>
            </a:r>
            <a:endParaRPr lang="nb-NO" dirty="0"/>
          </a:p>
          <a:p>
            <a:r>
              <a:rPr lang="nb-NO" dirty="0">
                <a:solidFill>
                  <a:srgbClr val="BCCFE8"/>
                </a:solidFill>
              </a:rPr>
              <a:t>Rett teksten direkte til lesaren – med </a:t>
            </a:r>
            <a:r>
              <a:rPr lang="nb-NO" i="1" dirty="0">
                <a:solidFill>
                  <a:srgbClr val="BCCFE8"/>
                </a:solidFill>
              </a:rPr>
              <a:t>du</a:t>
            </a:r>
            <a:r>
              <a:rPr lang="nb-NO" dirty="0">
                <a:solidFill>
                  <a:srgbClr val="BCCFE8"/>
                </a:solidFill>
              </a:rPr>
              <a:t> eller </a:t>
            </a:r>
            <a:r>
              <a:rPr lang="nb-NO" i="1" dirty="0">
                <a:solidFill>
                  <a:srgbClr val="BCCFE8"/>
                </a:solidFill>
              </a:rPr>
              <a:t>de</a:t>
            </a:r>
            <a:r>
              <a:rPr lang="nb-NO" dirty="0">
                <a:solidFill>
                  <a:srgbClr val="BCCFE8"/>
                </a:solidFill>
              </a:rPr>
              <a:t>.</a:t>
            </a:r>
          </a:p>
          <a:p>
            <a:r>
              <a:rPr lang="nb-NO" dirty="0">
                <a:solidFill>
                  <a:srgbClr val="BCCFE8"/>
                </a:solidFill>
              </a:rPr>
              <a:t>Lag ein oversiktleg struktur med informative overskrifter, mellomtitlar og punktlister.</a:t>
            </a:r>
          </a:p>
          <a:p>
            <a:r>
              <a:rPr lang="nb-NO" dirty="0"/>
              <a:t>Hugs å setje punktum.</a:t>
            </a:r>
            <a:endParaRPr lang="nb-NO" dirty="0">
              <a:solidFill>
                <a:srgbClr val="BCCFE8"/>
              </a:solidFill>
            </a:endParaRPr>
          </a:p>
          <a:p>
            <a:endParaRPr lang="nb-NO" dirty="0">
              <a:solidFill>
                <a:srgbClr val="BCCFE8"/>
              </a:solidFill>
            </a:endParaRPr>
          </a:p>
          <a:p>
            <a:endParaRPr lang="nb-NO" dirty="0"/>
          </a:p>
          <a:p>
            <a:endParaRPr lang="nb-NO" dirty="0"/>
          </a:p>
          <a:p>
            <a:endParaRPr lang="nb-NO" dirty="0"/>
          </a:p>
          <a:p>
            <a:endParaRPr lang="nb-NO" dirty="0"/>
          </a:p>
          <a:p>
            <a:endParaRPr lang="nb-NO" dirty="0"/>
          </a:p>
        </p:txBody>
      </p:sp>
      <p:pic>
        <p:nvPicPr>
          <p:cNvPr id="7" name="Bilde 6">
            <a:extLst>
              <a:ext uri="{FF2B5EF4-FFF2-40B4-BE49-F238E27FC236}">
                <a16:creationId xmlns:a16="http://schemas.microsoft.com/office/drawing/2014/main" id="{B71C2B9A-7AF2-6E4A-9158-3313A4ABC0D9}"/>
              </a:ext>
            </a:extLst>
          </p:cNvPr>
          <p:cNvPicPr>
            <a:picLocks noChangeAspect="1"/>
          </p:cNvPicPr>
          <p:nvPr/>
        </p:nvPicPr>
        <p:blipFill rotWithShape="1">
          <a:blip r:embed="rId3"/>
          <a:srcRect l="7846" t="6018" r="8110" b="6853"/>
          <a:stretch/>
        </p:blipFill>
        <p:spPr>
          <a:xfrm>
            <a:off x="6096000" y="159938"/>
            <a:ext cx="4412112" cy="6472809"/>
          </a:xfrm>
          <a:prstGeom prst="rect">
            <a:avLst/>
          </a:prstGeom>
          <a:ln>
            <a:solidFill>
              <a:schemeClr val="tx1"/>
            </a:solidFill>
          </a:ln>
        </p:spPr>
      </p:pic>
    </p:spTree>
    <p:extLst>
      <p:ext uri="{BB962C8B-B14F-4D97-AF65-F5344CB8AC3E}">
        <p14:creationId xmlns:p14="http://schemas.microsoft.com/office/powerpoint/2010/main" val="31777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tydeleg fram kva lesaren skal vite eller gjere etter å ha lese teksten.</a:t>
            </a:r>
            <a:endParaRPr lang="nb-NO" dirty="0"/>
          </a:p>
          <a:p>
            <a:r>
              <a:rPr lang="nb-NO" dirty="0">
                <a:solidFill>
                  <a:srgbClr val="BCCFE8"/>
                </a:solidFill>
              </a:rPr>
              <a:t>Rett teksten direkte til lesaren – med </a:t>
            </a:r>
            <a:r>
              <a:rPr lang="nb-NO" i="1" dirty="0">
                <a:solidFill>
                  <a:srgbClr val="BCCFE8"/>
                </a:solidFill>
              </a:rPr>
              <a:t>du</a:t>
            </a:r>
            <a:r>
              <a:rPr lang="nb-NO" dirty="0">
                <a:solidFill>
                  <a:srgbClr val="BCCFE8"/>
                </a:solidFill>
              </a:rPr>
              <a:t> eller </a:t>
            </a:r>
            <a:r>
              <a:rPr lang="nb-NO" i="1" dirty="0">
                <a:solidFill>
                  <a:srgbClr val="BCCFE8"/>
                </a:solidFill>
              </a:rPr>
              <a:t>de</a:t>
            </a:r>
            <a:r>
              <a:rPr lang="nb-NO" dirty="0">
                <a:solidFill>
                  <a:srgbClr val="BCCFE8"/>
                </a:solidFill>
              </a:rPr>
              <a:t>.</a:t>
            </a:r>
          </a:p>
          <a:p>
            <a:r>
              <a:rPr lang="nb-NO" dirty="0">
                <a:solidFill>
                  <a:srgbClr val="BCCFE8"/>
                </a:solidFill>
              </a:rPr>
              <a:t>Lag ein oversiktleg struktur med informative overskrifter, mellomtitlar og punktlister.</a:t>
            </a:r>
          </a:p>
          <a:p>
            <a:r>
              <a:rPr lang="nb-NO" dirty="0">
                <a:solidFill>
                  <a:srgbClr val="BCCFE8"/>
                </a:solidFill>
              </a:rPr>
              <a:t>Hugs å setje punktum.</a:t>
            </a:r>
            <a:endParaRPr lang="nb-NO" dirty="0"/>
          </a:p>
          <a:p>
            <a:r>
              <a:rPr lang="nb-NO" dirty="0"/>
              <a:t>Skriv aktivt.</a:t>
            </a:r>
          </a:p>
          <a:p>
            <a:endParaRPr lang="nb-NO" dirty="0"/>
          </a:p>
          <a:p>
            <a:endParaRPr lang="nb-NO" dirty="0">
              <a:solidFill>
                <a:srgbClr val="BCCFE8"/>
              </a:solidFill>
            </a:endParaRPr>
          </a:p>
          <a:p>
            <a:endParaRPr lang="nb-NO" dirty="0">
              <a:solidFill>
                <a:srgbClr val="BCCFE8"/>
              </a:solidFill>
            </a:endParaRPr>
          </a:p>
          <a:p>
            <a:pPr marL="0" indent="0">
              <a:buNone/>
            </a:pPr>
            <a:endParaRPr lang="nb-NO" dirty="0"/>
          </a:p>
          <a:p>
            <a:endParaRPr lang="nb-NO" dirty="0"/>
          </a:p>
          <a:p>
            <a:endParaRPr lang="nb-NO" dirty="0"/>
          </a:p>
          <a:p>
            <a:endParaRPr lang="nb-NO" dirty="0"/>
          </a:p>
          <a:p>
            <a:endParaRPr lang="nb-NO" dirty="0"/>
          </a:p>
        </p:txBody>
      </p:sp>
      <p:sp>
        <p:nvSpPr>
          <p:cNvPr id="4" name="TekstSylinder 3">
            <a:extLst>
              <a:ext uri="{FF2B5EF4-FFF2-40B4-BE49-F238E27FC236}">
                <a16:creationId xmlns:a16="http://schemas.microsoft.com/office/drawing/2014/main" id="{34AE46F5-F6C5-C646-8943-F880CBD1B875}"/>
              </a:ext>
            </a:extLst>
          </p:cNvPr>
          <p:cNvSpPr txBox="1"/>
          <p:nvPr/>
        </p:nvSpPr>
        <p:spPr>
          <a:xfrm>
            <a:off x="1927114" y="5255031"/>
            <a:ext cx="3610947" cy="369332"/>
          </a:xfrm>
          <a:prstGeom prst="rect">
            <a:avLst/>
          </a:prstGeom>
          <a:solidFill>
            <a:srgbClr val="001A58"/>
          </a:solidFill>
        </p:spPr>
        <p:txBody>
          <a:bodyPr wrap="square" rtlCol="0">
            <a:spAutoFit/>
          </a:bodyPr>
          <a:lstStyle/>
          <a:p>
            <a:r>
              <a:rPr lang="nb-NO" dirty="0">
                <a:solidFill>
                  <a:schemeClr val="bg1"/>
                </a:solidFill>
              </a:rPr>
              <a:t>Skolen kan kontaktast ved spørsmål.</a:t>
            </a:r>
          </a:p>
        </p:txBody>
      </p:sp>
      <p:cxnSp>
        <p:nvCxnSpPr>
          <p:cNvPr id="10" name="Rett linje 9">
            <a:extLst>
              <a:ext uri="{FF2B5EF4-FFF2-40B4-BE49-F238E27FC236}">
                <a16:creationId xmlns:a16="http://schemas.microsoft.com/office/drawing/2014/main" id="{E5A6C26A-2554-604A-A719-23E4B9138C79}"/>
              </a:ext>
            </a:extLst>
          </p:cNvPr>
          <p:cNvCxnSpPr/>
          <p:nvPr/>
        </p:nvCxnSpPr>
        <p:spPr>
          <a:xfrm flipV="1">
            <a:off x="1927114" y="5245074"/>
            <a:ext cx="3648099" cy="3732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Rett linje 11">
            <a:extLst>
              <a:ext uri="{FF2B5EF4-FFF2-40B4-BE49-F238E27FC236}">
                <a16:creationId xmlns:a16="http://schemas.microsoft.com/office/drawing/2014/main" id="{3725B29D-85FB-B347-95F7-A28BA01FEAC7}"/>
              </a:ext>
            </a:extLst>
          </p:cNvPr>
          <p:cNvCxnSpPr>
            <a:cxnSpLocks/>
          </p:cNvCxnSpPr>
          <p:nvPr/>
        </p:nvCxnSpPr>
        <p:spPr>
          <a:xfrm>
            <a:off x="1902403" y="5264363"/>
            <a:ext cx="3635658" cy="360000"/>
          </a:xfrm>
          <a:prstGeom prst="line">
            <a:avLst/>
          </a:prstGeom>
        </p:spPr>
        <p:style>
          <a:lnRef idx="2">
            <a:schemeClr val="accent1"/>
          </a:lnRef>
          <a:fillRef idx="0">
            <a:schemeClr val="accent1"/>
          </a:fillRef>
          <a:effectRef idx="1">
            <a:schemeClr val="accent1"/>
          </a:effectRef>
          <a:fontRef idx="minor">
            <a:schemeClr val="tx1"/>
          </a:fontRef>
        </p:style>
      </p:cxnSp>
      <p:pic>
        <p:nvPicPr>
          <p:cNvPr id="9" name="Bilde 8">
            <a:extLst>
              <a:ext uri="{FF2B5EF4-FFF2-40B4-BE49-F238E27FC236}">
                <a16:creationId xmlns:a16="http://schemas.microsoft.com/office/drawing/2014/main" id="{98C118D3-C7AF-4345-A362-BFB027F26E1A}"/>
              </a:ext>
            </a:extLst>
          </p:cNvPr>
          <p:cNvPicPr>
            <a:picLocks noChangeAspect="1"/>
          </p:cNvPicPr>
          <p:nvPr/>
        </p:nvPicPr>
        <p:blipFill rotWithShape="1">
          <a:blip r:embed="rId3"/>
          <a:srcRect l="7846" t="6018" r="8110" b="6853"/>
          <a:stretch/>
        </p:blipFill>
        <p:spPr>
          <a:xfrm>
            <a:off x="6096000" y="159938"/>
            <a:ext cx="4412112" cy="6472809"/>
          </a:xfrm>
          <a:prstGeom prst="rect">
            <a:avLst/>
          </a:prstGeom>
          <a:ln>
            <a:solidFill>
              <a:schemeClr val="tx1"/>
            </a:solidFill>
          </a:ln>
        </p:spPr>
      </p:pic>
      <p:sp>
        <p:nvSpPr>
          <p:cNvPr id="11" name="Ellipse 10">
            <a:extLst>
              <a:ext uri="{FF2B5EF4-FFF2-40B4-BE49-F238E27FC236}">
                <a16:creationId xmlns:a16="http://schemas.microsoft.com/office/drawing/2014/main" id="{02A47438-12B4-5B40-85BE-AD75399BCBCA}"/>
              </a:ext>
            </a:extLst>
          </p:cNvPr>
          <p:cNvSpPr/>
          <p:nvPr/>
        </p:nvSpPr>
        <p:spPr>
          <a:xfrm>
            <a:off x="6027574" y="5216910"/>
            <a:ext cx="4480537" cy="594953"/>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2501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t>Bruk verb når du kan, ikkje tunge substantiveringar.</a:t>
            </a:r>
          </a:p>
          <a:p>
            <a:endParaRPr lang="nb-NO" dirty="0"/>
          </a:p>
          <a:p>
            <a:endParaRPr lang="nb-NO" dirty="0"/>
          </a:p>
          <a:p>
            <a:endParaRPr lang="nb-NO" dirty="0"/>
          </a:p>
        </p:txBody>
      </p:sp>
      <p:sp>
        <p:nvSpPr>
          <p:cNvPr id="5" name="Plassholder for innhold 3">
            <a:extLst>
              <a:ext uri="{FF2B5EF4-FFF2-40B4-BE49-F238E27FC236}">
                <a16:creationId xmlns:a16="http://schemas.microsoft.com/office/drawing/2014/main" id="{6846C89F-C91C-DD46-840B-FDA8DD22E83F}"/>
              </a:ext>
            </a:extLst>
          </p:cNvPr>
          <p:cNvSpPr txBox="1">
            <a:spLocks/>
          </p:cNvSpPr>
          <p:nvPr/>
        </p:nvSpPr>
        <p:spPr>
          <a:xfrm>
            <a:off x="6176866" y="1874275"/>
            <a:ext cx="4814596" cy="2137887"/>
          </a:xfrm>
          <a:prstGeom prst="rect">
            <a:avLst/>
          </a:prstGeom>
          <a:solidFill>
            <a:srgbClr val="001A58"/>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b="1" dirty="0">
                <a:solidFill>
                  <a:schemeClr val="bg1"/>
                </a:solidFill>
              </a:rPr>
              <a:t>Eksempel</a:t>
            </a:r>
          </a:p>
          <a:p>
            <a:pPr marL="0" indent="0">
              <a:buNone/>
            </a:pPr>
            <a:r>
              <a:rPr lang="nb-NO" dirty="0">
                <a:solidFill>
                  <a:schemeClr val="bg1"/>
                </a:solidFill>
              </a:rPr>
              <a:t>Kommunen </a:t>
            </a:r>
            <a:r>
              <a:rPr lang="nb-NO" i="1" dirty="0">
                <a:solidFill>
                  <a:schemeClr val="bg1"/>
                </a:solidFill>
              </a:rPr>
              <a:t>føretar ei kontrollberekning </a:t>
            </a:r>
            <a:r>
              <a:rPr lang="nb-NO" dirty="0">
                <a:solidFill>
                  <a:schemeClr val="bg1"/>
                </a:solidFill>
              </a:rPr>
              <a:t>av utrekninga.</a:t>
            </a:r>
          </a:p>
          <a:p>
            <a:pPr marL="0" indent="0">
              <a:buNone/>
            </a:pPr>
            <a:endParaRPr lang="nb-NO" dirty="0">
              <a:solidFill>
                <a:schemeClr val="bg1"/>
              </a:solidFill>
            </a:endParaRPr>
          </a:p>
          <a:p>
            <a:pPr>
              <a:buFont typeface="Wingdings" pitchFamily="2" charset="2"/>
              <a:buChar char="Ø"/>
            </a:pPr>
            <a:r>
              <a:rPr lang="nb-NO" dirty="0">
                <a:solidFill>
                  <a:schemeClr val="bg1"/>
                </a:solidFill>
              </a:rPr>
              <a:t>Kommunen kontrollerer utrekninga.</a:t>
            </a:r>
          </a:p>
          <a:p>
            <a:pPr marL="0" indent="0">
              <a:buNone/>
            </a:pPr>
            <a:endParaRPr lang="nb-NO" dirty="0">
              <a:solidFill>
                <a:schemeClr val="bg1"/>
              </a:solidFill>
            </a:endParaRPr>
          </a:p>
          <a:p>
            <a:pPr marL="0" indent="0">
              <a:buNone/>
            </a:pPr>
            <a:endParaRPr lang="nb-NO" dirty="0">
              <a:solidFill>
                <a:schemeClr val="bg1"/>
              </a:solidFill>
            </a:endParaRPr>
          </a:p>
          <a:p>
            <a:endParaRPr lang="nb-NO" dirty="0"/>
          </a:p>
          <a:p>
            <a:endParaRPr lang="nb-NO" dirty="0"/>
          </a:p>
        </p:txBody>
      </p:sp>
    </p:spTree>
    <p:extLst>
      <p:ext uri="{BB962C8B-B14F-4D97-AF65-F5344CB8AC3E}">
        <p14:creationId xmlns:p14="http://schemas.microsoft.com/office/powerpoint/2010/main" val="14500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solidFill>
                  <a:srgbClr val="BCCFE8"/>
                </a:solidFill>
              </a:rPr>
              <a:t>Bruk verb når du kan, ikkje tunge substantiveringar.</a:t>
            </a:r>
          </a:p>
          <a:p>
            <a:endParaRPr lang="nb-NO" dirty="0"/>
          </a:p>
          <a:p>
            <a:r>
              <a:rPr lang="nb-NO" dirty="0"/>
              <a:t>Forklar fagomgrep og forkortingar som ikkje er kjende for målgruppa.</a:t>
            </a:r>
            <a:br>
              <a:rPr lang="nb-NO" dirty="0"/>
            </a:br>
            <a:endParaRPr lang="nb-NO" dirty="0"/>
          </a:p>
          <a:p>
            <a:pPr marL="0" indent="0">
              <a:buNone/>
            </a:pPr>
            <a:endParaRPr lang="nb-NO" dirty="0"/>
          </a:p>
          <a:p>
            <a:endParaRPr lang="nb-NO" dirty="0"/>
          </a:p>
          <a:p>
            <a:endParaRPr lang="nb-NO" dirty="0"/>
          </a:p>
        </p:txBody>
      </p:sp>
      <p:sp>
        <p:nvSpPr>
          <p:cNvPr id="5" name="Plassholder for innhold 3">
            <a:extLst>
              <a:ext uri="{FF2B5EF4-FFF2-40B4-BE49-F238E27FC236}">
                <a16:creationId xmlns:a16="http://schemas.microsoft.com/office/drawing/2014/main" id="{6846C89F-C91C-DD46-840B-FDA8DD22E83F}"/>
              </a:ext>
            </a:extLst>
          </p:cNvPr>
          <p:cNvSpPr txBox="1">
            <a:spLocks/>
          </p:cNvSpPr>
          <p:nvPr/>
        </p:nvSpPr>
        <p:spPr>
          <a:xfrm>
            <a:off x="6343264" y="1740140"/>
            <a:ext cx="203562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ansvarleg søkjar?</a:t>
            </a:r>
          </a:p>
          <a:p>
            <a:pPr marL="0" indent="0">
              <a:buNone/>
            </a:pPr>
            <a:endParaRPr lang="nb-NO" dirty="0"/>
          </a:p>
          <a:p>
            <a:pPr marL="0" indent="0">
              <a:buNone/>
            </a:pPr>
            <a:endParaRPr lang="nb-NO" dirty="0"/>
          </a:p>
          <a:p>
            <a:endParaRPr lang="nb-NO" dirty="0"/>
          </a:p>
          <a:p>
            <a:endParaRPr lang="nb-NO" dirty="0"/>
          </a:p>
        </p:txBody>
      </p:sp>
      <p:sp>
        <p:nvSpPr>
          <p:cNvPr id="6" name="Plassholder for innhold 3">
            <a:extLst>
              <a:ext uri="{FF2B5EF4-FFF2-40B4-BE49-F238E27FC236}">
                <a16:creationId xmlns:a16="http://schemas.microsoft.com/office/drawing/2014/main" id="{0295FD97-D289-314F-B48C-394D7FB5C0A0}"/>
              </a:ext>
            </a:extLst>
          </p:cNvPr>
          <p:cNvSpPr txBox="1">
            <a:spLocks/>
          </p:cNvSpPr>
          <p:nvPr/>
        </p:nvSpPr>
        <p:spPr>
          <a:xfrm>
            <a:off x="8143720" y="2581573"/>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err="1">
                <a:solidFill>
                  <a:srgbClr val="FF0000"/>
                </a:solidFill>
              </a:rPr>
              <a:t>pbrl</a:t>
            </a:r>
            <a:r>
              <a:rPr lang="nb-NO" dirty="0">
                <a:solidFill>
                  <a:srgbClr val="FF0000"/>
                </a:solidFill>
              </a:rPr>
              <a:t>.?</a:t>
            </a:r>
          </a:p>
          <a:p>
            <a:pPr marL="0" indent="0">
              <a:buNone/>
            </a:pPr>
            <a:endParaRPr lang="nb-NO" dirty="0"/>
          </a:p>
          <a:p>
            <a:endParaRPr lang="nb-NO" dirty="0"/>
          </a:p>
          <a:p>
            <a:endParaRPr lang="nb-NO" dirty="0"/>
          </a:p>
        </p:txBody>
      </p:sp>
      <p:sp>
        <p:nvSpPr>
          <p:cNvPr id="7" name="Plassholder for innhold 3">
            <a:extLst>
              <a:ext uri="{FF2B5EF4-FFF2-40B4-BE49-F238E27FC236}">
                <a16:creationId xmlns:a16="http://schemas.microsoft.com/office/drawing/2014/main" id="{D085A3B8-2AA9-E54F-B33C-250148763BE8}"/>
              </a:ext>
            </a:extLst>
          </p:cNvPr>
          <p:cNvSpPr txBox="1">
            <a:spLocks/>
          </p:cNvSpPr>
          <p:nvPr/>
        </p:nvSpPr>
        <p:spPr>
          <a:xfrm>
            <a:off x="9043947" y="2034791"/>
            <a:ext cx="1919521"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ekspropriasjon?</a:t>
            </a:r>
          </a:p>
          <a:p>
            <a:pPr marL="0" indent="0">
              <a:buNone/>
            </a:pPr>
            <a:endParaRPr lang="nb-NO" dirty="0"/>
          </a:p>
          <a:p>
            <a:pPr marL="0" indent="0">
              <a:buNone/>
            </a:pPr>
            <a:endParaRPr lang="nb-NO" dirty="0"/>
          </a:p>
          <a:p>
            <a:endParaRPr lang="nb-NO" dirty="0"/>
          </a:p>
          <a:p>
            <a:endParaRPr lang="nb-NO" dirty="0"/>
          </a:p>
        </p:txBody>
      </p:sp>
      <p:sp>
        <p:nvSpPr>
          <p:cNvPr id="8" name="Plassholder for innhold 3">
            <a:extLst>
              <a:ext uri="{FF2B5EF4-FFF2-40B4-BE49-F238E27FC236}">
                <a16:creationId xmlns:a16="http://schemas.microsoft.com/office/drawing/2014/main" id="{85127869-DEFE-0641-8C09-FA019FD83AEC}"/>
              </a:ext>
            </a:extLst>
          </p:cNvPr>
          <p:cNvSpPr txBox="1">
            <a:spLocks/>
          </p:cNvSpPr>
          <p:nvPr/>
        </p:nvSpPr>
        <p:spPr>
          <a:xfrm>
            <a:off x="8281947" y="3584308"/>
            <a:ext cx="2233653"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alminneleg inntekt?</a:t>
            </a:r>
          </a:p>
          <a:p>
            <a:pPr marL="0" indent="0">
              <a:buNone/>
            </a:pPr>
            <a:endParaRPr lang="nb-NO" dirty="0"/>
          </a:p>
          <a:p>
            <a:pPr marL="0" indent="0">
              <a:buNone/>
            </a:pPr>
            <a:endParaRPr lang="nb-NO" dirty="0"/>
          </a:p>
          <a:p>
            <a:endParaRPr lang="nb-NO" dirty="0"/>
          </a:p>
          <a:p>
            <a:endParaRPr lang="nb-NO" dirty="0"/>
          </a:p>
        </p:txBody>
      </p:sp>
      <p:sp>
        <p:nvSpPr>
          <p:cNvPr id="9" name="Plassholder for innhold 3">
            <a:extLst>
              <a:ext uri="{FF2B5EF4-FFF2-40B4-BE49-F238E27FC236}">
                <a16:creationId xmlns:a16="http://schemas.microsoft.com/office/drawing/2014/main" id="{E32930F2-C1DA-424B-8EB3-D9E89EF3A501}"/>
              </a:ext>
            </a:extLst>
          </p:cNvPr>
          <p:cNvSpPr txBox="1">
            <a:spLocks/>
          </p:cNvSpPr>
          <p:nvPr/>
        </p:nvSpPr>
        <p:spPr>
          <a:xfrm>
            <a:off x="6897907" y="4587043"/>
            <a:ext cx="2146040"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heimelshavar?</a:t>
            </a:r>
          </a:p>
          <a:p>
            <a:pPr marL="0" indent="0">
              <a:buNone/>
            </a:pPr>
            <a:endParaRPr lang="nb-NO" dirty="0"/>
          </a:p>
          <a:p>
            <a:pPr marL="0" indent="0">
              <a:buNone/>
            </a:pPr>
            <a:endParaRPr lang="nb-NO" dirty="0"/>
          </a:p>
          <a:p>
            <a:endParaRPr lang="nb-NO" dirty="0"/>
          </a:p>
          <a:p>
            <a:endParaRPr lang="nb-NO" dirty="0"/>
          </a:p>
        </p:txBody>
      </p:sp>
    </p:spTree>
    <p:extLst>
      <p:ext uri="{BB962C8B-B14F-4D97-AF65-F5344CB8AC3E}">
        <p14:creationId xmlns:p14="http://schemas.microsoft.com/office/powerpoint/2010/main" val="289425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solidFill>
                  <a:srgbClr val="BCCFE8"/>
                </a:solidFill>
              </a:rPr>
              <a:t>Bruk verb når du kan, ikkje tunge substantiveringar.</a:t>
            </a:r>
          </a:p>
          <a:p>
            <a:endParaRPr lang="nb-NO" dirty="0"/>
          </a:p>
          <a:p>
            <a:r>
              <a:rPr lang="nb-NO" dirty="0">
                <a:solidFill>
                  <a:srgbClr val="BCCFE8"/>
                </a:solidFill>
              </a:rPr>
              <a:t>Forklar fagomgrep og forkortingar som ikkje er kjende for målgruppa.</a:t>
            </a:r>
            <a:br>
              <a:rPr lang="nb-NO" dirty="0"/>
            </a:br>
            <a:endParaRPr lang="nb-NO" dirty="0"/>
          </a:p>
          <a:p>
            <a:r>
              <a:rPr lang="nb-NO" dirty="0"/>
              <a:t>Unngå moteord og utdaterte formuleringar.</a:t>
            </a:r>
            <a:br>
              <a:rPr lang="nb-NO" dirty="0"/>
            </a:br>
            <a:endParaRPr lang="nb-NO" dirty="0"/>
          </a:p>
          <a:p>
            <a:endParaRPr lang="nb-NO" dirty="0"/>
          </a:p>
          <a:p>
            <a:endParaRPr lang="nb-NO" dirty="0"/>
          </a:p>
          <a:p>
            <a:endParaRPr lang="nb-NO" dirty="0"/>
          </a:p>
        </p:txBody>
      </p:sp>
      <p:sp>
        <p:nvSpPr>
          <p:cNvPr id="6" name="Plassholder for innhold 3">
            <a:extLst>
              <a:ext uri="{FF2B5EF4-FFF2-40B4-BE49-F238E27FC236}">
                <a16:creationId xmlns:a16="http://schemas.microsoft.com/office/drawing/2014/main" id="{0FB2C5FD-9222-2940-9B20-665933EDF4DD}"/>
              </a:ext>
            </a:extLst>
          </p:cNvPr>
          <p:cNvSpPr txBox="1">
            <a:spLocks/>
          </p:cNvSpPr>
          <p:nvPr/>
        </p:nvSpPr>
        <p:spPr>
          <a:xfrm>
            <a:off x="6987944" y="2528989"/>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i forhold til</a:t>
            </a:r>
          </a:p>
          <a:p>
            <a:pPr marL="0" indent="0">
              <a:buNone/>
            </a:pPr>
            <a:endParaRPr lang="nb-NO" dirty="0"/>
          </a:p>
          <a:p>
            <a:pPr marL="0" indent="0">
              <a:buNone/>
            </a:pPr>
            <a:endParaRPr lang="nb-NO" dirty="0"/>
          </a:p>
          <a:p>
            <a:endParaRPr lang="nb-NO" dirty="0"/>
          </a:p>
          <a:p>
            <a:endParaRPr lang="nb-NO" dirty="0"/>
          </a:p>
        </p:txBody>
      </p:sp>
      <p:sp>
        <p:nvSpPr>
          <p:cNvPr id="8" name="Plassholder for innhold 3">
            <a:extLst>
              <a:ext uri="{FF2B5EF4-FFF2-40B4-BE49-F238E27FC236}">
                <a16:creationId xmlns:a16="http://schemas.microsoft.com/office/drawing/2014/main" id="{991ECDCE-2451-D941-81D5-100E563A6358}"/>
              </a:ext>
            </a:extLst>
          </p:cNvPr>
          <p:cNvSpPr txBox="1">
            <a:spLocks/>
          </p:cNvSpPr>
          <p:nvPr/>
        </p:nvSpPr>
        <p:spPr>
          <a:xfrm>
            <a:off x="8492584" y="2194086"/>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samt</a:t>
            </a:r>
          </a:p>
          <a:p>
            <a:pPr marL="0" indent="0">
              <a:buNone/>
            </a:pPr>
            <a:endParaRPr lang="nb-NO" dirty="0"/>
          </a:p>
          <a:p>
            <a:pPr marL="0" indent="0">
              <a:buNone/>
            </a:pPr>
            <a:endParaRPr lang="nb-NO" dirty="0"/>
          </a:p>
          <a:p>
            <a:endParaRPr lang="nb-NO" dirty="0"/>
          </a:p>
          <a:p>
            <a:endParaRPr lang="nb-NO" dirty="0"/>
          </a:p>
        </p:txBody>
      </p:sp>
      <p:sp>
        <p:nvSpPr>
          <p:cNvPr id="9" name="Plassholder for innhold 3">
            <a:extLst>
              <a:ext uri="{FF2B5EF4-FFF2-40B4-BE49-F238E27FC236}">
                <a16:creationId xmlns:a16="http://schemas.microsoft.com/office/drawing/2014/main" id="{81B459B3-52E5-514B-9469-9889AD6E149C}"/>
              </a:ext>
            </a:extLst>
          </p:cNvPr>
          <p:cNvSpPr txBox="1">
            <a:spLocks/>
          </p:cNvSpPr>
          <p:nvPr/>
        </p:nvSpPr>
        <p:spPr>
          <a:xfrm>
            <a:off x="6822235" y="3302744"/>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fokus</a:t>
            </a:r>
          </a:p>
          <a:p>
            <a:pPr marL="0" indent="0">
              <a:buNone/>
            </a:pPr>
            <a:endParaRPr lang="nb-NO" dirty="0"/>
          </a:p>
          <a:p>
            <a:pPr marL="0" indent="0">
              <a:buNone/>
            </a:pPr>
            <a:endParaRPr lang="nb-NO" dirty="0"/>
          </a:p>
          <a:p>
            <a:endParaRPr lang="nb-NO" dirty="0"/>
          </a:p>
          <a:p>
            <a:endParaRPr lang="nb-NO" dirty="0"/>
          </a:p>
        </p:txBody>
      </p:sp>
      <p:sp>
        <p:nvSpPr>
          <p:cNvPr id="10" name="Plassholder for innhold 3">
            <a:extLst>
              <a:ext uri="{FF2B5EF4-FFF2-40B4-BE49-F238E27FC236}">
                <a16:creationId xmlns:a16="http://schemas.microsoft.com/office/drawing/2014/main" id="{45C5B9B4-6078-A043-8147-60E9769E9833}"/>
              </a:ext>
            </a:extLst>
          </p:cNvPr>
          <p:cNvSpPr txBox="1">
            <a:spLocks/>
          </p:cNvSpPr>
          <p:nvPr/>
        </p:nvSpPr>
        <p:spPr>
          <a:xfrm>
            <a:off x="7466048" y="4076499"/>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vedrørande</a:t>
            </a:r>
          </a:p>
          <a:p>
            <a:pPr marL="0" indent="0">
              <a:buNone/>
            </a:pPr>
            <a:endParaRPr lang="nb-NO" dirty="0"/>
          </a:p>
          <a:p>
            <a:pPr marL="0" indent="0">
              <a:buNone/>
            </a:pPr>
            <a:endParaRPr lang="nb-NO" dirty="0"/>
          </a:p>
          <a:p>
            <a:endParaRPr lang="nb-NO" dirty="0"/>
          </a:p>
          <a:p>
            <a:endParaRPr lang="nb-NO" dirty="0"/>
          </a:p>
        </p:txBody>
      </p:sp>
      <p:sp>
        <p:nvSpPr>
          <p:cNvPr id="11" name="Plassholder for innhold 3">
            <a:extLst>
              <a:ext uri="{FF2B5EF4-FFF2-40B4-BE49-F238E27FC236}">
                <a16:creationId xmlns:a16="http://schemas.microsoft.com/office/drawing/2014/main" id="{C222BB04-95BD-6A40-BB41-F6E233EC9AC9}"/>
              </a:ext>
            </a:extLst>
          </p:cNvPr>
          <p:cNvSpPr txBox="1">
            <a:spLocks/>
          </p:cNvSpPr>
          <p:nvPr/>
        </p:nvSpPr>
        <p:spPr>
          <a:xfrm>
            <a:off x="8234269" y="3357336"/>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angjeldande</a:t>
            </a:r>
          </a:p>
          <a:p>
            <a:pPr marL="0" indent="0">
              <a:buNone/>
            </a:pPr>
            <a:endParaRPr lang="nb-NO" dirty="0"/>
          </a:p>
          <a:p>
            <a:endParaRPr lang="nb-NO" dirty="0"/>
          </a:p>
        </p:txBody>
      </p:sp>
    </p:spTree>
    <p:extLst>
      <p:ext uri="{BB962C8B-B14F-4D97-AF65-F5344CB8AC3E}">
        <p14:creationId xmlns:p14="http://schemas.microsoft.com/office/powerpoint/2010/main" val="303524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solidFill>
                  <a:srgbClr val="BCCFE8"/>
                </a:solidFill>
              </a:rPr>
              <a:t>Bruk verb når du kan, ikkje tunge substantiveringar.</a:t>
            </a:r>
          </a:p>
          <a:p>
            <a:endParaRPr lang="nb-NO" dirty="0"/>
          </a:p>
          <a:p>
            <a:r>
              <a:rPr lang="nb-NO" dirty="0">
                <a:solidFill>
                  <a:srgbClr val="BCCFE8"/>
                </a:solidFill>
              </a:rPr>
              <a:t>Forklar fagomgrep og forkortingar som ikkje er kjende for målgruppa.</a:t>
            </a:r>
            <a:br>
              <a:rPr lang="nb-NO" dirty="0"/>
            </a:br>
            <a:endParaRPr lang="nb-NO" dirty="0"/>
          </a:p>
          <a:p>
            <a:r>
              <a:rPr lang="nb-NO" dirty="0">
                <a:solidFill>
                  <a:srgbClr val="BCCFE8"/>
                </a:solidFill>
              </a:rPr>
              <a:t>Unngå moteord og utdaterte formuleringar.</a:t>
            </a:r>
            <a:br>
              <a:rPr lang="nb-NO" dirty="0"/>
            </a:br>
            <a:endParaRPr lang="nb-NO" dirty="0"/>
          </a:p>
          <a:p>
            <a:r>
              <a:rPr lang="nb-NO" dirty="0"/>
              <a:t>Følg rettskrivings- og teiknsetjingsreglane.</a:t>
            </a:r>
          </a:p>
          <a:p>
            <a:endParaRPr lang="nb-NO" dirty="0"/>
          </a:p>
          <a:p>
            <a:endParaRPr lang="nb-NO" dirty="0"/>
          </a:p>
          <a:p>
            <a:endParaRPr lang="nb-NO" dirty="0"/>
          </a:p>
        </p:txBody>
      </p:sp>
    </p:spTree>
    <p:extLst>
      <p:ext uri="{BB962C8B-B14F-4D97-AF65-F5344CB8AC3E}">
        <p14:creationId xmlns:p14="http://schemas.microsoft.com/office/powerpoint/2010/main" val="328299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B55938-08D8-AE45-AD60-7781482609FF}"/>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336F379D-5CDC-7A43-BED4-3D34FC0E9AE2}"/>
              </a:ext>
            </a:extLst>
          </p:cNvPr>
          <p:cNvSpPr>
            <a:spLocks noGrp="1"/>
          </p:cNvSpPr>
          <p:nvPr>
            <p:ph sz="half" idx="1"/>
          </p:nvPr>
        </p:nvSpPr>
        <p:spPr>
          <a:xfrm>
            <a:off x="609600" y="1967113"/>
            <a:ext cx="5384800" cy="4446566"/>
          </a:xfrm>
        </p:spPr>
        <p:txBody>
          <a:bodyPr>
            <a:normAutofit/>
          </a:bodyPr>
          <a:lstStyle/>
          <a:p>
            <a:r>
              <a:rPr lang="nb-NO" dirty="0"/>
              <a:t>Få tydeleg fram kva lesaren skal vite eller gjere etter å ha lese teksten.</a:t>
            </a:r>
          </a:p>
          <a:p>
            <a:endParaRPr lang="nb-NO" u="sng" dirty="0"/>
          </a:p>
          <a:p>
            <a:r>
              <a:rPr lang="nb-NO" dirty="0"/>
              <a:t>Rett teksten direkte til lesaren – med </a:t>
            </a:r>
            <a:r>
              <a:rPr lang="nb-NO" i="1" dirty="0"/>
              <a:t>du</a:t>
            </a:r>
            <a:r>
              <a:rPr lang="nb-NO" dirty="0"/>
              <a:t> eller </a:t>
            </a:r>
            <a:r>
              <a:rPr lang="nb-NO" i="1" dirty="0"/>
              <a:t>de</a:t>
            </a:r>
            <a:r>
              <a:rPr lang="nb-NO" dirty="0"/>
              <a:t>.</a:t>
            </a:r>
          </a:p>
          <a:p>
            <a:endParaRPr lang="nb-NO" u="sng" dirty="0"/>
          </a:p>
          <a:p>
            <a:r>
              <a:rPr lang="nb-NO" dirty="0"/>
              <a:t>Lag ein oversiktleg struktur med informative overskrifter, mellomtitlar og punktlister.</a:t>
            </a:r>
          </a:p>
          <a:p>
            <a:endParaRPr lang="nb-NO" u="sng" dirty="0"/>
          </a:p>
          <a:p>
            <a:r>
              <a:rPr lang="nb-NO" dirty="0"/>
              <a:t>Hugs å setje punktum.</a:t>
            </a:r>
          </a:p>
          <a:p>
            <a:endParaRPr lang="nb-NO" u="sng" dirty="0"/>
          </a:p>
          <a:p>
            <a:r>
              <a:rPr lang="nb-NO" dirty="0"/>
              <a:t>Skriv aktivt.</a:t>
            </a:r>
          </a:p>
          <a:p>
            <a:endParaRPr lang="nb-NO" u="sng" dirty="0"/>
          </a:p>
        </p:txBody>
      </p:sp>
      <p:sp>
        <p:nvSpPr>
          <p:cNvPr id="4" name="Plassholder for innhold 3">
            <a:extLst>
              <a:ext uri="{FF2B5EF4-FFF2-40B4-BE49-F238E27FC236}">
                <a16:creationId xmlns:a16="http://schemas.microsoft.com/office/drawing/2014/main" id="{D67D8FA9-25C2-F540-82E1-FE30A26689F6}"/>
              </a:ext>
            </a:extLst>
          </p:cNvPr>
          <p:cNvSpPr>
            <a:spLocks noGrp="1"/>
          </p:cNvSpPr>
          <p:nvPr>
            <p:ph sz="half" idx="2"/>
          </p:nvPr>
        </p:nvSpPr>
        <p:spPr>
          <a:xfrm>
            <a:off x="6197600" y="1967113"/>
            <a:ext cx="5384800" cy="4446566"/>
          </a:xfrm>
        </p:spPr>
        <p:txBody>
          <a:bodyPr>
            <a:normAutofit/>
          </a:bodyPr>
          <a:lstStyle/>
          <a:p>
            <a:r>
              <a:rPr lang="nb-NO" dirty="0"/>
              <a:t>Bruk verb når du kan, ikkje tunge substantiveringar.</a:t>
            </a:r>
          </a:p>
          <a:p>
            <a:endParaRPr lang="nb-NO" dirty="0"/>
          </a:p>
          <a:p>
            <a:r>
              <a:rPr lang="nb-NO" dirty="0"/>
              <a:t>Forklar fagomgrep og forkortingar som ikkje er kjende for målgruppa.</a:t>
            </a:r>
            <a:br>
              <a:rPr lang="nb-NO" dirty="0"/>
            </a:br>
            <a:endParaRPr lang="nb-NO" dirty="0"/>
          </a:p>
          <a:p>
            <a:r>
              <a:rPr lang="nb-NO" dirty="0"/>
              <a:t>Unngå moteord og utdaterte formuleringar.</a:t>
            </a:r>
            <a:br>
              <a:rPr lang="nb-NO" dirty="0"/>
            </a:br>
            <a:endParaRPr lang="nb-NO" dirty="0"/>
          </a:p>
          <a:p>
            <a:r>
              <a:rPr lang="nb-NO" dirty="0"/>
              <a:t>Følg rettskrivings- og teiknsetjingsreglane.</a:t>
            </a:r>
          </a:p>
          <a:p>
            <a:endParaRPr lang="nb-NO" dirty="0"/>
          </a:p>
          <a:p>
            <a:endParaRPr lang="nb-NO" dirty="0"/>
          </a:p>
        </p:txBody>
      </p:sp>
    </p:spTree>
    <p:extLst>
      <p:ext uri="{BB962C8B-B14F-4D97-AF65-F5344CB8AC3E}">
        <p14:creationId xmlns:p14="http://schemas.microsoft.com/office/powerpoint/2010/main" val="1304864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1242567" y="6164040"/>
            <a:ext cx="7822606" cy="408249"/>
          </a:xfrm>
          <a:prstGeom prst="rect">
            <a:avLst/>
          </a:prstGeom>
        </p:spPr>
        <p:txBody>
          <a:bodyPr vert="horz" lIns="68580" tIns="0" rIns="68580" bIns="0" rtlCol="0" anchor="t">
            <a:normAutofit/>
          </a:bodyPr>
          <a:lstStyle>
            <a:lvl1pPr algn="l" defTabSz="457200" rtl="0" eaLnBrk="1" latinLnBrk="0" hangingPunct="1">
              <a:spcBef>
                <a:spcPct val="0"/>
              </a:spcBef>
              <a:buNone/>
              <a:defRPr sz="2800" kern="1200">
                <a:solidFill>
                  <a:schemeClr val="tx2"/>
                </a:solidFill>
                <a:latin typeface="Calibri"/>
                <a:ea typeface="+mj-ea"/>
                <a:cs typeface="Calibri"/>
              </a:defRPr>
            </a:lvl1pPr>
          </a:lstStyle>
          <a:p>
            <a:pPr algn="ctr"/>
            <a:r>
              <a:rPr lang="nb-NO" sz="2400" b="1" dirty="0">
                <a:solidFill>
                  <a:srgbClr val="298D8F"/>
                </a:solidFill>
                <a:latin typeface="HelveticaNeueLT Pro 25 UltLt" panose="020B0303020202020204" pitchFamily="34" charset="0"/>
              </a:rPr>
              <a:t>www.klarspråk.no/kommunesektoren</a:t>
            </a:r>
          </a:p>
        </p:txBody>
      </p:sp>
      <p:pic>
        <p:nvPicPr>
          <p:cNvPr id="1026" name="Picture 2" descr="Beskrivelse: C:\Users\8030mbn\AppData\Local\Temp\SnipImage-{294A8C68-34FD-4C31-91A7-0A1C842534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1636" y="1496263"/>
            <a:ext cx="1717642" cy="45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ssholder for innho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0353" y="1496263"/>
            <a:ext cx="5871283" cy="4550246"/>
          </a:xfrm>
          <a:prstGeom prst="rect">
            <a:avLst/>
          </a:prstGeom>
        </p:spPr>
      </p:pic>
      <p:sp>
        <p:nvSpPr>
          <p:cNvPr id="5" name="Tittel 1">
            <a:extLst>
              <a:ext uri="{FF2B5EF4-FFF2-40B4-BE49-F238E27FC236}">
                <a16:creationId xmlns:a16="http://schemas.microsoft.com/office/drawing/2014/main" id="{01E369C7-91D8-2741-B08B-7FA0B49FB64E}"/>
              </a:ext>
            </a:extLst>
          </p:cNvPr>
          <p:cNvSpPr>
            <a:spLocks noGrp="1"/>
          </p:cNvSpPr>
          <p:nvPr>
            <p:ph type="title"/>
          </p:nvPr>
        </p:nvSpPr>
        <p:spPr>
          <a:xfrm>
            <a:off x="1860353" y="353263"/>
            <a:ext cx="9840580" cy="1143000"/>
          </a:xfrm>
        </p:spPr>
        <p:txBody>
          <a:bodyPr/>
          <a:lstStyle/>
          <a:p>
            <a:r>
              <a:rPr lang="nb-NO" dirty="0">
                <a:solidFill>
                  <a:schemeClr val="accent5">
                    <a:lumMod val="75000"/>
                  </a:schemeClr>
                </a:solidFill>
              </a:rPr>
              <a:t>Kommunesektoren deler tekstar</a:t>
            </a:r>
          </a:p>
        </p:txBody>
      </p:sp>
    </p:spTree>
    <p:extLst>
      <p:ext uri="{BB962C8B-B14F-4D97-AF65-F5344CB8AC3E}">
        <p14:creationId xmlns:p14="http://schemas.microsoft.com/office/powerpoint/2010/main" val="4036801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7F2014-2DFA-CF47-B57F-B1FC71B5B7A7}"/>
              </a:ext>
            </a:extLst>
          </p:cNvPr>
          <p:cNvSpPr>
            <a:spLocks noGrp="1"/>
          </p:cNvSpPr>
          <p:nvPr>
            <p:ph type="title"/>
          </p:nvPr>
        </p:nvSpPr>
        <p:spPr>
          <a:xfrm>
            <a:off x="609600" y="1558590"/>
            <a:ext cx="5021943" cy="3419810"/>
          </a:xfrm>
        </p:spPr>
        <p:txBody>
          <a:bodyPr>
            <a:normAutofit/>
          </a:bodyPr>
          <a:lstStyle/>
          <a:p>
            <a:r>
              <a:rPr lang="nb-NO" sz="3600" dirty="0"/>
              <a:t>Men viktigast av alt: innbyggjarperspektivet</a:t>
            </a:r>
          </a:p>
        </p:txBody>
      </p:sp>
      <p:pic>
        <p:nvPicPr>
          <p:cNvPr id="5" name="Plassholder for innhold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91760" y="1225620"/>
            <a:ext cx="7294154" cy="5171321"/>
          </a:xfrm>
        </p:spPr>
      </p:pic>
    </p:spTree>
    <p:extLst>
      <p:ext uri="{BB962C8B-B14F-4D97-AF65-F5344CB8AC3E}">
        <p14:creationId xmlns:p14="http://schemas.microsoft.com/office/powerpoint/2010/main" val="341690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2457" y="2835847"/>
            <a:ext cx="10972800" cy="1143000"/>
          </a:xfrm>
        </p:spPr>
        <p:txBody>
          <a:bodyPr>
            <a:noAutofit/>
          </a:bodyPr>
          <a:lstStyle/>
          <a:p>
            <a:r>
              <a:rPr lang="nb-NO" sz="10000" dirty="0"/>
              <a:t>Kva kan vi oppnå?</a:t>
            </a:r>
          </a:p>
        </p:txBody>
      </p:sp>
    </p:spTree>
    <p:extLst>
      <p:ext uri="{BB962C8B-B14F-4D97-AF65-F5344CB8AC3E}">
        <p14:creationId xmlns:p14="http://schemas.microsoft.com/office/powerpoint/2010/main" val="2197014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48672F-3A8A-474F-B494-DCB51C4EFE79}"/>
              </a:ext>
            </a:extLst>
          </p:cNvPr>
          <p:cNvSpPr>
            <a:spLocks noGrp="1"/>
          </p:cNvSpPr>
          <p:nvPr>
            <p:ph type="title"/>
          </p:nvPr>
        </p:nvSpPr>
        <p:spPr>
          <a:xfrm>
            <a:off x="609600" y="358031"/>
            <a:ext cx="10972800" cy="1143000"/>
          </a:xfrm>
        </p:spPr>
        <p:txBody>
          <a:bodyPr/>
          <a:lstStyle/>
          <a:p>
            <a:r>
              <a:rPr lang="nb-NO" dirty="0"/>
              <a:t>Fredrikstad kommune</a:t>
            </a:r>
          </a:p>
        </p:txBody>
      </p:sp>
      <p:sp>
        <p:nvSpPr>
          <p:cNvPr id="4" name="Plassholder for innhold 3">
            <a:extLst>
              <a:ext uri="{FF2B5EF4-FFF2-40B4-BE49-F238E27FC236}">
                <a16:creationId xmlns:a16="http://schemas.microsoft.com/office/drawing/2014/main" id="{552D71BA-0FFC-714C-855B-FC5D4D5ADF70}"/>
              </a:ext>
            </a:extLst>
          </p:cNvPr>
          <p:cNvSpPr>
            <a:spLocks noGrp="1"/>
          </p:cNvSpPr>
          <p:nvPr>
            <p:ph sz="half" idx="1"/>
          </p:nvPr>
        </p:nvSpPr>
        <p:spPr>
          <a:xfrm>
            <a:off x="609600" y="1601353"/>
            <a:ext cx="5384800" cy="3688336"/>
          </a:xfrm>
        </p:spPr>
        <p:txBody>
          <a:bodyPr/>
          <a:lstStyle/>
          <a:p>
            <a:r>
              <a:rPr lang="nb-NO" dirty="0"/>
              <a:t>Førespurnadene til servicetorget gjekk drastisk ned då kommunen skreiv om tekstane frå oppvekstseksjonane.</a:t>
            </a:r>
          </a:p>
          <a:p>
            <a:endParaRPr lang="nb-NO" dirty="0"/>
          </a:p>
          <a:p>
            <a:r>
              <a:rPr lang="nb-NO" dirty="0"/>
              <a:t>Kommunen har sidan halde fram med tekstar på andre fagområde, mellom anna helse, omsorg og velferd. Innbyggjarane opplever også effekten: </a:t>
            </a:r>
          </a:p>
          <a:p>
            <a:endParaRPr lang="nb-NO" dirty="0"/>
          </a:p>
          <a:p>
            <a:endParaRPr lang="nb-NO" dirty="0"/>
          </a:p>
          <a:p>
            <a:endParaRPr lang="nb-NO" dirty="0"/>
          </a:p>
          <a:p>
            <a:endParaRPr lang="nb-NO" dirty="0"/>
          </a:p>
          <a:p>
            <a:pPr marL="0" indent="0">
              <a:buNone/>
            </a:pPr>
            <a:endParaRPr lang="nb-NO" dirty="0"/>
          </a:p>
          <a:p>
            <a:endParaRPr lang="nb-NO" dirty="0"/>
          </a:p>
          <a:p>
            <a:endParaRPr lang="nb-NO" dirty="0"/>
          </a:p>
        </p:txBody>
      </p:sp>
      <p:pic>
        <p:nvPicPr>
          <p:cNvPr id="9" name="Plassholder for innhold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2008" y="124895"/>
            <a:ext cx="4186261" cy="5980374"/>
          </a:xfrm>
        </p:spPr>
      </p:pic>
      <p:sp>
        <p:nvSpPr>
          <p:cNvPr id="12" name="Bildeforklaring formet som en ellipse 11">
            <a:extLst>
              <a:ext uri="{FF2B5EF4-FFF2-40B4-BE49-F238E27FC236}">
                <a16:creationId xmlns:a16="http://schemas.microsoft.com/office/drawing/2014/main" id="{A5864C68-53ED-C842-9B81-873911D93EB5}"/>
              </a:ext>
            </a:extLst>
          </p:cNvPr>
          <p:cNvSpPr/>
          <p:nvPr/>
        </p:nvSpPr>
        <p:spPr>
          <a:xfrm flipV="1">
            <a:off x="543287" y="4008156"/>
            <a:ext cx="10902225" cy="2197435"/>
          </a:xfrm>
          <a:prstGeom prst="wedgeEllipseCallout">
            <a:avLst>
              <a:gd name="adj1" fmla="val 27691"/>
              <a:gd name="adj2" fmla="val -89456"/>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000" dirty="0">
              <a:solidFill>
                <a:schemeClr val="tx1"/>
              </a:solidFill>
            </a:endParaRPr>
          </a:p>
        </p:txBody>
      </p:sp>
      <p:sp>
        <p:nvSpPr>
          <p:cNvPr id="13" name="TekstSylinder 12">
            <a:extLst>
              <a:ext uri="{FF2B5EF4-FFF2-40B4-BE49-F238E27FC236}">
                <a16:creationId xmlns:a16="http://schemas.microsoft.com/office/drawing/2014/main" id="{0284E0ED-B3A5-2B47-B647-BA07EC784511}"/>
              </a:ext>
            </a:extLst>
          </p:cNvPr>
          <p:cNvSpPr txBox="1"/>
          <p:nvPr/>
        </p:nvSpPr>
        <p:spPr>
          <a:xfrm>
            <a:off x="1671184" y="4091210"/>
            <a:ext cx="8873544" cy="2031325"/>
          </a:xfrm>
          <a:prstGeom prst="rect">
            <a:avLst/>
          </a:prstGeom>
          <a:noFill/>
        </p:spPr>
        <p:txBody>
          <a:bodyPr wrap="square" rtlCol="0">
            <a:spAutoFit/>
          </a:bodyPr>
          <a:lstStyle/>
          <a:p>
            <a:pPr algn="ctr"/>
            <a:br>
              <a:rPr lang="nb-NO" dirty="0"/>
            </a:br>
            <a:r>
              <a:rPr lang="nb-NO" dirty="0"/>
              <a:t>«Hei, Språkrådet. Viss de ikkje allereie har Tildelingstenesta i Fredrikstad på lista over beste praksis for klart språk, bør de få det. Eg har lese to brev som gjeld far min, som har demens. Det er tydeleg, respektfullt og likevel helse- og omsorgsfagleg grunngitt. Av omsyn til foreldra mine, som begge er omhandla, kan eg ikkje sende eksempel. Men det vil overraske meg om dette ikkje er praksis som følgjer av ein god språkstrategi.»</a:t>
            </a:r>
          </a:p>
          <a:p>
            <a:pPr algn="ctr"/>
            <a:endParaRPr lang="nb-NO" dirty="0"/>
          </a:p>
        </p:txBody>
      </p:sp>
    </p:spTree>
    <p:extLst>
      <p:ext uri="{BB962C8B-B14F-4D97-AF65-F5344CB8AC3E}">
        <p14:creationId xmlns:p14="http://schemas.microsoft.com/office/powerpoint/2010/main" val="260758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a:xfrm>
            <a:off x="609600" y="402025"/>
            <a:ext cx="10972800" cy="1132114"/>
          </a:xfrm>
        </p:spPr>
        <p:txBody>
          <a:bodyPr/>
          <a:lstStyle/>
          <a:p>
            <a:r>
              <a:rPr lang="nb-NO" dirty="0"/>
              <a:t>Hamar kommune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640790"/>
            <a:ext cx="5982586" cy="4206582"/>
          </a:xfrm>
        </p:spPr>
        <p:txBody>
          <a:bodyPr>
            <a:normAutofit fontScale="85000" lnSpcReduction="20000"/>
          </a:bodyPr>
          <a:lstStyle/>
          <a:p>
            <a:r>
              <a:rPr lang="nb-NO" sz="2600" dirty="0"/>
              <a:t>Ny mal for saksframlegg gir effektive arbeidsprosessar og minimerer faren for misforståingar på grunn av språklege </a:t>
            </a:r>
            <a:br>
              <a:rPr lang="nb-NO" sz="2600" dirty="0"/>
            </a:br>
            <a:r>
              <a:rPr lang="nb-NO" sz="2600" dirty="0"/>
              <a:t>uklarheiter.</a:t>
            </a:r>
          </a:p>
          <a:p>
            <a:endParaRPr lang="nb-NO" sz="2600" dirty="0"/>
          </a:p>
          <a:p>
            <a:r>
              <a:rPr lang="nb-NO" sz="2600" dirty="0"/>
              <a:t>Dei har også rekna ut kor mykje pengar det er å spare på at tekstane blir så klare at innbyggjarane ikkje treng å ringje:</a:t>
            </a:r>
            <a:br>
              <a:rPr lang="nb-NO" sz="2600" dirty="0"/>
            </a:br>
            <a:endParaRPr lang="nb-NO" sz="2600" dirty="0"/>
          </a:p>
          <a:p>
            <a:pPr lvl="1">
              <a:buFont typeface="Arial" panose="020B0604020202020204" pitchFamily="34" charset="0"/>
              <a:buChar char="•"/>
            </a:pPr>
            <a:r>
              <a:rPr lang="nb-NO" sz="2600" dirty="0"/>
              <a:t>1000 utsendingar per dag</a:t>
            </a:r>
          </a:p>
          <a:p>
            <a:pPr lvl="1">
              <a:buFont typeface="Arial" panose="020B0604020202020204" pitchFamily="34" charset="0"/>
              <a:buChar char="•"/>
            </a:pPr>
            <a:r>
              <a:rPr lang="nb-NO" sz="2600" dirty="0"/>
              <a:t>Viss 10 % ringjer = 100 telefoner kvar dag</a:t>
            </a:r>
          </a:p>
          <a:p>
            <a:pPr lvl="1">
              <a:buFont typeface="Arial" panose="020B0604020202020204" pitchFamily="34" charset="0"/>
              <a:buChar char="•"/>
            </a:pPr>
            <a:r>
              <a:rPr lang="nb-NO" sz="2600" dirty="0"/>
              <a:t>70 kroner per telefon = 7000 kroner per dag </a:t>
            </a:r>
          </a:p>
          <a:p>
            <a:pPr lvl="1">
              <a:buFont typeface="Arial" panose="020B0604020202020204" pitchFamily="34" charset="0"/>
              <a:buChar char="•"/>
            </a:pPr>
            <a:r>
              <a:rPr lang="nb-NO" sz="2600" dirty="0"/>
              <a:t>1,5 millionar kroner i året</a:t>
            </a:r>
          </a:p>
          <a:p>
            <a:endParaRPr lang="nb-NO" dirty="0"/>
          </a:p>
          <a:p>
            <a:endParaRPr lang="nb-NO" dirty="0"/>
          </a:p>
        </p:txBody>
      </p:sp>
      <p:pic>
        <p:nvPicPr>
          <p:cNvPr id="5" name="Bilde 4"/>
          <p:cNvPicPr>
            <a:picLocks noChangeAspect="1"/>
          </p:cNvPicPr>
          <p:nvPr/>
        </p:nvPicPr>
        <p:blipFill rotWithShape="1">
          <a:blip r:embed="rId3">
            <a:extLst>
              <a:ext uri="{28A0092B-C50C-407E-A947-70E740481C1C}">
                <a14:useLocalDpi xmlns:a14="http://schemas.microsoft.com/office/drawing/2010/main" val="0"/>
              </a:ext>
            </a:extLst>
          </a:blip>
          <a:srcRect l="17701" r="12028"/>
          <a:stretch/>
        </p:blipFill>
        <p:spPr>
          <a:xfrm>
            <a:off x="6783571" y="678472"/>
            <a:ext cx="5443871" cy="5168900"/>
          </a:xfrm>
          <a:prstGeom prst="rect">
            <a:avLst/>
          </a:prstGeom>
        </p:spPr>
      </p:pic>
    </p:spTree>
    <p:extLst>
      <p:ext uri="{BB962C8B-B14F-4D97-AF65-F5344CB8AC3E}">
        <p14:creationId xmlns:p14="http://schemas.microsoft.com/office/powerpoint/2010/main" val="400221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84166" y="5028533"/>
            <a:ext cx="5074652" cy="1132114"/>
          </a:xfrm>
        </p:spPr>
        <p:txBody>
          <a:bodyPr>
            <a:normAutofit fontScale="90000"/>
          </a:bodyPr>
          <a:lstStyle/>
          <a:p>
            <a:r>
              <a:rPr lang="nb-NO" sz="3200" b="1" dirty="0"/>
              <a:t>Odd Iver Rånes </a:t>
            </a:r>
            <a:br>
              <a:rPr lang="nb-NO" dirty="0"/>
            </a:br>
            <a:r>
              <a:rPr lang="nb-NO" dirty="0"/>
              <a:t>leiar av kundesenteret i Plan- og bygningsetaten i Oslo kommune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174" r="17655" b="24722"/>
          <a:stretch/>
        </p:blipFill>
        <p:spPr bwMode="auto">
          <a:xfrm>
            <a:off x="1592132" y="282237"/>
            <a:ext cx="3648311" cy="6023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Bildeforklaring formet som en ellipse 17"/>
          <p:cNvSpPr/>
          <p:nvPr/>
        </p:nvSpPr>
        <p:spPr>
          <a:xfrm flipH="1">
            <a:off x="5763944" y="153813"/>
            <a:ext cx="5084870" cy="2398318"/>
          </a:xfrm>
          <a:prstGeom prst="wedgeEllipseCallout">
            <a:avLst>
              <a:gd name="adj1" fmla="val 40792"/>
              <a:gd name="adj2" fmla="val 486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2400" dirty="0"/>
              <a:t>«Tidlegare fekk eg </a:t>
            </a:r>
          </a:p>
          <a:p>
            <a:pPr algn="ctr"/>
            <a:r>
              <a:rPr lang="nb-NO" sz="2400" dirty="0"/>
              <a:t>tre til fem førespurnader </a:t>
            </a:r>
            <a:br>
              <a:rPr lang="nb-NO" sz="2400" dirty="0"/>
            </a:br>
            <a:r>
              <a:rPr lang="nb-NO" sz="2400" dirty="0"/>
              <a:t>dagleg på grunn av uklart språk, no får eg omtrent ingen.»</a:t>
            </a:r>
          </a:p>
        </p:txBody>
      </p:sp>
    </p:spTree>
    <p:extLst>
      <p:ext uri="{BB962C8B-B14F-4D97-AF65-F5344CB8AC3E}">
        <p14:creationId xmlns:p14="http://schemas.microsoft.com/office/powerpoint/2010/main" val="1109515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p:txBody>
          <a:bodyPr/>
          <a:lstStyle/>
          <a:p>
            <a:r>
              <a:rPr lang="nb-NO" dirty="0"/>
              <a:t>Eksempel frå Helgelandssykehuset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959429"/>
            <a:ext cx="4820815" cy="3611496"/>
          </a:xfrm>
        </p:spPr>
        <p:txBody>
          <a:bodyPr>
            <a:normAutofit fontScale="92500" lnSpcReduction="20000"/>
          </a:bodyPr>
          <a:lstStyle/>
          <a:p>
            <a:r>
              <a:rPr lang="nb-NO" sz="2600" dirty="0"/>
              <a:t>10–20 % av konsultasjonane må utsetjast fordi pasientane ikkje møter opp godt nok førebudde. </a:t>
            </a:r>
          </a:p>
          <a:p>
            <a:endParaRPr lang="nb-NO" sz="2600" dirty="0"/>
          </a:p>
          <a:p>
            <a:r>
              <a:rPr lang="nb-NO" sz="2600" dirty="0"/>
              <a:t>Hovudårsaka er at dei ikkje har forstått innhaldet i innkallingsbrevet. </a:t>
            </a:r>
          </a:p>
          <a:p>
            <a:pPr marL="0" indent="0">
              <a:buNone/>
            </a:pPr>
            <a:endParaRPr lang="nb-NO" sz="2600" dirty="0"/>
          </a:p>
          <a:p>
            <a:r>
              <a:rPr lang="nb-NO" sz="2600" dirty="0"/>
              <a:t>Kvar utsette konsultasjon kostar sjukehuset 480 kroner. </a:t>
            </a:r>
          </a:p>
          <a:p>
            <a:endParaRPr lang="nb-NO" dirty="0"/>
          </a:p>
          <a:p>
            <a:endParaRPr lang="nb-NO" dirty="0"/>
          </a:p>
        </p:txBody>
      </p:sp>
      <p:sp>
        <p:nvSpPr>
          <p:cNvPr id="5" name="Plassholder for innhold 2">
            <a:extLst>
              <a:ext uri="{FF2B5EF4-FFF2-40B4-BE49-F238E27FC236}">
                <a16:creationId xmlns:a16="http://schemas.microsoft.com/office/drawing/2014/main" id="{48D6524B-7BAF-8945-AD37-6372E5F9FF22}"/>
              </a:ext>
            </a:extLst>
          </p:cNvPr>
          <p:cNvSpPr txBox="1">
            <a:spLocks/>
          </p:cNvSpPr>
          <p:nvPr/>
        </p:nvSpPr>
        <p:spPr>
          <a:xfrm>
            <a:off x="6254622" y="1959429"/>
            <a:ext cx="5194040" cy="3611496"/>
          </a:xfrm>
          <a:prstGeom prst="rect">
            <a:avLst/>
          </a:prstGeom>
          <a:solidFill>
            <a:srgbClr val="001A58"/>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dirty="0">
                <a:solidFill>
                  <a:schemeClr val="bg1"/>
                </a:solidFill>
              </a:rPr>
              <a:t>Kva kan sjukehuset spare om fleire pasientar forstår innhaldet i innkallingsbrevet?</a:t>
            </a:r>
          </a:p>
          <a:p>
            <a:pPr marL="0" indent="0">
              <a:buFont typeface="Arial"/>
              <a:buNone/>
            </a:pPr>
            <a:r>
              <a:rPr lang="nb-NO" sz="1800" b="1" dirty="0">
                <a:solidFill>
                  <a:schemeClr val="bg1"/>
                </a:solidFill>
              </a:rPr>
              <a:t>5 %: </a:t>
            </a:r>
            <a:r>
              <a:rPr lang="nb-NO" sz="1800" dirty="0">
                <a:solidFill>
                  <a:schemeClr val="bg1"/>
                </a:solidFill>
              </a:rPr>
              <a:t>		4 000 x 480 kr		=   1 920 000 kr</a:t>
            </a:r>
          </a:p>
          <a:p>
            <a:pPr marL="0" indent="0">
              <a:buFont typeface="Arial"/>
              <a:buNone/>
            </a:pPr>
            <a:r>
              <a:rPr lang="nb-NO" sz="1800" b="1" dirty="0">
                <a:solidFill>
                  <a:schemeClr val="bg1"/>
                </a:solidFill>
              </a:rPr>
              <a:t>10 %:	</a:t>
            </a:r>
            <a:r>
              <a:rPr lang="nb-NO" sz="1800" dirty="0">
                <a:solidFill>
                  <a:schemeClr val="bg1"/>
                </a:solidFill>
              </a:rPr>
              <a:t>8 000 x 480 kr    	=   3 840 000 kr</a:t>
            </a:r>
          </a:p>
          <a:p>
            <a:pPr marL="0" indent="0">
              <a:buFont typeface="Arial"/>
              <a:buNone/>
            </a:pPr>
            <a:r>
              <a:rPr lang="nb-NO" sz="1800" b="1" dirty="0">
                <a:solidFill>
                  <a:schemeClr val="bg1"/>
                </a:solidFill>
              </a:rPr>
              <a:t>20 %:  	</a:t>
            </a:r>
            <a:r>
              <a:rPr lang="nb-NO" sz="1800" dirty="0">
                <a:solidFill>
                  <a:schemeClr val="bg1"/>
                </a:solidFill>
              </a:rPr>
              <a:t>16 000 x 480 kr 	=   7 680 000 kr</a:t>
            </a:r>
          </a:p>
          <a:p>
            <a:pPr marL="0" indent="0">
              <a:buFont typeface="Arial"/>
              <a:buNone/>
            </a:pPr>
            <a:endParaRPr lang="nb-NO" sz="1800" dirty="0">
              <a:solidFill>
                <a:schemeClr val="bg1"/>
              </a:solidFill>
            </a:endParaRPr>
          </a:p>
          <a:p>
            <a:pPr marL="0" indent="0">
              <a:buNone/>
            </a:pPr>
            <a:r>
              <a:rPr lang="nb-NO" sz="1800" dirty="0">
                <a:solidFill>
                  <a:schemeClr val="bg1"/>
                </a:solidFill>
              </a:rPr>
              <a:t>Nasjonalt: 5,8 millionar polikliniske konsultasjonar (2015)</a:t>
            </a:r>
          </a:p>
          <a:p>
            <a:pPr marL="0" indent="0">
              <a:buNone/>
            </a:pPr>
            <a:r>
              <a:rPr lang="nb-NO" sz="1800" b="1" dirty="0">
                <a:solidFill>
                  <a:schemeClr val="bg1"/>
                </a:solidFill>
              </a:rPr>
              <a:t>5 %:   	</a:t>
            </a:r>
            <a:r>
              <a:rPr lang="nb-NO" sz="1800" dirty="0">
                <a:solidFill>
                  <a:schemeClr val="bg1"/>
                </a:solidFill>
              </a:rPr>
              <a:t>300 000 x 480 kr	=   144 millionar kr</a:t>
            </a:r>
          </a:p>
          <a:p>
            <a:pPr marL="0" indent="0">
              <a:buNone/>
            </a:pPr>
            <a:r>
              <a:rPr lang="nb-NO" sz="1800" b="1" dirty="0">
                <a:solidFill>
                  <a:schemeClr val="bg1"/>
                </a:solidFill>
              </a:rPr>
              <a:t>10 %:   	</a:t>
            </a:r>
            <a:r>
              <a:rPr lang="nb-NO" sz="1800" dirty="0">
                <a:solidFill>
                  <a:schemeClr val="bg1"/>
                </a:solidFill>
              </a:rPr>
              <a:t>600 000 x 480 kr	=   288 millionar kr</a:t>
            </a:r>
          </a:p>
          <a:p>
            <a:pPr marL="0" indent="0">
              <a:buNone/>
            </a:pPr>
            <a:r>
              <a:rPr lang="nb-NO" sz="1800" b="1" dirty="0">
                <a:solidFill>
                  <a:schemeClr val="bg1"/>
                </a:solidFill>
              </a:rPr>
              <a:t>20 %:   	</a:t>
            </a:r>
            <a:r>
              <a:rPr lang="nb-NO" sz="1800" dirty="0">
                <a:solidFill>
                  <a:schemeClr val="bg1"/>
                </a:solidFill>
              </a:rPr>
              <a:t>120 000 x 480 kr	=   576 millionar kr</a:t>
            </a:r>
          </a:p>
          <a:p>
            <a:pPr marL="0" indent="0">
              <a:buFont typeface="Arial"/>
              <a:buNone/>
            </a:pPr>
            <a:endParaRPr lang="nb-NO" sz="1800" dirty="0">
              <a:solidFill>
                <a:schemeClr val="bg1"/>
              </a:solidFill>
            </a:endParaRPr>
          </a:p>
          <a:p>
            <a:pPr marL="0" indent="0">
              <a:buFont typeface="Arial"/>
              <a:buNone/>
            </a:pPr>
            <a:endParaRPr lang="nb-NO" sz="1800" dirty="0">
              <a:solidFill>
                <a:schemeClr val="bg1"/>
              </a:solidFill>
            </a:endParaRPr>
          </a:p>
          <a:p>
            <a:endParaRPr lang="nb-NO" dirty="0"/>
          </a:p>
          <a:p>
            <a:endParaRPr lang="nb-NO" dirty="0"/>
          </a:p>
        </p:txBody>
      </p:sp>
    </p:spTree>
    <p:extLst>
      <p:ext uri="{BB962C8B-B14F-4D97-AF65-F5344CB8AC3E}">
        <p14:creationId xmlns:p14="http://schemas.microsoft.com/office/powerpoint/2010/main" val="2571128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4E2AE5B-5872-7744-86F7-E4AB2C4B2A6D}"/>
              </a:ext>
            </a:extLst>
          </p:cNvPr>
          <p:cNvSpPr>
            <a:spLocks noGrp="1"/>
          </p:cNvSpPr>
          <p:nvPr>
            <p:ph type="title"/>
          </p:nvPr>
        </p:nvSpPr>
        <p:spPr/>
        <p:txBody>
          <a:bodyPr>
            <a:normAutofit/>
          </a:bodyPr>
          <a:lstStyle/>
          <a:p>
            <a:r>
              <a:rPr lang="nb-NO" sz="4000" dirty="0"/>
              <a:t>Klarspråk gir mange effektar</a:t>
            </a:r>
          </a:p>
        </p:txBody>
      </p:sp>
      <p:sp>
        <p:nvSpPr>
          <p:cNvPr id="6" name="Plassholder for innhold 5">
            <a:extLst>
              <a:ext uri="{FF2B5EF4-FFF2-40B4-BE49-F238E27FC236}">
                <a16:creationId xmlns:a16="http://schemas.microsoft.com/office/drawing/2014/main" id="{C3FFD848-B5B8-2C4F-A5C5-FF20DF7BF214}"/>
              </a:ext>
            </a:extLst>
          </p:cNvPr>
          <p:cNvSpPr>
            <a:spLocks noGrp="1"/>
          </p:cNvSpPr>
          <p:nvPr>
            <p:ph sz="half" idx="1"/>
          </p:nvPr>
        </p:nvSpPr>
        <p:spPr/>
        <p:txBody>
          <a:bodyPr/>
          <a:lstStyle/>
          <a:p>
            <a:pPr>
              <a:lnSpc>
                <a:spcPct val="100000"/>
              </a:lnSpc>
            </a:pPr>
            <a:r>
              <a:rPr lang="nb-NO" sz="2800" dirty="0"/>
              <a:t>sparer tid og pengar</a:t>
            </a:r>
          </a:p>
          <a:p>
            <a:r>
              <a:rPr lang="nb-NO" sz="2800" dirty="0"/>
              <a:t>meir fornøgde innbyggjarar som </a:t>
            </a:r>
            <a:br>
              <a:rPr lang="nb-NO" sz="2800" dirty="0"/>
            </a:br>
            <a:r>
              <a:rPr lang="nb-NO" sz="2800" dirty="0"/>
              <a:t>har tillit til kommunen</a:t>
            </a:r>
          </a:p>
          <a:p>
            <a:pPr>
              <a:lnSpc>
                <a:spcPct val="100000"/>
              </a:lnSpc>
            </a:pPr>
            <a:r>
              <a:rPr lang="nb-NO" sz="2800" dirty="0"/>
              <a:t>meir korrekt saksbehandling</a:t>
            </a:r>
          </a:p>
          <a:p>
            <a:pPr>
              <a:lnSpc>
                <a:spcPct val="100000"/>
              </a:lnSpc>
            </a:pPr>
            <a:r>
              <a:rPr lang="nb-NO" sz="2800" dirty="0"/>
              <a:t>betre rettstryggleik</a:t>
            </a:r>
          </a:p>
          <a:p>
            <a:pPr>
              <a:lnSpc>
                <a:spcPct val="100000"/>
              </a:lnSpc>
            </a:pPr>
            <a:r>
              <a:rPr lang="nb-NO" sz="2800" dirty="0"/>
              <a:t>eit meir velfungerande demokrati</a:t>
            </a:r>
          </a:p>
          <a:p>
            <a:endParaRPr lang="nb-NO" dirty="0"/>
          </a:p>
        </p:txBody>
      </p:sp>
      <p:pic>
        <p:nvPicPr>
          <p:cNvPr id="2" name="Plassholder for innhold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38201" y="906447"/>
            <a:ext cx="7400067" cy="4937420"/>
          </a:xfrm>
        </p:spPr>
      </p:pic>
    </p:spTree>
    <p:extLst>
      <p:ext uri="{BB962C8B-B14F-4D97-AF65-F5344CB8AC3E}">
        <p14:creationId xmlns:p14="http://schemas.microsoft.com/office/powerpoint/2010/main" val="732448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D1AC1FA-26FC-FC44-AD83-EE350A63EC09}"/>
              </a:ext>
            </a:extLst>
          </p:cNvPr>
          <p:cNvSpPr>
            <a:spLocks noGrp="1"/>
          </p:cNvSpPr>
          <p:nvPr>
            <p:ph type="title"/>
          </p:nvPr>
        </p:nvSpPr>
        <p:spPr>
          <a:xfrm>
            <a:off x="609600" y="513562"/>
            <a:ext cx="10972800" cy="1143000"/>
          </a:xfrm>
        </p:spPr>
        <p:txBody>
          <a:bodyPr>
            <a:noAutofit/>
          </a:bodyPr>
          <a:lstStyle/>
          <a:p>
            <a:r>
              <a:rPr lang="nb-NO" sz="4000" dirty="0"/>
              <a:t>Korleis jobbar vi med klarspråk?</a:t>
            </a:r>
            <a:br>
              <a:rPr lang="nb-NO" sz="4000" dirty="0"/>
            </a:br>
            <a:endParaRPr lang="nb-NO" sz="4000" dirty="0"/>
          </a:p>
        </p:txBody>
      </p:sp>
      <p:sp>
        <p:nvSpPr>
          <p:cNvPr id="5" name="Plassholder for innhold 4">
            <a:extLst>
              <a:ext uri="{FF2B5EF4-FFF2-40B4-BE49-F238E27FC236}">
                <a16:creationId xmlns:a16="http://schemas.microsoft.com/office/drawing/2014/main" id="{5306EE17-35E0-B94E-B8AD-015FB4B6C992}"/>
              </a:ext>
            </a:extLst>
          </p:cNvPr>
          <p:cNvSpPr>
            <a:spLocks noGrp="1"/>
          </p:cNvSpPr>
          <p:nvPr>
            <p:ph sz="half" idx="1"/>
          </p:nvPr>
        </p:nvSpPr>
        <p:spPr>
          <a:xfrm>
            <a:off x="609599" y="1656561"/>
            <a:ext cx="6255657" cy="4806231"/>
          </a:xfrm>
        </p:spPr>
        <p:txBody>
          <a:bodyPr>
            <a:normAutofit fontScale="85000" lnSpcReduction="20000"/>
          </a:bodyPr>
          <a:lstStyle/>
          <a:p>
            <a:pPr marL="0" indent="0">
              <a:buNone/>
            </a:pPr>
            <a:r>
              <a:rPr lang="nb-NO" sz="3300" dirty="0"/>
              <a:t>Vi må jobbe på fleire nivå: </a:t>
            </a:r>
          </a:p>
          <a:p>
            <a:pPr marL="0" indent="0">
              <a:buNone/>
            </a:pPr>
            <a:endParaRPr lang="nb-NO" sz="2800" dirty="0"/>
          </a:p>
          <a:p>
            <a:r>
              <a:rPr lang="nb-NO" sz="2800" dirty="0"/>
              <a:t>motivere og endre haldningar internt</a:t>
            </a:r>
          </a:p>
          <a:p>
            <a:pPr marL="0" indent="0">
              <a:buNone/>
            </a:pPr>
            <a:endParaRPr lang="nb-NO" sz="2800" dirty="0"/>
          </a:p>
          <a:p>
            <a:r>
              <a:rPr lang="nb-NO" sz="2800" dirty="0"/>
              <a:t>heve kompetansen om korleis vi skriv klarspråk</a:t>
            </a:r>
          </a:p>
          <a:p>
            <a:pPr marL="0" indent="0">
              <a:buNone/>
            </a:pPr>
            <a:endParaRPr lang="nb-NO" sz="2800" dirty="0"/>
          </a:p>
          <a:p>
            <a:r>
              <a:rPr lang="nb-NO" sz="2800" dirty="0"/>
              <a:t>oppdatere malar, standardbrev og system og la klarspråk bli ein del av kvalitetssikringsrutinane</a:t>
            </a:r>
            <a:br>
              <a:rPr lang="nb-NO" sz="2800" dirty="0"/>
            </a:br>
            <a:endParaRPr lang="nb-NO" sz="2800" dirty="0"/>
          </a:p>
          <a:p>
            <a:r>
              <a:rPr lang="nb-NO" sz="2800" dirty="0"/>
              <a:t>sjå klarspråk som eit middel i utviklingsprosjekt</a:t>
            </a:r>
          </a:p>
          <a:p>
            <a:pPr marL="0" indent="0">
              <a:buNone/>
            </a:pPr>
            <a:endParaRPr lang="nb-NO" dirty="0"/>
          </a:p>
          <a:p>
            <a:endParaRPr lang="nb-NO" dirty="0"/>
          </a:p>
        </p:txBody>
      </p:sp>
      <p:pic>
        <p:nvPicPr>
          <p:cNvPr id="2" name="Plassholder for innhold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5867" r="10087"/>
          <a:stretch/>
        </p:blipFill>
        <p:spPr>
          <a:xfrm>
            <a:off x="6865256" y="948537"/>
            <a:ext cx="5326744" cy="4799902"/>
          </a:xfrm>
        </p:spPr>
      </p:pic>
    </p:spTree>
    <p:extLst>
      <p:ext uri="{BB962C8B-B14F-4D97-AF65-F5344CB8AC3E}">
        <p14:creationId xmlns:p14="http://schemas.microsoft.com/office/powerpoint/2010/main" val="1906393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B5D84856-B39F-754F-A602-12D52238F71C}"/>
              </a:ext>
            </a:extLst>
          </p:cNvPr>
          <p:cNvSpPr>
            <a:spLocks noGrp="1"/>
          </p:cNvSpPr>
          <p:nvPr>
            <p:ph type="title"/>
          </p:nvPr>
        </p:nvSpPr>
        <p:spPr>
          <a:xfrm>
            <a:off x="6066971" y="1819623"/>
            <a:ext cx="10972800" cy="1143000"/>
          </a:xfrm>
        </p:spPr>
        <p:txBody>
          <a:bodyPr>
            <a:normAutofit/>
          </a:bodyPr>
          <a:lstStyle/>
          <a:p>
            <a:r>
              <a:rPr lang="nb-NO" sz="4000" dirty="0"/>
              <a:t>Forankring er avgjerande</a:t>
            </a:r>
          </a:p>
        </p:txBody>
      </p:sp>
      <p:sp>
        <p:nvSpPr>
          <p:cNvPr id="9" name="Plassholder for innhold 8">
            <a:extLst>
              <a:ext uri="{FF2B5EF4-FFF2-40B4-BE49-F238E27FC236}">
                <a16:creationId xmlns:a16="http://schemas.microsoft.com/office/drawing/2014/main" id="{E447F70D-5EB1-0543-B620-47F21E4D324E}"/>
              </a:ext>
            </a:extLst>
          </p:cNvPr>
          <p:cNvSpPr>
            <a:spLocks noGrp="1"/>
          </p:cNvSpPr>
          <p:nvPr>
            <p:ph sz="half" idx="1"/>
          </p:nvPr>
        </p:nvSpPr>
        <p:spPr>
          <a:xfrm>
            <a:off x="6197600" y="2962623"/>
            <a:ext cx="5384800" cy="3688336"/>
          </a:xfrm>
        </p:spPr>
        <p:txBody>
          <a:bodyPr/>
          <a:lstStyle/>
          <a:p>
            <a:r>
              <a:rPr lang="nb-NO" sz="2500" dirty="0"/>
              <a:t>Leiinga må leggje til rette for at avdelingane kan prioritere klarspråk. </a:t>
            </a:r>
          </a:p>
          <a:p>
            <a:endParaRPr lang="nb-NO" dirty="0"/>
          </a:p>
          <a:p>
            <a:endParaRPr lang="nb-NO" dirty="0"/>
          </a:p>
        </p:txBody>
      </p:sp>
      <p:pic>
        <p:nvPicPr>
          <p:cNvPr id="5" name="Plassholder for innhold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0497"/>
          <a:stretch/>
        </p:blipFill>
        <p:spPr>
          <a:xfrm>
            <a:off x="-740229" y="702541"/>
            <a:ext cx="6807200" cy="5074480"/>
          </a:xfrm>
        </p:spPr>
      </p:pic>
    </p:spTree>
    <p:extLst>
      <p:ext uri="{BB962C8B-B14F-4D97-AF65-F5344CB8AC3E}">
        <p14:creationId xmlns:p14="http://schemas.microsoft.com/office/powerpoint/2010/main" val="1756017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E369C7-91D8-2741-B08B-7FA0B49FB64E}"/>
              </a:ext>
            </a:extLst>
          </p:cNvPr>
          <p:cNvSpPr>
            <a:spLocks noGrp="1"/>
          </p:cNvSpPr>
          <p:nvPr>
            <p:ph type="title"/>
          </p:nvPr>
        </p:nvSpPr>
        <p:spPr>
          <a:xfrm>
            <a:off x="609600" y="267329"/>
            <a:ext cx="10972800" cy="1143000"/>
          </a:xfrm>
        </p:spPr>
        <p:txBody>
          <a:bodyPr>
            <a:normAutofit/>
          </a:bodyPr>
          <a:lstStyle/>
          <a:p>
            <a:r>
              <a:rPr lang="nb-NO" sz="3500" dirty="0"/>
              <a:t>KS hjelper oss i arbeidet: www.ks.no/klartsprak</a:t>
            </a:r>
          </a:p>
        </p:txBody>
      </p:sp>
      <p:sp>
        <p:nvSpPr>
          <p:cNvPr id="4" name="Plassholder for innhold 3">
            <a:extLst>
              <a:ext uri="{FF2B5EF4-FFF2-40B4-BE49-F238E27FC236}">
                <a16:creationId xmlns:a16="http://schemas.microsoft.com/office/drawing/2014/main" id="{BE0C432C-DB3C-F945-8E39-E9B16EC2C511}"/>
              </a:ext>
            </a:extLst>
          </p:cNvPr>
          <p:cNvSpPr>
            <a:spLocks noGrp="1"/>
          </p:cNvSpPr>
          <p:nvPr>
            <p:ph sz="half" idx="2"/>
          </p:nvPr>
        </p:nvSpPr>
        <p:spPr/>
        <p:txBody>
          <a:bodyPr/>
          <a:lstStyle/>
          <a:p>
            <a:endParaRPr lang="nb-NO"/>
          </a:p>
        </p:txBody>
      </p:sp>
      <p:pic>
        <p:nvPicPr>
          <p:cNvPr id="3" name="Bilde 2"/>
          <p:cNvPicPr>
            <a:picLocks noChangeAspect="1"/>
          </p:cNvPicPr>
          <p:nvPr/>
        </p:nvPicPr>
        <p:blipFill rotWithShape="1">
          <a:blip r:embed="rId3"/>
          <a:srcRect l="10431" t="8211" r="13785" b="11109"/>
          <a:stretch/>
        </p:blipFill>
        <p:spPr>
          <a:xfrm>
            <a:off x="1035296" y="1142881"/>
            <a:ext cx="9277058" cy="5555462"/>
          </a:xfrm>
          <a:prstGeom prst="rect">
            <a:avLst/>
          </a:prstGeom>
        </p:spPr>
      </p:pic>
    </p:spTree>
    <p:extLst>
      <p:ext uri="{BB962C8B-B14F-4D97-AF65-F5344CB8AC3E}">
        <p14:creationId xmlns:p14="http://schemas.microsoft.com/office/powerpoint/2010/main" val="254895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4" name="Bilde 3"/>
          <p:cNvPicPr>
            <a:picLocks noChangeAspect="1"/>
          </p:cNvPicPr>
          <p:nvPr/>
        </p:nvPicPr>
        <p:blipFill>
          <a:blip r:embed="rId3"/>
          <a:stretch>
            <a:fillRect/>
          </a:stretch>
        </p:blipFill>
        <p:spPr>
          <a:xfrm>
            <a:off x="0" y="0"/>
            <a:ext cx="12175957" cy="6848976"/>
          </a:xfrm>
          <a:prstGeom prst="rect">
            <a:avLst/>
          </a:prstGeom>
        </p:spPr>
      </p:pic>
    </p:spTree>
    <p:extLst>
      <p:ext uri="{BB962C8B-B14F-4D97-AF65-F5344CB8AC3E}">
        <p14:creationId xmlns:p14="http://schemas.microsoft.com/office/powerpoint/2010/main" val="3938466965"/>
      </p:ext>
    </p:extLst>
  </p:cSld>
  <p:clrMapOvr>
    <a:masterClrMapping/>
  </p:clrMapOvr>
  <mc:AlternateContent xmlns:mc="http://schemas.openxmlformats.org/markup-compatibility/2006" xmlns:p14="http://schemas.microsoft.com/office/powerpoint/2010/main">
    <mc:Choice Requires="p14">
      <p:transition p14:dur="30" advClick="0" advTm="8000"/>
    </mc:Choice>
    <mc:Fallback xmlns="">
      <p:transition advClick="0" advTm="8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4" name="Bilde 3"/>
          <p:cNvPicPr>
            <a:picLocks noChangeAspect="1"/>
          </p:cNvPicPr>
          <p:nvPr/>
        </p:nvPicPr>
        <p:blipFill>
          <a:blip r:embed="rId3"/>
          <a:stretch>
            <a:fillRect/>
          </a:stretch>
        </p:blipFill>
        <p:spPr>
          <a:xfrm>
            <a:off x="380959" y="153626"/>
            <a:ext cx="11430082" cy="6429421"/>
          </a:xfrm>
          <a:prstGeom prst="rect">
            <a:avLst/>
          </a:prstGeom>
        </p:spPr>
      </p:pic>
    </p:spTree>
    <p:extLst>
      <p:ext uri="{BB962C8B-B14F-4D97-AF65-F5344CB8AC3E}">
        <p14:creationId xmlns:p14="http://schemas.microsoft.com/office/powerpoint/2010/main" val="669741319"/>
      </p:ext>
    </p:extLst>
  </p:cSld>
  <p:clrMapOvr>
    <a:masterClrMapping/>
  </p:clrMapOvr>
  <mc:AlternateContent xmlns:mc="http://schemas.openxmlformats.org/markup-compatibility/2006" xmlns:p14="http://schemas.microsoft.com/office/powerpoint/2010/main">
    <mc:Choice Requires="p14">
      <p:transition p14:dur="30" advClick="0" advTm="8000"/>
    </mc:Choice>
    <mc:Fallback xmlns="">
      <p:transition advClick="0" advTm="8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F33228-926A-AF47-B728-732B2682A9D8}"/>
              </a:ext>
            </a:extLst>
          </p:cNvPr>
          <p:cNvSpPr>
            <a:spLocks noGrp="1"/>
          </p:cNvSpPr>
          <p:nvPr>
            <p:ph type="title"/>
          </p:nvPr>
        </p:nvSpPr>
        <p:spPr/>
        <p:txBody>
          <a:bodyPr/>
          <a:lstStyle/>
          <a:p>
            <a:r>
              <a:rPr lang="nb-NO" dirty="0"/>
              <a:t>Dette seier nokre erfarne </a:t>
            </a:r>
            <a:r>
              <a:rPr lang="nb-NO" dirty="0" err="1"/>
              <a:t>klarspråkskommunar</a:t>
            </a:r>
            <a:r>
              <a:rPr lang="nb-NO" dirty="0"/>
              <a:t> om brukartesting:</a:t>
            </a:r>
          </a:p>
        </p:txBody>
      </p:sp>
      <p:sp>
        <p:nvSpPr>
          <p:cNvPr id="9" name="Bildeforklaring formet som en ellipse 8">
            <a:extLst>
              <a:ext uri="{FF2B5EF4-FFF2-40B4-BE49-F238E27FC236}">
                <a16:creationId xmlns:a16="http://schemas.microsoft.com/office/drawing/2014/main" id="{1FA38984-F872-5441-B8EC-12B8B6B58753}"/>
              </a:ext>
            </a:extLst>
          </p:cNvPr>
          <p:cNvSpPr/>
          <p:nvPr/>
        </p:nvSpPr>
        <p:spPr>
          <a:xfrm>
            <a:off x="6364392" y="1558936"/>
            <a:ext cx="5218008" cy="3123270"/>
          </a:xfrm>
          <a:prstGeom prst="wedgeEllipseCallout">
            <a:avLst>
              <a:gd name="adj1" fmla="val 58741"/>
              <a:gd name="adj2" fmla="val -31044"/>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200" dirty="0">
                <a:solidFill>
                  <a:srgbClr val="000000"/>
                </a:solidFill>
              </a:rPr>
              <a:t>«Brukartesting er effektivt! I staden for å synse for lenge om kva som er den beste formuleringa, så spør målgruppa! Då unngår vi mange unødvendige diskusjonar.»</a:t>
            </a:r>
          </a:p>
        </p:txBody>
      </p:sp>
      <p:sp>
        <p:nvSpPr>
          <p:cNvPr id="12" name="Bildeforklaring formet som en ellipse 11">
            <a:extLst>
              <a:ext uri="{FF2B5EF4-FFF2-40B4-BE49-F238E27FC236}">
                <a16:creationId xmlns:a16="http://schemas.microsoft.com/office/drawing/2014/main" id="{A7DAFF88-DE2D-8847-B6AB-CD8EE653CD12}"/>
              </a:ext>
            </a:extLst>
          </p:cNvPr>
          <p:cNvSpPr/>
          <p:nvPr/>
        </p:nvSpPr>
        <p:spPr>
          <a:xfrm>
            <a:off x="780031" y="1864494"/>
            <a:ext cx="3968112" cy="2698415"/>
          </a:xfrm>
          <a:prstGeom prst="wedgeEllipseCallout">
            <a:avLst>
              <a:gd name="adj1" fmla="val 61181"/>
              <a:gd name="adj2" fmla="val -33152"/>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srgbClr val="000000"/>
              </a:solidFill>
            </a:endParaRPr>
          </a:p>
          <a:p>
            <a:pPr algn="ctr"/>
            <a:endParaRPr lang="nb-NO" dirty="0">
              <a:solidFill>
                <a:srgbClr val="000000"/>
              </a:solidFill>
            </a:endParaRPr>
          </a:p>
          <a:p>
            <a:pPr algn="ctr"/>
            <a:r>
              <a:rPr lang="nb-NO" sz="2200" dirty="0">
                <a:solidFill>
                  <a:srgbClr val="000000"/>
                </a:solidFill>
              </a:rPr>
              <a:t>«Brukartesting er alfa og omega, vi trur vi forstår, men så kan det vise seg at tekstane ikkje er forståelege for målgruppa.»</a:t>
            </a:r>
          </a:p>
          <a:p>
            <a:pPr algn="ctr"/>
            <a:endParaRPr lang="nb-NO" dirty="0">
              <a:solidFill>
                <a:srgbClr val="000000"/>
              </a:solidFill>
            </a:endParaRPr>
          </a:p>
          <a:p>
            <a:pPr algn="ctr"/>
            <a:endParaRPr lang="nb-NO" dirty="0">
              <a:solidFill>
                <a:srgbClr val="000000"/>
              </a:solidFill>
            </a:endParaRPr>
          </a:p>
        </p:txBody>
      </p:sp>
      <p:sp>
        <p:nvSpPr>
          <p:cNvPr id="6" name="Bildeforklaring formet som en ellipse 5">
            <a:extLst>
              <a:ext uri="{FF2B5EF4-FFF2-40B4-BE49-F238E27FC236}">
                <a16:creationId xmlns:a16="http://schemas.microsoft.com/office/drawing/2014/main" id="{1FA38984-F872-5441-B8EC-12B8B6B58753}"/>
              </a:ext>
            </a:extLst>
          </p:cNvPr>
          <p:cNvSpPr/>
          <p:nvPr/>
        </p:nvSpPr>
        <p:spPr>
          <a:xfrm>
            <a:off x="3219874" y="3765177"/>
            <a:ext cx="5218008" cy="3123270"/>
          </a:xfrm>
          <a:prstGeom prst="wedgeEllipseCallout">
            <a:avLst>
              <a:gd name="adj1" fmla="val 58741"/>
              <a:gd name="adj2" fmla="val -31044"/>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200" dirty="0">
                <a:solidFill>
                  <a:srgbClr val="000000"/>
                </a:solidFill>
              </a:rPr>
              <a:t>«Brukartesting var uvant og kanskje litt skummelt første gong, men det er berre å kaste seg ut i det, folk vil gjerne bidra, det er både morosamt og kjempenyttig.»</a:t>
            </a:r>
          </a:p>
        </p:txBody>
      </p:sp>
    </p:spTree>
    <p:extLst>
      <p:ext uri="{BB962C8B-B14F-4D97-AF65-F5344CB8AC3E}">
        <p14:creationId xmlns:p14="http://schemas.microsoft.com/office/powerpoint/2010/main" val="87003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411780-72AD-E54D-9464-A2CB9849697A}"/>
              </a:ext>
            </a:extLst>
          </p:cNvPr>
          <p:cNvSpPr>
            <a:spLocks noGrp="1"/>
          </p:cNvSpPr>
          <p:nvPr>
            <p:ph type="title"/>
          </p:nvPr>
        </p:nvSpPr>
        <p:spPr>
          <a:xfrm>
            <a:off x="609600" y="100014"/>
            <a:ext cx="10972800" cy="1143000"/>
          </a:xfrm>
        </p:spPr>
        <p:txBody>
          <a:bodyPr>
            <a:normAutofit/>
          </a:bodyPr>
          <a:lstStyle/>
          <a:p>
            <a:r>
              <a:rPr lang="nb-NO" sz="3200" dirty="0"/>
              <a:t>Klarspråk.no har også mange gode ressursar</a:t>
            </a:r>
          </a:p>
        </p:txBody>
      </p:sp>
      <p:sp>
        <p:nvSpPr>
          <p:cNvPr id="3" name="Plassholder for innhold 2">
            <a:extLst>
              <a:ext uri="{FF2B5EF4-FFF2-40B4-BE49-F238E27FC236}">
                <a16:creationId xmlns:a16="http://schemas.microsoft.com/office/drawing/2014/main" id="{98C3F204-9927-BE49-BE08-F487A5E18B63}"/>
              </a:ext>
            </a:extLst>
          </p:cNvPr>
          <p:cNvSpPr>
            <a:spLocks noGrp="1"/>
          </p:cNvSpPr>
          <p:nvPr>
            <p:ph sz="half" idx="1"/>
          </p:nvPr>
        </p:nvSpPr>
        <p:spPr/>
        <p:txBody>
          <a:bodyPr/>
          <a:lstStyle/>
          <a:p>
            <a:pPr marL="0" indent="0">
              <a:buNone/>
            </a:pPr>
            <a:endParaRPr lang="nb-NO" dirty="0"/>
          </a:p>
        </p:txBody>
      </p:sp>
      <p:sp>
        <p:nvSpPr>
          <p:cNvPr id="4" name="Plassholder for innhold 3">
            <a:extLst>
              <a:ext uri="{FF2B5EF4-FFF2-40B4-BE49-F238E27FC236}">
                <a16:creationId xmlns:a16="http://schemas.microsoft.com/office/drawing/2014/main" id="{DD690643-CFB0-8148-9F97-77F70F1A3070}"/>
              </a:ext>
            </a:extLst>
          </p:cNvPr>
          <p:cNvSpPr>
            <a:spLocks noGrp="1"/>
          </p:cNvSpPr>
          <p:nvPr>
            <p:ph sz="half" idx="2"/>
          </p:nvPr>
        </p:nvSpPr>
        <p:spPr/>
        <p:txBody>
          <a:bodyPr/>
          <a:lstStyle/>
          <a:p>
            <a:endParaRPr lang="nb-NO"/>
          </a:p>
        </p:txBody>
      </p:sp>
      <p:pic>
        <p:nvPicPr>
          <p:cNvPr id="6" name="Google Shape;149;p21">
            <a:extLst>
              <a:ext uri="{FF2B5EF4-FFF2-40B4-BE49-F238E27FC236}">
                <a16:creationId xmlns:a16="http://schemas.microsoft.com/office/drawing/2014/main" id="{20D0FBAA-B811-F248-BEF2-FF714F431669}"/>
              </a:ext>
            </a:extLst>
          </p:cNvPr>
          <p:cNvPicPr preferRelativeResize="0"/>
          <p:nvPr/>
        </p:nvPicPr>
        <p:blipFill>
          <a:blip r:embed="rId3">
            <a:alphaModFix/>
          </a:blip>
          <a:stretch>
            <a:fillRect/>
          </a:stretch>
        </p:blipFill>
        <p:spPr>
          <a:xfrm>
            <a:off x="485775" y="1243014"/>
            <a:ext cx="11096625" cy="5295319"/>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3365138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DE8F37-0057-3C40-A9DB-BAC067EFD72C}"/>
              </a:ext>
            </a:extLst>
          </p:cNvPr>
          <p:cNvSpPr>
            <a:spLocks noGrp="1"/>
          </p:cNvSpPr>
          <p:nvPr>
            <p:ph type="title"/>
          </p:nvPr>
        </p:nvSpPr>
        <p:spPr>
          <a:xfrm>
            <a:off x="454617" y="0"/>
            <a:ext cx="10972800" cy="1132114"/>
          </a:xfrm>
        </p:spPr>
        <p:txBody>
          <a:bodyPr/>
          <a:lstStyle/>
          <a:p>
            <a:r>
              <a:rPr lang="nb-NO" dirty="0"/>
              <a:t>E-læringskurset </a:t>
            </a:r>
            <a:r>
              <a:rPr lang="nb-NO" i="1" dirty="0"/>
              <a:t>Den gylne pennen</a:t>
            </a:r>
          </a:p>
        </p:txBody>
      </p:sp>
      <p:pic>
        <p:nvPicPr>
          <p:cNvPr id="7" name="Plassholder for innhold 6">
            <a:extLst>
              <a:ext uri="{FF2B5EF4-FFF2-40B4-BE49-F238E27FC236}">
                <a16:creationId xmlns:a16="http://schemas.microsoft.com/office/drawing/2014/main" id="{9F1C0BAE-2253-CB4F-9EA2-5053EDED8221}"/>
              </a:ext>
            </a:extLst>
          </p:cNvPr>
          <p:cNvPicPr>
            <a:picLocks noGrp="1" noChangeAspect="1"/>
          </p:cNvPicPr>
          <p:nvPr>
            <p:ph sz="quarter" idx="10"/>
          </p:nvPr>
        </p:nvPicPr>
        <p:blipFill>
          <a:blip r:embed="rId3"/>
          <a:stretch>
            <a:fillRect/>
          </a:stretch>
        </p:blipFill>
        <p:spPr>
          <a:xfrm>
            <a:off x="776268" y="991892"/>
            <a:ext cx="9710358" cy="5594888"/>
          </a:xfrm>
        </p:spPr>
      </p:pic>
    </p:spTree>
    <p:extLst>
      <p:ext uri="{BB962C8B-B14F-4D97-AF65-F5344CB8AC3E}">
        <p14:creationId xmlns:p14="http://schemas.microsoft.com/office/powerpoint/2010/main" val="847637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56DF0E-3167-824C-B3D0-5B759DE3B6C0}"/>
              </a:ext>
            </a:extLst>
          </p:cNvPr>
          <p:cNvSpPr>
            <a:spLocks noGrp="1"/>
          </p:cNvSpPr>
          <p:nvPr>
            <p:ph type="title"/>
          </p:nvPr>
        </p:nvSpPr>
        <p:spPr>
          <a:xfrm>
            <a:off x="532108" y="0"/>
            <a:ext cx="10972800" cy="1132114"/>
          </a:xfrm>
        </p:spPr>
        <p:txBody>
          <a:bodyPr/>
          <a:lstStyle/>
          <a:p>
            <a:r>
              <a:rPr lang="nb-NO" dirty="0"/>
              <a:t>Ei lita oppsummering</a:t>
            </a:r>
          </a:p>
        </p:txBody>
      </p:sp>
      <p:pic>
        <p:nvPicPr>
          <p:cNvPr id="4" name="Google Shape;72;p12" descr="Visste du at uklart språk koster offentlig sektor mange hundre millioner i året? KS hjelper kommunene med å forbedre språket." title="Én av tre forstår ikke offentlig informasjon">
            <a:hlinkClick r:id="rId3"/>
            <a:extLst>
              <a:ext uri="{FF2B5EF4-FFF2-40B4-BE49-F238E27FC236}">
                <a16:creationId xmlns:a16="http://schemas.microsoft.com/office/drawing/2014/main" id="{9CA283DF-D25A-4444-82CF-BBC4F6C52714}"/>
              </a:ext>
            </a:extLst>
          </p:cNvPr>
          <p:cNvPicPr preferRelativeResize="0"/>
          <p:nvPr/>
        </p:nvPicPr>
        <p:blipFill>
          <a:blip r:embed="rId4">
            <a:alphaModFix/>
          </a:blip>
          <a:stretch>
            <a:fillRect/>
          </a:stretch>
        </p:blipFill>
        <p:spPr>
          <a:xfrm>
            <a:off x="1401490" y="909225"/>
            <a:ext cx="7665019" cy="5755046"/>
          </a:xfrm>
          <a:prstGeom prst="rect">
            <a:avLst/>
          </a:prstGeom>
          <a:noFill/>
          <a:ln>
            <a:noFill/>
          </a:ln>
        </p:spPr>
      </p:pic>
    </p:spTree>
    <p:extLst>
      <p:ext uri="{BB962C8B-B14F-4D97-AF65-F5344CB8AC3E}">
        <p14:creationId xmlns:p14="http://schemas.microsoft.com/office/powerpoint/2010/main" val="4183432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65AA7D-041E-3A4B-BA55-2FAF629593A7}"/>
              </a:ext>
            </a:extLst>
          </p:cNvPr>
          <p:cNvSpPr>
            <a:spLocks noGrp="1"/>
          </p:cNvSpPr>
          <p:nvPr>
            <p:ph type="title"/>
          </p:nvPr>
        </p:nvSpPr>
        <p:spPr>
          <a:xfrm>
            <a:off x="609600" y="2590208"/>
            <a:ext cx="10972800" cy="1132114"/>
          </a:xfrm>
        </p:spPr>
        <p:txBody>
          <a:bodyPr>
            <a:normAutofit/>
          </a:bodyPr>
          <a:lstStyle/>
          <a:p>
            <a:pPr algn="ctr"/>
            <a:r>
              <a:rPr lang="nb-NO" sz="4800" dirty="0"/>
              <a:t>Lykke til med </a:t>
            </a:r>
            <a:r>
              <a:rPr lang="nb-NO" sz="4800" dirty="0" err="1"/>
              <a:t>klarspråksarbeidet</a:t>
            </a:r>
            <a:r>
              <a:rPr lang="nb-NO" sz="4800" dirty="0"/>
              <a:t>! </a:t>
            </a:r>
          </a:p>
        </p:txBody>
      </p:sp>
    </p:spTree>
    <p:extLst>
      <p:ext uri="{BB962C8B-B14F-4D97-AF65-F5344CB8AC3E}">
        <p14:creationId xmlns:p14="http://schemas.microsoft.com/office/powerpoint/2010/main" val="2318813461"/>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1" ma:contentTypeDescription="Create a new document." ma:contentTypeScope="" ma:versionID="1518a152c2eca282a0c3e949bd0c21c9">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231700c4a8e40ecc5b21599215756ef5"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C64DBC-65EB-4281-9DFA-B941B10710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8757EF-FCFF-4FB6-95D6-8050CAE4323D}">
  <ds:schemaRefs>
    <ds:schemaRef ds:uri="d935b8a4-dece-41f2-8b14-694d1fbbb825"/>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d38e24c2-69f2-44fc-a269-1983c94dfb04"/>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9C08DB84-9B0F-4C44-853D-65C5C06249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9930</TotalTime>
  <Words>4954</Words>
  <Application>Microsoft Macintosh PowerPoint</Application>
  <PresentationFormat>Widescreen</PresentationFormat>
  <Paragraphs>492</Paragraphs>
  <Slides>41</Slides>
  <Notes>40</Notes>
  <HiddenSlides>0</HiddenSlides>
  <MMClips>2</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41</vt:i4>
      </vt:variant>
    </vt:vector>
  </HeadingPairs>
  <TitlesOfParts>
    <vt:vector size="46" baseType="lpstr">
      <vt:lpstr>Arial</vt:lpstr>
      <vt:lpstr>Calibri</vt:lpstr>
      <vt:lpstr>HelveticaNeueLT Pro 25 UltLt</vt:lpstr>
      <vt:lpstr>Wingdings</vt:lpstr>
      <vt:lpstr>KS-profiltema</vt:lpstr>
      <vt:lpstr>Klarspråk – kva er det, kvifor treng vi det,  og korleis i all verda skal vi gjere det? </vt:lpstr>
      <vt:lpstr>PowerPoint-presentasjon</vt:lpstr>
      <vt:lpstr>PowerPoint-presentasjon</vt:lpstr>
      <vt:lpstr>PowerPoint-presentasjon</vt:lpstr>
      <vt:lpstr>Kva er klarspråk?</vt:lpstr>
      <vt:lpstr>I tillegg veit vi …</vt:lpstr>
      <vt:lpstr>Ny forvaltningslov med krav om klarspråk</vt:lpstr>
      <vt:lpstr>Ei oppgåve</vt:lpstr>
      <vt:lpstr>PowerPoint-presentasjon</vt:lpstr>
      <vt:lpstr>PowerPoint-presentasjon</vt:lpstr>
      <vt:lpstr>Les den nye versjonen av denne teksten</vt:lpstr>
      <vt:lpstr>PowerPoint-presentasjon</vt:lpstr>
      <vt:lpstr>Korleis skriv  vi klart?</vt:lpstr>
      <vt:lpstr>Slik skriv vi klart</vt:lpstr>
      <vt:lpstr>Slik skriv vi klart</vt:lpstr>
      <vt:lpstr>Slik skriv vi klart</vt:lpstr>
      <vt:lpstr>Slik skriv vi klart</vt:lpstr>
      <vt:lpstr>Slik skriv vi klart</vt:lpstr>
      <vt:lpstr>Slik skriv vi klart</vt:lpstr>
      <vt:lpstr>Slik skriv vi klart</vt:lpstr>
      <vt:lpstr>Slik skriv vi klart</vt:lpstr>
      <vt:lpstr>Slik skriv vi klart</vt:lpstr>
      <vt:lpstr>Slik skriv vi klart</vt:lpstr>
      <vt:lpstr>Kommunesektoren deler tekstar</vt:lpstr>
      <vt:lpstr>Men viktigast av alt: innbyggjarperspektivet</vt:lpstr>
      <vt:lpstr>Kva kan vi oppnå?</vt:lpstr>
      <vt:lpstr>Fredrikstad kommune</vt:lpstr>
      <vt:lpstr>Hamar kommune </vt:lpstr>
      <vt:lpstr>Odd Iver Rånes  leiar av kundesenteret i Plan- og bygningsetaten i Oslo kommune</vt:lpstr>
      <vt:lpstr>Eksempel frå Helgelandssykehuset </vt:lpstr>
      <vt:lpstr>Klarspråk gir mange effektar</vt:lpstr>
      <vt:lpstr>Korleis jobbar vi med klarspråk? </vt:lpstr>
      <vt:lpstr>Forankring er avgjerande</vt:lpstr>
      <vt:lpstr>KS hjelper oss i arbeidet: www.ks.no/klartsprak</vt:lpstr>
      <vt:lpstr>PowerPoint-presentasjon</vt:lpstr>
      <vt:lpstr>PowerPoint-presentasjon</vt:lpstr>
      <vt:lpstr>Dette seier nokre erfarne klarspråkskommunar om brukartesting:</vt:lpstr>
      <vt:lpstr>Klarspråk.no har også mange gode ressursar</vt:lpstr>
      <vt:lpstr>E-læringskurset Den gylne pennen</vt:lpstr>
      <vt:lpstr>Ei lita oppsummering</vt:lpstr>
      <vt:lpstr>Lykke til med klarspråksarbeidet! </vt:lpstr>
    </vt:vector>
  </TitlesOfParts>
  <Company>Crop</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Hevrøy</dc:creator>
  <cp:lastModifiedBy>Vidar Lynghammar</cp:lastModifiedBy>
  <cp:revision>529</cp:revision>
  <dcterms:created xsi:type="dcterms:W3CDTF">2014-12-02T12:21:04Z</dcterms:created>
  <dcterms:modified xsi:type="dcterms:W3CDTF">2020-03-24T14:46:33Z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