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handoutMasterIdLst>
    <p:handoutMasterId r:id="rId25"/>
  </p:handoutMasterIdLst>
  <p:sldIdLst>
    <p:sldId id="565" r:id="rId2"/>
    <p:sldId id="522" r:id="rId3"/>
    <p:sldId id="523" r:id="rId4"/>
    <p:sldId id="524" r:id="rId5"/>
    <p:sldId id="525" r:id="rId6"/>
    <p:sldId id="526" r:id="rId7"/>
    <p:sldId id="527" r:id="rId8"/>
    <p:sldId id="528" r:id="rId9"/>
    <p:sldId id="529" r:id="rId10"/>
    <p:sldId id="530" r:id="rId11"/>
    <p:sldId id="531" r:id="rId12"/>
    <p:sldId id="532" r:id="rId13"/>
    <p:sldId id="533" r:id="rId14"/>
    <p:sldId id="534" r:id="rId15"/>
    <p:sldId id="535" r:id="rId16"/>
    <p:sldId id="536" r:id="rId17"/>
    <p:sldId id="537" r:id="rId18"/>
    <p:sldId id="538" r:id="rId19"/>
    <p:sldId id="539" r:id="rId20"/>
    <p:sldId id="540" r:id="rId21"/>
    <p:sldId id="541" r:id="rId22"/>
    <p:sldId id="542" r:id="rId23"/>
  </p:sldIdLst>
  <p:sldSz cx="9144000" cy="6858000" type="screen4x3"/>
  <p:notesSz cx="6669088" cy="9926638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53085" autoAdjust="0"/>
  </p:normalViewPr>
  <p:slideViewPr>
    <p:cSldViewPr>
      <p:cViewPr varScale="1">
        <p:scale>
          <a:sx n="46" d="100"/>
          <a:sy n="46" d="100"/>
        </p:scale>
        <p:origin x="1949" y="4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-6490"/>
    </p:cViewPr>
  </p:sorterViewPr>
  <p:notesViewPr>
    <p:cSldViewPr>
      <p:cViewPr varScale="1">
        <p:scale>
          <a:sx n="61" d="100"/>
          <a:sy n="61" d="100"/>
        </p:scale>
        <p:origin x="3283" y="67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78996C-DE08-4C48-A9DF-A2EF160EC5AB}" type="datetimeFigureOut">
              <a:rPr lang="nb-NO" smtClean="0"/>
              <a:t>10.04.2019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98892A-D3CF-4057-BEF2-6DA7593ACB3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136124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F59D2-952C-46E4-8EC9-F25907E2214E}" type="datetimeFigureOut">
              <a:rPr lang="nb-NO" smtClean="0"/>
              <a:t>10.04.2019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13C3AD-D956-42BA-924F-0837250CFB7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0682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13C3AD-D956-42BA-924F-0837250CFB7F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171806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9144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nb-NO">
              <a:solidFill>
                <a:prstClr val="white"/>
              </a:solidFill>
            </a:endParaRPr>
          </a:p>
        </p:txBody>
      </p:sp>
      <p:pic>
        <p:nvPicPr>
          <p:cNvPr id="8" name="Bilde 7" descr="ks_hoved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S tagline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  <p:sp>
        <p:nvSpPr>
          <p:cNvPr id="10" name="Rektangel 9"/>
          <p:cNvSpPr/>
          <p:nvPr userDrawn="1"/>
        </p:nvSpPr>
        <p:spPr>
          <a:xfrm>
            <a:off x="7683500" y="5911850"/>
            <a:ext cx="127635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nb-NO">
              <a:solidFill>
                <a:prstClr val="white"/>
              </a:solidFill>
            </a:endParaRPr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498170" y="2196036"/>
            <a:ext cx="7436468" cy="466880"/>
          </a:xfrm>
        </p:spPr>
        <p:txBody>
          <a:bodyPr>
            <a:noAutofit/>
          </a:bodyPr>
          <a:lstStyle>
            <a:lvl1pPr algn="l">
              <a:defRPr sz="2800">
                <a:solidFill>
                  <a:srgbClr val="FFFFFF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498170" y="2794020"/>
            <a:ext cx="64008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 smtClean="0"/>
              <a:t>Klikk for å redigere undertittelstil i malen</a:t>
            </a:r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1964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457200" y="950687"/>
            <a:ext cx="82296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1737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10.04.2019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17378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173787"/>
            <a:ext cx="11692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457201" y="2082801"/>
            <a:ext cx="8229600" cy="3720104"/>
          </a:xfrm>
        </p:spPr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38495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10.04.2019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636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10.04.2019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8203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10.04.2019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6992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10.04.2019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075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10.04.2019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4713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10.04.2019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0556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b-NO" smtClean="0"/>
              <a:t>Klikk for å redigere tittelstil</a:t>
            </a:r>
            <a:endParaRPr lang="nb-NO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b-NO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10.04.2019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81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9144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nb-NO">
              <a:solidFill>
                <a:prstClr val="white"/>
              </a:solidFill>
            </a:endParaRPr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498170" y="2196035"/>
            <a:ext cx="4730675" cy="622653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28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10" name="Bilde 9" descr="ks_hoved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3" name="Bilde 12" descr="kommunelenka.png"/>
          <p:cNvPicPr>
            <a:picLocks noChangeAspect="1"/>
          </p:cNvPicPr>
          <p:nvPr userDrawn="1"/>
        </p:nvPicPr>
        <p:blipFill>
          <a:blip r:embed="rId3" cstate="print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487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123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9144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nb-NO">
              <a:solidFill>
                <a:prstClr val="white"/>
              </a:solidFill>
            </a:endParaRPr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498170" y="2196035"/>
            <a:ext cx="4730675" cy="622653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28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10" name="Bilde 9" descr="ks_hoved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3" name="Bilde 12" descr="kommunelenka.png"/>
          <p:cNvPicPr>
            <a:picLocks noChangeAspect="1"/>
          </p:cNvPicPr>
          <p:nvPr userDrawn="1"/>
        </p:nvPicPr>
        <p:blipFill>
          <a:blip r:embed="rId3" cstate="print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487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569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9144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nb-NO">
              <a:solidFill>
                <a:prstClr val="white"/>
              </a:solidFill>
            </a:endParaRPr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498170" y="2196035"/>
            <a:ext cx="4730675" cy="622653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28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 smtClean="0"/>
              <a:t>Klikk for å redigere tittelstil</a:t>
            </a:r>
            <a:endParaRPr lang="nb-NO" dirty="0"/>
          </a:p>
        </p:txBody>
      </p:sp>
      <p:pic>
        <p:nvPicPr>
          <p:cNvPr id="10" name="Bilde 9" descr="ks_hoved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3" name="Bilde 12" descr="kommunelenka.png"/>
          <p:cNvPicPr>
            <a:picLocks noChangeAspect="1"/>
          </p:cNvPicPr>
          <p:nvPr userDrawn="1"/>
        </p:nvPicPr>
        <p:blipFill>
          <a:blip r:embed="rId3" cstate="print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487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0540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rgbClr val="85817D"/>
                </a:solidFill>
              </a:defRPr>
            </a:lvl1pPr>
          </a:lstStyle>
          <a:p>
            <a:r>
              <a:rPr lang="nb-NO" noProof="0" smtClean="0"/>
              <a:t>Klikk for å redigere tittelstil</a:t>
            </a:r>
            <a:endParaRPr lang="nb-NO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14325" indent="-314325">
              <a:buFontTx/>
              <a:buBlip>
                <a:blip r:embed="rId2"/>
              </a:buBlip>
              <a:defRPr/>
            </a:lvl1pPr>
            <a:lvl2pPr marL="647700" indent="-285750">
              <a:buFontTx/>
              <a:buBlip>
                <a:blip r:embed="rId2"/>
              </a:buBlip>
              <a:defRPr/>
            </a:lvl2pPr>
            <a:lvl3pPr marL="933450" indent="-304800">
              <a:buFontTx/>
              <a:buBlip>
                <a:blip r:embed="rId2"/>
              </a:buBlip>
              <a:defRPr/>
            </a:lvl3pPr>
            <a:lvl4pPr marL="1200150" indent="-304800">
              <a:buFontTx/>
              <a:buBlip>
                <a:blip r:embed="rId2"/>
              </a:buBlip>
              <a:defRPr/>
            </a:lvl4pPr>
            <a:lvl5pPr marL="1438275" indent="-276225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nb-NO" noProof="0" smtClean="0"/>
              <a:t>Klikk for å redigere tekststiler i malen</a:t>
            </a:r>
          </a:p>
          <a:p>
            <a:pPr lvl="1"/>
            <a:r>
              <a:rPr lang="nb-NO" noProof="0" smtClean="0"/>
              <a:t>Andre nivå</a:t>
            </a:r>
          </a:p>
          <a:p>
            <a:pPr lvl="2"/>
            <a:r>
              <a:rPr lang="nb-NO" noProof="0" smtClean="0"/>
              <a:t>Tredje nivå</a:t>
            </a:r>
          </a:p>
          <a:p>
            <a:pPr lvl="3"/>
            <a:r>
              <a:rPr lang="nb-NO" noProof="0" smtClean="0"/>
              <a:t>Fjerde nivå</a:t>
            </a:r>
          </a:p>
          <a:p>
            <a:pPr lvl="4"/>
            <a:r>
              <a:rPr lang="nb-NO" noProof="0" smtClean="0"/>
              <a:t>Femte nivå</a:t>
            </a:r>
            <a:endParaRPr lang="nb-NO" noProof="0" dirty="0"/>
          </a:p>
        </p:txBody>
      </p:sp>
    </p:spTree>
    <p:extLst>
      <p:ext uri="{BB962C8B-B14F-4D97-AF65-F5344CB8AC3E}">
        <p14:creationId xmlns:p14="http://schemas.microsoft.com/office/powerpoint/2010/main" val="128712698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94751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2090509"/>
            <a:ext cx="8229600" cy="350236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457200" y="617378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 defTabSz="457200"/>
              <a:t>10.04.2019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3124200" y="6173787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6553200" y="6173787"/>
            <a:ext cx="11692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457200"/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 defTabSz="457200"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Bilde 6" descr="ks_hovedlogo_rgb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1815" y="6157913"/>
            <a:ext cx="762135" cy="380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751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4" r:id="rId13"/>
  </p:sldLayoutIdLs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4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4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w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691379"/>
            <a:ext cx="8229600" cy="1132114"/>
          </a:xfrm>
        </p:spPr>
        <p:txBody>
          <a:bodyPr>
            <a:normAutofit/>
          </a:bodyPr>
          <a:lstStyle/>
          <a:p>
            <a:pPr algn="ctr"/>
            <a:r>
              <a:rPr lang="nb-NO" sz="3600" b="1" dirty="0" smtClean="0"/>
              <a:t>Julequiz</a:t>
            </a:r>
            <a:endParaRPr lang="nb-NO" sz="3600" b="1" dirty="0"/>
          </a:p>
        </p:txBody>
      </p:sp>
      <p:sp>
        <p:nvSpPr>
          <p:cNvPr id="4" name="Plassholder for innhold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nb-NO" dirty="0"/>
          </a:p>
        </p:txBody>
      </p:sp>
      <p:graphicFrame>
        <p:nvGraphicFramePr>
          <p:cNvPr id="3" name="Objek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7716418"/>
              </p:ext>
            </p:extLst>
          </p:nvPr>
        </p:nvGraphicFramePr>
        <p:xfrm>
          <a:off x="1331640" y="1802407"/>
          <a:ext cx="6408712" cy="43082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r:id="rId4" imgW="3037320" imgH="2041920" progId="">
                  <p:embed/>
                </p:oleObj>
              </mc:Choice>
              <mc:Fallback>
                <p:oleObj r:id="rId4" imgW="3037320" imgH="20419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31640" y="1802407"/>
                        <a:ext cx="6408712" cy="43082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3194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B7CEC9-B219-B446-9590-0B68C2DD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 Vi har forsøkt å byråkratisere språket i en kjent julesang – kjenner du den igjen?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6074EB-5F81-5649-92D5-1AE17886EE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70166-EE4A-EC4E-88B1-A4C90DFF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420889"/>
            <a:ext cx="6419056" cy="2736304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nb-NO" dirty="0"/>
              <a:t>D</a:t>
            </a:r>
            <a:r>
              <a:rPr lang="nb-NO" dirty="0" smtClean="0"/>
              <a:t>et er per dags dato foretatt </a:t>
            </a:r>
            <a:r>
              <a:rPr lang="nb-NO" dirty="0"/>
              <a:t>rengjøring av alle gulvflater innomhus. Videre er det gjennomført innhenting av biobrensel ved manuell befordring. (Tiltaket utløser ikke krav om tilknytning til fjernvarmeanlegg etter Holand kommunes vedtekt etter § 66a til </a:t>
            </a:r>
            <a:r>
              <a:rPr lang="nb-NO" dirty="0" err="1"/>
              <a:t>pbl</a:t>
            </a:r>
            <a:r>
              <a:rPr lang="nb-NO" dirty="0"/>
              <a:t>. av 14.06.1985.) Det er i tillegg besørget bespisning for fjærkre i tilknytning til uteoppholdsarealene. 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724718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B7CEC9-B219-B446-9590-0B68C2DD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 Pinnekjøtt er best! Er du enig </a:t>
            </a:r>
            <a:r>
              <a:rPr lang="nb-NO" i="1" dirty="0"/>
              <a:t>om</a:t>
            </a:r>
            <a:r>
              <a:rPr lang="nb-NO" dirty="0"/>
              <a:t>, </a:t>
            </a:r>
            <a:r>
              <a:rPr lang="nb-NO" i="1" dirty="0"/>
              <a:t>i</a:t>
            </a:r>
            <a:r>
              <a:rPr lang="nb-NO" dirty="0"/>
              <a:t> eller </a:t>
            </a:r>
            <a:r>
              <a:rPr lang="nb-NO" i="1" dirty="0"/>
              <a:t>med</a:t>
            </a:r>
            <a:r>
              <a:rPr lang="nb-NO" dirty="0"/>
              <a:t> det?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6074EB-5F81-5649-92D5-1AE17886EE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70166-EE4A-EC4E-88B1-A4C90DFF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276872"/>
            <a:ext cx="4038600" cy="3849291"/>
          </a:xfrm>
        </p:spPr>
        <p:txBody>
          <a:bodyPr/>
          <a:lstStyle/>
          <a:p>
            <a:pPr marL="685800" lvl="1" indent="-342900">
              <a:buFont typeface="+mj-lt"/>
              <a:buAutoNum type="alphaLcParenR"/>
            </a:pPr>
            <a:r>
              <a:rPr lang="nb-NO" dirty="0"/>
              <a:t>Jeg er enig </a:t>
            </a:r>
            <a:r>
              <a:rPr lang="nb-NO" i="1" dirty="0"/>
              <a:t>om</a:t>
            </a:r>
            <a:r>
              <a:rPr lang="nb-NO" dirty="0"/>
              <a:t> at pinnekjøtt er best.</a:t>
            </a:r>
            <a:endParaRPr lang="nb-NO" sz="1350" dirty="0"/>
          </a:p>
          <a:p>
            <a:pPr marL="685800" lvl="1" indent="-342900">
              <a:buFont typeface="+mj-lt"/>
              <a:buAutoNum type="alphaLcParenR"/>
            </a:pPr>
            <a:r>
              <a:rPr lang="nb-NO" dirty="0"/>
              <a:t>Jeg er enig </a:t>
            </a:r>
            <a:r>
              <a:rPr lang="nb-NO" i="1" dirty="0"/>
              <a:t>med</a:t>
            </a:r>
            <a:r>
              <a:rPr lang="nb-NO" dirty="0"/>
              <a:t> at pinnekjøtt er best.</a:t>
            </a:r>
            <a:endParaRPr lang="nb-NO" sz="1350" dirty="0"/>
          </a:p>
          <a:p>
            <a:pPr marL="685800" lvl="1" indent="-342900">
              <a:buFont typeface="+mj-lt"/>
              <a:buAutoNum type="alphaLcParenR"/>
            </a:pPr>
            <a:r>
              <a:rPr lang="nb-NO" dirty="0"/>
              <a:t>Jeg er enig </a:t>
            </a:r>
            <a:r>
              <a:rPr lang="nb-NO" i="1" dirty="0"/>
              <a:t>i</a:t>
            </a:r>
            <a:r>
              <a:rPr lang="nb-NO" dirty="0"/>
              <a:t> at pinnekjøtt er best.</a:t>
            </a:r>
            <a:endParaRPr lang="nb-NO" sz="1350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11A1209-C36B-404E-99A0-CDB2E2B4D4A6}"/>
              </a:ext>
            </a:extLst>
          </p:cNvPr>
          <p:cNvSpPr txBox="1"/>
          <p:nvPr/>
        </p:nvSpPr>
        <p:spPr>
          <a:xfrm>
            <a:off x="3525749" y="4217179"/>
            <a:ext cx="14948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797389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B7CEC9-B219-B446-9590-0B68C2DD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3 Hva er riktig?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6074EB-5F81-5649-92D5-1AE17886EE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70166-EE4A-EC4E-88B1-A4C90DFF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129651"/>
            <a:ext cx="7067128" cy="4035653"/>
          </a:xfrm>
        </p:spPr>
        <p:txBody>
          <a:bodyPr>
            <a:normAutofit/>
          </a:bodyPr>
          <a:lstStyle/>
          <a:p>
            <a:pPr>
              <a:buFont typeface="+mj-lt"/>
              <a:buAutoNum type="alphaLcParenR"/>
            </a:pPr>
            <a:r>
              <a:rPr lang="nb-NO" dirty="0"/>
              <a:t>I følge mamma forventer mormor at du er tilstede når vi leser juleevangeliet.</a:t>
            </a:r>
          </a:p>
          <a:p>
            <a:pPr>
              <a:buFont typeface="+mj-lt"/>
              <a:buAutoNum type="alphaLcParenR"/>
            </a:pPr>
            <a:r>
              <a:rPr lang="nb-NO" dirty="0"/>
              <a:t>Ifølge mamma forventer mormor at du er til stede når vi leser juleevangeliet.</a:t>
            </a:r>
          </a:p>
          <a:p>
            <a:pPr>
              <a:buFont typeface="+mj-lt"/>
              <a:buAutoNum type="alphaLcParenR"/>
            </a:pPr>
            <a:r>
              <a:rPr lang="nb-NO" dirty="0"/>
              <a:t>I følge mamma forventer mormor at du er til stede når vi leser juleevangeliet.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11A1209-C36B-404E-99A0-CDB2E2B4D4A6}"/>
              </a:ext>
            </a:extLst>
          </p:cNvPr>
          <p:cNvSpPr txBox="1"/>
          <p:nvPr/>
        </p:nvSpPr>
        <p:spPr>
          <a:xfrm>
            <a:off x="3525749" y="4217179"/>
            <a:ext cx="14948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399396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B7CEC9-B219-B446-9590-0B68C2DD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4  Hvilken julesang er dette?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70166-EE4A-EC4E-88B1-A4C90DFF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204864"/>
            <a:ext cx="7499176" cy="39212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Med henrykkelse og begjærlighet inntas velsmakende og sødmefylt proviant i driftsbygningen på en landeiendom. På nærliggende, omkringliggende arealer begjæres det imidlertid også befatning med den angjeldende proviant, som besiktiges og omringes dansende.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11A1209-C36B-404E-99A0-CDB2E2B4D4A6}"/>
              </a:ext>
            </a:extLst>
          </p:cNvPr>
          <p:cNvSpPr txBox="1"/>
          <p:nvPr/>
        </p:nvSpPr>
        <p:spPr>
          <a:xfrm>
            <a:off x="3525749" y="4217179"/>
            <a:ext cx="14948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2250184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B7CEC9-B219-B446-9590-0B68C2DD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5 Hvor kommer uttrykket «ramaskrik» fra?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6074EB-5F81-5649-92D5-1AE17886EE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70166-EE4A-EC4E-88B1-A4C90DFF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276873"/>
            <a:ext cx="7859216" cy="3096344"/>
          </a:xfrm>
        </p:spPr>
        <p:txBody>
          <a:bodyPr>
            <a:normAutofit/>
          </a:bodyPr>
          <a:lstStyle/>
          <a:p>
            <a:pPr>
              <a:buFont typeface="+mj-lt"/>
              <a:buAutoNum type="alphaLcParenR"/>
            </a:pPr>
            <a:r>
              <a:rPr lang="nb-NO" dirty="0"/>
              <a:t>På vei til Betlehem passerte Josef og Maria Rama, og der skrek Maria av smerte. </a:t>
            </a:r>
          </a:p>
          <a:p>
            <a:pPr>
              <a:buFont typeface="+mj-lt"/>
              <a:buAutoNum type="alphaLcParenR"/>
            </a:pPr>
            <a:r>
              <a:rPr lang="nb-NO" dirty="0"/>
              <a:t>Da Herodes lot drepe alle guttebarn i Betlehem og omegn, hørtes skrik og gråt i Rama. </a:t>
            </a:r>
          </a:p>
          <a:p>
            <a:pPr>
              <a:buFont typeface="+mj-lt"/>
              <a:buAutoNum type="alphaLcParenR"/>
            </a:pPr>
            <a:r>
              <a:rPr lang="nb-NO" dirty="0"/>
              <a:t>Alle innbyggerne i Rama skrek og jublet av glede da de fikk høre nyheten om Jesu fødsel. 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11A1209-C36B-404E-99A0-CDB2E2B4D4A6}"/>
              </a:ext>
            </a:extLst>
          </p:cNvPr>
          <p:cNvSpPr txBox="1"/>
          <p:nvPr/>
        </p:nvSpPr>
        <p:spPr>
          <a:xfrm>
            <a:off x="3525749" y="4217179"/>
            <a:ext cx="14948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308894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B7CEC9-B219-B446-9590-0B68C2DD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6 Hva betyr: Han er snill i forhold til julenissen?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6074EB-5F81-5649-92D5-1AE17886EE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70166-EE4A-EC4E-88B1-A4C90DFF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564904"/>
            <a:ext cx="5626968" cy="3561259"/>
          </a:xfrm>
        </p:spPr>
        <p:txBody>
          <a:bodyPr/>
          <a:lstStyle/>
          <a:p>
            <a:pPr>
              <a:buFont typeface="+mj-lt"/>
              <a:buAutoNum type="alphaLcParenR"/>
            </a:pPr>
            <a:r>
              <a:rPr lang="nb-NO" dirty="0"/>
              <a:t>at han er snill mot julenissen</a:t>
            </a:r>
          </a:p>
          <a:p>
            <a:pPr>
              <a:buFont typeface="+mj-lt"/>
              <a:buAutoNum type="alphaLcParenR"/>
            </a:pPr>
            <a:r>
              <a:rPr lang="nb-NO" dirty="0"/>
              <a:t>at han er snillere enn julenissen</a:t>
            </a:r>
          </a:p>
          <a:p>
            <a:pPr>
              <a:buFont typeface="+mj-lt"/>
              <a:buAutoNum type="alphaLcParenR"/>
            </a:pPr>
            <a:r>
              <a:rPr lang="nb-NO" dirty="0"/>
              <a:t>at han har vært snill i år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11A1209-C36B-404E-99A0-CDB2E2B4D4A6}"/>
              </a:ext>
            </a:extLst>
          </p:cNvPr>
          <p:cNvSpPr txBox="1"/>
          <p:nvPr/>
        </p:nvSpPr>
        <p:spPr>
          <a:xfrm>
            <a:off x="3525749" y="4217179"/>
            <a:ext cx="14948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221350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B7CEC9-B219-B446-9590-0B68C2DD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7 Hvilke tre feil har sneket seg inn i juleevangeliets første setning?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6074EB-5F81-5649-92D5-1AE17886EE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70166-EE4A-EC4E-88B1-A4C90DFF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492896"/>
            <a:ext cx="6707088" cy="3633267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Det skjedde i de dager at det gikk ut </a:t>
            </a:r>
            <a:r>
              <a:rPr lang="nb-NO" dirty="0" err="1"/>
              <a:t>befalning</a:t>
            </a:r>
            <a:r>
              <a:rPr lang="nb-NO" dirty="0"/>
              <a:t> fra keiser Augustus på at hele verden skulle innskrives i Manntall. 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11A1209-C36B-404E-99A0-CDB2E2B4D4A6}"/>
              </a:ext>
            </a:extLst>
          </p:cNvPr>
          <p:cNvSpPr txBox="1"/>
          <p:nvPr/>
        </p:nvSpPr>
        <p:spPr>
          <a:xfrm>
            <a:off x="3525749" y="4217179"/>
            <a:ext cx="14948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154468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B7CEC9-B219-B446-9590-0B68C2DD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8 Hva er riktig innledningshilsen?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6074EB-5F81-5649-92D5-1AE17886EE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70166-EE4A-EC4E-88B1-A4C90DFF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204864"/>
            <a:ext cx="4038600" cy="3921299"/>
          </a:xfrm>
        </p:spPr>
        <p:txBody>
          <a:bodyPr/>
          <a:lstStyle/>
          <a:p>
            <a:pPr>
              <a:buFont typeface="+mj-lt"/>
              <a:buAutoNum type="alphaLcParenR"/>
            </a:pPr>
            <a:r>
              <a:rPr lang="nb-NO" dirty="0"/>
              <a:t>Hei, </a:t>
            </a:r>
            <a:r>
              <a:rPr lang="nb-NO" dirty="0" err="1"/>
              <a:t>Tøflus</a:t>
            </a:r>
            <a:r>
              <a:rPr lang="nb-NO" dirty="0"/>
              <a:t>!</a:t>
            </a:r>
          </a:p>
          <a:p>
            <a:pPr>
              <a:buFont typeface="+mj-lt"/>
              <a:buAutoNum type="alphaLcParenR"/>
            </a:pPr>
            <a:r>
              <a:rPr lang="nb-NO" dirty="0"/>
              <a:t>Hei </a:t>
            </a:r>
            <a:r>
              <a:rPr lang="nb-NO" dirty="0" err="1"/>
              <a:t>Tøflus</a:t>
            </a:r>
            <a:r>
              <a:rPr lang="nb-NO" dirty="0"/>
              <a:t>!</a:t>
            </a:r>
          </a:p>
          <a:p>
            <a:pPr>
              <a:buFont typeface="+mj-lt"/>
              <a:buAutoNum type="alphaLcParenR"/>
            </a:pPr>
            <a:r>
              <a:rPr lang="nb-NO" dirty="0"/>
              <a:t>Hei </a:t>
            </a:r>
            <a:r>
              <a:rPr lang="nb-NO" dirty="0" err="1"/>
              <a:t>Tøflus</a:t>
            </a:r>
            <a:r>
              <a:rPr lang="nb-NO" dirty="0"/>
              <a:t>, 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11A1209-C36B-404E-99A0-CDB2E2B4D4A6}"/>
              </a:ext>
            </a:extLst>
          </p:cNvPr>
          <p:cNvSpPr txBox="1"/>
          <p:nvPr/>
        </p:nvSpPr>
        <p:spPr>
          <a:xfrm>
            <a:off x="3525749" y="4217179"/>
            <a:ext cx="14948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103096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B7CEC9-B219-B446-9590-0B68C2DD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9 Hvilken julesang er dette?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70166-EE4A-EC4E-88B1-A4C90DFF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916832"/>
            <a:ext cx="8229600" cy="40356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n-NO" dirty="0"/>
              <a:t>Når den </a:t>
            </a:r>
            <a:r>
              <a:rPr lang="nn-NO" dirty="0" err="1"/>
              <a:t>mørkeste</a:t>
            </a:r>
            <a:r>
              <a:rPr lang="nn-NO" dirty="0"/>
              <a:t> andelen av døgnet overskrider </a:t>
            </a:r>
            <a:r>
              <a:rPr lang="nn-NO" dirty="0" err="1"/>
              <a:t>lengden</a:t>
            </a:r>
            <a:r>
              <a:rPr lang="nn-NO" dirty="0"/>
              <a:t> på den </a:t>
            </a:r>
            <a:r>
              <a:rPr lang="nn-NO" dirty="0" err="1"/>
              <a:t>lyseste</a:t>
            </a:r>
            <a:r>
              <a:rPr lang="nn-NO" dirty="0"/>
              <a:t>, samt at temperaturen faller til en verdi </a:t>
            </a:r>
            <a:r>
              <a:rPr lang="nn-NO" dirty="0" err="1"/>
              <a:t>lavere</a:t>
            </a:r>
            <a:r>
              <a:rPr lang="nn-NO" dirty="0"/>
              <a:t> enn null, har en kvinnelig </a:t>
            </a:r>
            <a:r>
              <a:rPr lang="nn-NO" dirty="0" err="1"/>
              <a:t>forsørger</a:t>
            </a:r>
            <a:r>
              <a:rPr lang="nn-NO" dirty="0"/>
              <a:t> for en </a:t>
            </a:r>
            <a:r>
              <a:rPr lang="nn-NO" dirty="0" err="1"/>
              <a:t>enhet</a:t>
            </a:r>
            <a:r>
              <a:rPr lang="nn-NO" dirty="0"/>
              <a:t> </a:t>
            </a:r>
            <a:r>
              <a:rPr lang="nn-NO" dirty="0" err="1"/>
              <a:t>bestående</a:t>
            </a:r>
            <a:r>
              <a:rPr lang="nn-NO" dirty="0"/>
              <a:t> av skadedyr dialog med sitt avkom, der det </a:t>
            </a:r>
            <a:r>
              <a:rPr lang="nn-NO" dirty="0" err="1"/>
              <a:t>fremkommer</a:t>
            </a:r>
            <a:r>
              <a:rPr lang="nn-NO" dirty="0"/>
              <a:t> at </a:t>
            </a:r>
            <a:r>
              <a:rPr lang="nn-NO" dirty="0" err="1"/>
              <a:t>samtlige</a:t>
            </a:r>
            <a:r>
              <a:rPr lang="nn-NO" dirty="0"/>
              <a:t> vil få anledning til feiring av 24.12 så fremt de </a:t>
            </a:r>
            <a:r>
              <a:rPr lang="nn-NO" dirty="0" err="1"/>
              <a:t>besørger</a:t>
            </a:r>
            <a:r>
              <a:rPr lang="nn-NO" dirty="0"/>
              <a:t> å unngå berøring med innretning til </a:t>
            </a:r>
            <a:r>
              <a:rPr lang="nn-NO" dirty="0" err="1"/>
              <a:t>fanging</a:t>
            </a:r>
            <a:r>
              <a:rPr lang="nn-NO" dirty="0"/>
              <a:t> av </a:t>
            </a:r>
            <a:r>
              <a:rPr lang="nn-NO" dirty="0" err="1"/>
              <a:t>nevnte</a:t>
            </a:r>
            <a:r>
              <a:rPr lang="nn-NO" dirty="0"/>
              <a:t> skadedyr </a:t>
            </a:r>
            <a:r>
              <a:rPr lang="nn-NO" dirty="0" err="1"/>
              <a:t>beordret</a:t>
            </a:r>
            <a:r>
              <a:rPr lang="nn-NO" dirty="0"/>
              <a:t> utplassert ved </a:t>
            </a:r>
            <a:r>
              <a:rPr lang="nn-NO" dirty="0" err="1"/>
              <a:t>bopel</a:t>
            </a:r>
            <a:r>
              <a:rPr lang="nn-NO" dirty="0"/>
              <a:t> dato 23.11.2015.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11A1209-C36B-404E-99A0-CDB2E2B4D4A6}"/>
              </a:ext>
            </a:extLst>
          </p:cNvPr>
          <p:cNvSpPr txBox="1"/>
          <p:nvPr/>
        </p:nvSpPr>
        <p:spPr>
          <a:xfrm>
            <a:off x="3525749" y="4217179"/>
            <a:ext cx="14948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151150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B7CEC9-B219-B446-9590-0B68C2DD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10 «Lønnlig iblant oss de går» – hva betyr lønnlig?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6074EB-5F81-5649-92D5-1AE17886EE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70166-EE4A-EC4E-88B1-A4C90DFF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708920"/>
            <a:ext cx="4038600" cy="3417243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a) skjult, hemmelig</a:t>
            </a:r>
            <a:br>
              <a:rPr lang="nb-NO" dirty="0"/>
            </a:br>
            <a:r>
              <a:rPr lang="nb-NO" dirty="0"/>
              <a:t>b) forsiktig</a:t>
            </a:r>
            <a:br>
              <a:rPr lang="nb-NO" dirty="0"/>
            </a:br>
            <a:r>
              <a:rPr lang="nb-NO" dirty="0"/>
              <a:t>c) stille, taust</a:t>
            </a:r>
          </a:p>
          <a:p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11A1209-C36B-404E-99A0-CDB2E2B4D4A6}"/>
              </a:ext>
            </a:extLst>
          </p:cNvPr>
          <p:cNvSpPr txBox="1"/>
          <p:nvPr/>
        </p:nvSpPr>
        <p:spPr>
          <a:xfrm>
            <a:off x="3525749" y="4217179"/>
            <a:ext cx="14948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1944197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74848" y="73908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nb-NO" sz="4000" b="1" dirty="0">
                <a:solidFill>
                  <a:srgbClr val="001A58"/>
                </a:solidFill>
              </a:rPr>
              <a:t>Fasit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 dirty="0"/>
          </a:p>
        </p:txBody>
      </p:sp>
      <p:graphicFrame>
        <p:nvGraphicFramePr>
          <p:cNvPr id="5" name="Objek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200352"/>
              </p:ext>
            </p:extLst>
          </p:nvPr>
        </p:nvGraphicFramePr>
        <p:xfrm>
          <a:off x="1524852" y="1963156"/>
          <a:ext cx="5929591" cy="39861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r:id="rId3" imgW="3037320" imgH="2041920" progId="">
                  <p:embed/>
                </p:oleObj>
              </mc:Choice>
              <mc:Fallback>
                <p:oleObj r:id="rId3" imgW="3037320" imgH="20419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24852" y="1963156"/>
                        <a:ext cx="5929591" cy="39861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318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B7CEC9-B219-B446-9590-0B68C2DD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 Vi har forsøkt å byråkratisere språket i en kjent julesang – kjenner du den igjen?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6074EB-5F81-5649-92D5-1AE17886EE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70166-EE4A-EC4E-88B1-A4C90DFF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182335"/>
            <a:ext cx="7931224" cy="319088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nb-NO" dirty="0"/>
              <a:t>Nå er det foretatt rengjøring av alle gulvflater innomhus. Videre er det gjennomført innhenting av biobrensel ved manuell befordring. (Tiltaket utløser ikke krav om tilknytning til fjernvarmeanlegg etter Holand kommunes vedtekt etter § 66a til </a:t>
            </a:r>
            <a:r>
              <a:rPr lang="nb-NO" dirty="0" err="1"/>
              <a:t>pbl</a:t>
            </a:r>
            <a:r>
              <a:rPr lang="nb-NO" dirty="0"/>
              <a:t>. av 14.06.1985.) Det er i tillegg besørget bespisning for fjærkre i tilknytning til uteoppholdsarealene.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Svar: </a:t>
            </a:r>
            <a:r>
              <a:rPr lang="nb-NO" dirty="0"/>
              <a:t>Julekveldsvise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34389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B7CEC9-B219-B446-9590-0B68C2DD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2 Pinnekjøtt er best! Er du enig </a:t>
            </a:r>
            <a:r>
              <a:rPr lang="nb-NO" i="1" dirty="0"/>
              <a:t>om</a:t>
            </a:r>
            <a:r>
              <a:rPr lang="nb-NO" dirty="0"/>
              <a:t>, </a:t>
            </a:r>
            <a:r>
              <a:rPr lang="nb-NO" i="1" dirty="0"/>
              <a:t>i</a:t>
            </a:r>
            <a:r>
              <a:rPr lang="nb-NO" dirty="0"/>
              <a:t> eller </a:t>
            </a:r>
            <a:r>
              <a:rPr lang="nb-NO" i="1" dirty="0"/>
              <a:t>med</a:t>
            </a:r>
            <a:r>
              <a:rPr lang="nb-NO" dirty="0"/>
              <a:t> det?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6074EB-5F81-5649-92D5-1AE17886EE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70166-EE4A-EC4E-88B1-A4C90DFF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204864"/>
            <a:ext cx="7787208" cy="3921299"/>
          </a:xfrm>
        </p:spPr>
        <p:txBody>
          <a:bodyPr>
            <a:normAutofit/>
          </a:bodyPr>
          <a:lstStyle/>
          <a:p>
            <a:pPr marL="685800" lvl="1" indent="-342900">
              <a:buFont typeface="+mj-lt"/>
              <a:buAutoNum type="alphaLcParenR"/>
            </a:pPr>
            <a:r>
              <a:rPr lang="nb-NO" dirty="0"/>
              <a:t>Jeg er enig om at pinnekjøtt er best.</a:t>
            </a:r>
            <a:endParaRPr lang="nb-NO" sz="1350" dirty="0"/>
          </a:p>
          <a:p>
            <a:pPr marL="685800" lvl="1" indent="-342900">
              <a:buFont typeface="+mj-lt"/>
              <a:buAutoNum type="alphaLcParenR"/>
            </a:pPr>
            <a:r>
              <a:rPr lang="nb-NO" dirty="0"/>
              <a:t>Jeg er enig med at pinnekjøtt er best.</a:t>
            </a:r>
            <a:endParaRPr lang="nb-NO" sz="1350" dirty="0"/>
          </a:p>
          <a:p>
            <a:pPr marL="685800" lvl="1" indent="-342900">
              <a:buFont typeface="+mj-lt"/>
              <a:buAutoNum type="alphaLcParenR"/>
            </a:pPr>
            <a:r>
              <a:rPr lang="nb-NO" dirty="0"/>
              <a:t>Jeg er enig i at pinnekjøtt er best.</a:t>
            </a:r>
            <a:endParaRPr lang="nb-NO" sz="1350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b="1" dirty="0"/>
          </a:p>
          <a:p>
            <a:pPr marL="0" indent="0">
              <a:buNone/>
            </a:pPr>
            <a:r>
              <a:rPr lang="nb-NO" b="1" dirty="0"/>
              <a:t>Svar: </a:t>
            </a:r>
            <a:r>
              <a:rPr lang="nb-NO" dirty="0"/>
              <a:t>c</a:t>
            </a:r>
          </a:p>
          <a:p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11A1209-C36B-404E-99A0-CDB2E2B4D4A6}"/>
              </a:ext>
            </a:extLst>
          </p:cNvPr>
          <p:cNvSpPr txBox="1"/>
          <p:nvPr/>
        </p:nvSpPr>
        <p:spPr>
          <a:xfrm>
            <a:off x="3525749" y="4217179"/>
            <a:ext cx="14948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171333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B7CEC9-B219-B446-9590-0B68C2DD3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3876" y="620688"/>
            <a:ext cx="8229600" cy="1143000"/>
          </a:xfrm>
        </p:spPr>
        <p:txBody>
          <a:bodyPr/>
          <a:lstStyle/>
          <a:p>
            <a:r>
              <a:rPr lang="nb-NO" dirty="0"/>
              <a:t>3 Hva er riktig?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6074EB-5F81-5649-92D5-1AE17886EE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70166-EE4A-EC4E-88B1-A4C90DFF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499176" cy="4525963"/>
          </a:xfrm>
        </p:spPr>
        <p:txBody>
          <a:bodyPr>
            <a:normAutofit/>
          </a:bodyPr>
          <a:lstStyle/>
          <a:p>
            <a:pPr>
              <a:buFont typeface="+mj-lt"/>
              <a:buAutoNum type="alphaLcParenR"/>
            </a:pPr>
            <a:r>
              <a:rPr lang="nb-NO" dirty="0"/>
              <a:t>I følge mamma forventer mormor at du er tilstede når vi leser juleevangeliet.</a:t>
            </a:r>
          </a:p>
          <a:p>
            <a:pPr>
              <a:buFont typeface="+mj-lt"/>
              <a:buAutoNum type="alphaLcParenR"/>
            </a:pPr>
            <a:r>
              <a:rPr lang="nb-NO" dirty="0"/>
              <a:t>Ifølge mamma forventer mormor at du er til stede når vi leser juleevangeliet.</a:t>
            </a:r>
          </a:p>
          <a:p>
            <a:pPr>
              <a:buFont typeface="+mj-lt"/>
              <a:buAutoNum type="alphaLcParenR"/>
            </a:pPr>
            <a:r>
              <a:rPr lang="nb-NO" dirty="0"/>
              <a:t>I følge mamma forventer mormor at du er til stede når vi leser juleevangeliet.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Svar: </a:t>
            </a:r>
            <a:r>
              <a:rPr lang="nb-NO" dirty="0"/>
              <a:t>b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11A1209-C36B-404E-99A0-CDB2E2B4D4A6}"/>
              </a:ext>
            </a:extLst>
          </p:cNvPr>
          <p:cNvSpPr txBox="1"/>
          <p:nvPr/>
        </p:nvSpPr>
        <p:spPr>
          <a:xfrm>
            <a:off x="3525749" y="4217179"/>
            <a:ext cx="14948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3291988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B7CEC9-B219-B446-9590-0B68C2DD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4  Hvilken julesang er dette?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6074EB-5F81-5649-92D5-1AE17886EE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70166-EE4A-EC4E-88B1-A4C90DFF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090510"/>
            <a:ext cx="7931224" cy="40356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Med henrykkelse og begjærlighet inntas velsmakende og sødmefylt proviant i driftsbygningen på en landeiendom. På nærliggende, omkringliggende arealer begjæres det imidlertid også befatning med den angjeldende proviant, som besiktiges og omringes dansende.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Svar: </a:t>
            </a:r>
            <a:r>
              <a:rPr lang="nb-NO" dirty="0"/>
              <a:t>På låven sitter nissen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11A1209-C36B-404E-99A0-CDB2E2B4D4A6}"/>
              </a:ext>
            </a:extLst>
          </p:cNvPr>
          <p:cNvSpPr txBox="1"/>
          <p:nvPr/>
        </p:nvSpPr>
        <p:spPr>
          <a:xfrm>
            <a:off x="3525749" y="4217179"/>
            <a:ext cx="14948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265875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B7CEC9-B219-B446-9590-0B68C2DD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5 Hvor kommer uttrykket «ramaskrik» fra?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6074EB-5F81-5649-92D5-1AE17886EE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70166-EE4A-EC4E-88B1-A4C90DFF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4133" y="2104238"/>
            <a:ext cx="7931224" cy="4525963"/>
          </a:xfrm>
        </p:spPr>
        <p:txBody>
          <a:bodyPr>
            <a:normAutofit/>
          </a:bodyPr>
          <a:lstStyle/>
          <a:p>
            <a:pPr>
              <a:buFont typeface="+mj-lt"/>
              <a:buAutoNum type="alphaLcParenR"/>
            </a:pPr>
            <a:r>
              <a:rPr lang="nb-NO" dirty="0"/>
              <a:t>På vei til Betlehem passerte Josef og Maria Rama, og der skrek Maria av smerte. </a:t>
            </a:r>
          </a:p>
          <a:p>
            <a:pPr>
              <a:buFont typeface="+mj-lt"/>
              <a:buAutoNum type="alphaLcParenR"/>
            </a:pPr>
            <a:r>
              <a:rPr lang="nb-NO" dirty="0"/>
              <a:t>Da Herodes lot drepe alle guttebarn i Betlehem og omegn, hørtes skrik og gråt i Rama. </a:t>
            </a:r>
          </a:p>
          <a:p>
            <a:pPr>
              <a:buFont typeface="+mj-lt"/>
              <a:buAutoNum type="alphaLcParenR"/>
            </a:pPr>
            <a:r>
              <a:rPr lang="nb-NO" dirty="0"/>
              <a:t>Alle innbyggerne i Rama skrek og jublet av glede da de fikk høre nyheten om Jesu fødsel.</a:t>
            </a:r>
          </a:p>
          <a:p>
            <a:pPr>
              <a:buFont typeface="+mj-lt"/>
              <a:buAutoNum type="alphaLcParenR"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Svar: </a:t>
            </a:r>
            <a:r>
              <a:rPr lang="nb-NO" dirty="0"/>
              <a:t>b</a:t>
            </a:r>
          </a:p>
          <a:p>
            <a:pPr marL="0" indent="0">
              <a:buNone/>
            </a:pPr>
            <a:r>
              <a:rPr lang="nb-NO" dirty="0"/>
              <a:t> 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11A1209-C36B-404E-99A0-CDB2E2B4D4A6}"/>
              </a:ext>
            </a:extLst>
          </p:cNvPr>
          <p:cNvSpPr txBox="1"/>
          <p:nvPr/>
        </p:nvSpPr>
        <p:spPr>
          <a:xfrm>
            <a:off x="3525749" y="4217179"/>
            <a:ext cx="14948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1801239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B7CEC9-B219-B446-9590-0B68C2DD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6 Hva betyr: Han er snill i forhold til julenissen?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6074EB-5F81-5649-92D5-1AE17886EE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70166-EE4A-EC4E-88B1-A4C90DFF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9422" y="2104238"/>
            <a:ext cx="6347048" cy="4525963"/>
          </a:xfrm>
        </p:spPr>
        <p:txBody>
          <a:bodyPr/>
          <a:lstStyle/>
          <a:p>
            <a:pPr>
              <a:buFont typeface="+mj-lt"/>
              <a:buAutoNum type="alphaLcParenR"/>
            </a:pPr>
            <a:r>
              <a:rPr lang="nb-NO" dirty="0"/>
              <a:t>at han er snill mot julenissen</a:t>
            </a:r>
          </a:p>
          <a:p>
            <a:pPr>
              <a:buFont typeface="+mj-lt"/>
              <a:buAutoNum type="alphaLcParenR"/>
            </a:pPr>
            <a:r>
              <a:rPr lang="nb-NO" dirty="0"/>
              <a:t>at han er snillere enn julenissen</a:t>
            </a:r>
          </a:p>
          <a:p>
            <a:pPr>
              <a:buFont typeface="+mj-lt"/>
              <a:buAutoNum type="alphaLcParenR"/>
            </a:pPr>
            <a:r>
              <a:rPr lang="nb-NO" dirty="0"/>
              <a:t>at han har vært snill i år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Svar:</a:t>
            </a:r>
            <a:r>
              <a:rPr lang="nb-NO" dirty="0"/>
              <a:t> b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11A1209-C36B-404E-99A0-CDB2E2B4D4A6}"/>
              </a:ext>
            </a:extLst>
          </p:cNvPr>
          <p:cNvSpPr txBox="1"/>
          <p:nvPr/>
        </p:nvSpPr>
        <p:spPr>
          <a:xfrm>
            <a:off x="3525749" y="4217179"/>
            <a:ext cx="14948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100762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B7CEC9-B219-B446-9590-0B68C2DD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7 Hvilke tre feil har sneket seg inn i juleevangeliets første setning?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6074EB-5F81-5649-92D5-1AE17886EE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70166-EE4A-EC4E-88B1-A4C90DFF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492896"/>
            <a:ext cx="8229600" cy="3633267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Det skjedde i de dager at det gikk ut </a:t>
            </a:r>
            <a:r>
              <a:rPr lang="nb-NO" dirty="0" err="1"/>
              <a:t>befalning</a:t>
            </a:r>
            <a:r>
              <a:rPr lang="nb-NO" dirty="0"/>
              <a:t> fra keiser Augustus på at hele verden skulle innskrives i Manntall.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Svar: </a:t>
            </a:r>
            <a:r>
              <a:rPr lang="nb-NO" i="1" dirty="0"/>
              <a:t>befaling</a:t>
            </a:r>
            <a:r>
              <a:rPr lang="nb-NO" dirty="0"/>
              <a:t>, </a:t>
            </a:r>
            <a:r>
              <a:rPr lang="nb-NO" i="1" dirty="0"/>
              <a:t>om</a:t>
            </a:r>
            <a:r>
              <a:rPr lang="nb-NO" dirty="0"/>
              <a:t>, </a:t>
            </a:r>
            <a:r>
              <a:rPr lang="nb-NO" i="1" dirty="0"/>
              <a:t>manntall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11A1209-C36B-404E-99A0-CDB2E2B4D4A6}"/>
              </a:ext>
            </a:extLst>
          </p:cNvPr>
          <p:cNvSpPr txBox="1"/>
          <p:nvPr/>
        </p:nvSpPr>
        <p:spPr>
          <a:xfrm>
            <a:off x="3525749" y="4217179"/>
            <a:ext cx="14948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414175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B7CEC9-B219-B446-9590-0B68C2DD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8 Hva er riktig innledningshilsen?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6074EB-5F81-5649-92D5-1AE17886EE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70166-EE4A-EC4E-88B1-A4C90DFF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090510"/>
            <a:ext cx="4038600" cy="4035653"/>
          </a:xfrm>
        </p:spPr>
        <p:txBody>
          <a:bodyPr/>
          <a:lstStyle/>
          <a:p>
            <a:pPr>
              <a:buFont typeface="+mj-lt"/>
              <a:buAutoNum type="alphaLcParenR"/>
            </a:pPr>
            <a:r>
              <a:rPr lang="nb-NO" dirty="0"/>
              <a:t>Hei, </a:t>
            </a:r>
            <a:r>
              <a:rPr lang="nb-NO" dirty="0" err="1"/>
              <a:t>Tøflus</a:t>
            </a:r>
            <a:r>
              <a:rPr lang="nb-NO" dirty="0"/>
              <a:t>!</a:t>
            </a:r>
          </a:p>
          <a:p>
            <a:pPr>
              <a:buFont typeface="+mj-lt"/>
              <a:buAutoNum type="alphaLcParenR"/>
            </a:pPr>
            <a:r>
              <a:rPr lang="nb-NO" dirty="0"/>
              <a:t>Hei </a:t>
            </a:r>
            <a:r>
              <a:rPr lang="nb-NO" dirty="0" err="1"/>
              <a:t>Tøflus</a:t>
            </a:r>
            <a:r>
              <a:rPr lang="nb-NO" dirty="0"/>
              <a:t>!</a:t>
            </a:r>
          </a:p>
          <a:p>
            <a:pPr>
              <a:buFont typeface="+mj-lt"/>
              <a:buAutoNum type="alphaLcParenR"/>
            </a:pPr>
            <a:r>
              <a:rPr lang="nb-NO" dirty="0"/>
              <a:t>Hei </a:t>
            </a:r>
            <a:r>
              <a:rPr lang="nb-NO" dirty="0" err="1"/>
              <a:t>Tøflus</a:t>
            </a:r>
            <a:r>
              <a:rPr lang="nb-NO" dirty="0"/>
              <a:t>, 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Svar: </a:t>
            </a:r>
            <a:r>
              <a:rPr lang="nb-NO" dirty="0"/>
              <a:t>a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11A1209-C36B-404E-99A0-CDB2E2B4D4A6}"/>
              </a:ext>
            </a:extLst>
          </p:cNvPr>
          <p:cNvSpPr txBox="1"/>
          <p:nvPr/>
        </p:nvSpPr>
        <p:spPr>
          <a:xfrm>
            <a:off x="3525749" y="4217179"/>
            <a:ext cx="14948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1383303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B7CEC9-B219-B446-9590-0B68C2DD3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723" y="457200"/>
            <a:ext cx="8229600" cy="1143000"/>
          </a:xfrm>
        </p:spPr>
        <p:txBody>
          <a:bodyPr/>
          <a:lstStyle/>
          <a:p>
            <a:r>
              <a:rPr lang="nb-NO" dirty="0"/>
              <a:t>9 Hvilken julesang er dette?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6074EB-5F81-5649-92D5-1AE17886EE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70166-EE4A-EC4E-88B1-A4C90DFF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nn-NO" dirty="0"/>
              <a:t>Når den </a:t>
            </a:r>
            <a:r>
              <a:rPr lang="nn-NO" dirty="0" err="1"/>
              <a:t>mørkeste</a:t>
            </a:r>
            <a:r>
              <a:rPr lang="nn-NO" dirty="0"/>
              <a:t> andelen av døgnet overskrider </a:t>
            </a:r>
            <a:r>
              <a:rPr lang="nn-NO" dirty="0" err="1"/>
              <a:t>lengden</a:t>
            </a:r>
            <a:r>
              <a:rPr lang="nn-NO" dirty="0"/>
              <a:t> på den </a:t>
            </a:r>
            <a:r>
              <a:rPr lang="nn-NO" dirty="0" err="1"/>
              <a:t>lyseste</a:t>
            </a:r>
            <a:r>
              <a:rPr lang="nn-NO" dirty="0"/>
              <a:t>, samt at temperaturen faller til en verdi </a:t>
            </a:r>
            <a:r>
              <a:rPr lang="nn-NO" dirty="0" err="1"/>
              <a:t>lavere</a:t>
            </a:r>
            <a:r>
              <a:rPr lang="nn-NO" dirty="0"/>
              <a:t> enn null, har en kvinnelig </a:t>
            </a:r>
            <a:r>
              <a:rPr lang="nn-NO" dirty="0" err="1"/>
              <a:t>forsørger</a:t>
            </a:r>
            <a:r>
              <a:rPr lang="nn-NO" dirty="0"/>
              <a:t> for en </a:t>
            </a:r>
            <a:r>
              <a:rPr lang="nn-NO" dirty="0" err="1"/>
              <a:t>enhet</a:t>
            </a:r>
            <a:r>
              <a:rPr lang="nn-NO" dirty="0"/>
              <a:t> </a:t>
            </a:r>
            <a:r>
              <a:rPr lang="nn-NO" dirty="0" err="1"/>
              <a:t>bestående</a:t>
            </a:r>
            <a:r>
              <a:rPr lang="nn-NO" dirty="0"/>
              <a:t> av skadedyr dialog med sitt avkom, der det </a:t>
            </a:r>
            <a:r>
              <a:rPr lang="nn-NO" dirty="0" err="1"/>
              <a:t>fremkommer</a:t>
            </a:r>
            <a:r>
              <a:rPr lang="nn-NO" dirty="0"/>
              <a:t> at </a:t>
            </a:r>
            <a:r>
              <a:rPr lang="nn-NO" dirty="0" err="1"/>
              <a:t>samtlige</a:t>
            </a:r>
            <a:r>
              <a:rPr lang="nn-NO" dirty="0"/>
              <a:t> vil få anledning til feiring av 24.12 så fremt de </a:t>
            </a:r>
            <a:r>
              <a:rPr lang="nn-NO" dirty="0" err="1"/>
              <a:t>besørger</a:t>
            </a:r>
            <a:r>
              <a:rPr lang="nn-NO" dirty="0"/>
              <a:t> å unngå berøring med innretning til </a:t>
            </a:r>
            <a:r>
              <a:rPr lang="nn-NO" dirty="0" err="1"/>
              <a:t>fanging</a:t>
            </a:r>
            <a:r>
              <a:rPr lang="nn-NO" dirty="0"/>
              <a:t> av </a:t>
            </a:r>
            <a:r>
              <a:rPr lang="nn-NO" dirty="0" err="1"/>
              <a:t>nevnte</a:t>
            </a:r>
            <a:r>
              <a:rPr lang="nn-NO" dirty="0"/>
              <a:t> skadedyr </a:t>
            </a:r>
            <a:r>
              <a:rPr lang="nn-NO" dirty="0" err="1"/>
              <a:t>beordret</a:t>
            </a:r>
            <a:r>
              <a:rPr lang="nn-NO" dirty="0"/>
              <a:t> utplassert ved </a:t>
            </a:r>
            <a:r>
              <a:rPr lang="nn-NO" dirty="0" err="1"/>
              <a:t>bopel</a:t>
            </a:r>
            <a:r>
              <a:rPr lang="nn-NO" dirty="0"/>
              <a:t> dato 23.11.2015.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n-NO" b="1" dirty="0" err="1"/>
              <a:t>Svar</a:t>
            </a:r>
            <a:r>
              <a:rPr lang="nn-NO" b="1" dirty="0"/>
              <a:t>: </a:t>
            </a:r>
            <a:r>
              <a:rPr lang="nn-NO" dirty="0"/>
              <a:t>Musevisa</a:t>
            </a:r>
            <a:endParaRPr lang="nb-NO" dirty="0"/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11A1209-C36B-404E-99A0-CDB2E2B4D4A6}"/>
              </a:ext>
            </a:extLst>
          </p:cNvPr>
          <p:cNvSpPr txBox="1"/>
          <p:nvPr/>
        </p:nvSpPr>
        <p:spPr>
          <a:xfrm>
            <a:off x="3525749" y="4217179"/>
            <a:ext cx="14948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2121412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60B7CEC9-B219-B446-9590-0B68C2DD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10 «Lønnlig iblant oss de går» – hva betyr lønnlig?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6074EB-5F81-5649-92D5-1AE17886EE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2E270166-EE4A-EC4E-88B1-A4C90DFF80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2204864"/>
            <a:ext cx="4038600" cy="3921299"/>
          </a:xfrm>
        </p:spPr>
        <p:txBody>
          <a:bodyPr/>
          <a:lstStyle/>
          <a:p>
            <a:pPr marL="0" indent="0">
              <a:buNone/>
            </a:pPr>
            <a:r>
              <a:rPr lang="nb-NO" dirty="0"/>
              <a:t>a) skjult, hemmelig</a:t>
            </a:r>
            <a:br>
              <a:rPr lang="nb-NO" dirty="0"/>
            </a:br>
            <a:r>
              <a:rPr lang="nb-NO" dirty="0"/>
              <a:t>b) forsiktig</a:t>
            </a:r>
            <a:br>
              <a:rPr lang="nb-NO" dirty="0"/>
            </a:br>
            <a:r>
              <a:rPr lang="nb-NO" dirty="0"/>
              <a:t>c) stille, taust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b="1" dirty="0"/>
              <a:t>Svar: </a:t>
            </a:r>
            <a:r>
              <a:rPr lang="nb-NO" dirty="0"/>
              <a:t>a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A11A1209-C36B-404E-99A0-CDB2E2B4D4A6}"/>
              </a:ext>
            </a:extLst>
          </p:cNvPr>
          <p:cNvSpPr txBox="1"/>
          <p:nvPr/>
        </p:nvSpPr>
        <p:spPr>
          <a:xfrm>
            <a:off x="3525749" y="4217179"/>
            <a:ext cx="149484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1350" dirty="0"/>
          </a:p>
        </p:txBody>
      </p:sp>
    </p:spTree>
    <p:extLst>
      <p:ext uri="{BB962C8B-B14F-4D97-AF65-F5344CB8AC3E}">
        <p14:creationId xmlns:p14="http://schemas.microsoft.com/office/powerpoint/2010/main" val="287353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KS_PPT_mal_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7519</TotalTime>
  <Words>928</Words>
  <Application>Microsoft Office PowerPoint</Application>
  <PresentationFormat>Skjermfremvisning (4:3)</PresentationFormat>
  <Paragraphs>87</Paragraphs>
  <Slides>22</Slides>
  <Notes>1</Notes>
  <HiddenSlides>0</HiddenSlides>
  <MMClips>0</MMClips>
  <ScaleCrop>false</ScaleCrop>
  <HeadingPairs>
    <vt:vector size="8" baseType="variant">
      <vt:variant>
        <vt:lpstr>Brukte skrifter</vt:lpstr>
      </vt:variant>
      <vt:variant>
        <vt:i4>2</vt:i4>
      </vt:variant>
      <vt:variant>
        <vt:lpstr>Tema</vt:lpstr>
      </vt:variant>
      <vt:variant>
        <vt:i4>1</vt:i4>
      </vt:variant>
      <vt:variant>
        <vt:lpstr>Innebygde OLE-servere</vt:lpstr>
      </vt:variant>
      <vt:variant>
        <vt:i4>0</vt:i4>
      </vt:variant>
      <vt:variant>
        <vt:lpstr>Lysbildetitler</vt:lpstr>
      </vt:variant>
      <vt:variant>
        <vt:i4>22</vt:i4>
      </vt:variant>
    </vt:vector>
  </HeadingPairs>
  <TitlesOfParts>
    <vt:vector size="25" baseType="lpstr">
      <vt:lpstr>Arial</vt:lpstr>
      <vt:lpstr>Calibri</vt:lpstr>
      <vt:lpstr>KS_PPT_mal_2012</vt:lpstr>
      <vt:lpstr>Julequiz</vt:lpstr>
      <vt:lpstr>1 Vi har forsøkt å byråkratisere språket i en kjent julesang – kjenner du den igjen?</vt:lpstr>
      <vt:lpstr>2 Pinnekjøtt er best! Er du enig om, i eller med det?</vt:lpstr>
      <vt:lpstr>3 Hva er riktig?</vt:lpstr>
      <vt:lpstr>4  Hvilken julesang er dette?</vt:lpstr>
      <vt:lpstr>5 Hvor kommer uttrykket «ramaskrik» fra?</vt:lpstr>
      <vt:lpstr>6 Hva betyr: Han er snill i forhold til julenissen?</vt:lpstr>
      <vt:lpstr>7 Hvilke tre feil har sneket seg inn i juleevangeliets første setning?</vt:lpstr>
      <vt:lpstr>8 Hva er riktig innledningshilsen?</vt:lpstr>
      <vt:lpstr>9 Hvilken julesang er dette?</vt:lpstr>
      <vt:lpstr>10 «Lønnlig iblant oss de går» – hva betyr lønnlig?</vt:lpstr>
      <vt:lpstr>Fasit</vt:lpstr>
      <vt:lpstr>1 Vi har forsøkt å byråkratisere språket i en kjent julesang – kjenner du den igjen?</vt:lpstr>
      <vt:lpstr>2 Pinnekjøtt er best! Er du enig om, i eller med det?</vt:lpstr>
      <vt:lpstr>3 Hva er riktig?</vt:lpstr>
      <vt:lpstr>4  Hvilken julesang er dette?</vt:lpstr>
      <vt:lpstr>5 Hvor kommer uttrykket «ramaskrik» fra?</vt:lpstr>
      <vt:lpstr>6 Hva betyr: Han er snill i forhold til julenissen?</vt:lpstr>
      <vt:lpstr>7 Hvilke tre feil har sneket seg inn i juleevangeliets første setning?</vt:lpstr>
      <vt:lpstr>8 Hva er riktig innledningshilsen?</vt:lpstr>
      <vt:lpstr>9 Hvilken julesang er dette?</vt:lpstr>
      <vt:lpstr>10 «Lønnlig iblant oss de går» – hva betyr lønnlig?</vt:lpstr>
    </vt:vector>
  </TitlesOfParts>
  <Company>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Klart språk</dc:title>
  <dc:creator>Anna Holm Vågsland</dc:creator>
  <cp:lastModifiedBy>Anna Holm Vågsland</cp:lastModifiedBy>
  <cp:revision>159</cp:revision>
  <cp:lastPrinted>2017-03-08T13:24:07Z</cp:lastPrinted>
  <dcterms:created xsi:type="dcterms:W3CDTF">2016-06-09T11:54:10Z</dcterms:created>
  <dcterms:modified xsi:type="dcterms:W3CDTF">2019-04-10T12:43:53Z</dcterms:modified>
</cp:coreProperties>
</file>