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customXml/itemProps5.xml" ContentType="application/vnd.openxmlformats-officedocument.customXml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24"/>
  </p:notesMasterIdLst>
  <p:sldIdLst>
    <p:sldId id="256" r:id="rId7"/>
    <p:sldId id="257" r:id="rId8"/>
    <p:sldId id="278" r:id="rId9"/>
    <p:sldId id="258" r:id="rId10"/>
    <p:sldId id="260" r:id="rId11"/>
    <p:sldId id="282" r:id="rId12"/>
    <p:sldId id="259" r:id="rId13"/>
    <p:sldId id="262" r:id="rId14"/>
    <p:sldId id="264" r:id="rId15"/>
    <p:sldId id="275" r:id="rId16"/>
    <p:sldId id="281" r:id="rId17"/>
    <p:sldId id="276" r:id="rId18"/>
    <p:sldId id="283" r:id="rId19"/>
    <p:sldId id="284" r:id="rId20"/>
    <p:sldId id="273" r:id="rId21"/>
    <p:sldId id="274" r:id="rId22"/>
    <p:sldId id="277" r:id="rId2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2894" autoAdjust="0"/>
  </p:normalViewPr>
  <p:slideViewPr>
    <p:cSldViewPr snapToGrid="0">
      <p:cViewPr varScale="1">
        <p:scale>
          <a:sx n="116" d="100"/>
          <a:sy n="116" d="100"/>
        </p:scale>
        <p:origin x="13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8" Type="http://schemas.openxmlformats.org/officeDocument/2006/relationships/tableStyles" Target="tableStyles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1E14A-AF8A-48EF-BCA9-F7292B5B9F78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BB8CF-909A-4832-88EA-382A8E009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411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Norges</a:t>
            </a:r>
            <a:r>
              <a:rPr lang="en-GB" dirty="0"/>
              <a:t> Røde Kors, Digital Senior </a:t>
            </a:r>
            <a:r>
              <a:rPr lang="en-GB" dirty="0" err="1"/>
              <a:t>vant</a:t>
            </a:r>
            <a:r>
              <a:rPr lang="en-GB" dirty="0"/>
              <a:t> Digital Skills Award 2018 </a:t>
            </a:r>
            <a:r>
              <a:rPr lang="en-GB" dirty="0" err="1"/>
              <a:t>av</a:t>
            </a:r>
            <a:r>
              <a:rPr lang="en-GB" dirty="0"/>
              <a:t> EU </a:t>
            </a:r>
            <a:r>
              <a:rPr lang="en-GB" dirty="0" err="1"/>
              <a:t>kommisjonen</a:t>
            </a:r>
            <a:r>
              <a:rPr lang="en-GB" dirty="0"/>
              <a:t>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65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348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https://vimeo.com/335433459</a:t>
            </a:r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173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røde kors har vi snakket om utenforskap i sosial forstand i mange år, men vi også begynte å se konturene av en annen type utfordring som rammet mange, og som det manglet en helsefremmende løsning for.  </a:t>
            </a:r>
          </a:p>
          <a:p>
            <a:endParaRPr lang="nb-NO" dirty="0"/>
          </a:p>
          <a:p>
            <a:r>
              <a:rPr lang="nb-NO" dirty="0"/>
              <a:t>Fra 2015/16 begynte vi å se på hva digitalt utenforskap egentlig handlet om og om dette var noe vår organisasjon kunne bidra for å lindre hos befolkningen. </a:t>
            </a:r>
          </a:p>
          <a:p>
            <a:endParaRPr lang="nb-NO" dirty="0"/>
          </a:p>
          <a:p>
            <a:r>
              <a:rPr lang="nb-NO" dirty="0"/>
              <a:t>De er ikke inaktive fordi de ikke har nettbrett eller mangler noen å spørre om hjelp – for noen er det det men oftest handler det om helt andre ting</a:t>
            </a:r>
          </a:p>
          <a:p>
            <a:endParaRPr lang="nb-NO" dirty="0"/>
          </a:p>
          <a:p>
            <a:r>
              <a:rPr lang="nb-NO" dirty="0"/>
              <a:t>De er redde for å feile – igjen, mange har gjort flere forsøk, men manglende vokabular, manglende grunnleggende forståelse og ofte manglende trening i det abstrakte aspektet med teknologi gjør det vanskelig å lære. </a:t>
            </a:r>
          </a:p>
          <a:p>
            <a:endParaRPr lang="nb-NO" dirty="0"/>
          </a:p>
          <a:p>
            <a:r>
              <a:rPr lang="nb-NO" dirty="0"/>
              <a:t>Uten disse grunnleggende tingene kan det å lære teknologi føles som å bli sendt på Excel kurs der det undervises i på </a:t>
            </a:r>
            <a:r>
              <a:rPr lang="nb-NO" dirty="0" err="1"/>
              <a:t>catalansk</a:t>
            </a:r>
            <a:r>
              <a:rPr lang="nb-NO" dirty="0"/>
              <a:t>. </a:t>
            </a:r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20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202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433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Folk som opplever så my redsel for å gjøre feil at klasseroms undervisning ikke fungerer for dem</a:t>
            </a:r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731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26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306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Etter vårt kurs klarer de å delta på andre kurs som tilbys seniorer.</a:t>
            </a:r>
          </a:p>
          <a:p>
            <a:endParaRPr lang="nb-NO" dirty="0"/>
          </a:p>
          <a:p>
            <a:r>
              <a:rPr lang="nb-NO" dirty="0"/>
              <a:t>De har god grunnleggende kunnskap om nett-etikk og grunnleggende forståelse av sikkerhet – og de forstår at det «vi gjør på nett» ikke er som å gå og spille på en </a:t>
            </a:r>
            <a:r>
              <a:rPr lang="nb-NO" dirty="0" err="1"/>
              <a:t>gameboy</a:t>
            </a:r>
            <a:r>
              <a:rPr lang="nb-NO" dirty="0"/>
              <a:t>. </a:t>
            </a:r>
          </a:p>
          <a:p>
            <a:endParaRPr lang="nb-NO" dirty="0"/>
          </a:p>
          <a:p>
            <a:r>
              <a:rPr lang="nb-NO" dirty="0"/>
              <a:t>De forstår at det man gjør på nett er en forlengelse av den </a:t>
            </a:r>
            <a:r>
              <a:rPr lang="nb-NO" dirty="0" err="1"/>
              <a:t>tredimansjonale</a:t>
            </a:r>
            <a:r>
              <a:rPr lang="nb-NO" dirty="0"/>
              <a:t> </a:t>
            </a:r>
            <a:r>
              <a:rPr lang="nb-NO" dirty="0" err="1"/>
              <a:t>virekeligheten</a:t>
            </a:r>
            <a:r>
              <a:rPr lang="nb-NO" dirty="0"/>
              <a:t>. </a:t>
            </a:r>
          </a:p>
          <a:p>
            <a:endParaRPr lang="nb-NO" dirty="0"/>
          </a:p>
          <a:p>
            <a:r>
              <a:rPr lang="nb-NO" dirty="0"/>
              <a:t>Som en deltaker sa «Når jeg gikk i banken, så viste jeg hva jeg skulle spørre om hjelp til»</a:t>
            </a:r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259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Mange tenker lenge før de melder seg på kurs. 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Frivilligheten er i endring, det krever også at man tenker litt annerledes. </a:t>
            </a:r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5297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Samarbeidsavtaler er gode verktøy som bidrar til å fokusere det frivillige arbeidet</a:t>
            </a:r>
          </a:p>
          <a:p>
            <a:r>
              <a:rPr lang="nb-NO" dirty="0"/>
              <a:t>Det er også enkle men gode virkemidler for positiv omtale i lokal presse. </a:t>
            </a:r>
          </a:p>
          <a:p>
            <a:endParaRPr lang="nb-NO" dirty="0"/>
          </a:p>
          <a:p>
            <a:r>
              <a:rPr lang="nb-NO" dirty="0"/>
              <a:t>Informasjon – er ikke frivillig= ingen har spurt! </a:t>
            </a:r>
          </a:p>
          <a:p>
            <a:endParaRPr lang="nb-NO" dirty="0"/>
          </a:p>
          <a:p>
            <a:r>
              <a:rPr lang="nb-NO" dirty="0"/>
              <a:t>for rekruttering av nye frivillige – pensjonerte lærere, pensjonister i kommunen. </a:t>
            </a:r>
          </a:p>
          <a:p>
            <a:endParaRPr lang="nb-NO" dirty="0"/>
          </a:p>
          <a:p>
            <a:r>
              <a:rPr lang="nb-NO" dirty="0"/>
              <a:t>Informasjon – nå ut til sårbare deltakere gjennom informasjon til fastleger, </a:t>
            </a:r>
            <a:r>
              <a:rPr lang="nb-NO" dirty="0" err="1"/>
              <a:t>dagsentre</a:t>
            </a:r>
            <a:r>
              <a:rPr lang="nb-NO" dirty="0"/>
              <a:t> og kommunens service punkter. </a:t>
            </a:r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42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021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757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4821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26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BB8CF-909A-4832-88EA-382A8E00906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615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11/29/2019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player.vimeo.com/video/335433459?app_id=122963" TargetMode="Externa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.christiansen@redcross.no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C526D66-3621-4347-B1EF-342CBF4DB9C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3466"/>
            <a:ext cx="5393770" cy="6374535"/>
          </a:xfrm>
          <a:custGeom>
            <a:avLst/>
            <a:gdLst>
              <a:gd name="connsiteX0" fmla="*/ 2047752 w 5393770"/>
              <a:gd name="connsiteY0" fmla="*/ 0 h 6374535"/>
              <a:gd name="connsiteX1" fmla="*/ 5393770 w 5393770"/>
              <a:gd name="connsiteY1" fmla="*/ 3346018 h 6374535"/>
              <a:gd name="connsiteX2" fmla="*/ 3642663 w 5393770"/>
              <a:gd name="connsiteY2" fmla="*/ 6288190 h 6374535"/>
              <a:gd name="connsiteX3" fmla="*/ 3463422 w 5393770"/>
              <a:gd name="connsiteY3" fmla="*/ 6374535 h 6374535"/>
              <a:gd name="connsiteX4" fmla="*/ 624279 w 5393770"/>
              <a:gd name="connsiteY4" fmla="*/ 6374535 h 6374535"/>
              <a:gd name="connsiteX5" fmla="*/ 382249 w 5393770"/>
              <a:gd name="connsiteY5" fmla="*/ 6248727 h 6374535"/>
              <a:gd name="connsiteX6" fmla="*/ 143729 w 5393770"/>
              <a:gd name="connsiteY6" fmla="*/ 6097845 h 6374535"/>
              <a:gd name="connsiteX7" fmla="*/ 0 w 5393770"/>
              <a:gd name="connsiteY7" fmla="*/ 5989017 h 6374535"/>
              <a:gd name="connsiteX8" fmla="*/ 0 w 5393770"/>
              <a:gd name="connsiteY8" fmla="*/ 703020 h 6374535"/>
              <a:gd name="connsiteX9" fmla="*/ 143728 w 5393770"/>
              <a:gd name="connsiteY9" fmla="*/ 594191 h 6374535"/>
              <a:gd name="connsiteX10" fmla="*/ 2047752 w 5393770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93770" h="6374535">
                <a:moveTo>
                  <a:pt x="2047752" y="0"/>
                </a:moveTo>
                <a:cubicBezTo>
                  <a:pt x="3895707" y="0"/>
                  <a:pt x="5393770" y="1498063"/>
                  <a:pt x="5393770" y="3346018"/>
                </a:cubicBezTo>
                <a:cubicBezTo>
                  <a:pt x="5393770" y="4616487"/>
                  <a:pt x="4685701" y="5721578"/>
                  <a:pt x="3642663" y="6288190"/>
                </a:cubicBezTo>
                <a:lnTo>
                  <a:pt x="3463422" y="6374535"/>
                </a:lnTo>
                <a:lnTo>
                  <a:pt x="624279" y="6374535"/>
                </a:lnTo>
                <a:lnTo>
                  <a:pt x="382249" y="6248727"/>
                </a:lnTo>
                <a:cubicBezTo>
                  <a:pt x="300507" y="6201724"/>
                  <a:pt x="220937" y="6151368"/>
                  <a:pt x="143729" y="6097845"/>
                </a:cubicBezTo>
                <a:lnTo>
                  <a:pt x="0" y="5989017"/>
                </a:lnTo>
                <a:lnTo>
                  <a:pt x="0" y="703020"/>
                </a:lnTo>
                <a:lnTo>
                  <a:pt x="143728" y="594191"/>
                </a:lnTo>
                <a:cubicBezTo>
                  <a:pt x="684187" y="219535"/>
                  <a:pt x="1340332" y="0"/>
                  <a:pt x="204775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A177BCC-4208-4795-8572-4D623BA1E2A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3763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193166D-DDF1-4F9A-A786-A7AEF5375C0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7373"/>
            <a:ext cx="5229863" cy="6210629"/>
          </a:xfrm>
          <a:custGeom>
            <a:avLst/>
            <a:gdLst>
              <a:gd name="connsiteX0" fmla="*/ 2047751 w 5229863"/>
              <a:gd name="connsiteY0" fmla="*/ 0 h 6210629"/>
              <a:gd name="connsiteX1" fmla="*/ 5229863 w 5229863"/>
              <a:gd name="connsiteY1" fmla="*/ 3182112 h 6210629"/>
              <a:gd name="connsiteX2" fmla="*/ 3286373 w 5229863"/>
              <a:gd name="connsiteY2" fmla="*/ 6114158 h 6210629"/>
              <a:gd name="connsiteX3" fmla="*/ 3022794 w 5229863"/>
              <a:gd name="connsiteY3" fmla="*/ 6210629 h 6210629"/>
              <a:gd name="connsiteX4" fmla="*/ 1077939 w 5229863"/>
              <a:gd name="connsiteY4" fmla="*/ 6210629 h 6210629"/>
              <a:gd name="connsiteX5" fmla="*/ 953634 w 5229863"/>
              <a:gd name="connsiteY5" fmla="*/ 6171135 h 6210629"/>
              <a:gd name="connsiteX6" fmla="*/ 23632 w 5229863"/>
              <a:gd name="connsiteY6" fmla="*/ 5637585 h 6210629"/>
              <a:gd name="connsiteX7" fmla="*/ 0 w 5229863"/>
              <a:gd name="connsiteY7" fmla="*/ 5616107 h 6210629"/>
              <a:gd name="connsiteX8" fmla="*/ 0 w 5229863"/>
              <a:gd name="connsiteY8" fmla="*/ 748118 h 6210629"/>
              <a:gd name="connsiteX9" fmla="*/ 23632 w 5229863"/>
              <a:gd name="connsiteY9" fmla="*/ 726640 h 6210629"/>
              <a:gd name="connsiteX10" fmla="*/ 2047751 w 5229863"/>
              <a:gd name="connsiteY10" fmla="*/ 0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29863" h="6210629">
                <a:moveTo>
                  <a:pt x="2047751" y="0"/>
                </a:moveTo>
                <a:cubicBezTo>
                  <a:pt x="3805183" y="0"/>
                  <a:pt x="5229863" y="1424680"/>
                  <a:pt x="5229863" y="3182112"/>
                </a:cubicBezTo>
                <a:cubicBezTo>
                  <a:pt x="5229863" y="4500186"/>
                  <a:pt x="4428481" y="5631087"/>
                  <a:pt x="3286373" y="6114158"/>
                </a:cubicBezTo>
                <a:lnTo>
                  <a:pt x="3022794" y="6210629"/>
                </a:lnTo>
                <a:lnTo>
                  <a:pt x="1077939" y="6210629"/>
                </a:lnTo>
                <a:lnTo>
                  <a:pt x="953634" y="6171135"/>
                </a:lnTo>
                <a:cubicBezTo>
                  <a:pt x="612471" y="6046219"/>
                  <a:pt x="298661" y="5864559"/>
                  <a:pt x="23632" y="5637585"/>
                </a:cubicBezTo>
                <a:lnTo>
                  <a:pt x="0" y="5616107"/>
                </a:lnTo>
                <a:lnTo>
                  <a:pt x="0" y="748118"/>
                </a:lnTo>
                <a:lnTo>
                  <a:pt x="23632" y="726640"/>
                </a:lnTo>
                <a:cubicBezTo>
                  <a:pt x="573689" y="272693"/>
                  <a:pt x="1278875" y="0"/>
                  <a:pt x="204775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4EE7214-AC05-465E-A501-65AA04EF5E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8355" y="2"/>
            <a:ext cx="4151376" cy="2349401"/>
          </a:xfrm>
          <a:custGeom>
            <a:avLst/>
            <a:gdLst>
              <a:gd name="connsiteX0" fmla="*/ 20101 w 4151376"/>
              <a:gd name="connsiteY0" fmla="*/ 0 h 2349401"/>
              <a:gd name="connsiteX1" fmla="*/ 4131276 w 4151376"/>
              <a:gd name="connsiteY1" fmla="*/ 0 h 2349401"/>
              <a:gd name="connsiteX2" fmla="*/ 4140659 w 4151376"/>
              <a:gd name="connsiteY2" fmla="*/ 61486 h 2349401"/>
              <a:gd name="connsiteX3" fmla="*/ 4151376 w 4151376"/>
              <a:gd name="connsiteY3" fmla="*/ 273713 h 2349401"/>
              <a:gd name="connsiteX4" fmla="*/ 2075688 w 4151376"/>
              <a:gd name="connsiteY4" fmla="*/ 2349401 h 2349401"/>
              <a:gd name="connsiteX5" fmla="*/ 0 w 4151376"/>
              <a:gd name="connsiteY5" fmla="*/ 273713 h 2349401"/>
              <a:gd name="connsiteX6" fmla="*/ 10717 w 4151376"/>
              <a:gd name="connsiteY6" fmla="*/ 61486 h 234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FA9BED4-4EFC-40A5-A98E-2A997DE62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814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343167AB-FAFD-4D93-8BA7-A628E1C05605}"/>
              </a:ext>
            </a:extLst>
          </p:cNvPr>
          <p:cNvSpPr/>
          <p:nvPr/>
        </p:nvSpPr>
        <p:spPr>
          <a:xfrm>
            <a:off x="7798033" y="4975231"/>
            <a:ext cx="3503395" cy="830997"/>
          </a:xfrm>
          <a:prstGeom prst="rect">
            <a:avLst/>
          </a:prstGeom>
          <a:solidFill>
            <a:srgbClr val="8598A6">
              <a:alpha val="70000"/>
            </a:srgbClr>
          </a:solidFill>
        </p:spPr>
        <p:txBody>
          <a:bodyPr wrap="none">
            <a:spAutoFit/>
          </a:bodyPr>
          <a:lstStyle/>
          <a:p>
            <a:r>
              <a:rPr lang="en-US" sz="4800" dirty="0">
                <a:cs typeface="Calibri Light"/>
              </a:rPr>
              <a:t>Digital Senior</a:t>
            </a:r>
            <a:endParaRPr lang="nb-NO" sz="4800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C7745F9-24C4-4C17-BBAA-F2B777D3FB48}"/>
              </a:ext>
            </a:extLst>
          </p:cNvPr>
          <p:cNvSpPr/>
          <p:nvPr/>
        </p:nvSpPr>
        <p:spPr>
          <a:xfrm>
            <a:off x="3830110" y="5912869"/>
            <a:ext cx="7447873" cy="461665"/>
          </a:xfrm>
          <a:prstGeom prst="rect">
            <a:avLst/>
          </a:prstGeom>
          <a:solidFill>
            <a:srgbClr val="8598A6">
              <a:alpha val="70000"/>
            </a:srgbClr>
          </a:solidFill>
        </p:spPr>
        <p:txBody>
          <a:bodyPr wrap="none">
            <a:spAutoFit/>
          </a:bodyPr>
          <a:lstStyle/>
          <a:p>
            <a:r>
              <a:rPr lang="nb-NO" sz="2400" dirty="0">
                <a:cs typeface="Calibri Light"/>
              </a:rPr>
              <a:t>Redusere redsel, øke mestring og gjenfinne selvstendighet</a:t>
            </a:r>
          </a:p>
        </p:txBody>
      </p:sp>
    </p:spTree>
    <p:extLst>
      <p:ext uri="{BB962C8B-B14F-4D97-AF65-F5344CB8AC3E}">
        <p14:creationId xmlns:p14="http://schemas.microsoft.com/office/powerpoint/2010/main" val="4253124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A5878E06-A8D0-4B3B-8878-A5E15948D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  <a:cs typeface="Calibri Light"/>
              </a:rPr>
              <a:t>10 minutter</a:t>
            </a: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FF597D-170B-4BE3-BDC4-C4280BB38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z="2400" dirty="0">
                <a:cs typeface="Calibri"/>
              </a:rPr>
              <a:t>Hva er Digital Senior?</a:t>
            </a:r>
          </a:p>
          <a:p>
            <a:r>
              <a:rPr lang="nb-NO" sz="2400" dirty="0">
                <a:cs typeface="Calibri"/>
              </a:rPr>
              <a:t>Hvordan starte?</a:t>
            </a:r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93B8667D-718E-4CAE-B8F4-90803F83C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707" y="5824493"/>
            <a:ext cx="2124076" cy="7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7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D23B44C-AD0D-4869-9ABB-3CCDA86CD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endParaRPr lang="nb-NO" dirty="0"/>
          </a:p>
        </p:txBody>
      </p:sp>
      <p:pic>
        <p:nvPicPr>
          <p:cNvPr id="4" name="Media på Internett 3" title="Det er ikke sￃﾥ vanskelig som det ser ut">
            <a:hlinkClick r:id="" action="ppaction://media"/>
            <a:extLst>
              <a:ext uri="{FF2B5EF4-FFF2-40B4-BE49-F238E27FC236}">
                <a16:creationId xmlns:a16="http://schemas.microsoft.com/office/drawing/2014/main" id="{FB600833-365C-4AEE-B963-28DBC84ADBA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075889" y="407438"/>
            <a:ext cx="3453320" cy="613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5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21BEABDD-FBA1-4352-80D2-D3DFD1F1A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  <a:cs typeface="Calibri Light"/>
              </a:rPr>
              <a:t>Digitalt utenforskap</a:t>
            </a: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1E0926-19BA-40C9-91E6-F7D70940E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ct val="20000"/>
              </a:spcBef>
              <a:spcAft>
                <a:spcPct val="0"/>
              </a:spcAft>
              <a:buNone/>
            </a:pPr>
            <a:r>
              <a:rPr lang="nb-NO" sz="2400" dirty="0">
                <a:cs typeface="Calibri"/>
              </a:rPr>
              <a:t>Gjennom vårt arbeid for å forstå digitalt utenforskap fant vi at:</a:t>
            </a:r>
          </a:p>
          <a:p>
            <a:pPr marL="0" indent="0">
              <a:spcBef>
                <a:spcPct val="20000"/>
              </a:spcBef>
              <a:spcAft>
                <a:spcPct val="0"/>
              </a:spcAft>
              <a:buNone/>
            </a:pPr>
            <a:endParaRPr lang="nb-NO" sz="2400" dirty="0">
              <a:cs typeface="Calibri"/>
            </a:endParaRPr>
          </a:p>
          <a:p>
            <a:pPr>
              <a:spcBef>
                <a:spcPct val="20000"/>
              </a:spcBef>
              <a:spcAft>
                <a:spcPct val="0"/>
              </a:spcAft>
            </a:pPr>
            <a:r>
              <a:rPr lang="nb-NO" sz="2400" dirty="0">
                <a:cs typeface="Calibri"/>
              </a:rPr>
              <a:t>En stor andel av de som ikke er digital aktive beskriver redsel som den største barrieren</a:t>
            </a:r>
          </a:p>
          <a:p>
            <a:pPr>
              <a:spcBef>
                <a:spcPct val="20000"/>
              </a:spcBef>
              <a:spcAft>
                <a:spcPct val="0"/>
              </a:spcAft>
            </a:pPr>
            <a:r>
              <a:rPr lang="nb-NO" sz="2400" dirty="0">
                <a:cs typeface="Calibri"/>
              </a:rPr>
              <a:t>Digitalt utenforskap i stor grad ser ut til å </a:t>
            </a:r>
            <a:r>
              <a:rPr lang="nb-NO" sz="2400" dirty="0" err="1">
                <a:cs typeface="Calibri"/>
              </a:rPr>
              <a:t>samfalle</a:t>
            </a:r>
            <a:r>
              <a:rPr lang="nb-NO" sz="2400" dirty="0">
                <a:cs typeface="Calibri"/>
              </a:rPr>
              <a:t> med sosial ulikhet i oppveksten/ ungdomstid- og/eller:</a:t>
            </a:r>
          </a:p>
          <a:p>
            <a:pPr>
              <a:spcBef>
                <a:spcPct val="20000"/>
              </a:spcBef>
              <a:spcAft>
                <a:spcPct val="0"/>
              </a:spcAft>
            </a:pPr>
            <a:r>
              <a:rPr lang="nb-NO" sz="2400" dirty="0">
                <a:cs typeface="Calibri"/>
              </a:rPr>
              <a:t>Digitalt utenforskap har sammenheng med manuelle yrker eller yrker som tidligere var manuelle. </a:t>
            </a:r>
            <a:endParaRPr lang="en-US" sz="2400" dirty="0">
              <a:cs typeface="Calibri"/>
            </a:endParaRPr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BC3571A4-3903-41E5-A535-F9BAE3740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707" y="5824493"/>
            <a:ext cx="2124076" cy="7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6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3144208-AAFC-4C3A-A4F1-EF3D72AF4C4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1">
            <a:extLst>
              <a:ext uri="{FF2B5EF4-FFF2-40B4-BE49-F238E27FC236}">
                <a16:creationId xmlns:a16="http://schemas.microsoft.com/office/drawing/2014/main" id="{6882CC2B-FDBA-48D4-811F-73DEA2E83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699" y="2347350"/>
            <a:ext cx="2533650" cy="85837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4AE156E-F0A7-48AC-A7E6-3EC65C062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3433763"/>
            <a:ext cx="4809068" cy="2743200"/>
          </a:xfrm>
        </p:spPr>
        <p:txBody>
          <a:bodyPr anchor="t">
            <a:normAutofit/>
          </a:bodyPr>
          <a:lstStyle/>
          <a:p>
            <a:pPr algn="ctr"/>
            <a:r>
              <a:rPr lang="nb-NO" dirty="0">
                <a:cs typeface="Calibri Light"/>
              </a:rPr>
              <a:t>Metoden Digital Senior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348A1E-161C-4477-976C-E63689212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3" y="643467"/>
            <a:ext cx="5257799" cy="5533496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r>
              <a:rPr lang="nb-NO" dirty="0">
                <a:cs typeface="Calibri"/>
              </a:rPr>
              <a:t>Utviklet for målgruppen, på deres premisser</a:t>
            </a:r>
            <a:endParaRPr lang="en-US" dirty="0">
              <a:cs typeface="Calibri"/>
            </a:endParaRPr>
          </a:p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endParaRPr lang="nb-NO" dirty="0">
              <a:cs typeface="Calibri"/>
            </a:endParaRPr>
          </a:p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r>
              <a:rPr lang="nb-NO" dirty="0">
                <a:cs typeface="Calibri"/>
              </a:rPr>
              <a:t>Utviklet fra litteratursøk og forankret i internasjonale forskningsresultater</a:t>
            </a:r>
          </a:p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endParaRPr lang="nb-NO" dirty="0">
              <a:cs typeface="Calibri"/>
            </a:endParaRPr>
          </a:p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r>
              <a:rPr lang="nb-NO" dirty="0">
                <a:cs typeface="Calibri"/>
              </a:rPr>
              <a:t>Testet og utviklet med lokalforeninger over hele landet </a:t>
            </a:r>
            <a:endParaRPr lang="en-US" dirty="0">
              <a:cs typeface="Calibri"/>
            </a:endParaRPr>
          </a:p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endParaRPr lang="nb-NO" dirty="0">
              <a:cs typeface="Calibri"/>
            </a:endParaRPr>
          </a:p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r>
              <a:rPr lang="nb-NO" dirty="0">
                <a:cs typeface="Calibri"/>
              </a:rPr>
              <a:t>Testet gjennom 18 måneder i mange variasjoner før endelig resultat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946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21BEABDD-FBA1-4352-80D2-D3DFD1F1A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>
                <a:solidFill>
                  <a:schemeClr val="accent1"/>
                </a:solidFill>
                <a:cs typeface="Calibri Light"/>
              </a:rPr>
              <a:t>Hva er Digital Senior?</a:t>
            </a:r>
            <a:endParaRPr lang="nb-NO">
              <a:solidFill>
                <a:schemeClr val="accent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1E0926-19BA-40C9-91E6-F7D70940E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ct val="20000"/>
              </a:spcBef>
              <a:spcAft>
                <a:spcPct val="0"/>
              </a:spcAft>
              <a:buNone/>
            </a:pPr>
            <a:r>
              <a:rPr lang="nb-NO" sz="2400" dirty="0">
                <a:cs typeface="Calibri"/>
              </a:rPr>
              <a:t>En metode for digital og sosial trening for seniorer spesialutviklet av Røde Kors, på midler av Helsedirektoratet med følgeforskning.</a:t>
            </a:r>
            <a:endParaRPr lang="en-US" sz="2400" dirty="0">
              <a:cs typeface="Calibri"/>
            </a:endParaRPr>
          </a:p>
          <a:p>
            <a:pPr marL="0" indent="0">
              <a:spcBef>
                <a:spcPct val="20000"/>
              </a:spcBef>
              <a:spcAft>
                <a:spcPct val="0"/>
              </a:spcAft>
              <a:buNone/>
            </a:pPr>
            <a:endParaRPr lang="nb-NO" sz="2400" dirty="0">
              <a:cs typeface="Calibri"/>
            </a:endParaRPr>
          </a:p>
          <a:p>
            <a:pPr marL="0" indent="0">
              <a:spcBef>
                <a:spcPct val="20000"/>
              </a:spcBef>
              <a:spcAft>
                <a:spcPct val="0"/>
              </a:spcAft>
              <a:buNone/>
            </a:pPr>
            <a:r>
              <a:rPr lang="nb-NO" sz="2400" dirty="0">
                <a:cs typeface="Calibri"/>
              </a:rPr>
              <a:t>Mål: </a:t>
            </a:r>
            <a:endParaRPr lang="en-US" sz="2400" dirty="0">
              <a:cs typeface="Calibri"/>
            </a:endParaRPr>
          </a:p>
          <a:p>
            <a:pPr>
              <a:spcBef>
                <a:spcPct val="20000"/>
              </a:spcBef>
              <a:spcAft>
                <a:spcPct val="0"/>
              </a:spcAft>
            </a:pPr>
            <a:r>
              <a:rPr lang="nb-NO" sz="2400" dirty="0">
                <a:cs typeface="Calibri"/>
              </a:rPr>
              <a:t>senke redsel rundt bruk av nettbrett</a:t>
            </a:r>
            <a:endParaRPr lang="en-US" sz="2400" dirty="0">
              <a:cs typeface="Calibri"/>
            </a:endParaRPr>
          </a:p>
          <a:p>
            <a:pPr>
              <a:spcBef>
                <a:spcPct val="20000"/>
              </a:spcBef>
              <a:spcAft>
                <a:spcPct val="0"/>
              </a:spcAft>
            </a:pPr>
            <a:r>
              <a:rPr lang="nb-NO" sz="2400" dirty="0">
                <a:cs typeface="Calibri"/>
              </a:rPr>
              <a:t>styrke sosiale nettverk</a:t>
            </a:r>
          </a:p>
          <a:p>
            <a:pPr>
              <a:spcBef>
                <a:spcPct val="20000"/>
              </a:spcBef>
              <a:spcAft>
                <a:spcPct val="0"/>
              </a:spcAft>
            </a:pPr>
            <a:r>
              <a:rPr lang="nb-NO" sz="2400" dirty="0">
                <a:cs typeface="Calibri"/>
              </a:rPr>
              <a:t>bygge selvstendighet</a:t>
            </a:r>
            <a:endParaRPr lang="en-US" sz="2400" dirty="0">
              <a:cs typeface="Calibri"/>
            </a:endParaRPr>
          </a:p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endParaRPr lang="nb-NO" sz="2400" dirty="0">
              <a:cs typeface="Calibri"/>
            </a:endParaRPr>
          </a:p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endParaRPr lang="nb-NO" sz="2400" dirty="0">
              <a:cs typeface="Calibri"/>
            </a:endParaRPr>
          </a:p>
          <a:p>
            <a:endParaRPr lang="nb-NO" sz="2400" dirty="0">
              <a:cs typeface="Calibri"/>
            </a:endParaRPr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BC3571A4-3903-41E5-A535-F9BAE3740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707" y="5824493"/>
            <a:ext cx="2124076" cy="7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1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3F92FDCE-B768-4D2F-881E-2C0FE7CD4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>
                <a:solidFill>
                  <a:schemeClr val="accent1"/>
                </a:solidFill>
                <a:cs typeface="Calibri Light"/>
              </a:rPr>
              <a:t>Målgruppen</a:t>
            </a:r>
            <a:endParaRPr lang="nb-NO">
              <a:solidFill>
                <a:schemeClr val="accent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E254CC-6774-40F8-91A1-04A85D074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spcBef>
                <a:spcPct val="20000"/>
              </a:spcBef>
              <a:spcAft>
                <a:spcPct val="0"/>
              </a:spcAft>
            </a:pPr>
            <a:endParaRPr lang="nb-NO" sz="2400" dirty="0">
              <a:cs typeface="Calibri"/>
            </a:endParaRPr>
          </a:p>
          <a:p>
            <a:pPr marL="0" indent="0">
              <a:spcBef>
                <a:spcPct val="20000"/>
              </a:spcBef>
              <a:spcAft>
                <a:spcPct val="0"/>
              </a:spcAft>
              <a:buNone/>
            </a:pPr>
            <a:r>
              <a:rPr lang="nb-NO" sz="2400" dirty="0">
                <a:cs typeface="Calibri"/>
              </a:rPr>
              <a:t>Et tilbud til de som har for lavt nivå til å henge med på, eller få utbytte av andre kurs i digitale verktøy rettet mot seniorer.</a:t>
            </a:r>
            <a:endParaRPr lang="en-US" sz="2400" dirty="0">
              <a:cs typeface="Calibri"/>
            </a:endParaRPr>
          </a:p>
          <a:p>
            <a:endParaRPr lang="nb-NO" sz="2400" dirty="0">
              <a:cs typeface="Calibri"/>
            </a:endParaRPr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3B5499C0-6602-466A-AC76-1F91BDE94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707" y="5824493"/>
            <a:ext cx="2124076" cy="7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12AD9252-2E9E-42C3-8062-E95D3A0EE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>
                <a:solidFill>
                  <a:schemeClr val="accent1"/>
                </a:solidFill>
                <a:cs typeface="Calibri Light"/>
              </a:rPr>
              <a:t>Metoden Digital Senior</a:t>
            </a:r>
            <a:endParaRPr lang="nb-NO">
              <a:solidFill>
                <a:schemeClr val="accent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3FB2D5-6750-4488-90A1-4167AA13A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nb-NO" sz="2400" dirty="0">
                <a:cs typeface="Calibri"/>
              </a:rPr>
              <a:t>En frivillig følger deltakeren gjennom 10 uker, 2 møter i uken, de møtes i gruppemøte og 1-1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 dirty="0">
              <a:cs typeface="Calibri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nb-NO" sz="2400" dirty="0">
                <a:cs typeface="Calibri"/>
              </a:rPr>
              <a:t>Sammen gjennomgår koblingene 19 leksjoner som følger en fastsatt læringsplan.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 dirty="0">
              <a:cs typeface="Calibri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nb-NO" sz="2400" dirty="0">
                <a:cs typeface="Calibri"/>
              </a:rPr>
              <a:t>Nettbrett</a:t>
            </a:r>
            <a:endParaRPr lang="en-US" sz="2400" dirty="0">
              <a:cs typeface="Calibri"/>
            </a:endParaRPr>
          </a:p>
          <a:p>
            <a:endParaRPr lang="nb-NO" sz="2400" dirty="0">
              <a:cs typeface="Calibri"/>
            </a:endParaRPr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18F19A0E-1CCB-49AB-89DC-D7B464C46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707" y="5824493"/>
            <a:ext cx="2124076" cy="7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4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>
            <a:solidFill>
              <a:srgbClr val="EC2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6">
            <a:extLst>
              <a:ext uri="{FF2B5EF4-FFF2-40B4-BE49-F238E27FC236}">
                <a16:creationId xmlns:a16="http://schemas.microsoft.com/office/drawing/2014/main" id="{FF1A5DB8-FAC4-4DFA-B5FD-CB2760B9C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4442" y="3179780"/>
            <a:ext cx="1462088" cy="498439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CB653F-5C97-4164-8E40-E57C41029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2165" y="1789343"/>
            <a:ext cx="6467867" cy="34506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nb-NO" sz="2400" dirty="0">
                <a:cs typeface="Calibri"/>
              </a:rPr>
              <a:t>Metoden er bygget for vaneendring</a:t>
            </a:r>
            <a:endParaRPr lang="en-US" sz="2400" dirty="0">
              <a:cs typeface="Calibri"/>
            </a:endParaRPr>
          </a:p>
          <a:p>
            <a:pPr marL="0" inden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nb-NO" sz="2400" dirty="0">
                <a:cs typeface="Calibri"/>
              </a:rPr>
              <a:t>Skape aksept for å gjøre ting på nye måter</a:t>
            </a:r>
            <a:endParaRPr lang="en-US" sz="2400" dirty="0">
              <a:cs typeface="Calibri"/>
            </a:endParaRPr>
          </a:p>
          <a:p>
            <a:pPr marL="0" inden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nb-NO" sz="2400" dirty="0">
                <a:cs typeface="Calibri"/>
              </a:rPr>
              <a:t>Endre holdning/identitet er krevende</a:t>
            </a:r>
            <a:endParaRPr lang="en-US" sz="2400" dirty="0">
              <a:cs typeface="Calibri"/>
            </a:endParaRPr>
          </a:p>
          <a:p>
            <a:pPr marL="0" indent="0">
              <a:spcBef>
                <a:spcPct val="20000"/>
              </a:spcBef>
              <a:spcAft>
                <a:spcPct val="0"/>
              </a:spcAft>
              <a:buNone/>
            </a:pPr>
            <a:endParaRPr lang="nb-NO" sz="2400" i="1" dirty="0">
              <a:cs typeface="Calibri"/>
            </a:endParaRPr>
          </a:p>
          <a:p>
            <a:pPr marL="0" indent="0">
              <a:spcBef>
                <a:spcPct val="20000"/>
              </a:spcBef>
              <a:spcAft>
                <a:spcPct val="0"/>
              </a:spcAft>
              <a:buNone/>
            </a:pPr>
            <a:r>
              <a:rPr lang="nb-NO" sz="2400" i="1" dirty="0">
                <a:cs typeface="Calibri"/>
              </a:rPr>
              <a:t>«jeg er ikke en sånn som driver med sånn data»</a:t>
            </a:r>
            <a:endParaRPr lang="en-US" sz="2400" dirty="0">
              <a:cs typeface="Calibri"/>
            </a:endParaRPr>
          </a:p>
          <a:p>
            <a:endParaRPr lang="nb-NO" sz="2400" dirty="0">
              <a:cs typeface="Calibri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FBAD0B2-361B-4284-8702-CD63BFB7FA62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01592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0906D468-EA26-4F55-826A-971885C4F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63877"/>
            <a:ext cx="3621189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  <a:cs typeface="Calibri Light"/>
              </a:rPr>
              <a:t>Målbar effekt</a:t>
            </a: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28110C-A318-473A-8E56-F30348521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nb-NO" dirty="0"/>
              <a:t>Økt mestringsfølelse</a:t>
            </a:r>
          </a:p>
          <a:p>
            <a:r>
              <a:rPr lang="nb-NO" dirty="0"/>
              <a:t>Økt opplevelse av å delta i samfunnet</a:t>
            </a:r>
          </a:p>
          <a:p>
            <a:r>
              <a:rPr lang="nb-NO" dirty="0"/>
              <a:t>Redusert opplevelse av isolasjon</a:t>
            </a:r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AD3C108E-368F-4954-B508-F65D21BA9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707" y="5824493"/>
            <a:ext cx="2124076" cy="7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18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0906D468-EA26-4F55-826A-971885C4F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63877"/>
            <a:ext cx="3621189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  <a:cs typeface="Calibri Light"/>
              </a:rPr>
              <a:t>Kommunen + Røde Kors = </a:t>
            </a:r>
            <a:br>
              <a:rPr lang="nb-NO" dirty="0">
                <a:solidFill>
                  <a:schemeClr val="accent1"/>
                </a:solidFill>
                <a:cs typeface="Calibri Light"/>
              </a:rPr>
            </a:b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28110C-A318-473A-8E56-F30348521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nb-NO" sz="2400" dirty="0">
                <a:cs typeface="Calibri"/>
              </a:rPr>
              <a:t>Gjennom gode samarbeid skaper vi et stabilt og godt tilbud</a:t>
            </a:r>
          </a:p>
          <a:p>
            <a:r>
              <a:rPr lang="nb-NO" sz="2400" dirty="0">
                <a:cs typeface="Calibri"/>
              </a:rPr>
              <a:t>Et godt tilbud til innbyggerne våre er et stabilt tilbud.  </a:t>
            </a:r>
          </a:p>
          <a:p>
            <a:r>
              <a:rPr lang="nb-NO" sz="2400" dirty="0">
                <a:cs typeface="Calibri"/>
              </a:rPr>
              <a:t>Frivilligheten er i endring</a:t>
            </a:r>
            <a:endParaRPr lang="nb-NO" dirty="0"/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AD3C108E-368F-4954-B508-F65D21BA9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707" y="5824493"/>
            <a:ext cx="2124076" cy="724116"/>
          </a:xfrm>
          <a:prstGeom prst="rect">
            <a:avLst/>
          </a:prstGeom>
        </p:spPr>
      </p:pic>
      <p:pic>
        <p:nvPicPr>
          <p:cNvPr id="9" name="Grafikk 8" descr="Hjerte">
            <a:extLst>
              <a:ext uri="{FF2B5EF4-FFF2-40B4-BE49-F238E27FC236}">
                <a16:creationId xmlns:a16="http://schemas.microsoft.com/office/drawing/2014/main" id="{10832EB9-D9F9-45BA-AB7E-1C06277B7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47522" y="39081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5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0906D468-EA26-4F55-826A-971885C4F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  <a:cs typeface="Calibri Light"/>
              </a:rPr>
              <a:t>Hva kan kommunen bidra med?</a:t>
            </a: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28110C-A318-473A-8E56-F30348521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nb-NO" dirty="0"/>
              <a:t>Samarbeidsavtale</a:t>
            </a:r>
          </a:p>
          <a:p>
            <a:r>
              <a:rPr lang="nb-NO" dirty="0"/>
              <a:t>Informasjon for rekruttering i kanaler Røde Kors ikke har tilgang til</a:t>
            </a:r>
          </a:p>
          <a:p>
            <a:r>
              <a:rPr lang="nb-NO" dirty="0"/>
              <a:t>Bidra med egnede lokaler om lokalforeningen mangler dette</a:t>
            </a:r>
          </a:p>
          <a:p>
            <a:endParaRPr lang="nb-NO" dirty="0"/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12C5192A-C1CF-46ED-BE14-3B591B345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707" y="5824493"/>
            <a:ext cx="2124076" cy="7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5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0906D468-EA26-4F55-826A-971885C4F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  <a:cs typeface="Calibri Light"/>
              </a:rPr>
              <a:t>Hva gjør </a:t>
            </a:r>
            <a:br>
              <a:rPr lang="nb-NO" dirty="0">
                <a:solidFill>
                  <a:schemeClr val="accent1"/>
                </a:solidFill>
                <a:cs typeface="Calibri Light"/>
              </a:rPr>
            </a:br>
            <a:r>
              <a:rPr lang="nb-NO" dirty="0">
                <a:solidFill>
                  <a:schemeClr val="accent1"/>
                </a:solidFill>
                <a:cs typeface="Calibri Light"/>
              </a:rPr>
              <a:t>Røde Kors ?</a:t>
            </a: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28110C-A318-473A-8E56-F30348521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nb-NO" dirty="0"/>
              <a:t>Informasjon og rekrutteringsmateriell</a:t>
            </a:r>
          </a:p>
          <a:p>
            <a:r>
              <a:rPr lang="nb-NO" dirty="0"/>
              <a:t>Kurser frivillige (Intro, førstehjelp, psykososial og Temakurs)</a:t>
            </a:r>
          </a:p>
          <a:p>
            <a:r>
              <a:rPr lang="nb-NO" dirty="0"/>
              <a:t>Administrerer og tilrettelegger for kursgjennomføring</a:t>
            </a:r>
          </a:p>
          <a:p>
            <a:r>
              <a:rPr lang="nb-NO" dirty="0"/>
              <a:t>Gjennomfører 10 ukers kurs for deltakere</a:t>
            </a:r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12C5192A-C1CF-46ED-BE14-3B591B345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707" y="5824493"/>
            <a:ext cx="2124076" cy="7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06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0906D468-EA26-4F55-826A-971885C4F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accent1"/>
                </a:solidFill>
                <a:cs typeface="Calibri Light"/>
              </a:rPr>
              <a:t>Hva gjør du nå?</a:t>
            </a: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28110C-A318-473A-8E56-F30348521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nb-NO" dirty="0"/>
              <a:t>Ta kontakt med ditt lokale Røde Kors</a:t>
            </a:r>
          </a:p>
          <a:p>
            <a:r>
              <a:rPr lang="nb-NO" dirty="0"/>
              <a:t>Informer om kommunen ønsker at Digital Senior skal være et tilbud i deres nærmiljø</a:t>
            </a:r>
          </a:p>
          <a:p>
            <a:r>
              <a:rPr lang="nb-NO" dirty="0"/>
              <a:t>Forankring</a:t>
            </a:r>
          </a:p>
          <a:p>
            <a:r>
              <a:rPr lang="nb-NO" dirty="0"/>
              <a:t>Book meg – for mer informasjon !</a:t>
            </a:r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12C5192A-C1CF-46ED-BE14-3B591B345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707" y="5824493"/>
            <a:ext cx="2124076" cy="7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9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3">
            <a:extLst>
              <a:ext uri="{FF2B5EF4-FFF2-40B4-BE49-F238E27FC236}">
                <a16:creationId xmlns:a16="http://schemas.microsoft.com/office/drawing/2014/main" id="{E4A809D5-3600-46D4-A466-67F2349A54F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de 4" descr="Et bilde som inneholder person, utendørs, bygning, bakke&#10;&#10;Beskrivelse som er generert med svært høy visshet">
            <a:extLst>
              <a:ext uri="{FF2B5EF4-FFF2-40B4-BE49-F238E27FC236}">
                <a16:creationId xmlns:a16="http://schemas.microsoft.com/office/drawing/2014/main" id="{E1E21B76-7C96-4C93-BEBA-BE3D863FF1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945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F23799C0-616D-469B-B571-FF59C2A96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nb-NO" dirty="0">
                <a:cs typeface="Calibri Light"/>
              </a:rPr>
              <a:t>Kontakt: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505931-F1F5-4AC5-AFF3-17B72705F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nb-NO" sz="1800" dirty="0">
                <a:cs typeface="Calibri"/>
              </a:rPr>
              <a:t>Anette Christiansen</a:t>
            </a:r>
          </a:p>
          <a:p>
            <a:pPr marL="0" indent="0">
              <a:buNone/>
            </a:pPr>
            <a:r>
              <a:rPr lang="nb-NO" sz="1800" dirty="0">
                <a:cs typeface="Calibri"/>
              </a:rPr>
              <a:t>Nasjonal prosjektleder </a:t>
            </a:r>
          </a:p>
          <a:p>
            <a:pPr marL="0" indent="0">
              <a:buNone/>
            </a:pPr>
            <a:r>
              <a:rPr lang="nb-NO" sz="1800" dirty="0">
                <a:cs typeface="Calibri"/>
              </a:rPr>
              <a:t>Digital Senior</a:t>
            </a:r>
          </a:p>
          <a:p>
            <a:pPr marL="0" indent="0">
              <a:buNone/>
            </a:pPr>
            <a:r>
              <a:rPr lang="nb-NO" sz="1800" dirty="0">
                <a:cs typeface="Calibri"/>
                <a:hlinkClick r:id="rId4"/>
              </a:rPr>
              <a:t>a.christiansen@redcross.no</a:t>
            </a:r>
            <a:endParaRPr lang="nb-NO" sz="1800" dirty="0">
              <a:cs typeface="Calibri"/>
            </a:endParaRPr>
          </a:p>
          <a:p>
            <a:pPr marL="0" indent="0">
              <a:buNone/>
            </a:pPr>
            <a:r>
              <a:rPr lang="nb-NO" sz="1800" dirty="0" err="1">
                <a:cs typeface="Calibri"/>
              </a:rPr>
              <a:t>Tlf</a:t>
            </a:r>
            <a:r>
              <a:rPr lang="nb-NO" sz="1800" dirty="0">
                <a:cs typeface="Calibri"/>
              </a:rPr>
              <a:t>: 41 65 48 85</a:t>
            </a:r>
          </a:p>
        </p:txBody>
      </p:sp>
    </p:spTree>
    <p:extLst>
      <p:ext uri="{BB962C8B-B14F-4D97-AF65-F5344CB8AC3E}">
        <p14:creationId xmlns:p14="http://schemas.microsoft.com/office/powerpoint/2010/main" val="2241544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5E6CFF1-2F42-4E10-9A97-F116F46F53F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 descr="Et bilde som inneholder person, innendørs, kutte, mat&#10;&#10;Beskrivelse som er generert med svært høy visshet">
            <a:extLst>
              <a:ext uri="{FF2B5EF4-FFF2-40B4-BE49-F238E27FC236}">
                <a16:creationId xmlns:a16="http://schemas.microsoft.com/office/drawing/2014/main" id="{1506FBDD-6B55-4139-9C03-76C2175BB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35000"/>
          </a:blip>
          <a:srcRect t="5327" b="10718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7182200-4859-4C8D-BCBB-55B245C28BA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DF5B1541-6FA3-4BB7-B83D-EAD6227D2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000" dirty="0" err="1">
                <a:solidFill>
                  <a:srgbClr val="FFFFFF"/>
                </a:solidFill>
              </a:rPr>
              <a:t>Bakgrunn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37639BF-3BE6-43F2-A534-72D8FAB1BB77}"/>
              </a:ext>
            </a:extLst>
          </p:cNvPr>
          <p:cNvSpPr txBox="1"/>
          <p:nvPr/>
        </p:nvSpPr>
        <p:spPr>
          <a:xfrm>
            <a:off x="5155379" y="1065862"/>
            <a:ext cx="5744685" cy="472627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nb-NO" sz="2000" b="1" dirty="0">
                <a:solidFill>
                  <a:srgbClr val="FFFFFF"/>
                </a:solidFill>
              </a:rPr>
              <a:t>Erfaringer har vist:</a:t>
            </a:r>
            <a:endParaRPr lang="nb-NO" sz="2000" dirty="0">
              <a:solidFill>
                <a:srgbClr val="FFFFFF"/>
              </a:solidFill>
            </a:endParaRPr>
          </a:p>
          <a:p>
            <a:pPr marL="457200" indent="-2286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FFFFFF"/>
                </a:solidFill>
              </a:rPr>
              <a:t>Deltakerne trengte mer tid til å huske/forstå/lære enn forutsatt </a:t>
            </a:r>
          </a:p>
          <a:p>
            <a:pPr marL="457200" indent="-2286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FFFFFF"/>
                </a:solidFill>
              </a:rPr>
              <a:t>Større behov for repetisjon enn antatt førte til for lite utbytte</a:t>
            </a:r>
          </a:p>
          <a:p>
            <a:pPr marL="457200" indent="-2286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FFFFFF"/>
                </a:solidFill>
              </a:rPr>
              <a:t>Manglende vokabular gjorde opplæringen tyngre enn forventet</a:t>
            </a:r>
          </a:p>
          <a:p>
            <a:pPr marL="457200" indent="-2286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FFFFFF"/>
                </a:solidFill>
              </a:rPr>
              <a:t>Vanskeligheter med å fastsette deltakerens nivå gjorde opplæringen tyngre enn forventet</a:t>
            </a:r>
          </a:p>
          <a:p>
            <a:pPr indent="-22860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nb-NO" sz="2000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nb-NO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9902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5E6CFF1-2F42-4E10-9A97-F116F46F53F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5" descr="Et bilde som inneholder person, innendørs, mann, sitter&#10;&#10;Beskrivelse som er generert med høy visshet">
            <a:extLst>
              <a:ext uri="{FF2B5EF4-FFF2-40B4-BE49-F238E27FC236}">
                <a16:creationId xmlns:a16="http://schemas.microsoft.com/office/drawing/2014/main" id="{93E22089-8C35-40B1-8629-77ADC5AB33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182200-4859-4C8D-BCBB-55B245C28BA3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526E4FE7-5027-4C15-B5BB-2D26B9377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r>
              <a:rPr lang="en-US" sz="4000" dirty="0" err="1">
                <a:solidFill>
                  <a:srgbClr val="FFFFFF"/>
                </a:solidFill>
              </a:rPr>
              <a:t>Bakgrunn</a:t>
            </a:r>
            <a:endParaRPr lang="nb-NO" sz="4000" dirty="0">
              <a:solidFill>
                <a:srgbClr val="FFFFFF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838F52-5B72-4170-A46C-1506E7E76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379" y="1065862"/>
            <a:ext cx="5744685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r>
              <a:rPr lang="nb-NO" sz="2000">
                <a:solidFill>
                  <a:srgbClr val="FFFFFF"/>
                </a:solidFill>
                <a:cs typeface="Calibri"/>
              </a:rPr>
              <a:t>Psykisk helse </a:t>
            </a:r>
            <a:endParaRPr lang="en-US" sz="2000">
              <a:solidFill>
                <a:srgbClr val="FFFFFF"/>
              </a:solidFill>
              <a:cs typeface="Calibri"/>
            </a:endParaRPr>
          </a:p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r>
              <a:rPr lang="nb-NO" sz="2000">
                <a:solidFill>
                  <a:srgbClr val="FFFFFF"/>
                </a:solidFill>
                <a:cs typeface="Calibri"/>
              </a:rPr>
              <a:t>Maktesløshet og liten tro på seg selv</a:t>
            </a:r>
            <a:endParaRPr lang="en-US" sz="2000">
              <a:solidFill>
                <a:srgbClr val="FFFFFF"/>
              </a:solidFill>
              <a:cs typeface="Calibri"/>
            </a:endParaRPr>
          </a:p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r>
              <a:rPr lang="nb-NO" sz="2000">
                <a:solidFill>
                  <a:srgbClr val="FFFFFF"/>
                </a:solidFill>
                <a:cs typeface="Calibri"/>
              </a:rPr>
              <a:t>Fysiske utfordringer </a:t>
            </a:r>
            <a:endParaRPr lang="en-US" sz="2000">
              <a:solidFill>
                <a:srgbClr val="FFFFFF"/>
              </a:solidFill>
              <a:cs typeface="Calibri"/>
            </a:endParaRPr>
          </a:p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r>
              <a:rPr lang="nb-NO" sz="2000">
                <a:solidFill>
                  <a:srgbClr val="FFFFFF"/>
                </a:solidFill>
                <a:cs typeface="Calibri"/>
              </a:rPr>
              <a:t>Kursene varte for kort til å føre til vaneendring</a:t>
            </a:r>
            <a:endParaRPr lang="en-US" sz="2000">
              <a:solidFill>
                <a:srgbClr val="FFFFFF"/>
              </a:solidFill>
              <a:cs typeface="Calibri"/>
            </a:endParaRPr>
          </a:p>
          <a:p>
            <a:pPr marL="457200" indent="-457200">
              <a:spcBef>
                <a:spcPct val="20000"/>
              </a:spcBef>
              <a:spcAft>
                <a:spcPct val="0"/>
              </a:spcAft>
            </a:pPr>
            <a:r>
              <a:rPr lang="nb-NO" sz="2000">
                <a:solidFill>
                  <a:srgbClr val="FFFFFF"/>
                </a:solidFill>
                <a:cs typeface="Calibri"/>
              </a:rPr>
              <a:t>Generelle læringsvansker</a:t>
            </a:r>
            <a:endParaRPr lang="nb-NO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76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A76CA387219D478D34DE75B74BA029" ma:contentTypeVersion="7" ma:contentTypeDescription="Create a new document." ma:contentTypeScope="" ma:versionID="26045c918825f950c7f5fb7b0be2a016">
  <xsd:schema xmlns:xsd="http://www.w3.org/2001/XMLSchema" xmlns:xs="http://www.w3.org/2001/XMLSchema" xmlns:p="http://schemas.microsoft.com/office/2006/metadata/properties" xmlns:ns2="c2964f7d-db0e-4b01-949c-80c8b992f857" targetNamespace="http://schemas.microsoft.com/office/2006/metadata/properties" ma:root="true" ma:fieldsID="e3baf1f1a696c94cdb121a95d692e959" ns2:_="">
    <xsd:import namespace="c2964f7d-db0e-4b01-949c-80c8b992f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64f7d-db0e-4b01-949c-80c8b992f8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haredContentType xmlns="Microsoft.SharePoint.Taxonomy.ContentTypeSync" SourceId="1530352a-ac41-4fbd-90f0-f75dc8036244" ContentTypeId="0x0101007DF94A515F894BD19A41976FEEE1CAB3" PreviousValue="false"/>
</file>

<file path=customXml/itemProps1.xml><?xml version="1.0" encoding="utf-8"?>
<ds:datastoreItem xmlns:ds="http://schemas.openxmlformats.org/officeDocument/2006/customXml" ds:itemID="{44A8DD64-5A97-4808-8427-F3F793F01368}">
  <ds:schemaRefs>
    <ds:schemaRef ds:uri="http://schemas.microsoft.com/office/2006/metadata/customXsn"/>
  </ds:schemaRefs>
</ds:datastoreItem>
</file>

<file path=customXml/itemProps2.xml><?xml version="1.0" encoding="utf-8"?>
<ds:datastoreItem xmlns:ds="http://schemas.openxmlformats.org/officeDocument/2006/customXml" ds:itemID="{B0FCFD80-1299-4039-BAEF-EED2240FC973}"/>
</file>

<file path=customXml/itemProps3.xml><?xml version="1.0" encoding="utf-8"?>
<ds:datastoreItem xmlns:ds="http://schemas.openxmlformats.org/officeDocument/2006/customXml" ds:itemID="{D0EC8554-D5C9-4548-801D-ED1A22859012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557d8cf5-74aa-457a-95db-53615d053f64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01C8CFD5-2D86-4EBE-B18B-6E52B46FCB03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D1536223-1961-4E2C-ABCB-A00D38250EFE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787</Words>
  <Application>Microsoft Office PowerPoint</Application>
  <PresentationFormat>Widescreen</PresentationFormat>
  <Paragraphs>130</Paragraphs>
  <Slides>17</Slides>
  <Notes>17</Notes>
  <HiddenSlides>0</HiddenSlides>
  <MMClips>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Office-tema</vt:lpstr>
      <vt:lpstr>PowerPoint-presentasjon</vt:lpstr>
      <vt:lpstr>10 minutter</vt:lpstr>
      <vt:lpstr>PowerPoint-presentasjon</vt:lpstr>
      <vt:lpstr>Digitalt utenforskap</vt:lpstr>
      <vt:lpstr>Metoden Digital Senior</vt:lpstr>
      <vt:lpstr>Hva er Digital Senior?</vt:lpstr>
      <vt:lpstr>Målgruppen</vt:lpstr>
      <vt:lpstr>Metoden Digital Senior</vt:lpstr>
      <vt:lpstr>PowerPoint-presentasjon</vt:lpstr>
      <vt:lpstr>Målbar effekt</vt:lpstr>
      <vt:lpstr>Kommunen + Røde Kors =  </vt:lpstr>
      <vt:lpstr>Hva kan kommunen bidra med?</vt:lpstr>
      <vt:lpstr>Hva gjør  Røde Kors ?</vt:lpstr>
      <vt:lpstr>Hva gjør du nå?</vt:lpstr>
      <vt:lpstr>Kontakt:</vt:lpstr>
      <vt:lpstr>Bakgrunn</vt:lpstr>
      <vt:lpstr>Bakgrunn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Anette Hellsaa Christiansen</dc:creator>
  <cp:lastModifiedBy>Therese Neråsen</cp:lastModifiedBy>
  <cp:revision>26</cp:revision>
  <cp:lastPrinted>2019-11-26T13:05:35Z</cp:lastPrinted>
  <dcterms:created xsi:type="dcterms:W3CDTF">2019-06-06T14:19:13Z</dcterms:created>
  <dcterms:modified xsi:type="dcterms:W3CDTF">2019-11-29T08:19:42Z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0x0101002EA76CA387219D478D34DE75B74BA029</vt:lpwstr>
  </property>
</Properties>
</file>