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724" r:id="rId5"/>
  </p:sldMasterIdLst>
  <p:notesMasterIdLst>
    <p:notesMasterId r:id="rId47"/>
  </p:notesMasterIdLst>
  <p:handoutMasterIdLst>
    <p:handoutMasterId r:id="rId48"/>
  </p:handoutMasterIdLst>
  <p:sldIdLst>
    <p:sldId id="338" r:id="rId6"/>
    <p:sldId id="446" r:id="rId7"/>
    <p:sldId id="361" r:id="rId8"/>
    <p:sldId id="448" r:id="rId9"/>
    <p:sldId id="450" r:id="rId10"/>
    <p:sldId id="390" r:id="rId11"/>
    <p:sldId id="393" r:id="rId12"/>
    <p:sldId id="451" r:id="rId13"/>
    <p:sldId id="449" r:id="rId14"/>
    <p:sldId id="397" r:id="rId15"/>
    <p:sldId id="425" r:id="rId16"/>
    <p:sldId id="426" r:id="rId17"/>
    <p:sldId id="427" r:id="rId18"/>
    <p:sldId id="419" r:id="rId19"/>
    <p:sldId id="438" r:id="rId20"/>
    <p:sldId id="452" r:id="rId21"/>
    <p:sldId id="380" r:id="rId22"/>
    <p:sldId id="381" r:id="rId23"/>
    <p:sldId id="372" r:id="rId24"/>
    <p:sldId id="453" r:id="rId25"/>
    <p:sldId id="439" r:id="rId26"/>
    <p:sldId id="265" r:id="rId27"/>
    <p:sldId id="415" r:id="rId28"/>
    <p:sldId id="385" r:id="rId29"/>
    <p:sldId id="414" r:id="rId30"/>
    <p:sldId id="418" r:id="rId31"/>
    <p:sldId id="365" r:id="rId32"/>
    <p:sldId id="416" r:id="rId33"/>
    <p:sldId id="423" r:id="rId34"/>
    <p:sldId id="440" r:id="rId35"/>
    <p:sldId id="455" r:id="rId36"/>
    <p:sldId id="456" r:id="rId37"/>
    <p:sldId id="457" r:id="rId38"/>
    <p:sldId id="458" r:id="rId39"/>
    <p:sldId id="459" r:id="rId40"/>
    <p:sldId id="454" r:id="rId41"/>
    <p:sldId id="398" r:id="rId42"/>
    <p:sldId id="406" r:id="rId43"/>
    <p:sldId id="410" r:id="rId44"/>
    <p:sldId id="346" r:id="rId45"/>
    <p:sldId id="355" r:id="rId46"/>
  </p:sldIdLst>
  <p:sldSz cx="12192000" cy="6858000"/>
  <p:notesSz cx="6797675" cy="9926638"/>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S organisering" id="{1B0F77D7-F437-4BDB-8D18-E1DF4CF581DD}">
          <p14:sldIdLst>
            <p14:sldId id="338"/>
            <p14:sldId id="446"/>
          </p14:sldIdLst>
        </p14:section>
        <p14:section name="Kjennskap til nåsituasjonen" id="{8BA32541-B082-4743-B3C6-726D51496264}">
          <p14:sldIdLst>
            <p14:sldId id="361"/>
            <p14:sldId id="448"/>
            <p14:sldId id="450"/>
            <p14:sldId id="390"/>
            <p14:sldId id="393"/>
            <p14:sldId id="451"/>
            <p14:sldId id="449"/>
            <p14:sldId id="397"/>
          </p14:sldIdLst>
        </p14:section>
        <p14:section name="Forankring" id="{7F4359A7-CE3F-43A4-9DA4-B77FA89C0FD9}">
          <p14:sldIdLst>
            <p14:sldId id="425"/>
            <p14:sldId id="426"/>
            <p14:sldId id="427"/>
            <p14:sldId id="419"/>
            <p14:sldId id="438"/>
            <p14:sldId id="452"/>
            <p14:sldId id="380"/>
          </p14:sldIdLst>
        </p14:section>
        <p14:section name="Organisering" id="{64F9F6B5-5521-4879-8BD0-9333AE320D01}">
          <p14:sldIdLst>
            <p14:sldId id="381"/>
            <p14:sldId id="372"/>
            <p14:sldId id="453"/>
            <p14:sldId id="439"/>
            <p14:sldId id="265"/>
            <p14:sldId id="415"/>
            <p14:sldId id="385"/>
            <p14:sldId id="414"/>
            <p14:sldId id="418"/>
            <p14:sldId id="365"/>
            <p14:sldId id="416"/>
            <p14:sldId id="423"/>
            <p14:sldId id="440"/>
            <p14:sldId id="455"/>
            <p14:sldId id="456"/>
            <p14:sldId id="457"/>
            <p14:sldId id="458"/>
            <p14:sldId id="459"/>
            <p14:sldId id="454"/>
            <p14:sldId id="398"/>
            <p14:sldId id="406"/>
            <p14:sldId id="410"/>
            <p14:sldId id="346"/>
            <p14:sldId id="35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rese Neråsen" initials="TN" lastIdx="1" clrIdx="0">
    <p:extLst>
      <p:ext uri="{19B8F6BF-5375-455C-9EA6-DF929625EA0E}">
        <p15:presenceInfo xmlns:p15="http://schemas.microsoft.com/office/powerpoint/2012/main" userId="S::jx42@agendakaupang.no::5043a3d1-d107-4144-a154-af196ce478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DEE8"/>
    <a:srgbClr val="64B7CE"/>
    <a:srgbClr val="73BED3"/>
    <a:srgbClr val="4A7EBB"/>
    <a:srgbClr val="1D4575"/>
    <a:srgbClr val="DAE7F6"/>
    <a:srgbClr val="1D4779"/>
    <a:srgbClr val="1B416F"/>
    <a:srgbClr val="338BA3"/>
    <a:srgbClr val="3A9DB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1452" autoAdjust="0"/>
  </p:normalViewPr>
  <p:slideViewPr>
    <p:cSldViewPr snapToGrid="0">
      <p:cViewPr varScale="1">
        <p:scale>
          <a:sx n="56" d="100"/>
          <a:sy n="56" d="100"/>
        </p:scale>
        <p:origin x="936" y="6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da Edvardsen" userId="S::oda.edvardsen@ks.no::f7201587-c1d8-4677-9d94-51473a906c72" providerId="AD" clId="Web-{3D5955DE-7097-45C2-9B48-4769BDE9F5BF}"/>
    <pc:docChg chg="delSld modSld modSection">
      <pc:chgData name="Oda Edvardsen" userId="S::oda.edvardsen@ks.no::f7201587-c1d8-4677-9d94-51473a906c72" providerId="AD" clId="Web-{3D5955DE-7097-45C2-9B48-4769BDE9F5BF}" dt="2018-11-28T15:09:28.026" v="1308"/>
      <pc:docMkLst>
        <pc:docMk/>
      </pc:docMkLst>
      <pc:sldChg chg="modSp">
        <pc:chgData name="Oda Edvardsen" userId="S::oda.edvardsen@ks.no::f7201587-c1d8-4677-9d94-51473a906c72" providerId="AD" clId="Web-{3D5955DE-7097-45C2-9B48-4769BDE9F5BF}" dt="2018-11-28T15:09:09.167" v="1303" actId="20577"/>
        <pc:sldMkLst>
          <pc:docMk/>
          <pc:sldMk cId="4263078558" sldId="351"/>
        </pc:sldMkLst>
        <pc:spChg chg="mod">
          <ac:chgData name="Oda Edvardsen" userId="S::oda.edvardsen@ks.no::f7201587-c1d8-4677-9d94-51473a906c72" providerId="AD" clId="Web-{3D5955DE-7097-45C2-9B48-4769BDE9F5BF}" dt="2018-11-28T14:43:45.104" v="12" actId="20577"/>
          <ac:spMkLst>
            <pc:docMk/>
            <pc:sldMk cId="4263078558" sldId="351"/>
            <ac:spMk id="2" creationId="{9E9B355A-E474-4CED-8F85-485CD4A47E46}"/>
          </ac:spMkLst>
        </pc:spChg>
        <pc:spChg chg="mod">
          <ac:chgData name="Oda Edvardsen" userId="S::oda.edvardsen@ks.no::f7201587-c1d8-4677-9d94-51473a906c72" providerId="AD" clId="Web-{3D5955DE-7097-45C2-9B48-4769BDE9F5BF}" dt="2018-11-28T15:09:09.167" v="1303" actId="20577"/>
          <ac:spMkLst>
            <pc:docMk/>
            <pc:sldMk cId="4263078558" sldId="351"/>
            <ac:spMk id="3" creationId="{04185F1D-8C56-4B8A-90B1-0593F7716AB9}"/>
          </ac:spMkLst>
        </pc:spChg>
      </pc:sldChg>
      <pc:sldChg chg="del">
        <pc:chgData name="Oda Edvardsen" userId="S::oda.edvardsen@ks.no::f7201587-c1d8-4677-9d94-51473a906c72" providerId="AD" clId="Web-{3D5955DE-7097-45C2-9B48-4769BDE9F5BF}" dt="2018-11-28T15:09:20.682" v="1305"/>
        <pc:sldMkLst>
          <pc:docMk/>
          <pc:sldMk cId="177649698" sldId="365"/>
        </pc:sldMkLst>
      </pc:sldChg>
      <pc:sldChg chg="del">
        <pc:chgData name="Oda Edvardsen" userId="S::oda.edvardsen@ks.no::f7201587-c1d8-4677-9d94-51473a906c72" providerId="AD" clId="Web-{3D5955DE-7097-45C2-9B48-4769BDE9F5BF}" dt="2018-11-28T15:09:23.276" v="1306"/>
        <pc:sldMkLst>
          <pc:docMk/>
          <pc:sldMk cId="1732164569" sldId="366"/>
        </pc:sldMkLst>
      </pc:sldChg>
      <pc:sldChg chg="del">
        <pc:chgData name="Oda Edvardsen" userId="S::oda.edvardsen@ks.no::f7201587-c1d8-4677-9d94-51473a906c72" providerId="AD" clId="Web-{3D5955DE-7097-45C2-9B48-4769BDE9F5BF}" dt="2018-11-28T15:09:25.526" v="1307"/>
        <pc:sldMkLst>
          <pc:docMk/>
          <pc:sldMk cId="1220044223" sldId="367"/>
        </pc:sldMkLst>
      </pc:sldChg>
      <pc:sldChg chg="del">
        <pc:chgData name="Oda Edvardsen" userId="S::oda.edvardsen@ks.no::f7201587-c1d8-4677-9d94-51473a906c72" providerId="AD" clId="Web-{3D5955DE-7097-45C2-9B48-4769BDE9F5BF}" dt="2018-11-28T15:09:28.026" v="1308"/>
        <pc:sldMkLst>
          <pc:docMk/>
          <pc:sldMk cId="2467497221" sldId="368"/>
        </pc:sldMkLst>
      </pc:sldChg>
    </pc:docChg>
  </pc:docChgLst>
  <pc:docChgLst>
    <pc:chgData name="Oda Edvardsen" userId="S::oda.edvardsen@ks.no::f7201587-c1d8-4677-9d94-51473a906c72" providerId="AD" clId="Web-{39AFE7CB-EBD9-47B6-B03A-7779392D527F}"/>
    <pc:docChg chg="modSld">
      <pc:chgData name="Oda Edvardsen" userId="S::oda.edvardsen@ks.no::f7201587-c1d8-4677-9d94-51473a906c72" providerId="AD" clId="Web-{39AFE7CB-EBD9-47B6-B03A-7779392D527F}" dt="2018-11-28T07:36:44.463" v="13"/>
      <pc:docMkLst>
        <pc:docMk/>
      </pc:docMkLst>
      <pc:sldChg chg="modSp">
        <pc:chgData name="Oda Edvardsen" userId="S::oda.edvardsen@ks.no::f7201587-c1d8-4677-9d94-51473a906c72" providerId="AD" clId="Web-{39AFE7CB-EBD9-47B6-B03A-7779392D527F}" dt="2018-11-28T07:28:19.772" v="5" actId="20577"/>
        <pc:sldMkLst>
          <pc:docMk/>
          <pc:sldMk cId="2050487255" sldId="355"/>
        </pc:sldMkLst>
        <pc:spChg chg="mod">
          <ac:chgData name="Oda Edvardsen" userId="S::oda.edvardsen@ks.no::f7201587-c1d8-4677-9d94-51473a906c72" providerId="AD" clId="Web-{39AFE7CB-EBD9-47B6-B03A-7779392D527F}" dt="2018-11-28T07:28:19.772" v="5" actId="20577"/>
          <ac:spMkLst>
            <pc:docMk/>
            <pc:sldMk cId="2050487255" sldId="355"/>
            <ac:spMk id="2" creationId="{097BAC9B-F9A0-4F1F-A567-C0873AAF2818}"/>
          </ac:spMkLst>
        </pc:spChg>
      </pc:sldChg>
      <pc:sldChg chg="modSp">
        <pc:chgData name="Oda Edvardsen" userId="S::oda.edvardsen@ks.no::f7201587-c1d8-4677-9d94-51473a906c72" providerId="AD" clId="Web-{39AFE7CB-EBD9-47B6-B03A-7779392D527F}" dt="2018-11-28T07:36:44.463" v="13"/>
        <pc:sldMkLst>
          <pc:docMk/>
          <pc:sldMk cId="2496704855" sldId="356"/>
        </pc:sldMkLst>
        <pc:graphicFrameChg chg="mod modGraphic">
          <ac:chgData name="Oda Edvardsen" userId="S::oda.edvardsen@ks.no::f7201587-c1d8-4677-9d94-51473a906c72" providerId="AD" clId="Web-{39AFE7CB-EBD9-47B6-B03A-7779392D527F}" dt="2018-11-28T07:36:44.463" v="13"/>
          <ac:graphicFrameMkLst>
            <pc:docMk/>
            <pc:sldMk cId="2496704855" sldId="356"/>
            <ac:graphicFrameMk id="2" creationId="{47833DC4-32C0-4873-A9EE-7D90014D85E7}"/>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9E6778F-9D10-D546-AD42-60AA27D9D64A}" type="datetimeFigureOut">
              <a:t>29.11.2019</a:t>
            </a:fld>
            <a:endParaRPr lang="nb-NO"/>
          </a:p>
        </p:txBody>
      </p:sp>
      <p:sp>
        <p:nvSpPr>
          <p:cNvPr id="4" name="Plassholder for bunn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8385C552-36E2-FE4A-8959-3A7D73BFBA2A}" type="slidenum">
              <a:t>‹#›</a:t>
            </a:fld>
            <a:endParaRPr lang="nb-NO"/>
          </a:p>
        </p:txBody>
      </p:sp>
    </p:spTree>
    <p:extLst>
      <p:ext uri="{BB962C8B-B14F-4D97-AF65-F5344CB8AC3E}">
        <p14:creationId xmlns:p14="http://schemas.microsoft.com/office/powerpoint/2010/main" val="231089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7D63ECD-6C8D-4A86-9D32-0FC63A42FBE2}" type="datetimeFigureOut">
              <a:rPr lang="nb-NO" smtClean="0"/>
              <a:t>29.11.2019</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BE64940-78FB-4506-B532-9785A1ACEC02}" type="slidenum">
              <a:rPr lang="nb-NO" smtClean="0"/>
              <a:t>‹#›</a:t>
            </a:fld>
            <a:endParaRPr lang="nb-NO"/>
          </a:p>
        </p:txBody>
      </p:sp>
    </p:spTree>
    <p:extLst>
      <p:ext uri="{BB962C8B-B14F-4D97-AF65-F5344CB8AC3E}">
        <p14:creationId xmlns:p14="http://schemas.microsoft.com/office/powerpoint/2010/main" val="2842680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3241748A-7981-4CD1-956E-62B514B19A6B}" type="slidenum">
              <a:rPr lang="nb-NO" smtClean="0"/>
              <a:t>1</a:t>
            </a:fld>
            <a:endParaRPr lang="nb-NO"/>
          </a:p>
        </p:txBody>
      </p:sp>
    </p:spTree>
    <p:extLst>
      <p:ext uri="{BB962C8B-B14F-4D97-AF65-F5344CB8AC3E}">
        <p14:creationId xmlns:p14="http://schemas.microsoft.com/office/powerpoint/2010/main" val="1951175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10</a:t>
            </a:fld>
            <a:endParaRPr lang="nb-NO"/>
          </a:p>
        </p:txBody>
      </p:sp>
    </p:spTree>
    <p:extLst>
      <p:ext uri="{BB962C8B-B14F-4D97-AF65-F5344CB8AC3E}">
        <p14:creationId xmlns:p14="http://schemas.microsoft.com/office/powerpoint/2010/main" val="3963409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11</a:t>
            </a:fld>
            <a:endParaRPr lang="nb-NO"/>
          </a:p>
        </p:txBody>
      </p:sp>
    </p:spTree>
    <p:extLst>
      <p:ext uri="{BB962C8B-B14F-4D97-AF65-F5344CB8AC3E}">
        <p14:creationId xmlns:p14="http://schemas.microsoft.com/office/powerpoint/2010/main" val="2321700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12</a:t>
            </a:fld>
            <a:endParaRPr lang="nb-NO"/>
          </a:p>
        </p:txBody>
      </p:sp>
    </p:spTree>
    <p:extLst>
      <p:ext uri="{BB962C8B-B14F-4D97-AF65-F5344CB8AC3E}">
        <p14:creationId xmlns:p14="http://schemas.microsoft.com/office/powerpoint/2010/main" val="1416755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13</a:t>
            </a:fld>
            <a:endParaRPr lang="nb-NO"/>
          </a:p>
        </p:txBody>
      </p:sp>
    </p:spTree>
    <p:extLst>
      <p:ext uri="{BB962C8B-B14F-4D97-AF65-F5344CB8AC3E}">
        <p14:creationId xmlns:p14="http://schemas.microsoft.com/office/powerpoint/2010/main" val="711197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14</a:t>
            </a:fld>
            <a:endParaRPr lang="nb-NO"/>
          </a:p>
        </p:txBody>
      </p:sp>
    </p:spTree>
    <p:extLst>
      <p:ext uri="{BB962C8B-B14F-4D97-AF65-F5344CB8AC3E}">
        <p14:creationId xmlns:p14="http://schemas.microsoft.com/office/powerpoint/2010/main" val="3190403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15</a:t>
            </a:fld>
            <a:endParaRPr lang="nb-NO"/>
          </a:p>
        </p:txBody>
      </p:sp>
    </p:spTree>
    <p:extLst>
      <p:ext uri="{BB962C8B-B14F-4D97-AF65-F5344CB8AC3E}">
        <p14:creationId xmlns:p14="http://schemas.microsoft.com/office/powerpoint/2010/main" val="3932268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16</a:t>
            </a:fld>
            <a:endParaRPr lang="nb-NO"/>
          </a:p>
        </p:txBody>
      </p:sp>
    </p:spTree>
    <p:extLst>
      <p:ext uri="{BB962C8B-B14F-4D97-AF65-F5344CB8AC3E}">
        <p14:creationId xmlns:p14="http://schemas.microsoft.com/office/powerpoint/2010/main" val="2987492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det vi ønsker at dere skal gjøre nå det er….</a:t>
            </a:r>
          </a:p>
        </p:txBody>
      </p:sp>
      <p:sp>
        <p:nvSpPr>
          <p:cNvPr id="4" name="Plassholder for lysbildenummer 3"/>
          <p:cNvSpPr>
            <a:spLocks noGrp="1"/>
          </p:cNvSpPr>
          <p:nvPr>
            <p:ph type="sldNum" sz="quarter" idx="5"/>
          </p:nvPr>
        </p:nvSpPr>
        <p:spPr/>
        <p:txBody>
          <a:bodyPr/>
          <a:lstStyle/>
          <a:p>
            <a:fld id="{DBE64940-78FB-4506-B532-9785A1ACEC02}" type="slidenum">
              <a:rPr lang="nb-NO" smtClean="0"/>
              <a:t>17</a:t>
            </a:fld>
            <a:endParaRPr lang="nb-NO"/>
          </a:p>
        </p:txBody>
      </p:sp>
    </p:spTree>
    <p:extLst>
      <p:ext uri="{BB962C8B-B14F-4D97-AF65-F5344CB8AC3E}">
        <p14:creationId xmlns:p14="http://schemas.microsoft.com/office/powerpoint/2010/main" val="1597230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18</a:t>
            </a:fld>
            <a:endParaRPr lang="nb-NO"/>
          </a:p>
        </p:txBody>
      </p:sp>
    </p:spTree>
    <p:extLst>
      <p:ext uri="{BB962C8B-B14F-4D97-AF65-F5344CB8AC3E}">
        <p14:creationId xmlns:p14="http://schemas.microsoft.com/office/powerpoint/2010/main" val="4171560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19</a:t>
            </a:fld>
            <a:endParaRPr lang="nb-NO"/>
          </a:p>
        </p:txBody>
      </p:sp>
    </p:spTree>
    <p:extLst>
      <p:ext uri="{BB962C8B-B14F-4D97-AF65-F5344CB8AC3E}">
        <p14:creationId xmlns:p14="http://schemas.microsoft.com/office/powerpoint/2010/main" val="3440350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2</a:t>
            </a:fld>
            <a:endParaRPr lang="nb-NO"/>
          </a:p>
        </p:txBody>
      </p:sp>
    </p:spTree>
    <p:extLst>
      <p:ext uri="{BB962C8B-B14F-4D97-AF65-F5344CB8AC3E}">
        <p14:creationId xmlns:p14="http://schemas.microsoft.com/office/powerpoint/2010/main" val="6457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20</a:t>
            </a:fld>
            <a:endParaRPr lang="nb-NO"/>
          </a:p>
        </p:txBody>
      </p:sp>
    </p:spTree>
    <p:extLst>
      <p:ext uri="{BB962C8B-B14F-4D97-AF65-F5344CB8AC3E}">
        <p14:creationId xmlns:p14="http://schemas.microsoft.com/office/powerpoint/2010/main" val="959593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21</a:t>
            </a:fld>
            <a:endParaRPr lang="nb-NO"/>
          </a:p>
        </p:txBody>
      </p:sp>
    </p:spTree>
    <p:extLst>
      <p:ext uri="{BB962C8B-B14F-4D97-AF65-F5344CB8AC3E}">
        <p14:creationId xmlns:p14="http://schemas.microsoft.com/office/powerpoint/2010/main" val="3655411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85110F44-04F1-4AFA-995C-DB0154441676}" type="slidenum">
              <a:rPr lang="nb-NO" smtClean="0"/>
              <a:t>22</a:t>
            </a:fld>
            <a:endParaRPr lang="nb-NO"/>
          </a:p>
        </p:txBody>
      </p:sp>
    </p:spTree>
    <p:extLst>
      <p:ext uri="{BB962C8B-B14F-4D97-AF65-F5344CB8AC3E}">
        <p14:creationId xmlns:p14="http://schemas.microsoft.com/office/powerpoint/2010/main" val="1741230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23</a:t>
            </a:fld>
            <a:endParaRPr lang="nb-NO"/>
          </a:p>
        </p:txBody>
      </p:sp>
    </p:spTree>
    <p:extLst>
      <p:ext uri="{BB962C8B-B14F-4D97-AF65-F5344CB8AC3E}">
        <p14:creationId xmlns:p14="http://schemas.microsoft.com/office/powerpoint/2010/main" val="2536279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24</a:t>
            </a:fld>
            <a:endParaRPr lang="nb-NO"/>
          </a:p>
        </p:txBody>
      </p:sp>
    </p:spTree>
    <p:extLst>
      <p:ext uri="{BB962C8B-B14F-4D97-AF65-F5344CB8AC3E}">
        <p14:creationId xmlns:p14="http://schemas.microsoft.com/office/powerpoint/2010/main" val="1104090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25</a:t>
            </a:fld>
            <a:endParaRPr lang="nb-NO"/>
          </a:p>
        </p:txBody>
      </p:sp>
    </p:spTree>
    <p:extLst>
      <p:ext uri="{BB962C8B-B14F-4D97-AF65-F5344CB8AC3E}">
        <p14:creationId xmlns:p14="http://schemas.microsoft.com/office/powerpoint/2010/main" val="290858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26</a:t>
            </a:fld>
            <a:endParaRPr lang="nb-NO"/>
          </a:p>
        </p:txBody>
      </p:sp>
    </p:spTree>
    <p:extLst>
      <p:ext uri="{BB962C8B-B14F-4D97-AF65-F5344CB8AC3E}">
        <p14:creationId xmlns:p14="http://schemas.microsoft.com/office/powerpoint/2010/main" val="3265916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27</a:t>
            </a:fld>
            <a:endParaRPr lang="nb-NO"/>
          </a:p>
        </p:txBody>
      </p:sp>
    </p:spTree>
    <p:extLst>
      <p:ext uri="{BB962C8B-B14F-4D97-AF65-F5344CB8AC3E}">
        <p14:creationId xmlns:p14="http://schemas.microsoft.com/office/powerpoint/2010/main" val="3598936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28</a:t>
            </a:fld>
            <a:endParaRPr lang="nb-NO"/>
          </a:p>
        </p:txBody>
      </p:sp>
    </p:spTree>
    <p:extLst>
      <p:ext uri="{BB962C8B-B14F-4D97-AF65-F5344CB8AC3E}">
        <p14:creationId xmlns:p14="http://schemas.microsoft.com/office/powerpoint/2010/main" val="1792988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29</a:t>
            </a:fld>
            <a:endParaRPr lang="nb-NO"/>
          </a:p>
        </p:txBody>
      </p:sp>
    </p:spTree>
    <p:extLst>
      <p:ext uri="{BB962C8B-B14F-4D97-AF65-F5344CB8AC3E}">
        <p14:creationId xmlns:p14="http://schemas.microsoft.com/office/powerpoint/2010/main" val="340254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3</a:t>
            </a:fld>
            <a:endParaRPr lang="nb-NO"/>
          </a:p>
        </p:txBody>
      </p:sp>
    </p:spTree>
    <p:extLst>
      <p:ext uri="{BB962C8B-B14F-4D97-AF65-F5344CB8AC3E}">
        <p14:creationId xmlns:p14="http://schemas.microsoft.com/office/powerpoint/2010/main" val="3884198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30</a:t>
            </a:fld>
            <a:endParaRPr lang="nb-NO"/>
          </a:p>
        </p:txBody>
      </p:sp>
    </p:spTree>
    <p:extLst>
      <p:ext uri="{BB962C8B-B14F-4D97-AF65-F5344CB8AC3E}">
        <p14:creationId xmlns:p14="http://schemas.microsoft.com/office/powerpoint/2010/main" val="3024269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31</a:t>
            </a:fld>
            <a:endParaRPr lang="nb-NO"/>
          </a:p>
        </p:txBody>
      </p:sp>
    </p:spTree>
    <p:extLst>
      <p:ext uri="{BB962C8B-B14F-4D97-AF65-F5344CB8AC3E}">
        <p14:creationId xmlns:p14="http://schemas.microsoft.com/office/powerpoint/2010/main" val="3155711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32</a:t>
            </a:fld>
            <a:endParaRPr lang="nb-NO"/>
          </a:p>
        </p:txBody>
      </p:sp>
    </p:spTree>
    <p:extLst>
      <p:ext uri="{BB962C8B-B14F-4D97-AF65-F5344CB8AC3E}">
        <p14:creationId xmlns:p14="http://schemas.microsoft.com/office/powerpoint/2010/main" val="2740082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33</a:t>
            </a:fld>
            <a:endParaRPr lang="nb-NO"/>
          </a:p>
        </p:txBody>
      </p:sp>
    </p:spTree>
    <p:extLst>
      <p:ext uri="{BB962C8B-B14F-4D97-AF65-F5344CB8AC3E}">
        <p14:creationId xmlns:p14="http://schemas.microsoft.com/office/powerpoint/2010/main" val="1629202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34</a:t>
            </a:fld>
            <a:endParaRPr lang="nb-NO"/>
          </a:p>
        </p:txBody>
      </p:sp>
    </p:spTree>
    <p:extLst>
      <p:ext uri="{BB962C8B-B14F-4D97-AF65-F5344CB8AC3E}">
        <p14:creationId xmlns:p14="http://schemas.microsoft.com/office/powerpoint/2010/main" val="1258199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35</a:t>
            </a:fld>
            <a:endParaRPr lang="nb-NO"/>
          </a:p>
        </p:txBody>
      </p:sp>
    </p:spTree>
    <p:extLst>
      <p:ext uri="{BB962C8B-B14F-4D97-AF65-F5344CB8AC3E}">
        <p14:creationId xmlns:p14="http://schemas.microsoft.com/office/powerpoint/2010/main" val="3516984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37</a:t>
            </a:fld>
            <a:endParaRPr lang="nb-NO"/>
          </a:p>
        </p:txBody>
      </p:sp>
    </p:spTree>
    <p:extLst>
      <p:ext uri="{BB962C8B-B14F-4D97-AF65-F5344CB8AC3E}">
        <p14:creationId xmlns:p14="http://schemas.microsoft.com/office/powerpoint/2010/main" val="3304331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runde til med </a:t>
            </a:r>
            <a:r>
              <a:rPr lang="nb-NO" dirty="0" err="1"/>
              <a:t>menitmeter</a:t>
            </a:r>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38</a:t>
            </a:fld>
            <a:endParaRPr lang="nb-NO"/>
          </a:p>
        </p:txBody>
      </p:sp>
    </p:spTree>
    <p:extLst>
      <p:ext uri="{BB962C8B-B14F-4D97-AF65-F5344CB8AC3E}">
        <p14:creationId xmlns:p14="http://schemas.microsoft.com/office/powerpoint/2010/main" val="4191881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Therese</a:t>
            </a:r>
          </a:p>
        </p:txBody>
      </p:sp>
      <p:sp>
        <p:nvSpPr>
          <p:cNvPr id="4" name="Plassholder for lysbildenummer 3"/>
          <p:cNvSpPr>
            <a:spLocks noGrp="1"/>
          </p:cNvSpPr>
          <p:nvPr>
            <p:ph type="sldNum" sz="quarter" idx="10"/>
          </p:nvPr>
        </p:nvSpPr>
        <p:spPr/>
        <p:txBody>
          <a:bodyPr/>
          <a:lstStyle/>
          <a:p>
            <a:fld id="{3241748A-7981-4CD1-956E-62B514B19A6B}" type="slidenum">
              <a:rPr lang="nb-NO" smtClean="0"/>
              <a:t>39</a:t>
            </a:fld>
            <a:endParaRPr lang="nb-NO"/>
          </a:p>
        </p:txBody>
      </p:sp>
    </p:spTree>
    <p:extLst>
      <p:ext uri="{BB962C8B-B14F-4D97-AF65-F5344CB8AC3E}">
        <p14:creationId xmlns:p14="http://schemas.microsoft.com/office/powerpoint/2010/main" val="2216598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40</a:t>
            </a:fld>
            <a:endParaRPr lang="nb-NO"/>
          </a:p>
        </p:txBody>
      </p:sp>
    </p:spTree>
    <p:extLst>
      <p:ext uri="{BB962C8B-B14F-4D97-AF65-F5344CB8AC3E}">
        <p14:creationId xmlns:p14="http://schemas.microsoft.com/office/powerpoint/2010/main" val="121915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spcBef>
                <a:spcPts val="1000"/>
              </a:spcBef>
              <a:spcAft>
                <a:spcPts val="400"/>
              </a:spcAft>
              <a:buFont typeface="Courier New" panose="02070309020205020404" pitchFamily="49" charset="0"/>
              <a:buNone/>
            </a:pPr>
            <a:r>
              <a:rPr lang="nb-NO" sz="1800" b="0" dirty="0"/>
              <a:t>Eksisterer det et veiledningstilbud i kommunen i dag og hvordan fungerer dette eller disse tilbudene? For det kan være flere tilbud og ulik aktører.</a:t>
            </a:r>
          </a:p>
          <a:p>
            <a:pPr lvl="0">
              <a:spcBef>
                <a:spcPts val="1000"/>
              </a:spcBef>
              <a:spcAft>
                <a:spcPts val="400"/>
              </a:spcAft>
              <a:buFont typeface="Courier New" panose="02070309020205020404" pitchFamily="49" charset="0"/>
              <a:buNone/>
            </a:pPr>
            <a:r>
              <a:rPr lang="nb-NO" sz="1800" b="0" dirty="0"/>
              <a:t>Typiske arenaer og aktører som vi vet ofte bidrar og har noe veiledning er bibliotek, servicekontor, frivilligsentral. </a:t>
            </a:r>
          </a:p>
          <a:p>
            <a:pPr lvl="0">
              <a:spcBef>
                <a:spcPts val="1000"/>
              </a:spcBef>
              <a:spcAft>
                <a:spcPts val="400"/>
              </a:spcAft>
              <a:buFont typeface="Courier New" panose="02070309020205020404" pitchFamily="49" charset="0"/>
              <a:buNone/>
            </a:pPr>
            <a:endParaRPr lang="nb-NO" sz="1800" b="0" dirty="0"/>
          </a:p>
          <a:p>
            <a:pPr lvl="0">
              <a:spcBef>
                <a:spcPts val="1000"/>
              </a:spcBef>
              <a:spcAft>
                <a:spcPts val="400"/>
              </a:spcAft>
              <a:buFont typeface="Courier New" panose="02070309020205020404" pitchFamily="49" charset="0"/>
              <a:buNone/>
            </a:pPr>
            <a:r>
              <a:rPr lang="nb-NO" sz="1800" b="0" dirty="0"/>
              <a:t>Hvilke frivillige aktører bidrar i kommunen?</a:t>
            </a:r>
          </a:p>
          <a:p>
            <a:pPr lvl="0">
              <a:spcBef>
                <a:spcPts val="1000"/>
              </a:spcBef>
              <a:spcAft>
                <a:spcPts val="400"/>
              </a:spcAft>
              <a:buFont typeface="Courier New" panose="02070309020205020404" pitchFamily="49" charset="0"/>
              <a:buNone/>
            </a:pPr>
            <a:endParaRPr lang="nb-NO" sz="1800" b="0" dirty="0"/>
          </a:p>
          <a:p>
            <a:pPr lvl="0">
              <a:spcBef>
                <a:spcPts val="1000"/>
              </a:spcBef>
              <a:spcAft>
                <a:spcPts val="400"/>
              </a:spcAft>
              <a:buFont typeface="Courier New" panose="02070309020205020404" pitchFamily="49" charset="0"/>
              <a:buNone/>
            </a:pPr>
            <a:r>
              <a:rPr lang="nb-NO" sz="1800" b="0" dirty="0"/>
              <a:t>Dere må få oversikt over hva som eksisterer av tilbud og aktørbildet i egen kommune. Hvilke eksterne og interne aktører i kommunen kan bidra i tilbudet og </a:t>
            </a:r>
            <a:r>
              <a:rPr lang="nb-NO" sz="1800" b="1" dirty="0"/>
              <a:t>hvem vil ha direkte og indirekte nytte av tilbudet? </a:t>
            </a:r>
          </a:p>
          <a:p>
            <a:endParaRPr lang="nb-NO" dirty="0"/>
          </a:p>
          <a:p>
            <a:r>
              <a:rPr lang="nb-NO" dirty="0"/>
              <a:t>Hva er innbyggernes behov? Denne er viktig? – hvem er potensielle målgrupper for tilbudet? For å finne ut hvem som er målgruppe kan dere undersøke innbyggersammensetningen (alder, utdanningsnivå, sysselsetting) og se dette opp mot mer nasjonal statistikk, hva kan tjenestene som er tett på innbyggerne fortelle, har kommunen noen digitale tjenester som generer data som sier noe om hvem som bruker tjenestene og hvem som ikke bruker dem? Gjennomføre egne kartlegginger.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Siste vurdering, i den grad man kan, er å vurdere kompetansebehovet for de som muligens skal gi veiledning. Er det rustet til det? Trenger de kompetanseheving? Frivillige eller ildsjeler som kan hjelpe til her?  </a:t>
            </a:r>
          </a:p>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4</a:t>
            </a:fld>
            <a:endParaRPr lang="nb-NO"/>
          </a:p>
        </p:txBody>
      </p:sp>
    </p:spTree>
    <p:extLst>
      <p:ext uri="{BB962C8B-B14F-4D97-AF65-F5344CB8AC3E}">
        <p14:creationId xmlns:p14="http://schemas.microsoft.com/office/powerpoint/2010/main" val="2615251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41</a:t>
            </a:fld>
            <a:endParaRPr lang="nb-NO"/>
          </a:p>
        </p:txBody>
      </p:sp>
    </p:spTree>
    <p:extLst>
      <p:ext uri="{BB962C8B-B14F-4D97-AF65-F5344CB8AC3E}">
        <p14:creationId xmlns:p14="http://schemas.microsoft.com/office/powerpoint/2010/main" val="373370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5</a:t>
            </a:fld>
            <a:endParaRPr lang="nb-NO"/>
          </a:p>
        </p:txBody>
      </p:sp>
    </p:spTree>
    <p:extLst>
      <p:ext uri="{BB962C8B-B14F-4D97-AF65-F5344CB8AC3E}">
        <p14:creationId xmlns:p14="http://schemas.microsoft.com/office/powerpoint/2010/main" val="3702260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E5C7857-4EE7-43C6-BCC8-C57FC7793420}" type="slidenum">
              <a:rPr lang="nb-NO" smtClean="0"/>
              <a:t>6</a:t>
            </a:fld>
            <a:endParaRPr lang="nb-NO"/>
          </a:p>
        </p:txBody>
      </p:sp>
    </p:spTree>
    <p:extLst>
      <p:ext uri="{BB962C8B-B14F-4D97-AF65-F5344CB8AC3E}">
        <p14:creationId xmlns:p14="http://schemas.microsoft.com/office/powerpoint/2010/main" val="3140220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7</a:t>
            </a:fld>
            <a:endParaRPr lang="nb-NO"/>
          </a:p>
        </p:txBody>
      </p:sp>
    </p:spTree>
    <p:extLst>
      <p:ext uri="{BB962C8B-B14F-4D97-AF65-F5344CB8AC3E}">
        <p14:creationId xmlns:p14="http://schemas.microsoft.com/office/powerpoint/2010/main" val="487434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E64940-78FB-4506-B532-9785A1ACEC02}" type="slidenum">
              <a:rPr lang="nb-NO" smtClean="0"/>
              <a:t>8</a:t>
            </a:fld>
            <a:endParaRPr lang="nb-NO"/>
          </a:p>
        </p:txBody>
      </p:sp>
    </p:spTree>
    <p:extLst>
      <p:ext uri="{BB962C8B-B14F-4D97-AF65-F5344CB8AC3E}">
        <p14:creationId xmlns:p14="http://schemas.microsoft.com/office/powerpoint/2010/main" val="700384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BE64940-78FB-4506-B532-9785A1ACEC02}" type="slidenum">
              <a:rPr lang="nb-NO" smtClean="0"/>
              <a:t>9</a:t>
            </a:fld>
            <a:endParaRPr lang="nb-NO"/>
          </a:p>
        </p:txBody>
      </p:sp>
    </p:spTree>
    <p:extLst>
      <p:ext uri="{BB962C8B-B14F-4D97-AF65-F5344CB8AC3E}">
        <p14:creationId xmlns:p14="http://schemas.microsoft.com/office/powerpoint/2010/main" val="891717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Rektangel 6"/>
          <p:cNvSpPr/>
          <p:nvPr userDrawn="1"/>
        </p:nvSpPr>
        <p:spPr>
          <a:xfrm>
            <a:off x="0" y="1244600"/>
            <a:ext cx="12192000" cy="33782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0" name="Rektangel 9"/>
          <p:cNvSpPr/>
          <p:nvPr userDrawn="1"/>
        </p:nvSpPr>
        <p:spPr>
          <a:xfrm>
            <a:off x="10244667" y="5911850"/>
            <a:ext cx="1701800" cy="819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1" name="Title 19"/>
          <p:cNvSpPr>
            <a:spLocks noGrp="1"/>
          </p:cNvSpPr>
          <p:nvPr>
            <p:ph type="ctrTitle"/>
          </p:nvPr>
        </p:nvSpPr>
        <p:spPr>
          <a:xfrm>
            <a:off x="664227" y="2196036"/>
            <a:ext cx="9915291" cy="466880"/>
          </a:xfrm>
        </p:spPr>
        <p:txBody>
          <a:bodyPr>
            <a:noAutofit/>
          </a:bodyPr>
          <a:lstStyle>
            <a:lvl1pPr algn="l">
              <a:defRPr sz="3000">
                <a:solidFill>
                  <a:srgbClr val="FFFFFF"/>
                </a:solidFill>
              </a:defRPr>
            </a:lvl1pPr>
          </a:lstStyle>
          <a:p>
            <a:r>
              <a:rPr lang="nb-NO"/>
              <a:t>Klikk for å redigere tittelstil</a:t>
            </a:r>
          </a:p>
        </p:txBody>
      </p:sp>
      <p:sp>
        <p:nvSpPr>
          <p:cNvPr id="12" name="Subtitle 20"/>
          <p:cNvSpPr>
            <a:spLocks noGrp="1"/>
          </p:cNvSpPr>
          <p:nvPr>
            <p:ph type="subTitle" idx="1"/>
          </p:nvPr>
        </p:nvSpPr>
        <p:spPr>
          <a:xfrm>
            <a:off x="664227" y="2822895"/>
            <a:ext cx="8534400" cy="516192"/>
          </a:xfrm>
        </p:spPr>
        <p:txBody>
          <a:bodyPr>
            <a:normAutofit/>
          </a:bodyPr>
          <a:lstStyle>
            <a:lvl1pPr marL="0" indent="0">
              <a:buFontTx/>
              <a:buNone/>
              <a:defRPr sz="2000">
                <a:solidFill>
                  <a:srgbClr val="FFFFFF"/>
                </a:solidFill>
              </a:defRPr>
            </a:lvl1pPr>
          </a:lstStyle>
          <a:p>
            <a:r>
              <a:rPr lang="nb-NO"/>
              <a:t>Klikk for å redigere undertittelstil i malen</a:t>
            </a:r>
          </a:p>
        </p:txBody>
      </p:sp>
      <p:pic>
        <p:nvPicPr>
          <p:cNvPr id="13" name="Bilde 12"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14" name="Bilde 13" descr="KS 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438" y="6159500"/>
            <a:ext cx="3137662" cy="287901"/>
          </a:xfrm>
          <a:prstGeom prst="rect">
            <a:avLst/>
          </a:prstGeom>
        </p:spPr>
      </p:pic>
    </p:spTree>
    <p:extLst>
      <p:ext uri="{BB962C8B-B14F-4D97-AF65-F5344CB8AC3E}">
        <p14:creationId xmlns:p14="http://schemas.microsoft.com/office/powerpoint/2010/main" val="17255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1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493466" cy="106692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225947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008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7151487" cy="1230558"/>
          </a:xfrm>
        </p:spPr>
        <p:txBody>
          <a:bodyPr lIns="0" tIns="0" rIns="0" bIns="0" anchor="t">
            <a:noAutofit/>
          </a:bodyPr>
          <a:lstStyle>
            <a:lvl1pPr marL="0" indent="0" algn="l">
              <a:defRPr sz="3000">
                <a:solidFill>
                  <a:schemeClr val="bg1"/>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31859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Kapittelslide">
    <p:spTree>
      <p:nvGrpSpPr>
        <p:cNvPr id="1" name=""/>
        <p:cNvGrpSpPr/>
        <p:nvPr/>
      </p:nvGrpSpPr>
      <p:grpSpPr>
        <a:xfrm>
          <a:off x="0" y="0"/>
          <a:ext cx="0" cy="0"/>
          <a:chOff x="0" y="0"/>
          <a:chExt cx="0" cy="0"/>
        </a:xfrm>
      </p:grpSpPr>
      <p:sp>
        <p:nvSpPr>
          <p:cNvPr id="7" name="Rektangel 6"/>
          <p:cNvSpPr/>
          <p:nvPr userDrawn="1"/>
        </p:nvSpPr>
        <p:spPr>
          <a:xfrm>
            <a:off x="0" y="1244600"/>
            <a:ext cx="12192000" cy="5613400"/>
          </a:xfrm>
          <a:prstGeom prst="rect">
            <a:avLst/>
          </a:prstGeom>
          <a:solidFill>
            <a:srgbClr val="BCCF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8" name="Tittel 1"/>
          <p:cNvSpPr>
            <a:spLocks noGrp="1"/>
          </p:cNvSpPr>
          <p:nvPr>
            <p:ph type="ctrTitle"/>
          </p:nvPr>
        </p:nvSpPr>
        <p:spPr>
          <a:xfrm>
            <a:off x="664227" y="2196036"/>
            <a:ext cx="6756851" cy="1134305"/>
          </a:xfrm>
        </p:spPr>
        <p:txBody>
          <a:bodyPr lIns="0" tIns="0" rIns="0" bIns="0" anchor="t">
            <a:noAutofit/>
          </a:bodyPr>
          <a:lstStyle>
            <a:lvl1pPr marL="0" indent="0" algn="l">
              <a:defRPr sz="3000">
                <a:solidFill>
                  <a:srgbClr val="001A58"/>
                </a:solidFill>
                <a:latin typeface="Calibri"/>
                <a:cs typeface="Calibri"/>
              </a:defRPr>
            </a:lvl1pPr>
          </a:lstStyle>
          <a:p>
            <a:r>
              <a:rPr lang="nb-NO"/>
              <a:t>Klikk for å redigere tittelstil</a:t>
            </a:r>
          </a:p>
        </p:txBody>
      </p:sp>
      <p:pic>
        <p:nvPicPr>
          <p:cNvPr id="6" name="Bilde 5" descr="ks_hoved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38" y="463550"/>
            <a:ext cx="953397" cy="476250"/>
          </a:xfrm>
          <a:prstGeom prst="rect">
            <a:avLst/>
          </a:prstGeom>
        </p:spPr>
      </p:pic>
      <p:pic>
        <p:nvPicPr>
          <p:cNvPr id="9" name="Bilde 8" descr="kommunelenka.png"/>
          <p:cNvPicPr>
            <a:picLocks noChangeAspect="1"/>
          </p:cNvPicPr>
          <p:nvPr userDrawn="1"/>
        </p:nvPicPr>
        <p:blipFill>
          <a:blip r:embed="rId3">
            <a:alphaModFix amt="27000"/>
            <a:extLst>
              <a:ext uri="{28A0092B-C50C-407E-A947-70E740481C1C}">
                <a14:useLocalDpi xmlns:a14="http://schemas.microsoft.com/office/drawing/2010/main" val="0"/>
              </a:ext>
            </a:extLst>
          </a:blip>
          <a:stretch>
            <a:fillRect/>
          </a:stretch>
        </p:blipFill>
        <p:spPr>
          <a:xfrm>
            <a:off x="8157693" y="1450325"/>
            <a:ext cx="5117920" cy="5079466"/>
          </a:xfrm>
          <a:prstGeom prst="rect">
            <a:avLst/>
          </a:prstGeom>
        </p:spPr>
      </p:pic>
    </p:spTree>
    <p:extLst>
      <p:ext uri="{BB962C8B-B14F-4D97-AF65-F5344CB8AC3E}">
        <p14:creationId xmlns:p14="http://schemas.microsoft.com/office/powerpoint/2010/main" val="1806485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okmål Startside Alt 1">
    <p:bg>
      <p:bgPr>
        <a:solidFill>
          <a:schemeClr val="bg2"/>
        </a:solidFill>
        <a:effectLst/>
      </p:bgPr>
    </p:bg>
    <p:spTree>
      <p:nvGrpSpPr>
        <p:cNvPr id="1" name=""/>
        <p:cNvGrpSpPr/>
        <p:nvPr/>
      </p:nvGrpSpPr>
      <p:grpSpPr>
        <a:xfrm>
          <a:off x="0" y="0"/>
          <a:ext cx="0" cy="0"/>
          <a:chOff x="0" y="0"/>
          <a:chExt cx="0" cy="0"/>
        </a:xfrm>
      </p:grpSpPr>
      <p:pic>
        <p:nvPicPr>
          <p:cNvPr id="9" name="Bild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75920" y="1347857"/>
            <a:ext cx="6816080" cy="5498652"/>
          </a:xfrm>
          <a:prstGeom prst="rect">
            <a:avLst/>
          </a:prstGeom>
        </p:spPr>
      </p:pic>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dirty="0"/>
              <a:t>Bokmål mal: Startside Alternativ 1</a:t>
            </a:r>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3"/>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Navn Foredragsholder</a:t>
            </a:r>
          </a:p>
        </p:txBody>
      </p:sp>
      <p:sp>
        <p:nvSpPr>
          <p:cNvPr id="39" name="Plassholder for tekst 38"/>
          <p:cNvSpPr>
            <a:spLocks noGrp="1"/>
          </p:cNvSpPr>
          <p:nvPr>
            <p:ph type="body" sz="quarter" idx="18" hasCustomPrompt="1"/>
          </p:nvPr>
        </p:nvSpPr>
        <p:spPr>
          <a:xfrm>
            <a:off x="1199456" y="2744924"/>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Sted, dato</a:t>
            </a:r>
          </a:p>
        </p:txBody>
      </p:sp>
      <p:sp>
        <p:nvSpPr>
          <p:cNvPr id="11"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solidFill>
                  <a:schemeClr val="tx1"/>
                </a:solidFill>
              </a:defRPr>
            </a:lvl1pPr>
          </a:lstStyle>
          <a:p>
            <a:pPr lvl="0"/>
            <a:r>
              <a:rPr lang="nb-NO" dirty="0"/>
              <a:t>Presentasjonstittel</a:t>
            </a:r>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527251"/>
            <a:ext cx="298705" cy="362713"/>
          </a:xfrm>
          <a:prstGeom prst="rect">
            <a:avLst/>
          </a:prstGeom>
        </p:spPr>
      </p:pic>
      <p:sp>
        <p:nvSpPr>
          <p:cNvPr id="12" name="TekstSylinder 11"/>
          <p:cNvSpPr txBox="1"/>
          <p:nvPr userDrawn="1"/>
        </p:nvSpPr>
        <p:spPr>
          <a:xfrm>
            <a:off x="1111500" y="467147"/>
            <a:ext cx="4660464" cy="452432"/>
          </a:xfrm>
          <a:prstGeom prst="rect">
            <a:avLst/>
          </a:prstGeom>
          <a:noFill/>
        </p:spPr>
        <p:txBody>
          <a:bodyPr wrap="square" rtlCol="0">
            <a:spAutoFit/>
          </a:bodyPr>
          <a:lstStyle/>
          <a:p>
            <a:pPr>
              <a:lnSpc>
                <a:spcPct val="90000"/>
              </a:lnSpc>
            </a:pPr>
            <a:r>
              <a:rPr lang="nb-NO" sz="1300" noProof="0" dirty="0"/>
              <a:t>Kommunal- og</a:t>
            </a:r>
            <a:br>
              <a:rPr lang="nb-NO" sz="1300" noProof="0" dirty="0"/>
            </a:br>
            <a:r>
              <a:rPr lang="nb-NO" sz="1300" noProof="0" dirty="0"/>
              <a:t>moderniseringsdepartementet</a:t>
            </a:r>
          </a:p>
        </p:txBody>
      </p:sp>
    </p:spTree>
    <p:extLst>
      <p:ext uri="{BB962C8B-B14F-4D97-AF65-F5344CB8AC3E}">
        <p14:creationId xmlns:p14="http://schemas.microsoft.com/office/powerpoint/2010/main" val="412903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okmål Startside Alt 2">
    <p:bg>
      <p:bgPr>
        <a:gradFill>
          <a:gsLst>
            <a:gs pos="20000">
              <a:schemeClr val="bg2"/>
            </a:gs>
            <a:gs pos="83000">
              <a:schemeClr val="tx2"/>
            </a:gs>
          </a:gsLst>
          <a:lin ang="3900000" scaled="0"/>
        </a:gradFill>
        <a:effectLst/>
      </p:bgPr>
    </p:bg>
    <p:spTree>
      <p:nvGrpSpPr>
        <p:cNvPr id="1" name=""/>
        <p:cNvGrpSpPr/>
        <p:nvPr/>
      </p:nvGrpSpPr>
      <p:grpSpPr>
        <a:xfrm>
          <a:off x="0" y="0"/>
          <a:ext cx="0" cy="0"/>
          <a:chOff x="0" y="0"/>
          <a:chExt cx="0" cy="0"/>
        </a:xfrm>
      </p:grpSpPr>
      <p:pic>
        <p:nvPicPr>
          <p:cNvPr id="9" name="Bild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75920" y="1369497"/>
            <a:ext cx="6816080" cy="5469514"/>
          </a:xfrm>
          <a:prstGeom prst="rect">
            <a:avLst/>
          </a:prstGeom>
        </p:spPr>
      </p:pic>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dirty="0"/>
              <a:t>Bokmål mal: Startside Alternativ 2</a:t>
            </a:r>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3"/>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Navn Foredragsholder</a:t>
            </a:r>
          </a:p>
        </p:txBody>
      </p:sp>
      <p:sp>
        <p:nvSpPr>
          <p:cNvPr id="39" name="Plassholder for tekst 38"/>
          <p:cNvSpPr>
            <a:spLocks noGrp="1"/>
          </p:cNvSpPr>
          <p:nvPr>
            <p:ph type="body" sz="quarter" idx="18" hasCustomPrompt="1"/>
          </p:nvPr>
        </p:nvSpPr>
        <p:spPr>
          <a:xfrm>
            <a:off x="1199456" y="2744924"/>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Sted, dato</a:t>
            </a:r>
          </a:p>
        </p:txBody>
      </p:sp>
      <p:sp>
        <p:nvSpPr>
          <p:cNvPr id="11"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solidFill>
                  <a:srgbClr val="000000"/>
                </a:solidFill>
              </a:defRPr>
            </a:lvl1pPr>
          </a:lstStyle>
          <a:p>
            <a:pPr lvl="0"/>
            <a:r>
              <a:rPr lang="nb-NO" dirty="0"/>
              <a:t>Presentasjonstittel</a:t>
            </a:r>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527251"/>
            <a:ext cx="298705" cy="362713"/>
          </a:xfrm>
          <a:prstGeom prst="rect">
            <a:avLst/>
          </a:prstGeom>
        </p:spPr>
      </p:pic>
      <p:sp>
        <p:nvSpPr>
          <p:cNvPr id="12" name="TekstSylinder 11"/>
          <p:cNvSpPr txBox="1"/>
          <p:nvPr userDrawn="1"/>
        </p:nvSpPr>
        <p:spPr>
          <a:xfrm>
            <a:off x="1111500" y="467147"/>
            <a:ext cx="4660464" cy="452432"/>
          </a:xfrm>
          <a:prstGeom prst="rect">
            <a:avLst/>
          </a:prstGeom>
          <a:noFill/>
        </p:spPr>
        <p:txBody>
          <a:bodyPr wrap="square" rtlCol="0">
            <a:spAutoFit/>
          </a:bodyPr>
          <a:lstStyle/>
          <a:p>
            <a:pPr>
              <a:lnSpc>
                <a:spcPct val="90000"/>
              </a:lnSpc>
            </a:pPr>
            <a:r>
              <a:rPr lang="nb-NO" sz="1300" noProof="0" dirty="0"/>
              <a:t>Kommunal- og</a:t>
            </a:r>
            <a:br>
              <a:rPr lang="nb-NO" sz="1300" noProof="0" dirty="0"/>
            </a:br>
            <a:r>
              <a:rPr lang="nb-NO" sz="1300" noProof="0" dirty="0"/>
              <a:t>moderniseringsdepartementet</a:t>
            </a:r>
          </a:p>
        </p:txBody>
      </p:sp>
    </p:spTree>
    <p:extLst>
      <p:ext uri="{BB962C8B-B14F-4D97-AF65-F5344CB8AC3E}">
        <p14:creationId xmlns:p14="http://schemas.microsoft.com/office/powerpoint/2010/main" val="6421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okmål Startside m eget bilde">
    <p:bg>
      <p:bgPr>
        <a:solidFill>
          <a:schemeClr val="bg1"/>
        </a:solidFill>
        <a:effectLst/>
      </p:bgPr>
    </p:bg>
    <p:spTree>
      <p:nvGrpSpPr>
        <p:cNvPr id="1" name=""/>
        <p:cNvGrpSpPr/>
        <p:nvPr/>
      </p:nvGrpSpPr>
      <p:grpSpPr>
        <a:xfrm>
          <a:off x="0" y="0"/>
          <a:ext cx="0" cy="0"/>
          <a:chOff x="0" y="0"/>
          <a:chExt cx="0" cy="0"/>
        </a:xfrm>
      </p:grpSpPr>
      <p:sp>
        <p:nvSpPr>
          <p:cNvPr id="10" name="Plassholder for bilde 3"/>
          <p:cNvSpPr>
            <a:spLocks noGrp="1"/>
          </p:cNvSpPr>
          <p:nvPr>
            <p:ph type="pic" sz="quarter" idx="21" hasCustomPrompt="1"/>
          </p:nvPr>
        </p:nvSpPr>
        <p:spPr>
          <a:xfrm>
            <a:off x="0" y="3271952"/>
            <a:ext cx="12192000" cy="3586048"/>
          </a:xfrm>
          <a:solidFill>
            <a:schemeClr val="bg1">
              <a:lumMod val="95000"/>
            </a:schemeClr>
          </a:solidFill>
        </p:spPr>
        <p:txBody>
          <a:bodyPr/>
          <a:lstStyle>
            <a:lvl1pPr marL="0" indent="0" algn="ctr">
              <a:buNone/>
              <a:defRPr sz="1200" baseline="0">
                <a:solidFill>
                  <a:schemeClr val="bg2">
                    <a:lumMod val="50000"/>
                  </a:schemeClr>
                </a:solidFill>
              </a:defRPr>
            </a:lvl1pPr>
          </a:lstStyle>
          <a:p>
            <a:r>
              <a:rPr lang="nb-NO" dirty="0"/>
              <a:t>Klikk ikonet for å legge til bilde</a:t>
            </a:r>
          </a:p>
        </p:txBody>
      </p:sp>
      <p:sp>
        <p:nvSpPr>
          <p:cNvPr id="5"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solidFill>
                  <a:schemeClr val="tx1"/>
                </a:solidFill>
              </a:defRPr>
            </a:lvl1pPr>
          </a:lstStyle>
          <a:p>
            <a:pPr lvl="0"/>
            <a:r>
              <a:rPr lang="nb-NO" dirty="0"/>
              <a:t>Presentasjonstittel</a:t>
            </a:r>
          </a:p>
        </p:txBody>
      </p:sp>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dirty="0"/>
              <a:t>Bokmål mal: Startside</a:t>
            </a:r>
            <a:r>
              <a:rPr lang="nb-NO" sz="1200" baseline="0" dirty="0"/>
              <a:t> – sett inn eget bilde</a:t>
            </a:r>
            <a:endParaRPr lang="nb-NO" sz="1200" dirty="0"/>
          </a:p>
        </p:txBody>
      </p:sp>
      <p:sp>
        <p:nvSpPr>
          <p:cNvPr id="35" name="Plassholder for tekst 34"/>
          <p:cNvSpPr>
            <a:spLocks noGrp="1"/>
          </p:cNvSpPr>
          <p:nvPr>
            <p:ph type="body" sz="quarter" idx="17" hasCustomPrompt="1"/>
          </p:nvPr>
        </p:nvSpPr>
        <p:spPr>
          <a:xfrm>
            <a:off x="1199456" y="2384593"/>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Navn Foredragsholder</a:t>
            </a:r>
          </a:p>
        </p:txBody>
      </p:sp>
      <p:sp>
        <p:nvSpPr>
          <p:cNvPr id="39" name="Plassholder for tekst 38"/>
          <p:cNvSpPr>
            <a:spLocks noGrp="1"/>
          </p:cNvSpPr>
          <p:nvPr>
            <p:ph type="body" sz="quarter" idx="18" hasCustomPrompt="1"/>
          </p:nvPr>
        </p:nvSpPr>
        <p:spPr>
          <a:xfrm>
            <a:off x="1199456" y="2744924"/>
            <a:ext cx="9792000" cy="288000"/>
          </a:xfrm>
        </p:spPr>
        <p:txBody>
          <a:bodyPr lIns="0" anchor="ctr" anchorCtr="0"/>
          <a:lstStyle>
            <a:lvl1pPr marL="0" indent="0">
              <a:buNone/>
              <a:defRPr sz="1400">
                <a:latin typeface="Arial" panose="020B0604020202020204" pitchFamily="34" charset="0"/>
                <a:cs typeface="Arial" panose="020B0604020202020204" pitchFamily="34" charset="0"/>
              </a:defRPr>
            </a:lvl1pPr>
          </a:lstStyle>
          <a:p>
            <a:pPr lvl="0"/>
            <a:r>
              <a:rPr lang="nb-NO" dirty="0"/>
              <a:t>Sted, dato</a:t>
            </a:r>
          </a:p>
        </p:txBody>
      </p:sp>
      <p:sp>
        <p:nvSpPr>
          <p:cNvPr id="11" name="Plassholder for tekst 4"/>
          <p:cNvSpPr>
            <a:spLocks noGrp="1"/>
          </p:cNvSpPr>
          <p:nvPr>
            <p:ph type="body" sz="quarter" idx="22" hasCustomPrompt="1"/>
          </p:nvPr>
        </p:nvSpPr>
        <p:spPr>
          <a:xfrm>
            <a:off x="1054800" y="368660"/>
            <a:ext cx="18000" cy="3261600"/>
          </a:xfrm>
          <a:solidFill>
            <a:schemeClr val="tx1"/>
          </a:solidFill>
        </p:spPr>
        <p:txBody>
          <a:bodyPr/>
          <a:lstStyle>
            <a:lvl1pPr marL="0" indent="0">
              <a:buNone/>
              <a:defRPr sz="100" baseline="0">
                <a:solidFill>
                  <a:schemeClr val="tx1"/>
                </a:solidFill>
              </a:defRPr>
            </a:lvl1pPr>
          </a:lstStyle>
          <a:p>
            <a:pPr lvl="0"/>
            <a:r>
              <a:rPr lang="nb-NO" dirty="0"/>
              <a:t> </a:t>
            </a:r>
          </a:p>
        </p:txBody>
      </p:sp>
      <p:pic>
        <p:nvPicPr>
          <p:cNvPr id="12" name="Bild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392" y="527251"/>
            <a:ext cx="298705" cy="362713"/>
          </a:xfrm>
          <a:prstGeom prst="rect">
            <a:avLst/>
          </a:prstGeom>
        </p:spPr>
      </p:pic>
      <p:sp>
        <p:nvSpPr>
          <p:cNvPr id="13" name="TekstSylinder 12"/>
          <p:cNvSpPr txBox="1"/>
          <p:nvPr userDrawn="1"/>
        </p:nvSpPr>
        <p:spPr>
          <a:xfrm>
            <a:off x="1111500" y="467147"/>
            <a:ext cx="4660464" cy="452432"/>
          </a:xfrm>
          <a:prstGeom prst="rect">
            <a:avLst/>
          </a:prstGeom>
          <a:noFill/>
        </p:spPr>
        <p:txBody>
          <a:bodyPr wrap="square" rtlCol="0">
            <a:spAutoFit/>
          </a:bodyPr>
          <a:lstStyle/>
          <a:p>
            <a:pPr>
              <a:lnSpc>
                <a:spcPct val="90000"/>
              </a:lnSpc>
            </a:pPr>
            <a:r>
              <a:rPr lang="nb-NO" sz="1300" noProof="0" dirty="0"/>
              <a:t>Kommunal- og</a:t>
            </a:r>
            <a:br>
              <a:rPr lang="nb-NO" sz="1300" noProof="0" dirty="0"/>
            </a:br>
            <a:r>
              <a:rPr lang="nb-NO" sz="1300" noProof="0" dirty="0"/>
              <a:t>moderniseringsdepartementet</a:t>
            </a:r>
          </a:p>
        </p:txBody>
      </p:sp>
    </p:spTree>
    <p:extLst>
      <p:ext uri="{BB962C8B-B14F-4D97-AF65-F5344CB8AC3E}">
        <p14:creationId xmlns:p14="http://schemas.microsoft.com/office/powerpoint/2010/main" val="43045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okmål Kapittel/temaside">
    <p:bg>
      <p:bgPr>
        <a:solidFill>
          <a:schemeClr val="bg1"/>
        </a:solidFill>
        <a:effectLst/>
      </p:bgPr>
    </p:bg>
    <p:spTree>
      <p:nvGrpSpPr>
        <p:cNvPr id="1" name=""/>
        <p:cNvGrpSpPr/>
        <p:nvPr/>
      </p:nvGrpSpPr>
      <p:grpSpPr>
        <a:xfrm>
          <a:off x="0" y="0"/>
          <a:ext cx="0" cy="0"/>
          <a:chOff x="0" y="0"/>
          <a:chExt cx="0" cy="0"/>
        </a:xfrm>
      </p:grpSpPr>
      <p:sp>
        <p:nvSpPr>
          <p:cNvPr id="4" name="Plassholder for bilde 3"/>
          <p:cNvSpPr>
            <a:spLocks noGrp="1"/>
          </p:cNvSpPr>
          <p:nvPr>
            <p:ph type="pic" sz="quarter" idx="20" hasCustomPrompt="1"/>
          </p:nvPr>
        </p:nvSpPr>
        <p:spPr>
          <a:xfrm>
            <a:off x="0" y="3271952"/>
            <a:ext cx="12192000" cy="3586048"/>
          </a:xfrm>
          <a:solidFill>
            <a:schemeClr val="bg1">
              <a:lumMod val="95000"/>
            </a:schemeClr>
          </a:solidFill>
        </p:spPr>
        <p:txBody>
          <a:bodyPr/>
          <a:lstStyle>
            <a:lvl1pPr marL="0" indent="0" algn="ctr">
              <a:buNone/>
              <a:defRPr sz="1200" baseline="0">
                <a:solidFill>
                  <a:schemeClr val="bg2">
                    <a:lumMod val="50000"/>
                  </a:schemeClr>
                </a:solidFill>
              </a:defRPr>
            </a:lvl1pPr>
          </a:lstStyle>
          <a:p>
            <a:r>
              <a:rPr lang="nb-NO" dirty="0"/>
              <a:t>Klikk ikonet for å legge til bilde</a:t>
            </a:r>
          </a:p>
        </p:txBody>
      </p:sp>
      <p:sp>
        <p:nvSpPr>
          <p:cNvPr id="8" name="TekstSylinder 7"/>
          <p:cNvSpPr txBox="1"/>
          <p:nvPr userDrawn="1"/>
        </p:nvSpPr>
        <p:spPr>
          <a:xfrm>
            <a:off x="1" y="-268288"/>
            <a:ext cx="3983567" cy="276226"/>
          </a:xfrm>
          <a:prstGeom prst="rect">
            <a:avLst/>
          </a:prstGeom>
          <a:noFill/>
        </p:spPr>
        <p:txBody>
          <a:bodyPr>
            <a:spAutoFit/>
          </a:bodyPr>
          <a:lstStyle/>
          <a:p>
            <a:pPr>
              <a:defRPr/>
            </a:pPr>
            <a:r>
              <a:rPr lang="nb-NO" sz="1200" dirty="0"/>
              <a:t>Bokmål mal: Kapittel /</a:t>
            </a:r>
            <a:r>
              <a:rPr lang="nb-NO" sz="1200" baseline="0" dirty="0"/>
              <a:t> Temaside</a:t>
            </a:r>
            <a:endParaRPr lang="nb-NO" sz="1200" dirty="0"/>
          </a:p>
        </p:txBody>
      </p:sp>
      <p:sp>
        <p:nvSpPr>
          <p:cNvPr id="13" name="Plassholder for tekst 4"/>
          <p:cNvSpPr>
            <a:spLocks noGrp="1"/>
          </p:cNvSpPr>
          <p:nvPr>
            <p:ph type="body" sz="quarter" idx="21" hasCustomPrompt="1"/>
          </p:nvPr>
        </p:nvSpPr>
        <p:spPr>
          <a:xfrm>
            <a:off x="1198800" y="1124744"/>
            <a:ext cx="9792000" cy="1144800"/>
          </a:xfrm>
        </p:spPr>
        <p:txBody>
          <a:bodyPr lIns="0" anchor="b" anchorCtr="0"/>
          <a:lstStyle>
            <a:lvl1pPr marL="0" indent="0">
              <a:buNone/>
              <a:defRPr sz="3200" b="1">
                <a:solidFill>
                  <a:schemeClr val="tx1"/>
                </a:solidFill>
              </a:defRPr>
            </a:lvl1pPr>
          </a:lstStyle>
          <a:p>
            <a:pPr lvl="0"/>
            <a:r>
              <a:rPr lang="nb-NO" dirty="0"/>
              <a:t>Kapittel og temaside</a:t>
            </a:r>
          </a:p>
        </p:txBody>
      </p:sp>
      <p:sp>
        <p:nvSpPr>
          <p:cNvPr id="15" name="Plassholder for tekst 4"/>
          <p:cNvSpPr>
            <a:spLocks noGrp="1"/>
          </p:cNvSpPr>
          <p:nvPr>
            <p:ph type="body" sz="quarter" idx="22" hasCustomPrompt="1"/>
          </p:nvPr>
        </p:nvSpPr>
        <p:spPr>
          <a:xfrm>
            <a:off x="1054800" y="368660"/>
            <a:ext cx="18000" cy="3261600"/>
          </a:xfrm>
          <a:solidFill>
            <a:schemeClr val="tx1"/>
          </a:solidFill>
        </p:spPr>
        <p:txBody>
          <a:bodyPr/>
          <a:lstStyle>
            <a:lvl1pPr marL="0" indent="0">
              <a:buNone/>
              <a:defRPr sz="100" baseline="0">
                <a:solidFill>
                  <a:schemeClr val="tx1"/>
                </a:solidFill>
              </a:defRPr>
            </a:lvl1pPr>
          </a:lstStyle>
          <a:p>
            <a:pPr lvl="0"/>
            <a:r>
              <a:rPr lang="nb-NO" dirty="0"/>
              <a:t> </a:t>
            </a:r>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392" y="527251"/>
            <a:ext cx="298705" cy="362713"/>
          </a:xfrm>
          <a:prstGeom prst="rect">
            <a:avLst/>
          </a:prstGeom>
        </p:spPr>
      </p:pic>
      <p:sp>
        <p:nvSpPr>
          <p:cNvPr id="10" name="TekstSylinder 9"/>
          <p:cNvSpPr txBox="1"/>
          <p:nvPr userDrawn="1"/>
        </p:nvSpPr>
        <p:spPr>
          <a:xfrm>
            <a:off x="1111500" y="467147"/>
            <a:ext cx="4660464" cy="452432"/>
          </a:xfrm>
          <a:prstGeom prst="rect">
            <a:avLst/>
          </a:prstGeom>
          <a:noFill/>
        </p:spPr>
        <p:txBody>
          <a:bodyPr wrap="square" rtlCol="0">
            <a:spAutoFit/>
          </a:bodyPr>
          <a:lstStyle/>
          <a:p>
            <a:pPr>
              <a:lnSpc>
                <a:spcPct val="90000"/>
              </a:lnSpc>
            </a:pPr>
            <a:r>
              <a:rPr lang="nb-NO" sz="1300" noProof="0" dirty="0"/>
              <a:t>Kommunal- og</a:t>
            </a:r>
            <a:br>
              <a:rPr lang="nb-NO" sz="1300" noProof="0" dirty="0"/>
            </a:br>
            <a:r>
              <a:rPr lang="nb-NO" sz="1300" noProof="0" dirty="0"/>
              <a:t>moderniseringsdepartementet</a:t>
            </a:r>
          </a:p>
        </p:txBody>
      </p:sp>
    </p:spTree>
    <p:extLst>
      <p:ext uri="{BB962C8B-B14F-4D97-AF65-F5344CB8AC3E}">
        <p14:creationId xmlns:p14="http://schemas.microsoft.com/office/powerpoint/2010/main" val="420680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okmål TEKST MED KULEPUNKT">
    <p:spTree>
      <p:nvGrpSpPr>
        <p:cNvPr id="1" name=""/>
        <p:cNvGrpSpPr/>
        <p:nvPr/>
      </p:nvGrpSpPr>
      <p:grpSpPr>
        <a:xfrm>
          <a:off x="0" y="0"/>
          <a:ext cx="0" cy="0"/>
          <a:chOff x="0" y="0"/>
          <a:chExt cx="0" cy="0"/>
        </a:xfrm>
      </p:grpSpPr>
      <p:sp>
        <p:nvSpPr>
          <p:cNvPr id="4" name="TekstSylinder 3"/>
          <p:cNvSpPr txBox="1"/>
          <p:nvPr userDrawn="1"/>
        </p:nvSpPr>
        <p:spPr>
          <a:xfrm>
            <a:off x="-95251" y="-276225"/>
            <a:ext cx="5566835" cy="276225"/>
          </a:xfrm>
          <a:prstGeom prst="rect">
            <a:avLst/>
          </a:prstGeom>
          <a:noFill/>
        </p:spPr>
        <p:txBody>
          <a:bodyPr>
            <a:spAutoFit/>
          </a:bodyPr>
          <a:lstStyle/>
          <a:p>
            <a:pPr>
              <a:defRPr/>
            </a:pPr>
            <a:r>
              <a:rPr lang="nb-NO" sz="1200" dirty="0"/>
              <a:t>Bokmål </a:t>
            </a:r>
            <a:r>
              <a:rPr lang="nb-NO" sz="1200" dirty="0" err="1"/>
              <a:t>mal:Tekst</a:t>
            </a:r>
            <a:r>
              <a:rPr lang="nb-NO" sz="1200" dirty="0"/>
              <a:t> med kulepunkter</a:t>
            </a:r>
          </a:p>
        </p:txBody>
      </p:sp>
      <p:sp>
        <p:nvSpPr>
          <p:cNvPr id="5" name="TekstSylinder 4"/>
          <p:cNvSpPr txBox="1"/>
          <p:nvPr userDrawn="1"/>
        </p:nvSpPr>
        <p:spPr>
          <a:xfrm>
            <a:off x="-2761191" y="4725144"/>
            <a:ext cx="2448984" cy="1200329"/>
          </a:xfrm>
          <a:prstGeom prst="rect">
            <a:avLst/>
          </a:prstGeom>
          <a:noFill/>
        </p:spPr>
        <p:txBody>
          <a:bodyPr>
            <a:spAutoFit/>
          </a:bodyPr>
          <a:lstStyle/>
          <a:p>
            <a:pPr>
              <a:defRPr/>
            </a:pPr>
            <a:r>
              <a:rPr lang="nb-NO" sz="1200" b="1" dirty="0"/>
              <a:t>Tips bunntekst:</a:t>
            </a:r>
          </a:p>
          <a:p>
            <a:pPr>
              <a:defRPr/>
            </a:pPr>
            <a:r>
              <a:rPr lang="nb-NO" sz="1200" b="1" dirty="0"/>
              <a:t>For å få sidenummer, dato</a:t>
            </a:r>
            <a:r>
              <a:rPr lang="nb-NO" sz="1200" b="1" baseline="0" dirty="0"/>
              <a:t> </a:t>
            </a:r>
            <a:r>
              <a:rPr lang="nb-NO" sz="1200" b="1" dirty="0"/>
              <a:t>og tittel på presentasjon:</a:t>
            </a:r>
          </a:p>
          <a:p>
            <a:pPr>
              <a:defRPr/>
            </a:pPr>
            <a:r>
              <a:rPr lang="nb-NO" sz="1200" dirty="0"/>
              <a:t>Klikk  på</a:t>
            </a:r>
          </a:p>
          <a:p>
            <a:pPr>
              <a:defRPr/>
            </a:pPr>
            <a:r>
              <a:rPr lang="nb-NO" sz="1200" dirty="0"/>
              <a:t>”Sett Inn” -&gt; Topp og bunntekst</a:t>
            </a:r>
          </a:p>
          <a:p>
            <a:pPr>
              <a:defRPr/>
            </a:pPr>
            <a:r>
              <a:rPr lang="nb-NO" sz="1200" baseline="0" dirty="0"/>
              <a:t>- </a:t>
            </a:r>
            <a:r>
              <a:rPr lang="nb-NO" sz="1200" dirty="0"/>
              <a:t>Huk av for ønsket tekst.</a:t>
            </a:r>
          </a:p>
        </p:txBody>
      </p:sp>
      <p:cxnSp>
        <p:nvCxnSpPr>
          <p:cNvPr id="6" name="Vinkel 5"/>
          <p:cNvCxnSpPr/>
          <p:nvPr userDrawn="1"/>
        </p:nvCxnSpPr>
        <p:spPr>
          <a:xfrm>
            <a:off x="-1536699"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tel 1"/>
          <p:cNvSpPr>
            <a:spLocks noGrp="1"/>
          </p:cNvSpPr>
          <p:nvPr>
            <p:ph type="title"/>
          </p:nvPr>
        </p:nvSpPr>
        <p:spPr>
          <a:xfrm>
            <a:off x="1198950" y="296652"/>
            <a:ext cx="9793225" cy="1143000"/>
          </a:xfrm>
        </p:spPr>
        <p:txBody>
          <a:bodyPr/>
          <a:lstStyle>
            <a:lvl1pPr>
              <a:defRPr>
                <a:solidFill>
                  <a:schemeClr val="tx1"/>
                </a:solidFill>
              </a:defRPr>
            </a:lvl1pPr>
          </a:lstStyle>
          <a:p>
            <a:r>
              <a:rPr lang="nb-NO"/>
              <a:t>Klikk for å redigere tittelstil</a:t>
            </a:r>
            <a:endParaRPr lang="nb-NO" dirty="0"/>
          </a:p>
        </p:txBody>
      </p:sp>
      <p:sp>
        <p:nvSpPr>
          <p:cNvPr id="3" name="Plassholder for innhold 2"/>
          <p:cNvSpPr>
            <a:spLocks noGrp="1"/>
          </p:cNvSpPr>
          <p:nvPr>
            <p:ph idx="1"/>
          </p:nvPr>
        </p:nvSpPr>
        <p:spPr>
          <a:xfrm>
            <a:off x="1198950" y="1592797"/>
            <a:ext cx="9793225" cy="4525963"/>
          </a:xfrm>
        </p:spPr>
        <p:txBody>
          <a:bodyPr/>
          <a:lstStyle>
            <a:lvl1pPr>
              <a:defRPr/>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12"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3"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401456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kmål TEKST UTEN KULEPUNKT">
    <p:spTree>
      <p:nvGrpSpPr>
        <p:cNvPr id="1" name=""/>
        <p:cNvGrpSpPr/>
        <p:nvPr/>
      </p:nvGrpSpPr>
      <p:grpSpPr>
        <a:xfrm>
          <a:off x="0" y="0"/>
          <a:ext cx="0" cy="0"/>
          <a:chOff x="0" y="0"/>
          <a:chExt cx="0" cy="0"/>
        </a:xfrm>
      </p:grpSpPr>
      <p:sp>
        <p:nvSpPr>
          <p:cNvPr id="4" name="TekstSylinder 3"/>
          <p:cNvSpPr txBox="1"/>
          <p:nvPr userDrawn="1"/>
        </p:nvSpPr>
        <p:spPr>
          <a:xfrm>
            <a:off x="-95250" y="-276225"/>
            <a:ext cx="4366684" cy="276225"/>
          </a:xfrm>
          <a:prstGeom prst="rect">
            <a:avLst/>
          </a:prstGeom>
          <a:noFill/>
        </p:spPr>
        <p:txBody>
          <a:bodyPr>
            <a:spAutoFit/>
          </a:bodyPr>
          <a:lstStyle/>
          <a:p>
            <a:pPr>
              <a:defRPr/>
            </a:pPr>
            <a:r>
              <a:rPr lang="nb-NO" sz="1200" dirty="0"/>
              <a:t>Bokmål mal: Tekst uten kulepunkter</a:t>
            </a:r>
          </a:p>
        </p:txBody>
      </p:sp>
      <p:sp>
        <p:nvSpPr>
          <p:cNvPr id="2" name="Tittel 1"/>
          <p:cNvSpPr>
            <a:spLocks noGrp="1"/>
          </p:cNvSpPr>
          <p:nvPr>
            <p:ph type="title"/>
          </p:nvPr>
        </p:nvSpPr>
        <p:spPr>
          <a:xfrm>
            <a:off x="1198800" y="296652"/>
            <a:ext cx="9792000" cy="1143000"/>
          </a:xfrm>
        </p:spPr>
        <p:txBody>
          <a:bodyPr/>
          <a:lstStyle>
            <a:lvl1pPr>
              <a:defRPr>
                <a:solidFill>
                  <a:schemeClr val="tx1"/>
                </a:solidFill>
              </a:defRPr>
            </a:lvl1pPr>
          </a:lstStyle>
          <a:p>
            <a:r>
              <a:rPr lang="nb-NO"/>
              <a:t>Klikk for å redigere tittelstil</a:t>
            </a:r>
            <a:endParaRPr lang="nb-NO" dirty="0"/>
          </a:p>
        </p:txBody>
      </p:sp>
      <p:sp>
        <p:nvSpPr>
          <p:cNvPr id="3" name="Plassholder for innhold 2"/>
          <p:cNvSpPr>
            <a:spLocks noGrp="1"/>
          </p:cNvSpPr>
          <p:nvPr>
            <p:ph idx="1"/>
          </p:nvPr>
        </p:nvSpPr>
        <p:spPr>
          <a:xfrm>
            <a:off x="1198800" y="1592797"/>
            <a:ext cx="9792000" cy="4525963"/>
          </a:xfrm>
        </p:spPr>
        <p:txBody>
          <a:bodyPr/>
          <a:lstStyle>
            <a:lvl1pPr>
              <a:buNone/>
              <a:defRPr/>
            </a:lvl1pPr>
            <a:lvl2pPr>
              <a:buNone/>
              <a:defRPr/>
            </a:lvl2pPr>
            <a:lvl3pPr>
              <a:buNone/>
              <a:defRPr/>
            </a:lvl3pPr>
            <a:lvl4pPr>
              <a:buNone/>
              <a:defRPr/>
            </a:lvl4pPr>
            <a:lvl5pPr>
              <a:buNone/>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TekstSylinder 11"/>
          <p:cNvSpPr txBox="1"/>
          <p:nvPr userDrawn="1"/>
        </p:nvSpPr>
        <p:spPr>
          <a:xfrm>
            <a:off x="-2761191" y="4725144"/>
            <a:ext cx="2448984" cy="1200329"/>
          </a:xfrm>
          <a:prstGeom prst="rect">
            <a:avLst/>
          </a:prstGeom>
          <a:noFill/>
        </p:spPr>
        <p:txBody>
          <a:bodyPr>
            <a:spAutoFit/>
          </a:bodyPr>
          <a:lstStyle/>
          <a:p>
            <a:pPr>
              <a:defRPr/>
            </a:pPr>
            <a:r>
              <a:rPr lang="nb-NO" sz="1200" b="1" dirty="0"/>
              <a:t>Tips bunntekst:</a:t>
            </a:r>
          </a:p>
          <a:p>
            <a:pPr>
              <a:defRPr/>
            </a:pPr>
            <a:r>
              <a:rPr lang="nb-NO" sz="1200" b="1" dirty="0"/>
              <a:t>For å få sidenummer, dato</a:t>
            </a:r>
            <a:r>
              <a:rPr lang="nb-NO" sz="1200" b="1" baseline="0" dirty="0"/>
              <a:t> </a:t>
            </a:r>
            <a:r>
              <a:rPr lang="nb-NO" sz="1200" b="1" dirty="0"/>
              <a:t>og tittel på presentasjon:</a:t>
            </a:r>
          </a:p>
          <a:p>
            <a:pPr>
              <a:defRPr/>
            </a:pPr>
            <a:r>
              <a:rPr lang="nb-NO" sz="1200" dirty="0"/>
              <a:t>Klikk  på</a:t>
            </a:r>
          </a:p>
          <a:p>
            <a:pPr>
              <a:defRPr/>
            </a:pPr>
            <a:r>
              <a:rPr lang="nb-NO" sz="1200" dirty="0"/>
              <a:t>”Sett Inn” -&gt; Topp og bunntekst</a:t>
            </a:r>
          </a:p>
          <a:p>
            <a:pPr>
              <a:defRPr/>
            </a:pPr>
            <a:r>
              <a:rPr lang="nb-NO" sz="1200" baseline="0" dirty="0"/>
              <a:t>- </a:t>
            </a:r>
            <a:r>
              <a:rPr lang="nb-NO" sz="1200" dirty="0"/>
              <a:t>Huk av for ønsket tekst.</a:t>
            </a:r>
          </a:p>
        </p:txBody>
      </p:sp>
      <p:cxnSp>
        <p:nvCxnSpPr>
          <p:cNvPr id="13" name="Vinkel 12"/>
          <p:cNvCxnSpPr/>
          <p:nvPr userDrawn="1"/>
        </p:nvCxnSpPr>
        <p:spPr>
          <a:xfrm>
            <a:off x="-1536699"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16"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7"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41666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kmål Tekst med 1 bilde">
    <p:spTree>
      <p:nvGrpSpPr>
        <p:cNvPr id="1" name=""/>
        <p:cNvGrpSpPr/>
        <p:nvPr/>
      </p:nvGrpSpPr>
      <p:grpSpPr>
        <a:xfrm>
          <a:off x="0" y="0"/>
          <a:ext cx="0" cy="0"/>
          <a:chOff x="0" y="0"/>
          <a:chExt cx="0" cy="0"/>
        </a:xfrm>
      </p:grpSpPr>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dirty="0"/>
              <a:t>Bokmål mal: Tekst med kulepunkter - 1 vertikalt bilde</a:t>
            </a:r>
          </a:p>
        </p:txBody>
      </p:sp>
      <p:sp>
        <p:nvSpPr>
          <p:cNvPr id="2" name="Tittel 1"/>
          <p:cNvSpPr>
            <a:spLocks noGrp="1"/>
          </p:cNvSpPr>
          <p:nvPr>
            <p:ph type="title"/>
          </p:nvPr>
        </p:nvSpPr>
        <p:spPr>
          <a:xfrm>
            <a:off x="1198800" y="296652"/>
            <a:ext cx="7309958" cy="1143000"/>
          </a:xfrm>
        </p:spPr>
        <p:txBody>
          <a:bodyPr/>
          <a:lstStyle>
            <a:lvl1pPr>
              <a:defRPr>
                <a:solidFill>
                  <a:schemeClr val="tx1"/>
                </a:solidFill>
              </a:defRPr>
            </a:lvl1pPr>
          </a:lstStyle>
          <a:p>
            <a:r>
              <a:rPr lang="nb-NO"/>
              <a:t>Klikk for å redigere tittelstil</a:t>
            </a:r>
            <a:endParaRPr lang="nb-NO" dirty="0"/>
          </a:p>
        </p:txBody>
      </p:sp>
      <p:sp>
        <p:nvSpPr>
          <p:cNvPr id="3" name="Plassholder for innhold 2"/>
          <p:cNvSpPr>
            <a:spLocks noGrp="1"/>
          </p:cNvSpPr>
          <p:nvPr>
            <p:ph idx="1"/>
          </p:nvPr>
        </p:nvSpPr>
        <p:spPr>
          <a:xfrm>
            <a:off x="1198801" y="1592797"/>
            <a:ext cx="7309467"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7"/>
          <p:cNvSpPr>
            <a:spLocks noGrp="1"/>
          </p:cNvSpPr>
          <p:nvPr>
            <p:ph type="pic" sz="quarter" idx="13"/>
          </p:nvPr>
        </p:nvSpPr>
        <p:spPr>
          <a:xfrm>
            <a:off x="8772000" y="-1"/>
            <a:ext cx="3420000" cy="6120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ikonet for å legge til et bilde</a:t>
            </a:r>
            <a:endParaRPr lang="nb-NO" noProof="0" dirty="0"/>
          </a:p>
        </p:txBody>
      </p:sp>
      <p:sp>
        <p:nvSpPr>
          <p:cNvPr id="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1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29448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609600" y="732380"/>
            <a:ext cx="10972800" cy="1132114"/>
          </a:xfrm>
          <a:prstGeom prst="rect">
            <a:avLst/>
          </a:prstGeom>
        </p:spPr>
        <p:txBody>
          <a:bodyPr vert="horz" lIns="91440" tIns="45720" rIns="91440" bIns="45720" rtlCol="0" anchor="ctr">
            <a:normAutofit/>
          </a:bodyPr>
          <a:lstStyle>
            <a:lvl1pPr>
              <a:defRPr>
                <a:solidFill>
                  <a:srgbClr val="001046"/>
                </a:solidFill>
              </a:defRPr>
            </a:lvl1pPr>
          </a:lstStyle>
          <a:p>
            <a:r>
              <a:rPr lang="nb-NO"/>
              <a:t>Klikk for å redigere tittelstil</a:t>
            </a:r>
          </a:p>
        </p:txBody>
      </p:sp>
      <p:sp>
        <p:nvSpPr>
          <p:cNvPr id="9"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29.11.2019</a:t>
            </a:fld>
            <a:endParaRPr lang="nb-NO"/>
          </a:p>
        </p:txBody>
      </p:sp>
      <p:sp>
        <p:nvSpPr>
          <p:cNvPr id="10"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11"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sp>
        <p:nvSpPr>
          <p:cNvPr id="14" name="Plassholder for innhold 13"/>
          <p:cNvSpPr>
            <a:spLocks noGrp="1"/>
          </p:cNvSpPr>
          <p:nvPr>
            <p:ph sz="quarter" idx="10"/>
          </p:nvPr>
        </p:nvSpPr>
        <p:spPr>
          <a:xfrm>
            <a:off x="609601" y="1959429"/>
            <a:ext cx="10972800" cy="3611496"/>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744026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kmål Tekst med 3 bilder">
    <p:spTree>
      <p:nvGrpSpPr>
        <p:cNvPr id="1" name=""/>
        <p:cNvGrpSpPr/>
        <p:nvPr/>
      </p:nvGrpSpPr>
      <p:grpSpPr>
        <a:xfrm>
          <a:off x="0" y="0"/>
          <a:ext cx="0" cy="0"/>
          <a:chOff x="0" y="0"/>
          <a:chExt cx="0" cy="0"/>
        </a:xfrm>
      </p:grpSpPr>
      <p:sp>
        <p:nvSpPr>
          <p:cNvPr id="7" name="TekstSylinder 6"/>
          <p:cNvSpPr txBox="1"/>
          <p:nvPr userDrawn="1"/>
        </p:nvSpPr>
        <p:spPr>
          <a:xfrm>
            <a:off x="-95251" y="-304800"/>
            <a:ext cx="10128251" cy="277812"/>
          </a:xfrm>
          <a:prstGeom prst="rect">
            <a:avLst/>
          </a:prstGeom>
          <a:noFill/>
        </p:spPr>
        <p:txBody>
          <a:bodyPr>
            <a:spAutoFit/>
          </a:bodyPr>
          <a:lstStyle/>
          <a:p>
            <a:pPr>
              <a:defRPr/>
            </a:pPr>
            <a:r>
              <a:rPr lang="nb-NO" sz="1200" dirty="0"/>
              <a:t>Bokmål mal: Tekst med kulepunkter – 3 vertikale bilder</a:t>
            </a:r>
          </a:p>
        </p:txBody>
      </p:sp>
      <p:sp>
        <p:nvSpPr>
          <p:cNvPr id="2" name="Tittel 1"/>
          <p:cNvSpPr>
            <a:spLocks noGrp="1"/>
          </p:cNvSpPr>
          <p:nvPr>
            <p:ph type="title"/>
          </p:nvPr>
        </p:nvSpPr>
        <p:spPr>
          <a:xfrm>
            <a:off x="1198800" y="296652"/>
            <a:ext cx="7308000"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0" y="1592797"/>
            <a:ext cx="73080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7"/>
          <p:cNvSpPr>
            <a:spLocks noGrp="1"/>
          </p:cNvSpPr>
          <p:nvPr>
            <p:ph type="pic" sz="quarter" idx="13"/>
          </p:nvPr>
        </p:nvSpPr>
        <p:spPr>
          <a:xfrm>
            <a:off x="8772000" y="228"/>
            <a:ext cx="3420000" cy="205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ikonet for å legge til et bilde</a:t>
            </a:r>
            <a:endParaRPr lang="nb-NO" noProof="0" dirty="0"/>
          </a:p>
        </p:txBody>
      </p:sp>
      <p:sp>
        <p:nvSpPr>
          <p:cNvPr id="9" name="Plassholder for bilde 7"/>
          <p:cNvSpPr>
            <a:spLocks noGrp="1"/>
          </p:cNvSpPr>
          <p:nvPr>
            <p:ph type="pic" sz="quarter" idx="14"/>
          </p:nvPr>
        </p:nvSpPr>
        <p:spPr>
          <a:xfrm>
            <a:off x="8772000" y="2039935"/>
            <a:ext cx="3420000" cy="205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ikonet for å legge til et bilde</a:t>
            </a:r>
            <a:endParaRPr lang="nb-NO" noProof="0" dirty="0"/>
          </a:p>
        </p:txBody>
      </p:sp>
      <p:sp>
        <p:nvSpPr>
          <p:cNvPr id="10" name="Plassholder for bilde 7"/>
          <p:cNvSpPr>
            <a:spLocks noGrp="1"/>
          </p:cNvSpPr>
          <p:nvPr>
            <p:ph type="pic" sz="quarter" idx="15"/>
          </p:nvPr>
        </p:nvSpPr>
        <p:spPr>
          <a:xfrm>
            <a:off x="8772000" y="4077300"/>
            <a:ext cx="3420000" cy="205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ikonet for å legge til et bilde</a:t>
            </a:r>
            <a:endParaRPr lang="nb-NO" noProof="0" dirty="0"/>
          </a:p>
        </p:txBody>
      </p:sp>
      <p:sp>
        <p:nvSpPr>
          <p:cNvPr id="14" name="TekstSylinder 13"/>
          <p:cNvSpPr txBox="1"/>
          <p:nvPr userDrawn="1"/>
        </p:nvSpPr>
        <p:spPr>
          <a:xfrm>
            <a:off x="-3073400" y="5299076"/>
            <a:ext cx="2688167" cy="646331"/>
          </a:xfrm>
          <a:prstGeom prst="rect">
            <a:avLst/>
          </a:prstGeom>
          <a:noFill/>
        </p:spPr>
        <p:txBody>
          <a:bodyPr>
            <a:spAutoFit/>
          </a:bodyPr>
          <a:lstStyle/>
          <a:p>
            <a:pPr>
              <a:defRPr/>
            </a:pPr>
            <a:r>
              <a:rPr lang="nb-NO" sz="1200" b="1" dirty="0"/>
              <a:t>Tips  bilde:</a:t>
            </a:r>
          </a:p>
          <a:p>
            <a:pPr>
              <a:defRPr/>
            </a:pPr>
            <a:r>
              <a:rPr lang="nb-NO" sz="1200" dirty="0"/>
              <a:t>For best oppløsning anbefales </a:t>
            </a:r>
            <a:r>
              <a:rPr lang="nb-NO" sz="1200" dirty="0" err="1"/>
              <a:t>jpg</a:t>
            </a:r>
            <a:r>
              <a:rPr lang="nb-NO" sz="1200" dirty="0"/>
              <a:t> og </a:t>
            </a:r>
            <a:r>
              <a:rPr lang="nb-NO" sz="1200" dirty="0" err="1"/>
              <a:t>png-format</a:t>
            </a:r>
            <a:r>
              <a:rPr lang="nb-NO" sz="1200" dirty="0"/>
              <a:t>.</a:t>
            </a:r>
          </a:p>
        </p:txBody>
      </p:sp>
      <p:sp>
        <p:nvSpPr>
          <p:cNvPr id="12"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13"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8"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276175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kmål Tekst med 4 bilder">
    <p:spTree>
      <p:nvGrpSpPr>
        <p:cNvPr id="1" name=""/>
        <p:cNvGrpSpPr/>
        <p:nvPr/>
      </p:nvGrpSpPr>
      <p:grpSpPr>
        <a:xfrm>
          <a:off x="0" y="0"/>
          <a:ext cx="0" cy="0"/>
          <a:chOff x="0" y="0"/>
          <a:chExt cx="0" cy="0"/>
        </a:xfrm>
      </p:grpSpPr>
      <p:sp>
        <p:nvSpPr>
          <p:cNvPr id="7" name="TekstSylinder 6"/>
          <p:cNvSpPr txBox="1"/>
          <p:nvPr userDrawn="1"/>
        </p:nvSpPr>
        <p:spPr>
          <a:xfrm>
            <a:off x="-95251" y="-304800"/>
            <a:ext cx="10128251" cy="277812"/>
          </a:xfrm>
          <a:prstGeom prst="rect">
            <a:avLst/>
          </a:prstGeom>
          <a:noFill/>
        </p:spPr>
        <p:txBody>
          <a:bodyPr>
            <a:spAutoFit/>
          </a:bodyPr>
          <a:lstStyle/>
          <a:p>
            <a:pPr>
              <a:defRPr/>
            </a:pPr>
            <a:r>
              <a:rPr lang="nb-NO" sz="1200" dirty="0"/>
              <a:t>Bokmål mal: Tekst med kulepunkter – 4 vertikale bilder</a:t>
            </a:r>
          </a:p>
        </p:txBody>
      </p:sp>
      <p:sp>
        <p:nvSpPr>
          <p:cNvPr id="2" name="Tittel 1"/>
          <p:cNvSpPr>
            <a:spLocks noGrp="1"/>
          </p:cNvSpPr>
          <p:nvPr>
            <p:ph type="title"/>
          </p:nvPr>
        </p:nvSpPr>
        <p:spPr>
          <a:xfrm>
            <a:off x="1198800" y="296652"/>
            <a:ext cx="7308000" cy="1143000"/>
          </a:xfrm>
        </p:spPr>
        <p:txBody>
          <a:bodyPr/>
          <a:lstStyle/>
          <a:p>
            <a:r>
              <a:rPr lang="nb-NO"/>
              <a:t>Klikk for å redigere tittelstil</a:t>
            </a:r>
            <a:endParaRPr lang="nb-NO" dirty="0"/>
          </a:p>
        </p:txBody>
      </p:sp>
      <p:sp>
        <p:nvSpPr>
          <p:cNvPr id="3" name="Plassholder for innhold 2"/>
          <p:cNvSpPr>
            <a:spLocks noGrp="1"/>
          </p:cNvSpPr>
          <p:nvPr>
            <p:ph idx="1"/>
          </p:nvPr>
        </p:nvSpPr>
        <p:spPr>
          <a:xfrm>
            <a:off x="1198800" y="1592797"/>
            <a:ext cx="73080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7"/>
          <p:cNvSpPr>
            <a:spLocks noGrp="1"/>
          </p:cNvSpPr>
          <p:nvPr>
            <p:ph type="pic" sz="quarter" idx="13"/>
          </p:nvPr>
        </p:nvSpPr>
        <p:spPr>
          <a:xfrm>
            <a:off x="8770570" y="0"/>
            <a:ext cx="3420000" cy="1548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ikonet for å legge til et bilde</a:t>
            </a:r>
            <a:endParaRPr lang="nb-NO" noProof="0" dirty="0"/>
          </a:p>
        </p:txBody>
      </p:sp>
      <p:sp>
        <p:nvSpPr>
          <p:cNvPr id="9" name="Plassholder for bilde 7"/>
          <p:cNvSpPr>
            <a:spLocks noGrp="1"/>
          </p:cNvSpPr>
          <p:nvPr>
            <p:ph type="pic" sz="quarter" idx="14"/>
          </p:nvPr>
        </p:nvSpPr>
        <p:spPr>
          <a:xfrm>
            <a:off x="8770570" y="1556792"/>
            <a:ext cx="3420000" cy="151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ikonet for å legge til et bilde</a:t>
            </a:r>
            <a:endParaRPr lang="nb-NO" noProof="0" dirty="0"/>
          </a:p>
        </p:txBody>
      </p:sp>
      <p:sp>
        <p:nvSpPr>
          <p:cNvPr id="10" name="Plassholder for bilde 7"/>
          <p:cNvSpPr>
            <a:spLocks noGrp="1"/>
          </p:cNvSpPr>
          <p:nvPr>
            <p:ph type="pic" sz="quarter" idx="15"/>
          </p:nvPr>
        </p:nvSpPr>
        <p:spPr>
          <a:xfrm>
            <a:off x="8770570" y="3068960"/>
            <a:ext cx="3420000" cy="1548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ikonet for å legge til et bilde</a:t>
            </a:r>
            <a:endParaRPr lang="nb-NO" noProof="0" dirty="0"/>
          </a:p>
        </p:txBody>
      </p:sp>
      <p:sp>
        <p:nvSpPr>
          <p:cNvPr id="14" name="Plassholder for bilde 7"/>
          <p:cNvSpPr>
            <a:spLocks noGrp="1"/>
          </p:cNvSpPr>
          <p:nvPr>
            <p:ph type="pic" sz="quarter" idx="19"/>
          </p:nvPr>
        </p:nvSpPr>
        <p:spPr>
          <a:xfrm>
            <a:off x="8770570" y="4606760"/>
            <a:ext cx="3420000" cy="151200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ikonet for å legge til et bilde</a:t>
            </a:r>
            <a:endParaRPr lang="nb-NO" noProof="0" dirty="0"/>
          </a:p>
        </p:txBody>
      </p:sp>
      <p:sp>
        <p:nvSpPr>
          <p:cNvPr id="15" name="TekstSylinder 14"/>
          <p:cNvSpPr txBox="1"/>
          <p:nvPr userDrawn="1"/>
        </p:nvSpPr>
        <p:spPr>
          <a:xfrm>
            <a:off x="-3073400" y="5299076"/>
            <a:ext cx="2688167" cy="646331"/>
          </a:xfrm>
          <a:prstGeom prst="rect">
            <a:avLst/>
          </a:prstGeom>
          <a:noFill/>
        </p:spPr>
        <p:txBody>
          <a:bodyPr>
            <a:spAutoFit/>
          </a:bodyPr>
          <a:lstStyle/>
          <a:p>
            <a:pPr>
              <a:defRPr/>
            </a:pPr>
            <a:r>
              <a:rPr lang="nb-NO" sz="1200" b="1" dirty="0"/>
              <a:t>Tips  bilde:</a:t>
            </a:r>
          </a:p>
          <a:p>
            <a:pPr>
              <a:defRPr/>
            </a:pPr>
            <a:r>
              <a:rPr lang="nb-NO" sz="1200" dirty="0"/>
              <a:t>For best oppløsning anbefales </a:t>
            </a:r>
            <a:r>
              <a:rPr lang="nb-NO" sz="1200" dirty="0" err="1"/>
              <a:t>jpg</a:t>
            </a:r>
            <a:r>
              <a:rPr lang="nb-NO" sz="1200" dirty="0"/>
              <a:t> og </a:t>
            </a:r>
            <a:r>
              <a:rPr lang="nb-NO" sz="1200" dirty="0" err="1"/>
              <a:t>png-format</a:t>
            </a:r>
            <a:r>
              <a:rPr lang="nb-NO" sz="1200" dirty="0"/>
              <a:t>.</a:t>
            </a:r>
          </a:p>
        </p:txBody>
      </p:sp>
      <p:sp>
        <p:nvSpPr>
          <p:cNvPr id="13"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19"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20"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64665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kmål Tekst med liggende bilde">
    <p:spTree>
      <p:nvGrpSpPr>
        <p:cNvPr id="1" name=""/>
        <p:cNvGrpSpPr/>
        <p:nvPr/>
      </p:nvGrpSpPr>
      <p:grpSpPr>
        <a:xfrm>
          <a:off x="0" y="0"/>
          <a:ext cx="0" cy="0"/>
          <a:chOff x="0" y="0"/>
          <a:chExt cx="0" cy="0"/>
        </a:xfrm>
      </p:grpSpPr>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dirty="0"/>
              <a:t>Bokmål mal: Tekst med liggende bilde</a:t>
            </a:r>
          </a:p>
        </p:txBody>
      </p:sp>
      <p:sp>
        <p:nvSpPr>
          <p:cNvPr id="2" name="Tittel 1"/>
          <p:cNvSpPr>
            <a:spLocks noGrp="1"/>
          </p:cNvSpPr>
          <p:nvPr>
            <p:ph type="title"/>
          </p:nvPr>
        </p:nvSpPr>
        <p:spPr>
          <a:xfrm>
            <a:off x="1198800" y="296652"/>
            <a:ext cx="9792000" cy="1143000"/>
          </a:xfrm>
        </p:spPr>
        <p:txBody>
          <a:bodyPr/>
          <a:lstStyle/>
          <a:p>
            <a:r>
              <a:rPr lang="nb-NO" noProof="0"/>
              <a:t>Klikk for å redigere tittelstil</a:t>
            </a:r>
            <a:endParaRPr lang="nb-NO" dirty="0"/>
          </a:p>
        </p:txBody>
      </p:sp>
      <p:sp>
        <p:nvSpPr>
          <p:cNvPr id="3" name="Plassholder for innhold 2"/>
          <p:cNvSpPr>
            <a:spLocks noGrp="1"/>
          </p:cNvSpPr>
          <p:nvPr>
            <p:ph idx="1"/>
          </p:nvPr>
        </p:nvSpPr>
        <p:spPr>
          <a:xfrm>
            <a:off x="1198800" y="1592798"/>
            <a:ext cx="9792000" cy="2340258"/>
          </a:xfrm>
        </p:spPr>
        <p:txBody>
          <a:bodyPr/>
          <a:lstStyle/>
          <a:p>
            <a:pPr lvl="0"/>
            <a:r>
              <a:rPr lang="nb-NO"/>
              <a:t>Klikk for å redigere tekststiler i malen</a:t>
            </a:r>
          </a:p>
          <a:p>
            <a:pPr lvl="1"/>
            <a:r>
              <a:rPr lang="nb-NO"/>
              <a:t>Andre nivå</a:t>
            </a:r>
          </a:p>
          <a:p>
            <a:pPr lvl="2"/>
            <a:r>
              <a:rPr lang="nb-NO"/>
              <a:t>Tredje nivå</a:t>
            </a:r>
          </a:p>
        </p:txBody>
      </p:sp>
      <p:sp>
        <p:nvSpPr>
          <p:cNvPr id="8" name="Plassholder for bilde 7"/>
          <p:cNvSpPr>
            <a:spLocks noGrp="1"/>
          </p:cNvSpPr>
          <p:nvPr>
            <p:ph type="pic" sz="quarter" idx="13"/>
          </p:nvPr>
        </p:nvSpPr>
        <p:spPr>
          <a:xfrm>
            <a:off x="-1430" y="3967520"/>
            <a:ext cx="12192000" cy="2151240"/>
          </a:xfrm>
          <a:solidFill>
            <a:schemeClr val="bg1">
              <a:lumMod val="95000"/>
            </a:schemeClr>
          </a:solidFill>
          <a:ln>
            <a:noFill/>
          </a:ln>
        </p:spPr>
        <p:txBody>
          <a:bodyPr/>
          <a:lstStyle>
            <a:lvl1pPr algn="ctr">
              <a:buNone/>
              <a:defRPr sz="1000">
                <a:solidFill>
                  <a:schemeClr val="bg1">
                    <a:lumMod val="50000"/>
                  </a:schemeClr>
                </a:solidFill>
              </a:defRPr>
            </a:lvl1pPr>
          </a:lstStyle>
          <a:p>
            <a:pPr lvl="0"/>
            <a:r>
              <a:rPr lang="nb-NO" noProof="0"/>
              <a:t>Klikk ikonet for å legge til et bilde</a:t>
            </a:r>
            <a:endParaRPr lang="nb-NO" noProof="0" dirty="0"/>
          </a:p>
        </p:txBody>
      </p:sp>
      <p:sp>
        <p:nvSpPr>
          <p:cNvPr id="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1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41739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kmål Tekst med utfallende bilde">
    <p:spTree>
      <p:nvGrpSpPr>
        <p:cNvPr id="1" name=""/>
        <p:cNvGrpSpPr/>
        <p:nvPr/>
      </p:nvGrpSpPr>
      <p:grpSpPr>
        <a:xfrm>
          <a:off x="0" y="0"/>
          <a:ext cx="0" cy="0"/>
          <a:chOff x="0" y="0"/>
          <a:chExt cx="0" cy="0"/>
        </a:xfrm>
      </p:grpSpPr>
      <p:sp>
        <p:nvSpPr>
          <p:cNvPr id="3" name="TekstSylinder 2"/>
          <p:cNvSpPr txBox="1"/>
          <p:nvPr userDrawn="1"/>
        </p:nvSpPr>
        <p:spPr>
          <a:xfrm>
            <a:off x="-95251" y="-304800"/>
            <a:ext cx="10128251" cy="277812"/>
          </a:xfrm>
          <a:prstGeom prst="rect">
            <a:avLst/>
          </a:prstGeom>
          <a:noFill/>
        </p:spPr>
        <p:txBody>
          <a:bodyPr>
            <a:spAutoFit/>
          </a:bodyPr>
          <a:lstStyle/>
          <a:p>
            <a:pPr>
              <a:defRPr/>
            </a:pPr>
            <a:r>
              <a:rPr lang="nb-NO" sz="1200" dirty="0"/>
              <a:t>Bokmål mal:1 utfallende bilde</a:t>
            </a:r>
          </a:p>
        </p:txBody>
      </p:sp>
      <p:sp>
        <p:nvSpPr>
          <p:cNvPr id="9" name="Plassholder for bilde 8"/>
          <p:cNvSpPr>
            <a:spLocks noGrp="1"/>
          </p:cNvSpPr>
          <p:nvPr>
            <p:ph type="pic" sz="quarter" idx="17" hasCustomPrompt="1"/>
          </p:nvPr>
        </p:nvSpPr>
        <p:spPr>
          <a:xfrm>
            <a:off x="0" y="1"/>
            <a:ext cx="12192000" cy="6117165"/>
          </a:xfrm>
          <a:solidFill>
            <a:schemeClr val="bg1">
              <a:lumMod val="95000"/>
            </a:schemeClr>
          </a:solidFill>
        </p:spPr>
        <p:txBody>
          <a:bodyPr/>
          <a:lstStyle>
            <a:lvl1pPr algn="ctr">
              <a:buNone/>
              <a:defRPr sz="1200">
                <a:solidFill>
                  <a:schemeClr val="bg1">
                    <a:lumMod val="50000"/>
                  </a:schemeClr>
                </a:solidFill>
              </a:defRPr>
            </a:lvl1pPr>
          </a:lstStyle>
          <a:p>
            <a:r>
              <a:rPr lang="nb-NO" dirty="0"/>
              <a:t>Klikk ikonet for å legge til bilde</a:t>
            </a:r>
          </a:p>
        </p:txBody>
      </p:sp>
      <p:sp>
        <p:nvSpPr>
          <p:cNvPr id="7"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8"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3"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44538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kmål Diagram">
    <p:spTree>
      <p:nvGrpSpPr>
        <p:cNvPr id="1" name=""/>
        <p:cNvGrpSpPr/>
        <p:nvPr/>
      </p:nvGrpSpPr>
      <p:grpSpPr>
        <a:xfrm>
          <a:off x="0" y="0"/>
          <a:ext cx="0" cy="0"/>
          <a:chOff x="0" y="0"/>
          <a:chExt cx="0" cy="0"/>
        </a:xfrm>
      </p:grpSpPr>
      <p:sp>
        <p:nvSpPr>
          <p:cNvPr id="4" name="TekstSylinder 3"/>
          <p:cNvSpPr txBox="1"/>
          <p:nvPr userDrawn="1"/>
        </p:nvSpPr>
        <p:spPr>
          <a:xfrm>
            <a:off x="-95251" y="-304800"/>
            <a:ext cx="10128251" cy="277812"/>
          </a:xfrm>
          <a:prstGeom prst="rect">
            <a:avLst/>
          </a:prstGeom>
          <a:noFill/>
        </p:spPr>
        <p:txBody>
          <a:bodyPr>
            <a:spAutoFit/>
          </a:bodyPr>
          <a:lstStyle/>
          <a:p>
            <a:pPr>
              <a:defRPr/>
            </a:pPr>
            <a:r>
              <a:rPr lang="nb-NO" sz="1200" dirty="0"/>
              <a:t>Bokmål mal: Diagram</a:t>
            </a:r>
          </a:p>
        </p:txBody>
      </p:sp>
      <p:sp>
        <p:nvSpPr>
          <p:cNvPr id="2" name="Tittel 1"/>
          <p:cNvSpPr>
            <a:spLocks noGrp="1"/>
          </p:cNvSpPr>
          <p:nvPr>
            <p:ph type="title"/>
          </p:nvPr>
        </p:nvSpPr>
        <p:spPr>
          <a:xfrm>
            <a:off x="1198398" y="296863"/>
            <a:ext cx="9792000" cy="1143000"/>
          </a:xfrm>
        </p:spPr>
        <p:txBody>
          <a:bodyPr/>
          <a:lstStyle>
            <a:lvl1pPr>
              <a:defRPr>
                <a:solidFill>
                  <a:srgbClr val="000000"/>
                </a:solidFill>
              </a:defRPr>
            </a:lvl1pPr>
          </a:lstStyle>
          <a:p>
            <a:r>
              <a:rPr lang="nb-NO"/>
              <a:t>Klikk for å redigere tittelstil</a:t>
            </a:r>
            <a:endParaRPr lang="nb-NO" dirty="0"/>
          </a:p>
        </p:txBody>
      </p:sp>
      <p:sp>
        <p:nvSpPr>
          <p:cNvPr id="9" name="Plassholder for diagram 8"/>
          <p:cNvSpPr>
            <a:spLocks noGrp="1"/>
          </p:cNvSpPr>
          <p:nvPr>
            <p:ph type="chart" sz="quarter" idx="13"/>
          </p:nvPr>
        </p:nvSpPr>
        <p:spPr>
          <a:xfrm>
            <a:off x="1198800" y="1592264"/>
            <a:ext cx="9792000" cy="4525766"/>
          </a:xfrm>
        </p:spPr>
        <p:txBody>
          <a:bodyPr/>
          <a:lstStyle>
            <a:lvl1pPr>
              <a:buNone/>
              <a:defRPr sz="2000">
                <a:solidFill>
                  <a:schemeClr val="bg1">
                    <a:lumMod val="50000"/>
                  </a:schemeClr>
                </a:solidFill>
              </a:defRPr>
            </a:lvl1pPr>
          </a:lstStyle>
          <a:p>
            <a:pPr lvl="0"/>
            <a:r>
              <a:rPr lang="nb-NO" noProof="0"/>
              <a:t>Klikk ikonet for å legge til et diagram</a:t>
            </a:r>
            <a:endParaRPr lang="nb-NO" noProof="0" dirty="0"/>
          </a:p>
        </p:txBody>
      </p:sp>
      <p:sp>
        <p:nvSpPr>
          <p:cNvPr id="15" name="TekstSylinder 14"/>
          <p:cNvSpPr txBox="1"/>
          <p:nvPr userDrawn="1"/>
        </p:nvSpPr>
        <p:spPr>
          <a:xfrm>
            <a:off x="-2761191" y="4725144"/>
            <a:ext cx="2448984" cy="1200329"/>
          </a:xfrm>
          <a:prstGeom prst="rect">
            <a:avLst/>
          </a:prstGeom>
          <a:noFill/>
        </p:spPr>
        <p:txBody>
          <a:bodyPr>
            <a:spAutoFit/>
          </a:bodyPr>
          <a:lstStyle/>
          <a:p>
            <a:pPr>
              <a:defRPr/>
            </a:pPr>
            <a:r>
              <a:rPr lang="nb-NO" sz="1200" b="1" dirty="0"/>
              <a:t>Tips bunntekst:</a:t>
            </a:r>
          </a:p>
          <a:p>
            <a:pPr>
              <a:defRPr/>
            </a:pPr>
            <a:r>
              <a:rPr lang="nb-NO" sz="1200" b="1" dirty="0"/>
              <a:t>For å få sidenummer, dato</a:t>
            </a:r>
            <a:r>
              <a:rPr lang="nb-NO" sz="1200" b="1" baseline="0" dirty="0"/>
              <a:t> </a:t>
            </a:r>
            <a:r>
              <a:rPr lang="nb-NO" sz="1200" b="1" dirty="0"/>
              <a:t>og tittel på presentasjon:</a:t>
            </a:r>
          </a:p>
          <a:p>
            <a:pPr>
              <a:defRPr/>
            </a:pPr>
            <a:r>
              <a:rPr lang="nb-NO" sz="1200" dirty="0"/>
              <a:t>Klikk  på</a:t>
            </a:r>
          </a:p>
          <a:p>
            <a:pPr>
              <a:defRPr/>
            </a:pPr>
            <a:r>
              <a:rPr lang="nb-NO" sz="1200" dirty="0"/>
              <a:t>”Sett Inn” -&gt; Topp og bunntekst</a:t>
            </a:r>
          </a:p>
          <a:p>
            <a:pPr>
              <a:defRPr/>
            </a:pPr>
            <a:r>
              <a:rPr lang="nb-NO" sz="1200" baseline="0" dirty="0"/>
              <a:t>- </a:t>
            </a:r>
            <a:r>
              <a:rPr lang="nb-NO" sz="1200" dirty="0"/>
              <a:t>Huk av for ønsket tekst.</a:t>
            </a:r>
          </a:p>
        </p:txBody>
      </p:sp>
      <p:cxnSp>
        <p:nvCxnSpPr>
          <p:cNvPr id="16" name="Vinkel 15"/>
          <p:cNvCxnSpPr/>
          <p:nvPr userDrawn="1"/>
        </p:nvCxnSpPr>
        <p:spPr>
          <a:xfrm>
            <a:off x="-1536699" y="5984875"/>
            <a:ext cx="1104900" cy="647700"/>
          </a:xfrm>
          <a:prstGeom prst="bentConnector3">
            <a:avLst>
              <a:gd name="adj1" fmla="val 50000"/>
            </a:avLst>
          </a:prstGeom>
          <a:ln w="127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14"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7"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310704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kmål Tabell">
    <p:spTree>
      <p:nvGrpSpPr>
        <p:cNvPr id="1" name=""/>
        <p:cNvGrpSpPr/>
        <p:nvPr/>
      </p:nvGrpSpPr>
      <p:grpSpPr>
        <a:xfrm>
          <a:off x="0" y="0"/>
          <a:ext cx="0" cy="0"/>
          <a:chOff x="0" y="0"/>
          <a:chExt cx="0" cy="0"/>
        </a:xfrm>
      </p:grpSpPr>
      <p:sp>
        <p:nvSpPr>
          <p:cNvPr id="4" name="TekstSylinder 3"/>
          <p:cNvSpPr txBox="1"/>
          <p:nvPr userDrawn="1"/>
        </p:nvSpPr>
        <p:spPr>
          <a:xfrm>
            <a:off x="-95251" y="-304800"/>
            <a:ext cx="10128251" cy="277812"/>
          </a:xfrm>
          <a:prstGeom prst="rect">
            <a:avLst/>
          </a:prstGeom>
          <a:noFill/>
        </p:spPr>
        <p:txBody>
          <a:bodyPr>
            <a:spAutoFit/>
          </a:bodyPr>
          <a:lstStyle/>
          <a:p>
            <a:pPr>
              <a:defRPr/>
            </a:pPr>
            <a:r>
              <a:rPr lang="nb-NO" sz="1200" dirty="0"/>
              <a:t>Bokmål mal: Tabell</a:t>
            </a:r>
          </a:p>
        </p:txBody>
      </p:sp>
      <p:sp>
        <p:nvSpPr>
          <p:cNvPr id="2" name="Tittel 1"/>
          <p:cNvSpPr>
            <a:spLocks noGrp="1"/>
          </p:cNvSpPr>
          <p:nvPr>
            <p:ph type="title"/>
          </p:nvPr>
        </p:nvSpPr>
        <p:spPr>
          <a:xfrm>
            <a:off x="1198800" y="296863"/>
            <a:ext cx="9792000" cy="1143000"/>
          </a:xfrm>
        </p:spPr>
        <p:txBody>
          <a:bodyPr/>
          <a:lstStyle>
            <a:lvl1pPr>
              <a:defRPr>
                <a:solidFill>
                  <a:schemeClr val="tx1"/>
                </a:solidFill>
              </a:defRPr>
            </a:lvl1pPr>
          </a:lstStyle>
          <a:p>
            <a:r>
              <a:rPr lang="nb-NO"/>
              <a:t>Klikk for å redigere tittelstil</a:t>
            </a:r>
            <a:endParaRPr lang="nb-NO" dirty="0"/>
          </a:p>
        </p:txBody>
      </p:sp>
      <p:sp>
        <p:nvSpPr>
          <p:cNvPr id="10" name="Plassholder for tabell 9"/>
          <p:cNvSpPr>
            <a:spLocks noGrp="1"/>
          </p:cNvSpPr>
          <p:nvPr>
            <p:ph type="tbl" sz="quarter" idx="13"/>
          </p:nvPr>
        </p:nvSpPr>
        <p:spPr>
          <a:xfrm>
            <a:off x="1198800" y="1592264"/>
            <a:ext cx="9792000" cy="4525766"/>
          </a:xfrm>
        </p:spPr>
        <p:txBody>
          <a:bodyPr/>
          <a:lstStyle>
            <a:lvl1pPr>
              <a:buNone/>
              <a:defRPr sz="2000">
                <a:solidFill>
                  <a:schemeClr val="bg1">
                    <a:lumMod val="50000"/>
                  </a:schemeClr>
                </a:solidFill>
              </a:defRPr>
            </a:lvl1pPr>
          </a:lstStyle>
          <a:p>
            <a:pPr lvl="0"/>
            <a:r>
              <a:rPr lang="nb-NO" noProof="0"/>
              <a:t>Klikk ikonet for å legge til en tabell</a:t>
            </a:r>
            <a:endParaRPr lang="nb-NO" noProof="0" dirty="0"/>
          </a:p>
        </p:txBody>
      </p:sp>
      <p:sp>
        <p:nvSpPr>
          <p:cNvPr id="8"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13"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4"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289745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Bokmål To innholdsdeler">
    <p:spTree>
      <p:nvGrpSpPr>
        <p:cNvPr id="1" name=""/>
        <p:cNvGrpSpPr/>
        <p:nvPr/>
      </p:nvGrpSpPr>
      <p:grpSpPr>
        <a:xfrm>
          <a:off x="0" y="0"/>
          <a:ext cx="0" cy="0"/>
          <a:chOff x="0" y="0"/>
          <a:chExt cx="0" cy="0"/>
        </a:xfrm>
      </p:grpSpPr>
      <p:sp>
        <p:nvSpPr>
          <p:cNvPr id="5" name="TekstSylinder 4"/>
          <p:cNvSpPr txBox="1"/>
          <p:nvPr userDrawn="1"/>
        </p:nvSpPr>
        <p:spPr>
          <a:xfrm>
            <a:off x="-95251" y="-304800"/>
            <a:ext cx="10128251" cy="277812"/>
          </a:xfrm>
          <a:prstGeom prst="rect">
            <a:avLst/>
          </a:prstGeom>
          <a:noFill/>
        </p:spPr>
        <p:txBody>
          <a:bodyPr>
            <a:spAutoFit/>
          </a:bodyPr>
          <a:lstStyle/>
          <a:p>
            <a:pPr>
              <a:defRPr/>
            </a:pPr>
            <a:r>
              <a:rPr lang="nb-NO" sz="1200" dirty="0"/>
              <a:t>Bokmål mal: To innholdsdeler - Sammenlikning</a:t>
            </a:r>
          </a:p>
        </p:txBody>
      </p:sp>
      <p:sp>
        <p:nvSpPr>
          <p:cNvPr id="2" name="Tittel 1"/>
          <p:cNvSpPr>
            <a:spLocks noGrp="1"/>
          </p:cNvSpPr>
          <p:nvPr>
            <p:ph type="title"/>
          </p:nvPr>
        </p:nvSpPr>
        <p:spPr>
          <a:xfrm>
            <a:off x="1198398" y="296863"/>
            <a:ext cx="9792000" cy="1143000"/>
          </a:xfrm>
        </p:spPr>
        <p:txBody>
          <a:bodyPr/>
          <a:lstStyle>
            <a:lvl1pPr>
              <a:defRPr>
                <a:solidFill>
                  <a:schemeClr val="tx1"/>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1198800" y="1591399"/>
            <a:ext cx="4860000" cy="452596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p:txBody>
      </p:sp>
      <p:sp>
        <p:nvSpPr>
          <p:cNvPr id="4" name="Plassholder for innhold 3"/>
          <p:cNvSpPr>
            <a:spLocks noGrp="1"/>
          </p:cNvSpPr>
          <p:nvPr>
            <p:ph sz="half" idx="2"/>
          </p:nvPr>
        </p:nvSpPr>
        <p:spPr>
          <a:xfrm>
            <a:off x="6197600" y="1591399"/>
            <a:ext cx="4788000" cy="452596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p:txBody>
      </p:sp>
      <p:sp>
        <p:nvSpPr>
          <p:cNvPr id="13" name="Plassholder for dato 3"/>
          <p:cNvSpPr>
            <a:spLocks noGrp="1"/>
          </p:cNvSpPr>
          <p:nvPr>
            <p:ph type="dt" sz="half" idx="10"/>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14"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15"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Tree>
    <p:extLst>
      <p:ext uri="{BB962C8B-B14F-4D97-AF65-F5344CB8AC3E}">
        <p14:creationId xmlns:p14="http://schemas.microsoft.com/office/powerpoint/2010/main" val="33369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okmål Sluttside Alt 2">
    <p:bg>
      <p:bgPr>
        <a:solidFill>
          <a:schemeClr val="bg2"/>
        </a:solidFill>
        <a:effectLst/>
      </p:bgPr>
    </p:bg>
    <p:spTree>
      <p:nvGrpSpPr>
        <p:cNvPr id="1" name=""/>
        <p:cNvGrpSpPr/>
        <p:nvPr/>
      </p:nvGrpSpPr>
      <p:grpSpPr>
        <a:xfrm>
          <a:off x="0" y="0"/>
          <a:ext cx="0" cy="0"/>
          <a:chOff x="0" y="0"/>
          <a:chExt cx="0" cy="0"/>
        </a:xfrm>
      </p:grpSpPr>
      <p:pic>
        <p:nvPicPr>
          <p:cNvPr id="12" name="Bild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75920" y="1347857"/>
            <a:ext cx="6816080" cy="5498652"/>
          </a:xfrm>
          <a:prstGeom prst="rect">
            <a:avLst/>
          </a:prstGeom>
        </p:spPr>
      </p:pic>
      <p:sp>
        <p:nvSpPr>
          <p:cNvPr id="8" name="TekstSylinder 7"/>
          <p:cNvSpPr txBox="1"/>
          <p:nvPr userDrawn="1"/>
        </p:nvSpPr>
        <p:spPr>
          <a:xfrm>
            <a:off x="1" y="-268288"/>
            <a:ext cx="3983567" cy="276999"/>
          </a:xfrm>
          <a:prstGeom prst="rect">
            <a:avLst/>
          </a:prstGeom>
          <a:noFill/>
        </p:spPr>
        <p:txBody>
          <a:bodyPr>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nb-NO" sz="1200" dirty="0"/>
              <a:t>Bokmål mal: Sluttside Alternativ</a:t>
            </a:r>
            <a:r>
              <a:rPr lang="nb-NO" sz="1200" baseline="0" dirty="0"/>
              <a:t> 1</a:t>
            </a:r>
            <a:endParaRPr lang="nb-NO" sz="1200" dirty="0"/>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2"/>
            <a:ext cx="9792000" cy="871303"/>
          </a:xfrm>
        </p:spPr>
        <p:txBody>
          <a:bodyPr lIns="0" anchor="t" anchorCtr="0"/>
          <a:lstStyle>
            <a:lvl1pPr marL="0" indent="0">
              <a:buNone/>
              <a:defRPr sz="1400">
                <a:latin typeface="Arial" panose="020B0604020202020204" pitchFamily="34" charset="0"/>
                <a:cs typeface="Arial" panose="020B0604020202020204" pitchFamily="34" charset="0"/>
              </a:defRPr>
            </a:lvl1pPr>
          </a:lstStyle>
          <a:p>
            <a:pPr lvl="0"/>
            <a:r>
              <a:rPr lang="nb-NO" dirty="0"/>
              <a:t>Bildekreditering: Slide X: </a:t>
            </a:r>
            <a:r>
              <a:rPr lang="nb-NO" sz="1300" dirty="0"/>
              <a:t>© </a:t>
            </a:r>
            <a:r>
              <a:rPr lang="nb-NO" dirty="0"/>
              <a:t>Fotografens navn, Bildebyrå</a:t>
            </a:r>
          </a:p>
        </p:txBody>
      </p:sp>
      <p:sp>
        <p:nvSpPr>
          <p:cNvPr id="13"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solidFill>
                  <a:srgbClr val="000000"/>
                </a:solidFill>
              </a:defRPr>
            </a:lvl1pPr>
          </a:lstStyle>
          <a:p>
            <a:pPr lvl="0"/>
            <a:r>
              <a:rPr lang="nb-NO" dirty="0"/>
              <a:t>Takk for oppmerksomheten!</a:t>
            </a:r>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527251"/>
            <a:ext cx="298705" cy="362713"/>
          </a:xfrm>
          <a:prstGeom prst="rect">
            <a:avLst/>
          </a:prstGeom>
        </p:spPr>
      </p:pic>
      <p:sp>
        <p:nvSpPr>
          <p:cNvPr id="11" name="TekstSylinder 10"/>
          <p:cNvSpPr txBox="1"/>
          <p:nvPr userDrawn="1"/>
        </p:nvSpPr>
        <p:spPr>
          <a:xfrm>
            <a:off x="1111500" y="467147"/>
            <a:ext cx="4660464" cy="452432"/>
          </a:xfrm>
          <a:prstGeom prst="rect">
            <a:avLst/>
          </a:prstGeom>
          <a:noFill/>
        </p:spPr>
        <p:txBody>
          <a:bodyPr wrap="square" rtlCol="0">
            <a:spAutoFit/>
          </a:bodyPr>
          <a:lstStyle/>
          <a:p>
            <a:pPr>
              <a:lnSpc>
                <a:spcPct val="90000"/>
              </a:lnSpc>
            </a:pPr>
            <a:r>
              <a:rPr lang="nb-NO" sz="1300" noProof="0" dirty="0"/>
              <a:t>Kommunal- og</a:t>
            </a:r>
            <a:br>
              <a:rPr lang="nb-NO" sz="1300" noProof="0" dirty="0"/>
            </a:br>
            <a:r>
              <a:rPr lang="nb-NO" sz="1300" noProof="0" dirty="0"/>
              <a:t>moderniseringsdepartementet</a:t>
            </a:r>
          </a:p>
        </p:txBody>
      </p:sp>
    </p:spTree>
    <p:extLst>
      <p:ext uri="{BB962C8B-B14F-4D97-AF65-F5344CB8AC3E}">
        <p14:creationId xmlns:p14="http://schemas.microsoft.com/office/powerpoint/2010/main" val="300692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okmålk Sluttside Alt 2">
    <p:bg>
      <p:bgPr>
        <a:gradFill>
          <a:gsLst>
            <a:gs pos="20000">
              <a:schemeClr val="bg2"/>
            </a:gs>
            <a:gs pos="83000">
              <a:schemeClr val="tx2"/>
            </a:gs>
          </a:gsLst>
          <a:lin ang="3900000" scaled="0"/>
        </a:gradFill>
        <a:effectLst/>
      </p:bgPr>
    </p:bg>
    <p:spTree>
      <p:nvGrpSpPr>
        <p:cNvPr id="1" name=""/>
        <p:cNvGrpSpPr/>
        <p:nvPr/>
      </p:nvGrpSpPr>
      <p:grpSpPr>
        <a:xfrm>
          <a:off x="0" y="0"/>
          <a:ext cx="0" cy="0"/>
          <a:chOff x="0" y="0"/>
          <a:chExt cx="0" cy="0"/>
        </a:xfrm>
      </p:grpSpPr>
      <p:pic>
        <p:nvPicPr>
          <p:cNvPr id="9" name="Bild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75920" y="1369497"/>
            <a:ext cx="6816080" cy="5469514"/>
          </a:xfrm>
          <a:prstGeom prst="rect">
            <a:avLst/>
          </a:prstGeom>
        </p:spPr>
      </p:pic>
      <p:sp>
        <p:nvSpPr>
          <p:cNvPr id="8" name="TekstSylinder 7"/>
          <p:cNvSpPr txBox="1"/>
          <p:nvPr userDrawn="1"/>
        </p:nvSpPr>
        <p:spPr>
          <a:xfrm>
            <a:off x="1" y="-268288"/>
            <a:ext cx="3983567" cy="276999"/>
          </a:xfrm>
          <a:prstGeom prst="rect">
            <a:avLst/>
          </a:prstGeom>
          <a:noFill/>
        </p:spPr>
        <p:txBody>
          <a:bodyPr>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nb-NO" sz="1200" dirty="0"/>
              <a:t>Bokmål mal: Sluttside Alternativ</a:t>
            </a:r>
            <a:r>
              <a:rPr lang="nb-NO" sz="1200" baseline="0" dirty="0"/>
              <a:t> 2</a:t>
            </a:r>
            <a:r>
              <a:rPr lang="nb-NO" sz="1200" dirty="0"/>
              <a:t> </a:t>
            </a:r>
          </a:p>
        </p:txBody>
      </p:sp>
      <p:cxnSp>
        <p:nvCxnSpPr>
          <p:cNvPr id="19" name="Rett linje 18"/>
          <p:cNvCxnSpPr/>
          <p:nvPr userDrawn="1"/>
        </p:nvCxnSpPr>
        <p:spPr>
          <a:xfrm>
            <a:off x="1062506" y="368660"/>
            <a:ext cx="0" cy="32624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Plassholder for tekst 34"/>
          <p:cNvSpPr>
            <a:spLocks noGrp="1"/>
          </p:cNvSpPr>
          <p:nvPr>
            <p:ph type="body" sz="quarter" idx="17" hasCustomPrompt="1"/>
          </p:nvPr>
        </p:nvSpPr>
        <p:spPr>
          <a:xfrm>
            <a:off x="1199456" y="2384592"/>
            <a:ext cx="9792000" cy="871303"/>
          </a:xfrm>
        </p:spPr>
        <p:txBody>
          <a:bodyPr lIns="0" anchor="t" anchorCtr="0"/>
          <a:lstStyle>
            <a:lvl1pPr marL="0" indent="0">
              <a:buNone/>
              <a:defRPr sz="1400">
                <a:latin typeface="Arial" panose="020B0604020202020204" pitchFamily="34" charset="0"/>
                <a:cs typeface="Arial" panose="020B0604020202020204" pitchFamily="34" charset="0"/>
              </a:defRPr>
            </a:lvl1pPr>
          </a:lstStyle>
          <a:p>
            <a:pPr lvl="0"/>
            <a:r>
              <a:rPr lang="nb-NO" dirty="0"/>
              <a:t>Bildekreditering: Slide X: </a:t>
            </a:r>
            <a:r>
              <a:rPr lang="nb-NO" sz="1300" dirty="0"/>
              <a:t>© </a:t>
            </a:r>
            <a:r>
              <a:rPr lang="nb-NO" dirty="0"/>
              <a:t>Fotografens navn, Bildebyrå</a:t>
            </a:r>
          </a:p>
        </p:txBody>
      </p:sp>
      <p:sp>
        <p:nvSpPr>
          <p:cNvPr id="13" name="Plassholder for tekst 4"/>
          <p:cNvSpPr>
            <a:spLocks noGrp="1"/>
          </p:cNvSpPr>
          <p:nvPr>
            <p:ph type="body" sz="quarter" idx="20" hasCustomPrompt="1"/>
          </p:nvPr>
        </p:nvSpPr>
        <p:spPr>
          <a:xfrm>
            <a:off x="1198800" y="1124744"/>
            <a:ext cx="9792000" cy="1144800"/>
          </a:xfrm>
        </p:spPr>
        <p:txBody>
          <a:bodyPr lIns="0" anchor="b" anchorCtr="0"/>
          <a:lstStyle>
            <a:lvl1pPr marL="0" indent="0">
              <a:buNone/>
              <a:defRPr sz="3200" b="1">
                <a:solidFill>
                  <a:srgbClr val="000000"/>
                </a:solidFill>
              </a:defRPr>
            </a:lvl1pPr>
          </a:lstStyle>
          <a:p>
            <a:pPr lvl="0"/>
            <a:r>
              <a:rPr lang="nb-NO" dirty="0"/>
              <a:t>Takk for oppmerksomheten!</a:t>
            </a:r>
          </a:p>
        </p:txBody>
      </p:sp>
      <p:pic>
        <p:nvPicPr>
          <p:cNvPr id="10" name="Bild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3392" y="527251"/>
            <a:ext cx="298705" cy="362713"/>
          </a:xfrm>
          <a:prstGeom prst="rect">
            <a:avLst/>
          </a:prstGeom>
        </p:spPr>
      </p:pic>
      <p:sp>
        <p:nvSpPr>
          <p:cNvPr id="11" name="TekstSylinder 10"/>
          <p:cNvSpPr txBox="1"/>
          <p:nvPr userDrawn="1"/>
        </p:nvSpPr>
        <p:spPr>
          <a:xfrm>
            <a:off x="1111500" y="467147"/>
            <a:ext cx="4660464" cy="452432"/>
          </a:xfrm>
          <a:prstGeom prst="rect">
            <a:avLst/>
          </a:prstGeom>
          <a:noFill/>
        </p:spPr>
        <p:txBody>
          <a:bodyPr wrap="square" rtlCol="0">
            <a:spAutoFit/>
          </a:bodyPr>
          <a:lstStyle/>
          <a:p>
            <a:pPr>
              <a:lnSpc>
                <a:spcPct val="90000"/>
              </a:lnSpc>
            </a:pPr>
            <a:r>
              <a:rPr lang="nb-NO" sz="1300" noProof="0" dirty="0"/>
              <a:t>Kommunal- og</a:t>
            </a:r>
            <a:br>
              <a:rPr lang="nb-NO" sz="1300" noProof="0" dirty="0"/>
            </a:br>
            <a:r>
              <a:rPr lang="nb-NO" sz="1300" noProof="0" dirty="0"/>
              <a:t>moderniseringsdepartementet</a:t>
            </a:r>
          </a:p>
        </p:txBody>
      </p:sp>
    </p:spTree>
    <p:extLst>
      <p:ext uri="{BB962C8B-B14F-4D97-AF65-F5344CB8AC3E}">
        <p14:creationId xmlns:p14="http://schemas.microsoft.com/office/powerpoint/2010/main" val="86110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innhold 2"/>
          <p:cNvSpPr>
            <a:spLocks noGrp="1"/>
          </p:cNvSpPr>
          <p:nvPr>
            <p:ph sz="half" idx="1"/>
          </p:nvPr>
        </p:nvSpPr>
        <p:spPr>
          <a:xfrm>
            <a:off x="609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967113"/>
            <a:ext cx="5384800" cy="3688336"/>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49540C3D-7D2E-B046-9707-68B92A5A8B5C}" type="datetimeFigureOut">
              <a:t>29.11.2019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66243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31276"/>
            <a:ext cx="10972800" cy="1143000"/>
          </a:xfrm>
        </p:spPr>
        <p:txBody>
          <a:bodyPr/>
          <a:lstStyle/>
          <a:p>
            <a:r>
              <a:rPr lang="nb-NO"/>
              <a:t>Klikk for å redigere tittelstil</a:t>
            </a:r>
          </a:p>
        </p:txBody>
      </p:sp>
      <p:sp>
        <p:nvSpPr>
          <p:cNvPr id="3" name="Plassholder for dato 2"/>
          <p:cNvSpPr>
            <a:spLocks noGrp="1"/>
          </p:cNvSpPr>
          <p:nvPr>
            <p:ph type="dt" sz="half" idx="10"/>
          </p:nvPr>
        </p:nvSpPr>
        <p:spPr/>
        <p:txBody>
          <a:bodyPr/>
          <a:lstStyle/>
          <a:p>
            <a:fld id="{49540C3D-7D2E-B046-9707-68B92A5A8B5C}" type="datetimeFigureOut">
              <a:t>29.11.2019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9822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540C3D-7D2E-B046-9707-68B92A5A8B5C}" type="datetimeFigureOut">
              <a:t>29.11.2019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01549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29.11.2019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3137575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49540C3D-7D2E-B046-9707-68B92A5A8B5C}" type="datetimeFigureOut">
              <a:t>29.11.2019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261821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29.11.2019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4243724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9540C3D-7D2E-B046-9707-68B92A5A8B5C}" type="datetimeFigureOut">
              <a:t>29.11.2019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A31872E-8BFC-214A-B7E1-4CF644173512}" type="slidenum">
              <a:t>‹#›</a:t>
            </a:fld>
            <a:endParaRPr lang="nb-NO"/>
          </a:p>
        </p:txBody>
      </p:sp>
    </p:spTree>
    <p:extLst>
      <p:ext uri="{BB962C8B-B14F-4D97-AF65-F5344CB8AC3E}">
        <p14:creationId xmlns:p14="http://schemas.microsoft.com/office/powerpoint/2010/main" val="1391540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63906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913324"/>
            <a:ext cx="10972800" cy="355770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17378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40C3D-7D2E-B046-9707-68B92A5A8B5C}" type="datetimeFigureOut">
              <a:t>29.11.2019</a:t>
            </a:fld>
            <a:endParaRPr lang="nb-NO"/>
          </a:p>
        </p:txBody>
      </p:sp>
      <p:sp>
        <p:nvSpPr>
          <p:cNvPr id="5" name="Plassholder for bunntekst 4"/>
          <p:cNvSpPr>
            <a:spLocks noGrp="1"/>
          </p:cNvSpPr>
          <p:nvPr>
            <p:ph type="ftr" sz="quarter" idx="3"/>
          </p:nvPr>
        </p:nvSpPr>
        <p:spPr>
          <a:xfrm>
            <a:off x="4165600" y="617378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1" y="6173788"/>
            <a:ext cx="15590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1872E-8BFC-214A-B7E1-4CF644173512}" type="slidenum">
              <a:t>‹#›</a:t>
            </a:fld>
            <a:endParaRPr lang="nb-NO"/>
          </a:p>
        </p:txBody>
      </p:sp>
      <p:pic>
        <p:nvPicPr>
          <p:cNvPr id="8" name="Bilde 7" descr="ks_hovedlogo_rgb.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28244" y="6173787"/>
            <a:ext cx="730357" cy="364835"/>
          </a:xfrm>
          <a:prstGeom prst="rect">
            <a:avLst/>
          </a:prstGeom>
        </p:spPr>
      </p:pic>
    </p:spTree>
    <p:extLst>
      <p:ext uri="{BB962C8B-B14F-4D97-AF65-F5344CB8AC3E}">
        <p14:creationId xmlns:p14="http://schemas.microsoft.com/office/powerpoint/2010/main" val="552726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3" r:id="rId4"/>
    <p:sldLayoutId id="2147483704" r:id="rId5"/>
    <p:sldLayoutId id="2147483705" r:id="rId6"/>
    <p:sldLayoutId id="2147483706" r:id="rId7"/>
    <p:sldLayoutId id="2147483707" r:id="rId8"/>
    <p:sldLayoutId id="2147483708" r:id="rId9"/>
    <p:sldLayoutId id="2147483649" r:id="rId10"/>
    <p:sldLayoutId id="2147483709" r:id="rId11"/>
    <p:sldLayoutId id="2147483710" r:id="rId12"/>
  </p:sldLayoutIdLst>
  <p:txStyles>
    <p:titleStyle>
      <a:lvl1pPr algn="l" defTabSz="457200" rtl="0" eaLnBrk="1" latinLnBrk="0" hangingPunct="1">
        <a:spcBef>
          <a:spcPct val="0"/>
        </a:spcBef>
        <a:buNone/>
        <a:defRPr sz="2800" kern="1200">
          <a:solidFill>
            <a:srgbClr val="001A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001A58"/>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1A5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1A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1A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1A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Plassholder for tittel 1"/>
          <p:cNvSpPr>
            <a:spLocks noGrp="1"/>
          </p:cNvSpPr>
          <p:nvPr>
            <p:ph type="title"/>
          </p:nvPr>
        </p:nvSpPr>
        <p:spPr bwMode="auto">
          <a:xfrm>
            <a:off x="1198950" y="296863"/>
            <a:ext cx="93600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nb-NO" dirty="0"/>
              <a:t>Klikk for å redigere tittelstil</a:t>
            </a:r>
          </a:p>
        </p:txBody>
      </p:sp>
      <p:sp>
        <p:nvSpPr>
          <p:cNvPr id="1028" name="Plassholder for tekst 2"/>
          <p:cNvSpPr>
            <a:spLocks noGrp="1"/>
          </p:cNvSpPr>
          <p:nvPr>
            <p:ph type="body" idx="1"/>
          </p:nvPr>
        </p:nvSpPr>
        <p:spPr bwMode="auto">
          <a:xfrm>
            <a:off x="1198950" y="1592263"/>
            <a:ext cx="93600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9" name="Plassholder for dato 3"/>
          <p:cNvSpPr>
            <a:spLocks noGrp="1"/>
          </p:cNvSpPr>
          <p:nvPr>
            <p:ph type="dt" sz="half" idx="2"/>
          </p:nvPr>
        </p:nvSpPr>
        <p:spPr>
          <a:xfrm>
            <a:off x="10208407" y="6314400"/>
            <a:ext cx="1002146" cy="216000"/>
          </a:xfrm>
          <a:prstGeom prst="rect">
            <a:avLst/>
          </a:prstGeom>
        </p:spPr>
        <p:txBody>
          <a:bodyPr lIns="72000" rIns="0"/>
          <a:lstStyle>
            <a:lvl1pPr algn="r">
              <a:defRPr sz="800">
                <a:solidFill>
                  <a:schemeClr val="tx1"/>
                </a:solidFill>
              </a:defRPr>
            </a:lvl1pPr>
          </a:lstStyle>
          <a:p>
            <a:pPr>
              <a:defRPr/>
            </a:pPr>
            <a:fld id="{DA2BD35D-A3E1-4509-A475-9B35C4AA3138}" type="datetime4">
              <a:rPr lang="nb-NO" smtClean="0"/>
              <a:t>29. november 2019</a:t>
            </a:fld>
            <a:endParaRPr lang="nb-NO" dirty="0"/>
          </a:p>
        </p:txBody>
      </p:sp>
      <p:sp>
        <p:nvSpPr>
          <p:cNvPr id="20" name="Plassholder for bunntekst 4"/>
          <p:cNvSpPr>
            <a:spLocks noGrp="1"/>
          </p:cNvSpPr>
          <p:nvPr>
            <p:ph type="ftr" sz="quarter" idx="3"/>
          </p:nvPr>
        </p:nvSpPr>
        <p:spPr>
          <a:xfrm>
            <a:off x="4475820" y="6314400"/>
            <a:ext cx="5688632" cy="216000"/>
          </a:xfrm>
          <a:prstGeom prst="rect">
            <a:avLst/>
          </a:prstGeom>
        </p:spPr>
        <p:txBody>
          <a:bodyPr rIns="0"/>
          <a:lstStyle>
            <a:lvl1pPr algn="r">
              <a:defRPr sz="800">
                <a:solidFill>
                  <a:schemeClr val="tx1"/>
                </a:solidFill>
              </a:defRPr>
            </a:lvl1pPr>
          </a:lstStyle>
          <a:p>
            <a:pPr>
              <a:defRPr/>
            </a:pPr>
            <a:r>
              <a:rPr lang="nb-NO" dirty="0"/>
              <a:t>Tittel på presentasjonen</a:t>
            </a:r>
          </a:p>
        </p:txBody>
      </p:sp>
      <p:sp>
        <p:nvSpPr>
          <p:cNvPr id="21" name="Plassholder for lysbildenummer 5"/>
          <p:cNvSpPr>
            <a:spLocks noGrp="1"/>
          </p:cNvSpPr>
          <p:nvPr>
            <p:ph type="sldNum" sz="quarter" idx="4"/>
          </p:nvPr>
        </p:nvSpPr>
        <p:spPr>
          <a:xfrm>
            <a:off x="11244985" y="6314400"/>
            <a:ext cx="503643" cy="216000"/>
          </a:xfrm>
          <a:prstGeom prst="rect">
            <a:avLst/>
          </a:prstGeom>
        </p:spPr>
        <p:txBody>
          <a:bodyPr rIns="0"/>
          <a:lstStyle>
            <a:lvl1pPr algn="r">
              <a:defRPr sz="800">
                <a:solidFill>
                  <a:schemeClr val="tx1"/>
                </a:solidFill>
              </a:defRPr>
            </a:lvl1pPr>
          </a:lstStyle>
          <a:p>
            <a:pPr>
              <a:defRPr/>
            </a:pPr>
            <a:fld id="{915A8C69-1E23-4468-AC94-010B558DD334}" type="slidenum">
              <a:rPr lang="nb-NO" smtClean="0"/>
              <a:pPr>
                <a:defRPr/>
              </a:pPr>
              <a:t>‹#›</a:t>
            </a:fld>
            <a:endParaRPr lang="nb-NO" dirty="0"/>
          </a:p>
        </p:txBody>
      </p:sp>
      <p:sp>
        <p:nvSpPr>
          <p:cNvPr id="2" name="TekstSylinder 1"/>
          <p:cNvSpPr txBox="1"/>
          <p:nvPr/>
        </p:nvSpPr>
        <p:spPr>
          <a:xfrm>
            <a:off x="595643" y="6304312"/>
            <a:ext cx="2592288" cy="203133"/>
          </a:xfrm>
          <a:prstGeom prst="rect">
            <a:avLst/>
          </a:prstGeom>
          <a:noFill/>
        </p:spPr>
        <p:txBody>
          <a:bodyPr wrap="square" rtlCol="0">
            <a:spAutoFit/>
          </a:bodyPr>
          <a:lstStyle/>
          <a:p>
            <a:pPr>
              <a:lnSpc>
                <a:spcPct val="90000"/>
              </a:lnSpc>
            </a:pPr>
            <a:r>
              <a:rPr lang="nb-NO" sz="800" noProof="0" dirty="0"/>
              <a:t>Kommunal- og moderniseringsdepartementet</a:t>
            </a:r>
          </a:p>
        </p:txBody>
      </p:sp>
      <p:pic>
        <p:nvPicPr>
          <p:cNvPr id="11" name="Bilde 1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44884" y="6311701"/>
            <a:ext cx="180020" cy="218596"/>
          </a:xfrm>
          <a:prstGeom prst="rect">
            <a:avLst/>
          </a:prstGeom>
        </p:spPr>
      </p:pic>
      <p:cxnSp>
        <p:nvCxnSpPr>
          <p:cNvPr id="12" name="Rett linje 11"/>
          <p:cNvCxnSpPr/>
          <p:nvPr/>
        </p:nvCxnSpPr>
        <p:spPr>
          <a:xfrm>
            <a:off x="613868" y="6201308"/>
            <a:ext cx="0" cy="65669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90399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fontAlgn="base" hangingPunct="1">
        <a:spcBef>
          <a:spcPct val="0"/>
        </a:spcBef>
        <a:spcAft>
          <a:spcPct val="0"/>
        </a:spcAft>
        <a:defRPr sz="3200" b="1" kern="120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200">
          <a:solidFill>
            <a:schemeClr val="tx1"/>
          </a:solidFill>
          <a:latin typeface="Verdana" pitchFamily="34" charset="0"/>
        </a:defRPr>
      </a:lvl2pPr>
      <a:lvl3pPr algn="l" rtl="0" eaLnBrk="1" fontAlgn="base" hangingPunct="1">
        <a:spcBef>
          <a:spcPct val="0"/>
        </a:spcBef>
        <a:spcAft>
          <a:spcPct val="0"/>
        </a:spcAft>
        <a:defRPr sz="3200">
          <a:solidFill>
            <a:schemeClr val="tx1"/>
          </a:solidFill>
          <a:latin typeface="Verdana" pitchFamily="34" charset="0"/>
        </a:defRPr>
      </a:lvl3pPr>
      <a:lvl4pPr algn="l" rtl="0" eaLnBrk="1" fontAlgn="base" hangingPunct="1">
        <a:spcBef>
          <a:spcPct val="0"/>
        </a:spcBef>
        <a:spcAft>
          <a:spcPct val="0"/>
        </a:spcAft>
        <a:defRPr sz="3200">
          <a:solidFill>
            <a:schemeClr val="tx1"/>
          </a:solidFill>
          <a:latin typeface="Verdana" pitchFamily="34" charset="0"/>
        </a:defRPr>
      </a:lvl4pPr>
      <a:lvl5pPr algn="l" rtl="0" eaLnBrk="1" fontAlgn="base" hangingPunct="1">
        <a:spcBef>
          <a:spcPct val="0"/>
        </a:spcBef>
        <a:spcAft>
          <a:spcPct val="0"/>
        </a:spcAft>
        <a:defRPr sz="3200">
          <a:solidFill>
            <a:schemeClr val="tx1"/>
          </a:solidFill>
          <a:latin typeface="Verdana" pitchFamily="34" charset="0"/>
        </a:defRPr>
      </a:lvl5pPr>
      <a:lvl6pPr marL="457200" algn="l" rtl="0" eaLnBrk="1" fontAlgn="base" hangingPunct="1">
        <a:spcBef>
          <a:spcPct val="0"/>
        </a:spcBef>
        <a:spcAft>
          <a:spcPct val="0"/>
        </a:spcAft>
        <a:defRPr sz="3200">
          <a:solidFill>
            <a:schemeClr val="tx1"/>
          </a:solidFill>
          <a:latin typeface="Verdana" pitchFamily="34" charset="0"/>
        </a:defRPr>
      </a:lvl6pPr>
      <a:lvl7pPr marL="914400" algn="l" rtl="0" eaLnBrk="1" fontAlgn="base" hangingPunct="1">
        <a:spcBef>
          <a:spcPct val="0"/>
        </a:spcBef>
        <a:spcAft>
          <a:spcPct val="0"/>
        </a:spcAft>
        <a:defRPr sz="3200">
          <a:solidFill>
            <a:schemeClr val="tx1"/>
          </a:solidFill>
          <a:latin typeface="Verdana" pitchFamily="34" charset="0"/>
        </a:defRPr>
      </a:lvl7pPr>
      <a:lvl8pPr marL="1371600" algn="l" rtl="0" eaLnBrk="1" fontAlgn="base" hangingPunct="1">
        <a:spcBef>
          <a:spcPct val="0"/>
        </a:spcBef>
        <a:spcAft>
          <a:spcPct val="0"/>
        </a:spcAft>
        <a:defRPr sz="3200">
          <a:solidFill>
            <a:schemeClr val="tx1"/>
          </a:solidFill>
          <a:latin typeface="Verdana" pitchFamily="34" charset="0"/>
        </a:defRPr>
      </a:lvl8pPr>
      <a:lvl9pPr marL="1828800" algn="l" rtl="0" eaLnBrk="1" fontAlgn="base" hangingPunct="1">
        <a:spcBef>
          <a:spcPct val="0"/>
        </a:spcBef>
        <a:spcAft>
          <a:spcPct val="0"/>
        </a:spcAft>
        <a:defRPr sz="3200">
          <a:solidFill>
            <a:schemeClr val="tx1"/>
          </a:solidFill>
          <a:latin typeface="Verdana" pitchFamily="34" charset="0"/>
        </a:defRPr>
      </a:lvl9pPr>
    </p:titleStyle>
    <p:bodyStyle>
      <a:lvl1pPr marL="342900" indent="-342900" algn="l" rtl="0" eaLnBrk="1" fontAlgn="base" hangingPunct="1">
        <a:spcBef>
          <a:spcPct val="20000"/>
        </a:spcBef>
        <a:spcAft>
          <a:spcPct val="0"/>
        </a:spcAft>
        <a:buClrTx/>
        <a:buFont typeface="Arial" charset="0"/>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Tx/>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Tx/>
        <a:buFont typeface="Arial"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Tx/>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Tx/>
        <a:buFont typeface="Arial"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digihjelpen.no/"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hyperlink" Target="http://www.ssb.no/kommunefakta" TargetMode="External"/><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1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0.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image" Target="../media/image92.png"/><Relationship Id="rId10" Type="http://schemas.openxmlformats.org/officeDocument/2006/relationships/hyperlink" Target="https://www.kompetansenorge.no/statistikk-og-analyse/grunnleggende-digital-ferdigheter/befolkingens-bruk-av-digitale-verktoy/#ob=22909" TargetMode="External"/><Relationship Id="rId4" Type="http://schemas.openxmlformats.org/officeDocument/2006/relationships/image" Target="../media/image83.png"/><Relationship Id="rId9" Type="http://schemas.openxmlformats.org/officeDocument/2006/relationships/hyperlink" Target="https://www.ssb.no/statbank/list/ikthus" TargetMode="External"/><Relationship Id="rId14" Type="http://schemas.openxmlformats.org/officeDocument/2006/relationships/image" Target="../media/image91.png"/></Relationships>
</file>

<file path=ppt/slides/_rels/slide16.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hyperlink" Target="http://www.ssb.no/kommunefakta" TargetMode="External"/><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slides/_rels/slide1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7.svg"/></Relationships>
</file>

<file path=ppt/slides/_rels/slide21.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 Id="rId14" Type="http://schemas.openxmlformats.org/officeDocument/2006/relationships/image" Target="../media/image119.sv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09.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22.jpeg"/><Relationship Id="rId4" Type="http://schemas.openxmlformats.org/officeDocument/2006/relationships/image" Target="../media/image121.png"/></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1.svg"/></Relationships>
</file>

<file path=ppt/slides/_rels/slide24.xml.rels><?xml version="1.0" encoding="UTF-8" standalone="yes"?>
<Relationships xmlns="http://schemas.openxmlformats.org/package/2006/relationships"><Relationship Id="rId3" Type="http://schemas.openxmlformats.org/officeDocument/2006/relationships/hyperlink" Target="http://www.digidel.no/" TargetMode="External"/><Relationship Id="rId7" Type="http://schemas.openxmlformats.org/officeDocument/2006/relationships/image" Target="../media/image113.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24.svg"/><Relationship Id="rId4" Type="http://schemas.openxmlformats.org/officeDocument/2006/relationships/image" Target="../media/image123.png"/></Relationships>
</file>

<file path=ppt/slides/_rels/slide25.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25.png"/><Relationship Id="rId7"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svg"/></Relationships>
</file>

<file path=ppt/slides/_rels/slide26.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hyperlink" Target="https://prezi.com/view/Pcyk7w7rDZQATRd27JWq/" TargetMode="External"/><Relationship Id="rId7"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hyperlink" Target="https://www.ks.no/fagomrader/digitalisering/utviklingsprosjekter/digihjelpen/hvordan-komme-i-gang2/markedsforing-av-veiledningstilbudet/" TargetMode="External"/><Relationship Id="rId7"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8.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38.svg"/><Relationship Id="rId5" Type="http://schemas.openxmlformats.org/officeDocument/2006/relationships/image" Target="../media/image137.png"/><Relationship Id="rId10" Type="http://schemas.openxmlformats.org/officeDocument/2006/relationships/image" Target="../media/image142.svg"/><Relationship Id="rId4" Type="http://schemas.openxmlformats.org/officeDocument/2006/relationships/image" Target="../media/image136.svg"/><Relationship Id="rId9" Type="http://schemas.openxmlformats.org/officeDocument/2006/relationships/image" Target="../media/image141.png"/></Relationships>
</file>

<file path=ppt/slides/_rels/slide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45.svg"/><Relationship Id="rId4" Type="http://schemas.openxmlformats.org/officeDocument/2006/relationships/image" Target="../media/image14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47.sv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149.svg"/><Relationship Id="rId4" Type="http://schemas.openxmlformats.org/officeDocument/2006/relationships/image" Target="../media/image148.pn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149.svg"/><Relationship Id="rId4" Type="http://schemas.openxmlformats.org/officeDocument/2006/relationships/image" Target="../media/image148.pn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149.svg"/><Relationship Id="rId4" Type="http://schemas.openxmlformats.org/officeDocument/2006/relationships/image" Target="../media/image148.png"/></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51.png"/></Relationships>
</file>

<file path=ppt/slides/_rels/slide3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49.svg"/><Relationship Id="rId4" Type="http://schemas.openxmlformats.org/officeDocument/2006/relationships/image" Target="../media/image148.png"/></Relationships>
</file>

<file path=ppt/slides/_rels/slide36.xml.rels><?xml version="1.0" encoding="UTF-8" standalone="yes"?>
<Relationships xmlns="http://schemas.openxmlformats.org/package/2006/relationships"><Relationship Id="rId3" Type="http://schemas.openxmlformats.org/officeDocument/2006/relationships/image" Target="../media/image154.svg"/><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6.svg"/></Relationships>
</file>

<file path=ppt/slides/_rels/slide3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57.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hyperlink" Target="mailto:digihjelpen@ks.no" TargetMode="External"/><Relationship Id="rId4" Type="http://schemas.openxmlformats.org/officeDocument/2006/relationships/image" Target="../media/image160.sv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23.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37.svg"/><Relationship Id="rId1" Type="http://schemas.openxmlformats.org/officeDocument/2006/relationships/slideLayout" Target="../slideLayouts/slideLayout3.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hyperlink" Target="https://www.ssb.no/statbank/list/ikthu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3.svg"/><Relationship Id="rId3" Type="http://schemas.openxmlformats.org/officeDocument/2006/relationships/image" Target="../media/image46.png"/><Relationship Id="rId7" Type="http://schemas.openxmlformats.org/officeDocument/2006/relationships/image" Target="../media/image49.sv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hyperlink" Target="https://www.ks.no/fagomrader/digitalisering/utviklingsprosjekter/digihjelpen/eksempler-fra-kommunene2/na-nett-klokken-ett-i-oppegard-kommune/" TargetMode="External"/><Relationship Id="rId10" Type="http://schemas.openxmlformats.org/officeDocument/2006/relationships/image" Target="../media/image52.png"/><Relationship Id="rId4" Type="http://schemas.openxmlformats.org/officeDocument/2006/relationships/image" Target="../media/image47.svg"/><Relationship Id="rId9" Type="http://schemas.openxmlformats.org/officeDocument/2006/relationships/image" Target="../media/image51.sv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63F65E-A2DE-4D51-8803-5BFDDB06B86D}"/>
              </a:ext>
            </a:extLst>
          </p:cNvPr>
          <p:cNvSpPr>
            <a:spLocks noGrp="1"/>
          </p:cNvSpPr>
          <p:nvPr>
            <p:ph type="ctrTitle"/>
          </p:nvPr>
        </p:nvSpPr>
        <p:spPr>
          <a:xfrm>
            <a:off x="596870" y="2280486"/>
            <a:ext cx="6580635" cy="466880"/>
          </a:xfrm>
        </p:spPr>
        <p:txBody>
          <a:bodyPr/>
          <a:lstStyle/>
          <a:p>
            <a:r>
              <a:rPr lang="nb-NO" sz="3600" b="1" dirty="0"/>
              <a:t>Hvordan komme i gang med å etablere veiledningstilbud i digital kompetanse? </a:t>
            </a:r>
          </a:p>
        </p:txBody>
      </p:sp>
      <p:sp>
        <p:nvSpPr>
          <p:cNvPr id="6" name="Undertittel 5">
            <a:extLst>
              <a:ext uri="{FF2B5EF4-FFF2-40B4-BE49-F238E27FC236}">
                <a16:creationId xmlns:a16="http://schemas.microsoft.com/office/drawing/2014/main" id="{E831E75F-94C9-4F2A-9DFB-599E488B1CD5}"/>
              </a:ext>
            </a:extLst>
          </p:cNvPr>
          <p:cNvSpPr>
            <a:spLocks noGrp="1"/>
          </p:cNvSpPr>
          <p:nvPr>
            <p:ph type="subTitle" idx="1"/>
          </p:nvPr>
        </p:nvSpPr>
        <p:spPr>
          <a:xfrm>
            <a:off x="759643" y="3617930"/>
            <a:ext cx="8534400" cy="708127"/>
          </a:xfrm>
        </p:spPr>
        <p:txBody>
          <a:bodyPr>
            <a:normAutofit/>
          </a:bodyPr>
          <a:lstStyle/>
          <a:p>
            <a:r>
              <a:rPr lang="nb-NO" sz="1600" dirty="0"/>
              <a:t>Oda Edvardsen, Anne Mette Dørum og Therese Neråsen </a:t>
            </a:r>
          </a:p>
        </p:txBody>
      </p:sp>
      <p:pic>
        <p:nvPicPr>
          <p:cNvPr id="3" name="Bilde 2">
            <a:extLst>
              <a:ext uri="{FF2B5EF4-FFF2-40B4-BE49-F238E27FC236}">
                <a16:creationId xmlns:a16="http://schemas.microsoft.com/office/drawing/2014/main" id="{DB039046-8A3D-4660-9BE5-C190AC521CAA}"/>
              </a:ext>
            </a:extLst>
          </p:cNvPr>
          <p:cNvPicPr>
            <a:picLocks noChangeAspect="1"/>
          </p:cNvPicPr>
          <p:nvPr/>
        </p:nvPicPr>
        <p:blipFill>
          <a:blip r:embed="rId3"/>
          <a:stretch>
            <a:fillRect/>
          </a:stretch>
        </p:blipFill>
        <p:spPr>
          <a:xfrm rot="588958">
            <a:off x="6483966" y="1566015"/>
            <a:ext cx="5040511" cy="4775953"/>
          </a:xfrm>
          <a:prstGeom prst="rect">
            <a:avLst/>
          </a:prstGeom>
          <a:ln>
            <a:noFill/>
          </a:ln>
          <a:effectLst>
            <a:outerShdw blurRad="292100" dist="139700" dir="2700000" algn="tl" rotWithShape="0">
              <a:srgbClr val="333333">
                <a:alpha val="65000"/>
              </a:srgbClr>
            </a:outerShdw>
          </a:effectLst>
        </p:spPr>
      </p:pic>
      <p:sp>
        <p:nvSpPr>
          <p:cNvPr id="5" name="Rektangel 4">
            <a:extLst>
              <a:ext uri="{FF2B5EF4-FFF2-40B4-BE49-F238E27FC236}">
                <a16:creationId xmlns:a16="http://schemas.microsoft.com/office/drawing/2014/main" id="{05BF331E-686C-442D-9D6C-0D2B4A8E938B}"/>
              </a:ext>
            </a:extLst>
          </p:cNvPr>
          <p:cNvSpPr/>
          <p:nvPr/>
        </p:nvSpPr>
        <p:spPr>
          <a:xfrm rot="607084">
            <a:off x="8229015" y="3368468"/>
            <a:ext cx="1580651" cy="1386976"/>
          </a:xfrm>
          <a:prstGeom prst="rect">
            <a:avLst/>
          </a:prstGeom>
          <a:noFill/>
          <a:ln w="38100">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15F9C94C-ACF8-4753-A42D-A8946A3B1179}"/>
              </a:ext>
            </a:extLst>
          </p:cNvPr>
          <p:cNvSpPr txBox="1"/>
          <p:nvPr/>
        </p:nvSpPr>
        <p:spPr>
          <a:xfrm>
            <a:off x="9004222" y="5904143"/>
            <a:ext cx="2330320" cy="369332"/>
          </a:xfrm>
          <a:prstGeom prst="rect">
            <a:avLst/>
          </a:prstGeom>
          <a:noFill/>
        </p:spPr>
        <p:txBody>
          <a:bodyPr wrap="square" rtlCol="0">
            <a:spAutoFit/>
          </a:bodyPr>
          <a:lstStyle/>
          <a:p>
            <a:r>
              <a:rPr lang="nb-NO" dirty="0">
                <a:solidFill>
                  <a:schemeClr val="accent6">
                    <a:lumMod val="60000"/>
                    <a:lumOff val="40000"/>
                  </a:schemeClr>
                </a:solidFill>
                <a:hlinkClick r:id="rId4">
                  <a:extLst>
                    <a:ext uri="{A12FA001-AC4F-418D-AE19-62706E023703}">
                      <ahyp:hlinkClr xmlns:ahyp="http://schemas.microsoft.com/office/drawing/2018/hyperlinkcolor" val="tx"/>
                    </a:ext>
                  </a:extLst>
                </a:hlinkClick>
              </a:rPr>
              <a:t>www.digihjelpen.no</a:t>
            </a:r>
            <a:r>
              <a:rPr lang="nb-NO" dirty="0">
                <a:solidFill>
                  <a:schemeClr val="accent6">
                    <a:lumMod val="60000"/>
                    <a:lumOff val="40000"/>
                  </a:schemeClr>
                </a:solidFill>
              </a:rPr>
              <a:t> </a:t>
            </a:r>
          </a:p>
        </p:txBody>
      </p:sp>
    </p:spTree>
    <p:extLst>
      <p:ext uri="{BB962C8B-B14F-4D97-AF65-F5344CB8AC3E}">
        <p14:creationId xmlns:p14="http://schemas.microsoft.com/office/powerpoint/2010/main" val="364558667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k 11" descr="Sjekkliste">
            <a:extLst>
              <a:ext uri="{FF2B5EF4-FFF2-40B4-BE49-F238E27FC236}">
                <a16:creationId xmlns:a16="http://schemas.microsoft.com/office/drawing/2014/main" id="{43DD6C18-DF8B-483D-8366-6ED71D9EAE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89491">
            <a:off x="9200047" y="1929192"/>
            <a:ext cx="1326378" cy="1326378"/>
          </a:xfrm>
          <a:prstGeom prst="rect">
            <a:avLst/>
          </a:prstGeom>
        </p:spPr>
      </p:pic>
      <p:pic>
        <p:nvPicPr>
          <p:cNvPr id="6" name="Grafikk 5" descr="Forstørrelsesglass">
            <a:extLst>
              <a:ext uri="{FF2B5EF4-FFF2-40B4-BE49-F238E27FC236}">
                <a16:creationId xmlns:a16="http://schemas.microsoft.com/office/drawing/2014/main" id="{9F3C30C7-88E8-4C61-A624-7F8D2E3D28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63807" y="872497"/>
            <a:ext cx="1132113" cy="1132113"/>
          </a:xfrm>
          <a:prstGeom prst="rect">
            <a:avLst/>
          </a:prstGeom>
        </p:spPr>
      </p:pic>
      <p:pic>
        <p:nvPicPr>
          <p:cNvPr id="9" name="Grafikk 8" descr="Statistikk">
            <a:extLst>
              <a:ext uri="{FF2B5EF4-FFF2-40B4-BE49-F238E27FC236}">
                <a16:creationId xmlns:a16="http://schemas.microsoft.com/office/drawing/2014/main" id="{B5AE95B7-18BB-4C66-9FA0-345F969DE7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29863" y="3197337"/>
            <a:ext cx="914400" cy="914400"/>
          </a:xfrm>
          <a:prstGeom prst="rect">
            <a:avLst/>
          </a:prstGeom>
        </p:spPr>
      </p:pic>
      <p:pic>
        <p:nvPicPr>
          <p:cNvPr id="13" name="Grafikk 12" descr="Sektordiagram">
            <a:extLst>
              <a:ext uri="{FF2B5EF4-FFF2-40B4-BE49-F238E27FC236}">
                <a16:creationId xmlns:a16="http://schemas.microsoft.com/office/drawing/2014/main" id="{5C90CF91-6BF5-40F5-9862-A22E22D9BD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34368" y="4780336"/>
            <a:ext cx="914400" cy="914400"/>
          </a:xfrm>
          <a:prstGeom prst="rect">
            <a:avLst/>
          </a:prstGeom>
        </p:spPr>
      </p:pic>
      <p:pic>
        <p:nvPicPr>
          <p:cNvPr id="15" name="Grafikk 14" descr="Målgruppe">
            <a:extLst>
              <a:ext uri="{FF2B5EF4-FFF2-40B4-BE49-F238E27FC236}">
                <a16:creationId xmlns:a16="http://schemas.microsoft.com/office/drawing/2014/main" id="{F9753BA6-FB4C-4AC6-90DB-74F4222FCC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52924" y="3884306"/>
            <a:ext cx="1020624" cy="1020624"/>
          </a:xfrm>
          <a:prstGeom prst="rect">
            <a:avLst/>
          </a:prstGeom>
        </p:spPr>
      </p:pic>
      <p:graphicFrame>
        <p:nvGraphicFramePr>
          <p:cNvPr id="10" name="Tabell 9">
            <a:extLst>
              <a:ext uri="{FF2B5EF4-FFF2-40B4-BE49-F238E27FC236}">
                <a16:creationId xmlns:a16="http://schemas.microsoft.com/office/drawing/2014/main" id="{BD051EDC-3A08-499E-AD9F-5DE19D896B7E}"/>
              </a:ext>
            </a:extLst>
          </p:cNvPr>
          <p:cNvGraphicFramePr>
            <a:graphicFrameLocks noGrp="1"/>
          </p:cNvGraphicFramePr>
          <p:nvPr>
            <p:extLst>
              <p:ext uri="{D42A27DB-BD31-4B8C-83A1-F6EECF244321}">
                <p14:modId xmlns:p14="http://schemas.microsoft.com/office/powerpoint/2010/main" val="992987819"/>
              </p:ext>
            </p:extLst>
          </p:nvPr>
        </p:nvGraphicFramePr>
        <p:xfrm>
          <a:off x="743232" y="454570"/>
          <a:ext cx="7821829" cy="5948859"/>
        </p:xfrm>
        <a:graphic>
          <a:graphicData uri="http://schemas.openxmlformats.org/drawingml/2006/table">
            <a:tbl>
              <a:tblPr firstRow="1" firstCol="1" bandRow="1">
                <a:tableStyleId>{7DF18680-E054-41AD-8BC1-D1AEF772440D}</a:tableStyleId>
              </a:tblPr>
              <a:tblGrid>
                <a:gridCol w="7821829">
                  <a:extLst>
                    <a:ext uri="{9D8B030D-6E8A-4147-A177-3AD203B41FA5}">
                      <a16:colId xmlns:a16="http://schemas.microsoft.com/office/drawing/2014/main" val="1708765266"/>
                    </a:ext>
                  </a:extLst>
                </a:gridCol>
              </a:tblGrid>
              <a:tr h="656896">
                <a:tc>
                  <a:txBody>
                    <a:bodyPr/>
                    <a:lstStyle/>
                    <a:p>
                      <a:pPr algn="l">
                        <a:lnSpc>
                          <a:spcPct val="107000"/>
                        </a:lnSpc>
                        <a:spcAft>
                          <a:spcPts val="0"/>
                        </a:spcAft>
                      </a:pPr>
                      <a:r>
                        <a:rPr lang="nb-NO" sz="1800" dirty="0">
                          <a:solidFill>
                            <a:schemeClr val="accent1">
                              <a:lumMod val="50000"/>
                            </a:schemeClr>
                          </a:solidFill>
                          <a:effectLst/>
                        </a:rPr>
                        <a:t>Hva er nåsituasjonen og utgangspunktet i din kommune? </a:t>
                      </a:r>
                    </a:p>
                  </a:txBody>
                  <a:tcPr marL="56867" marR="56867" marT="0" marB="0" anchor="ctr">
                    <a:solidFill>
                      <a:schemeClr val="accent5">
                        <a:lumMod val="60000"/>
                        <a:lumOff val="40000"/>
                      </a:schemeClr>
                    </a:solidFill>
                  </a:tcPr>
                </a:tc>
                <a:extLst>
                  <a:ext uri="{0D108BD9-81ED-4DB2-BD59-A6C34878D82A}">
                    <a16:rowId xmlns:a16="http://schemas.microsoft.com/office/drawing/2014/main" val="1840561246"/>
                  </a:ext>
                </a:extLst>
              </a:tr>
              <a:tr h="812944">
                <a:tc>
                  <a:txBody>
                    <a:bodyPr/>
                    <a:lstStyle/>
                    <a:p>
                      <a:pPr>
                        <a:lnSpc>
                          <a:spcPct val="107000"/>
                        </a:lnSpc>
                        <a:spcAft>
                          <a:spcPts val="0"/>
                        </a:spcAft>
                      </a:pPr>
                      <a:r>
                        <a:rPr lang="nb-NO" sz="1400" dirty="0">
                          <a:solidFill>
                            <a:schemeClr val="accent1">
                              <a:lumMod val="50000"/>
                            </a:schemeClr>
                          </a:solidFill>
                          <a:effectLst/>
                        </a:rPr>
                        <a:t>Har kommunen noe veiledningstilbud i dag? </a:t>
                      </a:r>
                      <a:endParaRPr lang="nb-NO" sz="1200" dirty="0">
                        <a:solidFill>
                          <a:schemeClr val="accent1">
                            <a:lumMod val="50000"/>
                          </a:schemeClr>
                        </a:solidFill>
                        <a:effectLst/>
                      </a:endParaRPr>
                    </a:p>
                    <a:p>
                      <a:pPr marL="628650" lvl="1" indent="-171450">
                        <a:lnSpc>
                          <a:spcPct val="107000"/>
                        </a:lnSpc>
                        <a:spcAft>
                          <a:spcPts val="0"/>
                        </a:spcAft>
                        <a:buClr>
                          <a:srgbClr val="000000"/>
                        </a:buClr>
                        <a:buFont typeface="Wingdings" panose="05000000000000000000" pitchFamily="2" charset="2"/>
                        <a:buChar char="§"/>
                      </a:pPr>
                      <a:r>
                        <a:rPr lang="nb-NO" sz="1200" b="0" dirty="0">
                          <a:solidFill>
                            <a:schemeClr val="accent1">
                              <a:lumMod val="50000"/>
                            </a:schemeClr>
                          </a:solidFill>
                          <a:effectLst/>
                        </a:rPr>
                        <a:t>Hvis ja; Hvor er tilbudet lokalisert? Hvem har ansvaret for tilbudet? Hva inneholder tilbudet? Hvem bidrar i tilbudet? Er tilbudet forankret i kommunen?  </a:t>
                      </a:r>
                      <a:endParaRPr lang="nb-NO" sz="1100" b="0" dirty="0">
                        <a:solidFill>
                          <a:schemeClr val="accent1">
                            <a:lumMod val="50000"/>
                          </a:schemeClr>
                        </a:solidFill>
                        <a:effectLst/>
                      </a:endParaRPr>
                    </a:p>
                    <a:p>
                      <a:pPr>
                        <a:lnSpc>
                          <a:spcPct val="107000"/>
                        </a:lnSpc>
                        <a:spcAft>
                          <a:spcPts val="0"/>
                        </a:spcAft>
                      </a:pPr>
                      <a:r>
                        <a:rPr lang="nb-NO" sz="1200" dirty="0">
                          <a:solidFill>
                            <a:schemeClr val="accent1">
                              <a:lumMod val="50000"/>
                            </a:schemeClr>
                          </a:solidFill>
                          <a:effectLst/>
                        </a:rPr>
                        <a:t> </a:t>
                      </a:r>
                      <a:endParaRPr lang="nb-NO"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67" marR="56867" marT="0" marB="0">
                    <a:solidFill>
                      <a:schemeClr val="accent5">
                        <a:lumMod val="20000"/>
                        <a:lumOff val="80000"/>
                      </a:schemeClr>
                    </a:solidFill>
                  </a:tcPr>
                </a:tc>
                <a:extLst>
                  <a:ext uri="{0D108BD9-81ED-4DB2-BD59-A6C34878D82A}">
                    <a16:rowId xmlns:a16="http://schemas.microsoft.com/office/drawing/2014/main" val="2883763564"/>
                  </a:ext>
                </a:extLst>
              </a:tr>
              <a:tr h="694162">
                <a:tc>
                  <a:txBody>
                    <a:bodyPr/>
                    <a:lstStyle/>
                    <a:p>
                      <a:pPr>
                        <a:lnSpc>
                          <a:spcPct val="107000"/>
                        </a:lnSpc>
                        <a:spcAft>
                          <a:spcPts val="0"/>
                        </a:spcAft>
                      </a:pPr>
                      <a:r>
                        <a:rPr lang="nb-NO" sz="1400" dirty="0">
                          <a:solidFill>
                            <a:schemeClr val="accent1">
                              <a:lumMod val="50000"/>
                            </a:schemeClr>
                          </a:solidFill>
                          <a:effectLst/>
                        </a:rPr>
                        <a:t>Er det noen frivillige foreninger eller lokallag som tilbyr veiledning i kommunen i dag? </a:t>
                      </a:r>
                      <a:endParaRPr lang="nb-NO" sz="1200" dirty="0">
                        <a:solidFill>
                          <a:schemeClr val="accent1">
                            <a:lumMod val="50000"/>
                          </a:schemeClr>
                        </a:solidFill>
                        <a:effectLst/>
                      </a:endParaRPr>
                    </a:p>
                    <a:p>
                      <a:pPr marL="628650" lvl="1" indent="-171450">
                        <a:lnSpc>
                          <a:spcPct val="107000"/>
                        </a:lnSpc>
                        <a:spcAft>
                          <a:spcPts val="0"/>
                        </a:spcAft>
                        <a:buFont typeface="Wingdings" panose="05000000000000000000" pitchFamily="2" charset="2"/>
                        <a:buChar char="§"/>
                      </a:pPr>
                      <a:r>
                        <a:rPr lang="nb-NO" sz="1200" b="0" dirty="0">
                          <a:solidFill>
                            <a:schemeClr val="accent1">
                              <a:lumMod val="50000"/>
                            </a:schemeClr>
                          </a:solidFill>
                          <a:effectLst/>
                        </a:rPr>
                        <a:t> Hvem er tilstede? Hva består tilbudet deres av?</a:t>
                      </a:r>
                      <a:endParaRPr lang="nb-NO" sz="1100" b="0" dirty="0">
                        <a:solidFill>
                          <a:schemeClr val="accent1">
                            <a:lumMod val="50000"/>
                          </a:schemeClr>
                        </a:solidFill>
                        <a:effectLst/>
                      </a:endParaRPr>
                    </a:p>
                  </a:txBody>
                  <a:tcPr marL="56867" marR="56867" marT="0" marB="0">
                    <a:solidFill>
                      <a:schemeClr val="accent5">
                        <a:lumMod val="20000"/>
                        <a:lumOff val="80000"/>
                      </a:schemeClr>
                    </a:solidFill>
                  </a:tcPr>
                </a:tc>
                <a:extLst>
                  <a:ext uri="{0D108BD9-81ED-4DB2-BD59-A6C34878D82A}">
                    <a16:rowId xmlns:a16="http://schemas.microsoft.com/office/drawing/2014/main" val="3172448723"/>
                  </a:ext>
                </a:extLst>
              </a:tr>
              <a:tr h="1013802">
                <a:tc>
                  <a:txBody>
                    <a:bodyPr/>
                    <a:lstStyle/>
                    <a:p>
                      <a:pPr>
                        <a:lnSpc>
                          <a:spcPct val="107000"/>
                        </a:lnSpc>
                        <a:spcAft>
                          <a:spcPts val="0"/>
                        </a:spcAft>
                      </a:pPr>
                      <a:r>
                        <a:rPr lang="nb-NO" sz="1400" dirty="0">
                          <a:solidFill>
                            <a:schemeClr val="accent1">
                              <a:lumMod val="50000"/>
                            </a:schemeClr>
                          </a:solidFill>
                          <a:effectLst/>
                        </a:rPr>
                        <a:t>Hvor henvender innbyggerne seg i dag når de trenger hjelp med digitale tjenester? </a:t>
                      </a:r>
                      <a:endParaRPr lang="nb-NO" sz="1200" dirty="0">
                        <a:solidFill>
                          <a:schemeClr val="accent1">
                            <a:lumMod val="50000"/>
                          </a:schemeClr>
                        </a:solidFill>
                        <a:effectLst/>
                      </a:endParaRPr>
                    </a:p>
                    <a:p>
                      <a:pPr marL="628650" lvl="1" indent="-171450">
                        <a:lnSpc>
                          <a:spcPct val="107000"/>
                        </a:lnSpc>
                        <a:spcAft>
                          <a:spcPts val="0"/>
                        </a:spcAft>
                        <a:buClr>
                          <a:srgbClr val="000000"/>
                        </a:buClr>
                        <a:buFont typeface="Wingdings" panose="05000000000000000000" pitchFamily="2" charset="2"/>
                        <a:buChar char="§"/>
                      </a:pPr>
                      <a:r>
                        <a:rPr lang="nb-NO" sz="1200" b="0" dirty="0">
                          <a:solidFill>
                            <a:schemeClr val="accent1">
                              <a:lumMod val="50000"/>
                            </a:schemeClr>
                          </a:solidFill>
                          <a:effectLst/>
                        </a:rPr>
                        <a:t>Hvilke typer spørsmål eller utfordringer har de?</a:t>
                      </a:r>
                      <a:endParaRPr lang="nb-NO" sz="1100" b="0" dirty="0">
                        <a:solidFill>
                          <a:schemeClr val="accent1">
                            <a:lumMod val="50000"/>
                          </a:schemeClr>
                        </a:solidFill>
                        <a:effectLst/>
                      </a:endParaRPr>
                    </a:p>
                    <a:p>
                      <a:pPr marL="628650" lvl="1" indent="-171450">
                        <a:lnSpc>
                          <a:spcPct val="107000"/>
                        </a:lnSpc>
                        <a:spcAft>
                          <a:spcPts val="0"/>
                        </a:spcAft>
                        <a:buClr>
                          <a:srgbClr val="000000"/>
                        </a:buClr>
                        <a:buFont typeface="Wingdings" panose="05000000000000000000" pitchFamily="2" charset="2"/>
                        <a:buChar char="§"/>
                      </a:pPr>
                      <a:r>
                        <a:rPr lang="nb-NO" sz="1200" b="0" dirty="0">
                          <a:solidFill>
                            <a:schemeClr val="accent1">
                              <a:lumMod val="50000"/>
                            </a:schemeClr>
                          </a:solidFill>
                          <a:effectLst/>
                        </a:rPr>
                        <a:t>Hvem er det som typisk henvender seg eller ber om hjelp?   </a:t>
                      </a:r>
                      <a:endParaRPr lang="nb-NO" sz="1100" b="0" dirty="0">
                        <a:solidFill>
                          <a:schemeClr val="accent1">
                            <a:lumMod val="50000"/>
                          </a:schemeClr>
                        </a:solidFill>
                        <a:effectLst/>
                      </a:endParaRPr>
                    </a:p>
                    <a:p>
                      <a:pPr lvl="1">
                        <a:lnSpc>
                          <a:spcPct val="107000"/>
                        </a:lnSpc>
                        <a:spcAft>
                          <a:spcPts val="0"/>
                        </a:spcAft>
                      </a:pPr>
                      <a:r>
                        <a:rPr lang="nb-NO" sz="1200" dirty="0">
                          <a:solidFill>
                            <a:schemeClr val="accent1">
                              <a:lumMod val="50000"/>
                            </a:schemeClr>
                          </a:solidFill>
                          <a:effectLst/>
                        </a:rPr>
                        <a:t> </a:t>
                      </a:r>
                      <a:endParaRPr lang="nb-NO"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67" marR="56867" marT="0" marB="0">
                    <a:solidFill>
                      <a:schemeClr val="accent5">
                        <a:lumMod val="20000"/>
                        <a:lumOff val="80000"/>
                      </a:schemeClr>
                    </a:solidFill>
                  </a:tcPr>
                </a:tc>
                <a:extLst>
                  <a:ext uri="{0D108BD9-81ED-4DB2-BD59-A6C34878D82A}">
                    <a16:rowId xmlns:a16="http://schemas.microsoft.com/office/drawing/2014/main" val="162735231"/>
                  </a:ext>
                </a:extLst>
              </a:tr>
              <a:tr h="1058199">
                <a:tc>
                  <a:txBody>
                    <a:bodyPr/>
                    <a:lstStyle/>
                    <a:p>
                      <a:pPr>
                        <a:lnSpc>
                          <a:spcPct val="107000"/>
                        </a:lnSpc>
                        <a:spcAft>
                          <a:spcPts val="0"/>
                        </a:spcAft>
                      </a:pPr>
                      <a:r>
                        <a:rPr lang="nb-NO" sz="1400" dirty="0">
                          <a:solidFill>
                            <a:schemeClr val="accent1">
                              <a:lumMod val="50000"/>
                            </a:schemeClr>
                          </a:solidFill>
                          <a:effectLst/>
                        </a:rPr>
                        <a:t>Hvordan er innbyggersammensetningen i kommunen? </a:t>
                      </a:r>
                      <a:endParaRPr lang="nb-NO" sz="1200" b="1" dirty="0">
                        <a:solidFill>
                          <a:schemeClr val="accent1">
                            <a:lumMod val="50000"/>
                          </a:schemeClr>
                        </a:solidFill>
                        <a:effectLst/>
                      </a:endParaRPr>
                    </a:p>
                    <a:p>
                      <a:pPr marL="628650" lvl="1" indent="-171450">
                        <a:lnSpc>
                          <a:spcPct val="107000"/>
                        </a:lnSpc>
                        <a:spcAft>
                          <a:spcPts val="0"/>
                        </a:spcAft>
                        <a:buFont typeface="Wingdings" panose="05000000000000000000" pitchFamily="2" charset="2"/>
                        <a:buChar char="§"/>
                      </a:pPr>
                      <a:r>
                        <a:rPr lang="nb-NO" sz="1200" b="0" dirty="0">
                          <a:solidFill>
                            <a:schemeClr val="accent1">
                              <a:lumMod val="50000"/>
                            </a:schemeClr>
                          </a:solidFill>
                          <a:effectLst/>
                        </a:rPr>
                        <a:t>Hvor mange innbyggere er det i kommunen? Hvor mange eldre? Hvor mange innvandrere? Forventet levealder? Utdanningsnivå? etc. </a:t>
                      </a:r>
                      <a:endParaRPr lang="nb-NO" sz="1100" b="0" dirty="0">
                        <a:solidFill>
                          <a:schemeClr val="accent1">
                            <a:lumMod val="50000"/>
                          </a:schemeClr>
                        </a:solidFill>
                        <a:effectLst/>
                      </a:endParaRPr>
                    </a:p>
                    <a:p>
                      <a:pPr marL="628650" lvl="1" indent="-171450">
                        <a:lnSpc>
                          <a:spcPct val="107000"/>
                        </a:lnSpc>
                        <a:spcAft>
                          <a:spcPts val="0"/>
                        </a:spcAft>
                        <a:buFont typeface="Wingdings" panose="05000000000000000000" pitchFamily="2" charset="2"/>
                        <a:buChar char="§"/>
                      </a:pPr>
                      <a:r>
                        <a:rPr lang="nb-NO" sz="1200" b="0" dirty="0">
                          <a:solidFill>
                            <a:schemeClr val="accent1">
                              <a:lumMod val="50000"/>
                            </a:schemeClr>
                          </a:solidFill>
                          <a:effectLst/>
                        </a:rPr>
                        <a:t>SSB sin tjeneste Kommunefakta kan hjelpe dere med å finne svar på noen av spørsmålene (</a:t>
                      </a:r>
                      <a:r>
                        <a:rPr lang="nb-NO" sz="1200" b="0" u="sng" dirty="0">
                          <a:solidFill>
                            <a:schemeClr val="accent1">
                              <a:lumMod val="50000"/>
                            </a:schemeClr>
                          </a:solidFill>
                          <a:effectLst/>
                          <a:hlinkClick r:id="rId13">
                            <a:extLst>
                              <a:ext uri="{A12FA001-AC4F-418D-AE19-62706E023703}">
                                <ahyp:hlinkClr xmlns:ahyp="http://schemas.microsoft.com/office/drawing/2018/hyperlinkcolor" val="tx"/>
                              </a:ext>
                            </a:extLst>
                          </a:hlinkClick>
                        </a:rPr>
                        <a:t>www.ssb.no/kommunefakta</a:t>
                      </a:r>
                      <a:r>
                        <a:rPr lang="nb-NO" sz="1200" b="0" dirty="0">
                          <a:solidFill>
                            <a:schemeClr val="accent1">
                              <a:lumMod val="50000"/>
                            </a:schemeClr>
                          </a:solidFill>
                          <a:effectLst/>
                        </a:rPr>
                        <a:t>) </a:t>
                      </a:r>
                      <a:endParaRPr lang="nb-NO" sz="1100" b="0" dirty="0">
                        <a:solidFill>
                          <a:schemeClr val="accent1">
                            <a:lumMod val="50000"/>
                          </a:schemeClr>
                        </a:solidFill>
                        <a:effectLst/>
                      </a:endParaRPr>
                    </a:p>
                  </a:txBody>
                  <a:tcPr marL="56867" marR="56867" marT="0" marB="0">
                    <a:solidFill>
                      <a:schemeClr val="accent5">
                        <a:lumMod val="20000"/>
                        <a:lumOff val="80000"/>
                      </a:schemeClr>
                    </a:solidFill>
                  </a:tcPr>
                </a:tc>
                <a:extLst>
                  <a:ext uri="{0D108BD9-81ED-4DB2-BD59-A6C34878D82A}">
                    <a16:rowId xmlns:a16="http://schemas.microsoft.com/office/drawing/2014/main" val="3338865061"/>
                  </a:ext>
                </a:extLst>
              </a:tr>
              <a:tr h="407895">
                <a:tc>
                  <a:txBody>
                    <a:bodyPr/>
                    <a:lstStyle/>
                    <a:p>
                      <a:pPr>
                        <a:lnSpc>
                          <a:spcPct val="107000"/>
                        </a:lnSpc>
                        <a:spcAft>
                          <a:spcPts val="0"/>
                        </a:spcAft>
                      </a:pPr>
                      <a:r>
                        <a:rPr lang="nb-NO" sz="1400" dirty="0">
                          <a:solidFill>
                            <a:schemeClr val="accent1">
                              <a:lumMod val="50000"/>
                            </a:schemeClr>
                          </a:solidFill>
                          <a:effectLst/>
                        </a:rPr>
                        <a:t>Er det tett bebyggelse eller spredt bebyggelse i kommunen? </a:t>
                      </a:r>
                      <a:endParaRPr lang="nb-NO" sz="1200" dirty="0">
                        <a:solidFill>
                          <a:schemeClr val="accent1">
                            <a:lumMod val="50000"/>
                          </a:schemeClr>
                        </a:solidFill>
                        <a:effectLst/>
                      </a:endParaRPr>
                    </a:p>
                    <a:p>
                      <a:pPr>
                        <a:lnSpc>
                          <a:spcPct val="107000"/>
                        </a:lnSpc>
                        <a:spcAft>
                          <a:spcPts val="0"/>
                        </a:spcAft>
                      </a:pPr>
                      <a:r>
                        <a:rPr lang="nb-NO" sz="1200" dirty="0">
                          <a:solidFill>
                            <a:schemeClr val="accent1">
                              <a:lumMod val="50000"/>
                            </a:schemeClr>
                          </a:solidFill>
                          <a:effectLst/>
                        </a:rPr>
                        <a:t> </a:t>
                      </a:r>
                      <a:endParaRPr lang="nb-NO"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67" marR="56867" marT="0" marB="0">
                    <a:solidFill>
                      <a:schemeClr val="accent5">
                        <a:lumMod val="20000"/>
                        <a:lumOff val="80000"/>
                      </a:schemeClr>
                    </a:solidFill>
                  </a:tcPr>
                </a:tc>
                <a:extLst>
                  <a:ext uri="{0D108BD9-81ED-4DB2-BD59-A6C34878D82A}">
                    <a16:rowId xmlns:a16="http://schemas.microsoft.com/office/drawing/2014/main" val="1161098180"/>
                  </a:ext>
                </a:extLst>
              </a:tr>
              <a:tr h="607421">
                <a:tc>
                  <a:txBody>
                    <a:bodyPr/>
                    <a:lstStyle/>
                    <a:p>
                      <a:pPr>
                        <a:lnSpc>
                          <a:spcPct val="107000"/>
                        </a:lnSpc>
                        <a:spcAft>
                          <a:spcPts val="0"/>
                        </a:spcAft>
                      </a:pPr>
                      <a:r>
                        <a:rPr lang="nb-NO" sz="1400" dirty="0">
                          <a:solidFill>
                            <a:schemeClr val="accent1">
                              <a:lumMod val="50000"/>
                            </a:schemeClr>
                          </a:solidFill>
                          <a:effectLst/>
                        </a:rPr>
                        <a:t>Pågår det noen digitaliseringsprosjekter i kommunen?</a:t>
                      </a:r>
                      <a:endParaRPr lang="nb-NO" sz="1200" dirty="0">
                        <a:solidFill>
                          <a:schemeClr val="accent1">
                            <a:lumMod val="50000"/>
                          </a:schemeClr>
                        </a:solidFill>
                        <a:effectLst/>
                      </a:endParaRPr>
                    </a:p>
                    <a:p>
                      <a:pPr marL="628650" lvl="1" indent="-171450">
                        <a:lnSpc>
                          <a:spcPct val="107000"/>
                        </a:lnSpc>
                        <a:spcAft>
                          <a:spcPts val="0"/>
                        </a:spcAft>
                        <a:buClr>
                          <a:srgbClr val="000000"/>
                        </a:buClr>
                        <a:buFont typeface="Wingdings" panose="05000000000000000000" pitchFamily="2" charset="2"/>
                        <a:buChar char="§"/>
                      </a:pPr>
                      <a:r>
                        <a:rPr lang="nb-NO" sz="1200" b="0" dirty="0">
                          <a:solidFill>
                            <a:schemeClr val="accent1">
                              <a:lumMod val="50000"/>
                            </a:schemeClr>
                          </a:solidFill>
                          <a:effectLst/>
                        </a:rPr>
                        <a:t>Hvis ja; hvilke prosjekter pågår? </a:t>
                      </a:r>
                      <a:endParaRPr lang="nb-NO" sz="1100" b="0" dirty="0">
                        <a:solidFill>
                          <a:schemeClr val="accent1">
                            <a:lumMod val="50000"/>
                          </a:schemeClr>
                        </a:solidFill>
                        <a:effectLst/>
                      </a:endParaRPr>
                    </a:p>
                  </a:txBody>
                  <a:tcPr marL="56867" marR="56867" marT="0" marB="0">
                    <a:solidFill>
                      <a:schemeClr val="accent5">
                        <a:lumMod val="20000"/>
                        <a:lumOff val="80000"/>
                      </a:schemeClr>
                    </a:solidFill>
                  </a:tcPr>
                </a:tc>
                <a:extLst>
                  <a:ext uri="{0D108BD9-81ED-4DB2-BD59-A6C34878D82A}">
                    <a16:rowId xmlns:a16="http://schemas.microsoft.com/office/drawing/2014/main" val="1494506960"/>
                  </a:ext>
                </a:extLst>
              </a:tr>
              <a:tr h="690081">
                <a:tc>
                  <a:txBody>
                    <a:bodyPr/>
                    <a:lstStyle/>
                    <a:p>
                      <a:pPr>
                        <a:lnSpc>
                          <a:spcPct val="107000"/>
                        </a:lnSpc>
                        <a:spcAft>
                          <a:spcPts val="0"/>
                        </a:spcAft>
                      </a:pPr>
                      <a:r>
                        <a:rPr lang="nb-NO" sz="1400" dirty="0">
                          <a:solidFill>
                            <a:schemeClr val="accent1">
                              <a:lumMod val="50000"/>
                            </a:schemeClr>
                          </a:solidFill>
                          <a:effectLst/>
                        </a:rPr>
                        <a:t>Har kommunen en digitaliseringsstrategi eller digital strategi? </a:t>
                      </a:r>
                      <a:endParaRPr lang="nb-NO" sz="1200" dirty="0">
                        <a:solidFill>
                          <a:schemeClr val="accent1">
                            <a:lumMod val="50000"/>
                          </a:schemeClr>
                        </a:solidFill>
                        <a:effectLst/>
                      </a:endParaRPr>
                    </a:p>
                    <a:p>
                      <a:pPr marL="628650" lvl="1" indent="-171450">
                        <a:lnSpc>
                          <a:spcPct val="107000"/>
                        </a:lnSpc>
                        <a:spcAft>
                          <a:spcPts val="0"/>
                        </a:spcAft>
                        <a:buClr>
                          <a:srgbClr val="000000"/>
                        </a:buClr>
                        <a:buFont typeface="Wingdings" panose="05000000000000000000" pitchFamily="2" charset="2"/>
                        <a:buChar char="§"/>
                      </a:pPr>
                      <a:r>
                        <a:rPr lang="nb-NO" sz="1200" dirty="0">
                          <a:solidFill>
                            <a:schemeClr val="accent1">
                              <a:lumMod val="50000"/>
                            </a:schemeClr>
                          </a:solidFill>
                          <a:effectLst/>
                        </a:rPr>
                        <a:t>  </a:t>
                      </a:r>
                      <a:r>
                        <a:rPr lang="nb-NO" sz="1200" b="0" dirty="0">
                          <a:solidFill>
                            <a:schemeClr val="accent1">
                              <a:lumMod val="50000"/>
                            </a:schemeClr>
                          </a:solidFill>
                          <a:effectLst/>
                        </a:rPr>
                        <a:t>Hvis ja, er f.eks. digital deltakelse, digital kompetanse eller digital utenforskap nevnt? </a:t>
                      </a:r>
                      <a:endParaRPr lang="nb-NO" sz="1100" b="0" dirty="0">
                        <a:solidFill>
                          <a:schemeClr val="accent1">
                            <a:lumMod val="50000"/>
                          </a:schemeClr>
                        </a:solidFill>
                        <a:effectLst/>
                      </a:endParaRPr>
                    </a:p>
                  </a:txBody>
                  <a:tcPr marL="56867" marR="56867" marT="0" marB="0">
                    <a:solidFill>
                      <a:schemeClr val="accent5">
                        <a:lumMod val="20000"/>
                        <a:lumOff val="80000"/>
                      </a:schemeClr>
                    </a:solidFill>
                  </a:tcPr>
                </a:tc>
                <a:extLst>
                  <a:ext uri="{0D108BD9-81ED-4DB2-BD59-A6C34878D82A}">
                    <a16:rowId xmlns:a16="http://schemas.microsoft.com/office/drawing/2014/main" val="1533781555"/>
                  </a:ext>
                </a:extLst>
              </a:tr>
            </a:tbl>
          </a:graphicData>
        </a:graphic>
      </p:graphicFrame>
    </p:spTree>
    <p:extLst>
      <p:ext uri="{BB962C8B-B14F-4D97-AF65-F5344CB8AC3E}">
        <p14:creationId xmlns:p14="http://schemas.microsoft.com/office/powerpoint/2010/main" val="436986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au, objekt, innendørs, sitter&#10;&#10;Beskrivelse som er generert med svært høy visshet">
            <a:extLst>
              <a:ext uri="{FF2B5EF4-FFF2-40B4-BE49-F238E27FC236}">
                <a16:creationId xmlns:a16="http://schemas.microsoft.com/office/drawing/2014/main" id="{5487771F-5C3E-48B6-9775-76C171A2A48C}"/>
              </a:ext>
            </a:extLst>
          </p:cNvPr>
          <p:cNvPicPr>
            <a:picLocks noChangeAspect="1"/>
          </p:cNvPicPr>
          <p:nvPr/>
        </p:nvPicPr>
        <p:blipFill>
          <a:blip r:embed="rId3"/>
          <a:stretch>
            <a:fillRect/>
          </a:stretch>
        </p:blipFill>
        <p:spPr>
          <a:xfrm>
            <a:off x="0" y="-1"/>
            <a:ext cx="7606145" cy="6858001"/>
          </a:xfrm>
          <a:prstGeom prst="rect">
            <a:avLst/>
          </a:prstGeom>
        </p:spPr>
      </p:pic>
      <p:sp>
        <p:nvSpPr>
          <p:cNvPr id="5" name="TekstSylinder 4">
            <a:extLst>
              <a:ext uri="{FF2B5EF4-FFF2-40B4-BE49-F238E27FC236}">
                <a16:creationId xmlns:a16="http://schemas.microsoft.com/office/drawing/2014/main" id="{76DFDFC8-2863-4227-9AC4-3C3836A02106}"/>
              </a:ext>
            </a:extLst>
          </p:cNvPr>
          <p:cNvSpPr txBox="1"/>
          <p:nvPr/>
        </p:nvSpPr>
        <p:spPr>
          <a:xfrm>
            <a:off x="0" y="6627858"/>
            <a:ext cx="1414914" cy="253916"/>
          </a:xfrm>
          <a:prstGeom prst="rect">
            <a:avLst/>
          </a:prstGeom>
          <a:noFill/>
        </p:spPr>
        <p:txBody>
          <a:bodyPr wrap="square" rtlCol="0">
            <a:spAutoFit/>
          </a:bodyPr>
          <a:lstStyle/>
          <a:p>
            <a:r>
              <a:rPr lang="nb-NO" sz="1050" dirty="0">
                <a:solidFill>
                  <a:schemeClr val="bg1"/>
                </a:solidFill>
              </a:rPr>
              <a:t>Foto: Shutterstock</a:t>
            </a:r>
          </a:p>
        </p:txBody>
      </p:sp>
      <p:sp>
        <p:nvSpPr>
          <p:cNvPr id="6" name="TekstSylinder 5">
            <a:extLst>
              <a:ext uri="{FF2B5EF4-FFF2-40B4-BE49-F238E27FC236}">
                <a16:creationId xmlns:a16="http://schemas.microsoft.com/office/drawing/2014/main" id="{985512AF-BDF4-4F34-AC64-E4824274BC07}"/>
              </a:ext>
            </a:extLst>
          </p:cNvPr>
          <p:cNvSpPr txBox="1"/>
          <p:nvPr/>
        </p:nvSpPr>
        <p:spPr>
          <a:xfrm>
            <a:off x="8155532" y="2981678"/>
            <a:ext cx="3829539" cy="584775"/>
          </a:xfrm>
          <a:prstGeom prst="rect">
            <a:avLst/>
          </a:prstGeom>
          <a:noFill/>
        </p:spPr>
        <p:txBody>
          <a:bodyPr wrap="square" rtlCol="0">
            <a:spAutoFit/>
          </a:bodyPr>
          <a:lstStyle/>
          <a:p>
            <a:r>
              <a:rPr lang="nb-NO" sz="3200" b="1" dirty="0">
                <a:solidFill>
                  <a:schemeClr val="tx2">
                    <a:lumMod val="75000"/>
                  </a:schemeClr>
                </a:solidFill>
              </a:rPr>
              <a:t>FORANKRING </a:t>
            </a:r>
          </a:p>
        </p:txBody>
      </p:sp>
    </p:spTree>
    <p:extLst>
      <p:ext uri="{BB962C8B-B14F-4D97-AF65-F5344CB8AC3E}">
        <p14:creationId xmlns:p14="http://schemas.microsoft.com/office/powerpoint/2010/main" val="3147320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67A51C-A6D0-4A13-8990-9EE9289CFC68}"/>
              </a:ext>
            </a:extLst>
          </p:cNvPr>
          <p:cNvSpPr>
            <a:spLocks noGrp="1"/>
          </p:cNvSpPr>
          <p:nvPr>
            <p:ph type="title"/>
          </p:nvPr>
        </p:nvSpPr>
        <p:spPr>
          <a:xfrm>
            <a:off x="662375" y="257245"/>
            <a:ext cx="10972800" cy="1132114"/>
          </a:xfrm>
        </p:spPr>
        <p:txBody>
          <a:bodyPr/>
          <a:lstStyle/>
          <a:p>
            <a:r>
              <a:rPr lang="nb-NO" b="1" dirty="0"/>
              <a:t>HVORFOR ER FORANKRING VIKTIG? </a:t>
            </a:r>
          </a:p>
        </p:txBody>
      </p:sp>
      <p:sp>
        <p:nvSpPr>
          <p:cNvPr id="6" name="Plassholder for innhold 5">
            <a:extLst>
              <a:ext uri="{FF2B5EF4-FFF2-40B4-BE49-F238E27FC236}">
                <a16:creationId xmlns:a16="http://schemas.microsoft.com/office/drawing/2014/main" id="{47C70936-5C4E-4948-807C-1DA0041802C3}"/>
              </a:ext>
            </a:extLst>
          </p:cNvPr>
          <p:cNvSpPr>
            <a:spLocks noGrp="1"/>
          </p:cNvSpPr>
          <p:nvPr>
            <p:ph sz="quarter" idx="10"/>
          </p:nvPr>
        </p:nvSpPr>
        <p:spPr>
          <a:xfrm>
            <a:off x="662375" y="1389359"/>
            <a:ext cx="8506120" cy="5113546"/>
          </a:xfrm>
        </p:spPr>
        <p:txBody>
          <a:bodyPr>
            <a:normAutofit fontScale="92500"/>
          </a:bodyPr>
          <a:lstStyle/>
          <a:p>
            <a:r>
              <a:rPr lang="nb-NO" b="1" dirty="0"/>
              <a:t>Politisk og administrativ forankring er en forutsetning for at kommunen følger opp og tar ansvar for veiledningstilbudet </a:t>
            </a:r>
          </a:p>
          <a:p>
            <a:pPr lvl="1">
              <a:spcAft>
                <a:spcPts val="1000"/>
              </a:spcAft>
              <a:buFont typeface="Courier New" panose="02070309020205020404" pitchFamily="49" charset="0"/>
              <a:buChar char="o"/>
            </a:pPr>
            <a:r>
              <a:rPr lang="nb-NO" sz="1700" dirty="0"/>
              <a:t>Sikre levedyktighet fra prosjektfase til driftsfase</a:t>
            </a:r>
          </a:p>
          <a:p>
            <a:r>
              <a:rPr lang="nb-NO" b="1" dirty="0"/>
              <a:t>Ledelsen i kommunen må ha kunnskap om temaet</a:t>
            </a:r>
          </a:p>
          <a:p>
            <a:pPr lvl="1">
              <a:buFont typeface="Courier New" panose="02070309020205020404" pitchFamily="49" charset="0"/>
              <a:buChar char="o"/>
            </a:pPr>
            <a:r>
              <a:rPr lang="nb-NO" sz="1700" dirty="0"/>
              <a:t>Hvorfor er det behov for et slikt veiledningstilbud?</a:t>
            </a:r>
          </a:p>
          <a:p>
            <a:pPr lvl="1">
              <a:buFont typeface="Courier New" panose="02070309020205020404" pitchFamily="49" charset="0"/>
              <a:buChar char="o"/>
            </a:pPr>
            <a:r>
              <a:rPr lang="nb-NO" sz="1700" dirty="0"/>
              <a:t>Hvordan kan det gjøres?</a:t>
            </a:r>
          </a:p>
          <a:p>
            <a:pPr lvl="1">
              <a:spcAft>
                <a:spcPts val="1000"/>
              </a:spcAft>
              <a:buFont typeface="Courier New" panose="02070309020205020404" pitchFamily="49" charset="0"/>
              <a:buChar char="o"/>
            </a:pPr>
            <a:r>
              <a:rPr lang="nb-NO" sz="1700" dirty="0"/>
              <a:t>Hvilken effekt vil tilbudet gi? </a:t>
            </a:r>
          </a:p>
          <a:p>
            <a:r>
              <a:rPr lang="nb-NO" b="1" dirty="0"/>
              <a:t>Tilbudet bør ses i sammenheng med øvrige initiativer og satsinger i kommunen</a:t>
            </a:r>
          </a:p>
          <a:p>
            <a:pPr lvl="1">
              <a:buFont typeface="Courier New" panose="02070309020205020404" pitchFamily="49" charset="0"/>
              <a:buChar char="o"/>
            </a:pPr>
            <a:r>
              <a:rPr lang="nb-NO" sz="1700" dirty="0"/>
              <a:t>Digitalisering av tjenester til innbyggerne </a:t>
            </a:r>
          </a:p>
          <a:p>
            <a:pPr lvl="1">
              <a:buFont typeface="Courier New" panose="02070309020205020404" pitchFamily="49" charset="0"/>
              <a:buChar char="o"/>
            </a:pPr>
            <a:r>
              <a:rPr lang="nb-NO" sz="1700" dirty="0"/>
              <a:t>Digital mestring/utenforskap </a:t>
            </a:r>
          </a:p>
          <a:p>
            <a:pPr lvl="1">
              <a:spcAft>
                <a:spcPts val="1000"/>
              </a:spcAft>
              <a:buFont typeface="Courier New" panose="02070309020205020404" pitchFamily="49" charset="0"/>
              <a:buChar char="o"/>
            </a:pPr>
            <a:r>
              <a:rPr lang="nb-NO" sz="1700" dirty="0"/>
              <a:t>Leve hele livet-reformen </a:t>
            </a:r>
          </a:p>
          <a:p>
            <a:r>
              <a:rPr lang="nb-NO" sz="1900" b="1" dirty="0"/>
              <a:t>Forankring er avgjørende for å </a:t>
            </a:r>
          </a:p>
          <a:p>
            <a:pPr lvl="1">
              <a:buFont typeface="Courier New" panose="02070309020205020404" pitchFamily="49" charset="0"/>
              <a:buChar char="o"/>
            </a:pPr>
            <a:r>
              <a:rPr lang="nb-NO" sz="1700" dirty="0"/>
              <a:t>forhindre at tilbudet blir rent ildsjel-arbeid og dermed sårbart</a:t>
            </a:r>
          </a:p>
          <a:p>
            <a:pPr lvl="1">
              <a:buFont typeface="Courier New" panose="02070309020205020404" pitchFamily="49" charset="0"/>
              <a:buChar char="o"/>
            </a:pPr>
            <a:r>
              <a:rPr lang="nb-NO" sz="1700" dirty="0"/>
              <a:t>sikre finansiering i form av tid eller midler til å drive tilbudet </a:t>
            </a:r>
          </a:p>
          <a:p>
            <a:pPr lvl="1">
              <a:buFont typeface="Courier New" panose="02070309020205020404" pitchFamily="49" charset="0"/>
              <a:buChar char="o"/>
            </a:pPr>
            <a:r>
              <a:rPr lang="nb-NO" sz="1700" dirty="0"/>
              <a:t>sikre kjennskap til behovet for veiledningstilbud og innholdet i tilbudet </a:t>
            </a:r>
          </a:p>
        </p:txBody>
      </p:sp>
      <p:sp>
        <p:nvSpPr>
          <p:cNvPr id="3" name="Rektangel 2">
            <a:extLst>
              <a:ext uri="{FF2B5EF4-FFF2-40B4-BE49-F238E27FC236}">
                <a16:creationId xmlns:a16="http://schemas.microsoft.com/office/drawing/2014/main" id="{F0841EC2-5159-4D03-8DD9-C0049EC171D6}"/>
              </a:ext>
            </a:extLst>
          </p:cNvPr>
          <p:cNvSpPr/>
          <p:nvPr/>
        </p:nvSpPr>
        <p:spPr>
          <a:xfrm>
            <a:off x="9266549" y="1389359"/>
            <a:ext cx="2368626" cy="469093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8" name="Grafikk 7" descr="Spørsmål">
            <a:extLst>
              <a:ext uri="{FF2B5EF4-FFF2-40B4-BE49-F238E27FC236}">
                <a16:creationId xmlns:a16="http://schemas.microsoft.com/office/drawing/2014/main" id="{C8999B90-8F7C-4A32-8E8E-0E6DBBCDB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8199" y="2726703"/>
            <a:ext cx="1563136" cy="1563136"/>
          </a:xfrm>
          <a:prstGeom prst="rect">
            <a:avLst/>
          </a:prstGeom>
        </p:spPr>
      </p:pic>
    </p:spTree>
    <p:extLst>
      <p:ext uri="{BB962C8B-B14F-4D97-AF65-F5344CB8AC3E}">
        <p14:creationId xmlns:p14="http://schemas.microsoft.com/office/powerpoint/2010/main" val="2727920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67A51C-A6D0-4A13-8990-9EE9289CFC68}"/>
              </a:ext>
            </a:extLst>
          </p:cNvPr>
          <p:cNvSpPr>
            <a:spLocks noGrp="1"/>
          </p:cNvSpPr>
          <p:nvPr>
            <p:ph type="title"/>
          </p:nvPr>
        </p:nvSpPr>
        <p:spPr>
          <a:xfrm>
            <a:off x="647114" y="287625"/>
            <a:ext cx="10897772" cy="1132114"/>
          </a:xfrm>
        </p:spPr>
        <p:txBody>
          <a:bodyPr/>
          <a:lstStyle/>
          <a:p>
            <a:r>
              <a:rPr lang="nb-NO" b="1" dirty="0">
                <a:solidFill>
                  <a:schemeClr val="tx2">
                    <a:lumMod val="50000"/>
                  </a:schemeClr>
                </a:solidFill>
              </a:rPr>
              <a:t>HVORDAN GÅR MAN FREM FOR Å FORANKRE ET VEILEDNINGSTILBUD? </a:t>
            </a:r>
          </a:p>
        </p:txBody>
      </p:sp>
      <p:sp>
        <p:nvSpPr>
          <p:cNvPr id="6" name="Plassholder for innhold 5">
            <a:extLst>
              <a:ext uri="{FF2B5EF4-FFF2-40B4-BE49-F238E27FC236}">
                <a16:creationId xmlns:a16="http://schemas.microsoft.com/office/drawing/2014/main" id="{47C70936-5C4E-4948-807C-1DA0041802C3}"/>
              </a:ext>
            </a:extLst>
          </p:cNvPr>
          <p:cNvSpPr>
            <a:spLocks noGrp="1"/>
          </p:cNvSpPr>
          <p:nvPr>
            <p:ph sz="quarter" idx="10"/>
          </p:nvPr>
        </p:nvSpPr>
        <p:spPr>
          <a:xfrm>
            <a:off x="750920" y="1463165"/>
            <a:ext cx="8235891" cy="4670590"/>
          </a:xfrm>
        </p:spPr>
        <p:txBody>
          <a:bodyPr>
            <a:normAutofit lnSpcReduction="10000"/>
          </a:bodyPr>
          <a:lstStyle/>
          <a:p>
            <a:pPr>
              <a:spcAft>
                <a:spcPts val="500"/>
              </a:spcAft>
            </a:pPr>
            <a:r>
              <a:rPr lang="nb-NO" b="1" dirty="0"/>
              <a:t>Undersøke </a:t>
            </a:r>
          </a:p>
          <a:p>
            <a:pPr lvl="1">
              <a:spcBef>
                <a:spcPts val="300"/>
              </a:spcBef>
              <a:spcAft>
                <a:spcPts val="200"/>
              </a:spcAft>
              <a:buFont typeface="Courier New" panose="02070309020205020404" pitchFamily="49" charset="0"/>
              <a:buChar char="o"/>
            </a:pPr>
            <a:r>
              <a:rPr lang="nb-NO" sz="1900" dirty="0"/>
              <a:t>Hva er behovet i min kommune?</a:t>
            </a:r>
          </a:p>
          <a:p>
            <a:pPr lvl="1">
              <a:spcBef>
                <a:spcPts val="300"/>
              </a:spcBef>
              <a:spcAft>
                <a:spcPts val="200"/>
              </a:spcAft>
              <a:buFont typeface="Courier New" panose="02070309020205020404" pitchFamily="49" charset="0"/>
              <a:buChar char="o"/>
            </a:pPr>
            <a:r>
              <a:rPr lang="nb-NO" sz="1900" dirty="0"/>
              <a:t>Er det noen andre som driver på med dette?</a:t>
            </a:r>
          </a:p>
          <a:p>
            <a:pPr lvl="1">
              <a:spcBef>
                <a:spcPts val="300"/>
              </a:spcBef>
              <a:spcAft>
                <a:spcPts val="800"/>
              </a:spcAft>
              <a:buFont typeface="Courier New" panose="02070309020205020404" pitchFamily="49" charset="0"/>
              <a:buChar char="o"/>
            </a:pPr>
            <a:r>
              <a:rPr lang="nb-NO" sz="1900" dirty="0"/>
              <a:t>Hvem kan jeg samarbeide med</a:t>
            </a:r>
          </a:p>
          <a:p>
            <a:pPr>
              <a:spcAft>
                <a:spcPts val="500"/>
              </a:spcAft>
            </a:pPr>
            <a:r>
              <a:rPr lang="nb-NO" b="1" dirty="0"/>
              <a:t>Vite hvordan aktiviteter forankres i kommunen</a:t>
            </a:r>
          </a:p>
          <a:p>
            <a:pPr lvl="1">
              <a:spcBef>
                <a:spcPts val="300"/>
              </a:spcBef>
              <a:spcAft>
                <a:spcPts val="200"/>
              </a:spcAft>
              <a:buFont typeface="Courier New" panose="02070309020205020404" pitchFamily="49" charset="0"/>
              <a:buChar char="o"/>
            </a:pPr>
            <a:r>
              <a:rPr lang="nb-NO" sz="1900" dirty="0"/>
              <a:t>Uformelt: Hvem lønner det seg å snakke med?</a:t>
            </a:r>
          </a:p>
          <a:p>
            <a:pPr lvl="1">
              <a:spcBef>
                <a:spcPts val="300"/>
              </a:spcBef>
              <a:spcAft>
                <a:spcPts val="200"/>
              </a:spcAft>
              <a:buFont typeface="Courier New" panose="02070309020205020404" pitchFamily="49" charset="0"/>
              <a:buChar char="o"/>
            </a:pPr>
            <a:r>
              <a:rPr lang="nb-NO" sz="1900" dirty="0"/>
              <a:t>I linjen: Hvem er min linjeledelse?</a:t>
            </a:r>
          </a:p>
          <a:p>
            <a:pPr lvl="1">
              <a:spcBef>
                <a:spcPts val="300"/>
              </a:spcBef>
              <a:spcAft>
                <a:spcPts val="800"/>
              </a:spcAft>
              <a:buFont typeface="Courier New" panose="02070309020205020404" pitchFamily="49" charset="0"/>
              <a:buChar char="o"/>
            </a:pPr>
            <a:r>
              <a:rPr lang="nb-NO" sz="1900" dirty="0"/>
              <a:t>Formelt: Planer, strategier, budsjetter og andre styrende dokumenter </a:t>
            </a:r>
          </a:p>
          <a:p>
            <a:pPr>
              <a:spcBef>
                <a:spcPts val="1000"/>
              </a:spcBef>
            </a:pPr>
            <a:r>
              <a:rPr lang="nb-NO" b="1" dirty="0"/>
              <a:t>Forberede «heistale» og prosjektpresentasjoner</a:t>
            </a:r>
          </a:p>
          <a:p>
            <a:pPr lvl="1">
              <a:spcBef>
                <a:spcPts val="300"/>
              </a:spcBef>
              <a:spcAft>
                <a:spcPts val="1000"/>
              </a:spcAft>
              <a:buFont typeface="Courier New" panose="02070309020205020404" pitchFamily="49" charset="0"/>
              <a:buChar char="o"/>
            </a:pPr>
            <a:r>
              <a:rPr lang="nb-NO" dirty="0"/>
              <a:t>Hvordan skal jeg markedsføre ideen min?  </a:t>
            </a:r>
          </a:p>
          <a:p>
            <a:pPr>
              <a:spcBef>
                <a:spcPts val="1000"/>
              </a:spcBef>
            </a:pPr>
            <a:r>
              <a:rPr lang="nb-NO" b="1" dirty="0"/>
              <a:t>Lage et notat/saksfremlegg og bruk de formelle kanalene for å få saken forankret administrativt og/eller politisk</a:t>
            </a:r>
          </a:p>
          <a:p>
            <a:pPr lvl="1">
              <a:spcBef>
                <a:spcPts val="1000"/>
              </a:spcBef>
            </a:pPr>
            <a:endParaRPr lang="nb-NO" dirty="0"/>
          </a:p>
          <a:p>
            <a:pPr marL="0" indent="0">
              <a:buNone/>
            </a:pPr>
            <a:endParaRPr lang="nb-NO" dirty="0"/>
          </a:p>
        </p:txBody>
      </p:sp>
      <p:grpSp>
        <p:nvGrpSpPr>
          <p:cNvPr id="8" name="Gruppe 7"/>
          <p:cNvGrpSpPr/>
          <p:nvPr/>
        </p:nvGrpSpPr>
        <p:grpSpPr>
          <a:xfrm>
            <a:off x="9136049" y="1543594"/>
            <a:ext cx="2520563" cy="4509733"/>
            <a:chOff x="9136049" y="1543594"/>
            <a:chExt cx="2520563" cy="4509733"/>
          </a:xfrm>
        </p:grpSpPr>
        <p:sp>
          <p:nvSpPr>
            <p:cNvPr id="5" name="Rektangel 4">
              <a:extLst>
                <a:ext uri="{FF2B5EF4-FFF2-40B4-BE49-F238E27FC236}">
                  <a16:creationId xmlns:a16="http://schemas.microsoft.com/office/drawing/2014/main" id="{A7B5ECC4-A26A-47D3-9674-222E2206BB2E}"/>
                </a:ext>
              </a:extLst>
            </p:cNvPr>
            <p:cNvSpPr/>
            <p:nvPr/>
          </p:nvSpPr>
          <p:spPr>
            <a:xfrm>
              <a:off x="9136049" y="1543594"/>
              <a:ext cx="2520563" cy="45097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4" name="Grafikk 3" descr="Tilkoblinger">
              <a:extLst>
                <a:ext uri="{FF2B5EF4-FFF2-40B4-BE49-F238E27FC236}">
                  <a16:creationId xmlns:a16="http://schemas.microsoft.com/office/drawing/2014/main" id="{4FB6EF44-3641-4D66-8D66-29AC3DBB1D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0814" y="1908874"/>
              <a:ext cx="1791031" cy="1791031"/>
            </a:xfrm>
            <a:prstGeom prst="rect">
              <a:avLst/>
            </a:prstGeom>
          </p:spPr>
        </p:pic>
        <p:sp>
          <p:nvSpPr>
            <p:cNvPr id="3" name="TekstSylinder 2"/>
            <p:cNvSpPr txBox="1"/>
            <p:nvPr/>
          </p:nvSpPr>
          <p:spPr>
            <a:xfrm>
              <a:off x="9285284" y="3947616"/>
              <a:ext cx="2222090" cy="1200329"/>
            </a:xfrm>
            <a:prstGeom prst="rect">
              <a:avLst/>
            </a:prstGeom>
            <a:noFill/>
          </p:spPr>
          <p:txBody>
            <a:bodyPr wrap="square" rtlCol="0">
              <a:spAutoFit/>
            </a:bodyPr>
            <a:lstStyle/>
            <a:p>
              <a:pPr algn="ctr"/>
              <a:r>
                <a:rPr lang="nb-NO" sz="2400" b="1" dirty="0">
                  <a:solidFill>
                    <a:srgbClr val="002060"/>
                  </a:solidFill>
                </a:rPr>
                <a:t>Fakta </a:t>
              </a:r>
            </a:p>
            <a:p>
              <a:pPr algn="ctr"/>
              <a:r>
                <a:rPr lang="nb-NO" sz="2400" b="1" dirty="0">
                  <a:solidFill>
                    <a:srgbClr val="002060"/>
                  </a:solidFill>
                </a:rPr>
                <a:t>framfor </a:t>
              </a:r>
            </a:p>
            <a:p>
              <a:pPr algn="ctr"/>
              <a:r>
                <a:rPr lang="nb-NO" sz="2400" b="1" dirty="0">
                  <a:solidFill>
                    <a:srgbClr val="002060"/>
                  </a:solidFill>
                </a:rPr>
                <a:t>følelser</a:t>
              </a:r>
            </a:p>
          </p:txBody>
        </p:sp>
      </p:grpSp>
    </p:spTree>
    <p:extLst>
      <p:ext uri="{BB962C8B-B14F-4D97-AF65-F5344CB8AC3E}">
        <p14:creationId xmlns:p14="http://schemas.microsoft.com/office/powerpoint/2010/main" val="4096741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ihåndsform: figur 10">
            <a:extLst>
              <a:ext uri="{FF2B5EF4-FFF2-40B4-BE49-F238E27FC236}">
                <a16:creationId xmlns:a16="http://schemas.microsoft.com/office/drawing/2014/main" id="{CFD90504-BC4D-4A59-B1DF-5599B86757E0}"/>
              </a:ext>
            </a:extLst>
          </p:cNvPr>
          <p:cNvSpPr/>
          <p:nvPr/>
        </p:nvSpPr>
        <p:spPr>
          <a:xfrm>
            <a:off x="9263978" y="1885361"/>
            <a:ext cx="1759418" cy="4113926"/>
          </a:xfrm>
          <a:custGeom>
            <a:avLst/>
            <a:gdLst>
              <a:gd name="connsiteX0" fmla="*/ 624740 w 1759418"/>
              <a:gd name="connsiteY0" fmla="*/ 0 h 4113926"/>
              <a:gd name="connsiteX1" fmla="*/ 49704 w 1759418"/>
              <a:gd name="connsiteY1" fmla="*/ 933253 h 4113926"/>
              <a:gd name="connsiteX2" fmla="*/ 1755956 w 1759418"/>
              <a:gd name="connsiteY2" fmla="*/ 2007909 h 4113926"/>
              <a:gd name="connsiteX3" fmla="*/ 492764 w 1759418"/>
              <a:gd name="connsiteY3" fmla="*/ 3968684 h 4113926"/>
              <a:gd name="connsiteX4" fmla="*/ 511618 w 1759418"/>
              <a:gd name="connsiteY4" fmla="*/ 3968684 h 411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418" h="4113926">
                <a:moveTo>
                  <a:pt x="624740" y="0"/>
                </a:moveTo>
                <a:cubicBezTo>
                  <a:pt x="242954" y="299301"/>
                  <a:pt x="-138832" y="598602"/>
                  <a:pt x="49704" y="933253"/>
                </a:cubicBezTo>
                <a:cubicBezTo>
                  <a:pt x="238240" y="1267905"/>
                  <a:pt x="1682113" y="1502004"/>
                  <a:pt x="1755956" y="2007909"/>
                </a:cubicBezTo>
                <a:cubicBezTo>
                  <a:pt x="1829799" y="2513814"/>
                  <a:pt x="700154" y="3641888"/>
                  <a:pt x="492764" y="3968684"/>
                </a:cubicBezTo>
                <a:cubicBezTo>
                  <a:pt x="285374" y="4295480"/>
                  <a:pt x="511618" y="3968684"/>
                  <a:pt x="511618" y="3968684"/>
                </a:cubicBezTo>
              </a:path>
            </a:pathLst>
          </a:custGeom>
          <a:noFill/>
          <a:ln w="19050">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1567A51C-A6D0-4A13-8990-9EE9289CFC68}"/>
              </a:ext>
            </a:extLst>
          </p:cNvPr>
          <p:cNvSpPr>
            <a:spLocks noGrp="1"/>
          </p:cNvSpPr>
          <p:nvPr>
            <p:ph type="title"/>
          </p:nvPr>
        </p:nvSpPr>
        <p:spPr>
          <a:xfrm>
            <a:off x="665484" y="239078"/>
            <a:ext cx="10546080" cy="1132114"/>
          </a:xfrm>
        </p:spPr>
        <p:txBody>
          <a:bodyPr/>
          <a:lstStyle/>
          <a:p>
            <a:r>
              <a:rPr lang="nb-NO" b="1" dirty="0">
                <a:solidFill>
                  <a:schemeClr val="tx2">
                    <a:lumMod val="50000"/>
                  </a:schemeClr>
                </a:solidFill>
              </a:rPr>
              <a:t>NOEN PRAKTISKE TIPS</a:t>
            </a:r>
          </a:p>
        </p:txBody>
      </p:sp>
      <p:sp>
        <p:nvSpPr>
          <p:cNvPr id="6" name="Plassholder for innhold 5">
            <a:extLst>
              <a:ext uri="{FF2B5EF4-FFF2-40B4-BE49-F238E27FC236}">
                <a16:creationId xmlns:a16="http://schemas.microsoft.com/office/drawing/2014/main" id="{47C70936-5C4E-4948-807C-1DA0041802C3}"/>
              </a:ext>
            </a:extLst>
          </p:cNvPr>
          <p:cNvSpPr>
            <a:spLocks noGrp="1"/>
          </p:cNvSpPr>
          <p:nvPr>
            <p:ph sz="quarter" idx="10"/>
          </p:nvPr>
        </p:nvSpPr>
        <p:spPr>
          <a:xfrm>
            <a:off x="665484" y="1287925"/>
            <a:ext cx="8319714" cy="5451987"/>
          </a:xfrm>
        </p:spPr>
        <p:txBody>
          <a:bodyPr>
            <a:normAutofit lnSpcReduction="10000"/>
          </a:bodyPr>
          <a:lstStyle/>
          <a:p>
            <a:pPr>
              <a:spcAft>
                <a:spcPts val="500"/>
              </a:spcAft>
            </a:pPr>
            <a:r>
              <a:rPr lang="nb-NO" b="1" dirty="0"/>
              <a:t>Hvordan lage et saksfremlegg</a:t>
            </a:r>
          </a:p>
          <a:p>
            <a:pPr lvl="1">
              <a:spcAft>
                <a:spcPts val="500"/>
              </a:spcAft>
              <a:buFont typeface="Courier New" panose="02070309020205020404" pitchFamily="49" charset="0"/>
              <a:buChar char="o"/>
            </a:pPr>
            <a:r>
              <a:rPr lang="nb-NO" sz="1800" dirty="0"/>
              <a:t>Formålet med saksfremlegget er å bidra med å gi ledelsen og de relevante aktørene kunnskap om behovet hos innbyggerne i kommunen</a:t>
            </a:r>
          </a:p>
          <a:p>
            <a:pPr lvl="1">
              <a:spcAft>
                <a:spcPts val="600"/>
              </a:spcAft>
              <a:buFont typeface="Courier New" panose="02070309020205020404" pitchFamily="49" charset="0"/>
              <a:buChar char="o"/>
            </a:pPr>
            <a:r>
              <a:rPr lang="nb-NO" sz="1800" dirty="0"/>
              <a:t>Saken kan legges frem alene eller som en forlengelse av plandokumenter, budsjetter eller strategier </a:t>
            </a:r>
          </a:p>
          <a:p>
            <a:pPr lvl="1">
              <a:spcAft>
                <a:spcPts val="600"/>
              </a:spcAft>
              <a:buFont typeface="Courier New" panose="02070309020205020404" pitchFamily="49" charset="0"/>
              <a:buChar char="o"/>
            </a:pPr>
            <a:r>
              <a:rPr lang="nb-NO" sz="1800" dirty="0"/>
              <a:t>Knytt veiledningstilbudet til eksisterende strategier og satsinger i kommunen</a:t>
            </a:r>
          </a:p>
          <a:p>
            <a:pPr lvl="1">
              <a:spcAft>
                <a:spcPts val="600"/>
              </a:spcAft>
              <a:buFont typeface="Courier New" panose="02070309020205020404" pitchFamily="49" charset="0"/>
              <a:buChar char="o"/>
            </a:pPr>
            <a:r>
              <a:rPr lang="nb-NO" sz="1800" dirty="0"/>
              <a:t>Sørg for at veiledningstilbudet budsjetters, og vises i budsjettet </a:t>
            </a:r>
          </a:p>
          <a:p>
            <a:pPr lvl="1">
              <a:spcAft>
                <a:spcPts val="600"/>
              </a:spcAft>
              <a:buFont typeface="Courier New" panose="02070309020205020404" pitchFamily="49" charset="0"/>
              <a:buChar char="o"/>
            </a:pPr>
            <a:r>
              <a:rPr lang="nb-NO" sz="1800" dirty="0"/>
              <a:t>Bruk gjerne nasjonale strategier, reformer, prosjekter og statistikk i argumentasjonen, men det må være kort</a:t>
            </a:r>
          </a:p>
          <a:p>
            <a:pPr>
              <a:spcBef>
                <a:spcPts val="1000"/>
              </a:spcBef>
            </a:pPr>
            <a:r>
              <a:rPr lang="nb-NO" b="1" dirty="0"/>
              <a:t>Hvordan lage en prosjektpresentasjon </a:t>
            </a:r>
          </a:p>
          <a:p>
            <a:pPr lvl="1">
              <a:spcAft>
                <a:spcPts val="600"/>
              </a:spcAft>
              <a:buFont typeface="Courier New" panose="02070309020205020404" pitchFamily="49" charset="0"/>
              <a:buChar char="o"/>
            </a:pPr>
            <a:r>
              <a:rPr lang="nb-NO" sz="1800" dirty="0"/>
              <a:t>Bruk kunnskapen om behovet og nåsituasjonen til å lage en beskrivelse av hva som er behovet, nåsituasjonen, det foreslåtte tilbudet og hvordan det kan imøtekomme behovet </a:t>
            </a:r>
          </a:p>
          <a:p>
            <a:pPr lvl="1">
              <a:spcAft>
                <a:spcPts val="600"/>
              </a:spcAft>
              <a:buFont typeface="Courier New" panose="02070309020205020404" pitchFamily="49" charset="0"/>
              <a:buChar char="o"/>
            </a:pPr>
            <a:r>
              <a:rPr lang="nb-NO" sz="1800" dirty="0"/>
              <a:t>Prosjektpresentasjonen kan brukes for å engasjere og forankre prosjektet blant ledere og andre ansatte i kommunen.</a:t>
            </a:r>
          </a:p>
          <a:p>
            <a:pPr lvl="1">
              <a:spcAft>
                <a:spcPts val="600"/>
              </a:spcAft>
              <a:buFont typeface="Courier New" panose="02070309020205020404" pitchFamily="49" charset="0"/>
              <a:buChar char="o"/>
            </a:pPr>
            <a:r>
              <a:rPr lang="nb-NO" sz="1800" dirty="0"/>
              <a:t>Husk også en muntlig kortversjon – en «heistale»  </a:t>
            </a:r>
          </a:p>
          <a:p>
            <a:pPr marL="0" indent="0">
              <a:buNone/>
            </a:pPr>
            <a:endParaRPr lang="nb-NO" dirty="0"/>
          </a:p>
        </p:txBody>
      </p:sp>
      <p:pic>
        <p:nvPicPr>
          <p:cNvPr id="5" name="Grafikk 4" descr="Kontrakt VH">
            <a:extLst>
              <a:ext uri="{FF2B5EF4-FFF2-40B4-BE49-F238E27FC236}">
                <a16:creationId xmlns:a16="http://schemas.microsoft.com/office/drawing/2014/main" id="{387F4B5B-F858-4187-A5DD-519AA6C251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2709" y="1064189"/>
            <a:ext cx="1076396" cy="1076396"/>
          </a:xfrm>
          <a:prstGeom prst="rect">
            <a:avLst/>
          </a:prstGeom>
        </p:spPr>
      </p:pic>
      <p:pic>
        <p:nvPicPr>
          <p:cNvPr id="8" name="Grafikk 7" descr="Kundeomtale">
            <a:extLst>
              <a:ext uri="{FF2B5EF4-FFF2-40B4-BE49-F238E27FC236}">
                <a16:creationId xmlns:a16="http://schemas.microsoft.com/office/drawing/2014/main" id="{3C924D4D-3EC9-47DA-8415-D214CF4217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3026" y="3744825"/>
            <a:ext cx="1161322" cy="1161322"/>
          </a:xfrm>
          <a:prstGeom prst="rect">
            <a:avLst/>
          </a:prstGeom>
        </p:spPr>
      </p:pic>
      <p:pic>
        <p:nvPicPr>
          <p:cNvPr id="10" name="Grafikk 9" descr="Lærer">
            <a:extLst>
              <a:ext uri="{FF2B5EF4-FFF2-40B4-BE49-F238E27FC236}">
                <a16:creationId xmlns:a16="http://schemas.microsoft.com/office/drawing/2014/main" id="{D5686F1C-C0B5-4293-8BAD-D1BA9C28B5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75709" y="2267678"/>
            <a:ext cx="1161322" cy="1161322"/>
          </a:xfrm>
          <a:prstGeom prst="rect">
            <a:avLst/>
          </a:prstGeom>
        </p:spPr>
      </p:pic>
      <p:pic>
        <p:nvPicPr>
          <p:cNvPr id="13" name="Grafikk 12" descr="Indikator">
            <a:extLst>
              <a:ext uri="{FF2B5EF4-FFF2-40B4-BE49-F238E27FC236}">
                <a16:creationId xmlns:a16="http://schemas.microsoft.com/office/drawing/2014/main" id="{8BDAC168-1323-4A3F-9C44-C45941A8B6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58968" y="5672988"/>
            <a:ext cx="642124" cy="642124"/>
          </a:xfrm>
          <a:prstGeom prst="rect">
            <a:avLst/>
          </a:prstGeom>
        </p:spPr>
      </p:pic>
      <p:sp>
        <p:nvSpPr>
          <p:cNvPr id="14" name="Bue 13">
            <a:extLst>
              <a:ext uri="{FF2B5EF4-FFF2-40B4-BE49-F238E27FC236}">
                <a16:creationId xmlns:a16="http://schemas.microsoft.com/office/drawing/2014/main" id="{3A31C468-1CD2-4D6C-BAFE-9DFBEAA999CC}"/>
              </a:ext>
            </a:extLst>
          </p:cNvPr>
          <p:cNvSpPr/>
          <p:nvPr/>
        </p:nvSpPr>
        <p:spPr>
          <a:xfrm rot="12030717">
            <a:off x="9666796" y="5910121"/>
            <a:ext cx="877286" cy="461183"/>
          </a:xfrm>
          <a:prstGeom prst="arc">
            <a:avLst/>
          </a:prstGeom>
          <a:ln>
            <a:solidFill>
              <a:schemeClr val="accent6"/>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b-NO"/>
          </a:p>
        </p:txBody>
      </p:sp>
    </p:spTree>
    <p:extLst>
      <p:ext uri="{BB962C8B-B14F-4D97-AF65-F5344CB8AC3E}">
        <p14:creationId xmlns:p14="http://schemas.microsoft.com/office/powerpoint/2010/main" val="2311037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5FC0412-BE2A-4107-A6BB-80A888CC51F8}"/>
              </a:ext>
            </a:extLst>
          </p:cNvPr>
          <p:cNvSpPr/>
          <p:nvPr/>
        </p:nvSpPr>
        <p:spPr>
          <a:xfrm>
            <a:off x="0" y="3067830"/>
            <a:ext cx="12192000" cy="646332"/>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dirty="0"/>
              <a:t>KILDER SOM KAN BRUKES I FORANKRINGSARBEIDET</a:t>
            </a:r>
          </a:p>
        </p:txBody>
      </p:sp>
      <p:sp>
        <p:nvSpPr>
          <p:cNvPr id="9" name="Rektangel 8">
            <a:extLst>
              <a:ext uri="{FF2B5EF4-FFF2-40B4-BE49-F238E27FC236}">
                <a16:creationId xmlns:a16="http://schemas.microsoft.com/office/drawing/2014/main" id="{FB947F15-82E8-4046-BDD0-EB226F115DE4}"/>
              </a:ext>
            </a:extLst>
          </p:cNvPr>
          <p:cNvSpPr/>
          <p:nvPr/>
        </p:nvSpPr>
        <p:spPr>
          <a:xfrm>
            <a:off x="2196413" y="254524"/>
            <a:ext cx="2625958" cy="2398375"/>
          </a:xfrm>
          <a:prstGeom prst="rect">
            <a:avLst/>
          </a:prstGeom>
          <a:noFill/>
          <a:ln w="19050">
            <a:solidFill>
              <a:schemeClr val="accent5">
                <a:lumMod val="7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A4C70C87-96EC-417C-B1A5-61DD3629EF27}"/>
              </a:ext>
            </a:extLst>
          </p:cNvPr>
          <p:cNvSpPr txBox="1"/>
          <p:nvPr/>
        </p:nvSpPr>
        <p:spPr>
          <a:xfrm>
            <a:off x="2241064" y="377401"/>
            <a:ext cx="2701341" cy="2123658"/>
          </a:xfrm>
          <a:prstGeom prst="rect">
            <a:avLst/>
          </a:prstGeom>
          <a:noFill/>
        </p:spPr>
        <p:txBody>
          <a:bodyPr wrap="square" rtlCol="0">
            <a:spAutoFit/>
          </a:bodyPr>
          <a:lstStyle/>
          <a:p>
            <a:r>
              <a:rPr lang="nb-NO" sz="1200" b="1" dirty="0"/>
              <a:t>Hovedprioriteringene i IKT-politikken</a:t>
            </a:r>
          </a:p>
          <a:p>
            <a:pPr marL="171450" indent="-171450">
              <a:buFont typeface="Arial" panose="020B0604020202020204" pitchFamily="34" charset="0"/>
              <a:buChar char="•"/>
            </a:pPr>
            <a:r>
              <a:rPr lang="nb-NO" sz="1200" dirty="0"/>
              <a:t>Brukeren i sentrum</a:t>
            </a:r>
          </a:p>
          <a:p>
            <a:pPr marL="171450" indent="-171450">
              <a:buFont typeface="Arial" panose="020B0604020202020204" pitchFamily="34" charset="0"/>
              <a:buChar char="•"/>
            </a:pPr>
            <a:r>
              <a:rPr lang="nb-NO" sz="1200" dirty="0"/>
              <a:t>IKT er en vesentlig innsatsfaktor for innovasjon og produktivitet</a:t>
            </a:r>
          </a:p>
          <a:p>
            <a:pPr marL="171450" indent="-171450">
              <a:buFont typeface="Arial" panose="020B0604020202020204" pitchFamily="34" charset="0"/>
              <a:buChar char="•"/>
            </a:pPr>
            <a:r>
              <a:rPr lang="nb-NO" sz="1200" dirty="0"/>
              <a:t> </a:t>
            </a:r>
            <a:r>
              <a:rPr lang="nb-NO" sz="1200" b="1" dirty="0">
                <a:solidFill>
                  <a:schemeClr val="accent6"/>
                </a:solidFill>
              </a:rPr>
              <a:t>Styrket digital kompetanse og deltakelse</a:t>
            </a:r>
          </a:p>
          <a:p>
            <a:pPr marL="171450" indent="-171450">
              <a:buFont typeface="Arial" panose="020B0604020202020204" pitchFamily="34" charset="0"/>
              <a:buChar char="•"/>
            </a:pPr>
            <a:r>
              <a:rPr lang="nb-NO" sz="1200" dirty="0"/>
              <a:t>Effektiv digitalisering av offentlig sektor</a:t>
            </a:r>
          </a:p>
          <a:p>
            <a:pPr marL="171450" indent="-171450">
              <a:buFont typeface="Arial" panose="020B0604020202020204" pitchFamily="34" charset="0"/>
              <a:buChar char="•"/>
            </a:pPr>
            <a:r>
              <a:rPr lang="nb-NO" sz="1200" dirty="0"/>
              <a:t>Godt personvern og god informasjonssikkerhet </a:t>
            </a:r>
          </a:p>
          <a:p>
            <a:endParaRPr lang="nb-NO" sz="1200" dirty="0"/>
          </a:p>
        </p:txBody>
      </p:sp>
      <p:pic>
        <p:nvPicPr>
          <p:cNvPr id="11" name="Bilde 10">
            <a:extLst>
              <a:ext uri="{FF2B5EF4-FFF2-40B4-BE49-F238E27FC236}">
                <a16:creationId xmlns:a16="http://schemas.microsoft.com/office/drawing/2014/main" id="{6FB2708F-803C-4829-B640-1319E85BA182}"/>
              </a:ext>
            </a:extLst>
          </p:cNvPr>
          <p:cNvPicPr>
            <a:picLocks noChangeAspect="1"/>
          </p:cNvPicPr>
          <p:nvPr/>
        </p:nvPicPr>
        <p:blipFill>
          <a:blip r:embed="rId3"/>
          <a:stretch>
            <a:fillRect/>
          </a:stretch>
        </p:blipFill>
        <p:spPr>
          <a:xfrm>
            <a:off x="5258733" y="221411"/>
            <a:ext cx="1928602" cy="2483843"/>
          </a:xfrm>
          <a:prstGeom prst="rect">
            <a:avLst/>
          </a:prstGeom>
          <a:ln>
            <a:noFill/>
          </a:ln>
          <a:effectLst>
            <a:outerShdw blurRad="292100" dist="139700" dir="2700000" algn="tl" rotWithShape="0">
              <a:srgbClr val="333333">
                <a:alpha val="65000"/>
              </a:srgbClr>
            </a:outerShdw>
          </a:effectLst>
        </p:spPr>
      </p:pic>
      <p:pic>
        <p:nvPicPr>
          <p:cNvPr id="12" name="Bilde 11">
            <a:extLst>
              <a:ext uri="{FF2B5EF4-FFF2-40B4-BE49-F238E27FC236}">
                <a16:creationId xmlns:a16="http://schemas.microsoft.com/office/drawing/2014/main" id="{5D69129F-5B28-4967-9C13-D7AC3F045A48}"/>
              </a:ext>
            </a:extLst>
          </p:cNvPr>
          <p:cNvPicPr>
            <a:picLocks noChangeAspect="1"/>
          </p:cNvPicPr>
          <p:nvPr/>
        </p:nvPicPr>
        <p:blipFill>
          <a:blip r:embed="rId4"/>
          <a:stretch>
            <a:fillRect/>
          </a:stretch>
        </p:blipFill>
        <p:spPr>
          <a:xfrm>
            <a:off x="6645339" y="571977"/>
            <a:ext cx="1685375" cy="2139377"/>
          </a:xfrm>
          <a:prstGeom prst="rect">
            <a:avLst/>
          </a:prstGeom>
          <a:ln>
            <a:noFill/>
          </a:ln>
          <a:effectLst>
            <a:outerShdw blurRad="292100" dist="139700" dir="2700000" algn="tl" rotWithShape="0">
              <a:srgbClr val="333333">
                <a:alpha val="65000"/>
              </a:srgbClr>
            </a:outerShdw>
          </a:effectLst>
        </p:spPr>
      </p:pic>
      <p:pic>
        <p:nvPicPr>
          <p:cNvPr id="8" name="Bilde 7">
            <a:extLst>
              <a:ext uri="{FF2B5EF4-FFF2-40B4-BE49-F238E27FC236}">
                <a16:creationId xmlns:a16="http://schemas.microsoft.com/office/drawing/2014/main" id="{9DB95E05-F044-4AA2-A0D0-8980AEEC5619}"/>
              </a:ext>
            </a:extLst>
          </p:cNvPr>
          <p:cNvPicPr>
            <a:picLocks noChangeAspect="1"/>
          </p:cNvPicPr>
          <p:nvPr/>
        </p:nvPicPr>
        <p:blipFill>
          <a:blip r:embed="rId5"/>
          <a:stretch>
            <a:fillRect/>
          </a:stretch>
        </p:blipFill>
        <p:spPr>
          <a:xfrm>
            <a:off x="438987" y="233681"/>
            <a:ext cx="1728764" cy="2440060"/>
          </a:xfrm>
          <a:prstGeom prst="rect">
            <a:avLst/>
          </a:prstGeom>
          <a:ln>
            <a:noFill/>
          </a:ln>
          <a:effectLst>
            <a:outerShdw blurRad="292100" dist="139700" dir="2700000" algn="tl" rotWithShape="0">
              <a:srgbClr val="333333">
                <a:alpha val="65000"/>
              </a:srgbClr>
            </a:outerShdw>
          </a:effectLst>
        </p:spPr>
      </p:pic>
      <p:sp>
        <p:nvSpPr>
          <p:cNvPr id="14" name="TekstSylinder 13">
            <a:extLst>
              <a:ext uri="{FF2B5EF4-FFF2-40B4-BE49-F238E27FC236}">
                <a16:creationId xmlns:a16="http://schemas.microsoft.com/office/drawing/2014/main" id="{CEBF20EB-032C-4CAA-B978-DEFCC3218165}"/>
              </a:ext>
            </a:extLst>
          </p:cNvPr>
          <p:cNvSpPr txBox="1"/>
          <p:nvPr/>
        </p:nvSpPr>
        <p:spPr>
          <a:xfrm>
            <a:off x="479359" y="3969137"/>
            <a:ext cx="2582944" cy="646331"/>
          </a:xfrm>
          <a:prstGeom prst="rect">
            <a:avLst/>
          </a:prstGeom>
          <a:noFill/>
        </p:spPr>
        <p:txBody>
          <a:bodyPr wrap="square" rtlCol="0">
            <a:spAutoFit/>
          </a:bodyPr>
          <a:lstStyle/>
          <a:p>
            <a:r>
              <a:rPr lang="nb-NO" dirty="0"/>
              <a:t>Nasjonale prosjekter som Digidel og Digihjelpen</a:t>
            </a:r>
          </a:p>
        </p:txBody>
      </p:sp>
      <p:sp>
        <p:nvSpPr>
          <p:cNvPr id="16" name="TekstSylinder 15">
            <a:extLst>
              <a:ext uri="{FF2B5EF4-FFF2-40B4-BE49-F238E27FC236}">
                <a16:creationId xmlns:a16="http://schemas.microsoft.com/office/drawing/2014/main" id="{49998433-EC9F-4267-8A29-37749C1BE666}"/>
              </a:ext>
            </a:extLst>
          </p:cNvPr>
          <p:cNvSpPr txBox="1"/>
          <p:nvPr/>
        </p:nvSpPr>
        <p:spPr>
          <a:xfrm>
            <a:off x="8879939" y="189757"/>
            <a:ext cx="3405319" cy="923330"/>
          </a:xfrm>
          <a:prstGeom prst="rect">
            <a:avLst/>
          </a:prstGeom>
          <a:noFill/>
        </p:spPr>
        <p:txBody>
          <a:bodyPr wrap="square" rtlCol="0">
            <a:spAutoFit/>
          </a:bodyPr>
          <a:lstStyle/>
          <a:p>
            <a:r>
              <a:rPr lang="nb-NO" dirty="0"/>
              <a:t>Digitaliseringsrundskrivet og brev om digitalisering til kommunal sektor </a:t>
            </a:r>
          </a:p>
        </p:txBody>
      </p:sp>
      <p:pic>
        <p:nvPicPr>
          <p:cNvPr id="18" name="Bilde 17">
            <a:extLst>
              <a:ext uri="{FF2B5EF4-FFF2-40B4-BE49-F238E27FC236}">
                <a16:creationId xmlns:a16="http://schemas.microsoft.com/office/drawing/2014/main" id="{5999C72D-179D-4B27-B28C-4273DD72B178}"/>
              </a:ext>
            </a:extLst>
          </p:cNvPr>
          <p:cNvPicPr>
            <a:picLocks noChangeAspect="1"/>
          </p:cNvPicPr>
          <p:nvPr/>
        </p:nvPicPr>
        <p:blipFill>
          <a:blip r:embed="rId6"/>
          <a:stretch>
            <a:fillRect/>
          </a:stretch>
        </p:blipFill>
        <p:spPr>
          <a:xfrm>
            <a:off x="8963369" y="1148461"/>
            <a:ext cx="1619229" cy="1504438"/>
          </a:xfrm>
          <a:prstGeom prst="rect">
            <a:avLst/>
          </a:prstGeom>
          <a:ln>
            <a:noFill/>
          </a:ln>
          <a:effectLst>
            <a:outerShdw blurRad="292100" dist="139700" dir="2700000" algn="tl" rotWithShape="0">
              <a:srgbClr val="333333">
                <a:alpha val="65000"/>
              </a:srgbClr>
            </a:outerShdw>
          </a:effectLst>
        </p:spPr>
      </p:pic>
      <p:pic>
        <p:nvPicPr>
          <p:cNvPr id="19" name="Grafikk 18" descr="Åpen konvolutt">
            <a:extLst>
              <a:ext uri="{FF2B5EF4-FFF2-40B4-BE49-F238E27FC236}">
                <a16:creationId xmlns:a16="http://schemas.microsoft.com/office/drawing/2014/main" id="{F0E65431-3D7B-4A55-85B2-5EC1515650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3851" y="2209559"/>
            <a:ext cx="478714" cy="478714"/>
          </a:xfrm>
          <a:prstGeom prst="rect">
            <a:avLst/>
          </a:prstGeom>
        </p:spPr>
      </p:pic>
      <p:sp>
        <p:nvSpPr>
          <p:cNvPr id="21" name="TekstSylinder 20">
            <a:extLst>
              <a:ext uri="{FF2B5EF4-FFF2-40B4-BE49-F238E27FC236}">
                <a16:creationId xmlns:a16="http://schemas.microsoft.com/office/drawing/2014/main" id="{87676AE9-88F9-4C3A-BD4E-C64EAE31536F}"/>
              </a:ext>
            </a:extLst>
          </p:cNvPr>
          <p:cNvSpPr txBox="1"/>
          <p:nvPr/>
        </p:nvSpPr>
        <p:spPr>
          <a:xfrm>
            <a:off x="4699248" y="3969013"/>
            <a:ext cx="3051381" cy="646331"/>
          </a:xfrm>
          <a:prstGeom prst="rect">
            <a:avLst/>
          </a:prstGeom>
          <a:noFill/>
        </p:spPr>
        <p:txBody>
          <a:bodyPr wrap="square" rtlCol="0">
            <a:spAutoFit/>
          </a:bodyPr>
          <a:lstStyle/>
          <a:p>
            <a:r>
              <a:rPr lang="nb-NO" dirty="0"/>
              <a:t>SSB sin </a:t>
            </a:r>
            <a:r>
              <a:rPr lang="nb-NO" dirty="0">
                <a:hlinkClick r:id="rId9"/>
              </a:rPr>
              <a:t>statistikkbank</a:t>
            </a:r>
            <a:r>
              <a:rPr lang="nb-NO" dirty="0"/>
              <a:t> og statistikk over bruk av IKT </a:t>
            </a:r>
          </a:p>
        </p:txBody>
      </p:sp>
      <p:sp>
        <p:nvSpPr>
          <p:cNvPr id="23" name="TekstSylinder 22">
            <a:extLst>
              <a:ext uri="{FF2B5EF4-FFF2-40B4-BE49-F238E27FC236}">
                <a16:creationId xmlns:a16="http://schemas.microsoft.com/office/drawing/2014/main" id="{D9519B2B-C160-4344-896F-2190FF11917F}"/>
              </a:ext>
            </a:extLst>
          </p:cNvPr>
          <p:cNvSpPr txBox="1"/>
          <p:nvPr/>
        </p:nvSpPr>
        <p:spPr>
          <a:xfrm>
            <a:off x="8559173" y="3969013"/>
            <a:ext cx="3544844" cy="923330"/>
          </a:xfrm>
          <a:prstGeom prst="rect">
            <a:avLst/>
          </a:prstGeom>
          <a:noFill/>
        </p:spPr>
        <p:txBody>
          <a:bodyPr wrap="square" rtlCol="0">
            <a:spAutoFit/>
          </a:bodyPr>
          <a:lstStyle/>
          <a:p>
            <a:r>
              <a:rPr lang="nb-NO" dirty="0"/>
              <a:t>Kompetanse Norges </a:t>
            </a:r>
            <a:r>
              <a:rPr lang="nb-NO" dirty="0">
                <a:hlinkClick r:id="rId10"/>
              </a:rPr>
              <a:t>kartlegging</a:t>
            </a:r>
            <a:r>
              <a:rPr lang="nb-NO" dirty="0"/>
              <a:t> av digitale ferdigheter i befolkningen </a:t>
            </a:r>
          </a:p>
          <a:p>
            <a:endParaRPr lang="nb-NO" dirty="0"/>
          </a:p>
        </p:txBody>
      </p:sp>
      <p:pic>
        <p:nvPicPr>
          <p:cNvPr id="24" name="Bilde 23">
            <a:extLst>
              <a:ext uri="{FF2B5EF4-FFF2-40B4-BE49-F238E27FC236}">
                <a16:creationId xmlns:a16="http://schemas.microsoft.com/office/drawing/2014/main" id="{3D88A876-D36C-4DBD-BC48-4C0C1CEA424F}"/>
              </a:ext>
            </a:extLst>
          </p:cNvPr>
          <p:cNvPicPr>
            <a:picLocks noChangeAspect="1"/>
          </p:cNvPicPr>
          <p:nvPr/>
        </p:nvPicPr>
        <p:blipFill rotWithShape="1">
          <a:blip r:embed="rId11"/>
          <a:srcRect r="36954"/>
          <a:stretch/>
        </p:blipFill>
        <p:spPr>
          <a:xfrm>
            <a:off x="479359" y="4751772"/>
            <a:ext cx="1530409" cy="1586405"/>
          </a:xfrm>
          <a:prstGeom prst="rect">
            <a:avLst/>
          </a:prstGeom>
          <a:ln>
            <a:noFill/>
          </a:ln>
          <a:effectLst>
            <a:outerShdw blurRad="292100" dist="139700" dir="2700000" algn="tl" rotWithShape="0">
              <a:srgbClr val="333333">
                <a:alpha val="65000"/>
              </a:srgbClr>
            </a:outerShdw>
          </a:effectLst>
        </p:spPr>
      </p:pic>
      <p:pic>
        <p:nvPicPr>
          <p:cNvPr id="25" name="Bilde 24">
            <a:extLst>
              <a:ext uri="{FF2B5EF4-FFF2-40B4-BE49-F238E27FC236}">
                <a16:creationId xmlns:a16="http://schemas.microsoft.com/office/drawing/2014/main" id="{CFCC9138-FF6E-48AC-ADC5-A62AE4D949C7}"/>
              </a:ext>
            </a:extLst>
          </p:cNvPr>
          <p:cNvPicPr>
            <a:picLocks noChangeAspect="1"/>
          </p:cNvPicPr>
          <p:nvPr/>
        </p:nvPicPr>
        <p:blipFill>
          <a:blip r:embed="rId12"/>
          <a:stretch>
            <a:fillRect/>
          </a:stretch>
        </p:blipFill>
        <p:spPr>
          <a:xfrm>
            <a:off x="2027808" y="4751772"/>
            <a:ext cx="1579527" cy="970464"/>
          </a:xfrm>
          <a:prstGeom prst="rect">
            <a:avLst/>
          </a:prstGeom>
          <a:ln>
            <a:noFill/>
          </a:ln>
          <a:effectLst>
            <a:outerShdw blurRad="292100" dist="139700" dir="2700000" algn="tl" rotWithShape="0">
              <a:srgbClr val="333333">
                <a:alpha val="65000"/>
              </a:srgbClr>
            </a:outerShdw>
          </a:effectLst>
        </p:spPr>
      </p:pic>
      <p:pic>
        <p:nvPicPr>
          <p:cNvPr id="26" name="Bilde 25">
            <a:extLst>
              <a:ext uri="{FF2B5EF4-FFF2-40B4-BE49-F238E27FC236}">
                <a16:creationId xmlns:a16="http://schemas.microsoft.com/office/drawing/2014/main" id="{CC453A51-7774-4B7E-9B2C-9C7615DD47F9}"/>
              </a:ext>
            </a:extLst>
          </p:cNvPr>
          <p:cNvPicPr>
            <a:picLocks noChangeAspect="1"/>
          </p:cNvPicPr>
          <p:nvPr/>
        </p:nvPicPr>
        <p:blipFill>
          <a:blip r:embed="rId13"/>
          <a:stretch>
            <a:fillRect/>
          </a:stretch>
        </p:blipFill>
        <p:spPr>
          <a:xfrm>
            <a:off x="2043347" y="5420317"/>
            <a:ext cx="2132797" cy="1070599"/>
          </a:xfrm>
          <a:prstGeom prst="rect">
            <a:avLst/>
          </a:prstGeom>
          <a:ln w="38100">
            <a:solidFill>
              <a:schemeClr val="tx2"/>
            </a:solidFill>
            <a:prstDash val="dash"/>
          </a:ln>
        </p:spPr>
      </p:pic>
      <p:pic>
        <p:nvPicPr>
          <p:cNvPr id="27" name="Bilde 26">
            <a:extLst>
              <a:ext uri="{FF2B5EF4-FFF2-40B4-BE49-F238E27FC236}">
                <a16:creationId xmlns:a16="http://schemas.microsoft.com/office/drawing/2014/main" id="{E95E0F0A-0886-46C7-8D67-BF2596894B62}"/>
              </a:ext>
            </a:extLst>
          </p:cNvPr>
          <p:cNvPicPr>
            <a:picLocks noChangeAspect="1"/>
          </p:cNvPicPr>
          <p:nvPr/>
        </p:nvPicPr>
        <p:blipFill>
          <a:blip r:embed="rId14"/>
          <a:stretch>
            <a:fillRect/>
          </a:stretch>
        </p:blipFill>
        <p:spPr>
          <a:xfrm>
            <a:off x="4699248" y="4726376"/>
            <a:ext cx="3453345" cy="1637195"/>
          </a:xfrm>
          <a:prstGeom prst="rect">
            <a:avLst/>
          </a:prstGeom>
        </p:spPr>
      </p:pic>
      <p:pic>
        <p:nvPicPr>
          <p:cNvPr id="28" name="Bilde 27">
            <a:extLst>
              <a:ext uri="{FF2B5EF4-FFF2-40B4-BE49-F238E27FC236}">
                <a16:creationId xmlns:a16="http://schemas.microsoft.com/office/drawing/2014/main" id="{4DF86AAE-4F26-4BA0-B5D6-8146F3B77425}"/>
              </a:ext>
            </a:extLst>
          </p:cNvPr>
          <p:cNvPicPr>
            <a:picLocks noChangeAspect="1"/>
          </p:cNvPicPr>
          <p:nvPr/>
        </p:nvPicPr>
        <p:blipFill>
          <a:blip r:embed="rId15"/>
          <a:stretch>
            <a:fillRect/>
          </a:stretch>
        </p:blipFill>
        <p:spPr>
          <a:xfrm>
            <a:off x="8648117" y="4656086"/>
            <a:ext cx="2777536" cy="1483457"/>
          </a:xfrm>
          <a:prstGeom prst="rect">
            <a:avLst/>
          </a:prstGeom>
        </p:spPr>
      </p:pic>
    </p:spTree>
    <p:extLst>
      <p:ext uri="{BB962C8B-B14F-4D97-AF65-F5344CB8AC3E}">
        <p14:creationId xmlns:p14="http://schemas.microsoft.com/office/powerpoint/2010/main" val="3434481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k 11" descr="Sjekkliste">
            <a:extLst>
              <a:ext uri="{FF2B5EF4-FFF2-40B4-BE49-F238E27FC236}">
                <a16:creationId xmlns:a16="http://schemas.microsoft.com/office/drawing/2014/main" id="{43DD6C18-DF8B-483D-8366-6ED71D9EAE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89491">
            <a:off x="9200047" y="1929192"/>
            <a:ext cx="1326378" cy="1326378"/>
          </a:xfrm>
          <a:prstGeom prst="rect">
            <a:avLst/>
          </a:prstGeom>
        </p:spPr>
      </p:pic>
      <p:pic>
        <p:nvPicPr>
          <p:cNvPr id="6" name="Grafikk 5" descr="Forstørrelsesglass">
            <a:extLst>
              <a:ext uri="{FF2B5EF4-FFF2-40B4-BE49-F238E27FC236}">
                <a16:creationId xmlns:a16="http://schemas.microsoft.com/office/drawing/2014/main" id="{9F3C30C7-88E8-4C61-A624-7F8D2E3D28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63807" y="872497"/>
            <a:ext cx="1132113" cy="1132113"/>
          </a:xfrm>
          <a:prstGeom prst="rect">
            <a:avLst/>
          </a:prstGeom>
        </p:spPr>
      </p:pic>
      <p:pic>
        <p:nvPicPr>
          <p:cNvPr id="9" name="Grafikk 8" descr="Statistikk">
            <a:extLst>
              <a:ext uri="{FF2B5EF4-FFF2-40B4-BE49-F238E27FC236}">
                <a16:creationId xmlns:a16="http://schemas.microsoft.com/office/drawing/2014/main" id="{B5AE95B7-18BB-4C66-9FA0-345F969DE7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29863" y="3197337"/>
            <a:ext cx="914400" cy="914400"/>
          </a:xfrm>
          <a:prstGeom prst="rect">
            <a:avLst/>
          </a:prstGeom>
        </p:spPr>
      </p:pic>
      <p:pic>
        <p:nvPicPr>
          <p:cNvPr id="13" name="Grafikk 12" descr="Sektordiagram">
            <a:extLst>
              <a:ext uri="{FF2B5EF4-FFF2-40B4-BE49-F238E27FC236}">
                <a16:creationId xmlns:a16="http://schemas.microsoft.com/office/drawing/2014/main" id="{5C90CF91-6BF5-40F5-9862-A22E22D9BD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34368" y="4780336"/>
            <a:ext cx="914400" cy="914400"/>
          </a:xfrm>
          <a:prstGeom prst="rect">
            <a:avLst/>
          </a:prstGeom>
        </p:spPr>
      </p:pic>
      <p:pic>
        <p:nvPicPr>
          <p:cNvPr id="15" name="Grafikk 14" descr="Målgruppe">
            <a:extLst>
              <a:ext uri="{FF2B5EF4-FFF2-40B4-BE49-F238E27FC236}">
                <a16:creationId xmlns:a16="http://schemas.microsoft.com/office/drawing/2014/main" id="{F9753BA6-FB4C-4AC6-90DB-74F4222FCC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52924" y="3884306"/>
            <a:ext cx="1020624" cy="1020624"/>
          </a:xfrm>
          <a:prstGeom prst="rect">
            <a:avLst/>
          </a:prstGeom>
        </p:spPr>
      </p:pic>
      <p:graphicFrame>
        <p:nvGraphicFramePr>
          <p:cNvPr id="10" name="Tabell 9">
            <a:extLst>
              <a:ext uri="{FF2B5EF4-FFF2-40B4-BE49-F238E27FC236}">
                <a16:creationId xmlns:a16="http://schemas.microsoft.com/office/drawing/2014/main" id="{BD051EDC-3A08-499E-AD9F-5DE19D896B7E}"/>
              </a:ext>
            </a:extLst>
          </p:cNvPr>
          <p:cNvGraphicFramePr>
            <a:graphicFrameLocks noGrp="1"/>
          </p:cNvGraphicFramePr>
          <p:nvPr>
            <p:extLst/>
          </p:nvPr>
        </p:nvGraphicFramePr>
        <p:xfrm>
          <a:off x="743232" y="454570"/>
          <a:ext cx="7821829" cy="5948859"/>
        </p:xfrm>
        <a:graphic>
          <a:graphicData uri="http://schemas.openxmlformats.org/drawingml/2006/table">
            <a:tbl>
              <a:tblPr firstRow="1" firstCol="1" bandRow="1">
                <a:tableStyleId>{7DF18680-E054-41AD-8BC1-D1AEF772440D}</a:tableStyleId>
              </a:tblPr>
              <a:tblGrid>
                <a:gridCol w="7821829">
                  <a:extLst>
                    <a:ext uri="{9D8B030D-6E8A-4147-A177-3AD203B41FA5}">
                      <a16:colId xmlns:a16="http://schemas.microsoft.com/office/drawing/2014/main" val="1708765266"/>
                    </a:ext>
                  </a:extLst>
                </a:gridCol>
              </a:tblGrid>
              <a:tr h="656896">
                <a:tc>
                  <a:txBody>
                    <a:bodyPr/>
                    <a:lstStyle/>
                    <a:p>
                      <a:pPr algn="l">
                        <a:lnSpc>
                          <a:spcPct val="107000"/>
                        </a:lnSpc>
                        <a:spcAft>
                          <a:spcPts val="0"/>
                        </a:spcAft>
                      </a:pPr>
                      <a:r>
                        <a:rPr lang="nb-NO" sz="1800" dirty="0">
                          <a:solidFill>
                            <a:schemeClr val="accent1">
                              <a:lumMod val="50000"/>
                            </a:schemeClr>
                          </a:solidFill>
                          <a:effectLst/>
                        </a:rPr>
                        <a:t>Hva er nåsituasjonen og utgangspunktet i din kommune? </a:t>
                      </a:r>
                    </a:p>
                  </a:txBody>
                  <a:tcPr marL="56867" marR="56867" marT="0" marB="0" anchor="ctr">
                    <a:solidFill>
                      <a:schemeClr val="accent5">
                        <a:lumMod val="60000"/>
                        <a:lumOff val="40000"/>
                      </a:schemeClr>
                    </a:solidFill>
                  </a:tcPr>
                </a:tc>
                <a:extLst>
                  <a:ext uri="{0D108BD9-81ED-4DB2-BD59-A6C34878D82A}">
                    <a16:rowId xmlns:a16="http://schemas.microsoft.com/office/drawing/2014/main" val="1840561246"/>
                  </a:ext>
                </a:extLst>
              </a:tr>
              <a:tr h="812944">
                <a:tc>
                  <a:txBody>
                    <a:bodyPr/>
                    <a:lstStyle/>
                    <a:p>
                      <a:pPr>
                        <a:lnSpc>
                          <a:spcPct val="107000"/>
                        </a:lnSpc>
                        <a:spcAft>
                          <a:spcPts val="0"/>
                        </a:spcAft>
                      </a:pPr>
                      <a:r>
                        <a:rPr lang="nb-NO" sz="1400" dirty="0">
                          <a:solidFill>
                            <a:schemeClr val="accent1">
                              <a:lumMod val="50000"/>
                            </a:schemeClr>
                          </a:solidFill>
                          <a:effectLst/>
                        </a:rPr>
                        <a:t>Har kommunen noe veiledningstilbud i dag? </a:t>
                      </a:r>
                      <a:endParaRPr lang="nb-NO" sz="1200" dirty="0">
                        <a:solidFill>
                          <a:schemeClr val="accent1">
                            <a:lumMod val="50000"/>
                          </a:schemeClr>
                        </a:solidFill>
                        <a:effectLst/>
                      </a:endParaRPr>
                    </a:p>
                    <a:p>
                      <a:pPr marL="628650" lvl="1" indent="-171450">
                        <a:lnSpc>
                          <a:spcPct val="107000"/>
                        </a:lnSpc>
                        <a:spcAft>
                          <a:spcPts val="0"/>
                        </a:spcAft>
                        <a:buClr>
                          <a:srgbClr val="000000"/>
                        </a:buClr>
                        <a:buFont typeface="Wingdings" panose="05000000000000000000" pitchFamily="2" charset="2"/>
                        <a:buChar char="§"/>
                      </a:pPr>
                      <a:r>
                        <a:rPr lang="nb-NO" sz="1200" b="0" dirty="0">
                          <a:solidFill>
                            <a:schemeClr val="accent1">
                              <a:lumMod val="50000"/>
                            </a:schemeClr>
                          </a:solidFill>
                          <a:effectLst/>
                        </a:rPr>
                        <a:t>Hvis ja; Hvor er tilbudet lokalisert? Hvem har ansvaret for tilbudet? Hva inneholder tilbudet? Hvem bidrar i tilbudet? Er tilbudet forankret i kommunen?  </a:t>
                      </a:r>
                      <a:endParaRPr lang="nb-NO" sz="1100" b="0" dirty="0">
                        <a:solidFill>
                          <a:schemeClr val="accent1">
                            <a:lumMod val="50000"/>
                          </a:schemeClr>
                        </a:solidFill>
                        <a:effectLst/>
                      </a:endParaRPr>
                    </a:p>
                    <a:p>
                      <a:pPr>
                        <a:lnSpc>
                          <a:spcPct val="107000"/>
                        </a:lnSpc>
                        <a:spcAft>
                          <a:spcPts val="0"/>
                        </a:spcAft>
                      </a:pPr>
                      <a:r>
                        <a:rPr lang="nb-NO" sz="1200" dirty="0">
                          <a:solidFill>
                            <a:schemeClr val="accent1">
                              <a:lumMod val="50000"/>
                            </a:schemeClr>
                          </a:solidFill>
                          <a:effectLst/>
                        </a:rPr>
                        <a:t> </a:t>
                      </a:r>
                      <a:endParaRPr lang="nb-NO"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67" marR="56867" marT="0" marB="0">
                    <a:solidFill>
                      <a:schemeClr val="accent5">
                        <a:lumMod val="20000"/>
                        <a:lumOff val="80000"/>
                      </a:schemeClr>
                    </a:solidFill>
                  </a:tcPr>
                </a:tc>
                <a:extLst>
                  <a:ext uri="{0D108BD9-81ED-4DB2-BD59-A6C34878D82A}">
                    <a16:rowId xmlns:a16="http://schemas.microsoft.com/office/drawing/2014/main" val="2883763564"/>
                  </a:ext>
                </a:extLst>
              </a:tr>
              <a:tr h="694162">
                <a:tc>
                  <a:txBody>
                    <a:bodyPr/>
                    <a:lstStyle/>
                    <a:p>
                      <a:pPr>
                        <a:lnSpc>
                          <a:spcPct val="107000"/>
                        </a:lnSpc>
                        <a:spcAft>
                          <a:spcPts val="0"/>
                        </a:spcAft>
                      </a:pPr>
                      <a:r>
                        <a:rPr lang="nb-NO" sz="1400" dirty="0">
                          <a:solidFill>
                            <a:schemeClr val="accent1">
                              <a:lumMod val="50000"/>
                            </a:schemeClr>
                          </a:solidFill>
                          <a:effectLst/>
                        </a:rPr>
                        <a:t>Er det noen frivillige foreninger eller lokallag som tilbyr veiledning i kommunen i dag? </a:t>
                      </a:r>
                      <a:endParaRPr lang="nb-NO" sz="1200" dirty="0">
                        <a:solidFill>
                          <a:schemeClr val="accent1">
                            <a:lumMod val="50000"/>
                          </a:schemeClr>
                        </a:solidFill>
                        <a:effectLst/>
                      </a:endParaRPr>
                    </a:p>
                    <a:p>
                      <a:pPr marL="628650" lvl="1" indent="-171450">
                        <a:lnSpc>
                          <a:spcPct val="107000"/>
                        </a:lnSpc>
                        <a:spcAft>
                          <a:spcPts val="0"/>
                        </a:spcAft>
                        <a:buFont typeface="Wingdings" panose="05000000000000000000" pitchFamily="2" charset="2"/>
                        <a:buChar char="§"/>
                      </a:pPr>
                      <a:r>
                        <a:rPr lang="nb-NO" sz="1200" b="0" dirty="0">
                          <a:solidFill>
                            <a:schemeClr val="accent1">
                              <a:lumMod val="50000"/>
                            </a:schemeClr>
                          </a:solidFill>
                          <a:effectLst/>
                        </a:rPr>
                        <a:t> Hvem er tilstede? Hva består tilbudet deres av?</a:t>
                      </a:r>
                      <a:endParaRPr lang="nb-NO" sz="1100" b="0" dirty="0">
                        <a:solidFill>
                          <a:schemeClr val="accent1">
                            <a:lumMod val="50000"/>
                          </a:schemeClr>
                        </a:solidFill>
                        <a:effectLst/>
                      </a:endParaRPr>
                    </a:p>
                  </a:txBody>
                  <a:tcPr marL="56867" marR="56867" marT="0" marB="0">
                    <a:solidFill>
                      <a:schemeClr val="accent5">
                        <a:lumMod val="20000"/>
                        <a:lumOff val="80000"/>
                      </a:schemeClr>
                    </a:solidFill>
                  </a:tcPr>
                </a:tc>
                <a:extLst>
                  <a:ext uri="{0D108BD9-81ED-4DB2-BD59-A6C34878D82A}">
                    <a16:rowId xmlns:a16="http://schemas.microsoft.com/office/drawing/2014/main" val="3172448723"/>
                  </a:ext>
                </a:extLst>
              </a:tr>
              <a:tr h="1013802">
                <a:tc>
                  <a:txBody>
                    <a:bodyPr/>
                    <a:lstStyle/>
                    <a:p>
                      <a:pPr>
                        <a:lnSpc>
                          <a:spcPct val="107000"/>
                        </a:lnSpc>
                        <a:spcAft>
                          <a:spcPts val="0"/>
                        </a:spcAft>
                      </a:pPr>
                      <a:r>
                        <a:rPr lang="nb-NO" sz="1400" dirty="0">
                          <a:solidFill>
                            <a:schemeClr val="accent1">
                              <a:lumMod val="50000"/>
                            </a:schemeClr>
                          </a:solidFill>
                          <a:effectLst/>
                        </a:rPr>
                        <a:t>Hvor henvender innbyggerne seg i dag når de trenger hjelp med digitale tjenester? </a:t>
                      </a:r>
                      <a:endParaRPr lang="nb-NO" sz="1200" dirty="0">
                        <a:solidFill>
                          <a:schemeClr val="accent1">
                            <a:lumMod val="50000"/>
                          </a:schemeClr>
                        </a:solidFill>
                        <a:effectLst/>
                      </a:endParaRPr>
                    </a:p>
                    <a:p>
                      <a:pPr marL="628650" lvl="1" indent="-171450">
                        <a:lnSpc>
                          <a:spcPct val="107000"/>
                        </a:lnSpc>
                        <a:spcAft>
                          <a:spcPts val="0"/>
                        </a:spcAft>
                        <a:buClr>
                          <a:srgbClr val="000000"/>
                        </a:buClr>
                        <a:buFont typeface="Wingdings" panose="05000000000000000000" pitchFamily="2" charset="2"/>
                        <a:buChar char="§"/>
                      </a:pPr>
                      <a:r>
                        <a:rPr lang="nb-NO" sz="1200" b="0" dirty="0">
                          <a:solidFill>
                            <a:schemeClr val="accent1">
                              <a:lumMod val="50000"/>
                            </a:schemeClr>
                          </a:solidFill>
                          <a:effectLst/>
                        </a:rPr>
                        <a:t>Hvilke typer spørsmål eller utfordringer har de?</a:t>
                      </a:r>
                      <a:endParaRPr lang="nb-NO" sz="1100" b="0" dirty="0">
                        <a:solidFill>
                          <a:schemeClr val="accent1">
                            <a:lumMod val="50000"/>
                          </a:schemeClr>
                        </a:solidFill>
                        <a:effectLst/>
                      </a:endParaRPr>
                    </a:p>
                    <a:p>
                      <a:pPr marL="628650" lvl="1" indent="-171450">
                        <a:lnSpc>
                          <a:spcPct val="107000"/>
                        </a:lnSpc>
                        <a:spcAft>
                          <a:spcPts val="0"/>
                        </a:spcAft>
                        <a:buClr>
                          <a:srgbClr val="000000"/>
                        </a:buClr>
                        <a:buFont typeface="Wingdings" panose="05000000000000000000" pitchFamily="2" charset="2"/>
                        <a:buChar char="§"/>
                      </a:pPr>
                      <a:r>
                        <a:rPr lang="nb-NO" sz="1200" b="0" dirty="0">
                          <a:solidFill>
                            <a:schemeClr val="accent1">
                              <a:lumMod val="50000"/>
                            </a:schemeClr>
                          </a:solidFill>
                          <a:effectLst/>
                        </a:rPr>
                        <a:t>Hvem er det som typisk henvender seg eller ber om hjelp?   </a:t>
                      </a:r>
                      <a:endParaRPr lang="nb-NO" sz="1100" b="0" dirty="0">
                        <a:solidFill>
                          <a:schemeClr val="accent1">
                            <a:lumMod val="50000"/>
                          </a:schemeClr>
                        </a:solidFill>
                        <a:effectLst/>
                      </a:endParaRPr>
                    </a:p>
                    <a:p>
                      <a:pPr lvl="1">
                        <a:lnSpc>
                          <a:spcPct val="107000"/>
                        </a:lnSpc>
                        <a:spcAft>
                          <a:spcPts val="0"/>
                        </a:spcAft>
                      </a:pPr>
                      <a:r>
                        <a:rPr lang="nb-NO" sz="1200" dirty="0">
                          <a:solidFill>
                            <a:schemeClr val="accent1">
                              <a:lumMod val="50000"/>
                            </a:schemeClr>
                          </a:solidFill>
                          <a:effectLst/>
                        </a:rPr>
                        <a:t> </a:t>
                      </a:r>
                      <a:endParaRPr lang="nb-NO"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67" marR="56867" marT="0" marB="0">
                    <a:solidFill>
                      <a:schemeClr val="accent5">
                        <a:lumMod val="20000"/>
                        <a:lumOff val="80000"/>
                      </a:schemeClr>
                    </a:solidFill>
                  </a:tcPr>
                </a:tc>
                <a:extLst>
                  <a:ext uri="{0D108BD9-81ED-4DB2-BD59-A6C34878D82A}">
                    <a16:rowId xmlns:a16="http://schemas.microsoft.com/office/drawing/2014/main" val="162735231"/>
                  </a:ext>
                </a:extLst>
              </a:tr>
              <a:tr h="1058199">
                <a:tc>
                  <a:txBody>
                    <a:bodyPr/>
                    <a:lstStyle/>
                    <a:p>
                      <a:pPr>
                        <a:lnSpc>
                          <a:spcPct val="107000"/>
                        </a:lnSpc>
                        <a:spcAft>
                          <a:spcPts val="0"/>
                        </a:spcAft>
                      </a:pPr>
                      <a:r>
                        <a:rPr lang="nb-NO" sz="1400" dirty="0">
                          <a:solidFill>
                            <a:schemeClr val="accent1">
                              <a:lumMod val="50000"/>
                            </a:schemeClr>
                          </a:solidFill>
                          <a:effectLst/>
                        </a:rPr>
                        <a:t>Hvordan er innbyggersammensetningen i kommunen? </a:t>
                      </a:r>
                      <a:endParaRPr lang="nb-NO" sz="1200" b="1" dirty="0">
                        <a:solidFill>
                          <a:schemeClr val="accent1">
                            <a:lumMod val="50000"/>
                          </a:schemeClr>
                        </a:solidFill>
                        <a:effectLst/>
                      </a:endParaRPr>
                    </a:p>
                    <a:p>
                      <a:pPr marL="628650" lvl="1" indent="-171450">
                        <a:lnSpc>
                          <a:spcPct val="107000"/>
                        </a:lnSpc>
                        <a:spcAft>
                          <a:spcPts val="0"/>
                        </a:spcAft>
                        <a:buFont typeface="Wingdings" panose="05000000000000000000" pitchFamily="2" charset="2"/>
                        <a:buChar char="§"/>
                      </a:pPr>
                      <a:r>
                        <a:rPr lang="nb-NO" sz="1200" b="0" dirty="0">
                          <a:solidFill>
                            <a:schemeClr val="accent1">
                              <a:lumMod val="50000"/>
                            </a:schemeClr>
                          </a:solidFill>
                          <a:effectLst/>
                        </a:rPr>
                        <a:t>Hvor mange innbyggere er det i kommunen? Hvor mange eldre? Hvor mange innvandrere? Forventet levealder? Utdanningsnivå? etc. </a:t>
                      </a:r>
                      <a:endParaRPr lang="nb-NO" sz="1100" b="0" dirty="0">
                        <a:solidFill>
                          <a:schemeClr val="accent1">
                            <a:lumMod val="50000"/>
                          </a:schemeClr>
                        </a:solidFill>
                        <a:effectLst/>
                      </a:endParaRPr>
                    </a:p>
                    <a:p>
                      <a:pPr marL="628650" lvl="1" indent="-171450">
                        <a:lnSpc>
                          <a:spcPct val="107000"/>
                        </a:lnSpc>
                        <a:spcAft>
                          <a:spcPts val="0"/>
                        </a:spcAft>
                        <a:buFont typeface="Wingdings" panose="05000000000000000000" pitchFamily="2" charset="2"/>
                        <a:buChar char="§"/>
                      </a:pPr>
                      <a:r>
                        <a:rPr lang="nb-NO" sz="1200" b="0" dirty="0">
                          <a:solidFill>
                            <a:schemeClr val="accent1">
                              <a:lumMod val="50000"/>
                            </a:schemeClr>
                          </a:solidFill>
                          <a:effectLst/>
                        </a:rPr>
                        <a:t>SSB sin tjeneste Kommunefakta kan hjelpe dere med å finne svar på noen av spørsmålene (</a:t>
                      </a:r>
                      <a:r>
                        <a:rPr lang="nb-NO" sz="1200" b="0" u="sng" dirty="0">
                          <a:solidFill>
                            <a:schemeClr val="accent1">
                              <a:lumMod val="50000"/>
                            </a:schemeClr>
                          </a:solidFill>
                          <a:effectLst/>
                          <a:hlinkClick r:id="rId13">
                            <a:extLst>
                              <a:ext uri="{A12FA001-AC4F-418D-AE19-62706E023703}">
                                <ahyp:hlinkClr xmlns:ahyp="http://schemas.microsoft.com/office/drawing/2018/hyperlinkcolor" val="tx"/>
                              </a:ext>
                            </a:extLst>
                          </a:hlinkClick>
                        </a:rPr>
                        <a:t>www.ssb.no/kommunefakta</a:t>
                      </a:r>
                      <a:r>
                        <a:rPr lang="nb-NO" sz="1200" b="0" dirty="0">
                          <a:solidFill>
                            <a:schemeClr val="accent1">
                              <a:lumMod val="50000"/>
                            </a:schemeClr>
                          </a:solidFill>
                          <a:effectLst/>
                        </a:rPr>
                        <a:t>) </a:t>
                      </a:r>
                      <a:endParaRPr lang="nb-NO" sz="1100" b="0" dirty="0">
                        <a:solidFill>
                          <a:schemeClr val="accent1">
                            <a:lumMod val="50000"/>
                          </a:schemeClr>
                        </a:solidFill>
                        <a:effectLst/>
                      </a:endParaRPr>
                    </a:p>
                  </a:txBody>
                  <a:tcPr marL="56867" marR="56867" marT="0" marB="0">
                    <a:solidFill>
                      <a:schemeClr val="accent5">
                        <a:lumMod val="20000"/>
                        <a:lumOff val="80000"/>
                      </a:schemeClr>
                    </a:solidFill>
                  </a:tcPr>
                </a:tc>
                <a:extLst>
                  <a:ext uri="{0D108BD9-81ED-4DB2-BD59-A6C34878D82A}">
                    <a16:rowId xmlns:a16="http://schemas.microsoft.com/office/drawing/2014/main" val="3338865061"/>
                  </a:ext>
                </a:extLst>
              </a:tr>
              <a:tr h="407895">
                <a:tc>
                  <a:txBody>
                    <a:bodyPr/>
                    <a:lstStyle/>
                    <a:p>
                      <a:pPr>
                        <a:lnSpc>
                          <a:spcPct val="107000"/>
                        </a:lnSpc>
                        <a:spcAft>
                          <a:spcPts val="0"/>
                        </a:spcAft>
                      </a:pPr>
                      <a:r>
                        <a:rPr lang="nb-NO" sz="1400" dirty="0">
                          <a:solidFill>
                            <a:schemeClr val="accent1">
                              <a:lumMod val="50000"/>
                            </a:schemeClr>
                          </a:solidFill>
                          <a:effectLst/>
                        </a:rPr>
                        <a:t>Er det tett bebyggelse eller spredt bebyggelse i kommunen? </a:t>
                      </a:r>
                      <a:endParaRPr lang="nb-NO" sz="1200" dirty="0">
                        <a:solidFill>
                          <a:schemeClr val="accent1">
                            <a:lumMod val="50000"/>
                          </a:schemeClr>
                        </a:solidFill>
                        <a:effectLst/>
                      </a:endParaRPr>
                    </a:p>
                    <a:p>
                      <a:pPr>
                        <a:lnSpc>
                          <a:spcPct val="107000"/>
                        </a:lnSpc>
                        <a:spcAft>
                          <a:spcPts val="0"/>
                        </a:spcAft>
                      </a:pPr>
                      <a:r>
                        <a:rPr lang="nb-NO" sz="1200" dirty="0">
                          <a:solidFill>
                            <a:schemeClr val="accent1">
                              <a:lumMod val="50000"/>
                            </a:schemeClr>
                          </a:solidFill>
                          <a:effectLst/>
                        </a:rPr>
                        <a:t> </a:t>
                      </a:r>
                      <a:endParaRPr lang="nb-NO" sz="1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6867" marR="56867" marT="0" marB="0">
                    <a:solidFill>
                      <a:schemeClr val="accent5">
                        <a:lumMod val="20000"/>
                        <a:lumOff val="80000"/>
                      </a:schemeClr>
                    </a:solidFill>
                  </a:tcPr>
                </a:tc>
                <a:extLst>
                  <a:ext uri="{0D108BD9-81ED-4DB2-BD59-A6C34878D82A}">
                    <a16:rowId xmlns:a16="http://schemas.microsoft.com/office/drawing/2014/main" val="1161098180"/>
                  </a:ext>
                </a:extLst>
              </a:tr>
              <a:tr h="607421">
                <a:tc>
                  <a:txBody>
                    <a:bodyPr/>
                    <a:lstStyle/>
                    <a:p>
                      <a:pPr>
                        <a:lnSpc>
                          <a:spcPct val="107000"/>
                        </a:lnSpc>
                        <a:spcAft>
                          <a:spcPts val="0"/>
                        </a:spcAft>
                      </a:pPr>
                      <a:r>
                        <a:rPr lang="nb-NO" sz="1400" dirty="0">
                          <a:solidFill>
                            <a:schemeClr val="accent1">
                              <a:lumMod val="50000"/>
                            </a:schemeClr>
                          </a:solidFill>
                          <a:effectLst/>
                        </a:rPr>
                        <a:t>Pågår det noen digitaliseringsprosjekter i kommunen?</a:t>
                      </a:r>
                      <a:endParaRPr lang="nb-NO" sz="1200" dirty="0">
                        <a:solidFill>
                          <a:schemeClr val="accent1">
                            <a:lumMod val="50000"/>
                          </a:schemeClr>
                        </a:solidFill>
                        <a:effectLst/>
                      </a:endParaRPr>
                    </a:p>
                    <a:p>
                      <a:pPr marL="628650" lvl="1" indent="-171450">
                        <a:lnSpc>
                          <a:spcPct val="107000"/>
                        </a:lnSpc>
                        <a:spcAft>
                          <a:spcPts val="0"/>
                        </a:spcAft>
                        <a:buClr>
                          <a:srgbClr val="000000"/>
                        </a:buClr>
                        <a:buFont typeface="Wingdings" panose="05000000000000000000" pitchFamily="2" charset="2"/>
                        <a:buChar char="§"/>
                      </a:pPr>
                      <a:r>
                        <a:rPr lang="nb-NO" sz="1200" b="0" dirty="0">
                          <a:solidFill>
                            <a:schemeClr val="accent1">
                              <a:lumMod val="50000"/>
                            </a:schemeClr>
                          </a:solidFill>
                          <a:effectLst/>
                        </a:rPr>
                        <a:t>Hvis ja; hvilke prosjekter pågår? </a:t>
                      </a:r>
                      <a:endParaRPr lang="nb-NO" sz="1100" b="0" dirty="0">
                        <a:solidFill>
                          <a:schemeClr val="accent1">
                            <a:lumMod val="50000"/>
                          </a:schemeClr>
                        </a:solidFill>
                        <a:effectLst/>
                      </a:endParaRPr>
                    </a:p>
                  </a:txBody>
                  <a:tcPr marL="56867" marR="56867" marT="0" marB="0">
                    <a:solidFill>
                      <a:schemeClr val="accent5">
                        <a:lumMod val="20000"/>
                        <a:lumOff val="80000"/>
                      </a:schemeClr>
                    </a:solidFill>
                  </a:tcPr>
                </a:tc>
                <a:extLst>
                  <a:ext uri="{0D108BD9-81ED-4DB2-BD59-A6C34878D82A}">
                    <a16:rowId xmlns:a16="http://schemas.microsoft.com/office/drawing/2014/main" val="1494506960"/>
                  </a:ext>
                </a:extLst>
              </a:tr>
              <a:tr h="690081">
                <a:tc>
                  <a:txBody>
                    <a:bodyPr/>
                    <a:lstStyle/>
                    <a:p>
                      <a:pPr>
                        <a:lnSpc>
                          <a:spcPct val="107000"/>
                        </a:lnSpc>
                        <a:spcAft>
                          <a:spcPts val="0"/>
                        </a:spcAft>
                      </a:pPr>
                      <a:r>
                        <a:rPr lang="nb-NO" sz="1400" dirty="0">
                          <a:solidFill>
                            <a:schemeClr val="accent1">
                              <a:lumMod val="50000"/>
                            </a:schemeClr>
                          </a:solidFill>
                          <a:effectLst/>
                        </a:rPr>
                        <a:t>Har kommunen en digitaliseringsstrategi eller digital strategi? </a:t>
                      </a:r>
                      <a:endParaRPr lang="nb-NO" sz="1200" dirty="0">
                        <a:solidFill>
                          <a:schemeClr val="accent1">
                            <a:lumMod val="50000"/>
                          </a:schemeClr>
                        </a:solidFill>
                        <a:effectLst/>
                      </a:endParaRPr>
                    </a:p>
                    <a:p>
                      <a:pPr marL="628650" lvl="1" indent="-171450">
                        <a:lnSpc>
                          <a:spcPct val="107000"/>
                        </a:lnSpc>
                        <a:spcAft>
                          <a:spcPts val="0"/>
                        </a:spcAft>
                        <a:buClr>
                          <a:srgbClr val="000000"/>
                        </a:buClr>
                        <a:buFont typeface="Wingdings" panose="05000000000000000000" pitchFamily="2" charset="2"/>
                        <a:buChar char="§"/>
                      </a:pPr>
                      <a:r>
                        <a:rPr lang="nb-NO" sz="1200" dirty="0">
                          <a:solidFill>
                            <a:schemeClr val="accent1">
                              <a:lumMod val="50000"/>
                            </a:schemeClr>
                          </a:solidFill>
                          <a:effectLst/>
                        </a:rPr>
                        <a:t>  </a:t>
                      </a:r>
                      <a:r>
                        <a:rPr lang="nb-NO" sz="1200" b="0" dirty="0">
                          <a:solidFill>
                            <a:schemeClr val="accent1">
                              <a:lumMod val="50000"/>
                            </a:schemeClr>
                          </a:solidFill>
                          <a:effectLst/>
                        </a:rPr>
                        <a:t>Hvis ja, er f.eks. digital deltakelse, digital kompetanse eller digital utenforskap nevnt? </a:t>
                      </a:r>
                      <a:endParaRPr lang="nb-NO" sz="1100" b="0" dirty="0">
                        <a:solidFill>
                          <a:schemeClr val="accent1">
                            <a:lumMod val="50000"/>
                          </a:schemeClr>
                        </a:solidFill>
                        <a:effectLst/>
                      </a:endParaRPr>
                    </a:p>
                  </a:txBody>
                  <a:tcPr marL="56867" marR="56867" marT="0" marB="0">
                    <a:solidFill>
                      <a:schemeClr val="accent5">
                        <a:lumMod val="20000"/>
                        <a:lumOff val="80000"/>
                      </a:schemeClr>
                    </a:solidFill>
                  </a:tcPr>
                </a:tc>
                <a:extLst>
                  <a:ext uri="{0D108BD9-81ED-4DB2-BD59-A6C34878D82A}">
                    <a16:rowId xmlns:a16="http://schemas.microsoft.com/office/drawing/2014/main" val="1533781555"/>
                  </a:ext>
                </a:extLst>
              </a:tr>
            </a:tbl>
          </a:graphicData>
        </a:graphic>
      </p:graphicFrame>
    </p:spTree>
    <p:extLst>
      <p:ext uri="{BB962C8B-B14F-4D97-AF65-F5344CB8AC3E}">
        <p14:creationId xmlns:p14="http://schemas.microsoft.com/office/powerpoint/2010/main" val="339652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2830DD-E4CB-4CF3-AFD6-6D09B0CBC74C}"/>
              </a:ext>
            </a:extLst>
          </p:cNvPr>
          <p:cNvSpPr>
            <a:spLocks noGrp="1"/>
          </p:cNvSpPr>
          <p:nvPr>
            <p:ph type="title"/>
          </p:nvPr>
        </p:nvSpPr>
        <p:spPr>
          <a:xfrm>
            <a:off x="0" y="327993"/>
            <a:ext cx="11658434" cy="869525"/>
          </a:xfrm>
          <a:solidFill>
            <a:schemeClr val="accent1">
              <a:lumMod val="20000"/>
              <a:lumOff val="80000"/>
            </a:schemeClr>
          </a:solidFill>
        </p:spPr>
        <p:txBody>
          <a:bodyPr>
            <a:normAutofit/>
          </a:bodyPr>
          <a:lstStyle/>
          <a:p>
            <a:r>
              <a:rPr lang="nb-NO" b="1" dirty="0"/>
              <a:t>OPPGAVE OM NÅSITUASJON OG FORANKRING </a:t>
            </a:r>
          </a:p>
        </p:txBody>
      </p:sp>
      <p:sp>
        <p:nvSpPr>
          <p:cNvPr id="3" name="Plassholder for innhold 2">
            <a:extLst>
              <a:ext uri="{FF2B5EF4-FFF2-40B4-BE49-F238E27FC236}">
                <a16:creationId xmlns:a16="http://schemas.microsoft.com/office/drawing/2014/main" id="{B46320DD-4C51-4418-92A4-EB7CBC76F210}"/>
              </a:ext>
            </a:extLst>
          </p:cNvPr>
          <p:cNvSpPr>
            <a:spLocks noGrp="1"/>
          </p:cNvSpPr>
          <p:nvPr>
            <p:ph sz="quarter" idx="10"/>
          </p:nvPr>
        </p:nvSpPr>
        <p:spPr>
          <a:xfrm>
            <a:off x="483172" y="1197518"/>
            <a:ext cx="8166518" cy="4878708"/>
          </a:xfrm>
          <a:solidFill>
            <a:schemeClr val="accent1">
              <a:lumMod val="60000"/>
              <a:lumOff val="40000"/>
            </a:schemeClr>
          </a:solidFill>
          <a:ln>
            <a:noFill/>
          </a:ln>
          <a:effectLst>
            <a:outerShdw blurRad="50800" dist="38100" dir="5400000" algn="t" rotWithShape="0">
              <a:prstClr val="black">
                <a:alpha val="40000"/>
              </a:prstClr>
            </a:outerShdw>
          </a:effectLst>
        </p:spPr>
        <p:txBody>
          <a:bodyPr anchor="ctr"/>
          <a:lstStyle/>
          <a:p>
            <a:pPr marL="457200" lvl="1" indent="0">
              <a:spcAft>
                <a:spcPts val="1000"/>
              </a:spcAft>
              <a:buNone/>
            </a:pPr>
            <a:r>
              <a:rPr lang="nb-NO" sz="2800" b="1" dirty="0">
                <a:solidFill>
                  <a:schemeClr val="tx2">
                    <a:lumMod val="50000"/>
                  </a:schemeClr>
                </a:solidFill>
              </a:rPr>
              <a:t>Hvordan ser nåsituasjonen ut i din kommune?</a:t>
            </a:r>
          </a:p>
          <a:p>
            <a:pPr lvl="1">
              <a:spcBef>
                <a:spcPts val="400"/>
              </a:spcBef>
              <a:spcAft>
                <a:spcPts val="300"/>
              </a:spcAft>
              <a:buFont typeface="Wingdings" panose="05000000000000000000" pitchFamily="2" charset="2"/>
              <a:buChar char="§"/>
            </a:pPr>
            <a:r>
              <a:rPr lang="nb-NO" dirty="0">
                <a:solidFill>
                  <a:schemeClr val="tx2">
                    <a:lumMod val="50000"/>
                  </a:schemeClr>
                </a:solidFill>
              </a:rPr>
              <a:t>Eksisterende tilbud og ev. erfaringer med dette?</a:t>
            </a:r>
          </a:p>
          <a:p>
            <a:pPr lvl="1">
              <a:spcBef>
                <a:spcPts val="400"/>
              </a:spcBef>
              <a:spcAft>
                <a:spcPts val="300"/>
              </a:spcAft>
              <a:buFont typeface="Wingdings" panose="05000000000000000000" pitchFamily="2" charset="2"/>
              <a:buChar char="§"/>
            </a:pPr>
            <a:r>
              <a:rPr lang="nb-NO" dirty="0">
                <a:solidFill>
                  <a:schemeClr val="tx2">
                    <a:lumMod val="50000"/>
                  </a:schemeClr>
                </a:solidFill>
              </a:rPr>
              <a:t>Hvilke interne og eksterne aktører kan dere samarbeide med og på hvilken måte?</a:t>
            </a:r>
          </a:p>
          <a:p>
            <a:pPr lvl="1">
              <a:spcBef>
                <a:spcPts val="400"/>
              </a:spcBef>
              <a:spcAft>
                <a:spcPts val="300"/>
              </a:spcAft>
              <a:buFont typeface="Wingdings" panose="05000000000000000000" pitchFamily="2" charset="2"/>
              <a:buChar char="§"/>
            </a:pPr>
            <a:r>
              <a:rPr lang="nb-NO" dirty="0">
                <a:solidFill>
                  <a:schemeClr val="tx2">
                    <a:lumMod val="50000"/>
                  </a:schemeClr>
                </a:solidFill>
              </a:rPr>
              <a:t>Hvordan er befolkningssammensetning i din kommune og behovene hos innbyggerne? </a:t>
            </a:r>
          </a:p>
          <a:p>
            <a:pPr lvl="2">
              <a:spcBef>
                <a:spcPts val="300"/>
              </a:spcBef>
              <a:buFont typeface="Wingdings" panose="05000000000000000000" pitchFamily="2" charset="2"/>
              <a:buChar char="§"/>
            </a:pPr>
            <a:r>
              <a:rPr lang="nb-NO" sz="1800" dirty="0">
                <a:solidFill>
                  <a:schemeClr val="tx2">
                    <a:lumMod val="50000"/>
                  </a:schemeClr>
                </a:solidFill>
              </a:rPr>
              <a:t>Er det noen grupper som peker seg ut og trenger veiledning?</a:t>
            </a:r>
          </a:p>
          <a:p>
            <a:pPr lvl="2">
              <a:spcBef>
                <a:spcPts val="300"/>
              </a:spcBef>
              <a:buFont typeface="Wingdings" panose="05000000000000000000" pitchFamily="2" charset="2"/>
              <a:buChar char="§"/>
            </a:pPr>
            <a:r>
              <a:rPr lang="nb-NO" sz="1800" dirty="0">
                <a:solidFill>
                  <a:schemeClr val="tx2">
                    <a:lumMod val="50000"/>
                  </a:schemeClr>
                </a:solidFill>
              </a:rPr>
              <a:t>Hvilke behov har gruppene? Hva synes de er krevende?</a:t>
            </a:r>
          </a:p>
          <a:p>
            <a:pPr lvl="1">
              <a:spcBef>
                <a:spcPts val="400"/>
              </a:spcBef>
              <a:spcAft>
                <a:spcPts val="300"/>
              </a:spcAft>
              <a:buFont typeface="Wingdings" panose="05000000000000000000" pitchFamily="2" charset="2"/>
              <a:buChar char="§"/>
            </a:pPr>
            <a:r>
              <a:rPr lang="nb-NO" dirty="0">
                <a:solidFill>
                  <a:schemeClr val="tx2">
                    <a:lumMod val="50000"/>
                  </a:schemeClr>
                </a:solidFill>
              </a:rPr>
              <a:t>Hvordan ønsker dere å forankre tilbudet i kommunen og hvordan vil dere gå frem?</a:t>
            </a:r>
          </a:p>
        </p:txBody>
      </p:sp>
      <p:sp>
        <p:nvSpPr>
          <p:cNvPr id="4" name="Rektangel 3">
            <a:extLst>
              <a:ext uri="{FF2B5EF4-FFF2-40B4-BE49-F238E27FC236}">
                <a16:creationId xmlns:a16="http://schemas.microsoft.com/office/drawing/2014/main" id="{E758230A-4279-48E4-917C-AEE421B59F27}"/>
              </a:ext>
            </a:extLst>
          </p:cNvPr>
          <p:cNvSpPr/>
          <p:nvPr/>
        </p:nvSpPr>
        <p:spPr>
          <a:xfrm>
            <a:off x="8599298" y="1197519"/>
            <a:ext cx="3059136" cy="4878708"/>
          </a:xfrm>
          <a:prstGeom prst="rect">
            <a:avLst/>
          </a:prstGeom>
          <a:solidFill>
            <a:schemeClr val="accent1">
              <a:lumMod val="75000"/>
            </a:schemeClr>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spcBef>
                <a:spcPts val="400"/>
              </a:spcBef>
              <a:spcAft>
                <a:spcPts val="400"/>
              </a:spcAft>
              <a:buAutoNum type="arabicPeriod"/>
            </a:pPr>
            <a:r>
              <a:rPr lang="nb-NO" dirty="0">
                <a:solidFill>
                  <a:schemeClr val="bg1"/>
                </a:solidFill>
              </a:rPr>
              <a:t>Bruk informasjonen fra hjemmeoppgaven og vurder de 4 punktene</a:t>
            </a:r>
          </a:p>
          <a:p>
            <a:pPr marL="342900" indent="-342900">
              <a:spcBef>
                <a:spcPts val="400"/>
              </a:spcBef>
              <a:spcAft>
                <a:spcPts val="400"/>
              </a:spcAft>
              <a:buAutoNum type="arabicPeriod"/>
            </a:pPr>
            <a:r>
              <a:rPr lang="nb-NO" dirty="0">
                <a:solidFill>
                  <a:schemeClr val="bg1"/>
                </a:solidFill>
              </a:rPr>
              <a:t>Noter stikkord </a:t>
            </a:r>
          </a:p>
          <a:p>
            <a:pPr marL="342900" indent="-342900">
              <a:spcBef>
                <a:spcPts val="1000"/>
              </a:spcBef>
              <a:buAutoNum type="arabicPeriod"/>
            </a:pPr>
            <a:r>
              <a:rPr lang="nb-NO" dirty="0">
                <a:solidFill>
                  <a:schemeClr val="bg1"/>
                </a:solidFill>
              </a:rPr>
              <a:t>Alle på bordet deler sine refleksjoner og forslag med hverandre </a:t>
            </a:r>
          </a:p>
        </p:txBody>
      </p:sp>
      <p:pic>
        <p:nvPicPr>
          <p:cNvPr id="7" name="Grafikk 6" descr="Gruppe – idédugnad">
            <a:extLst>
              <a:ext uri="{FF2B5EF4-FFF2-40B4-BE49-F238E27FC236}">
                <a16:creationId xmlns:a16="http://schemas.microsoft.com/office/drawing/2014/main" id="{08AFA885-8CB7-40C4-B3EF-3A6F4580F8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0661" y="273198"/>
            <a:ext cx="924320" cy="924320"/>
          </a:xfrm>
          <a:prstGeom prst="rect">
            <a:avLst/>
          </a:prstGeom>
        </p:spPr>
      </p:pic>
      <p:sp>
        <p:nvSpPr>
          <p:cNvPr id="8" name="TekstSylinder 7">
            <a:extLst>
              <a:ext uri="{FF2B5EF4-FFF2-40B4-BE49-F238E27FC236}">
                <a16:creationId xmlns:a16="http://schemas.microsoft.com/office/drawing/2014/main" id="{88511B03-27E0-4E89-8188-A4938780F144}"/>
              </a:ext>
            </a:extLst>
          </p:cNvPr>
          <p:cNvSpPr txBox="1"/>
          <p:nvPr/>
        </p:nvSpPr>
        <p:spPr>
          <a:xfrm>
            <a:off x="9139791" y="5127387"/>
            <a:ext cx="1658345" cy="369332"/>
          </a:xfrm>
          <a:prstGeom prst="rect">
            <a:avLst/>
          </a:prstGeom>
          <a:noFill/>
        </p:spPr>
        <p:txBody>
          <a:bodyPr wrap="square" rtlCol="0">
            <a:spAutoFit/>
          </a:bodyPr>
          <a:lstStyle/>
          <a:p>
            <a:r>
              <a:rPr lang="nb-NO" b="1" dirty="0">
                <a:solidFill>
                  <a:schemeClr val="bg1"/>
                </a:solidFill>
              </a:rPr>
              <a:t>Ca. 20 minutter </a:t>
            </a:r>
          </a:p>
        </p:txBody>
      </p:sp>
      <p:sp>
        <p:nvSpPr>
          <p:cNvPr id="9" name="TekstSylinder 8">
            <a:extLst>
              <a:ext uri="{FF2B5EF4-FFF2-40B4-BE49-F238E27FC236}">
                <a16:creationId xmlns:a16="http://schemas.microsoft.com/office/drawing/2014/main" id="{1BC776C1-3669-4CF4-93DE-2A9EDC34B90C}"/>
              </a:ext>
            </a:extLst>
          </p:cNvPr>
          <p:cNvSpPr txBox="1"/>
          <p:nvPr/>
        </p:nvSpPr>
        <p:spPr>
          <a:xfrm>
            <a:off x="8700082" y="1835660"/>
            <a:ext cx="1403684" cy="400110"/>
          </a:xfrm>
          <a:prstGeom prst="rect">
            <a:avLst/>
          </a:prstGeom>
          <a:noFill/>
        </p:spPr>
        <p:txBody>
          <a:bodyPr wrap="square" rtlCol="0">
            <a:spAutoFit/>
          </a:bodyPr>
          <a:lstStyle/>
          <a:p>
            <a:r>
              <a:rPr lang="nb-NO" sz="2000" b="1" dirty="0">
                <a:solidFill>
                  <a:schemeClr val="bg1"/>
                </a:solidFill>
              </a:rPr>
              <a:t>Prosess</a:t>
            </a:r>
          </a:p>
        </p:txBody>
      </p:sp>
      <p:pic>
        <p:nvPicPr>
          <p:cNvPr id="10" name="Grafikk 9" descr="Timeglass">
            <a:extLst>
              <a:ext uri="{FF2B5EF4-FFF2-40B4-BE49-F238E27FC236}">
                <a16:creationId xmlns:a16="http://schemas.microsoft.com/office/drawing/2014/main" id="{857E1598-9675-44CF-A756-5159673C5B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8136" y="5046256"/>
            <a:ext cx="450463" cy="450463"/>
          </a:xfrm>
          <a:prstGeom prst="rect">
            <a:avLst/>
          </a:prstGeom>
        </p:spPr>
      </p:pic>
    </p:spTree>
    <p:extLst>
      <p:ext uri="{BB962C8B-B14F-4D97-AF65-F5344CB8AC3E}">
        <p14:creationId xmlns:p14="http://schemas.microsoft.com/office/powerpoint/2010/main" val="4256195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brevhode, blyant, skrivesaker, bakke&#10;&#10;Beskrivelse som er generert med svært høy visshet">
            <a:extLst>
              <a:ext uri="{FF2B5EF4-FFF2-40B4-BE49-F238E27FC236}">
                <a16:creationId xmlns:a16="http://schemas.microsoft.com/office/drawing/2014/main" id="{79F207AB-E08D-4ECD-9E44-F0367D0F20D9}"/>
              </a:ext>
            </a:extLst>
          </p:cNvPr>
          <p:cNvPicPr>
            <a:picLocks noChangeAspect="1"/>
          </p:cNvPicPr>
          <p:nvPr/>
        </p:nvPicPr>
        <p:blipFill>
          <a:blip r:embed="rId3"/>
          <a:stretch>
            <a:fillRect/>
          </a:stretch>
        </p:blipFill>
        <p:spPr>
          <a:xfrm>
            <a:off x="0" y="-1"/>
            <a:ext cx="7830589" cy="6858001"/>
          </a:xfrm>
          <a:prstGeom prst="rect">
            <a:avLst/>
          </a:prstGeom>
        </p:spPr>
      </p:pic>
      <p:sp>
        <p:nvSpPr>
          <p:cNvPr id="7" name="TekstSylinder 6">
            <a:extLst>
              <a:ext uri="{FF2B5EF4-FFF2-40B4-BE49-F238E27FC236}">
                <a16:creationId xmlns:a16="http://schemas.microsoft.com/office/drawing/2014/main" id="{6A36C494-FDA6-4861-A0E6-7858DC9D50A2}"/>
              </a:ext>
            </a:extLst>
          </p:cNvPr>
          <p:cNvSpPr txBox="1"/>
          <p:nvPr/>
        </p:nvSpPr>
        <p:spPr>
          <a:xfrm>
            <a:off x="-1" y="6627858"/>
            <a:ext cx="1366787" cy="253916"/>
          </a:xfrm>
          <a:prstGeom prst="rect">
            <a:avLst/>
          </a:prstGeom>
          <a:noFill/>
        </p:spPr>
        <p:txBody>
          <a:bodyPr wrap="square" rtlCol="0">
            <a:spAutoFit/>
          </a:bodyPr>
          <a:lstStyle/>
          <a:p>
            <a:r>
              <a:rPr lang="nb-NO" sz="1050" dirty="0">
                <a:solidFill>
                  <a:schemeClr val="bg1"/>
                </a:solidFill>
              </a:rPr>
              <a:t>Foto: Shutterstock</a:t>
            </a:r>
          </a:p>
        </p:txBody>
      </p:sp>
      <p:sp>
        <p:nvSpPr>
          <p:cNvPr id="8" name="TekstSylinder 7">
            <a:extLst>
              <a:ext uri="{FF2B5EF4-FFF2-40B4-BE49-F238E27FC236}">
                <a16:creationId xmlns:a16="http://schemas.microsoft.com/office/drawing/2014/main" id="{08DCEFF5-BD28-4050-8650-AF9A782321BD}"/>
              </a:ext>
            </a:extLst>
          </p:cNvPr>
          <p:cNvSpPr txBox="1"/>
          <p:nvPr/>
        </p:nvSpPr>
        <p:spPr>
          <a:xfrm>
            <a:off x="8388614" y="3087095"/>
            <a:ext cx="2915139" cy="523220"/>
          </a:xfrm>
          <a:prstGeom prst="rect">
            <a:avLst/>
          </a:prstGeom>
          <a:noFill/>
        </p:spPr>
        <p:txBody>
          <a:bodyPr wrap="square" rtlCol="0">
            <a:spAutoFit/>
          </a:bodyPr>
          <a:lstStyle/>
          <a:p>
            <a:r>
              <a:rPr lang="nb-NO" sz="2800" b="1" dirty="0">
                <a:solidFill>
                  <a:schemeClr val="tx2">
                    <a:lumMod val="50000"/>
                  </a:schemeClr>
                </a:solidFill>
              </a:rPr>
              <a:t>ORGANISERING</a:t>
            </a:r>
          </a:p>
        </p:txBody>
      </p:sp>
    </p:spTree>
    <p:extLst>
      <p:ext uri="{BB962C8B-B14F-4D97-AF65-F5344CB8AC3E}">
        <p14:creationId xmlns:p14="http://schemas.microsoft.com/office/powerpoint/2010/main" val="1977494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2562792-75C5-4AF9-95FF-459965EC2B65}"/>
              </a:ext>
            </a:extLst>
          </p:cNvPr>
          <p:cNvPicPr>
            <a:picLocks noChangeAspect="1"/>
          </p:cNvPicPr>
          <p:nvPr/>
        </p:nvPicPr>
        <p:blipFill>
          <a:blip r:embed="rId3"/>
          <a:stretch>
            <a:fillRect/>
          </a:stretch>
        </p:blipFill>
        <p:spPr>
          <a:xfrm>
            <a:off x="6071921" y="-30789"/>
            <a:ext cx="3234127" cy="2781780"/>
          </a:xfrm>
          <a:prstGeom prst="rect">
            <a:avLst/>
          </a:prstGeom>
          <a:ln>
            <a:noFill/>
          </a:ln>
          <a:effectLst>
            <a:outerShdw blurRad="292100" dist="139700" dir="2700000" algn="tl" rotWithShape="0">
              <a:srgbClr val="333333">
                <a:alpha val="65000"/>
              </a:srgbClr>
            </a:outerShdw>
          </a:effectLst>
        </p:spPr>
      </p:pic>
      <p:pic>
        <p:nvPicPr>
          <p:cNvPr id="2" name="Bilde 1">
            <a:extLst>
              <a:ext uri="{FF2B5EF4-FFF2-40B4-BE49-F238E27FC236}">
                <a16:creationId xmlns:a16="http://schemas.microsoft.com/office/drawing/2014/main" id="{76DB3903-98E8-4901-84BD-DDD7194680A1}"/>
              </a:ext>
            </a:extLst>
          </p:cNvPr>
          <p:cNvPicPr>
            <a:picLocks noChangeAspect="1"/>
          </p:cNvPicPr>
          <p:nvPr/>
        </p:nvPicPr>
        <p:blipFill>
          <a:blip r:embed="rId4"/>
          <a:stretch>
            <a:fillRect/>
          </a:stretch>
        </p:blipFill>
        <p:spPr>
          <a:xfrm>
            <a:off x="1939536" y="44699"/>
            <a:ext cx="3040922" cy="2561853"/>
          </a:xfrm>
          <a:prstGeom prst="rect">
            <a:avLst/>
          </a:prstGeom>
          <a:ln>
            <a:noFill/>
          </a:ln>
          <a:effectLst>
            <a:outerShdw blurRad="292100" dist="139700" dir="2700000" algn="tl" rotWithShape="0">
              <a:srgbClr val="333333">
                <a:alpha val="65000"/>
              </a:srgbClr>
            </a:outerShdw>
          </a:effectLst>
        </p:spPr>
      </p:pic>
      <p:pic>
        <p:nvPicPr>
          <p:cNvPr id="3" name="Bilde 2">
            <a:extLst>
              <a:ext uri="{FF2B5EF4-FFF2-40B4-BE49-F238E27FC236}">
                <a16:creationId xmlns:a16="http://schemas.microsoft.com/office/drawing/2014/main" id="{3DEE01EB-B685-4A26-9CB8-F73A33CA3119}"/>
              </a:ext>
            </a:extLst>
          </p:cNvPr>
          <p:cNvPicPr>
            <a:picLocks noChangeAspect="1"/>
          </p:cNvPicPr>
          <p:nvPr/>
        </p:nvPicPr>
        <p:blipFill>
          <a:blip r:embed="rId5"/>
          <a:stretch>
            <a:fillRect/>
          </a:stretch>
        </p:blipFill>
        <p:spPr>
          <a:xfrm>
            <a:off x="38287" y="1944764"/>
            <a:ext cx="3223056" cy="2902170"/>
          </a:xfrm>
          <a:prstGeom prst="rect">
            <a:avLst/>
          </a:prstGeom>
          <a:ln>
            <a:noFill/>
          </a:ln>
          <a:effectLst>
            <a:outerShdw blurRad="292100" dist="139700" dir="2700000" algn="tl" rotWithShape="0">
              <a:srgbClr val="333333">
                <a:alpha val="65000"/>
              </a:srgbClr>
            </a:outerShdw>
          </a:effectLst>
        </p:spPr>
      </p:pic>
      <p:pic>
        <p:nvPicPr>
          <p:cNvPr id="4" name="Bilde 3">
            <a:extLst>
              <a:ext uri="{FF2B5EF4-FFF2-40B4-BE49-F238E27FC236}">
                <a16:creationId xmlns:a16="http://schemas.microsoft.com/office/drawing/2014/main" id="{1CF2ACDD-4FD2-4090-A3F5-29374F28F30D}"/>
              </a:ext>
            </a:extLst>
          </p:cNvPr>
          <p:cNvPicPr>
            <a:picLocks noChangeAspect="1"/>
          </p:cNvPicPr>
          <p:nvPr/>
        </p:nvPicPr>
        <p:blipFill>
          <a:blip r:embed="rId6"/>
          <a:stretch>
            <a:fillRect/>
          </a:stretch>
        </p:blipFill>
        <p:spPr>
          <a:xfrm>
            <a:off x="3860991" y="1921383"/>
            <a:ext cx="3518770" cy="2896766"/>
          </a:xfrm>
          <a:prstGeom prst="rect">
            <a:avLst/>
          </a:prstGeom>
          <a:ln>
            <a:noFill/>
          </a:ln>
          <a:effectLst>
            <a:outerShdw blurRad="292100" dist="139700" dir="2700000" algn="tl" rotWithShape="0">
              <a:srgbClr val="333333">
                <a:alpha val="65000"/>
              </a:srgbClr>
            </a:outerShdw>
          </a:effectLst>
        </p:spPr>
      </p:pic>
      <p:pic>
        <p:nvPicPr>
          <p:cNvPr id="5" name="Bilde 4">
            <a:extLst>
              <a:ext uri="{FF2B5EF4-FFF2-40B4-BE49-F238E27FC236}">
                <a16:creationId xmlns:a16="http://schemas.microsoft.com/office/drawing/2014/main" id="{221CCF68-456B-4586-9C36-E357B7099081}"/>
              </a:ext>
            </a:extLst>
          </p:cNvPr>
          <p:cNvPicPr>
            <a:picLocks noChangeAspect="1"/>
          </p:cNvPicPr>
          <p:nvPr/>
        </p:nvPicPr>
        <p:blipFill>
          <a:blip r:embed="rId7"/>
          <a:stretch>
            <a:fillRect/>
          </a:stretch>
        </p:blipFill>
        <p:spPr>
          <a:xfrm>
            <a:off x="8024546" y="1921383"/>
            <a:ext cx="3395929" cy="2851579"/>
          </a:xfrm>
          <a:prstGeom prst="rect">
            <a:avLst/>
          </a:prstGeom>
          <a:ln>
            <a:noFill/>
          </a:ln>
          <a:effectLst>
            <a:outerShdw blurRad="292100" dist="139700" dir="2700000" algn="tl" rotWithShape="0">
              <a:srgbClr val="333333">
                <a:alpha val="65000"/>
              </a:srgbClr>
            </a:outerShdw>
          </a:effectLst>
        </p:spPr>
      </p:pic>
      <p:pic>
        <p:nvPicPr>
          <p:cNvPr id="8" name="Bilde 7">
            <a:extLst>
              <a:ext uri="{FF2B5EF4-FFF2-40B4-BE49-F238E27FC236}">
                <a16:creationId xmlns:a16="http://schemas.microsoft.com/office/drawing/2014/main" id="{892F1A78-090A-4241-A532-CBC5B21EA9FC}"/>
              </a:ext>
            </a:extLst>
          </p:cNvPr>
          <p:cNvPicPr>
            <a:picLocks noChangeAspect="1"/>
          </p:cNvPicPr>
          <p:nvPr/>
        </p:nvPicPr>
        <p:blipFill>
          <a:blip r:embed="rId8"/>
          <a:stretch>
            <a:fillRect/>
          </a:stretch>
        </p:blipFill>
        <p:spPr>
          <a:xfrm>
            <a:off x="1126255" y="4107009"/>
            <a:ext cx="3209418" cy="2735127"/>
          </a:xfrm>
          <a:prstGeom prst="rect">
            <a:avLst/>
          </a:prstGeom>
          <a:ln>
            <a:noFill/>
          </a:ln>
          <a:effectLst>
            <a:outerShdw blurRad="292100" dist="139700" dir="2700000" algn="tl" rotWithShape="0">
              <a:srgbClr val="333333">
                <a:alpha val="65000"/>
              </a:srgbClr>
            </a:outerShdw>
          </a:effectLst>
        </p:spPr>
      </p:pic>
      <p:pic>
        <p:nvPicPr>
          <p:cNvPr id="9" name="Bilde 8">
            <a:extLst>
              <a:ext uri="{FF2B5EF4-FFF2-40B4-BE49-F238E27FC236}">
                <a16:creationId xmlns:a16="http://schemas.microsoft.com/office/drawing/2014/main" id="{6EFAAC98-4312-4D46-918C-3511C397B23A}"/>
              </a:ext>
            </a:extLst>
          </p:cNvPr>
          <p:cNvPicPr>
            <a:picLocks noChangeAspect="1"/>
          </p:cNvPicPr>
          <p:nvPr/>
        </p:nvPicPr>
        <p:blipFill>
          <a:blip r:embed="rId9"/>
          <a:stretch>
            <a:fillRect/>
          </a:stretch>
        </p:blipFill>
        <p:spPr>
          <a:xfrm>
            <a:off x="4980458" y="4078174"/>
            <a:ext cx="3511985" cy="2735127"/>
          </a:xfrm>
          <a:prstGeom prst="rect">
            <a:avLst/>
          </a:prstGeom>
          <a:ln>
            <a:noFill/>
          </a:ln>
          <a:effectLst>
            <a:outerShdw blurRad="292100" dist="139700" dir="2700000" algn="tl" rotWithShape="0">
              <a:srgbClr val="333333">
                <a:alpha val="65000"/>
              </a:srgbClr>
            </a:outerShdw>
          </a:effectLst>
        </p:spPr>
      </p:pic>
      <p:pic>
        <p:nvPicPr>
          <p:cNvPr id="10" name="Bilde 9">
            <a:extLst>
              <a:ext uri="{FF2B5EF4-FFF2-40B4-BE49-F238E27FC236}">
                <a16:creationId xmlns:a16="http://schemas.microsoft.com/office/drawing/2014/main" id="{0B29657C-CEBF-4224-BCEF-7C388A2DE180}"/>
              </a:ext>
            </a:extLst>
          </p:cNvPr>
          <p:cNvPicPr>
            <a:picLocks noChangeAspect="1"/>
          </p:cNvPicPr>
          <p:nvPr/>
        </p:nvPicPr>
        <p:blipFill>
          <a:blip r:embed="rId10"/>
          <a:stretch>
            <a:fillRect/>
          </a:stretch>
        </p:blipFill>
        <p:spPr>
          <a:xfrm>
            <a:off x="8879111" y="4107009"/>
            <a:ext cx="3234126" cy="2677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5495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27C56E3-1E1A-46D8-A244-40161012972C}"/>
              </a:ext>
            </a:extLst>
          </p:cNvPr>
          <p:cNvSpPr/>
          <p:nvPr/>
        </p:nvSpPr>
        <p:spPr>
          <a:xfrm>
            <a:off x="2291024" y="1668026"/>
            <a:ext cx="8058779" cy="85411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6FD72267-CA99-4A99-9F00-05AB74793D59}"/>
              </a:ext>
            </a:extLst>
          </p:cNvPr>
          <p:cNvSpPr/>
          <p:nvPr/>
        </p:nvSpPr>
        <p:spPr>
          <a:xfrm>
            <a:off x="2291025" y="2865453"/>
            <a:ext cx="8058778" cy="85411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28F8B683-22E3-4132-8FED-34FEC768BAF3}"/>
              </a:ext>
            </a:extLst>
          </p:cNvPr>
          <p:cNvSpPr/>
          <p:nvPr/>
        </p:nvSpPr>
        <p:spPr>
          <a:xfrm>
            <a:off x="2291025" y="4049484"/>
            <a:ext cx="8058778" cy="85411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Ellipse 6">
            <a:extLst>
              <a:ext uri="{FF2B5EF4-FFF2-40B4-BE49-F238E27FC236}">
                <a16:creationId xmlns:a16="http://schemas.microsoft.com/office/drawing/2014/main" id="{15F72100-E1A7-4201-8353-CFF04C281F5A}"/>
              </a:ext>
            </a:extLst>
          </p:cNvPr>
          <p:cNvSpPr/>
          <p:nvPr/>
        </p:nvSpPr>
        <p:spPr>
          <a:xfrm>
            <a:off x="1497207" y="1617784"/>
            <a:ext cx="1125415" cy="954593"/>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Ellipse 7">
            <a:extLst>
              <a:ext uri="{FF2B5EF4-FFF2-40B4-BE49-F238E27FC236}">
                <a16:creationId xmlns:a16="http://schemas.microsoft.com/office/drawing/2014/main" id="{9C888406-C6DA-4F04-AE9A-53F4D5688831}"/>
              </a:ext>
            </a:extLst>
          </p:cNvPr>
          <p:cNvSpPr/>
          <p:nvPr/>
        </p:nvSpPr>
        <p:spPr>
          <a:xfrm>
            <a:off x="1470411" y="2815211"/>
            <a:ext cx="1125415" cy="954593"/>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Ellipse 8">
            <a:extLst>
              <a:ext uri="{FF2B5EF4-FFF2-40B4-BE49-F238E27FC236}">
                <a16:creationId xmlns:a16="http://schemas.microsoft.com/office/drawing/2014/main" id="{AC19FA58-FCED-4575-8818-7A72E732E3F0}"/>
              </a:ext>
            </a:extLst>
          </p:cNvPr>
          <p:cNvSpPr/>
          <p:nvPr/>
        </p:nvSpPr>
        <p:spPr>
          <a:xfrm>
            <a:off x="1470410" y="4005103"/>
            <a:ext cx="1125415" cy="954593"/>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TekstSylinder 9">
            <a:extLst>
              <a:ext uri="{FF2B5EF4-FFF2-40B4-BE49-F238E27FC236}">
                <a16:creationId xmlns:a16="http://schemas.microsoft.com/office/drawing/2014/main" id="{D0B145D3-A218-44FE-854D-5988EA2B9A48}"/>
              </a:ext>
            </a:extLst>
          </p:cNvPr>
          <p:cNvSpPr txBox="1"/>
          <p:nvPr/>
        </p:nvSpPr>
        <p:spPr>
          <a:xfrm>
            <a:off x="2773344" y="1876607"/>
            <a:ext cx="6551526" cy="707886"/>
          </a:xfrm>
          <a:prstGeom prst="rect">
            <a:avLst/>
          </a:prstGeom>
          <a:noFill/>
        </p:spPr>
        <p:txBody>
          <a:bodyPr wrap="square" rtlCol="0">
            <a:spAutoFit/>
          </a:bodyPr>
          <a:lstStyle/>
          <a:p>
            <a:r>
              <a:rPr lang="nb-NO" sz="2000" b="1" dirty="0">
                <a:solidFill>
                  <a:schemeClr val="bg1"/>
                </a:solidFill>
              </a:rPr>
              <a:t>Kjennskap til nåsituasjon og forutsetninger i egen kommune  </a:t>
            </a:r>
          </a:p>
          <a:p>
            <a:endParaRPr lang="nb-NO" sz="2000" b="1" dirty="0">
              <a:solidFill>
                <a:schemeClr val="bg1"/>
              </a:solidFill>
            </a:endParaRPr>
          </a:p>
        </p:txBody>
      </p:sp>
      <p:sp>
        <p:nvSpPr>
          <p:cNvPr id="11" name="TekstSylinder 10">
            <a:extLst>
              <a:ext uri="{FF2B5EF4-FFF2-40B4-BE49-F238E27FC236}">
                <a16:creationId xmlns:a16="http://schemas.microsoft.com/office/drawing/2014/main" id="{BD0DB5D5-4062-417E-8A9C-BD0C90380A76}"/>
              </a:ext>
            </a:extLst>
          </p:cNvPr>
          <p:cNvSpPr txBox="1"/>
          <p:nvPr/>
        </p:nvSpPr>
        <p:spPr>
          <a:xfrm>
            <a:off x="2773344" y="3056058"/>
            <a:ext cx="6350559" cy="707886"/>
          </a:xfrm>
          <a:prstGeom prst="rect">
            <a:avLst/>
          </a:prstGeom>
          <a:noFill/>
        </p:spPr>
        <p:txBody>
          <a:bodyPr wrap="square" rtlCol="0">
            <a:spAutoFit/>
          </a:bodyPr>
          <a:lstStyle/>
          <a:p>
            <a:r>
              <a:rPr lang="nb-NO" sz="2000" b="1" dirty="0">
                <a:solidFill>
                  <a:schemeClr val="bg1"/>
                </a:solidFill>
              </a:rPr>
              <a:t>Forankring av veiledningstilbudet – hvorfor og hvordan?  </a:t>
            </a:r>
          </a:p>
          <a:p>
            <a:endParaRPr lang="nb-NO" sz="2000" b="1" dirty="0">
              <a:solidFill>
                <a:schemeClr val="bg1"/>
              </a:solidFill>
            </a:endParaRPr>
          </a:p>
        </p:txBody>
      </p:sp>
      <p:sp>
        <p:nvSpPr>
          <p:cNvPr id="12" name="TekstSylinder 11">
            <a:extLst>
              <a:ext uri="{FF2B5EF4-FFF2-40B4-BE49-F238E27FC236}">
                <a16:creationId xmlns:a16="http://schemas.microsoft.com/office/drawing/2014/main" id="{E58F7BEB-075A-445E-8598-DDBC3BA769E6}"/>
              </a:ext>
            </a:extLst>
          </p:cNvPr>
          <p:cNvSpPr txBox="1"/>
          <p:nvPr/>
        </p:nvSpPr>
        <p:spPr>
          <a:xfrm>
            <a:off x="2773344" y="4251810"/>
            <a:ext cx="5988819" cy="707886"/>
          </a:xfrm>
          <a:prstGeom prst="rect">
            <a:avLst/>
          </a:prstGeom>
          <a:noFill/>
        </p:spPr>
        <p:txBody>
          <a:bodyPr wrap="square" rtlCol="0">
            <a:spAutoFit/>
          </a:bodyPr>
          <a:lstStyle/>
          <a:p>
            <a:r>
              <a:rPr lang="nb-NO" sz="2000" b="1" dirty="0">
                <a:solidFill>
                  <a:schemeClr val="bg1"/>
                </a:solidFill>
              </a:rPr>
              <a:t>Hva er det lurt å vurdere når man organiserer tilbudet? </a:t>
            </a:r>
          </a:p>
          <a:p>
            <a:endParaRPr lang="nb-NO" sz="2000" b="1" dirty="0">
              <a:solidFill>
                <a:schemeClr val="bg1"/>
              </a:solidFill>
            </a:endParaRPr>
          </a:p>
        </p:txBody>
      </p:sp>
      <p:pic>
        <p:nvPicPr>
          <p:cNvPr id="14" name="Grafikk 13" descr="Forstørrelsesglass">
            <a:extLst>
              <a:ext uri="{FF2B5EF4-FFF2-40B4-BE49-F238E27FC236}">
                <a16:creationId xmlns:a16="http://schemas.microsoft.com/office/drawing/2014/main" id="{FD070E3A-742C-4838-9EFA-AB5C7079AA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1585" y="1719581"/>
            <a:ext cx="769898" cy="769898"/>
          </a:xfrm>
          <a:prstGeom prst="rect">
            <a:avLst/>
          </a:prstGeom>
        </p:spPr>
      </p:pic>
      <p:pic>
        <p:nvPicPr>
          <p:cNvPr id="16" name="Grafikk 15" descr="Dokument">
            <a:extLst>
              <a:ext uri="{FF2B5EF4-FFF2-40B4-BE49-F238E27FC236}">
                <a16:creationId xmlns:a16="http://schemas.microsoft.com/office/drawing/2014/main" id="{2C9D6D74-5350-4B2C-8982-F2B0F4E19B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44815" y="2942490"/>
            <a:ext cx="642145" cy="642145"/>
          </a:xfrm>
          <a:prstGeom prst="rect">
            <a:avLst/>
          </a:prstGeom>
        </p:spPr>
      </p:pic>
      <p:pic>
        <p:nvPicPr>
          <p:cNvPr id="18" name="Grafikk 17" descr="Flytskjema">
            <a:extLst>
              <a:ext uri="{FF2B5EF4-FFF2-40B4-BE49-F238E27FC236}">
                <a16:creationId xmlns:a16="http://schemas.microsoft.com/office/drawing/2014/main" id="{7AED1482-10B0-4FAD-B772-5904EFAA66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1585" y="4099725"/>
            <a:ext cx="683064" cy="683064"/>
          </a:xfrm>
          <a:prstGeom prst="rect">
            <a:avLst/>
          </a:prstGeom>
        </p:spPr>
      </p:pic>
    </p:spTree>
    <p:extLst>
      <p:ext uri="{BB962C8B-B14F-4D97-AF65-F5344CB8AC3E}">
        <p14:creationId xmlns:p14="http://schemas.microsoft.com/office/powerpoint/2010/main" val="1340134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FFF4A9-5A44-4CFD-9D88-91F44654C1BB}"/>
              </a:ext>
            </a:extLst>
          </p:cNvPr>
          <p:cNvSpPr>
            <a:spLocks noGrp="1"/>
          </p:cNvSpPr>
          <p:nvPr>
            <p:ph type="title"/>
          </p:nvPr>
        </p:nvSpPr>
        <p:spPr>
          <a:xfrm>
            <a:off x="609600" y="469177"/>
            <a:ext cx="10972800" cy="1132114"/>
          </a:xfrm>
        </p:spPr>
        <p:txBody>
          <a:bodyPr/>
          <a:lstStyle/>
          <a:p>
            <a:r>
              <a:rPr lang="nb-NO" b="1" dirty="0"/>
              <a:t>HVOR BEGYNNER VI? </a:t>
            </a:r>
          </a:p>
        </p:txBody>
      </p:sp>
      <p:sp>
        <p:nvSpPr>
          <p:cNvPr id="3" name="Plassholder for innhold 2">
            <a:extLst>
              <a:ext uri="{FF2B5EF4-FFF2-40B4-BE49-F238E27FC236}">
                <a16:creationId xmlns:a16="http://schemas.microsoft.com/office/drawing/2014/main" id="{5339E427-0B31-454B-B8D7-4D85EFEBEC98}"/>
              </a:ext>
            </a:extLst>
          </p:cNvPr>
          <p:cNvSpPr>
            <a:spLocks noGrp="1"/>
          </p:cNvSpPr>
          <p:nvPr>
            <p:ph sz="quarter" idx="10"/>
          </p:nvPr>
        </p:nvSpPr>
        <p:spPr>
          <a:xfrm>
            <a:off x="609600" y="1601291"/>
            <a:ext cx="7058023" cy="3611496"/>
          </a:xfrm>
        </p:spPr>
        <p:txBody>
          <a:bodyPr/>
          <a:lstStyle/>
          <a:p>
            <a:r>
              <a:rPr lang="nb-NO" b="1" dirty="0"/>
              <a:t>Det finnes ulike måter å organisere veiledningstilbudet på </a:t>
            </a:r>
          </a:p>
          <a:p>
            <a:pPr lvl="1">
              <a:buFont typeface="Courier New" panose="02070309020205020404" pitchFamily="49" charset="0"/>
              <a:buChar char="o"/>
            </a:pPr>
            <a:r>
              <a:rPr lang="nb-NO" sz="1800" dirty="0"/>
              <a:t>Ta hensyn til lokale forutsetninger </a:t>
            </a:r>
          </a:p>
          <a:p>
            <a:pPr lvl="1">
              <a:buFont typeface="Courier New" panose="02070309020205020404" pitchFamily="49" charset="0"/>
              <a:buChar char="o"/>
            </a:pPr>
            <a:r>
              <a:rPr lang="nb-NO" sz="1800" dirty="0"/>
              <a:t>Bruk innsikt om egen kommune </a:t>
            </a:r>
          </a:p>
          <a:p>
            <a:pPr lvl="1">
              <a:buFont typeface="Courier New" panose="02070309020205020404" pitchFamily="49" charset="0"/>
              <a:buChar char="o"/>
            </a:pPr>
            <a:r>
              <a:rPr lang="nb-NO" sz="1800" dirty="0"/>
              <a:t>La deg inspirere av andre kommuner  </a:t>
            </a:r>
          </a:p>
          <a:p>
            <a:r>
              <a:rPr lang="nb-NO" b="1" dirty="0"/>
              <a:t>Vurder behovet for et tverrfaglig prosjektgruppe</a:t>
            </a:r>
          </a:p>
          <a:p>
            <a:pPr lvl="1">
              <a:buFont typeface="Courier New" panose="02070309020205020404" pitchFamily="49" charset="0"/>
              <a:buChar char="o"/>
            </a:pPr>
            <a:r>
              <a:rPr lang="nb-NO" sz="1800" dirty="0"/>
              <a:t>Roller i prosjektgruppen </a:t>
            </a:r>
          </a:p>
          <a:p>
            <a:pPr lvl="1">
              <a:buFont typeface="Courier New" panose="02070309020205020404" pitchFamily="49" charset="0"/>
              <a:buChar char="o"/>
            </a:pPr>
            <a:r>
              <a:rPr lang="nb-NO" sz="1800" dirty="0"/>
              <a:t>Brukerrepresentanter </a:t>
            </a:r>
          </a:p>
          <a:p>
            <a:pPr>
              <a:buFont typeface="Arial" panose="020B0604020202020204" pitchFamily="34" charset="0"/>
              <a:buChar char="•"/>
            </a:pPr>
            <a:r>
              <a:rPr lang="nb-NO" b="1" dirty="0"/>
              <a:t>Tenk stort, begynn smått og juster underveis </a:t>
            </a:r>
          </a:p>
          <a:p>
            <a:pPr>
              <a:buFont typeface="Arial" panose="020B0604020202020204" pitchFamily="34" charset="0"/>
              <a:buChar char="•"/>
            </a:pPr>
            <a:endParaRPr lang="nb-NO" sz="1800" dirty="0"/>
          </a:p>
          <a:p>
            <a:endParaRPr lang="nb-NO" dirty="0"/>
          </a:p>
        </p:txBody>
      </p:sp>
      <p:sp>
        <p:nvSpPr>
          <p:cNvPr id="4" name="Rektangel 3">
            <a:extLst>
              <a:ext uri="{FF2B5EF4-FFF2-40B4-BE49-F238E27FC236}">
                <a16:creationId xmlns:a16="http://schemas.microsoft.com/office/drawing/2014/main" id="{7DD77F14-9A4A-42EF-BB62-518729A5461D}"/>
              </a:ext>
            </a:extLst>
          </p:cNvPr>
          <p:cNvSpPr/>
          <p:nvPr/>
        </p:nvSpPr>
        <p:spPr>
          <a:xfrm>
            <a:off x="3986211" y="5476044"/>
            <a:ext cx="4376739" cy="646331"/>
          </a:xfrm>
          <a:prstGeom prst="rect">
            <a:avLst/>
          </a:prstGeom>
        </p:spPr>
        <p:txBody>
          <a:bodyPr wrap="square">
            <a:spAutoFit/>
          </a:bodyPr>
          <a:lstStyle/>
          <a:p>
            <a:r>
              <a:rPr lang="nb-NO" i="1" dirty="0"/>
              <a:t>Vi kunne ikke planlegge alt, vi måtte bare begynne med noe og justere deretter</a:t>
            </a:r>
          </a:p>
        </p:txBody>
      </p:sp>
      <p:cxnSp>
        <p:nvCxnSpPr>
          <p:cNvPr id="6" name="Rett linje 5">
            <a:extLst>
              <a:ext uri="{FF2B5EF4-FFF2-40B4-BE49-F238E27FC236}">
                <a16:creationId xmlns:a16="http://schemas.microsoft.com/office/drawing/2014/main" id="{514A7CE0-6C6E-4109-9E6C-49135A589CDB}"/>
              </a:ext>
            </a:extLst>
          </p:cNvPr>
          <p:cNvCxnSpPr>
            <a:cxnSpLocks/>
          </p:cNvCxnSpPr>
          <p:nvPr/>
        </p:nvCxnSpPr>
        <p:spPr>
          <a:xfrm>
            <a:off x="3533274" y="6227150"/>
            <a:ext cx="5191626" cy="0"/>
          </a:xfrm>
          <a:prstGeom prst="line">
            <a:avLst/>
          </a:prstGeom>
          <a:ln w="19050">
            <a:solidFill>
              <a:schemeClr val="accent6"/>
            </a:solidFill>
            <a:prstDash val="dash"/>
          </a:ln>
        </p:spPr>
        <p:style>
          <a:lnRef idx="2">
            <a:schemeClr val="accent1"/>
          </a:lnRef>
          <a:fillRef idx="0">
            <a:schemeClr val="accent1"/>
          </a:fillRef>
          <a:effectRef idx="1">
            <a:schemeClr val="accent1"/>
          </a:effectRef>
          <a:fontRef idx="minor">
            <a:schemeClr val="tx1"/>
          </a:fontRef>
        </p:style>
      </p:cxnSp>
      <p:pic>
        <p:nvPicPr>
          <p:cNvPr id="8" name="Grafikk 7" descr="Lukket anførselstegn">
            <a:extLst>
              <a:ext uri="{FF2B5EF4-FFF2-40B4-BE49-F238E27FC236}">
                <a16:creationId xmlns:a16="http://schemas.microsoft.com/office/drawing/2014/main" id="{F0D76797-DE22-4F0B-A36E-CF53C19AC7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4198" y="5195320"/>
            <a:ext cx="652962" cy="652962"/>
          </a:xfrm>
          <a:prstGeom prst="rect">
            <a:avLst/>
          </a:prstGeom>
        </p:spPr>
      </p:pic>
    </p:spTree>
    <p:extLst>
      <p:ext uri="{BB962C8B-B14F-4D97-AF65-F5344CB8AC3E}">
        <p14:creationId xmlns:p14="http://schemas.microsoft.com/office/powerpoint/2010/main" val="326222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1"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159B55A-4751-40A6-8D91-55C349BB954C}"/>
              </a:ext>
            </a:extLst>
          </p:cNvPr>
          <p:cNvSpPr/>
          <p:nvPr/>
        </p:nvSpPr>
        <p:spPr>
          <a:xfrm>
            <a:off x="1104900" y="676275"/>
            <a:ext cx="981075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4" name="Ellipse 3">
            <a:extLst>
              <a:ext uri="{FF2B5EF4-FFF2-40B4-BE49-F238E27FC236}">
                <a16:creationId xmlns:a16="http://schemas.microsoft.com/office/drawing/2014/main" id="{A28C00EA-12F8-4DD8-A850-354EC9162E41}"/>
              </a:ext>
            </a:extLst>
          </p:cNvPr>
          <p:cNvSpPr/>
          <p:nvPr/>
        </p:nvSpPr>
        <p:spPr>
          <a:xfrm>
            <a:off x="571500" y="628482"/>
            <a:ext cx="771525" cy="838304"/>
          </a:xfrm>
          <a:prstGeom prst="ellipse">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96E864A6-60B1-4C50-B758-8B9FE20B8358}"/>
              </a:ext>
            </a:extLst>
          </p:cNvPr>
          <p:cNvSpPr/>
          <p:nvPr/>
        </p:nvSpPr>
        <p:spPr>
          <a:xfrm>
            <a:off x="1104900" y="1599864"/>
            <a:ext cx="981075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6" name="Ellipse 5">
            <a:extLst>
              <a:ext uri="{FF2B5EF4-FFF2-40B4-BE49-F238E27FC236}">
                <a16:creationId xmlns:a16="http://schemas.microsoft.com/office/drawing/2014/main" id="{D1DA7327-0EBD-4BB3-A3EE-CC2ED048BE0C}"/>
              </a:ext>
            </a:extLst>
          </p:cNvPr>
          <p:cNvSpPr/>
          <p:nvPr/>
        </p:nvSpPr>
        <p:spPr>
          <a:xfrm>
            <a:off x="571500" y="1561752"/>
            <a:ext cx="771525" cy="838304"/>
          </a:xfrm>
          <a:prstGeom prst="ellipse">
            <a:avLst/>
          </a:prstGeom>
          <a:solidFill>
            <a:srgbClr val="B7DE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B17959A8-02A1-49E0-AA3B-79FB4D1B2F7C}"/>
              </a:ext>
            </a:extLst>
          </p:cNvPr>
          <p:cNvSpPr/>
          <p:nvPr/>
        </p:nvSpPr>
        <p:spPr>
          <a:xfrm>
            <a:off x="1104900" y="2553074"/>
            <a:ext cx="981075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8" name="Ellipse 7">
            <a:extLst>
              <a:ext uri="{FF2B5EF4-FFF2-40B4-BE49-F238E27FC236}">
                <a16:creationId xmlns:a16="http://schemas.microsoft.com/office/drawing/2014/main" id="{AD619ED4-10A0-41AE-A533-A3CB6E49EE8B}"/>
              </a:ext>
            </a:extLst>
          </p:cNvPr>
          <p:cNvSpPr/>
          <p:nvPr/>
        </p:nvSpPr>
        <p:spPr>
          <a:xfrm>
            <a:off x="571500" y="2514187"/>
            <a:ext cx="771525" cy="838304"/>
          </a:xfrm>
          <a:prstGeom prst="ellipse">
            <a:avLst/>
          </a:prstGeom>
          <a:solidFill>
            <a:srgbClr val="B7DE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A9637287-F61F-4820-9F1F-199806EEE436}"/>
              </a:ext>
            </a:extLst>
          </p:cNvPr>
          <p:cNvSpPr/>
          <p:nvPr/>
        </p:nvSpPr>
        <p:spPr>
          <a:xfrm>
            <a:off x="1104900" y="3486486"/>
            <a:ext cx="981075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b="1" dirty="0"/>
          </a:p>
        </p:txBody>
      </p:sp>
      <p:sp>
        <p:nvSpPr>
          <p:cNvPr id="10" name="Ellipse 9">
            <a:extLst>
              <a:ext uri="{FF2B5EF4-FFF2-40B4-BE49-F238E27FC236}">
                <a16:creationId xmlns:a16="http://schemas.microsoft.com/office/drawing/2014/main" id="{3B004837-159E-4136-8C08-D33A8327387E}"/>
              </a:ext>
            </a:extLst>
          </p:cNvPr>
          <p:cNvSpPr/>
          <p:nvPr/>
        </p:nvSpPr>
        <p:spPr>
          <a:xfrm>
            <a:off x="571500" y="3447896"/>
            <a:ext cx="771525" cy="838304"/>
          </a:xfrm>
          <a:prstGeom prst="ellipse">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Rektangel 10">
            <a:extLst>
              <a:ext uri="{FF2B5EF4-FFF2-40B4-BE49-F238E27FC236}">
                <a16:creationId xmlns:a16="http://schemas.microsoft.com/office/drawing/2014/main" id="{B8C6213F-0879-4315-A98E-0BAD22C2F424}"/>
              </a:ext>
            </a:extLst>
          </p:cNvPr>
          <p:cNvSpPr/>
          <p:nvPr/>
        </p:nvSpPr>
        <p:spPr>
          <a:xfrm>
            <a:off x="1104900" y="4430469"/>
            <a:ext cx="981075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12" name="Ellipse 11">
            <a:extLst>
              <a:ext uri="{FF2B5EF4-FFF2-40B4-BE49-F238E27FC236}">
                <a16:creationId xmlns:a16="http://schemas.microsoft.com/office/drawing/2014/main" id="{E2439BF1-5686-48CE-B679-B85B4CAE1B8A}"/>
              </a:ext>
            </a:extLst>
          </p:cNvPr>
          <p:cNvSpPr/>
          <p:nvPr/>
        </p:nvSpPr>
        <p:spPr>
          <a:xfrm>
            <a:off x="578640" y="4371201"/>
            <a:ext cx="771525" cy="838304"/>
          </a:xfrm>
          <a:prstGeom prst="ellipse">
            <a:avLst/>
          </a:prstGeom>
          <a:solidFill>
            <a:srgbClr val="B7DE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D48B97C5-5F53-4CAB-890C-F06482C37004}"/>
              </a:ext>
            </a:extLst>
          </p:cNvPr>
          <p:cNvSpPr/>
          <p:nvPr/>
        </p:nvSpPr>
        <p:spPr>
          <a:xfrm>
            <a:off x="1104900" y="5355066"/>
            <a:ext cx="981075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14" name="Ellipse 13">
            <a:extLst>
              <a:ext uri="{FF2B5EF4-FFF2-40B4-BE49-F238E27FC236}">
                <a16:creationId xmlns:a16="http://schemas.microsoft.com/office/drawing/2014/main" id="{D9E3D160-2703-4CC7-A701-30F7ED821D9D}"/>
              </a:ext>
            </a:extLst>
          </p:cNvPr>
          <p:cNvSpPr/>
          <p:nvPr/>
        </p:nvSpPr>
        <p:spPr>
          <a:xfrm>
            <a:off x="571500" y="5316657"/>
            <a:ext cx="771525" cy="838304"/>
          </a:xfrm>
          <a:prstGeom prst="ellipse">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3998C5E3-F584-4B82-BD5B-E1C7F637F9EC}"/>
              </a:ext>
            </a:extLst>
          </p:cNvPr>
          <p:cNvSpPr txBox="1"/>
          <p:nvPr/>
        </p:nvSpPr>
        <p:spPr>
          <a:xfrm>
            <a:off x="1524000" y="862968"/>
            <a:ext cx="3783207" cy="369332"/>
          </a:xfrm>
          <a:prstGeom prst="rect">
            <a:avLst/>
          </a:prstGeom>
          <a:noFill/>
        </p:spPr>
        <p:txBody>
          <a:bodyPr wrap="square" rtlCol="0">
            <a:spAutoFit/>
          </a:bodyPr>
          <a:lstStyle/>
          <a:p>
            <a:r>
              <a:rPr lang="nb-NO" b="1" dirty="0">
                <a:solidFill>
                  <a:schemeClr val="accent5">
                    <a:lumMod val="50000"/>
                  </a:schemeClr>
                </a:solidFill>
              </a:rPr>
              <a:t>HVEM ER MÅLGRUPPE FOR TILBUDET</a:t>
            </a:r>
          </a:p>
        </p:txBody>
      </p:sp>
      <p:sp>
        <p:nvSpPr>
          <p:cNvPr id="16" name="TekstSylinder 15">
            <a:extLst>
              <a:ext uri="{FF2B5EF4-FFF2-40B4-BE49-F238E27FC236}">
                <a16:creationId xmlns:a16="http://schemas.microsoft.com/office/drawing/2014/main" id="{2326EF22-40F9-49F4-8710-4FE7307C7CB0}"/>
              </a:ext>
            </a:extLst>
          </p:cNvPr>
          <p:cNvSpPr txBox="1"/>
          <p:nvPr/>
        </p:nvSpPr>
        <p:spPr>
          <a:xfrm>
            <a:off x="1481132" y="1790558"/>
            <a:ext cx="9144000" cy="369332"/>
          </a:xfrm>
          <a:prstGeom prst="rect">
            <a:avLst/>
          </a:prstGeom>
          <a:noFill/>
        </p:spPr>
        <p:txBody>
          <a:bodyPr wrap="square" rtlCol="0">
            <a:spAutoFit/>
          </a:bodyPr>
          <a:lstStyle/>
          <a:p>
            <a:pPr>
              <a:spcBef>
                <a:spcPts val="800"/>
              </a:spcBef>
              <a:spcAft>
                <a:spcPts val="500"/>
              </a:spcAft>
            </a:pPr>
            <a:r>
              <a:rPr lang="nb-NO" b="1" dirty="0">
                <a:solidFill>
                  <a:schemeClr val="accent5">
                    <a:lumMod val="50000"/>
                  </a:schemeClr>
                </a:solidFill>
              </a:rPr>
              <a:t>HVOR SKAL TILBUDET/TILBUDENE VÆRE FYSISK LOKALISERT OG ORGANISATORISK PLASSERT?</a:t>
            </a:r>
          </a:p>
        </p:txBody>
      </p:sp>
      <p:sp>
        <p:nvSpPr>
          <p:cNvPr id="17" name="TekstSylinder 16">
            <a:extLst>
              <a:ext uri="{FF2B5EF4-FFF2-40B4-BE49-F238E27FC236}">
                <a16:creationId xmlns:a16="http://schemas.microsoft.com/office/drawing/2014/main" id="{58E0BFED-19E1-4D96-887A-008EB9DA0B95}"/>
              </a:ext>
            </a:extLst>
          </p:cNvPr>
          <p:cNvSpPr txBox="1"/>
          <p:nvPr/>
        </p:nvSpPr>
        <p:spPr>
          <a:xfrm>
            <a:off x="1524000" y="2743768"/>
            <a:ext cx="8610600" cy="369332"/>
          </a:xfrm>
          <a:prstGeom prst="rect">
            <a:avLst/>
          </a:prstGeom>
          <a:noFill/>
        </p:spPr>
        <p:txBody>
          <a:bodyPr wrap="square" rtlCol="0">
            <a:spAutoFit/>
          </a:bodyPr>
          <a:lstStyle/>
          <a:p>
            <a:pPr>
              <a:spcBef>
                <a:spcPts val="800"/>
              </a:spcBef>
              <a:spcAft>
                <a:spcPts val="500"/>
              </a:spcAft>
            </a:pPr>
            <a:r>
              <a:rPr lang="nb-NO" b="1" dirty="0">
                <a:solidFill>
                  <a:schemeClr val="accent5">
                    <a:lumMod val="50000"/>
                  </a:schemeClr>
                </a:solidFill>
              </a:rPr>
              <a:t>INNHOLD OG TILGJENGELIGHET PÅ VEILEDNINGSTILBUDET  </a:t>
            </a:r>
          </a:p>
        </p:txBody>
      </p:sp>
      <p:sp>
        <p:nvSpPr>
          <p:cNvPr id="20" name="TekstSylinder 19">
            <a:extLst>
              <a:ext uri="{FF2B5EF4-FFF2-40B4-BE49-F238E27FC236}">
                <a16:creationId xmlns:a16="http://schemas.microsoft.com/office/drawing/2014/main" id="{5E5BE094-47E1-48B9-805C-A49968D4BDA9}"/>
              </a:ext>
            </a:extLst>
          </p:cNvPr>
          <p:cNvSpPr txBox="1"/>
          <p:nvPr/>
        </p:nvSpPr>
        <p:spPr>
          <a:xfrm>
            <a:off x="1524000" y="3677180"/>
            <a:ext cx="8610600" cy="369332"/>
          </a:xfrm>
          <a:prstGeom prst="rect">
            <a:avLst/>
          </a:prstGeom>
          <a:noFill/>
        </p:spPr>
        <p:txBody>
          <a:bodyPr wrap="square" rtlCol="0">
            <a:spAutoFit/>
          </a:bodyPr>
          <a:lstStyle/>
          <a:p>
            <a:pPr>
              <a:spcBef>
                <a:spcPts val="800"/>
              </a:spcBef>
              <a:spcAft>
                <a:spcPts val="500"/>
              </a:spcAft>
            </a:pPr>
            <a:r>
              <a:rPr lang="nb-NO" b="1" dirty="0">
                <a:solidFill>
                  <a:schemeClr val="accent5">
                    <a:lumMod val="50000"/>
                  </a:schemeClr>
                </a:solidFill>
              </a:rPr>
              <a:t>HVEM KAN MAN SAMARBEIDE MED – BÅDE INTERNT OG EKSTERNT?  </a:t>
            </a:r>
          </a:p>
        </p:txBody>
      </p:sp>
      <p:sp>
        <p:nvSpPr>
          <p:cNvPr id="21" name="TekstSylinder 20">
            <a:extLst>
              <a:ext uri="{FF2B5EF4-FFF2-40B4-BE49-F238E27FC236}">
                <a16:creationId xmlns:a16="http://schemas.microsoft.com/office/drawing/2014/main" id="{84E2BC3E-17B5-4E23-B83A-465BCDAD2673}"/>
              </a:ext>
            </a:extLst>
          </p:cNvPr>
          <p:cNvSpPr txBox="1"/>
          <p:nvPr/>
        </p:nvSpPr>
        <p:spPr>
          <a:xfrm>
            <a:off x="1481133" y="4596770"/>
            <a:ext cx="8322005" cy="646331"/>
          </a:xfrm>
          <a:prstGeom prst="rect">
            <a:avLst/>
          </a:prstGeom>
          <a:noFill/>
        </p:spPr>
        <p:txBody>
          <a:bodyPr wrap="square" rtlCol="0">
            <a:spAutoFit/>
          </a:bodyPr>
          <a:lstStyle/>
          <a:p>
            <a:r>
              <a:rPr lang="nb-NO" b="1" dirty="0">
                <a:solidFill>
                  <a:schemeClr val="accent5">
                    <a:lumMod val="50000"/>
                  </a:schemeClr>
                </a:solidFill>
              </a:rPr>
              <a:t>HVILKEN KOMPETANSE VIL TILBUDET KREVE AV DE SOM SKAL VEILEDE? </a:t>
            </a:r>
          </a:p>
          <a:p>
            <a:endParaRPr lang="nb-NO" b="1" dirty="0">
              <a:solidFill>
                <a:schemeClr val="accent5">
                  <a:lumMod val="50000"/>
                </a:schemeClr>
              </a:solidFill>
            </a:endParaRPr>
          </a:p>
        </p:txBody>
      </p:sp>
      <p:sp>
        <p:nvSpPr>
          <p:cNvPr id="22" name="TekstSylinder 21">
            <a:extLst>
              <a:ext uri="{FF2B5EF4-FFF2-40B4-BE49-F238E27FC236}">
                <a16:creationId xmlns:a16="http://schemas.microsoft.com/office/drawing/2014/main" id="{496A4F15-01CF-4EEA-80F6-FD27381EC206}"/>
              </a:ext>
            </a:extLst>
          </p:cNvPr>
          <p:cNvSpPr txBox="1"/>
          <p:nvPr/>
        </p:nvSpPr>
        <p:spPr>
          <a:xfrm>
            <a:off x="1481132" y="5545760"/>
            <a:ext cx="8322005" cy="369332"/>
          </a:xfrm>
          <a:prstGeom prst="rect">
            <a:avLst/>
          </a:prstGeom>
          <a:noFill/>
        </p:spPr>
        <p:txBody>
          <a:bodyPr wrap="square" rtlCol="0">
            <a:spAutoFit/>
          </a:bodyPr>
          <a:lstStyle/>
          <a:p>
            <a:r>
              <a:rPr lang="nb-NO" b="1" dirty="0">
                <a:solidFill>
                  <a:schemeClr val="accent5">
                    <a:lumMod val="50000"/>
                  </a:schemeClr>
                </a:solidFill>
              </a:rPr>
              <a:t>HVORDAN MARKEDSFØRE TILBUDET </a:t>
            </a:r>
          </a:p>
        </p:txBody>
      </p:sp>
      <p:pic>
        <p:nvPicPr>
          <p:cNvPr id="35" name="Grafikk 34" descr="Målgruppe">
            <a:extLst>
              <a:ext uri="{FF2B5EF4-FFF2-40B4-BE49-F238E27FC236}">
                <a16:creationId xmlns:a16="http://schemas.microsoft.com/office/drawing/2014/main" id="{5F59CD6E-670D-46E0-834E-D059457A14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637" y="716737"/>
            <a:ext cx="709250" cy="709250"/>
          </a:xfrm>
          <a:prstGeom prst="rect">
            <a:avLst/>
          </a:prstGeom>
        </p:spPr>
      </p:pic>
      <p:pic>
        <p:nvPicPr>
          <p:cNvPr id="37" name="Grafikk 36" descr="Indikator">
            <a:extLst>
              <a:ext uri="{FF2B5EF4-FFF2-40B4-BE49-F238E27FC236}">
                <a16:creationId xmlns:a16="http://schemas.microsoft.com/office/drawing/2014/main" id="{8940F7E5-C347-47F2-B917-13BF1793B2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2577" y="1667134"/>
            <a:ext cx="663650" cy="663650"/>
          </a:xfrm>
          <a:prstGeom prst="rect">
            <a:avLst/>
          </a:prstGeom>
        </p:spPr>
      </p:pic>
      <p:pic>
        <p:nvPicPr>
          <p:cNvPr id="39" name="Grafikk 38" descr="Lærer">
            <a:extLst>
              <a:ext uri="{FF2B5EF4-FFF2-40B4-BE49-F238E27FC236}">
                <a16:creationId xmlns:a16="http://schemas.microsoft.com/office/drawing/2014/main" id="{42567E22-5183-48BC-8A65-89FB4858B1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7224" y="2648080"/>
            <a:ext cx="600075" cy="600075"/>
          </a:xfrm>
          <a:prstGeom prst="rect">
            <a:avLst/>
          </a:prstGeom>
        </p:spPr>
      </p:pic>
      <p:pic>
        <p:nvPicPr>
          <p:cNvPr id="41" name="Grafikk 40" descr="Sosialt nettverk">
            <a:extLst>
              <a:ext uri="{FF2B5EF4-FFF2-40B4-BE49-F238E27FC236}">
                <a16:creationId xmlns:a16="http://schemas.microsoft.com/office/drawing/2014/main" id="{BB6AFA58-5352-4835-B011-5801F7E51C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749" y="3515010"/>
            <a:ext cx="590550" cy="590550"/>
          </a:xfrm>
          <a:prstGeom prst="rect">
            <a:avLst/>
          </a:prstGeom>
        </p:spPr>
      </p:pic>
      <p:pic>
        <p:nvPicPr>
          <p:cNvPr id="43" name="Grafikk 42" descr="Markedsføring">
            <a:extLst>
              <a:ext uri="{FF2B5EF4-FFF2-40B4-BE49-F238E27FC236}">
                <a16:creationId xmlns:a16="http://schemas.microsoft.com/office/drawing/2014/main" id="{C5D8F384-2E37-4BA9-9345-2EDEEE9EA1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475" y="5545760"/>
            <a:ext cx="523875" cy="523875"/>
          </a:xfrm>
          <a:prstGeom prst="rect">
            <a:avLst/>
          </a:prstGeom>
        </p:spPr>
      </p:pic>
      <p:pic>
        <p:nvPicPr>
          <p:cNvPr id="45" name="Grafikk 44" descr="Skoleavslutningslue">
            <a:extLst>
              <a:ext uri="{FF2B5EF4-FFF2-40B4-BE49-F238E27FC236}">
                <a16:creationId xmlns:a16="http://schemas.microsoft.com/office/drawing/2014/main" id="{0415716D-F9C6-49AA-B66A-FB45AB5CF2F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9062" y="4468892"/>
            <a:ext cx="662825" cy="662825"/>
          </a:xfrm>
          <a:prstGeom prst="rect">
            <a:avLst/>
          </a:prstGeom>
        </p:spPr>
      </p:pic>
    </p:spTree>
    <p:extLst>
      <p:ext uri="{BB962C8B-B14F-4D97-AF65-F5344CB8AC3E}">
        <p14:creationId xmlns:p14="http://schemas.microsoft.com/office/powerpoint/2010/main" val="3431305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5506" y="1194183"/>
            <a:ext cx="10798277" cy="974344"/>
          </a:xfrm>
        </p:spPr>
        <p:txBody>
          <a:bodyPr>
            <a:normAutofit/>
          </a:bodyPr>
          <a:lstStyle/>
          <a:p>
            <a:r>
              <a:rPr lang="nb-NO" sz="2000" dirty="0">
                <a:solidFill>
                  <a:schemeClr val="tx1"/>
                </a:solidFill>
              </a:rPr>
              <a:t>Ulike mennesker har ulike behov</a:t>
            </a:r>
          </a:p>
        </p:txBody>
      </p:sp>
      <p:pic>
        <p:nvPicPr>
          <p:cNvPr id="4" name="Bilde 3"/>
          <p:cNvPicPr>
            <a:picLocks noChangeAspect="1"/>
          </p:cNvPicPr>
          <p:nvPr/>
        </p:nvPicPr>
        <p:blipFill>
          <a:blip r:embed="rId3"/>
          <a:stretch>
            <a:fillRect/>
          </a:stretch>
        </p:blipFill>
        <p:spPr>
          <a:xfrm>
            <a:off x="1242859" y="2192711"/>
            <a:ext cx="2375412" cy="3666098"/>
          </a:xfrm>
          <a:prstGeom prst="rect">
            <a:avLst/>
          </a:prstGeom>
        </p:spPr>
      </p:pic>
      <p:pic>
        <p:nvPicPr>
          <p:cNvPr id="1026" name="Picture 2" descr="Bilderesultat for muslim woman illustration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028" y="1864494"/>
            <a:ext cx="1425944" cy="40146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resultat for old man illust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7507" y="2089177"/>
            <a:ext cx="2145430" cy="3873166"/>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409884" y="3401411"/>
            <a:ext cx="3716593" cy="1248697"/>
          </a:xfrm>
          <a:prstGeom prst="rect">
            <a:avLst/>
          </a:prstGeom>
          <a:solidFill>
            <a:schemeClr val="bg1"/>
          </a:solidFill>
          <a:ln w="19050">
            <a:solidFill>
              <a:srgbClr val="001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p:cNvSpPr txBox="1"/>
          <p:nvPr/>
        </p:nvSpPr>
        <p:spPr>
          <a:xfrm>
            <a:off x="463040" y="3449779"/>
            <a:ext cx="3539612" cy="1200329"/>
          </a:xfrm>
          <a:prstGeom prst="rect">
            <a:avLst/>
          </a:prstGeom>
          <a:noFill/>
        </p:spPr>
        <p:txBody>
          <a:bodyPr wrap="square" rtlCol="0">
            <a:spAutoFit/>
          </a:bodyPr>
          <a:lstStyle/>
          <a:p>
            <a:pPr algn="ctr"/>
            <a:r>
              <a:rPr lang="nb-NO" i="1" dirty="0"/>
              <a:t>God kjennskap til sosiale medier og ulike plattformer. Tør å utforske.</a:t>
            </a:r>
          </a:p>
          <a:p>
            <a:pPr algn="ctr"/>
            <a:r>
              <a:rPr lang="nb-NO" i="1" dirty="0"/>
              <a:t>Men: forstår ikke forvaltningsspråk og hvor man søker på tjenester</a:t>
            </a:r>
          </a:p>
        </p:txBody>
      </p:sp>
      <p:sp>
        <p:nvSpPr>
          <p:cNvPr id="9" name="Rektangel 8"/>
          <p:cNvSpPr/>
          <p:nvPr/>
        </p:nvSpPr>
        <p:spPr>
          <a:xfrm>
            <a:off x="4278261" y="3400861"/>
            <a:ext cx="3716593" cy="1248697"/>
          </a:xfrm>
          <a:prstGeom prst="rect">
            <a:avLst/>
          </a:prstGeom>
          <a:solidFill>
            <a:schemeClr val="bg1"/>
          </a:solidFill>
          <a:ln w="19050">
            <a:solidFill>
              <a:srgbClr val="001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TekstSylinder 9"/>
          <p:cNvSpPr txBox="1"/>
          <p:nvPr/>
        </p:nvSpPr>
        <p:spPr>
          <a:xfrm>
            <a:off x="4278261" y="3563544"/>
            <a:ext cx="3592768" cy="923330"/>
          </a:xfrm>
          <a:prstGeom prst="rect">
            <a:avLst/>
          </a:prstGeom>
          <a:noFill/>
        </p:spPr>
        <p:txBody>
          <a:bodyPr wrap="square" rtlCol="0">
            <a:spAutoFit/>
          </a:bodyPr>
          <a:lstStyle/>
          <a:p>
            <a:pPr algn="ctr"/>
            <a:r>
              <a:rPr lang="nb-NO" i="1"/>
              <a:t>Språklige utfordringer </a:t>
            </a:r>
          </a:p>
          <a:p>
            <a:pPr algn="ctr"/>
            <a:r>
              <a:rPr lang="nb-NO" i="1"/>
              <a:t>Liten kjennskap og bruk av teknologi</a:t>
            </a:r>
          </a:p>
          <a:p>
            <a:pPr algn="ctr"/>
            <a:r>
              <a:rPr lang="nb-NO" i="1"/>
              <a:t>Forvaltningsspråk </a:t>
            </a:r>
          </a:p>
        </p:txBody>
      </p:sp>
      <p:sp>
        <p:nvSpPr>
          <p:cNvPr id="11" name="Rektangel 10"/>
          <p:cNvSpPr/>
          <p:nvPr/>
        </p:nvSpPr>
        <p:spPr>
          <a:xfrm>
            <a:off x="8118679" y="3400861"/>
            <a:ext cx="3716593" cy="1248697"/>
          </a:xfrm>
          <a:prstGeom prst="rect">
            <a:avLst/>
          </a:prstGeom>
          <a:solidFill>
            <a:schemeClr val="bg1"/>
          </a:solidFill>
          <a:ln w="19050">
            <a:solidFill>
              <a:srgbClr val="001A5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TekstSylinder 11"/>
          <p:cNvSpPr txBox="1"/>
          <p:nvPr/>
        </p:nvSpPr>
        <p:spPr>
          <a:xfrm>
            <a:off x="8171835" y="3449229"/>
            <a:ext cx="3539612" cy="923330"/>
          </a:xfrm>
          <a:prstGeom prst="rect">
            <a:avLst/>
          </a:prstGeom>
          <a:noFill/>
        </p:spPr>
        <p:txBody>
          <a:bodyPr wrap="square" rtlCol="0">
            <a:spAutoFit/>
          </a:bodyPr>
          <a:lstStyle/>
          <a:p>
            <a:pPr algn="ctr"/>
            <a:r>
              <a:rPr lang="nb-NO" i="1"/>
              <a:t>Ingen språklige utfordringer</a:t>
            </a:r>
          </a:p>
          <a:p>
            <a:pPr algn="ctr"/>
            <a:r>
              <a:rPr lang="nb-NO" i="1"/>
              <a:t>Ny logikk som må introduseres</a:t>
            </a:r>
          </a:p>
          <a:p>
            <a:pPr algn="ctr"/>
            <a:r>
              <a:rPr lang="nb-NO" i="1"/>
              <a:t>Redd for å gjøre «feil»</a:t>
            </a:r>
          </a:p>
        </p:txBody>
      </p:sp>
      <p:sp>
        <p:nvSpPr>
          <p:cNvPr id="13" name="Rektangel 12">
            <a:extLst>
              <a:ext uri="{FF2B5EF4-FFF2-40B4-BE49-F238E27FC236}">
                <a16:creationId xmlns:a16="http://schemas.microsoft.com/office/drawing/2014/main" id="{ACE469B1-6B00-4FC3-81FF-6C16FA9E14D7}"/>
              </a:ext>
            </a:extLst>
          </p:cNvPr>
          <p:cNvSpPr/>
          <p:nvPr/>
        </p:nvSpPr>
        <p:spPr>
          <a:xfrm>
            <a:off x="533400" y="327206"/>
            <a:ext cx="1165860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14" name="Ellipse 13">
            <a:extLst>
              <a:ext uri="{FF2B5EF4-FFF2-40B4-BE49-F238E27FC236}">
                <a16:creationId xmlns:a16="http://schemas.microsoft.com/office/drawing/2014/main" id="{551F6BFD-DD8B-4924-BB95-51D7035F0301}"/>
              </a:ext>
            </a:extLst>
          </p:cNvPr>
          <p:cNvSpPr/>
          <p:nvPr/>
        </p:nvSpPr>
        <p:spPr>
          <a:xfrm>
            <a:off x="0" y="283414"/>
            <a:ext cx="828616" cy="838304"/>
          </a:xfrm>
          <a:prstGeom prst="ellipse">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FA776A56-222F-4568-B1C1-8A32C35F1BDC}"/>
              </a:ext>
            </a:extLst>
          </p:cNvPr>
          <p:cNvSpPr txBox="1"/>
          <p:nvPr/>
        </p:nvSpPr>
        <p:spPr>
          <a:xfrm>
            <a:off x="952500" y="513899"/>
            <a:ext cx="4495772" cy="400110"/>
          </a:xfrm>
          <a:prstGeom prst="rect">
            <a:avLst/>
          </a:prstGeom>
          <a:noFill/>
        </p:spPr>
        <p:txBody>
          <a:bodyPr wrap="square" rtlCol="0">
            <a:spAutoFit/>
          </a:bodyPr>
          <a:lstStyle/>
          <a:p>
            <a:r>
              <a:rPr lang="nb-NO" sz="2000" b="1" dirty="0">
                <a:solidFill>
                  <a:schemeClr val="accent5">
                    <a:lumMod val="50000"/>
                  </a:schemeClr>
                </a:solidFill>
              </a:rPr>
              <a:t>MÅLGRUPPE FOR TILBUDET</a:t>
            </a:r>
          </a:p>
        </p:txBody>
      </p:sp>
      <p:pic>
        <p:nvPicPr>
          <p:cNvPr id="16" name="Grafikk 15" descr="Målgruppe">
            <a:extLst>
              <a:ext uri="{FF2B5EF4-FFF2-40B4-BE49-F238E27FC236}">
                <a16:creationId xmlns:a16="http://schemas.microsoft.com/office/drawing/2014/main" id="{1FFBE3AE-8EA7-48A4-9D66-76DA7B151E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689" y="352814"/>
            <a:ext cx="740389" cy="709250"/>
          </a:xfrm>
          <a:prstGeom prst="rect">
            <a:avLst/>
          </a:prstGeom>
        </p:spPr>
      </p:pic>
    </p:spTree>
    <p:extLst>
      <p:ext uri="{BB962C8B-B14F-4D97-AF65-F5344CB8AC3E}">
        <p14:creationId xmlns:p14="http://schemas.microsoft.com/office/powerpoint/2010/main" val="395774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20D83B84-214C-4998-BB80-AE0E16C9042E}"/>
              </a:ext>
            </a:extLst>
          </p:cNvPr>
          <p:cNvSpPr>
            <a:spLocks noGrp="1"/>
          </p:cNvSpPr>
          <p:nvPr>
            <p:ph sz="quarter" idx="10"/>
          </p:nvPr>
        </p:nvSpPr>
        <p:spPr>
          <a:xfrm>
            <a:off x="939718" y="1436384"/>
            <a:ext cx="8749977" cy="4726190"/>
          </a:xfrm>
        </p:spPr>
        <p:txBody>
          <a:bodyPr>
            <a:normAutofit/>
          </a:bodyPr>
          <a:lstStyle/>
          <a:p>
            <a:r>
              <a:rPr lang="nb-NO" dirty="0"/>
              <a:t>Hvor skal tilbudet være lokalisert? </a:t>
            </a:r>
          </a:p>
          <a:p>
            <a:pPr lvl="1">
              <a:buFont typeface="Courier New" panose="02070309020205020404" pitchFamily="49" charset="0"/>
              <a:buChar char="o"/>
            </a:pPr>
            <a:r>
              <a:rPr lang="nb-NO" sz="1800" dirty="0"/>
              <a:t>Et sted eller flere steder i kommunen? </a:t>
            </a:r>
          </a:p>
          <a:p>
            <a:pPr lvl="1">
              <a:spcAft>
                <a:spcPts val="1000"/>
              </a:spcAft>
              <a:buFont typeface="Courier New" panose="02070309020205020404" pitchFamily="49" charset="0"/>
              <a:buChar char="o"/>
            </a:pPr>
            <a:r>
              <a:rPr lang="nb-NO" sz="1800" dirty="0"/>
              <a:t>Bibliotek, servicetorg/innbyggerservice, frivilligsentral etc., er arenaer som ofte benyttes</a:t>
            </a:r>
          </a:p>
          <a:p>
            <a:pPr>
              <a:spcAft>
                <a:spcPts val="1000"/>
              </a:spcAft>
            </a:pPr>
            <a:r>
              <a:rPr lang="nb-NO" sz="2200" dirty="0"/>
              <a:t>Hvor lett er det for innbyggerne å komme seg til lokalene?  </a:t>
            </a:r>
          </a:p>
          <a:p>
            <a:pPr>
              <a:spcAft>
                <a:spcPts val="1000"/>
              </a:spcAft>
            </a:pPr>
            <a:r>
              <a:rPr lang="nb-NO" sz="2200" dirty="0"/>
              <a:t>Hvordan er lokalene utformet og tilpasset veiledningsaktiviteter? </a:t>
            </a:r>
          </a:p>
          <a:p>
            <a:r>
              <a:rPr lang="nb-NO" sz="2200" dirty="0"/>
              <a:t>Når skal tilbudet være åpent for innbyggerne?</a:t>
            </a:r>
          </a:p>
          <a:p>
            <a:pPr lvl="1">
              <a:buFont typeface="Courier New" panose="02070309020205020404" pitchFamily="49" charset="0"/>
              <a:buChar char="o"/>
            </a:pPr>
            <a:r>
              <a:rPr lang="nb-NO" sz="1800" dirty="0"/>
              <a:t>Drop-in?</a:t>
            </a:r>
          </a:p>
          <a:p>
            <a:pPr lvl="1">
              <a:buFont typeface="Courier New" panose="02070309020205020404" pitchFamily="49" charset="0"/>
              <a:buChar char="o"/>
            </a:pPr>
            <a:r>
              <a:rPr lang="nb-NO" sz="1800" dirty="0"/>
              <a:t>Påmelding?</a:t>
            </a:r>
          </a:p>
          <a:p>
            <a:pPr lvl="1">
              <a:buFont typeface="Courier New" panose="02070309020205020404" pitchFamily="49" charset="0"/>
              <a:buChar char="o"/>
            </a:pPr>
            <a:r>
              <a:rPr lang="nb-NO" sz="1800" dirty="0"/>
              <a:t>Faste tidspunkter?</a:t>
            </a:r>
          </a:p>
          <a:p>
            <a:pPr lvl="1">
              <a:buFont typeface="Courier New" panose="02070309020205020404" pitchFamily="49" charset="0"/>
              <a:buChar char="o"/>
            </a:pPr>
            <a:r>
              <a:rPr lang="nb-NO" sz="1800" dirty="0"/>
              <a:t>Hvor ofte? </a:t>
            </a:r>
          </a:p>
          <a:p>
            <a:pPr>
              <a:spcBef>
                <a:spcPts val="1000"/>
              </a:spcBef>
              <a:spcAft>
                <a:spcPts val="1000"/>
              </a:spcAft>
              <a:buFont typeface="Arial" panose="020B0604020202020204" pitchFamily="34" charset="0"/>
              <a:buChar char="•"/>
            </a:pPr>
            <a:r>
              <a:rPr lang="nb-NO" dirty="0"/>
              <a:t>Organisatorisk plassering av tilbudet i kommunen?</a:t>
            </a:r>
          </a:p>
        </p:txBody>
      </p:sp>
      <p:sp>
        <p:nvSpPr>
          <p:cNvPr id="17" name="Rektangel 16">
            <a:extLst>
              <a:ext uri="{FF2B5EF4-FFF2-40B4-BE49-F238E27FC236}">
                <a16:creationId xmlns:a16="http://schemas.microsoft.com/office/drawing/2014/main" id="{38C8C600-65A1-431C-9537-DB5F8D34E13B}"/>
              </a:ext>
            </a:extLst>
          </p:cNvPr>
          <p:cNvSpPr/>
          <p:nvPr/>
        </p:nvSpPr>
        <p:spPr>
          <a:xfrm>
            <a:off x="552450" y="287846"/>
            <a:ext cx="1163955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18" name="Ellipse 17">
            <a:extLst>
              <a:ext uri="{FF2B5EF4-FFF2-40B4-BE49-F238E27FC236}">
                <a16:creationId xmlns:a16="http://schemas.microsoft.com/office/drawing/2014/main" id="{B5113431-2072-41DF-A4A2-789E0CFE7AFE}"/>
              </a:ext>
            </a:extLst>
          </p:cNvPr>
          <p:cNvSpPr/>
          <p:nvPr/>
        </p:nvSpPr>
        <p:spPr>
          <a:xfrm>
            <a:off x="34800" y="244054"/>
            <a:ext cx="790575" cy="838304"/>
          </a:xfrm>
          <a:prstGeom prst="ellipse">
            <a:avLst/>
          </a:prstGeom>
          <a:solidFill>
            <a:srgbClr val="B7DE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9" name="Grafikk 18" descr="Indikator">
            <a:extLst>
              <a:ext uri="{FF2B5EF4-FFF2-40B4-BE49-F238E27FC236}">
                <a16:creationId xmlns:a16="http://schemas.microsoft.com/office/drawing/2014/main" id="{B3309815-4962-4F71-B715-7740229084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62" y="331381"/>
            <a:ext cx="663650" cy="663650"/>
          </a:xfrm>
          <a:prstGeom prst="rect">
            <a:avLst/>
          </a:prstGeom>
        </p:spPr>
      </p:pic>
      <p:sp>
        <p:nvSpPr>
          <p:cNvPr id="20" name="TekstSylinder 19">
            <a:extLst>
              <a:ext uri="{FF2B5EF4-FFF2-40B4-BE49-F238E27FC236}">
                <a16:creationId xmlns:a16="http://schemas.microsoft.com/office/drawing/2014/main" id="{30D3E9D7-1756-45FE-B3B9-815173DF970E}"/>
              </a:ext>
            </a:extLst>
          </p:cNvPr>
          <p:cNvSpPr txBox="1"/>
          <p:nvPr/>
        </p:nvSpPr>
        <p:spPr>
          <a:xfrm>
            <a:off x="851652" y="463151"/>
            <a:ext cx="10330698" cy="400110"/>
          </a:xfrm>
          <a:prstGeom prst="rect">
            <a:avLst/>
          </a:prstGeom>
          <a:noFill/>
        </p:spPr>
        <p:txBody>
          <a:bodyPr wrap="square" rtlCol="0">
            <a:spAutoFit/>
          </a:bodyPr>
          <a:lstStyle/>
          <a:p>
            <a:pPr>
              <a:spcBef>
                <a:spcPts val="800"/>
              </a:spcBef>
              <a:spcAft>
                <a:spcPts val="500"/>
              </a:spcAft>
            </a:pPr>
            <a:r>
              <a:rPr lang="nb-NO" sz="2000" b="1" dirty="0">
                <a:solidFill>
                  <a:schemeClr val="accent5">
                    <a:lumMod val="50000"/>
                  </a:schemeClr>
                </a:solidFill>
              </a:rPr>
              <a:t>HVOR SKAL TILBUDET/TILBUDENE VÆRE FYSISK LOKALISERT OG ORGANISATORISK PLASSERT?</a:t>
            </a:r>
          </a:p>
        </p:txBody>
      </p:sp>
    </p:spTree>
    <p:extLst>
      <p:ext uri="{BB962C8B-B14F-4D97-AF65-F5344CB8AC3E}">
        <p14:creationId xmlns:p14="http://schemas.microsoft.com/office/powerpoint/2010/main" val="16188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0CF1AA22-06E3-4B9D-88F5-46E0E2312345}"/>
              </a:ext>
            </a:extLst>
          </p:cNvPr>
          <p:cNvSpPr>
            <a:spLocks noGrp="1"/>
          </p:cNvSpPr>
          <p:nvPr>
            <p:ph sz="quarter" idx="10"/>
          </p:nvPr>
        </p:nvSpPr>
        <p:spPr>
          <a:xfrm>
            <a:off x="824123" y="1201081"/>
            <a:ext cx="6272249" cy="5567949"/>
          </a:xfrm>
        </p:spPr>
        <p:txBody>
          <a:bodyPr>
            <a:normAutofit/>
          </a:bodyPr>
          <a:lstStyle/>
          <a:p>
            <a:r>
              <a:rPr lang="nb-NO" sz="2200" dirty="0"/>
              <a:t>Hvilken type veiledning ønsker man å gi?</a:t>
            </a:r>
          </a:p>
          <a:p>
            <a:pPr lvl="1">
              <a:buFont typeface="Courier New" panose="02070309020205020404" pitchFamily="49" charset="0"/>
              <a:buChar char="o"/>
            </a:pPr>
            <a:r>
              <a:rPr lang="nb-NO" sz="1800" dirty="0"/>
              <a:t>En-til-en veiledning</a:t>
            </a:r>
          </a:p>
          <a:p>
            <a:pPr lvl="1">
              <a:buFont typeface="Courier New" panose="02070309020205020404" pitchFamily="49" charset="0"/>
              <a:buChar char="o"/>
            </a:pPr>
            <a:r>
              <a:rPr lang="nb-NO" sz="1800" dirty="0"/>
              <a:t>Kurs </a:t>
            </a:r>
          </a:p>
          <a:p>
            <a:pPr lvl="1">
              <a:buFont typeface="Courier New" panose="02070309020205020404" pitchFamily="49" charset="0"/>
              <a:buChar char="o"/>
            </a:pPr>
            <a:r>
              <a:rPr lang="nb-NO" sz="1800" dirty="0"/>
              <a:t>Drop-in</a:t>
            </a:r>
          </a:p>
          <a:p>
            <a:pPr lvl="1">
              <a:spcAft>
                <a:spcPts val="1000"/>
              </a:spcAft>
              <a:buFont typeface="Courier New" panose="02070309020205020404" pitchFamily="49" charset="0"/>
              <a:buChar char="o"/>
            </a:pPr>
            <a:r>
              <a:rPr lang="nb-NO" sz="1800" dirty="0"/>
              <a:t>Kombinasjoner </a:t>
            </a:r>
          </a:p>
          <a:p>
            <a:pPr>
              <a:spcBef>
                <a:spcPts val="1000"/>
              </a:spcBef>
            </a:pPr>
            <a:r>
              <a:rPr lang="nb-NO" sz="2200" dirty="0"/>
              <a:t>Innholdet i tilbudet vil være noe avhengig av målgruppens behov og ønsker </a:t>
            </a:r>
          </a:p>
          <a:p>
            <a:pPr lvl="1">
              <a:spcAft>
                <a:spcPts val="1000"/>
              </a:spcAft>
              <a:buFont typeface="Courier New" panose="02070309020205020404" pitchFamily="49" charset="0"/>
              <a:buChar char="o"/>
            </a:pPr>
            <a:r>
              <a:rPr lang="nb-NO" sz="1800" dirty="0"/>
              <a:t>Ulike målgrupper har litt ulike behov </a:t>
            </a:r>
          </a:p>
          <a:p>
            <a:pPr>
              <a:spcBef>
                <a:spcPts val="1000"/>
              </a:spcBef>
            </a:pPr>
            <a:r>
              <a:rPr lang="nb-NO" sz="2200" dirty="0"/>
              <a:t>Ressursene på </a:t>
            </a:r>
            <a:r>
              <a:rPr lang="nb-NO" sz="2200" dirty="0">
                <a:hlinkClick r:id="rId3"/>
              </a:rPr>
              <a:t>digidel.no </a:t>
            </a:r>
            <a:r>
              <a:rPr lang="nb-NO" sz="2200" dirty="0"/>
              <a:t>er et fint utgangspunkt for vurdere innhold i tilbudet </a:t>
            </a:r>
          </a:p>
          <a:p>
            <a:pPr lvl="1">
              <a:buFont typeface="Courier New" panose="02070309020205020404" pitchFamily="49" charset="0"/>
              <a:buChar char="o"/>
            </a:pPr>
            <a:r>
              <a:rPr lang="nb-NO" sz="1800" dirty="0"/>
              <a:t>Ressursene er kategorisert på tre ferdighetsnivåer</a:t>
            </a:r>
          </a:p>
          <a:p>
            <a:pPr lvl="1">
              <a:buFont typeface="Courier New" panose="02070309020205020404" pitchFamily="49" charset="0"/>
              <a:buChar char="o"/>
            </a:pPr>
            <a:r>
              <a:rPr lang="nb-NO" sz="1800" dirty="0"/>
              <a:t>Ressursene er gratis, kan lastes ned fritt og tilpasses slik man ønsker</a:t>
            </a:r>
          </a:p>
          <a:p>
            <a:pPr marL="0" indent="0">
              <a:buNone/>
            </a:pPr>
            <a:endParaRPr lang="nb-NO" sz="1800" dirty="0"/>
          </a:p>
        </p:txBody>
      </p:sp>
      <p:sp>
        <p:nvSpPr>
          <p:cNvPr id="4" name="Rektangel 3">
            <a:extLst>
              <a:ext uri="{FF2B5EF4-FFF2-40B4-BE49-F238E27FC236}">
                <a16:creationId xmlns:a16="http://schemas.microsoft.com/office/drawing/2014/main" id="{69B102BE-136C-4E39-A485-8F677ECC7AFD}"/>
              </a:ext>
            </a:extLst>
          </p:cNvPr>
          <p:cNvSpPr/>
          <p:nvPr/>
        </p:nvSpPr>
        <p:spPr>
          <a:xfrm>
            <a:off x="7200901" y="1211082"/>
            <a:ext cx="4991099" cy="4892041"/>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11D69AD3-9641-4F46-869D-6FDABB21247F}"/>
              </a:ext>
            </a:extLst>
          </p:cNvPr>
          <p:cNvSpPr txBox="1"/>
          <p:nvPr/>
        </p:nvSpPr>
        <p:spPr>
          <a:xfrm>
            <a:off x="7409955" y="1448806"/>
            <a:ext cx="3913364" cy="4416594"/>
          </a:xfrm>
          <a:prstGeom prst="rect">
            <a:avLst/>
          </a:prstGeom>
          <a:noFill/>
        </p:spPr>
        <p:txBody>
          <a:bodyPr wrap="square" rtlCol="0">
            <a:spAutoFit/>
          </a:bodyPr>
          <a:lstStyle/>
          <a:p>
            <a:r>
              <a:rPr lang="nb-NO" sz="2000" b="1" dirty="0">
                <a:solidFill>
                  <a:schemeClr val="tx2"/>
                </a:solidFill>
              </a:rPr>
              <a:t>Eksempel på innhold som er typisk for et tilbud i grunnleggende digital kompetanse: </a:t>
            </a:r>
          </a:p>
          <a:p>
            <a:endParaRPr lang="nb-NO" b="1" dirty="0">
              <a:solidFill>
                <a:schemeClr val="tx2"/>
              </a:solidFill>
            </a:endParaRPr>
          </a:p>
          <a:p>
            <a:pPr marL="285750" indent="-285750">
              <a:spcBef>
                <a:spcPts val="600"/>
              </a:spcBef>
              <a:buFont typeface="Wingdings" panose="05000000000000000000" pitchFamily="2" charset="2"/>
              <a:buChar char="§"/>
            </a:pPr>
            <a:r>
              <a:rPr lang="nb-NO" dirty="0">
                <a:solidFill>
                  <a:schemeClr val="tx2"/>
                </a:solidFill>
              </a:rPr>
              <a:t>Hjelp/opplæring til hvordan å bruke mobil, nettbrett eller PC</a:t>
            </a:r>
          </a:p>
          <a:p>
            <a:pPr marL="285750" indent="-285750">
              <a:buFont typeface="Wingdings" panose="05000000000000000000" pitchFamily="2" charset="2"/>
              <a:buChar char="§"/>
            </a:pPr>
            <a:r>
              <a:rPr lang="nb-NO" dirty="0">
                <a:solidFill>
                  <a:schemeClr val="tx2"/>
                </a:solidFill>
              </a:rPr>
              <a:t>Lær å bruke e-post</a:t>
            </a:r>
          </a:p>
          <a:p>
            <a:pPr marL="285750" indent="-285750">
              <a:buFont typeface="Wingdings" panose="05000000000000000000" pitchFamily="2" charset="2"/>
              <a:buChar char="§"/>
            </a:pPr>
            <a:r>
              <a:rPr lang="nb-NO" dirty="0">
                <a:solidFill>
                  <a:schemeClr val="tx2"/>
                </a:solidFill>
              </a:rPr>
              <a:t>Lær å bruke internett</a:t>
            </a:r>
          </a:p>
          <a:p>
            <a:pPr marL="285750" indent="-285750">
              <a:buFont typeface="Wingdings" panose="05000000000000000000" pitchFamily="2" charset="2"/>
              <a:buChar char="§"/>
            </a:pPr>
            <a:r>
              <a:rPr lang="nb-NO" dirty="0">
                <a:solidFill>
                  <a:schemeClr val="tx2"/>
                </a:solidFill>
              </a:rPr>
              <a:t>Lær å bruke </a:t>
            </a:r>
            <a:r>
              <a:rPr lang="nb-NO" dirty="0" err="1">
                <a:solidFill>
                  <a:schemeClr val="tx2"/>
                </a:solidFill>
              </a:rPr>
              <a:t>MinID</a:t>
            </a:r>
            <a:r>
              <a:rPr lang="nb-NO" dirty="0">
                <a:solidFill>
                  <a:schemeClr val="tx2"/>
                </a:solidFill>
              </a:rPr>
              <a:t> og </a:t>
            </a:r>
            <a:r>
              <a:rPr lang="nb-NO" dirty="0" err="1">
                <a:solidFill>
                  <a:schemeClr val="tx2"/>
                </a:solidFill>
              </a:rPr>
              <a:t>BankID</a:t>
            </a:r>
            <a:endParaRPr lang="nb-NO" dirty="0">
              <a:solidFill>
                <a:schemeClr val="tx2"/>
              </a:solidFill>
            </a:endParaRPr>
          </a:p>
          <a:p>
            <a:pPr marL="285750" indent="-285750">
              <a:buFont typeface="Wingdings" panose="05000000000000000000" pitchFamily="2" charset="2"/>
              <a:buChar char="§"/>
            </a:pPr>
            <a:r>
              <a:rPr lang="nb-NO" dirty="0">
                <a:solidFill>
                  <a:schemeClr val="tx2"/>
                </a:solidFill>
              </a:rPr>
              <a:t>Sikkerhet og passord</a:t>
            </a:r>
          </a:p>
          <a:p>
            <a:pPr marL="285750" indent="-285750">
              <a:buFont typeface="Wingdings" panose="05000000000000000000" pitchFamily="2" charset="2"/>
              <a:buChar char="§"/>
            </a:pPr>
            <a:r>
              <a:rPr lang="nb-NO" dirty="0">
                <a:solidFill>
                  <a:schemeClr val="tx2"/>
                </a:solidFill>
              </a:rPr>
              <a:t>Netthandel</a:t>
            </a:r>
          </a:p>
          <a:p>
            <a:pPr marL="285750" indent="-285750">
              <a:buFont typeface="Wingdings" panose="05000000000000000000" pitchFamily="2" charset="2"/>
              <a:buChar char="§"/>
            </a:pPr>
            <a:r>
              <a:rPr lang="nb-NO" dirty="0">
                <a:solidFill>
                  <a:schemeClr val="tx2"/>
                </a:solidFill>
              </a:rPr>
              <a:t>Skype</a:t>
            </a:r>
          </a:p>
          <a:p>
            <a:pPr marL="285750" indent="-285750">
              <a:buFont typeface="Wingdings" panose="05000000000000000000" pitchFamily="2" charset="2"/>
              <a:buChar char="§"/>
            </a:pPr>
            <a:r>
              <a:rPr lang="nb-NO" dirty="0">
                <a:solidFill>
                  <a:schemeClr val="tx2"/>
                </a:solidFill>
              </a:rPr>
              <a:t>Sosiale medier etc.</a:t>
            </a:r>
          </a:p>
          <a:p>
            <a:pPr marL="285750" indent="-285750">
              <a:buFont typeface="Wingdings" panose="05000000000000000000" pitchFamily="2" charset="2"/>
              <a:buChar char="§"/>
            </a:pPr>
            <a:r>
              <a:rPr lang="nb-NO" dirty="0">
                <a:solidFill>
                  <a:schemeClr val="tx2"/>
                </a:solidFill>
              </a:rPr>
              <a:t>Enkel tekstbehandling</a:t>
            </a:r>
          </a:p>
          <a:p>
            <a:endParaRPr lang="nb-NO" dirty="0"/>
          </a:p>
        </p:txBody>
      </p:sp>
      <p:pic>
        <p:nvPicPr>
          <p:cNvPr id="7" name="Grafikk 6" descr="Lyspære og blyant">
            <a:extLst>
              <a:ext uri="{FF2B5EF4-FFF2-40B4-BE49-F238E27FC236}">
                <a16:creationId xmlns:a16="http://schemas.microsoft.com/office/drawing/2014/main" id="{84343C0D-5C5F-43DC-B6DF-5178A4E8C6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65510" y="4737849"/>
            <a:ext cx="792149" cy="792149"/>
          </a:xfrm>
          <a:prstGeom prst="rect">
            <a:avLst/>
          </a:prstGeom>
        </p:spPr>
      </p:pic>
      <p:sp>
        <p:nvSpPr>
          <p:cNvPr id="9" name="Rektangel 8">
            <a:extLst>
              <a:ext uri="{FF2B5EF4-FFF2-40B4-BE49-F238E27FC236}">
                <a16:creationId xmlns:a16="http://schemas.microsoft.com/office/drawing/2014/main" id="{5207894C-8CEA-49A6-8AD3-9AB683D73437}"/>
              </a:ext>
            </a:extLst>
          </p:cNvPr>
          <p:cNvSpPr/>
          <p:nvPr/>
        </p:nvSpPr>
        <p:spPr>
          <a:xfrm>
            <a:off x="533400" y="259667"/>
            <a:ext cx="1165860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10" name="Ellipse 9">
            <a:extLst>
              <a:ext uri="{FF2B5EF4-FFF2-40B4-BE49-F238E27FC236}">
                <a16:creationId xmlns:a16="http://schemas.microsoft.com/office/drawing/2014/main" id="{298CF434-377B-4774-9231-D1D99BA487D9}"/>
              </a:ext>
            </a:extLst>
          </p:cNvPr>
          <p:cNvSpPr/>
          <p:nvPr/>
        </p:nvSpPr>
        <p:spPr>
          <a:xfrm>
            <a:off x="0" y="220780"/>
            <a:ext cx="771525" cy="838304"/>
          </a:xfrm>
          <a:prstGeom prst="ellipse">
            <a:avLst/>
          </a:prstGeom>
          <a:solidFill>
            <a:srgbClr val="B7DE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C912959F-478B-4DFA-92AB-7EE585192A32}"/>
              </a:ext>
            </a:extLst>
          </p:cNvPr>
          <p:cNvSpPr txBox="1"/>
          <p:nvPr/>
        </p:nvSpPr>
        <p:spPr>
          <a:xfrm>
            <a:off x="952500" y="450361"/>
            <a:ext cx="8610600" cy="400110"/>
          </a:xfrm>
          <a:prstGeom prst="rect">
            <a:avLst/>
          </a:prstGeom>
          <a:noFill/>
        </p:spPr>
        <p:txBody>
          <a:bodyPr wrap="square" rtlCol="0">
            <a:spAutoFit/>
          </a:bodyPr>
          <a:lstStyle/>
          <a:p>
            <a:pPr>
              <a:spcBef>
                <a:spcPts val="800"/>
              </a:spcBef>
              <a:spcAft>
                <a:spcPts val="500"/>
              </a:spcAft>
            </a:pPr>
            <a:r>
              <a:rPr lang="nb-NO" sz="2000" b="1" dirty="0">
                <a:solidFill>
                  <a:schemeClr val="accent5">
                    <a:lumMod val="50000"/>
                  </a:schemeClr>
                </a:solidFill>
              </a:rPr>
              <a:t>INNHOLD OG TILGJENGELIGHET PÅ VEILEDNINGSTILBUDET  </a:t>
            </a:r>
          </a:p>
        </p:txBody>
      </p:sp>
      <p:pic>
        <p:nvPicPr>
          <p:cNvPr id="12" name="Grafikk 11" descr="Lærer">
            <a:extLst>
              <a:ext uri="{FF2B5EF4-FFF2-40B4-BE49-F238E27FC236}">
                <a16:creationId xmlns:a16="http://schemas.microsoft.com/office/drawing/2014/main" id="{C869E8D6-F503-4BF7-8961-FC2B0C3E03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724" y="354673"/>
            <a:ext cx="600075" cy="600075"/>
          </a:xfrm>
          <a:prstGeom prst="rect">
            <a:avLst/>
          </a:prstGeom>
        </p:spPr>
      </p:pic>
    </p:spTree>
    <p:extLst>
      <p:ext uri="{BB962C8B-B14F-4D97-AF65-F5344CB8AC3E}">
        <p14:creationId xmlns:p14="http://schemas.microsoft.com/office/powerpoint/2010/main" val="8243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CB6587E-2D1A-4AB2-99CE-BB4888821604}"/>
              </a:ext>
            </a:extLst>
          </p:cNvPr>
          <p:cNvSpPr>
            <a:spLocks noGrp="1"/>
          </p:cNvSpPr>
          <p:nvPr>
            <p:ph sz="quarter" idx="10"/>
          </p:nvPr>
        </p:nvSpPr>
        <p:spPr>
          <a:xfrm>
            <a:off x="916841" y="1350880"/>
            <a:ext cx="8303811" cy="5282223"/>
          </a:xfrm>
        </p:spPr>
        <p:txBody>
          <a:bodyPr>
            <a:normAutofit lnSpcReduction="10000"/>
          </a:bodyPr>
          <a:lstStyle/>
          <a:p>
            <a:pPr>
              <a:spcAft>
                <a:spcPts val="500"/>
              </a:spcAft>
            </a:pPr>
            <a:r>
              <a:rPr lang="nb-NO" sz="2200" dirty="0"/>
              <a:t>Hvilke tjenesteområder i kommunen er det relevant å samarbeide med og på hvilken måte?</a:t>
            </a:r>
          </a:p>
          <a:p>
            <a:pPr lvl="1">
              <a:buFont typeface="Courier New" panose="02070309020205020404" pitchFamily="49" charset="0"/>
              <a:buChar char="o"/>
            </a:pPr>
            <a:r>
              <a:rPr lang="nb-NO" sz="1800" dirty="0"/>
              <a:t>Voksenopplæringen </a:t>
            </a:r>
          </a:p>
          <a:p>
            <a:pPr lvl="1">
              <a:buFont typeface="Courier New" panose="02070309020205020404" pitchFamily="49" charset="0"/>
              <a:buChar char="o"/>
            </a:pPr>
            <a:r>
              <a:rPr lang="nb-NO" sz="1800" dirty="0"/>
              <a:t>NAV</a:t>
            </a:r>
          </a:p>
          <a:p>
            <a:pPr lvl="1">
              <a:buFont typeface="Courier New" panose="02070309020205020404" pitchFamily="49" charset="0"/>
              <a:buChar char="o"/>
            </a:pPr>
            <a:r>
              <a:rPr lang="nb-NO" sz="1800" dirty="0"/>
              <a:t>Pleie og omsorg </a:t>
            </a:r>
          </a:p>
          <a:p>
            <a:pPr lvl="1">
              <a:spcAft>
                <a:spcPts val="800"/>
              </a:spcAft>
              <a:buFont typeface="Courier New" panose="02070309020205020404" pitchFamily="49" charset="0"/>
              <a:buChar char="o"/>
            </a:pPr>
            <a:r>
              <a:rPr lang="nb-NO" sz="1800" dirty="0"/>
              <a:t>Videregående skoler/grunn skoler med IKT-fag?  </a:t>
            </a:r>
          </a:p>
          <a:p>
            <a:r>
              <a:rPr lang="nb-NO" sz="2200" dirty="0"/>
              <a:t>Hvilke eksterne aktører er det relevant å samarbeide med og på hvilken måte? </a:t>
            </a:r>
          </a:p>
          <a:p>
            <a:pPr lvl="1">
              <a:buFont typeface="Courier New" panose="02070309020205020404" pitchFamily="49" charset="0"/>
              <a:buChar char="o"/>
            </a:pPr>
            <a:r>
              <a:rPr lang="nb-NO" sz="1800" dirty="0"/>
              <a:t>Frivillige foreninger som Seniornett, Røde Kors, Pensjonistforeningen etc.</a:t>
            </a:r>
          </a:p>
          <a:p>
            <a:pPr lvl="1">
              <a:buFont typeface="Courier New" panose="02070309020205020404" pitchFamily="49" charset="0"/>
              <a:buChar char="o"/>
            </a:pPr>
            <a:r>
              <a:rPr lang="nb-NO" sz="1800" dirty="0"/>
              <a:t>Lokale ildsjeler </a:t>
            </a:r>
          </a:p>
          <a:p>
            <a:pPr lvl="1">
              <a:spcAft>
                <a:spcPts val="800"/>
              </a:spcAft>
              <a:buFont typeface="Courier New" panose="02070309020205020404" pitchFamily="49" charset="0"/>
              <a:buChar char="o"/>
            </a:pPr>
            <a:r>
              <a:rPr lang="nb-NO" sz="1800" dirty="0"/>
              <a:t>Privat næringsliv, f.eks. lokalbanken </a:t>
            </a:r>
          </a:p>
          <a:p>
            <a:pPr>
              <a:spcAft>
                <a:spcPts val="800"/>
              </a:spcAft>
            </a:pPr>
            <a:r>
              <a:rPr lang="nb-NO" sz="2200" dirty="0"/>
              <a:t>Formalisering av samarbeidet med faste kontaktpersoner og samarbeidskontrakter</a:t>
            </a:r>
          </a:p>
          <a:p>
            <a:pPr>
              <a:spcAft>
                <a:spcPts val="500"/>
              </a:spcAft>
            </a:pPr>
            <a:r>
              <a:rPr lang="nb-NO" sz="2200" dirty="0"/>
              <a:t>Sikre koordinering og kjennskap til hverandres tilbud dersom det er flere aktører som tilbyr veiledning i kommunen  </a:t>
            </a:r>
          </a:p>
          <a:p>
            <a:pPr marL="0" indent="0">
              <a:buNone/>
            </a:pPr>
            <a:endParaRPr lang="nb-NO" dirty="0"/>
          </a:p>
        </p:txBody>
      </p:sp>
      <p:pic>
        <p:nvPicPr>
          <p:cNvPr id="5" name="Grafikk 4" descr="Kundeomtale">
            <a:extLst>
              <a:ext uri="{FF2B5EF4-FFF2-40B4-BE49-F238E27FC236}">
                <a16:creationId xmlns:a16="http://schemas.microsoft.com/office/drawing/2014/main" id="{8DD0A2A9-C888-4A95-9D3A-AA50B48597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07274" y="2023966"/>
            <a:ext cx="1536589" cy="1536589"/>
          </a:xfrm>
          <a:prstGeom prst="rect">
            <a:avLst/>
          </a:prstGeom>
        </p:spPr>
      </p:pic>
      <p:pic>
        <p:nvPicPr>
          <p:cNvPr id="7" name="Grafikk 6" descr="Sosialt nettverk">
            <a:extLst>
              <a:ext uri="{FF2B5EF4-FFF2-40B4-BE49-F238E27FC236}">
                <a16:creationId xmlns:a16="http://schemas.microsoft.com/office/drawing/2014/main" id="{B1F4BD6C-2F47-48DA-8583-950625B6FD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0475" y="3991991"/>
            <a:ext cx="1273388" cy="1273388"/>
          </a:xfrm>
          <a:prstGeom prst="rect">
            <a:avLst/>
          </a:prstGeom>
        </p:spPr>
      </p:pic>
      <p:sp>
        <p:nvSpPr>
          <p:cNvPr id="9" name="Rektangel 8">
            <a:extLst>
              <a:ext uri="{FF2B5EF4-FFF2-40B4-BE49-F238E27FC236}">
                <a16:creationId xmlns:a16="http://schemas.microsoft.com/office/drawing/2014/main" id="{DE78DD67-2CB3-4954-8A43-BA4BAABA11E1}"/>
              </a:ext>
            </a:extLst>
          </p:cNvPr>
          <p:cNvSpPr/>
          <p:nvPr/>
        </p:nvSpPr>
        <p:spPr>
          <a:xfrm>
            <a:off x="533400" y="375861"/>
            <a:ext cx="1165860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000" dirty="0"/>
          </a:p>
        </p:txBody>
      </p:sp>
      <p:sp>
        <p:nvSpPr>
          <p:cNvPr id="10" name="Ellipse 9">
            <a:extLst>
              <a:ext uri="{FF2B5EF4-FFF2-40B4-BE49-F238E27FC236}">
                <a16:creationId xmlns:a16="http://schemas.microsoft.com/office/drawing/2014/main" id="{398B9DBB-3781-4CCD-BC8B-585822E3D4C9}"/>
              </a:ext>
            </a:extLst>
          </p:cNvPr>
          <p:cNvSpPr/>
          <p:nvPr/>
        </p:nvSpPr>
        <p:spPr>
          <a:xfrm>
            <a:off x="0" y="337271"/>
            <a:ext cx="916841" cy="838304"/>
          </a:xfrm>
          <a:prstGeom prst="ellipse">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322D028C-02E0-4579-9690-FE3D0076AB46}"/>
              </a:ext>
            </a:extLst>
          </p:cNvPr>
          <p:cNvSpPr txBox="1"/>
          <p:nvPr/>
        </p:nvSpPr>
        <p:spPr>
          <a:xfrm>
            <a:off x="916841" y="551166"/>
            <a:ext cx="10232402" cy="400110"/>
          </a:xfrm>
          <a:prstGeom prst="rect">
            <a:avLst/>
          </a:prstGeom>
          <a:noFill/>
        </p:spPr>
        <p:txBody>
          <a:bodyPr wrap="square" rtlCol="0">
            <a:spAutoFit/>
          </a:bodyPr>
          <a:lstStyle/>
          <a:p>
            <a:pPr>
              <a:spcBef>
                <a:spcPts val="800"/>
              </a:spcBef>
              <a:spcAft>
                <a:spcPts val="500"/>
              </a:spcAft>
            </a:pPr>
            <a:r>
              <a:rPr lang="nb-NO" sz="2000" b="1" dirty="0">
                <a:solidFill>
                  <a:schemeClr val="accent5">
                    <a:lumMod val="50000"/>
                  </a:schemeClr>
                </a:solidFill>
              </a:rPr>
              <a:t>HVEM KAN MAN SAMARBEIDE MED – INTERNT OG EKSTERNT?  </a:t>
            </a:r>
          </a:p>
        </p:txBody>
      </p:sp>
      <p:pic>
        <p:nvPicPr>
          <p:cNvPr id="12" name="Grafikk 11" descr="Sosialt nettverk">
            <a:extLst>
              <a:ext uri="{FF2B5EF4-FFF2-40B4-BE49-F238E27FC236}">
                <a16:creationId xmlns:a16="http://schemas.microsoft.com/office/drawing/2014/main" id="{8B43B88E-FAEC-4F26-9EC3-6B5FA9F3E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530" y="390123"/>
            <a:ext cx="701780" cy="722196"/>
          </a:xfrm>
          <a:prstGeom prst="rect">
            <a:avLst/>
          </a:prstGeom>
        </p:spPr>
      </p:pic>
    </p:spTree>
    <p:extLst>
      <p:ext uri="{BB962C8B-B14F-4D97-AF65-F5344CB8AC3E}">
        <p14:creationId xmlns:p14="http://schemas.microsoft.com/office/powerpoint/2010/main" val="255401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91FB3F3-6C18-449F-A0FD-0865C44AA71D}"/>
              </a:ext>
            </a:extLst>
          </p:cNvPr>
          <p:cNvSpPr>
            <a:spLocks noGrp="1"/>
          </p:cNvSpPr>
          <p:nvPr>
            <p:ph sz="quarter" idx="10"/>
          </p:nvPr>
        </p:nvSpPr>
        <p:spPr>
          <a:xfrm>
            <a:off x="646913" y="1534532"/>
            <a:ext cx="5826637" cy="4575116"/>
          </a:xfrm>
        </p:spPr>
        <p:txBody>
          <a:bodyPr>
            <a:normAutofit fontScale="85000" lnSpcReduction="10000"/>
          </a:bodyPr>
          <a:lstStyle/>
          <a:p>
            <a:r>
              <a:rPr lang="nb-NO" sz="2200" dirty="0"/>
              <a:t>Er de som skal veilede trygge på veiledningsrollen? </a:t>
            </a:r>
          </a:p>
          <a:p>
            <a:pPr lvl="1">
              <a:buFont typeface="Courier New" panose="02070309020205020404" pitchFamily="49" charset="0"/>
              <a:buChar char="o"/>
            </a:pPr>
            <a:r>
              <a:rPr lang="nb-NO" sz="1900" dirty="0"/>
              <a:t>Teknisk kompetanse </a:t>
            </a:r>
          </a:p>
          <a:p>
            <a:pPr lvl="1">
              <a:spcAft>
                <a:spcPts val="1000"/>
              </a:spcAft>
              <a:buFont typeface="Courier New" panose="02070309020205020404" pitchFamily="49" charset="0"/>
              <a:buChar char="o"/>
            </a:pPr>
            <a:r>
              <a:rPr lang="nb-NO" sz="1900" dirty="0"/>
              <a:t>Pedagogisk kompetanse </a:t>
            </a:r>
          </a:p>
          <a:p>
            <a:pPr>
              <a:spcBef>
                <a:spcPts val="1000"/>
              </a:spcBef>
            </a:pPr>
            <a:r>
              <a:rPr lang="nb-NO" sz="2200" dirty="0"/>
              <a:t>Behov for kompetanseheving? </a:t>
            </a:r>
          </a:p>
          <a:p>
            <a:pPr lvl="1">
              <a:buFont typeface="Courier New" panose="02070309020205020404" pitchFamily="49" charset="0"/>
              <a:buChar char="o"/>
            </a:pPr>
            <a:r>
              <a:rPr lang="nb-NO" sz="1900" dirty="0"/>
              <a:t>23 offentlig ting </a:t>
            </a:r>
          </a:p>
          <a:p>
            <a:pPr lvl="1">
              <a:buFont typeface="Courier New" panose="02070309020205020404" pitchFamily="49" charset="0"/>
              <a:buChar char="o"/>
            </a:pPr>
            <a:r>
              <a:rPr lang="nb-NO" sz="1900" dirty="0"/>
              <a:t>Samarbeid med / bistand fra tjenesteområder eller frivillige som har erfaring med veiledning </a:t>
            </a:r>
          </a:p>
          <a:p>
            <a:pPr lvl="1">
              <a:buFont typeface="Courier New" panose="02070309020205020404" pitchFamily="49" charset="0"/>
              <a:buChar char="o"/>
            </a:pPr>
            <a:r>
              <a:rPr lang="nb-NO" sz="1900" dirty="0"/>
              <a:t>Veilede sammen for å lære av hverandre</a:t>
            </a:r>
          </a:p>
          <a:p>
            <a:pPr lvl="1">
              <a:buFont typeface="Courier New" panose="02070309020205020404" pitchFamily="49" charset="0"/>
              <a:buChar char="o"/>
            </a:pPr>
            <a:r>
              <a:rPr lang="nb-NO" sz="1900" dirty="0"/>
              <a:t>KMDs tilskuddsordning for etablering av veiledningstilbud </a:t>
            </a:r>
          </a:p>
          <a:p>
            <a:pPr lvl="1">
              <a:spcAft>
                <a:spcPts val="1000"/>
              </a:spcAft>
              <a:buFont typeface="Courier New" panose="02070309020205020404" pitchFamily="49" charset="0"/>
              <a:buChar char="o"/>
            </a:pPr>
            <a:r>
              <a:rPr lang="nb-NO" sz="1900" dirty="0"/>
              <a:t>Veiledningshefte på nye digidel.no </a:t>
            </a:r>
          </a:p>
          <a:p>
            <a:pPr>
              <a:spcBef>
                <a:spcPts val="1000"/>
              </a:spcBef>
            </a:pPr>
            <a:r>
              <a:rPr lang="nb-NO" dirty="0"/>
              <a:t>Personvern og veiledningsrollen </a:t>
            </a:r>
          </a:p>
          <a:p>
            <a:pPr lvl="1">
              <a:buFont typeface="Courier New" panose="02070309020205020404" pitchFamily="49" charset="0"/>
              <a:buChar char="o"/>
            </a:pPr>
            <a:r>
              <a:rPr lang="nb-NO" sz="1900" dirty="0"/>
              <a:t>Felles policy og case-arbeid </a:t>
            </a:r>
          </a:p>
          <a:p>
            <a:pPr lvl="1">
              <a:buFont typeface="Courier New" panose="02070309020205020404" pitchFamily="49" charset="0"/>
              <a:buChar char="o"/>
            </a:pPr>
            <a:r>
              <a:rPr lang="nb-NO" sz="1900" dirty="0"/>
              <a:t>Taushetserklæringer </a:t>
            </a:r>
          </a:p>
          <a:p>
            <a:pPr lvl="1">
              <a:buFont typeface="Courier New" panose="02070309020205020404" pitchFamily="49" charset="0"/>
              <a:buChar char="o"/>
            </a:pPr>
            <a:r>
              <a:rPr lang="nb-NO" sz="1900" dirty="0"/>
              <a:t>Logg med oversikt over hendelser utenom det vanlige</a:t>
            </a:r>
          </a:p>
          <a:p>
            <a:pPr lvl="1">
              <a:buFont typeface="Courier New" panose="02070309020205020404" pitchFamily="49" charset="0"/>
              <a:buChar char="o"/>
            </a:pPr>
            <a:r>
              <a:rPr lang="nb-NO" sz="1900" dirty="0"/>
              <a:t>Hvor langt skal man veilede? Når henviser man? </a:t>
            </a:r>
          </a:p>
        </p:txBody>
      </p:sp>
      <p:sp>
        <p:nvSpPr>
          <p:cNvPr id="4" name="Rektangel 3">
            <a:extLst>
              <a:ext uri="{FF2B5EF4-FFF2-40B4-BE49-F238E27FC236}">
                <a16:creationId xmlns:a16="http://schemas.microsoft.com/office/drawing/2014/main" id="{5126F1A3-1FA5-4C27-8ABF-338F49FAF3CC}"/>
              </a:ext>
            </a:extLst>
          </p:cNvPr>
          <p:cNvSpPr/>
          <p:nvPr/>
        </p:nvSpPr>
        <p:spPr>
          <a:xfrm>
            <a:off x="6611042" y="1546757"/>
            <a:ext cx="5580958" cy="4575116"/>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TekstSylinder 4">
            <a:extLst>
              <a:ext uri="{FF2B5EF4-FFF2-40B4-BE49-F238E27FC236}">
                <a16:creationId xmlns:a16="http://schemas.microsoft.com/office/drawing/2014/main" id="{A67DF352-7039-4A20-9336-054A0462E418}"/>
              </a:ext>
            </a:extLst>
          </p:cNvPr>
          <p:cNvSpPr txBox="1"/>
          <p:nvPr/>
        </p:nvSpPr>
        <p:spPr>
          <a:xfrm>
            <a:off x="7306782" y="1725726"/>
            <a:ext cx="5022710" cy="400110"/>
          </a:xfrm>
          <a:prstGeom prst="rect">
            <a:avLst/>
          </a:prstGeom>
          <a:noFill/>
        </p:spPr>
        <p:txBody>
          <a:bodyPr wrap="square" rtlCol="0">
            <a:spAutoFit/>
          </a:bodyPr>
          <a:lstStyle/>
          <a:p>
            <a:r>
              <a:rPr lang="nb-NO" sz="2000" b="1" dirty="0">
                <a:solidFill>
                  <a:schemeClr val="accent5">
                    <a:lumMod val="50000"/>
                  </a:schemeClr>
                </a:solidFill>
              </a:rPr>
              <a:t>Eksempel: Oppegård og Ski kommune  </a:t>
            </a:r>
          </a:p>
        </p:txBody>
      </p:sp>
      <p:sp>
        <p:nvSpPr>
          <p:cNvPr id="6" name="Rektangel 5">
            <a:extLst>
              <a:ext uri="{FF2B5EF4-FFF2-40B4-BE49-F238E27FC236}">
                <a16:creationId xmlns:a16="http://schemas.microsoft.com/office/drawing/2014/main" id="{B8697927-D64E-48E9-B989-0E00E3FD443D}"/>
              </a:ext>
            </a:extLst>
          </p:cNvPr>
          <p:cNvSpPr/>
          <p:nvPr/>
        </p:nvSpPr>
        <p:spPr>
          <a:xfrm>
            <a:off x="7424561" y="5784279"/>
            <a:ext cx="4398384" cy="338554"/>
          </a:xfrm>
          <a:prstGeom prst="rect">
            <a:avLst/>
          </a:prstGeom>
        </p:spPr>
        <p:txBody>
          <a:bodyPr wrap="none">
            <a:spAutoFit/>
          </a:bodyPr>
          <a:lstStyle/>
          <a:p>
            <a:r>
              <a:rPr lang="nb-NO" sz="1600" dirty="0">
                <a:solidFill>
                  <a:schemeClr val="accent6">
                    <a:lumMod val="75000"/>
                  </a:schemeClr>
                </a:solidFill>
                <a:hlinkClick r:id="rId3">
                  <a:extLst>
                    <a:ext uri="{A12FA001-AC4F-418D-AE19-62706E023703}">
                      <ahyp:hlinkClr xmlns:ahyp="http://schemas.microsoft.com/office/drawing/2018/hyperlinkcolor" val="tx"/>
                    </a:ext>
                  </a:extLst>
                </a:hlinkClick>
              </a:rPr>
              <a:t>https://prezi.com/view/Pcyk7w7rDZQATRd27JWq/</a:t>
            </a:r>
            <a:endParaRPr lang="nb-NO" sz="1600" dirty="0">
              <a:solidFill>
                <a:schemeClr val="accent6">
                  <a:lumMod val="75000"/>
                </a:schemeClr>
              </a:solidFill>
            </a:endParaRPr>
          </a:p>
        </p:txBody>
      </p:sp>
      <p:pic>
        <p:nvPicPr>
          <p:cNvPr id="7" name="Bilde 6">
            <a:extLst>
              <a:ext uri="{FF2B5EF4-FFF2-40B4-BE49-F238E27FC236}">
                <a16:creationId xmlns:a16="http://schemas.microsoft.com/office/drawing/2014/main" id="{958FC3DE-A251-4F49-8FF2-36FA6B9B8915}"/>
              </a:ext>
            </a:extLst>
          </p:cNvPr>
          <p:cNvPicPr>
            <a:picLocks noChangeAspect="1"/>
          </p:cNvPicPr>
          <p:nvPr/>
        </p:nvPicPr>
        <p:blipFill>
          <a:blip r:embed="rId4"/>
          <a:stretch>
            <a:fillRect/>
          </a:stretch>
        </p:blipFill>
        <p:spPr>
          <a:xfrm>
            <a:off x="6601103" y="2501339"/>
            <a:ext cx="5168484" cy="2932043"/>
          </a:xfrm>
          <a:prstGeom prst="rect">
            <a:avLst/>
          </a:prstGeom>
        </p:spPr>
      </p:pic>
      <p:pic>
        <p:nvPicPr>
          <p:cNvPr id="9" name="Grafikk 8" descr="Linjepil: roter mot venstre">
            <a:extLst>
              <a:ext uri="{FF2B5EF4-FFF2-40B4-BE49-F238E27FC236}">
                <a16:creationId xmlns:a16="http://schemas.microsoft.com/office/drawing/2014/main" id="{A5CC3E9A-D96C-4072-84F6-94DDE338DA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368632">
            <a:off x="6669917" y="5216939"/>
            <a:ext cx="914400" cy="914400"/>
          </a:xfrm>
          <a:prstGeom prst="rect">
            <a:avLst/>
          </a:prstGeom>
        </p:spPr>
      </p:pic>
      <p:sp>
        <p:nvSpPr>
          <p:cNvPr id="11" name="Rektangel 10">
            <a:extLst>
              <a:ext uri="{FF2B5EF4-FFF2-40B4-BE49-F238E27FC236}">
                <a16:creationId xmlns:a16="http://schemas.microsoft.com/office/drawing/2014/main" id="{5076555F-B882-4519-8B67-E2D1444570DC}"/>
              </a:ext>
            </a:extLst>
          </p:cNvPr>
          <p:cNvSpPr/>
          <p:nvPr/>
        </p:nvSpPr>
        <p:spPr>
          <a:xfrm>
            <a:off x="609600" y="321428"/>
            <a:ext cx="1158240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12" name="Ellipse 11">
            <a:extLst>
              <a:ext uri="{FF2B5EF4-FFF2-40B4-BE49-F238E27FC236}">
                <a16:creationId xmlns:a16="http://schemas.microsoft.com/office/drawing/2014/main" id="{EA4BA66F-2554-4E26-89F3-A5975E634970}"/>
              </a:ext>
            </a:extLst>
          </p:cNvPr>
          <p:cNvSpPr/>
          <p:nvPr/>
        </p:nvSpPr>
        <p:spPr>
          <a:xfrm>
            <a:off x="83340" y="262160"/>
            <a:ext cx="771525" cy="838304"/>
          </a:xfrm>
          <a:prstGeom prst="ellipse">
            <a:avLst/>
          </a:prstGeom>
          <a:solidFill>
            <a:srgbClr val="B7DEE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TekstSylinder 12">
            <a:extLst>
              <a:ext uri="{FF2B5EF4-FFF2-40B4-BE49-F238E27FC236}">
                <a16:creationId xmlns:a16="http://schemas.microsoft.com/office/drawing/2014/main" id="{1041593E-42AB-4DB8-BB7A-2A0EC9636E9D}"/>
              </a:ext>
            </a:extLst>
          </p:cNvPr>
          <p:cNvSpPr txBox="1"/>
          <p:nvPr/>
        </p:nvSpPr>
        <p:spPr>
          <a:xfrm>
            <a:off x="985833" y="487729"/>
            <a:ext cx="8322005" cy="707886"/>
          </a:xfrm>
          <a:prstGeom prst="rect">
            <a:avLst/>
          </a:prstGeom>
          <a:noFill/>
        </p:spPr>
        <p:txBody>
          <a:bodyPr wrap="square" rtlCol="0">
            <a:spAutoFit/>
          </a:bodyPr>
          <a:lstStyle/>
          <a:p>
            <a:r>
              <a:rPr lang="nb-NO" sz="2000" b="1" dirty="0">
                <a:solidFill>
                  <a:schemeClr val="accent5">
                    <a:lumMod val="50000"/>
                  </a:schemeClr>
                </a:solidFill>
              </a:rPr>
              <a:t>HVILKEN KOMPETANSE VIL TILBUDET KREVE AV DE SOM SKAL VEILEDE? </a:t>
            </a:r>
          </a:p>
          <a:p>
            <a:endParaRPr lang="nb-NO" sz="2000" b="1" dirty="0"/>
          </a:p>
        </p:txBody>
      </p:sp>
      <p:pic>
        <p:nvPicPr>
          <p:cNvPr id="14" name="Grafikk 13" descr="Skoleavslutningslue">
            <a:extLst>
              <a:ext uri="{FF2B5EF4-FFF2-40B4-BE49-F238E27FC236}">
                <a16:creationId xmlns:a16="http://schemas.microsoft.com/office/drawing/2014/main" id="{9C95B33F-3544-4CCE-85E1-C2A62843E1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3762" y="359851"/>
            <a:ext cx="662825" cy="662825"/>
          </a:xfrm>
          <a:prstGeom prst="rect">
            <a:avLst/>
          </a:prstGeom>
        </p:spPr>
      </p:pic>
    </p:spTree>
    <p:extLst>
      <p:ext uri="{BB962C8B-B14F-4D97-AF65-F5344CB8AC3E}">
        <p14:creationId xmlns:p14="http://schemas.microsoft.com/office/powerpoint/2010/main" val="481860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0FF884E4-953A-4664-B8C9-7866A274BC7C}"/>
              </a:ext>
            </a:extLst>
          </p:cNvPr>
          <p:cNvSpPr>
            <a:spLocks noGrp="1"/>
          </p:cNvSpPr>
          <p:nvPr>
            <p:ph sz="half" idx="1"/>
          </p:nvPr>
        </p:nvSpPr>
        <p:spPr>
          <a:xfrm>
            <a:off x="609599" y="1574825"/>
            <a:ext cx="6440558" cy="4885610"/>
          </a:xfrm>
        </p:spPr>
        <p:txBody>
          <a:bodyPr>
            <a:normAutofit/>
          </a:bodyPr>
          <a:lstStyle/>
          <a:p>
            <a:pPr>
              <a:spcBef>
                <a:spcPts val="500"/>
              </a:spcBef>
              <a:spcAft>
                <a:spcPts val="400"/>
              </a:spcAft>
            </a:pPr>
            <a:r>
              <a:rPr lang="nb-NO" dirty="0"/>
              <a:t>Markedsføring av tilbudet er viktig </a:t>
            </a:r>
            <a:endParaRPr lang="nb-NO" sz="1800" dirty="0"/>
          </a:p>
          <a:p>
            <a:pPr lvl="1">
              <a:spcBef>
                <a:spcPts val="400"/>
              </a:spcBef>
              <a:spcAft>
                <a:spcPts val="300"/>
              </a:spcAft>
              <a:buFont typeface="Courier New" panose="02070309020205020404" pitchFamily="49" charset="0"/>
              <a:buChar char="o"/>
            </a:pPr>
            <a:r>
              <a:rPr lang="nb-NO" sz="1800" dirty="0"/>
              <a:t>Internt: Andre tjenesteområder i kommunen </a:t>
            </a:r>
          </a:p>
          <a:p>
            <a:pPr lvl="1">
              <a:spcBef>
                <a:spcPts val="500"/>
              </a:spcBef>
              <a:spcAft>
                <a:spcPts val="800"/>
              </a:spcAft>
              <a:buFont typeface="Courier New" panose="02070309020205020404" pitchFamily="49" charset="0"/>
              <a:buChar char="o"/>
            </a:pPr>
            <a:r>
              <a:rPr lang="nb-NO" sz="1800" dirty="0"/>
              <a:t>Eksternt: innbyggerne, målgruppe og frivillige</a:t>
            </a:r>
          </a:p>
          <a:p>
            <a:pPr>
              <a:spcBef>
                <a:spcPts val="500"/>
              </a:spcBef>
              <a:spcAft>
                <a:spcPts val="800"/>
              </a:spcAft>
            </a:pPr>
            <a:r>
              <a:rPr lang="nb-NO" dirty="0"/>
              <a:t>Gi tilbudet et navn og vurder en visuell profil  </a:t>
            </a:r>
          </a:p>
          <a:p>
            <a:pPr>
              <a:spcBef>
                <a:spcPts val="500"/>
              </a:spcBef>
              <a:spcAft>
                <a:spcPts val="800"/>
              </a:spcAft>
            </a:pPr>
            <a:r>
              <a:rPr lang="nb-NO" dirty="0"/>
              <a:t>Vurder samarbeid med noen som er gode på kommunikasjon og design? </a:t>
            </a:r>
          </a:p>
          <a:p>
            <a:pPr>
              <a:spcBef>
                <a:spcPts val="500"/>
              </a:spcBef>
              <a:spcAft>
                <a:spcPts val="800"/>
              </a:spcAft>
            </a:pPr>
            <a:r>
              <a:rPr lang="nb-NO" dirty="0"/>
              <a:t>Gratis illustrasjoner til markedsføring finner dere på </a:t>
            </a:r>
            <a:r>
              <a:rPr lang="nb-NO" dirty="0">
                <a:hlinkClick r:id="rId3"/>
              </a:rPr>
              <a:t>digihjelpen.no  </a:t>
            </a:r>
            <a:endParaRPr lang="nb-NO" dirty="0"/>
          </a:p>
          <a:p>
            <a:pPr>
              <a:spcBef>
                <a:spcPts val="500"/>
              </a:spcBef>
              <a:spcAft>
                <a:spcPts val="800"/>
              </a:spcAft>
            </a:pPr>
            <a:r>
              <a:rPr lang="nb-NO" dirty="0"/>
              <a:t>Valg av markedsføringskanaler bør ses i sammenheng med identifisert målgruppe</a:t>
            </a:r>
          </a:p>
          <a:p>
            <a:pPr>
              <a:spcBef>
                <a:spcPts val="500"/>
              </a:spcBef>
              <a:spcAft>
                <a:spcPts val="800"/>
              </a:spcAft>
            </a:pPr>
            <a:r>
              <a:rPr lang="nb-NO" i="1" dirty="0"/>
              <a:t>Tips fra kommuner: </a:t>
            </a:r>
            <a:r>
              <a:rPr lang="nb-NO" dirty="0"/>
              <a:t>Markedsfør bredt og bruk gjerne flere kanaler og virkemidler </a:t>
            </a:r>
          </a:p>
          <a:p>
            <a:pPr marL="0" indent="0">
              <a:buNone/>
            </a:pPr>
            <a:endParaRPr lang="nb-NO" dirty="0"/>
          </a:p>
        </p:txBody>
      </p:sp>
      <p:pic>
        <p:nvPicPr>
          <p:cNvPr id="8" name="Bilde 7">
            <a:extLst>
              <a:ext uri="{FF2B5EF4-FFF2-40B4-BE49-F238E27FC236}">
                <a16:creationId xmlns:a16="http://schemas.microsoft.com/office/drawing/2014/main" id="{F17AFD55-18A1-44FE-9DB1-AFC5ED091208}"/>
              </a:ext>
            </a:extLst>
          </p:cNvPr>
          <p:cNvPicPr>
            <a:picLocks noChangeAspect="1"/>
          </p:cNvPicPr>
          <p:nvPr/>
        </p:nvPicPr>
        <p:blipFill>
          <a:blip r:embed="rId4"/>
          <a:stretch>
            <a:fillRect/>
          </a:stretch>
        </p:blipFill>
        <p:spPr>
          <a:xfrm>
            <a:off x="7301948" y="1445439"/>
            <a:ext cx="4028661" cy="3540547"/>
          </a:xfrm>
          <a:prstGeom prst="rect">
            <a:avLst/>
          </a:prstGeom>
        </p:spPr>
      </p:pic>
      <p:pic>
        <p:nvPicPr>
          <p:cNvPr id="9" name="Bilde 8">
            <a:extLst>
              <a:ext uri="{FF2B5EF4-FFF2-40B4-BE49-F238E27FC236}">
                <a16:creationId xmlns:a16="http://schemas.microsoft.com/office/drawing/2014/main" id="{64EDF800-9DDD-44B7-AD30-94A61AF4E68A}"/>
              </a:ext>
            </a:extLst>
          </p:cNvPr>
          <p:cNvPicPr>
            <a:picLocks noChangeAspect="1"/>
          </p:cNvPicPr>
          <p:nvPr/>
        </p:nvPicPr>
        <p:blipFill rotWithShape="1">
          <a:blip r:embed="rId5"/>
          <a:srcRect t="6479" r="14937"/>
          <a:stretch/>
        </p:blipFill>
        <p:spPr>
          <a:xfrm>
            <a:off x="7301948" y="4495625"/>
            <a:ext cx="2141282" cy="2167032"/>
          </a:xfrm>
          <a:prstGeom prst="rect">
            <a:avLst/>
          </a:prstGeom>
        </p:spPr>
      </p:pic>
      <p:pic>
        <p:nvPicPr>
          <p:cNvPr id="10" name="Bilde 9">
            <a:extLst>
              <a:ext uri="{FF2B5EF4-FFF2-40B4-BE49-F238E27FC236}">
                <a16:creationId xmlns:a16="http://schemas.microsoft.com/office/drawing/2014/main" id="{6A6CE0FD-A350-4B3D-B05C-17F13604B403}"/>
              </a:ext>
            </a:extLst>
          </p:cNvPr>
          <p:cNvPicPr>
            <a:picLocks noChangeAspect="1"/>
          </p:cNvPicPr>
          <p:nvPr/>
        </p:nvPicPr>
        <p:blipFill rotWithShape="1">
          <a:blip r:embed="rId6"/>
          <a:srcRect l="2945" r="4242"/>
          <a:stretch/>
        </p:blipFill>
        <p:spPr>
          <a:xfrm>
            <a:off x="9270031" y="4579749"/>
            <a:ext cx="1701580" cy="1546975"/>
          </a:xfrm>
          <a:prstGeom prst="rect">
            <a:avLst/>
          </a:prstGeom>
        </p:spPr>
      </p:pic>
      <p:sp>
        <p:nvSpPr>
          <p:cNvPr id="14" name="Rektangel 13">
            <a:extLst>
              <a:ext uri="{FF2B5EF4-FFF2-40B4-BE49-F238E27FC236}">
                <a16:creationId xmlns:a16="http://schemas.microsoft.com/office/drawing/2014/main" id="{85791D2D-C730-4277-8E18-5CC32CF6587D}"/>
              </a:ext>
            </a:extLst>
          </p:cNvPr>
          <p:cNvSpPr/>
          <p:nvPr/>
        </p:nvSpPr>
        <p:spPr>
          <a:xfrm>
            <a:off x="533400" y="304701"/>
            <a:ext cx="11658600" cy="750720"/>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15" name="Ellipse 14">
            <a:extLst>
              <a:ext uri="{FF2B5EF4-FFF2-40B4-BE49-F238E27FC236}">
                <a16:creationId xmlns:a16="http://schemas.microsoft.com/office/drawing/2014/main" id="{BC60688C-01D1-4372-959E-01FAFF91AB4E}"/>
              </a:ext>
            </a:extLst>
          </p:cNvPr>
          <p:cNvSpPr/>
          <p:nvPr/>
        </p:nvSpPr>
        <p:spPr>
          <a:xfrm>
            <a:off x="0" y="266292"/>
            <a:ext cx="771525" cy="838304"/>
          </a:xfrm>
          <a:prstGeom prst="ellipse">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kstSylinder 15">
            <a:extLst>
              <a:ext uri="{FF2B5EF4-FFF2-40B4-BE49-F238E27FC236}">
                <a16:creationId xmlns:a16="http://schemas.microsoft.com/office/drawing/2014/main" id="{7BA1E56C-CB6F-4D57-B769-8D541E3E657A}"/>
              </a:ext>
            </a:extLst>
          </p:cNvPr>
          <p:cNvSpPr txBox="1"/>
          <p:nvPr/>
        </p:nvSpPr>
        <p:spPr>
          <a:xfrm>
            <a:off x="909632" y="495395"/>
            <a:ext cx="8322005" cy="369332"/>
          </a:xfrm>
          <a:prstGeom prst="rect">
            <a:avLst/>
          </a:prstGeom>
          <a:noFill/>
        </p:spPr>
        <p:txBody>
          <a:bodyPr wrap="square" rtlCol="0">
            <a:spAutoFit/>
          </a:bodyPr>
          <a:lstStyle/>
          <a:p>
            <a:r>
              <a:rPr lang="nb-NO" b="1" dirty="0">
                <a:solidFill>
                  <a:schemeClr val="accent5">
                    <a:lumMod val="50000"/>
                  </a:schemeClr>
                </a:solidFill>
              </a:rPr>
              <a:t>HVORDAN MARKEDSFØRE TILBUDET </a:t>
            </a:r>
          </a:p>
        </p:txBody>
      </p:sp>
      <p:pic>
        <p:nvPicPr>
          <p:cNvPr id="17" name="Grafikk 16" descr="Markedsføring">
            <a:extLst>
              <a:ext uri="{FF2B5EF4-FFF2-40B4-BE49-F238E27FC236}">
                <a16:creationId xmlns:a16="http://schemas.microsoft.com/office/drawing/2014/main" id="{DF082B76-ADE3-46EE-B36D-BFB01C5081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975" y="495395"/>
            <a:ext cx="523875" cy="523875"/>
          </a:xfrm>
          <a:prstGeom prst="rect">
            <a:avLst/>
          </a:prstGeom>
        </p:spPr>
      </p:pic>
    </p:spTree>
    <p:extLst>
      <p:ext uri="{BB962C8B-B14F-4D97-AF65-F5344CB8AC3E}">
        <p14:creationId xmlns:p14="http://schemas.microsoft.com/office/powerpoint/2010/main" val="280868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221A2EA-0212-4AEA-BA65-5A65D576D069}"/>
              </a:ext>
            </a:extLst>
          </p:cNvPr>
          <p:cNvSpPr/>
          <p:nvPr/>
        </p:nvSpPr>
        <p:spPr>
          <a:xfrm>
            <a:off x="508000" y="530251"/>
            <a:ext cx="11388725" cy="6032474"/>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C7CD3A8-E3E6-4F4E-BE1A-DC7B6ED0D12B}"/>
              </a:ext>
            </a:extLst>
          </p:cNvPr>
          <p:cNvSpPr>
            <a:spLocks noGrp="1"/>
          </p:cNvSpPr>
          <p:nvPr>
            <p:ph type="title"/>
          </p:nvPr>
        </p:nvSpPr>
        <p:spPr>
          <a:xfrm>
            <a:off x="711200" y="530251"/>
            <a:ext cx="10972800" cy="1143000"/>
          </a:xfrm>
        </p:spPr>
        <p:txBody>
          <a:bodyPr/>
          <a:lstStyle/>
          <a:p>
            <a:r>
              <a:rPr lang="nb-NO" b="1" dirty="0"/>
              <a:t>Eksempel på markedsføringstiltak som kommuner har benyttet </a:t>
            </a:r>
          </a:p>
        </p:txBody>
      </p:sp>
      <p:sp>
        <p:nvSpPr>
          <p:cNvPr id="3" name="Plassholder for innhold 2">
            <a:extLst>
              <a:ext uri="{FF2B5EF4-FFF2-40B4-BE49-F238E27FC236}">
                <a16:creationId xmlns:a16="http://schemas.microsoft.com/office/drawing/2014/main" id="{06CD00D6-E13E-4BF6-A63B-5B584E832B05}"/>
              </a:ext>
            </a:extLst>
          </p:cNvPr>
          <p:cNvSpPr>
            <a:spLocks noGrp="1"/>
          </p:cNvSpPr>
          <p:nvPr>
            <p:ph sz="half" idx="1"/>
          </p:nvPr>
        </p:nvSpPr>
        <p:spPr>
          <a:xfrm>
            <a:off x="609600" y="1967112"/>
            <a:ext cx="5384800" cy="4050915"/>
          </a:xfrm>
        </p:spPr>
        <p:txBody>
          <a:bodyPr>
            <a:normAutofit fontScale="85000" lnSpcReduction="20000"/>
          </a:bodyPr>
          <a:lstStyle/>
          <a:p>
            <a:pPr>
              <a:spcBef>
                <a:spcPts val="800"/>
              </a:spcBef>
              <a:spcAft>
                <a:spcPts val="800"/>
              </a:spcAft>
            </a:pPr>
            <a:r>
              <a:rPr lang="nb-NO" sz="2400" dirty="0"/>
              <a:t>Lage flygeblader, plakater, brosjyrer, </a:t>
            </a:r>
            <a:br>
              <a:rPr lang="nb-NO" sz="2400" dirty="0"/>
            </a:br>
            <a:r>
              <a:rPr lang="nb-NO" sz="2400" dirty="0"/>
              <a:t>roll-</a:t>
            </a:r>
            <a:r>
              <a:rPr lang="nb-NO" sz="2400" dirty="0" err="1"/>
              <a:t>ups</a:t>
            </a:r>
            <a:r>
              <a:rPr lang="nb-NO" sz="2400" dirty="0"/>
              <a:t> etc. med informasjon om tilbudet </a:t>
            </a:r>
          </a:p>
          <a:p>
            <a:pPr>
              <a:spcBef>
                <a:spcPts val="800"/>
              </a:spcBef>
              <a:spcAft>
                <a:spcPts val="800"/>
              </a:spcAft>
            </a:pPr>
            <a:r>
              <a:rPr lang="nb-NO" sz="2400" dirty="0"/>
              <a:t>Henge opp plakater på arenaer som målgruppene benytter</a:t>
            </a:r>
          </a:p>
          <a:p>
            <a:pPr lvl="1">
              <a:spcBef>
                <a:spcPts val="300"/>
              </a:spcBef>
              <a:spcAft>
                <a:spcPts val="800"/>
              </a:spcAft>
            </a:pPr>
            <a:r>
              <a:rPr lang="nb-NO" sz="2400" dirty="0"/>
              <a:t>Bibliotek, servicetorg, butikker, fastlegekontor, kafeer, helsestasjon etc.</a:t>
            </a:r>
          </a:p>
          <a:p>
            <a:pPr>
              <a:spcBef>
                <a:spcPts val="800"/>
              </a:spcBef>
              <a:spcAft>
                <a:spcPts val="800"/>
              </a:spcAft>
            </a:pPr>
            <a:r>
              <a:rPr lang="nb-NO" sz="2400" dirty="0"/>
              <a:t>Publisere informasjon på kommunens hjemmeside og Facebook-side </a:t>
            </a:r>
          </a:p>
          <a:p>
            <a:pPr>
              <a:spcBef>
                <a:spcPts val="800"/>
              </a:spcBef>
              <a:spcAft>
                <a:spcPts val="800"/>
              </a:spcAft>
            </a:pPr>
            <a:r>
              <a:rPr lang="nb-NO" sz="2400" dirty="0"/>
              <a:t>Legge flygeblader i postkasser </a:t>
            </a:r>
          </a:p>
          <a:p>
            <a:pPr>
              <a:spcBef>
                <a:spcPts val="800"/>
              </a:spcBef>
              <a:spcAft>
                <a:spcPts val="800"/>
              </a:spcAft>
            </a:pPr>
            <a:r>
              <a:rPr lang="nb-NO" sz="2400" dirty="0"/>
              <a:t>Reportasjer om tilbudet i lokalavisen og intervjuer med innbyggere som har benyttet tilbudet</a:t>
            </a:r>
          </a:p>
        </p:txBody>
      </p:sp>
      <p:sp>
        <p:nvSpPr>
          <p:cNvPr id="4" name="Plassholder for innhold 3">
            <a:extLst>
              <a:ext uri="{FF2B5EF4-FFF2-40B4-BE49-F238E27FC236}">
                <a16:creationId xmlns:a16="http://schemas.microsoft.com/office/drawing/2014/main" id="{181BFF1D-C545-4ED1-9A04-A63DAE85D3D0}"/>
              </a:ext>
            </a:extLst>
          </p:cNvPr>
          <p:cNvSpPr>
            <a:spLocks noGrp="1"/>
          </p:cNvSpPr>
          <p:nvPr>
            <p:ph sz="half" idx="2"/>
          </p:nvPr>
        </p:nvSpPr>
        <p:spPr>
          <a:xfrm>
            <a:off x="6197600" y="1967113"/>
            <a:ext cx="5384800" cy="2535314"/>
          </a:xfrm>
        </p:spPr>
        <p:txBody>
          <a:bodyPr>
            <a:normAutofit fontScale="85000" lnSpcReduction="20000"/>
          </a:bodyPr>
          <a:lstStyle/>
          <a:p>
            <a:pPr>
              <a:spcBef>
                <a:spcPts val="800"/>
              </a:spcBef>
              <a:spcAft>
                <a:spcPts val="800"/>
              </a:spcAft>
            </a:pPr>
            <a:r>
              <a:rPr lang="nb-NO" sz="2400" dirty="0"/>
              <a:t>Annonse i lokalavisen  </a:t>
            </a:r>
          </a:p>
          <a:p>
            <a:pPr>
              <a:spcBef>
                <a:spcPts val="800"/>
              </a:spcBef>
              <a:spcAft>
                <a:spcPts val="800"/>
              </a:spcAft>
            </a:pPr>
            <a:r>
              <a:rPr lang="nb-NO" sz="2400" dirty="0"/>
              <a:t>Pop-up stand rundt om i kommunen der man gir enkel veiledning og informerer om tilbudet</a:t>
            </a:r>
          </a:p>
          <a:p>
            <a:pPr>
              <a:spcBef>
                <a:spcPts val="800"/>
              </a:spcBef>
              <a:spcAft>
                <a:spcPts val="800"/>
              </a:spcAft>
            </a:pPr>
            <a:r>
              <a:rPr lang="nb-NO" sz="2400" dirty="0"/>
              <a:t>Informere på leder- og informasjonsmøter hos andre tjenesteområder i kommunen </a:t>
            </a:r>
          </a:p>
          <a:p>
            <a:pPr>
              <a:spcBef>
                <a:spcPts val="800"/>
              </a:spcBef>
              <a:spcAft>
                <a:spcPts val="800"/>
              </a:spcAft>
            </a:pPr>
            <a:r>
              <a:rPr lang="nb-NO" sz="2400" dirty="0"/>
              <a:t>Samarbeid med frivillige foreninger og ildsjeler om markedsføringen</a:t>
            </a:r>
            <a:endParaRPr lang="nb-NO" dirty="0"/>
          </a:p>
        </p:txBody>
      </p:sp>
      <p:sp>
        <p:nvSpPr>
          <p:cNvPr id="5" name="Rektangel 4">
            <a:extLst>
              <a:ext uri="{FF2B5EF4-FFF2-40B4-BE49-F238E27FC236}">
                <a16:creationId xmlns:a16="http://schemas.microsoft.com/office/drawing/2014/main" id="{330C790D-B0DF-4C27-B31A-1DA196B2744C}"/>
              </a:ext>
            </a:extLst>
          </p:cNvPr>
          <p:cNvSpPr/>
          <p:nvPr/>
        </p:nvSpPr>
        <p:spPr>
          <a:xfrm>
            <a:off x="6299200" y="5020780"/>
            <a:ext cx="5384800" cy="123667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Grafikk 5" descr="Markedsføring">
            <a:extLst>
              <a:ext uri="{FF2B5EF4-FFF2-40B4-BE49-F238E27FC236}">
                <a16:creationId xmlns:a16="http://schemas.microsoft.com/office/drawing/2014/main" id="{A8152E4F-B6E2-476D-A974-40291BCC40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7524" y="4956975"/>
            <a:ext cx="1300477" cy="1300477"/>
          </a:xfrm>
          <a:prstGeom prst="rect">
            <a:avLst/>
          </a:prstGeom>
        </p:spPr>
      </p:pic>
      <p:pic>
        <p:nvPicPr>
          <p:cNvPr id="8" name="Grafikk 7" descr="Avis">
            <a:extLst>
              <a:ext uri="{FF2B5EF4-FFF2-40B4-BE49-F238E27FC236}">
                <a16:creationId xmlns:a16="http://schemas.microsoft.com/office/drawing/2014/main" id="{D3AEC3DA-C7FE-433C-9E61-3D46F6801A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44400" y="5150013"/>
            <a:ext cx="914400" cy="914400"/>
          </a:xfrm>
          <a:prstGeom prst="rect">
            <a:avLst/>
          </a:prstGeom>
        </p:spPr>
      </p:pic>
      <p:pic>
        <p:nvPicPr>
          <p:cNvPr id="10" name="Grafikk 9" descr="Send">
            <a:extLst>
              <a:ext uri="{FF2B5EF4-FFF2-40B4-BE49-F238E27FC236}">
                <a16:creationId xmlns:a16="http://schemas.microsoft.com/office/drawing/2014/main" id="{C441D3FA-9225-475C-89CD-6A84035A32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16195" y="5103627"/>
            <a:ext cx="914400" cy="914400"/>
          </a:xfrm>
          <a:prstGeom prst="rect">
            <a:avLst/>
          </a:prstGeom>
        </p:spPr>
      </p:pic>
      <p:sp>
        <p:nvSpPr>
          <p:cNvPr id="9" name="Ellipse 8">
            <a:extLst>
              <a:ext uri="{FF2B5EF4-FFF2-40B4-BE49-F238E27FC236}">
                <a16:creationId xmlns:a16="http://schemas.microsoft.com/office/drawing/2014/main" id="{E069AAEA-5A08-4578-AF29-AC343677F0C6}"/>
              </a:ext>
            </a:extLst>
          </p:cNvPr>
          <p:cNvSpPr/>
          <p:nvPr/>
        </p:nvSpPr>
        <p:spPr>
          <a:xfrm>
            <a:off x="176212" y="295275"/>
            <a:ext cx="663575" cy="695324"/>
          </a:xfrm>
          <a:prstGeom prst="ellipse">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2" name="Grafikk 11" descr="Lyspære og tannhjul">
            <a:extLst>
              <a:ext uri="{FF2B5EF4-FFF2-40B4-BE49-F238E27FC236}">
                <a16:creationId xmlns:a16="http://schemas.microsoft.com/office/drawing/2014/main" id="{16630111-7391-459F-A248-D311397B1E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158" y="331620"/>
            <a:ext cx="622634" cy="622634"/>
          </a:xfrm>
          <a:prstGeom prst="rect">
            <a:avLst/>
          </a:prstGeom>
        </p:spPr>
      </p:pic>
    </p:spTree>
    <p:extLst>
      <p:ext uri="{BB962C8B-B14F-4D97-AF65-F5344CB8AC3E}">
        <p14:creationId xmlns:p14="http://schemas.microsoft.com/office/powerpoint/2010/main" val="2500159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5286BF0-BF09-4BA6-A49B-D4BD3510126E}"/>
              </a:ext>
            </a:extLst>
          </p:cNvPr>
          <p:cNvSpPr>
            <a:spLocks noGrp="1"/>
          </p:cNvSpPr>
          <p:nvPr>
            <p:ph type="title"/>
          </p:nvPr>
        </p:nvSpPr>
        <p:spPr>
          <a:xfrm>
            <a:off x="537605" y="660297"/>
            <a:ext cx="11654395" cy="1143000"/>
          </a:xfrm>
        </p:spPr>
        <p:txBody>
          <a:bodyPr>
            <a:noAutofit/>
          </a:bodyPr>
          <a:lstStyle/>
          <a:p>
            <a:r>
              <a:rPr lang="nb-NO" sz="2400" b="1" dirty="0"/>
              <a:t>Gratis illustrasjoner som kan brukes i markedsføring finner dere på:</a:t>
            </a:r>
            <a:br>
              <a:rPr lang="nb-NO" sz="2400" b="1" dirty="0"/>
            </a:br>
            <a:r>
              <a:rPr lang="nb-NO" sz="2400" b="1" dirty="0"/>
              <a:t> </a:t>
            </a:r>
            <a:r>
              <a:rPr lang="nb-NO" sz="2400" b="1" dirty="0">
                <a:solidFill>
                  <a:schemeClr val="accent6">
                    <a:lumMod val="75000"/>
                  </a:schemeClr>
                </a:solidFill>
              </a:rPr>
              <a:t>www.digihjelpen.no   </a:t>
            </a:r>
            <a:r>
              <a:rPr lang="nb-NO" sz="2400" b="1" dirty="0"/>
              <a:t>Hvordan komme i gang?   Markedsføring av veiledningstilbudet</a:t>
            </a:r>
          </a:p>
        </p:txBody>
      </p:sp>
      <p:pic>
        <p:nvPicPr>
          <p:cNvPr id="9" name="Bilde 8">
            <a:extLst>
              <a:ext uri="{FF2B5EF4-FFF2-40B4-BE49-F238E27FC236}">
                <a16:creationId xmlns:a16="http://schemas.microsoft.com/office/drawing/2014/main" id="{6BD6204D-244F-483F-BE96-F54E9AD830B5}"/>
              </a:ext>
            </a:extLst>
          </p:cNvPr>
          <p:cNvPicPr>
            <a:picLocks noChangeAspect="1"/>
          </p:cNvPicPr>
          <p:nvPr/>
        </p:nvPicPr>
        <p:blipFill>
          <a:blip r:embed="rId3"/>
          <a:stretch>
            <a:fillRect/>
          </a:stretch>
        </p:blipFill>
        <p:spPr>
          <a:xfrm>
            <a:off x="679234" y="1942769"/>
            <a:ext cx="10833531" cy="3590855"/>
          </a:xfrm>
          <a:prstGeom prst="rect">
            <a:avLst/>
          </a:prstGeom>
        </p:spPr>
      </p:pic>
      <p:pic>
        <p:nvPicPr>
          <p:cNvPr id="3" name="Grafikk 2" descr="Linjepil: rett">
            <a:extLst>
              <a:ext uri="{FF2B5EF4-FFF2-40B4-BE49-F238E27FC236}">
                <a16:creationId xmlns:a16="http://schemas.microsoft.com/office/drawing/2014/main" id="{B4FE1FAB-54FF-44BA-A9C9-B84FE10BEC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320643" y="1126021"/>
            <a:ext cx="131354" cy="587187"/>
          </a:xfrm>
          <a:prstGeom prst="rect">
            <a:avLst/>
          </a:prstGeom>
        </p:spPr>
      </p:pic>
      <p:pic>
        <p:nvPicPr>
          <p:cNvPr id="6" name="Grafikk 5" descr="Linjepil: rett">
            <a:extLst>
              <a:ext uri="{FF2B5EF4-FFF2-40B4-BE49-F238E27FC236}">
                <a16:creationId xmlns:a16="http://schemas.microsoft.com/office/drawing/2014/main" id="{C2127106-B3A7-4BA0-9D41-D43B1B003A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547620" y="1126021"/>
            <a:ext cx="131353" cy="587187"/>
          </a:xfrm>
          <a:prstGeom prst="rect">
            <a:avLst/>
          </a:prstGeom>
        </p:spPr>
      </p:pic>
    </p:spTree>
    <p:extLst>
      <p:ext uri="{BB962C8B-B14F-4D97-AF65-F5344CB8AC3E}">
        <p14:creationId xmlns:p14="http://schemas.microsoft.com/office/powerpoint/2010/main" val="449859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0DE30F06-9CB8-4B24-9576-9D15ED1B6D6C}"/>
              </a:ext>
            </a:extLst>
          </p:cNvPr>
          <p:cNvSpPr txBox="1"/>
          <p:nvPr/>
        </p:nvSpPr>
        <p:spPr>
          <a:xfrm>
            <a:off x="7629697" y="3073054"/>
            <a:ext cx="4504114" cy="461665"/>
          </a:xfrm>
          <a:prstGeom prst="rect">
            <a:avLst/>
          </a:prstGeom>
          <a:noFill/>
        </p:spPr>
        <p:txBody>
          <a:bodyPr wrap="square" rtlCol="0">
            <a:spAutoFit/>
          </a:bodyPr>
          <a:lstStyle/>
          <a:p>
            <a:r>
              <a:rPr lang="nb-NO" sz="2400" b="1" dirty="0">
                <a:solidFill>
                  <a:schemeClr val="tx2">
                    <a:lumMod val="75000"/>
                  </a:schemeClr>
                </a:solidFill>
              </a:rPr>
              <a:t>KJENNSKAP TIL NÅSITUASJONEN</a:t>
            </a:r>
          </a:p>
        </p:txBody>
      </p:sp>
      <p:pic>
        <p:nvPicPr>
          <p:cNvPr id="5" name="Bilde 4">
            <a:extLst>
              <a:ext uri="{FF2B5EF4-FFF2-40B4-BE49-F238E27FC236}">
                <a16:creationId xmlns:a16="http://schemas.microsoft.com/office/drawing/2014/main" id="{66471A1C-E1D7-457F-8883-E39EE9588D69}"/>
              </a:ext>
            </a:extLst>
          </p:cNvPr>
          <p:cNvPicPr>
            <a:picLocks noChangeAspect="1"/>
          </p:cNvPicPr>
          <p:nvPr/>
        </p:nvPicPr>
        <p:blipFill rotWithShape="1">
          <a:blip r:embed="rId3"/>
          <a:srcRect r="15432"/>
          <a:stretch/>
        </p:blipFill>
        <p:spPr>
          <a:xfrm>
            <a:off x="0" y="0"/>
            <a:ext cx="7390015" cy="6858000"/>
          </a:xfrm>
          <a:prstGeom prst="rect">
            <a:avLst/>
          </a:prstGeom>
        </p:spPr>
      </p:pic>
      <p:sp>
        <p:nvSpPr>
          <p:cNvPr id="6" name="TekstSylinder 5">
            <a:extLst>
              <a:ext uri="{FF2B5EF4-FFF2-40B4-BE49-F238E27FC236}">
                <a16:creationId xmlns:a16="http://schemas.microsoft.com/office/drawing/2014/main" id="{42D74996-A782-40D1-848A-10C879D528C4}"/>
              </a:ext>
            </a:extLst>
          </p:cNvPr>
          <p:cNvSpPr txBox="1"/>
          <p:nvPr/>
        </p:nvSpPr>
        <p:spPr>
          <a:xfrm>
            <a:off x="0" y="6627858"/>
            <a:ext cx="914400" cy="261610"/>
          </a:xfrm>
          <a:prstGeom prst="rect">
            <a:avLst/>
          </a:prstGeom>
          <a:noFill/>
        </p:spPr>
        <p:txBody>
          <a:bodyPr wrap="square" rtlCol="0">
            <a:spAutoFit/>
          </a:bodyPr>
          <a:lstStyle/>
          <a:p>
            <a:r>
              <a:rPr lang="nb-NO" sz="1050" dirty="0"/>
              <a:t>Foto: Pexels</a:t>
            </a:r>
          </a:p>
        </p:txBody>
      </p:sp>
    </p:spTree>
    <p:extLst>
      <p:ext uri="{BB962C8B-B14F-4D97-AF65-F5344CB8AC3E}">
        <p14:creationId xmlns:p14="http://schemas.microsoft.com/office/powerpoint/2010/main" val="3006518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D9BBF81-8247-433D-BA8E-15BBC0660F66}"/>
              </a:ext>
            </a:extLst>
          </p:cNvPr>
          <p:cNvSpPr>
            <a:spLocks noGrp="1"/>
          </p:cNvSpPr>
          <p:nvPr>
            <p:ph type="title"/>
          </p:nvPr>
        </p:nvSpPr>
        <p:spPr/>
        <p:txBody>
          <a:bodyPr/>
          <a:lstStyle/>
          <a:p>
            <a:endParaRPr lang="nb-NO"/>
          </a:p>
        </p:txBody>
      </p:sp>
      <p:sp>
        <p:nvSpPr>
          <p:cNvPr id="5" name="Rektangel 4">
            <a:extLst>
              <a:ext uri="{FF2B5EF4-FFF2-40B4-BE49-F238E27FC236}">
                <a16:creationId xmlns:a16="http://schemas.microsoft.com/office/drawing/2014/main" id="{AF858C18-638E-440B-80BE-7715A0F04ADA}"/>
              </a:ext>
            </a:extLst>
          </p:cNvPr>
          <p:cNvSpPr/>
          <p:nvPr/>
        </p:nvSpPr>
        <p:spPr>
          <a:xfrm>
            <a:off x="0" y="0"/>
            <a:ext cx="12192000" cy="68580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7" name="Grafikk 6" descr="Lyspære og tannhjul">
            <a:extLst>
              <a:ext uri="{FF2B5EF4-FFF2-40B4-BE49-F238E27FC236}">
                <a16:creationId xmlns:a16="http://schemas.microsoft.com/office/drawing/2014/main" id="{E99CE5DA-0CEB-42C1-85CF-1B362FCE5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6730" y="940826"/>
            <a:ext cx="3109913" cy="3109913"/>
          </a:xfrm>
          <a:prstGeom prst="rect">
            <a:avLst/>
          </a:prstGeom>
        </p:spPr>
      </p:pic>
      <p:sp>
        <p:nvSpPr>
          <p:cNvPr id="9" name="TekstSylinder 8">
            <a:extLst>
              <a:ext uri="{FF2B5EF4-FFF2-40B4-BE49-F238E27FC236}">
                <a16:creationId xmlns:a16="http://schemas.microsoft.com/office/drawing/2014/main" id="{ED8F7685-21D7-43BF-B2C7-212AE3E11EE8}"/>
              </a:ext>
            </a:extLst>
          </p:cNvPr>
          <p:cNvSpPr txBox="1"/>
          <p:nvPr/>
        </p:nvSpPr>
        <p:spPr>
          <a:xfrm>
            <a:off x="3334443" y="4722115"/>
            <a:ext cx="5848350" cy="523220"/>
          </a:xfrm>
          <a:prstGeom prst="rect">
            <a:avLst/>
          </a:prstGeom>
          <a:noFill/>
        </p:spPr>
        <p:txBody>
          <a:bodyPr wrap="square" rtlCol="0">
            <a:spAutoFit/>
          </a:bodyPr>
          <a:lstStyle/>
          <a:p>
            <a:r>
              <a:rPr lang="nb-NO" sz="2800" b="1" dirty="0">
                <a:solidFill>
                  <a:schemeClr val="accent6"/>
                </a:solidFill>
              </a:rPr>
              <a:t>NOEN EKSEMPLER FRA KOMMUNER</a:t>
            </a:r>
          </a:p>
        </p:txBody>
      </p:sp>
    </p:spTree>
    <p:extLst>
      <p:ext uri="{BB962C8B-B14F-4D97-AF65-F5344CB8AC3E}">
        <p14:creationId xmlns:p14="http://schemas.microsoft.com/office/powerpoint/2010/main" val="1492530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43DB8E9-7776-4349-81CB-8BBA429EAB3F}"/>
              </a:ext>
            </a:extLst>
          </p:cNvPr>
          <p:cNvPicPr>
            <a:picLocks noChangeAspect="1"/>
          </p:cNvPicPr>
          <p:nvPr/>
        </p:nvPicPr>
        <p:blipFill>
          <a:blip r:embed="rId3"/>
          <a:stretch>
            <a:fillRect/>
          </a:stretch>
        </p:blipFill>
        <p:spPr>
          <a:xfrm>
            <a:off x="510234" y="460600"/>
            <a:ext cx="6557316" cy="5588269"/>
          </a:xfrm>
          <a:prstGeom prst="rect">
            <a:avLst/>
          </a:prstGeom>
          <a:ln>
            <a:noFill/>
          </a:ln>
          <a:effectLst>
            <a:outerShdw blurRad="292100" dist="139700" dir="2700000" algn="tl" rotWithShape="0">
              <a:srgbClr val="333333">
                <a:alpha val="65000"/>
              </a:srgbClr>
            </a:outerShdw>
          </a:effectLst>
        </p:spPr>
      </p:pic>
      <p:sp>
        <p:nvSpPr>
          <p:cNvPr id="4" name="Plassholder for innhold 2">
            <a:extLst>
              <a:ext uri="{FF2B5EF4-FFF2-40B4-BE49-F238E27FC236}">
                <a16:creationId xmlns:a16="http://schemas.microsoft.com/office/drawing/2014/main" id="{F6A4E3AB-6643-4FDD-919B-7716FF6E29F3}"/>
              </a:ext>
            </a:extLst>
          </p:cNvPr>
          <p:cNvSpPr txBox="1">
            <a:spLocks/>
          </p:cNvSpPr>
          <p:nvPr/>
        </p:nvSpPr>
        <p:spPr>
          <a:xfrm>
            <a:off x="6867525" y="1228725"/>
            <a:ext cx="4499916" cy="4400550"/>
          </a:xfrm>
          <a:prstGeom prst="rect">
            <a:avLst/>
          </a:prstGeom>
          <a:solidFill>
            <a:schemeClr val="accent5">
              <a:lumMod val="20000"/>
              <a:lumOff val="80000"/>
            </a:schemeClr>
          </a:solidFill>
        </p:spPr>
        <p:txBody>
          <a:bodyPr vert="horz" lIns="91440" tIns="45720" rIns="91440" bIns="45720" rtlCol="0" anchor="ctr"/>
          <a:lstStyle>
            <a:defPPr>
              <a:defRPr lang="nb-NO"/>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spcBef>
                <a:spcPts val="500"/>
              </a:spcBef>
              <a:spcAft>
                <a:spcPts val="800"/>
              </a:spcAft>
              <a:buFont typeface="Wingdings" panose="05000000000000000000" pitchFamily="2" charset="2"/>
              <a:buChar char="§"/>
            </a:pPr>
            <a:r>
              <a:rPr lang="nb-NO" sz="1800" dirty="0">
                <a:solidFill>
                  <a:schemeClr val="tx2">
                    <a:lumMod val="75000"/>
                  </a:schemeClr>
                </a:solidFill>
              </a:rPr>
              <a:t>NAV, biblioteket og servicesenteret gir tilbudet sammen </a:t>
            </a:r>
          </a:p>
          <a:p>
            <a:pPr marL="171450" indent="-171450">
              <a:spcBef>
                <a:spcPts val="500"/>
              </a:spcBef>
              <a:spcAft>
                <a:spcPts val="800"/>
              </a:spcAft>
              <a:buFont typeface="Wingdings" panose="05000000000000000000" pitchFamily="2" charset="2"/>
              <a:buChar char="§"/>
            </a:pPr>
            <a:r>
              <a:rPr lang="nb-NO" sz="1800" dirty="0">
                <a:solidFill>
                  <a:schemeClr val="tx2">
                    <a:lumMod val="75000"/>
                  </a:schemeClr>
                </a:solidFill>
              </a:rPr>
              <a:t>Kurstilbud </a:t>
            </a:r>
          </a:p>
          <a:p>
            <a:pPr marL="171450" indent="-171450">
              <a:spcBef>
                <a:spcPts val="500"/>
              </a:spcBef>
              <a:spcAft>
                <a:spcPts val="800"/>
              </a:spcAft>
              <a:buFont typeface="Wingdings" panose="05000000000000000000" pitchFamily="2" charset="2"/>
              <a:buChar char="§"/>
            </a:pPr>
            <a:r>
              <a:rPr lang="nb-NO" sz="1800" dirty="0">
                <a:solidFill>
                  <a:schemeClr val="tx2">
                    <a:lumMod val="75000"/>
                  </a:schemeClr>
                </a:solidFill>
              </a:rPr>
              <a:t>Individuell veiledning av Seniornett på frivilligsentralen </a:t>
            </a:r>
          </a:p>
          <a:p>
            <a:pPr marL="171450" indent="-171450">
              <a:spcBef>
                <a:spcPts val="500"/>
              </a:spcBef>
              <a:spcAft>
                <a:spcPts val="800"/>
              </a:spcAft>
              <a:buFont typeface="Wingdings" panose="05000000000000000000" pitchFamily="2" charset="2"/>
              <a:buChar char="§"/>
            </a:pPr>
            <a:r>
              <a:rPr lang="nb-NO" sz="1800" dirty="0">
                <a:solidFill>
                  <a:schemeClr val="tx2">
                    <a:lumMod val="75000"/>
                  </a:schemeClr>
                </a:solidFill>
              </a:rPr>
              <a:t>Etablerte en prosjektgruppe med representanter fra både NAV, biblioteket og servicesenteret</a:t>
            </a:r>
          </a:p>
          <a:p>
            <a:pPr marL="171450" indent="-171450">
              <a:spcBef>
                <a:spcPts val="500"/>
              </a:spcBef>
              <a:spcAft>
                <a:spcPts val="800"/>
              </a:spcAft>
              <a:buFont typeface="Wingdings" panose="05000000000000000000" pitchFamily="2" charset="2"/>
              <a:buChar char="§"/>
            </a:pPr>
            <a:r>
              <a:rPr lang="nb-NO" sz="1800" dirty="0">
                <a:solidFill>
                  <a:schemeClr val="tx2">
                    <a:lumMod val="75000"/>
                  </a:schemeClr>
                </a:solidFill>
              </a:rPr>
              <a:t>Stort fokus på markedsføring av tilbudet</a:t>
            </a:r>
          </a:p>
        </p:txBody>
      </p:sp>
      <p:pic>
        <p:nvPicPr>
          <p:cNvPr id="7" name="Grafikk 6" descr="Forstørrelsesglass">
            <a:extLst>
              <a:ext uri="{FF2B5EF4-FFF2-40B4-BE49-F238E27FC236}">
                <a16:creationId xmlns:a16="http://schemas.microsoft.com/office/drawing/2014/main" id="{8E2CCD03-7407-407A-BD8C-29C887F691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8950" y="1228725"/>
            <a:ext cx="619125" cy="619125"/>
          </a:xfrm>
          <a:prstGeom prst="rect">
            <a:avLst/>
          </a:prstGeom>
        </p:spPr>
      </p:pic>
    </p:spTree>
    <p:extLst>
      <p:ext uri="{BB962C8B-B14F-4D97-AF65-F5344CB8AC3E}">
        <p14:creationId xmlns:p14="http://schemas.microsoft.com/office/powerpoint/2010/main" val="1727174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E6FEB1E-73F8-4BEE-A080-2DDE12097BDD}"/>
              </a:ext>
            </a:extLst>
          </p:cNvPr>
          <p:cNvPicPr>
            <a:picLocks noChangeAspect="1"/>
          </p:cNvPicPr>
          <p:nvPr/>
        </p:nvPicPr>
        <p:blipFill>
          <a:blip r:embed="rId3"/>
          <a:stretch>
            <a:fillRect/>
          </a:stretch>
        </p:blipFill>
        <p:spPr>
          <a:xfrm>
            <a:off x="630218" y="890587"/>
            <a:ext cx="6303982" cy="5344227"/>
          </a:xfrm>
          <a:prstGeom prst="rect">
            <a:avLst/>
          </a:prstGeom>
          <a:ln>
            <a:noFill/>
          </a:ln>
          <a:effectLst>
            <a:outerShdw blurRad="292100" dist="139700" dir="2700000" algn="tl" rotWithShape="0">
              <a:srgbClr val="333333">
                <a:alpha val="65000"/>
              </a:srgbClr>
            </a:outerShdw>
          </a:effectLst>
        </p:spPr>
      </p:pic>
      <p:sp>
        <p:nvSpPr>
          <p:cNvPr id="3" name="Plassholder for innhold 2">
            <a:extLst>
              <a:ext uri="{FF2B5EF4-FFF2-40B4-BE49-F238E27FC236}">
                <a16:creationId xmlns:a16="http://schemas.microsoft.com/office/drawing/2014/main" id="{AD6CE5AE-782C-4BD3-9CF2-4506E30DE2BF}"/>
              </a:ext>
            </a:extLst>
          </p:cNvPr>
          <p:cNvSpPr txBox="1">
            <a:spLocks/>
          </p:cNvSpPr>
          <p:nvPr/>
        </p:nvSpPr>
        <p:spPr>
          <a:xfrm>
            <a:off x="6660874" y="1272352"/>
            <a:ext cx="5008820" cy="4810809"/>
          </a:xfrm>
          <a:prstGeom prst="rect">
            <a:avLst/>
          </a:prstGeom>
          <a:solidFill>
            <a:schemeClr val="accent5">
              <a:lumMod val="20000"/>
              <a:lumOff val="80000"/>
            </a:schemeClr>
          </a:solidFill>
        </p:spPr>
        <p:txBody>
          <a:bodyPr vert="horz" lIns="91440" tIns="45720" rIns="91440" bIns="45720" rtlCol="0" anchor="ctr"/>
          <a:lstStyle>
            <a:defPPr>
              <a:defRPr lang="nb-NO"/>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spcBef>
                <a:spcPts val="500"/>
              </a:spcBef>
              <a:spcAft>
                <a:spcPts val="800"/>
              </a:spcAft>
              <a:buFont typeface="Arial" panose="020B0604020202020204" pitchFamily="34" charset="0"/>
              <a:buChar char="•"/>
            </a:pPr>
            <a:r>
              <a:rPr lang="nb-NO" sz="1800" dirty="0">
                <a:solidFill>
                  <a:schemeClr val="tx2">
                    <a:lumMod val="75000"/>
                  </a:schemeClr>
                </a:solidFill>
              </a:rPr>
              <a:t>IKT-læring som gir en-til-en veiledning på biblioteket en fast dag i uken - «Teknisk time»</a:t>
            </a:r>
          </a:p>
          <a:p>
            <a:pPr marL="285750" indent="-285750">
              <a:spcBef>
                <a:spcPts val="500"/>
              </a:spcBef>
              <a:spcAft>
                <a:spcPts val="800"/>
              </a:spcAft>
              <a:buFont typeface="Arial" panose="020B0604020202020204" pitchFamily="34" charset="0"/>
              <a:buChar char="•"/>
            </a:pPr>
            <a:r>
              <a:rPr lang="nb-NO" sz="1800" dirty="0">
                <a:solidFill>
                  <a:schemeClr val="tx2">
                    <a:lumMod val="75000"/>
                  </a:schemeClr>
                </a:solidFill>
              </a:rPr>
              <a:t>Samarbeid med IKT- og servicefag på en videregående skole</a:t>
            </a:r>
            <a:endParaRPr lang="nb-NO" sz="1400" dirty="0">
              <a:solidFill>
                <a:schemeClr val="tx2">
                  <a:lumMod val="75000"/>
                </a:schemeClr>
              </a:solidFill>
            </a:endParaRPr>
          </a:p>
          <a:p>
            <a:pPr marL="285750" indent="-285750">
              <a:spcBef>
                <a:spcPts val="500"/>
              </a:spcBef>
              <a:spcAft>
                <a:spcPts val="800"/>
              </a:spcAft>
              <a:buFont typeface="Arial" panose="020B0604020202020204" pitchFamily="34" charset="0"/>
              <a:buChar char="•"/>
            </a:pPr>
            <a:r>
              <a:rPr lang="nb-NO" sz="1800" dirty="0">
                <a:solidFill>
                  <a:schemeClr val="tx2">
                    <a:lumMod val="75000"/>
                  </a:schemeClr>
                </a:solidFill>
              </a:rPr>
              <a:t>Forankring av tilbudet i prosjektet Digitale Kongsvinger</a:t>
            </a:r>
          </a:p>
          <a:p>
            <a:pPr marL="285750" indent="-285750">
              <a:spcBef>
                <a:spcPts val="500"/>
              </a:spcBef>
              <a:spcAft>
                <a:spcPts val="800"/>
              </a:spcAft>
              <a:buFont typeface="Arial" panose="020B0604020202020204" pitchFamily="34" charset="0"/>
              <a:buChar char="•"/>
            </a:pPr>
            <a:r>
              <a:rPr lang="nb-NO" sz="1800" dirty="0">
                <a:solidFill>
                  <a:schemeClr val="tx2">
                    <a:lumMod val="75000"/>
                  </a:schemeClr>
                </a:solidFill>
              </a:rPr>
              <a:t>Samarbeid med lokalt kompetansemiljø om kompetanseheving og opplegg for å måle effekten av veiledningen </a:t>
            </a:r>
          </a:p>
          <a:p>
            <a:pPr marL="285750" indent="-285750">
              <a:spcBef>
                <a:spcPts val="500"/>
              </a:spcBef>
              <a:spcAft>
                <a:spcPts val="800"/>
              </a:spcAft>
              <a:buFont typeface="Arial" panose="020B0604020202020204" pitchFamily="34" charset="0"/>
              <a:buChar char="•"/>
            </a:pPr>
            <a:r>
              <a:rPr lang="nb-NO" sz="1800" dirty="0">
                <a:solidFill>
                  <a:schemeClr val="tx2">
                    <a:lumMod val="75000"/>
                  </a:schemeClr>
                </a:solidFill>
              </a:rPr>
              <a:t>Samarbeid og dialog med tjenesteområder i kommunen </a:t>
            </a:r>
          </a:p>
        </p:txBody>
      </p:sp>
      <p:pic>
        <p:nvPicPr>
          <p:cNvPr id="4" name="Grafikk 3" descr="Forstørrelsesglass">
            <a:extLst>
              <a:ext uri="{FF2B5EF4-FFF2-40B4-BE49-F238E27FC236}">
                <a16:creationId xmlns:a16="http://schemas.microsoft.com/office/drawing/2014/main" id="{B2A0CA63-D365-4F41-8438-1F37515B51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0569" y="1272352"/>
            <a:ext cx="619125" cy="619125"/>
          </a:xfrm>
          <a:prstGeom prst="rect">
            <a:avLst/>
          </a:prstGeom>
        </p:spPr>
      </p:pic>
    </p:spTree>
    <p:extLst>
      <p:ext uri="{BB962C8B-B14F-4D97-AF65-F5344CB8AC3E}">
        <p14:creationId xmlns:p14="http://schemas.microsoft.com/office/powerpoint/2010/main" val="4028385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2B51AB7-7555-4F86-9A8A-159184F26639}"/>
              </a:ext>
            </a:extLst>
          </p:cNvPr>
          <p:cNvPicPr>
            <a:picLocks noChangeAspect="1"/>
          </p:cNvPicPr>
          <p:nvPr/>
        </p:nvPicPr>
        <p:blipFill>
          <a:blip r:embed="rId3"/>
          <a:stretch>
            <a:fillRect/>
          </a:stretch>
        </p:blipFill>
        <p:spPr>
          <a:xfrm>
            <a:off x="642481" y="791936"/>
            <a:ext cx="6348869" cy="5483422"/>
          </a:xfrm>
          <a:prstGeom prst="rect">
            <a:avLst/>
          </a:prstGeom>
          <a:ln>
            <a:noFill/>
          </a:ln>
          <a:effectLst>
            <a:outerShdw blurRad="292100" dist="139700" dir="2700000" algn="tl" rotWithShape="0">
              <a:srgbClr val="333333">
                <a:alpha val="65000"/>
              </a:srgbClr>
            </a:outerShdw>
          </a:effectLst>
        </p:spPr>
      </p:pic>
      <p:sp>
        <p:nvSpPr>
          <p:cNvPr id="3" name="Plassholder for innhold 2">
            <a:extLst>
              <a:ext uri="{FF2B5EF4-FFF2-40B4-BE49-F238E27FC236}">
                <a16:creationId xmlns:a16="http://schemas.microsoft.com/office/drawing/2014/main" id="{94812139-A022-4D5F-A596-E61FD092474F}"/>
              </a:ext>
            </a:extLst>
          </p:cNvPr>
          <p:cNvSpPr txBox="1">
            <a:spLocks/>
          </p:cNvSpPr>
          <p:nvPr/>
        </p:nvSpPr>
        <p:spPr>
          <a:xfrm>
            <a:off x="6667332" y="1338100"/>
            <a:ext cx="4429293" cy="4595975"/>
          </a:xfrm>
          <a:prstGeom prst="rect">
            <a:avLst/>
          </a:prstGeom>
          <a:solidFill>
            <a:schemeClr val="accent5">
              <a:lumMod val="20000"/>
              <a:lumOff val="80000"/>
            </a:schemeClr>
          </a:solidFill>
        </p:spPr>
        <p:txBody>
          <a:bodyPr vert="horz" lIns="91440" tIns="45720" rIns="91440" bIns="45720" rtlCol="0" anchor="ctr"/>
          <a:lstStyle>
            <a:defPPr>
              <a:defRPr lang="nb-NO"/>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Lang erfaring med samarbeid med seniornett og frivillige </a:t>
            </a:r>
          </a:p>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Kurstilbud med en-til-en veiledning på slutten av kurset </a:t>
            </a:r>
          </a:p>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Biblioteket har tatt den koordinerende rollen for tilbudet i kommunen </a:t>
            </a:r>
          </a:p>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Forankret i kommunens handlingsprogram  og virksomhetsplan for biblioteket</a:t>
            </a:r>
          </a:p>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Samarbeid med Ski bibliotek - forberedelse til kommunesammenslåing i 2020</a:t>
            </a:r>
          </a:p>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Felles kompetansehevingsopplegg med utgangspunkt i «23 offentlig ting» </a:t>
            </a:r>
          </a:p>
        </p:txBody>
      </p:sp>
      <p:pic>
        <p:nvPicPr>
          <p:cNvPr id="4" name="Grafikk 3" descr="Forstørrelsesglass">
            <a:extLst>
              <a:ext uri="{FF2B5EF4-FFF2-40B4-BE49-F238E27FC236}">
                <a16:creationId xmlns:a16="http://schemas.microsoft.com/office/drawing/2014/main" id="{C99FD996-8454-4E3E-AF7E-A7560B535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7944" y="1404775"/>
            <a:ext cx="619125" cy="619125"/>
          </a:xfrm>
          <a:prstGeom prst="rect">
            <a:avLst/>
          </a:prstGeom>
        </p:spPr>
      </p:pic>
    </p:spTree>
    <p:extLst>
      <p:ext uri="{BB962C8B-B14F-4D97-AF65-F5344CB8AC3E}">
        <p14:creationId xmlns:p14="http://schemas.microsoft.com/office/powerpoint/2010/main" val="2233522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E967F3B-0627-449F-B3B9-8EA742D08BE4}"/>
              </a:ext>
            </a:extLst>
          </p:cNvPr>
          <p:cNvPicPr>
            <a:picLocks noChangeAspect="1"/>
          </p:cNvPicPr>
          <p:nvPr/>
        </p:nvPicPr>
        <p:blipFill>
          <a:blip r:embed="rId3"/>
          <a:stretch>
            <a:fillRect/>
          </a:stretch>
        </p:blipFill>
        <p:spPr>
          <a:xfrm>
            <a:off x="143489" y="416147"/>
            <a:ext cx="5743301" cy="5241703"/>
          </a:xfrm>
          <a:prstGeom prst="rect">
            <a:avLst/>
          </a:prstGeom>
          <a:ln>
            <a:noFill/>
          </a:ln>
          <a:effectLst>
            <a:outerShdw blurRad="292100" dist="139700" dir="2700000" algn="tl" rotWithShape="0">
              <a:srgbClr val="333333">
                <a:alpha val="65000"/>
              </a:srgbClr>
            </a:outerShdw>
          </a:effectLst>
        </p:spPr>
      </p:pic>
      <p:pic>
        <p:nvPicPr>
          <p:cNvPr id="3" name="Bilde 2">
            <a:extLst>
              <a:ext uri="{FF2B5EF4-FFF2-40B4-BE49-F238E27FC236}">
                <a16:creationId xmlns:a16="http://schemas.microsoft.com/office/drawing/2014/main" id="{65E6CA94-7BB3-4972-B6F9-0059D54EF091}"/>
              </a:ext>
            </a:extLst>
          </p:cNvPr>
          <p:cNvPicPr>
            <a:picLocks noChangeAspect="1"/>
          </p:cNvPicPr>
          <p:nvPr/>
        </p:nvPicPr>
        <p:blipFill>
          <a:blip r:embed="rId4"/>
          <a:stretch>
            <a:fillRect/>
          </a:stretch>
        </p:blipFill>
        <p:spPr>
          <a:xfrm>
            <a:off x="3196114" y="3429000"/>
            <a:ext cx="3699986" cy="3169884"/>
          </a:xfrm>
          <a:prstGeom prst="rect">
            <a:avLst/>
          </a:prstGeom>
          <a:ln>
            <a:noFill/>
          </a:ln>
          <a:effectLst>
            <a:outerShdw blurRad="292100" dist="139700" dir="2700000" algn="tl" rotWithShape="0">
              <a:srgbClr val="333333">
                <a:alpha val="65000"/>
              </a:srgbClr>
            </a:outerShdw>
          </a:effectLst>
        </p:spPr>
      </p:pic>
      <p:sp>
        <p:nvSpPr>
          <p:cNvPr id="5" name="Plassholder for innhold 2">
            <a:extLst>
              <a:ext uri="{FF2B5EF4-FFF2-40B4-BE49-F238E27FC236}">
                <a16:creationId xmlns:a16="http://schemas.microsoft.com/office/drawing/2014/main" id="{C0000D0B-72B3-4791-B948-3A50D19D3D33}"/>
              </a:ext>
            </a:extLst>
          </p:cNvPr>
          <p:cNvSpPr txBox="1">
            <a:spLocks/>
          </p:cNvSpPr>
          <p:nvPr/>
        </p:nvSpPr>
        <p:spPr>
          <a:xfrm>
            <a:off x="6896100" y="835247"/>
            <a:ext cx="4695825" cy="5241703"/>
          </a:xfrm>
          <a:prstGeom prst="rect">
            <a:avLst/>
          </a:prstGeom>
          <a:solidFill>
            <a:schemeClr val="accent5">
              <a:lumMod val="20000"/>
              <a:lumOff val="80000"/>
            </a:schemeClr>
          </a:solidFill>
        </p:spPr>
        <p:txBody>
          <a:bodyPr vert="horz" lIns="91440" tIns="45720" rIns="91440" bIns="45720" rtlCol="0" anchor="ctr"/>
          <a:lstStyle>
            <a:defPPr>
              <a:defRPr lang="nb-NO"/>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spcBef>
                <a:spcPts val="500"/>
              </a:spcBef>
              <a:spcAft>
                <a:spcPts val="800"/>
              </a:spcAft>
              <a:buFont typeface="Arial" panose="020B0604020202020204" pitchFamily="34" charset="0"/>
              <a:buChar char="•"/>
            </a:pPr>
            <a:r>
              <a:rPr lang="nb-NO" sz="1800" dirty="0">
                <a:solidFill>
                  <a:schemeClr val="tx2">
                    <a:lumMod val="75000"/>
                  </a:schemeClr>
                </a:solidFill>
              </a:rPr>
              <a:t>Et desentralisert tilbud</a:t>
            </a:r>
          </a:p>
          <a:p>
            <a:pPr marL="285750" indent="-285750">
              <a:spcBef>
                <a:spcPts val="500"/>
              </a:spcBef>
              <a:spcAft>
                <a:spcPts val="400"/>
              </a:spcAft>
              <a:buFont typeface="Arial" panose="020B0604020202020204" pitchFamily="34" charset="0"/>
              <a:buChar char="•"/>
            </a:pPr>
            <a:r>
              <a:rPr lang="nb-NO" sz="1800" dirty="0">
                <a:solidFill>
                  <a:schemeClr val="tx2">
                    <a:lumMod val="75000"/>
                  </a:schemeClr>
                </a:solidFill>
              </a:rPr>
              <a:t>Ulike typer tilbud </a:t>
            </a:r>
          </a:p>
          <a:p>
            <a:pPr marL="742950" lvl="1" indent="-285750">
              <a:spcBef>
                <a:spcPts val="200"/>
              </a:spcBef>
              <a:spcAft>
                <a:spcPts val="300"/>
              </a:spcAft>
              <a:buFont typeface="Arial" panose="020B0604020202020204" pitchFamily="34" charset="0"/>
              <a:buChar char="•"/>
            </a:pPr>
            <a:r>
              <a:rPr lang="nb-NO" sz="1600" dirty="0">
                <a:solidFill>
                  <a:schemeClr val="tx2">
                    <a:lumMod val="75000"/>
                  </a:schemeClr>
                </a:solidFill>
              </a:rPr>
              <a:t>Datakafe med bygdelag </a:t>
            </a:r>
          </a:p>
          <a:p>
            <a:pPr marL="742950" lvl="1" indent="-285750">
              <a:spcBef>
                <a:spcPts val="200"/>
              </a:spcBef>
              <a:spcAft>
                <a:spcPts val="300"/>
              </a:spcAft>
              <a:buFont typeface="Arial" panose="020B0604020202020204" pitchFamily="34" charset="0"/>
              <a:buChar char="•"/>
            </a:pPr>
            <a:r>
              <a:rPr lang="nb-NO" sz="1600" dirty="0">
                <a:solidFill>
                  <a:schemeClr val="tx2">
                    <a:lumMod val="75000"/>
                  </a:schemeClr>
                </a:solidFill>
              </a:rPr>
              <a:t>En-til-en veiledning på bibliotek og servicesenter </a:t>
            </a:r>
          </a:p>
          <a:p>
            <a:pPr marL="742950" lvl="1" indent="-285750">
              <a:spcBef>
                <a:spcPts val="200"/>
              </a:spcBef>
              <a:spcAft>
                <a:spcPts val="300"/>
              </a:spcAft>
              <a:buFont typeface="Arial" panose="020B0604020202020204" pitchFamily="34" charset="0"/>
              <a:buChar char="•"/>
            </a:pPr>
            <a:r>
              <a:rPr lang="nb-NO" sz="1600" dirty="0">
                <a:solidFill>
                  <a:schemeClr val="tx2">
                    <a:lumMod val="75000"/>
                  </a:schemeClr>
                </a:solidFill>
              </a:rPr>
              <a:t>IKT-læring som gir veiledning</a:t>
            </a:r>
          </a:p>
          <a:p>
            <a:pPr marL="742950" lvl="1" indent="-285750">
              <a:spcBef>
                <a:spcPts val="200"/>
              </a:spcBef>
              <a:spcAft>
                <a:spcPts val="300"/>
              </a:spcAft>
              <a:buFont typeface="Arial" panose="020B0604020202020204" pitchFamily="34" charset="0"/>
              <a:buChar char="•"/>
            </a:pPr>
            <a:r>
              <a:rPr lang="nb-NO" sz="1600" dirty="0">
                <a:solidFill>
                  <a:schemeClr val="tx2">
                    <a:lumMod val="75000"/>
                  </a:schemeClr>
                </a:solidFill>
              </a:rPr>
              <a:t>Voksenopplæringen og elever med faget </a:t>
            </a:r>
            <a:r>
              <a:rPr lang="nb-NO" sz="1600" i="1" dirty="0">
                <a:solidFill>
                  <a:schemeClr val="tx2">
                    <a:lumMod val="75000"/>
                  </a:schemeClr>
                </a:solidFill>
              </a:rPr>
              <a:t>Innsats for andre </a:t>
            </a:r>
            <a:r>
              <a:rPr lang="nb-NO" sz="1600" dirty="0">
                <a:solidFill>
                  <a:schemeClr val="tx2">
                    <a:lumMod val="75000"/>
                  </a:schemeClr>
                </a:solidFill>
              </a:rPr>
              <a:t>gjennomførte kurs for flyktninger</a:t>
            </a:r>
          </a:p>
          <a:p>
            <a:pPr marL="285750" indent="-285750">
              <a:spcBef>
                <a:spcPts val="500"/>
              </a:spcBef>
              <a:spcAft>
                <a:spcPts val="800"/>
              </a:spcAft>
              <a:buFont typeface="Arial" panose="020B0604020202020204" pitchFamily="34" charset="0"/>
              <a:buChar char="•"/>
            </a:pPr>
            <a:r>
              <a:rPr lang="nb-NO" sz="1800" dirty="0">
                <a:solidFill>
                  <a:schemeClr val="tx2">
                    <a:lumMod val="75000"/>
                  </a:schemeClr>
                </a:solidFill>
              </a:rPr>
              <a:t>En bred og tverrfaglig prosjektgruppe med brukerrepresentanter</a:t>
            </a:r>
          </a:p>
          <a:p>
            <a:pPr marL="285750" indent="-285750">
              <a:spcBef>
                <a:spcPts val="500"/>
              </a:spcBef>
              <a:spcAft>
                <a:spcPts val="800"/>
              </a:spcAft>
              <a:buFont typeface="Arial" panose="020B0604020202020204" pitchFamily="34" charset="0"/>
              <a:buChar char="•"/>
            </a:pPr>
            <a:r>
              <a:rPr lang="nb-NO" sz="1800" dirty="0">
                <a:solidFill>
                  <a:schemeClr val="tx2">
                    <a:lumMod val="75000"/>
                  </a:schemeClr>
                </a:solidFill>
              </a:rPr>
              <a:t>Kommunen som både utøver og tilrettelegger</a:t>
            </a:r>
          </a:p>
          <a:p>
            <a:pPr marL="285750" indent="-285750">
              <a:spcBef>
                <a:spcPts val="500"/>
              </a:spcBef>
              <a:spcAft>
                <a:spcPts val="800"/>
              </a:spcAft>
              <a:buFont typeface="Arial" panose="020B0604020202020204" pitchFamily="34" charset="0"/>
              <a:buChar char="•"/>
            </a:pPr>
            <a:r>
              <a:rPr lang="nb-NO" sz="1800" dirty="0">
                <a:solidFill>
                  <a:schemeClr val="tx2">
                    <a:lumMod val="75000"/>
                  </a:schemeClr>
                </a:solidFill>
              </a:rPr>
              <a:t>Datakafe som en sosial arena og kobling til Leve hele livet-reformen</a:t>
            </a:r>
          </a:p>
        </p:txBody>
      </p:sp>
      <p:pic>
        <p:nvPicPr>
          <p:cNvPr id="6" name="Grafikk 5" descr="Forstørrelsesglass">
            <a:extLst>
              <a:ext uri="{FF2B5EF4-FFF2-40B4-BE49-F238E27FC236}">
                <a16:creationId xmlns:a16="http://schemas.microsoft.com/office/drawing/2014/main" id="{9183C992-6890-4616-AA59-4208184D5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3719" y="966625"/>
            <a:ext cx="619125" cy="619125"/>
          </a:xfrm>
          <a:prstGeom prst="rect">
            <a:avLst/>
          </a:prstGeom>
        </p:spPr>
      </p:pic>
    </p:spTree>
    <p:extLst>
      <p:ext uri="{BB962C8B-B14F-4D97-AF65-F5344CB8AC3E}">
        <p14:creationId xmlns:p14="http://schemas.microsoft.com/office/powerpoint/2010/main" val="3924001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E905191-B54A-4036-9211-455CBF932D60}"/>
              </a:ext>
            </a:extLst>
          </p:cNvPr>
          <p:cNvPicPr>
            <a:picLocks noChangeAspect="1"/>
          </p:cNvPicPr>
          <p:nvPr/>
        </p:nvPicPr>
        <p:blipFill>
          <a:blip r:embed="rId3"/>
          <a:stretch>
            <a:fillRect/>
          </a:stretch>
        </p:blipFill>
        <p:spPr>
          <a:xfrm>
            <a:off x="376918" y="618529"/>
            <a:ext cx="6614432" cy="5787629"/>
          </a:xfrm>
          <a:prstGeom prst="rect">
            <a:avLst/>
          </a:prstGeom>
          <a:ln>
            <a:noFill/>
          </a:ln>
          <a:effectLst>
            <a:outerShdw blurRad="292100" dist="139700" dir="2700000" algn="tl" rotWithShape="0">
              <a:srgbClr val="333333">
                <a:alpha val="65000"/>
              </a:srgbClr>
            </a:outerShdw>
          </a:effectLst>
        </p:spPr>
      </p:pic>
      <p:sp>
        <p:nvSpPr>
          <p:cNvPr id="3" name="Plassholder for innhold 2">
            <a:extLst>
              <a:ext uri="{FF2B5EF4-FFF2-40B4-BE49-F238E27FC236}">
                <a16:creationId xmlns:a16="http://schemas.microsoft.com/office/drawing/2014/main" id="{656E3CE0-4F49-4D8E-8947-085E4A43DE8F}"/>
              </a:ext>
            </a:extLst>
          </p:cNvPr>
          <p:cNvSpPr txBox="1">
            <a:spLocks/>
          </p:cNvSpPr>
          <p:nvPr/>
        </p:nvSpPr>
        <p:spPr>
          <a:xfrm>
            <a:off x="6762583" y="1123951"/>
            <a:ext cx="4486442" cy="4781550"/>
          </a:xfrm>
          <a:prstGeom prst="rect">
            <a:avLst/>
          </a:prstGeom>
          <a:solidFill>
            <a:schemeClr val="accent5">
              <a:lumMod val="20000"/>
              <a:lumOff val="80000"/>
            </a:schemeClr>
          </a:solidFill>
        </p:spPr>
        <p:txBody>
          <a:bodyPr vert="horz" lIns="91440" tIns="45720" rIns="91440" bIns="45720" rtlCol="0" anchor="ctr"/>
          <a:lstStyle>
            <a:defPPr>
              <a:defRPr lang="nb-NO"/>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Et tilbud som består av samarbeid med flere </a:t>
            </a:r>
          </a:p>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Innbyggerservice og folkebiblioteket som sentrale arenaer </a:t>
            </a:r>
          </a:p>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Utvikling og justering av tilbudet over tid</a:t>
            </a:r>
          </a:p>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Innhold: Kom i gang-klubben, Data-café, Drop-in, en-til-en veiledning </a:t>
            </a:r>
          </a:p>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Oversikt over tilbudene i kommunen – bedre grunnlag for å henvise rett</a:t>
            </a:r>
          </a:p>
          <a:p>
            <a:pPr marL="171450" indent="-171450">
              <a:spcBef>
                <a:spcPts val="500"/>
              </a:spcBef>
              <a:spcAft>
                <a:spcPts val="800"/>
              </a:spcAft>
              <a:buFont typeface="Arial" panose="020B0604020202020204" pitchFamily="34" charset="0"/>
              <a:buChar char="•"/>
            </a:pPr>
            <a:r>
              <a:rPr lang="nb-NO" sz="1800" dirty="0">
                <a:solidFill>
                  <a:schemeClr val="tx2">
                    <a:lumMod val="75000"/>
                  </a:schemeClr>
                </a:solidFill>
              </a:rPr>
              <a:t>Tjenestebeskrivelse i læringssenteret og logg for hendelser utover det normale i Innbyggerservice </a:t>
            </a:r>
          </a:p>
        </p:txBody>
      </p:sp>
      <p:pic>
        <p:nvPicPr>
          <p:cNvPr id="4" name="Grafikk 3" descr="Forstørrelsesglass">
            <a:extLst>
              <a:ext uri="{FF2B5EF4-FFF2-40B4-BE49-F238E27FC236}">
                <a16:creationId xmlns:a16="http://schemas.microsoft.com/office/drawing/2014/main" id="{8B88EC6A-2024-4BF8-879A-68498E4441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1769" y="1123951"/>
            <a:ext cx="619125" cy="619125"/>
          </a:xfrm>
          <a:prstGeom prst="rect">
            <a:avLst/>
          </a:prstGeom>
        </p:spPr>
      </p:pic>
    </p:spTree>
    <p:extLst>
      <p:ext uri="{BB962C8B-B14F-4D97-AF65-F5344CB8AC3E}">
        <p14:creationId xmlns:p14="http://schemas.microsoft.com/office/powerpoint/2010/main" val="2882508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B7DE23F-3B15-46AA-9010-5DCBA99CAA76}"/>
              </a:ext>
            </a:extLst>
          </p:cNvPr>
          <p:cNvSpPr/>
          <p:nvPr/>
        </p:nvSpPr>
        <p:spPr>
          <a:xfrm>
            <a:off x="0" y="0"/>
            <a:ext cx="6766560" cy="6858000"/>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4" name="Grafikk 3" descr="Kundegjennomgang VH">
            <a:extLst>
              <a:ext uri="{FF2B5EF4-FFF2-40B4-BE49-F238E27FC236}">
                <a16:creationId xmlns:a16="http://schemas.microsoft.com/office/drawing/2014/main" id="{449E3B5B-B1B8-4E5E-A680-ECC895F967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7004" y="1916085"/>
            <a:ext cx="3588327" cy="3588327"/>
          </a:xfrm>
          <a:prstGeom prst="rect">
            <a:avLst/>
          </a:prstGeom>
        </p:spPr>
      </p:pic>
      <p:sp>
        <p:nvSpPr>
          <p:cNvPr id="5" name="TekstSylinder 4">
            <a:extLst>
              <a:ext uri="{FF2B5EF4-FFF2-40B4-BE49-F238E27FC236}">
                <a16:creationId xmlns:a16="http://schemas.microsoft.com/office/drawing/2014/main" id="{4AC809CE-79EB-48C9-A4A2-03D659D2DEB4}"/>
              </a:ext>
            </a:extLst>
          </p:cNvPr>
          <p:cNvSpPr txBox="1"/>
          <p:nvPr/>
        </p:nvSpPr>
        <p:spPr>
          <a:xfrm>
            <a:off x="7705898" y="3133590"/>
            <a:ext cx="3765666" cy="461665"/>
          </a:xfrm>
          <a:prstGeom prst="rect">
            <a:avLst/>
          </a:prstGeom>
          <a:noFill/>
        </p:spPr>
        <p:txBody>
          <a:bodyPr wrap="square" rtlCol="0">
            <a:spAutoFit/>
          </a:bodyPr>
          <a:lstStyle/>
          <a:p>
            <a:r>
              <a:rPr lang="nb-NO" sz="2400" b="1" dirty="0">
                <a:solidFill>
                  <a:schemeClr val="accent1">
                    <a:lumMod val="50000"/>
                  </a:schemeClr>
                </a:solidFill>
              </a:rPr>
              <a:t>GRUPPEOPPGAVE </a:t>
            </a:r>
          </a:p>
        </p:txBody>
      </p:sp>
    </p:spTree>
    <p:extLst>
      <p:ext uri="{BB962C8B-B14F-4D97-AF65-F5344CB8AC3E}">
        <p14:creationId xmlns:p14="http://schemas.microsoft.com/office/powerpoint/2010/main" val="3424608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2830DD-E4CB-4CF3-AFD6-6D09B0CBC74C}"/>
              </a:ext>
            </a:extLst>
          </p:cNvPr>
          <p:cNvSpPr>
            <a:spLocks noGrp="1"/>
          </p:cNvSpPr>
          <p:nvPr>
            <p:ph type="title"/>
          </p:nvPr>
        </p:nvSpPr>
        <p:spPr>
          <a:xfrm>
            <a:off x="0" y="524128"/>
            <a:ext cx="11658600" cy="1065563"/>
          </a:xfrm>
          <a:solidFill>
            <a:schemeClr val="accent1">
              <a:lumMod val="20000"/>
              <a:lumOff val="80000"/>
            </a:schemeClr>
          </a:solidFill>
        </p:spPr>
        <p:txBody>
          <a:bodyPr>
            <a:normAutofit/>
          </a:bodyPr>
          <a:lstStyle/>
          <a:p>
            <a:r>
              <a:rPr lang="nb-NO" sz="3200" dirty="0"/>
              <a:t>Hvordan ønsker dere å organisere deres tilbud?</a:t>
            </a:r>
            <a:r>
              <a:rPr lang="nb-NO" sz="3200" b="1" dirty="0"/>
              <a:t> </a:t>
            </a:r>
          </a:p>
        </p:txBody>
      </p:sp>
      <p:sp>
        <p:nvSpPr>
          <p:cNvPr id="3" name="Plassholder for innhold 2">
            <a:extLst>
              <a:ext uri="{FF2B5EF4-FFF2-40B4-BE49-F238E27FC236}">
                <a16:creationId xmlns:a16="http://schemas.microsoft.com/office/drawing/2014/main" id="{B46320DD-4C51-4418-92A4-EB7CBC76F210}"/>
              </a:ext>
            </a:extLst>
          </p:cNvPr>
          <p:cNvSpPr>
            <a:spLocks noGrp="1"/>
          </p:cNvSpPr>
          <p:nvPr>
            <p:ph sz="quarter" idx="10"/>
          </p:nvPr>
        </p:nvSpPr>
        <p:spPr>
          <a:xfrm>
            <a:off x="609601" y="1589691"/>
            <a:ext cx="7822130" cy="4503535"/>
          </a:xfrm>
          <a:solidFill>
            <a:schemeClr val="accent1">
              <a:lumMod val="60000"/>
              <a:lumOff val="40000"/>
            </a:schemeClr>
          </a:solidFill>
          <a:ln>
            <a:noFill/>
          </a:ln>
          <a:effectLst>
            <a:outerShdw blurRad="50800" dist="38100" dir="5400000" algn="t" rotWithShape="0">
              <a:prstClr val="black">
                <a:alpha val="40000"/>
              </a:prstClr>
            </a:outerShdw>
          </a:effectLst>
        </p:spPr>
        <p:txBody>
          <a:bodyPr anchor="ctr">
            <a:normAutofit/>
          </a:bodyPr>
          <a:lstStyle/>
          <a:p>
            <a:pPr marL="0" lvl="0" indent="0">
              <a:buNone/>
            </a:pPr>
            <a:endParaRPr lang="nb-NO" sz="1100" dirty="0">
              <a:solidFill>
                <a:schemeClr val="bg1"/>
              </a:solidFill>
            </a:endParaRPr>
          </a:p>
          <a:p>
            <a:pPr lvl="1">
              <a:spcBef>
                <a:spcPts val="400"/>
              </a:spcBef>
              <a:spcAft>
                <a:spcPts val="300"/>
              </a:spcAft>
              <a:buFont typeface="Arial" panose="020B0604020202020204" pitchFamily="34" charset="0"/>
              <a:buChar char="•"/>
            </a:pPr>
            <a:r>
              <a:rPr lang="nb-NO" sz="1800" dirty="0">
                <a:solidFill>
                  <a:schemeClr val="tx2">
                    <a:lumMod val="50000"/>
                  </a:schemeClr>
                </a:solidFill>
              </a:rPr>
              <a:t>Hvem er målgruppe for tilbudet i din kommune? </a:t>
            </a:r>
          </a:p>
          <a:p>
            <a:pPr lvl="1">
              <a:spcBef>
                <a:spcPts val="400"/>
              </a:spcBef>
              <a:spcAft>
                <a:spcPts val="300"/>
              </a:spcAft>
              <a:buFont typeface="Arial" panose="020B0604020202020204" pitchFamily="34" charset="0"/>
              <a:buChar char="•"/>
            </a:pPr>
            <a:r>
              <a:rPr lang="nb-NO" sz="1800" dirty="0">
                <a:solidFill>
                  <a:schemeClr val="tx2">
                    <a:lumMod val="50000"/>
                  </a:schemeClr>
                </a:solidFill>
              </a:rPr>
              <a:t>Hvem kan bidra i veiledningstilbudet?</a:t>
            </a:r>
          </a:p>
          <a:p>
            <a:pPr lvl="2">
              <a:spcBef>
                <a:spcPts val="300"/>
              </a:spcBef>
              <a:spcAft>
                <a:spcPts val="200"/>
              </a:spcAft>
              <a:buFont typeface="Courier New" panose="02070309020205020404" pitchFamily="49" charset="0"/>
              <a:buChar char="o"/>
            </a:pPr>
            <a:r>
              <a:rPr lang="nb-NO" sz="1600" dirty="0">
                <a:solidFill>
                  <a:schemeClr val="tx2">
                    <a:lumMod val="50000"/>
                  </a:schemeClr>
                </a:solidFill>
              </a:rPr>
              <a:t>Andre tjenesteområder?</a:t>
            </a:r>
          </a:p>
          <a:p>
            <a:pPr lvl="2">
              <a:spcBef>
                <a:spcPts val="300"/>
              </a:spcBef>
              <a:spcAft>
                <a:spcPts val="500"/>
              </a:spcAft>
              <a:buFont typeface="Courier New" panose="02070309020205020404" pitchFamily="49" charset="0"/>
              <a:buChar char="o"/>
            </a:pPr>
            <a:r>
              <a:rPr lang="nb-NO" sz="1600" dirty="0">
                <a:solidFill>
                  <a:schemeClr val="tx2">
                    <a:lumMod val="50000"/>
                  </a:schemeClr>
                </a:solidFill>
              </a:rPr>
              <a:t>Frivillige lokallag, ildsjeler etc.? </a:t>
            </a:r>
          </a:p>
          <a:p>
            <a:pPr lvl="1">
              <a:spcBef>
                <a:spcPts val="400"/>
              </a:spcBef>
              <a:spcAft>
                <a:spcPts val="300"/>
              </a:spcAft>
              <a:buFont typeface="Arial" panose="020B0604020202020204" pitchFamily="34" charset="0"/>
              <a:buChar char="•"/>
            </a:pPr>
            <a:r>
              <a:rPr lang="nb-NO" sz="1800" dirty="0">
                <a:solidFill>
                  <a:schemeClr val="tx2">
                    <a:lumMod val="50000"/>
                  </a:schemeClr>
                </a:solidFill>
              </a:rPr>
              <a:t>Hvem bør ha det overordnede ansvaret for tilbudet i kommunen?</a:t>
            </a:r>
          </a:p>
          <a:p>
            <a:pPr lvl="1">
              <a:spcBef>
                <a:spcPts val="400"/>
              </a:spcBef>
              <a:spcAft>
                <a:spcPts val="300"/>
              </a:spcAft>
              <a:buFont typeface="Arial" panose="020B0604020202020204" pitchFamily="34" charset="0"/>
              <a:buChar char="•"/>
            </a:pPr>
            <a:r>
              <a:rPr lang="nb-NO" sz="1800" dirty="0">
                <a:solidFill>
                  <a:schemeClr val="tx2">
                    <a:lumMod val="50000"/>
                  </a:schemeClr>
                </a:solidFill>
              </a:rPr>
              <a:t>Hvor bør tilbudet fysisk være og hvorfor akkurat der?</a:t>
            </a:r>
            <a:endParaRPr lang="nb-NO" sz="1600" dirty="0">
              <a:solidFill>
                <a:schemeClr val="tx2">
                  <a:lumMod val="50000"/>
                </a:schemeClr>
              </a:solidFill>
            </a:endParaRPr>
          </a:p>
          <a:p>
            <a:pPr lvl="1">
              <a:spcBef>
                <a:spcPts val="400"/>
              </a:spcBef>
              <a:spcAft>
                <a:spcPts val="300"/>
              </a:spcAft>
              <a:buFont typeface="Arial" panose="020B0604020202020204" pitchFamily="34" charset="0"/>
              <a:buChar char="•"/>
            </a:pPr>
            <a:r>
              <a:rPr lang="nb-NO" sz="1800" dirty="0">
                <a:solidFill>
                  <a:schemeClr val="tx2">
                    <a:lumMod val="50000"/>
                  </a:schemeClr>
                </a:solidFill>
              </a:rPr>
              <a:t>Hva kan være mulig innhold og form på tilbudet? </a:t>
            </a:r>
          </a:p>
          <a:p>
            <a:pPr lvl="2">
              <a:spcBef>
                <a:spcPts val="300"/>
              </a:spcBef>
              <a:spcAft>
                <a:spcPts val="200"/>
              </a:spcAft>
              <a:buFont typeface="Courier New" panose="02070309020205020404" pitchFamily="49" charset="0"/>
              <a:buChar char="o"/>
            </a:pPr>
            <a:r>
              <a:rPr lang="nb-NO" sz="1600" dirty="0">
                <a:solidFill>
                  <a:schemeClr val="tx2">
                    <a:lumMod val="50000"/>
                  </a:schemeClr>
                </a:solidFill>
              </a:rPr>
              <a:t>Kurs, </a:t>
            </a:r>
            <a:r>
              <a:rPr lang="nb-NO" sz="1600" dirty="0" err="1">
                <a:solidFill>
                  <a:schemeClr val="tx2">
                    <a:lumMod val="50000"/>
                  </a:schemeClr>
                </a:solidFill>
              </a:rPr>
              <a:t>drop</a:t>
            </a:r>
            <a:r>
              <a:rPr lang="nb-NO" sz="1600" dirty="0">
                <a:solidFill>
                  <a:schemeClr val="tx2">
                    <a:lumMod val="50000"/>
                  </a:schemeClr>
                </a:solidFill>
              </a:rPr>
              <a:t>-in, en-til-en osv. </a:t>
            </a:r>
          </a:p>
          <a:p>
            <a:pPr lvl="2">
              <a:spcBef>
                <a:spcPts val="300"/>
              </a:spcBef>
              <a:spcAft>
                <a:spcPts val="200"/>
              </a:spcAft>
              <a:buFont typeface="Courier New" panose="02070309020205020404" pitchFamily="49" charset="0"/>
              <a:buChar char="o"/>
            </a:pPr>
            <a:r>
              <a:rPr lang="nb-NO" sz="1600" dirty="0">
                <a:solidFill>
                  <a:schemeClr val="tx2">
                    <a:lumMod val="50000"/>
                  </a:schemeClr>
                </a:solidFill>
              </a:rPr>
              <a:t>Hyppigheten på tilbudet?</a:t>
            </a:r>
          </a:p>
          <a:p>
            <a:pPr lvl="2">
              <a:spcBef>
                <a:spcPts val="300"/>
              </a:spcBef>
              <a:spcAft>
                <a:spcPts val="500"/>
              </a:spcAft>
              <a:buFont typeface="Courier New" panose="02070309020205020404" pitchFamily="49" charset="0"/>
              <a:buChar char="o"/>
            </a:pPr>
            <a:r>
              <a:rPr lang="nb-NO" sz="1600" dirty="0">
                <a:solidFill>
                  <a:schemeClr val="tx2">
                    <a:lumMod val="50000"/>
                  </a:schemeClr>
                </a:solidFill>
              </a:rPr>
              <a:t>Bruk gjerne Digidel.no som inspirasjon for å vurdere mulig innhold</a:t>
            </a:r>
          </a:p>
          <a:p>
            <a:pPr lvl="1">
              <a:spcBef>
                <a:spcPts val="400"/>
              </a:spcBef>
              <a:spcAft>
                <a:spcPts val="300"/>
              </a:spcAft>
              <a:buFont typeface="Arial" panose="020B0604020202020204" pitchFamily="34" charset="0"/>
              <a:buChar char="•"/>
            </a:pPr>
            <a:r>
              <a:rPr lang="nb-NO" sz="1800" dirty="0">
                <a:solidFill>
                  <a:schemeClr val="tx2">
                    <a:lumMod val="50000"/>
                  </a:schemeClr>
                </a:solidFill>
              </a:rPr>
              <a:t>Hva skal til for at dere lykkes med tilbudet i din kommune? </a:t>
            </a:r>
          </a:p>
          <a:p>
            <a:pPr marL="457200" lvl="1" indent="0">
              <a:buNone/>
            </a:pPr>
            <a:r>
              <a:rPr lang="nb-NO" dirty="0">
                <a:solidFill>
                  <a:schemeClr val="bg1"/>
                </a:solidFill>
              </a:rPr>
              <a:t> </a:t>
            </a:r>
          </a:p>
        </p:txBody>
      </p:sp>
      <p:sp>
        <p:nvSpPr>
          <p:cNvPr id="4" name="Rektangel 3">
            <a:extLst>
              <a:ext uri="{FF2B5EF4-FFF2-40B4-BE49-F238E27FC236}">
                <a16:creationId xmlns:a16="http://schemas.microsoft.com/office/drawing/2014/main" id="{E758230A-4279-48E4-917C-AEE421B59F27}"/>
              </a:ext>
            </a:extLst>
          </p:cNvPr>
          <p:cNvSpPr/>
          <p:nvPr/>
        </p:nvSpPr>
        <p:spPr>
          <a:xfrm>
            <a:off x="8431730" y="1577803"/>
            <a:ext cx="3226870" cy="4515423"/>
          </a:xfrm>
          <a:prstGeom prst="rect">
            <a:avLst/>
          </a:prstGeom>
          <a:solidFill>
            <a:schemeClr val="accent1">
              <a:lumMod val="75000"/>
            </a:schemeClr>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spcBef>
                <a:spcPts val="500"/>
              </a:spcBef>
              <a:spcAft>
                <a:spcPts val="500"/>
              </a:spcAft>
              <a:buAutoNum type="arabicPeriod"/>
            </a:pPr>
            <a:r>
              <a:rPr lang="nb-NO" dirty="0"/>
              <a:t>Jobb med spørsmålene individuelt eller i duo/trio med deltakere fra samme kommune (hvis mulig)  </a:t>
            </a:r>
          </a:p>
          <a:p>
            <a:pPr marL="342900" indent="-342900">
              <a:spcBef>
                <a:spcPts val="1000"/>
              </a:spcBef>
              <a:buAutoNum type="arabicPeriod"/>
            </a:pPr>
            <a:r>
              <a:rPr lang="nb-NO" dirty="0"/>
              <a:t>En runde på bordet der dere deler refleksjoner og forslag og diskuterer sammen.</a:t>
            </a:r>
          </a:p>
        </p:txBody>
      </p:sp>
      <p:sp>
        <p:nvSpPr>
          <p:cNvPr id="5" name="TekstSylinder 4">
            <a:extLst>
              <a:ext uri="{FF2B5EF4-FFF2-40B4-BE49-F238E27FC236}">
                <a16:creationId xmlns:a16="http://schemas.microsoft.com/office/drawing/2014/main" id="{2D3F11F8-ADDF-441D-96FC-EFC8F423291D}"/>
              </a:ext>
            </a:extLst>
          </p:cNvPr>
          <p:cNvSpPr txBox="1"/>
          <p:nvPr/>
        </p:nvSpPr>
        <p:spPr>
          <a:xfrm>
            <a:off x="8992599" y="5316073"/>
            <a:ext cx="1403684" cy="369332"/>
          </a:xfrm>
          <a:prstGeom prst="rect">
            <a:avLst/>
          </a:prstGeom>
          <a:noFill/>
        </p:spPr>
        <p:txBody>
          <a:bodyPr wrap="square" rtlCol="0">
            <a:spAutoFit/>
          </a:bodyPr>
          <a:lstStyle/>
          <a:p>
            <a:r>
              <a:rPr lang="nb-NO" b="1" dirty="0">
                <a:solidFill>
                  <a:schemeClr val="bg1"/>
                </a:solidFill>
              </a:rPr>
              <a:t>30 minutter </a:t>
            </a:r>
          </a:p>
        </p:txBody>
      </p:sp>
      <p:sp>
        <p:nvSpPr>
          <p:cNvPr id="6" name="TekstSylinder 5">
            <a:extLst>
              <a:ext uri="{FF2B5EF4-FFF2-40B4-BE49-F238E27FC236}">
                <a16:creationId xmlns:a16="http://schemas.microsoft.com/office/drawing/2014/main" id="{162A4D8B-E0D1-4712-A887-E6BEFFE47B7F}"/>
              </a:ext>
            </a:extLst>
          </p:cNvPr>
          <p:cNvSpPr txBox="1"/>
          <p:nvPr/>
        </p:nvSpPr>
        <p:spPr>
          <a:xfrm>
            <a:off x="8550756" y="1838555"/>
            <a:ext cx="1403684" cy="400110"/>
          </a:xfrm>
          <a:prstGeom prst="rect">
            <a:avLst/>
          </a:prstGeom>
          <a:noFill/>
        </p:spPr>
        <p:txBody>
          <a:bodyPr wrap="square" rtlCol="0">
            <a:spAutoFit/>
          </a:bodyPr>
          <a:lstStyle/>
          <a:p>
            <a:r>
              <a:rPr lang="nb-NO" sz="2000" b="1" dirty="0">
                <a:solidFill>
                  <a:schemeClr val="bg1"/>
                </a:solidFill>
              </a:rPr>
              <a:t>Prosess</a:t>
            </a:r>
          </a:p>
        </p:txBody>
      </p:sp>
      <p:pic>
        <p:nvPicPr>
          <p:cNvPr id="8" name="Grafikk 7" descr="Timeglass">
            <a:extLst>
              <a:ext uri="{FF2B5EF4-FFF2-40B4-BE49-F238E27FC236}">
                <a16:creationId xmlns:a16="http://schemas.microsoft.com/office/drawing/2014/main" id="{6F957784-2BB9-4EEC-88D8-257398B39F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7016" y="5290288"/>
            <a:ext cx="478037" cy="478037"/>
          </a:xfrm>
          <a:prstGeom prst="rect">
            <a:avLst/>
          </a:prstGeom>
        </p:spPr>
      </p:pic>
      <p:pic>
        <p:nvPicPr>
          <p:cNvPr id="10" name="Grafikk 9" descr="Gruppe – idédugnad">
            <a:extLst>
              <a:ext uri="{FF2B5EF4-FFF2-40B4-BE49-F238E27FC236}">
                <a16:creationId xmlns:a16="http://schemas.microsoft.com/office/drawing/2014/main" id="{8D433FD8-54FD-428F-A284-AC85207645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94441" y="608211"/>
            <a:ext cx="962927" cy="962927"/>
          </a:xfrm>
          <a:prstGeom prst="rect">
            <a:avLst/>
          </a:prstGeom>
        </p:spPr>
      </p:pic>
    </p:spTree>
    <p:extLst>
      <p:ext uri="{BB962C8B-B14F-4D97-AF65-F5344CB8AC3E}">
        <p14:creationId xmlns:p14="http://schemas.microsoft.com/office/powerpoint/2010/main" val="122567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0FB8C3-CEED-4A53-AFEF-3599BBBFC610}"/>
              </a:ext>
            </a:extLst>
          </p:cNvPr>
          <p:cNvSpPr>
            <a:spLocks noGrp="1"/>
          </p:cNvSpPr>
          <p:nvPr>
            <p:ph type="title"/>
          </p:nvPr>
        </p:nvSpPr>
        <p:spPr>
          <a:xfrm>
            <a:off x="7469122" y="2862943"/>
            <a:ext cx="4722878" cy="1132114"/>
          </a:xfrm>
        </p:spPr>
        <p:txBody>
          <a:bodyPr>
            <a:normAutofit/>
          </a:bodyPr>
          <a:lstStyle/>
          <a:p>
            <a:r>
              <a:rPr lang="nb-NO" sz="2400" b="1" dirty="0"/>
              <a:t>OPPSUMMERING OG AVSLUTTNIG</a:t>
            </a:r>
          </a:p>
        </p:txBody>
      </p:sp>
      <p:pic>
        <p:nvPicPr>
          <p:cNvPr id="7" name="Bilde 6" descr="Et bilde som inneholder gress, utendørs, himmel, benk&#10;&#10;Beskrivelse som er generert med svært høy visshet">
            <a:extLst>
              <a:ext uri="{FF2B5EF4-FFF2-40B4-BE49-F238E27FC236}">
                <a16:creationId xmlns:a16="http://schemas.microsoft.com/office/drawing/2014/main" id="{5FE70833-DC03-4DE2-88F4-99F31A5ECC74}"/>
              </a:ext>
            </a:extLst>
          </p:cNvPr>
          <p:cNvPicPr>
            <a:picLocks noChangeAspect="1"/>
          </p:cNvPicPr>
          <p:nvPr/>
        </p:nvPicPr>
        <p:blipFill>
          <a:blip r:embed="rId3"/>
          <a:stretch>
            <a:fillRect/>
          </a:stretch>
        </p:blipFill>
        <p:spPr>
          <a:xfrm>
            <a:off x="-2" y="0"/>
            <a:ext cx="7381703" cy="6858000"/>
          </a:xfrm>
          <a:prstGeom prst="rect">
            <a:avLst/>
          </a:prstGeom>
        </p:spPr>
      </p:pic>
      <p:sp>
        <p:nvSpPr>
          <p:cNvPr id="9" name="TekstSylinder 8">
            <a:extLst>
              <a:ext uri="{FF2B5EF4-FFF2-40B4-BE49-F238E27FC236}">
                <a16:creationId xmlns:a16="http://schemas.microsoft.com/office/drawing/2014/main" id="{81C02DC9-9043-4112-83EF-B4757A453CC7}"/>
              </a:ext>
            </a:extLst>
          </p:cNvPr>
          <p:cNvSpPr txBox="1"/>
          <p:nvPr/>
        </p:nvSpPr>
        <p:spPr>
          <a:xfrm>
            <a:off x="-1" y="6611779"/>
            <a:ext cx="1819176" cy="246221"/>
          </a:xfrm>
          <a:prstGeom prst="rect">
            <a:avLst/>
          </a:prstGeom>
          <a:noFill/>
        </p:spPr>
        <p:txBody>
          <a:bodyPr wrap="square" rtlCol="0">
            <a:spAutoFit/>
          </a:bodyPr>
          <a:lstStyle/>
          <a:p>
            <a:r>
              <a:rPr lang="nb-NO" sz="1000" dirty="0">
                <a:solidFill>
                  <a:schemeClr val="bg1"/>
                </a:solidFill>
              </a:rPr>
              <a:t>Foto: Adobestock.com</a:t>
            </a:r>
          </a:p>
        </p:txBody>
      </p:sp>
    </p:spTree>
    <p:extLst>
      <p:ext uri="{BB962C8B-B14F-4D97-AF65-F5344CB8AC3E}">
        <p14:creationId xmlns:p14="http://schemas.microsoft.com/office/powerpoint/2010/main" val="1944386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4EB41E81-CEEB-4C19-975B-3ED36979371D}"/>
              </a:ext>
            </a:extLst>
          </p:cNvPr>
          <p:cNvSpPr txBox="1"/>
          <p:nvPr/>
        </p:nvSpPr>
        <p:spPr>
          <a:xfrm>
            <a:off x="3448175" y="99563"/>
            <a:ext cx="6131378" cy="584775"/>
          </a:xfrm>
          <a:prstGeom prst="rect">
            <a:avLst/>
          </a:prstGeom>
          <a:noFill/>
        </p:spPr>
        <p:txBody>
          <a:bodyPr wrap="square" rtlCol="0">
            <a:spAutoFit/>
          </a:bodyPr>
          <a:lstStyle/>
          <a:p>
            <a:r>
              <a:rPr lang="nb-NO" sz="3200" b="1" dirty="0">
                <a:solidFill>
                  <a:schemeClr val="accent6">
                    <a:lumMod val="75000"/>
                  </a:schemeClr>
                </a:solidFill>
              </a:rPr>
              <a:t>Digihjelpen.no og Digidel.no </a:t>
            </a:r>
          </a:p>
        </p:txBody>
      </p:sp>
      <p:sp>
        <p:nvSpPr>
          <p:cNvPr id="2" name="TekstSylinder 1">
            <a:extLst>
              <a:ext uri="{FF2B5EF4-FFF2-40B4-BE49-F238E27FC236}">
                <a16:creationId xmlns:a16="http://schemas.microsoft.com/office/drawing/2014/main" id="{82D333A6-E43C-432C-B7A5-B5DF7A7FFCED}"/>
              </a:ext>
            </a:extLst>
          </p:cNvPr>
          <p:cNvSpPr txBox="1"/>
          <p:nvPr/>
        </p:nvSpPr>
        <p:spPr>
          <a:xfrm>
            <a:off x="875326" y="938207"/>
            <a:ext cx="4448336" cy="738664"/>
          </a:xfrm>
          <a:prstGeom prst="rect">
            <a:avLst/>
          </a:prstGeom>
          <a:noFill/>
        </p:spPr>
        <p:txBody>
          <a:bodyPr wrap="square" rtlCol="0">
            <a:spAutoFit/>
          </a:bodyPr>
          <a:lstStyle/>
          <a:p>
            <a:r>
              <a:rPr lang="nb-NO" sz="1400" b="1" dirty="0">
                <a:solidFill>
                  <a:srgbClr val="001046"/>
                </a:solidFill>
              </a:rPr>
              <a:t>Tips og råd for å komme i gang med et veiledningstilbud. Eksempler fra kommuner og oversikt over hvem som har tilbud. KS forvalter og utvikler digihjelpen.no </a:t>
            </a:r>
          </a:p>
        </p:txBody>
      </p:sp>
      <p:sp>
        <p:nvSpPr>
          <p:cNvPr id="7" name="TekstSylinder 6">
            <a:extLst>
              <a:ext uri="{FF2B5EF4-FFF2-40B4-BE49-F238E27FC236}">
                <a16:creationId xmlns:a16="http://schemas.microsoft.com/office/drawing/2014/main" id="{8C57A806-1FC1-4DB7-8778-BC240A70EEC5}"/>
              </a:ext>
            </a:extLst>
          </p:cNvPr>
          <p:cNvSpPr txBox="1"/>
          <p:nvPr/>
        </p:nvSpPr>
        <p:spPr>
          <a:xfrm>
            <a:off x="7165440" y="969556"/>
            <a:ext cx="4200163" cy="738664"/>
          </a:xfrm>
          <a:prstGeom prst="rect">
            <a:avLst/>
          </a:prstGeom>
          <a:noFill/>
        </p:spPr>
        <p:txBody>
          <a:bodyPr wrap="square" rtlCol="0">
            <a:spAutoFit/>
          </a:bodyPr>
          <a:lstStyle/>
          <a:p>
            <a:r>
              <a:rPr lang="nb-NO" sz="1400" b="1" dirty="0">
                <a:solidFill>
                  <a:srgbClr val="001046"/>
                </a:solidFill>
              </a:rPr>
              <a:t>Gratis veiledningsressurser og materiell til bruk i veiledning. Digidel.no forvaltes og videreutvikles av Kompetanse Norge </a:t>
            </a:r>
          </a:p>
        </p:txBody>
      </p:sp>
      <p:pic>
        <p:nvPicPr>
          <p:cNvPr id="11" name="Bilde 10">
            <a:extLst>
              <a:ext uri="{FF2B5EF4-FFF2-40B4-BE49-F238E27FC236}">
                <a16:creationId xmlns:a16="http://schemas.microsoft.com/office/drawing/2014/main" id="{29412394-1086-425F-A82C-D03EB9088CD1}"/>
              </a:ext>
            </a:extLst>
          </p:cNvPr>
          <p:cNvPicPr>
            <a:picLocks noChangeAspect="1"/>
          </p:cNvPicPr>
          <p:nvPr/>
        </p:nvPicPr>
        <p:blipFill>
          <a:blip r:embed="rId3"/>
          <a:stretch>
            <a:fillRect/>
          </a:stretch>
        </p:blipFill>
        <p:spPr>
          <a:xfrm>
            <a:off x="562108" y="2215958"/>
            <a:ext cx="5074773" cy="4613749"/>
          </a:xfrm>
          <a:prstGeom prst="rect">
            <a:avLst/>
          </a:prstGeom>
          <a:ln>
            <a:noFill/>
          </a:ln>
          <a:effectLst>
            <a:outerShdw blurRad="292100" dist="139700" dir="2700000" algn="tl" rotWithShape="0">
              <a:srgbClr val="333333">
                <a:alpha val="65000"/>
              </a:srgbClr>
            </a:outerShdw>
          </a:effectLst>
        </p:spPr>
      </p:pic>
      <p:sp>
        <p:nvSpPr>
          <p:cNvPr id="10" name="Likebent trekant 9">
            <a:extLst>
              <a:ext uri="{FF2B5EF4-FFF2-40B4-BE49-F238E27FC236}">
                <a16:creationId xmlns:a16="http://schemas.microsoft.com/office/drawing/2014/main" id="{76E8A85B-3315-4A77-9F1A-23D774831623}"/>
              </a:ext>
            </a:extLst>
          </p:cNvPr>
          <p:cNvSpPr/>
          <p:nvPr/>
        </p:nvSpPr>
        <p:spPr>
          <a:xfrm rot="10800000">
            <a:off x="2471895" y="1708220"/>
            <a:ext cx="733529" cy="190918"/>
          </a:xfrm>
          <a:prstGeom prst="triangl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Likebent trekant 11">
            <a:extLst>
              <a:ext uri="{FF2B5EF4-FFF2-40B4-BE49-F238E27FC236}">
                <a16:creationId xmlns:a16="http://schemas.microsoft.com/office/drawing/2014/main" id="{81400944-4F4F-4C86-8463-FE2383C4C47D}"/>
              </a:ext>
            </a:extLst>
          </p:cNvPr>
          <p:cNvSpPr/>
          <p:nvPr/>
        </p:nvSpPr>
        <p:spPr>
          <a:xfrm rot="10800000">
            <a:off x="8986576" y="1776586"/>
            <a:ext cx="733529" cy="190918"/>
          </a:xfrm>
          <a:prstGeom prst="triangl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3" name="Bilde 2">
            <a:extLst>
              <a:ext uri="{FF2B5EF4-FFF2-40B4-BE49-F238E27FC236}">
                <a16:creationId xmlns:a16="http://schemas.microsoft.com/office/drawing/2014/main" id="{4328D602-E5B6-454A-B7B5-01317FDB5BAE}"/>
              </a:ext>
            </a:extLst>
          </p:cNvPr>
          <p:cNvPicPr>
            <a:picLocks noChangeAspect="1"/>
          </p:cNvPicPr>
          <p:nvPr/>
        </p:nvPicPr>
        <p:blipFill rotWithShape="1">
          <a:blip r:embed="rId4"/>
          <a:srcRect l="6830" r="7634"/>
          <a:stretch/>
        </p:blipFill>
        <p:spPr>
          <a:xfrm>
            <a:off x="6214534" y="2215958"/>
            <a:ext cx="5791200" cy="46137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485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573494EF-0DAC-4F74-B19F-4995116ACFA3}"/>
              </a:ext>
            </a:extLst>
          </p:cNvPr>
          <p:cNvSpPr>
            <a:spLocks noGrp="1"/>
          </p:cNvSpPr>
          <p:nvPr>
            <p:ph type="title"/>
          </p:nvPr>
        </p:nvSpPr>
        <p:spPr>
          <a:xfrm>
            <a:off x="609600" y="731276"/>
            <a:ext cx="10972800" cy="1143000"/>
          </a:xfrm>
        </p:spPr>
        <p:txBody>
          <a:bodyPr/>
          <a:lstStyle/>
          <a:p>
            <a:r>
              <a:rPr lang="nb-NO" b="1" dirty="0">
                <a:solidFill>
                  <a:schemeClr val="tx2">
                    <a:lumMod val="50000"/>
                  </a:schemeClr>
                </a:solidFill>
              </a:rPr>
              <a:t>EKSISTERENDE TILBUD OG AKTØRER I KOMMUNEN?</a:t>
            </a:r>
            <a:endParaRPr lang="nb-NO" dirty="0"/>
          </a:p>
        </p:txBody>
      </p:sp>
      <p:sp>
        <p:nvSpPr>
          <p:cNvPr id="11" name="Plassholder for innhold 10">
            <a:extLst>
              <a:ext uri="{FF2B5EF4-FFF2-40B4-BE49-F238E27FC236}">
                <a16:creationId xmlns:a16="http://schemas.microsoft.com/office/drawing/2014/main" id="{103E5905-D813-4161-9029-1F395133652A}"/>
              </a:ext>
            </a:extLst>
          </p:cNvPr>
          <p:cNvSpPr>
            <a:spLocks noGrp="1"/>
          </p:cNvSpPr>
          <p:nvPr>
            <p:ph sz="half" idx="1"/>
          </p:nvPr>
        </p:nvSpPr>
        <p:spPr/>
        <p:txBody>
          <a:bodyPr>
            <a:normAutofit/>
          </a:bodyPr>
          <a:lstStyle/>
          <a:p>
            <a:pPr>
              <a:spcAft>
                <a:spcPts val="1000"/>
              </a:spcAft>
            </a:pPr>
            <a:r>
              <a:rPr lang="nb-NO" dirty="0"/>
              <a:t>Finnes det veiledningstilbud i digital kompetanse i vår kommune i dag? </a:t>
            </a:r>
          </a:p>
          <a:p>
            <a:pPr>
              <a:spcAft>
                <a:spcPts val="1000"/>
              </a:spcAft>
            </a:pPr>
            <a:r>
              <a:rPr lang="nb-NO" dirty="0"/>
              <a:t>Hvor henvender innbyggerne seg i dag når de trenger hjelp med digitale tjenester?</a:t>
            </a:r>
          </a:p>
          <a:p>
            <a:pPr>
              <a:spcAft>
                <a:spcPts val="1000"/>
              </a:spcAft>
            </a:pPr>
            <a:r>
              <a:rPr lang="nb-NO" dirty="0"/>
              <a:t>Hvilke frivillige aktører og ildsjeler er tilstede i vår kommune og hva bidrar de med?</a:t>
            </a:r>
          </a:p>
          <a:p>
            <a:pPr>
              <a:spcAft>
                <a:spcPts val="1000"/>
              </a:spcAft>
            </a:pPr>
            <a:r>
              <a:rPr lang="nb-NO" dirty="0"/>
              <a:t>Hvilke aktører (internt og eksternt) kan bidra i et veiledningstilbud i digital kompetanse? </a:t>
            </a:r>
          </a:p>
          <a:p>
            <a:pPr marL="0" indent="0">
              <a:spcAft>
                <a:spcPts val="500"/>
              </a:spcAft>
              <a:buNone/>
            </a:pPr>
            <a:endParaRPr lang="nb-NO" dirty="0"/>
          </a:p>
          <a:p>
            <a:endParaRPr lang="nb-NO" dirty="0"/>
          </a:p>
        </p:txBody>
      </p:sp>
      <p:sp>
        <p:nvSpPr>
          <p:cNvPr id="14" name="Rektangel 13">
            <a:extLst>
              <a:ext uri="{FF2B5EF4-FFF2-40B4-BE49-F238E27FC236}">
                <a16:creationId xmlns:a16="http://schemas.microsoft.com/office/drawing/2014/main" id="{7D095E7C-0F6B-425B-B0B5-69925299B2E7}"/>
              </a:ext>
            </a:extLst>
          </p:cNvPr>
          <p:cNvSpPr/>
          <p:nvPr/>
        </p:nvSpPr>
        <p:spPr>
          <a:xfrm>
            <a:off x="6448425" y="1967113"/>
            <a:ext cx="4905375" cy="3688336"/>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3" name="Rektangel 22">
            <a:extLst>
              <a:ext uri="{FF2B5EF4-FFF2-40B4-BE49-F238E27FC236}">
                <a16:creationId xmlns:a16="http://schemas.microsoft.com/office/drawing/2014/main" id="{75CA5817-5C45-445A-A7D9-AB6482ABC820}"/>
              </a:ext>
            </a:extLst>
          </p:cNvPr>
          <p:cNvSpPr/>
          <p:nvPr/>
        </p:nvSpPr>
        <p:spPr>
          <a:xfrm>
            <a:off x="6901580" y="2461439"/>
            <a:ext cx="3990975" cy="2771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8" name="Grafikk 17" descr="Skolebygning">
            <a:extLst>
              <a:ext uri="{FF2B5EF4-FFF2-40B4-BE49-F238E27FC236}">
                <a16:creationId xmlns:a16="http://schemas.microsoft.com/office/drawing/2014/main" id="{A8AB9759-1761-4CAB-8928-174482C1D7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0020" y="2618223"/>
            <a:ext cx="1571550" cy="1571550"/>
          </a:xfrm>
          <a:prstGeom prst="rect">
            <a:avLst/>
          </a:prstGeom>
        </p:spPr>
      </p:pic>
      <p:pic>
        <p:nvPicPr>
          <p:cNvPr id="25" name="Grafikk 24" descr="Brukere">
            <a:extLst>
              <a:ext uri="{FF2B5EF4-FFF2-40B4-BE49-F238E27FC236}">
                <a16:creationId xmlns:a16="http://schemas.microsoft.com/office/drawing/2014/main" id="{0F1A34EE-21EE-4494-89A7-2438514E2D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97067" y="3943691"/>
            <a:ext cx="914400" cy="914400"/>
          </a:xfrm>
          <a:prstGeom prst="rect">
            <a:avLst/>
          </a:prstGeom>
        </p:spPr>
      </p:pic>
      <p:pic>
        <p:nvPicPr>
          <p:cNvPr id="27" name="Grafikk 26" descr="Skål">
            <a:extLst>
              <a:ext uri="{FF2B5EF4-FFF2-40B4-BE49-F238E27FC236}">
                <a16:creationId xmlns:a16="http://schemas.microsoft.com/office/drawing/2014/main" id="{3129351D-B397-4CB4-9528-5C62261132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64937" y="4044346"/>
            <a:ext cx="865200" cy="865200"/>
          </a:xfrm>
          <a:prstGeom prst="rect">
            <a:avLst/>
          </a:prstGeom>
        </p:spPr>
      </p:pic>
      <p:pic>
        <p:nvPicPr>
          <p:cNvPr id="20" name="Grafikk 19" descr="Forstørrelsesglass">
            <a:extLst>
              <a:ext uri="{FF2B5EF4-FFF2-40B4-BE49-F238E27FC236}">
                <a16:creationId xmlns:a16="http://schemas.microsoft.com/office/drawing/2014/main" id="{8AAF7932-0C00-4851-BAE9-616365E7AD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651735">
            <a:off x="8221447" y="3500095"/>
            <a:ext cx="1619084" cy="1636403"/>
          </a:xfrm>
          <a:prstGeom prst="rect">
            <a:avLst/>
          </a:prstGeom>
        </p:spPr>
      </p:pic>
    </p:spTree>
    <p:extLst>
      <p:ext uri="{BB962C8B-B14F-4D97-AF65-F5344CB8AC3E}">
        <p14:creationId xmlns:p14="http://schemas.microsoft.com/office/powerpoint/2010/main" val="203432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A61ABA-04F2-4B17-A059-7904608AD5BD}"/>
              </a:ext>
            </a:extLst>
          </p:cNvPr>
          <p:cNvSpPr>
            <a:spLocks noGrp="1"/>
          </p:cNvSpPr>
          <p:nvPr>
            <p:ph type="title"/>
          </p:nvPr>
        </p:nvSpPr>
        <p:spPr>
          <a:xfrm>
            <a:off x="467359" y="355356"/>
            <a:ext cx="11221878" cy="1143000"/>
          </a:xfrm>
        </p:spPr>
        <p:txBody>
          <a:bodyPr>
            <a:normAutofit fontScale="90000"/>
          </a:bodyPr>
          <a:lstStyle/>
          <a:p>
            <a:r>
              <a:rPr lang="nb-NO" dirty="0"/>
              <a:t>Meld dere inn i </a:t>
            </a:r>
            <a:r>
              <a:rPr lang="nb-NO" b="1" dirty="0"/>
              <a:t>Digihjelpens Facebook-gruppe (lukket gruppe), </a:t>
            </a:r>
            <a:r>
              <a:rPr lang="nb-NO" dirty="0"/>
              <a:t>og inviter inn andre dere kjenner som jobber med veiledningstilbudet i din kommune eller andre kommuner! Både Digidel og Digihjelpen deler oppdateringer her. </a:t>
            </a:r>
            <a:r>
              <a:rPr lang="nb-NO" dirty="0">
                <a:sym typeface="Wingdings" panose="05000000000000000000" pitchFamily="2" charset="2"/>
              </a:rPr>
              <a:t> </a:t>
            </a:r>
            <a:endParaRPr lang="nb-NO" dirty="0"/>
          </a:p>
        </p:txBody>
      </p:sp>
      <p:pic>
        <p:nvPicPr>
          <p:cNvPr id="3" name="Bilde 2">
            <a:extLst>
              <a:ext uri="{FF2B5EF4-FFF2-40B4-BE49-F238E27FC236}">
                <a16:creationId xmlns:a16="http://schemas.microsoft.com/office/drawing/2014/main" id="{32443DFC-8AEA-4746-BE88-8EBA64A28385}"/>
              </a:ext>
            </a:extLst>
          </p:cNvPr>
          <p:cNvPicPr>
            <a:picLocks noChangeAspect="1"/>
          </p:cNvPicPr>
          <p:nvPr/>
        </p:nvPicPr>
        <p:blipFill>
          <a:blip r:embed="rId3"/>
          <a:stretch>
            <a:fillRect/>
          </a:stretch>
        </p:blipFill>
        <p:spPr>
          <a:xfrm>
            <a:off x="467359" y="1801584"/>
            <a:ext cx="11510897" cy="4883695"/>
          </a:xfrm>
          <a:prstGeom prst="rect">
            <a:avLst/>
          </a:prstGeom>
        </p:spPr>
      </p:pic>
    </p:spTree>
    <p:extLst>
      <p:ext uri="{BB962C8B-B14F-4D97-AF65-F5344CB8AC3E}">
        <p14:creationId xmlns:p14="http://schemas.microsoft.com/office/powerpoint/2010/main" val="2476135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7BAC9B-F9A0-4F1F-A567-C0873AAF2818}"/>
              </a:ext>
            </a:extLst>
          </p:cNvPr>
          <p:cNvSpPr>
            <a:spLocks noGrp="1"/>
          </p:cNvSpPr>
          <p:nvPr>
            <p:ph type="ctrTitle"/>
          </p:nvPr>
        </p:nvSpPr>
        <p:spPr>
          <a:xfrm>
            <a:off x="1174955" y="2543355"/>
            <a:ext cx="6578482" cy="1066928"/>
          </a:xfrm>
        </p:spPr>
        <p:txBody>
          <a:bodyPr/>
          <a:lstStyle/>
          <a:p>
            <a:pPr algn="ctr"/>
            <a:r>
              <a:rPr lang="nb-NO" sz="3200" b="1" dirty="0"/>
              <a:t>Tusen takk for din deltakelse og bidrag på samlingen! </a:t>
            </a:r>
            <a:br>
              <a:rPr lang="nb-NO" sz="3200" b="1" dirty="0"/>
            </a:br>
            <a:br>
              <a:rPr lang="nb-NO" sz="3200" b="1" dirty="0"/>
            </a:br>
            <a:endParaRPr lang="nb-NO" dirty="0"/>
          </a:p>
        </p:txBody>
      </p:sp>
      <p:pic>
        <p:nvPicPr>
          <p:cNvPr id="4" name="Grafikk 3" descr="E-post">
            <a:extLst>
              <a:ext uri="{FF2B5EF4-FFF2-40B4-BE49-F238E27FC236}">
                <a16:creationId xmlns:a16="http://schemas.microsoft.com/office/drawing/2014/main" id="{5740E4E3-E7BD-43C3-B669-4865AD9C2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1602" y="5364608"/>
            <a:ext cx="1076960" cy="1076960"/>
          </a:xfrm>
          <a:prstGeom prst="rect">
            <a:avLst/>
          </a:prstGeom>
        </p:spPr>
      </p:pic>
      <p:sp>
        <p:nvSpPr>
          <p:cNvPr id="3" name="TekstSylinder 2">
            <a:extLst>
              <a:ext uri="{FF2B5EF4-FFF2-40B4-BE49-F238E27FC236}">
                <a16:creationId xmlns:a16="http://schemas.microsoft.com/office/drawing/2014/main" id="{18792436-ECEB-498C-902B-C6A7AFB67D4D}"/>
              </a:ext>
            </a:extLst>
          </p:cNvPr>
          <p:cNvSpPr txBox="1"/>
          <p:nvPr/>
        </p:nvSpPr>
        <p:spPr>
          <a:xfrm>
            <a:off x="1629493" y="3972748"/>
            <a:ext cx="5669405" cy="1200329"/>
          </a:xfrm>
          <a:prstGeom prst="rect">
            <a:avLst/>
          </a:prstGeom>
          <a:noFill/>
        </p:spPr>
        <p:txBody>
          <a:bodyPr wrap="square" rtlCol="0">
            <a:spAutoFit/>
          </a:bodyPr>
          <a:lstStyle/>
          <a:p>
            <a:pPr algn="ctr"/>
            <a:r>
              <a:rPr lang="nb-NO" sz="2400" dirty="0">
                <a:solidFill>
                  <a:schemeClr val="bg1"/>
                </a:solidFill>
              </a:rPr>
              <a:t>Innspill og spørsmål til samlingen </a:t>
            </a:r>
            <a:br>
              <a:rPr lang="nb-NO" sz="2400" dirty="0">
                <a:solidFill>
                  <a:schemeClr val="bg1"/>
                </a:solidFill>
              </a:rPr>
            </a:br>
            <a:r>
              <a:rPr lang="nb-NO" sz="2400" dirty="0">
                <a:solidFill>
                  <a:schemeClr val="bg1"/>
                </a:solidFill>
              </a:rPr>
              <a:t>og det som ble presentert kan sendes til </a:t>
            </a:r>
            <a:br>
              <a:rPr lang="nb-NO" sz="2400" dirty="0">
                <a:solidFill>
                  <a:schemeClr val="bg1"/>
                </a:solidFill>
              </a:rPr>
            </a:br>
            <a:r>
              <a:rPr lang="nb-NO" sz="2400" dirty="0">
                <a:solidFill>
                  <a:schemeClr val="bg1"/>
                </a:solidFill>
                <a:hlinkClick r:id="rId5">
                  <a:extLst>
                    <a:ext uri="{A12FA001-AC4F-418D-AE19-62706E023703}">
                      <ahyp:hlinkClr xmlns:ahyp="http://schemas.microsoft.com/office/drawing/2018/hyperlinkcolor" val="tx"/>
                    </a:ext>
                  </a:extLst>
                </a:hlinkClick>
              </a:rPr>
              <a:t>digihjelpen@ks.no</a:t>
            </a:r>
            <a:r>
              <a:rPr lang="nb-NO" sz="2400" dirty="0">
                <a:solidFill>
                  <a:schemeClr val="bg1"/>
                </a:solidFill>
              </a:rPr>
              <a:t> </a:t>
            </a:r>
            <a:endParaRPr lang="nb-NO" sz="2400" dirty="0">
              <a:solidFill>
                <a:schemeClr val="bg1"/>
              </a:solidFill>
              <a:highlight>
                <a:srgbClr val="FFFF00"/>
              </a:highlight>
            </a:endParaRPr>
          </a:p>
        </p:txBody>
      </p:sp>
    </p:spTree>
    <p:extLst>
      <p:ext uri="{BB962C8B-B14F-4D97-AF65-F5344CB8AC3E}">
        <p14:creationId xmlns:p14="http://schemas.microsoft.com/office/powerpoint/2010/main" val="205048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573494EF-0DAC-4F74-B19F-4995116ACFA3}"/>
              </a:ext>
            </a:extLst>
          </p:cNvPr>
          <p:cNvSpPr>
            <a:spLocks noGrp="1"/>
          </p:cNvSpPr>
          <p:nvPr>
            <p:ph type="title"/>
          </p:nvPr>
        </p:nvSpPr>
        <p:spPr/>
        <p:txBody>
          <a:bodyPr/>
          <a:lstStyle/>
          <a:p>
            <a:r>
              <a:rPr lang="nb-NO" b="1" dirty="0">
                <a:solidFill>
                  <a:schemeClr val="tx2">
                    <a:lumMod val="50000"/>
                  </a:schemeClr>
                </a:solidFill>
              </a:rPr>
              <a:t>HVEM ER MÅLGRUPPE FOR TILBUDET OG HVILKE BEHOV HAR MÅLGRUPPEN?</a:t>
            </a:r>
            <a:endParaRPr lang="nb-NO" dirty="0"/>
          </a:p>
        </p:txBody>
      </p:sp>
      <p:sp>
        <p:nvSpPr>
          <p:cNvPr id="25" name="Plassholder for innhold 24">
            <a:extLst>
              <a:ext uri="{FF2B5EF4-FFF2-40B4-BE49-F238E27FC236}">
                <a16:creationId xmlns:a16="http://schemas.microsoft.com/office/drawing/2014/main" id="{74813A59-5820-4A61-A7E6-21DD3FE5D163}"/>
              </a:ext>
            </a:extLst>
          </p:cNvPr>
          <p:cNvSpPr>
            <a:spLocks noGrp="1"/>
          </p:cNvSpPr>
          <p:nvPr>
            <p:ph sz="half" idx="2"/>
          </p:nvPr>
        </p:nvSpPr>
        <p:spPr>
          <a:xfrm>
            <a:off x="830990" y="2010176"/>
            <a:ext cx="5384800" cy="3688336"/>
          </a:xfrm>
        </p:spPr>
        <p:txBody>
          <a:bodyPr>
            <a:normAutofit/>
          </a:bodyPr>
          <a:lstStyle/>
          <a:p>
            <a:pPr>
              <a:spcAft>
                <a:spcPts val="1000"/>
              </a:spcAft>
            </a:pPr>
            <a:r>
              <a:rPr lang="nb-NO" dirty="0"/>
              <a:t>Hvordan er innbyggersammensetningen i vår kommune?</a:t>
            </a:r>
          </a:p>
          <a:p>
            <a:pPr>
              <a:spcAft>
                <a:spcPts val="1000"/>
              </a:spcAft>
            </a:pPr>
            <a:r>
              <a:rPr lang="nb-NO" dirty="0"/>
              <a:t>Hva sier forskning og statistikk om digital kompetanse i befolkningen?</a:t>
            </a:r>
          </a:p>
          <a:p>
            <a:pPr>
              <a:spcAft>
                <a:spcPts val="1000"/>
              </a:spcAft>
            </a:pPr>
            <a:r>
              <a:rPr lang="nb-NO" dirty="0"/>
              <a:t>Erfaringer og innsikt fra tjenester som er tett på innbyggerne – hva er krevende for innbyggerne? </a:t>
            </a:r>
          </a:p>
          <a:p>
            <a:pPr>
              <a:spcAft>
                <a:spcPts val="1000"/>
              </a:spcAft>
            </a:pPr>
            <a:r>
              <a:rPr lang="nb-NO" dirty="0"/>
              <a:t>Dialog med brukerrepresentanter og/eller enkle kartlegginger av behov og ønsker?</a:t>
            </a:r>
          </a:p>
        </p:txBody>
      </p:sp>
      <p:sp>
        <p:nvSpPr>
          <p:cNvPr id="14" name="Rektangel 13">
            <a:extLst>
              <a:ext uri="{FF2B5EF4-FFF2-40B4-BE49-F238E27FC236}">
                <a16:creationId xmlns:a16="http://schemas.microsoft.com/office/drawing/2014/main" id="{7D095E7C-0F6B-425B-B0B5-69925299B2E7}"/>
              </a:ext>
            </a:extLst>
          </p:cNvPr>
          <p:cNvSpPr/>
          <p:nvPr/>
        </p:nvSpPr>
        <p:spPr>
          <a:xfrm>
            <a:off x="6448425" y="1967113"/>
            <a:ext cx="4905375" cy="3688336"/>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Rektangel 15">
            <a:extLst>
              <a:ext uri="{FF2B5EF4-FFF2-40B4-BE49-F238E27FC236}">
                <a16:creationId xmlns:a16="http://schemas.microsoft.com/office/drawing/2014/main" id="{A251F585-5C3C-4458-ACA9-462FF0C21E5E}"/>
              </a:ext>
            </a:extLst>
          </p:cNvPr>
          <p:cNvSpPr/>
          <p:nvPr/>
        </p:nvSpPr>
        <p:spPr>
          <a:xfrm>
            <a:off x="6901580" y="2461439"/>
            <a:ext cx="3990975" cy="2771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nb-NO" i="1"/>
              <a:t>Hvem er målgruppe for veiledningstilbudet i vår kommune? </a:t>
            </a:r>
            <a:endParaRPr lang="nb-NO" i="1" dirty="0"/>
          </a:p>
        </p:txBody>
      </p:sp>
      <p:pic>
        <p:nvPicPr>
          <p:cNvPr id="5" name="Grafikk 4" descr="Kvinne">
            <a:extLst>
              <a:ext uri="{FF2B5EF4-FFF2-40B4-BE49-F238E27FC236}">
                <a16:creationId xmlns:a16="http://schemas.microsoft.com/office/drawing/2014/main" id="{DB69799A-D500-46F8-804D-FCB66B6BC9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1676" y="3166330"/>
            <a:ext cx="672482" cy="672482"/>
          </a:xfrm>
          <a:prstGeom prst="rect">
            <a:avLst/>
          </a:prstGeom>
        </p:spPr>
      </p:pic>
      <p:pic>
        <p:nvPicPr>
          <p:cNvPr id="7" name="Grafikk 6" descr="Person i rullestol">
            <a:extLst>
              <a:ext uri="{FF2B5EF4-FFF2-40B4-BE49-F238E27FC236}">
                <a16:creationId xmlns:a16="http://schemas.microsoft.com/office/drawing/2014/main" id="{BE24E35A-00AB-4D48-BF72-954D75D375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1823" y="3946560"/>
            <a:ext cx="600000" cy="600000"/>
          </a:xfrm>
          <a:prstGeom prst="rect">
            <a:avLst/>
          </a:prstGeom>
        </p:spPr>
      </p:pic>
      <p:pic>
        <p:nvPicPr>
          <p:cNvPr id="12" name="Grafikk 11" descr="Kvinne med stokk">
            <a:extLst>
              <a:ext uri="{FF2B5EF4-FFF2-40B4-BE49-F238E27FC236}">
                <a16:creationId xmlns:a16="http://schemas.microsoft.com/office/drawing/2014/main" id="{C862B6AD-0AB4-477B-BA43-26B40C5DB8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1884" y="3017615"/>
            <a:ext cx="782302" cy="782302"/>
          </a:xfrm>
          <a:prstGeom prst="rect">
            <a:avLst/>
          </a:prstGeom>
        </p:spPr>
      </p:pic>
      <p:pic>
        <p:nvPicPr>
          <p:cNvPr id="17" name="Grafikk 16" descr="Mann med stokk">
            <a:extLst>
              <a:ext uri="{FF2B5EF4-FFF2-40B4-BE49-F238E27FC236}">
                <a16:creationId xmlns:a16="http://schemas.microsoft.com/office/drawing/2014/main" id="{2AB9F185-93F8-4EAF-90D6-95ECF25B92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93279" y="3847327"/>
            <a:ext cx="746256" cy="746256"/>
          </a:xfrm>
          <a:prstGeom prst="rect">
            <a:avLst/>
          </a:prstGeom>
        </p:spPr>
      </p:pic>
      <p:pic>
        <p:nvPicPr>
          <p:cNvPr id="21" name="Grafikk 20" descr="Gruppe">
            <a:extLst>
              <a:ext uri="{FF2B5EF4-FFF2-40B4-BE49-F238E27FC236}">
                <a16:creationId xmlns:a16="http://schemas.microsoft.com/office/drawing/2014/main" id="{0B0A8B24-504E-4C5F-9450-744E9CA830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7266" y="3665853"/>
            <a:ext cx="559884" cy="559884"/>
          </a:xfrm>
          <a:prstGeom prst="rect">
            <a:avLst/>
          </a:prstGeom>
        </p:spPr>
      </p:pic>
      <p:pic>
        <p:nvPicPr>
          <p:cNvPr id="23" name="Grafikk 22" descr="Familie med gutt">
            <a:extLst>
              <a:ext uri="{FF2B5EF4-FFF2-40B4-BE49-F238E27FC236}">
                <a16:creationId xmlns:a16="http://schemas.microsoft.com/office/drawing/2014/main" id="{AE587BAB-FCBE-443E-99D7-3991923A82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48776" y="3207254"/>
            <a:ext cx="559884" cy="559884"/>
          </a:xfrm>
          <a:prstGeom prst="rect">
            <a:avLst/>
          </a:prstGeom>
        </p:spPr>
      </p:pic>
      <p:pic>
        <p:nvPicPr>
          <p:cNvPr id="3" name="Plassholder for innhold 2" descr="Mann">
            <a:extLst>
              <a:ext uri="{FF2B5EF4-FFF2-40B4-BE49-F238E27FC236}">
                <a16:creationId xmlns:a16="http://schemas.microsoft.com/office/drawing/2014/main" id="{A3686923-63BA-4EAD-A19B-FDB0B7B45A90}"/>
              </a:ext>
            </a:extLst>
          </p:cNvPr>
          <p:cNvPicPr>
            <a:picLocks noGrp="1" noChangeAspect="1"/>
          </p:cNvPicPr>
          <p:nvPr>
            <p:ph sz="half" idx="1"/>
          </p:nvPr>
        </p:nvPicPr>
        <p:blipFill>
          <a:blip r:embed="rId15">
            <a:extLst>
              <a:ext uri="{96DAC541-7B7A-43D3-8B79-37D633B846F1}">
                <asvg:svgBlip xmlns:asvg="http://schemas.microsoft.com/office/drawing/2016/SVG/main" r:embed="rId16"/>
              </a:ext>
            </a:extLst>
          </a:blip>
          <a:stretch>
            <a:fillRect/>
          </a:stretch>
        </p:blipFill>
        <p:spPr>
          <a:xfrm>
            <a:off x="7903863" y="3904119"/>
            <a:ext cx="682689" cy="682689"/>
          </a:xfrm>
        </p:spPr>
      </p:pic>
      <p:pic>
        <p:nvPicPr>
          <p:cNvPr id="20" name="Grafikk 19" descr="Forstørrelsesglass">
            <a:extLst>
              <a:ext uri="{FF2B5EF4-FFF2-40B4-BE49-F238E27FC236}">
                <a16:creationId xmlns:a16="http://schemas.microsoft.com/office/drawing/2014/main" id="{8AAF7932-0C00-4851-BAE9-616365E7AD9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0651735">
            <a:off x="8801660" y="3215047"/>
            <a:ext cx="1287637" cy="1301411"/>
          </a:xfrm>
          <a:prstGeom prst="rect">
            <a:avLst/>
          </a:prstGeom>
        </p:spPr>
      </p:pic>
      <p:sp>
        <p:nvSpPr>
          <p:cNvPr id="26" name="Rektangel 25">
            <a:extLst>
              <a:ext uri="{FF2B5EF4-FFF2-40B4-BE49-F238E27FC236}">
                <a16:creationId xmlns:a16="http://schemas.microsoft.com/office/drawing/2014/main" id="{ABAF4D41-AE31-468A-BB7B-C1DB43C7791E}"/>
              </a:ext>
            </a:extLst>
          </p:cNvPr>
          <p:cNvSpPr/>
          <p:nvPr/>
        </p:nvSpPr>
        <p:spPr>
          <a:xfrm>
            <a:off x="6901580" y="4607631"/>
            <a:ext cx="4072431" cy="646331"/>
          </a:xfrm>
          <a:prstGeom prst="rect">
            <a:avLst/>
          </a:prstGeom>
        </p:spPr>
        <p:txBody>
          <a:bodyPr wrap="square">
            <a:spAutoFit/>
          </a:bodyPr>
          <a:lstStyle/>
          <a:p>
            <a:pPr algn="ctr"/>
            <a:r>
              <a:rPr lang="nb-NO" i="1" dirty="0"/>
              <a:t>Hvem er målgruppe for veiledningstilbudet i vår kommune? </a:t>
            </a:r>
          </a:p>
        </p:txBody>
      </p:sp>
    </p:spTree>
    <p:extLst>
      <p:ext uri="{BB962C8B-B14F-4D97-AF65-F5344CB8AC3E}">
        <p14:creationId xmlns:p14="http://schemas.microsoft.com/office/powerpoint/2010/main" val="2861446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3C86D5F-5EE3-491D-A798-958104E0016F}"/>
              </a:ext>
            </a:extLst>
          </p:cNvPr>
          <p:cNvSpPr/>
          <p:nvPr/>
        </p:nvSpPr>
        <p:spPr>
          <a:xfrm>
            <a:off x="1066800" y="771525"/>
            <a:ext cx="10582275" cy="5083294"/>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428749" y="976993"/>
            <a:ext cx="10582275" cy="1132114"/>
          </a:xfrm>
        </p:spPr>
        <p:txBody>
          <a:bodyPr>
            <a:normAutofit/>
          </a:bodyPr>
          <a:lstStyle/>
          <a:p>
            <a:r>
              <a:rPr lang="nb-NO" b="1" dirty="0"/>
              <a:t>Sårbare grupper for digital kompetanse </a:t>
            </a:r>
          </a:p>
        </p:txBody>
      </p:sp>
      <p:sp>
        <p:nvSpPr>
          <p:cNvPr id="3" name="Plassholder for innhold 2"/>
          <p:cNvSpPr>
            <a:spLocks noGrp="1"/>
          </p:cNvSpPr>
          <p:nvPr>
            <p:ph sz="quarter" idx="10"/>
          </p:nvPr>
        </p:nvSpPr>
        <p:spPr>
          <a:xfrm>
            <a:off x="1362074" y="2243323"/>
            <a:ext cx="7405396" cy="3611496"/>
          </a:xfrm>
        </p:spPr>
        <p:txBody>
          <a:bodyPr>
            <a:normAutofit/>
          </a:bodyPr>
          <a:lstStyle/>
          <a:p>
            <a:r>
              <a:rPr lang="nb-NO" dirty="0"/>
              <a:t>De over 65 år </a:t>
            </a:r>
          </a:p>
          <a:p>
            <a:r>
              <a:rPr lang="nb-NO" dirty="0"/>
              <a:t>De utenfor arbeidslivet (bl.a. trygdede/hjemmeværende)</a:t>
            </a:r>
          </a:p>
          <a:p>
            <a:r>
              <a:rPr lang="nb-NO" dirty="0"/>
              <a:t>Førstegenerasjons innvandrere fra ikke-vestlige land</a:t>
            </a:r>
          </a:p>
          <a:p>
            <a:r>
              <a:rPr lang="nb-NO" dirty="0"/>
              <a:t>Mennesker med ulike nedsatte funksjonsevner (syn, hørsel, bevegelse m.m.)</a:t>
            </a:r>
          </a:p>
          <a:p>
            <a:r>
              <a:rPr lang="nb-NO" dirty="0"/>
              <a:t>Andre brukere (barn/ungdom)</a:t>
            </a:r>
            <a:endParaRPr lang="nb-NO" sz="2800" dirty="0"/>
          </a:p>
        </p:txBody>
      </p:sp>
      <p:sp>
        <p:nvSpPr>
          <p:cNvPr id="4" name="TekstSylinder 3">
            <a:extLst>
              <a:ext uri="{FF2B5EF4-FFF2-40B4-BE49-F238E27FC236}">
                <a16:creationId xmlns:a16="http://schemas.microsoft.com/office/drawing/2014/main" id="{2D4E8E8F-BF4C-45D6-9A03-5C903CB79FE5}"/>
              </a:ext>
            </a:extLst>
          </p:cNvPr>
          <p:cNvSpPr txBox="1"/>
          <p:nvPr/>
        </p:nvSpPr>
        <p:spPr>
          <a:xfrm>
            <a:off x="1641034" y="5285874"/>
            <a:ext cx="6419849" cy="523220"/>
          </a:xfrm>
          <a:prstGeom prst="rect">
            <a:avLst/>
          </a:prstGeom>
          <a:noFill/>
        </p:spPr>
        <p:txBody>
          <a:bodyPr wrap="square" rtlCol="0">
            <a:spAutoFit/>
          </a:bodyPr>
          <a:lstStyle/>
          <a:p>
            <a:r>
              <a:rPr lang="nb-NO" sz="1400" i="1" dirty="0"/>
              <a:t>Kilde: SIFO deltasenterets rapport 2 og 5 i 2014, statistikk fra SSB</a:t>
            </a:r>
          </a:p>
          <a:p>
            <a:r>
              <a:rPr lang="nb-NO" sz="1400" i="1" dirty="0"/>
              <a:t>  </a:t>
            </a:r>
          </a:p>
        </p:txBody>
      </p:sp>
      <p:pic>
        <p:nvPicPr>
          <p:cNvPr id="7" name="Grafikk 6" descr="Målgruppe">
            <a:extLst>
              <a:ext uri="{FF2B5EF4-FFF2-40B4-BE49-F238E27FC236}">
                <a16:creationId xmlns:a16="http://schemas.microsoft.com/office/drawing/2014/main" id="{FFDC0ADF-5E63-45EA-A616-EA09C6B086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2744" y="2531805"/>
            <a:ext cx="2217089" cy="2217089"/>
          </a:xfrm>
          <a:prstGeom prst="rect">
            <a:avLst/>
          </a:prstGeom>
        </p:spPr>
      </p:pic>
      <p:sp>
        <p:nvSpPr>
          <p:cNvPr id="8" name="Ellipse 7">
            <a:extLst>
              <a:ext uri="{FF2B5EF4-FFF2-40B4-BE49-F238E27FC236}">
                <a16:creationId xmlns:a16="http://schemas.microsoft.com/office/drawing/2014/main" id="{881BCEB6-C2E0-4AB9-B0E0-D5EA71111D89}"/>
              </a:ext>
            </a:extLst>
          </p:cNvPr>
          <p:cNvSpPr/>
          <p:nvPr/>
        </p:nvSpPr>
        <p:spPr>
          <a:xfrm>
            <a:off x="724401" y="390794"/>
            <a:ext cx="885825" cy="761461"/>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b="1" dirty="0"/>
          </a:p>
        </p:txBody>
      </p:sp>
      <p:pic>
        <p:nvPicPr>
          <p:cNvPr id="12" name="Grafikk 11" descr="Lyspære og tannhjul">
            <a:extLst>
              <a:ext uri="{FF2B5EF4-FFF2-40B4-BE49-F238E27FC236}">
                <a16:creationId xmlns:a16="http://schemas.microsoft.com/office/drawing/2014/main" id="{F1E0500B-BF16-49AF-B1DE-588D3B9E3E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038" y="476249"/>
            <a:ext cx="590550" cy="590550"/>
          </a:xfrm>
          <a:prstGeom prst="rect">
            <a:avLst/>
          </a:prstGeom>
        </p:spPr>
      </p:pic>
    </p:spTree>
    <p:extLst>
      <p:ext uri="{BB962C8B-B14F-4D97-AF65-F5344CB8AC3E}">
        <p14:creationId xmlns:p14="http://schemas.microsoft.com/office/powerpoint/2010/main" val="2424724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07B2EA14-02EF-4B87-A009-D649F2FA560C}"/>
              </a:ext>
            </a:extLst>
          </p:cNvPr>
          <p:cNvSpPr/>
          <p:nvPr/>
        </p:nvSpPr>
        <p:spPr>
          <a:xfrm>
            <a:off x="1066800" y="647700"/>
            <a:ext cx="10687050" cy="536257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D8D13932-DFBE-431B-8D29-47D8902413ED}"/>
              </a:ext>
            </a:extLst>
          </p:cNvPr>
          <p:cNvSpPr>
            <a:spLocks noGrp="1"/>
          </p:cNvSpPr>
          <p:nvPr>
            <p:ph type="title"/>
          </p:nvPr>
        </p:nvSpPr>
        <p:spPr>
          <a:xfrm>
            <a:off x="1285875" y="473052"/>
            <a:ext cx="10972800" cy="1132114"/>
          </a:xfrm>
        </p:spPr>
        <p:txBody>
          <a:bodyPr/>
          <a:lstStyle/>
          <a:p>
            <a:r>
              <a:rPr lang="nb-NO" b="1" dirty="0"/>
              <a:t>Nasjonal statistikk fra SSB: IKT-bruk i husholdningene</a:t>
            </a:r>
          </a:p>
        </p:txBody>
      </p:sp>
      <p:sp>
        <p:nvSpPr>
          <p:cNvPr id="3" name="Plassholder for innhold 2">
            <a:extLst>
              <a:ext uri="{FF2B5EF4-FFF2-40B4-BE49-F238E27FC236}">
                <a16:creationId xmlns:a16="http://schemas.microsoft.com/office/drawing/2014/main" id="{049418D6-4F4A-4020-83F7-3628FA88F2A3}"/>
              </a:ext>
            </a:extLst>
          </p:cNvPr>
          <p:cNvSpPr>
            <a:spLocks noGrp="1"/>
          </p:cNvSpPr>
          <p:nvPr>
            <p:ph sz="quarter" idx="10"/>
          </p:nvPr>
        </p:nvSpPr>
        <p:spPr>
          <a:xfrm>
            <a:off x="1384071" y="1730594"/>
            <a:ext cx="7364025" cy="4918054"/>
          </a:xfrm>
        </p:spPr>
        <p:txBody>
          <a:bodyPr>
            <a:normAutofit/>
          </a:bodyPr>
          <a:lstStyle/>
          <a:p>
            <a:r>
              <a:rPr lang="nb-NO" dirty="0"/>
              <a:t>Norge scorer totalt sett høyt på bruk av IKT (16-74 år) </a:t>
            </a:r>
          </a:p>
          <a:p>
            <a:pPr>
              <a:spcAft>
                <a:spcPts val="400"/>
              </a:spcAft>
            </a:pPr>
            <a:r>
              <a:rPr lang="nb-NO" dirty="0"/>
              <a:t>Det er aldersvariasjoner </a:t>
            </a:r>
          </a:p>
          <a:p>
            <a:pPr lvl="1"/>
            <a:r>
              <a:rPr lang="nb-NO" sz="1800" dirty="0"/>
              <a:t>75-79 år er særlig utsatt </a:t>
            </a:r>
          </a:p>
          <a:p>
            <a:pPr lvl="1"/>
            <a:r>
              <a:rPr lang="nb-NO" sz="1800" dirty="0"/>
              <a:t>65-79 år er også utsatt </a:t>
            </a:r>
          </a:p>
          <a:p>
            <a:pPr lvl="1"/>
            <a:r>
              <a:rPr lang="nb-NO" sz="1800" dirty="0"/>
              <a:t>Noen kjønnsvariasjoner</a:t>
            </a:r>
          </a:p>
          <a:p>
            <a:pPr>
              <a:spcAft>
                <a:spcPts val="400"/>
              </a:spcAft>
            </a:pPr>
            <a:r>
              <a:rPr lang="nb-NO" dirty="0"/>
              <a:t>De fleste har internett og PC </a:t>
            </a:r>
          </a:p>
          <a:p>
            <a:pPr lvl="1"/>
            <a:r>
              <a:rPr lang="nb-NO" sz="1600" dirty="0"/>
              <a:t>2018: 96 % av alle husholdninger oppgir å ha tilgang til internett </a:t>
            </a:r>
          </a:p>
          <a:p>
            <a:pPr lvl="1"/>
            <a:r>
              <a:rPr lang="nb-NO" sz="1600" dirty="0"/>
              <a:t>2018: 94 % av alle husholdninger oppgir å ha tilgang til bredbånd </a:t>
            </a:r>
          </a:p>
          <a:p>
            <a:pPr>
              <a:spcAft>
                <a:spcPts val="400"/>
              </a:spcAft>
            </a:pPr>
            <a:r>
              <a:rPr lang="nb-NO" dirty="0"/>
              <a:t>Større skiller når det gjelder konkrete oppgaver og bruk av digitale tjenester, f.eks.:</a:t>
            </a:r>
          </a:p>
          <a:p>
            <a:pPr lvl="1"/>
            <a:r>
              <a:rPr lang="nb-NO" sz="1600" dirty="0"/>
              <a:t>Bestille varer og tjenester på nett</a:t>
            </a:r>
          </a:p>
          <a:p>
            <a:pPr lvl="1"/>
            <a:r>
              <a:rPr lang="nb-NO" sz="1600" dirty="0"/>
              <a:t>Bruk av offentlige digitale tjenester </a:t>
            </a:r>
          </a:p>
          <a:p>
            <a:pPr lvl="1"/>
            <a:endParaRPr lang="nb-NO" dirty="0"/>
          </a:p>
          <a:p>
            <a:endParaRPr lang="nb-NO" dirty="0"/>
          </a:p>
        </p:txBody>
      </p:sp>
      <p:sp>
        <p:nvSpPr>
          <p:cNvPr id="5" name="Rektangel 4">
            <a:extLst>
              <a:ext uri="{FF2B5EF4-FFF2-40B4-BE49-F238E27FC236}">
                <a16:creationId xmlns:a16="http://schemas.microsoft.com/office/drawing/2014/main" id="{2762C4D7-CF96-43FA-B408-2BF69280A44B}"/>
              </a:ext>
            </a:extLst>
          </p:cNvPr>
          <p:cNvSpPr/>
          <p:nvPr/>
        </p:nvSpPr>
        <p:spPr>
          <a:xfrm>
            <a:off x="8934057" y="1730595"/>
            <a:ext cx="2476893" cy="4060606"/>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pic>
        <p:nvPicPr>
          <p:cNvPr id="7" name="Plassholder for innhold 5" descr="Statistikk">
            <a:extLst>
              <a:ext uri="{FF2B5EF4-FFF2-40B4-BE49-F238E27FC236}">
                <a16:creationId xmlns:a16="http://schemas.microsoft.com/office/drawing/2014/main" id="{5927FEC5-0A86-4314-8864-C8B38E1DD2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7941" y="4189621"/>
            <a:ext cx="1038969" cy="1038969"/>
          </a:xfrm>
          <a:prstGeom prst="rect">
            <a:avLst/>
          </a:prstGeom>
        </p:spPr>
      </p:pic>
      <p:pic>
        <p:nvPicPr>
          <p:cNvPr id="9" name="Grafikk 8" descr="Stolpediagram">
            <a:extLst>
              <a:ext uri="{FF2B5EF4-FFF2-40B4-BE49-F238E27FC236}">
                <a16:creationId xmlns:a16="http://schemas.microsoft.com/office/drawing/2014/main" id="{33148613-FD6D-40AB-889D-8AD42EA3F7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73707" y="3947863"/>
            <a:ext cx="1038969" cy="1038969"/>
          </a:xfrm>
          <a:prstGeom prst="rect">
            <a:avLst/>
          </a:prstGeom>
        </p:spPr>
      </p:pic>
      <p:sp>
        <p:nvSpPr>
          <p:cNvPr id="10" name="TekstSylinder 9">
            <a:extLst>
              <a:ext uri="{FF2B5EF4-FFF2-40B4-BE49-F238E27FC236}">
                <a16:creationId xmlns:a16="http://schemas.microsoft.com/office/drawing/2014/main" id="{58B8F93D-D3B0-4F7B-96F6-7B811D24129D}"/>
              </a:ext>
            </a:extLst>
          </p:cNvPr>
          <p:cNvSpPr txBox="1"/>
          <p:nvPr/>
        </p:nvSpPr>
        <p:spPr>
          <a:xfrm>
            <a:off x="8940854" y="2947728"/>
            <a:ext cx="2520176" cy="1015663"/>
          </a:xfrm>
          <a:prstGeom prst="rect">
            <a:avLst/>
          </a:prstGeom>
          <a:noFill/>
        </p:spPr>
        <p:txBody>
          <a:bodyPr wrap="square" rtlCol="0">
            <a:spAutoFit/>
          </a:bodyPr>
          <a:lstStyle/>
          <a:p>
            <a:r>
              <a:rPr lang="nb-NO" sz="2000" dirty="0">
                <a:solidFill>
                  <a:schemeClr val="accent6">
                    <a:lumMod val="75000"/>
                  </a:schemeClr>
                </a:solidFill>
                <a:hlinkClick r:id="rId7">
                  <a:extLst>
                    <a:ext uri="{A12FA001-AC4F-418D-AE19-62706E023703}">
                      <ahyp:hlinkClr xmlns:ahyp="http://schemas.microsoft.com/office/drawing/2018/hyperlinkcolor" val="tx"/>
                    </a:ext>
                  </a:extLst>
                </a:hlinkClick>
              </a:rPr>
              <a:t>https://www.ssb.no/statbank/list/ikthus</a:t>
            </a:r>
            <a:endParaRPr lang="nb-NO" sz="2000" dirty="0">
              <a:solidFill>
                <a:schemeClr val="accent6">
                  <a:lumMod val="75000"/>
                </a:schemeClr>
              </a:solidFill>
            </a:endParaRPr>
          </a:p>
          <a:p>
            <a:endParaRPr lang="nb-NO" sz="2000" dirty="0"/>
          </a:p>
        </p:txBody>
      </p:sp>
      <p:sp>
        <p:nvSpPr>
          <p:cNvPr id="11" name="TekstSylinder 10">
            <a:extLst>
              <a:ext uri="{FF2B5EF4-FFF2-40B4-BE49-F238E27FC236}">
                <a16:creationId xmlns:a16="http://schemas.microsoft.com/office/drawing/2014/main" id="{EC836BB2-FBC8-4B0D-A5BA-56E2EFDC9AF7}"/>
              </a:ext>
            </a:extLst>
          </p:cNvPr>
          <p:cNvSpPr txBox="1"/>
          <p:nvPr/>
        </p:nvSpPr>
        <p:spPr>
          <a:xfrm>
            <a:off x="8814574" y="1911604"/>
            <a:ext cx="2646456" cy="830997"/>
          </a:xfrm>
          <a:prstGeom prst="rect">
            <a:avLst/>
          </a:prstGeom>
          <a:noFill/>
        </p:spPr>
        <p:txBody>
          <a:bodyPr wrap="square" rtlCol="0">
            <a:spAutoFit/>
          </a:bodyPr>
          <a:lstStyle/>
          <a:p>
            <a:pPr algn="ctr"/>
            <a:r>
              <a:rPr lang="nb-NO" sz="2400" dirty="0">
                <a:solidFill>
                  <a:schemeClr val="tx2">
                    <a:lumMod val="75000"/>
                  </a:schemeClr>
                </a:solidFill>
              </a:rPr>
              <a:t>SSB sin statistikkbank </a:t>
            </a:r>
          </a:p>
        </p:txBody>
      </p:sp>
      <p:sp>
        <p:nvSpPr>
          <p:cNvPr id="15" name="Ellipse 14">
            <a:extLst>
              <a:ext uri="{FF2B5EF4-FFF2-40B4-BE49-F238E27FC236}">
                <a16:creationId xmlns:a16="http://schemas.microsoft.com/office/drawing/2014/main" id="{940F7AD9-A0D6-4DD1-946C-45CA60E0CB17}"/>
              </a:ext>
            </a:extLst>
          </p:cNvPr>
          <p:cNvSpPr/>
          <p:nvPr/>
        </p:nvSpPr>
        <p:spPr>
          <a:xfrm>
            <a:off x="476250" y="329832"/>
            <a:ext cx="885825" cy="761461"/>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b="1" dirty="0"/>
          </a:p>
        </p:txBody>
      </p:sp>
      <p:pic>
        <p:nvPicPr>
          <p:cNvPr id="8" name="Grafikk 7" descr="Lyspære og tannhjul">
            <a:extLst>
              <a:ext uri="{FF2B5EF4-FFF2-40B4-BE49-F238E27FC236}">
                <a16:creationId xmlns:a16="http://schemas.microsoft.com/office/drawing/2014/main" id="{83B21BE3-3032-4E88-A02E-2DEA865C40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3887" y="415287"/>
            <a:ext cx="590550" cy="590550"/>
          </a:xfrm>
          <a:prstGeom prst="rect">
            <a:avLst/>
          </a:prstGeom>
        </p:spPr>
      </p:pic>
    </p:spTree>
    <p:extLst>
      <p:ext uri="{BB962C8B-B14F-4D97-AF65-F5344CB8AC3E}">
        <p14:creationId xmlns:p14="http://schemas.microsoft.com/office/powerpoint/2010/main" val="2879233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573494EF-0DAC-4F74-B19F-4995116ACFA3}"/>
              </a:ext>
            </a:extLst>
          </p:cNvPr>
          <p:cNvSpPr>
            <a:spLocks noGrp="1"/>
          </p:cNvSpPr>
          <p:nvPr>
            <p:ph type="title"/>
          </p:nvPr>
        </p:nvSpPr>
        <p:spPr/>
        <p:txBody>
          <a:bodyPr/>
          <a:lstStyle/>
          <a:p>
            <a:r>
              <a:rPr lang="nb-NO" b="1" dirty="0"/>
              <a:t>KOMPETANSEHEVING AV EGNE ANSATTE OG FRIVILLIGE RESSURSER? </a:t>
            </a:r>
          </a:p>
        </p:txBody>
      </p:sp>
      <p:pic>
        <p:nvPicPr>
          <p:cNvPr id="11" name="Plassholder for innhold 10" descr="Diplomrull">
            <a:extLst>
              <a:ext uri="{FF2B5EF4-FFF2-40B4-BE49-F238E27FC236}">
                <a16:creationId xmlns:a16="http://schemas.microsoft.com/office/drawing/2014/main" id="{89D01881-F211-419E-822E-081E6975C238}"/>
              </a:ext>
            </a:extLst>
          </p:cNvPr>
          <p:cNvPicPr>
            <a:picLocks noGrp="1" noChangeAspect="1"/>
          </p:cNvPicPr>
          <p:nvPr>
            <p:ph sz="half" idx="2"/>
          </p:nvPr>
        </p:nvPicPr>
        <p:blipFill>
          <a:blip r:embed="rId3">
            <a:extLst>
              <a:ext uri="{96DAC541-7B7A-43D3-8B79-37D633B846F1}">
                <asvg:svgBlip xmlns:asvg="http://schemas.microsoft.com/office/drawing/2016/SVG/main" r:embed="rId4"/>
              </a:ext>
            </a:extLst>
          </a:blip>
          <a:stretch>
            <a:fillRect/>
          </a:stretch>
        </p:blipFill>
        <p:spPr>
          <a:xfrm>
            <a:off x="8432800" y="3353594"/>
            <a:ext cx="914400" cy="914400"/>
          </a:xfrm>
        </p:spPr>
      </p:pic>
      <p:sp>
        <p:nvSpPr>
          <p:cNvPr id="14" name="Rektangel 13">
            <a:extLst>
              <a:ext uri="{FF2B5EF4-FFF2-40B4-BE49-F238E27FC236}">
                <a16:creationId xmlns:a16="http://schemas.microsoft.com/office/drawing/2014/main" id="{7D095E7C-0F6B-425B-B0B5-69925299B2E7}"/>
              </a:ext>
            </a:extLst>
          </p:cNvPr>
          <p:cNvSpPr/>
          <p:nvPr/>
        </p:nvSpPr>
        <p:spPr>
          <a:xfrm>
            <a:off x="6448425" y="1967113"/>
            <a:ext cx="4905375" cy="3688336"/>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7" name="Plassholder for innhold 26">
            <a:extLst>
              <a:ext uri="{FF2B5EF4-FFF2-40B4-BE49-F238E27FC236}">
                <a16:creationId xmlns:a16="http://schemas.microsoft.com/office/drawing/2014/main" id="{618EE05C-DBB5-4D3D-84D0-DC23C557FA22}"/>
              </a:ext>
            </a:extLst>
          </p:cNvPr>
          <p:cNvSpPr>
            <a:spLocks noGrp="1"/>
          </p:cNvSpPr>
          <p:nvPr>
            <p:ph sz="half" idx="1"/>
          </p:nvPr>
        </p:nvSpPr>
        <p:spPr>
          <a:xfrm>
            <a:off x="609599" y="1967112"/>
            <a:ext cx="5827713" cy="3938387"/>
          </a:xfrm>
        </p:spPr>
        <p:txBody>
          <a:bodyPr>
            <a:normAutofit fontScale="92500" lnSpcReduction="10000"/>
          </a:bodyPr>
          <a:lstStyle/>
          <a:p>
            <a:pPr>
              <a:spcAft>
                <a:spcPts val="1000"/>
              </a:spcAft>
            </a:pPr>
            <a:r>
              <a:rPr lang="nb-NO" dirty="0"/>
              <a:t>Hvor skal tilbudet være og hvem skal være med å gi veiledning?</a:t>
            </a:r>
          </a:p>
          <a:p>
            <a:pPr>
              <a:spcAft>
                <a:spcPts val="400"/>
              </a:spcAft>
            </a:pPr>
            <a:r>
              <a:rPr lang="nb-NO" dirty="0"/>
              <a:t>Vil dette være en ny oppgave for de ansatte og/eller involverte frivillige? </a:t>
            </a:r>
          </a:p>
          <a:p>
            <a:pPr lvl="1">
              <a:spcAft>
                <a:spcPts val="500"/>
              </a:spcAft>
            </a:pPr>
            <a:r>
              <a:rPr lang="nb-NO" dirty="0"/>
              <a:t>behov for kompetanseheving?</a:t>
            </a:r>
          </a:p>
          <a:p>
            <a:pPr lvl="1">
              <a:spcAft>
                <a:spcPts val="1000"/>
              </a:spcAft>
            </a:pPr>
            <a:r>
              <a:rPr lang="nb-NO" dirty="0"/>
              <a:t>veiledningskompetanse vs. teknisk kompetanse?</a:t>
            </a:r>
          </a:p>
          <a:p>
            <a:pPr>
              <a:spcAft>
                <a:spcPts val="1000"/>
              </a:spcAft>
            </a:pPr>
            <a:r>
              <a:rPr lang="nb-NO" dirty="0"/>
              <a:t>Finnes det tilskuddsordninger man kan søke og benytte til kurs og kompetanseheving? </a:t>
            </a:r>
          </a:p>
          <a:p>
            <a:pPr>
              <a:spcAft>
                <a:spcPts val="400"/>
              </a:spcAft>
            </a:pPr>
            <a:r>
              <a:rPr lang="nb-NO" dirty="0"/>
              <a:t>Eksempel fra Oppegård og Ski kommune</a:t>
            </a:r>
          </a:p>
          <a:p>
            <a:pPr lvl="1">
              <a:spcAft>
                <a:spcPts val="1000"/>
              </a:spcAft>
            </a:pPr>
            <a:r>
              <a:rPr lang="nb-NO" dirty="0">
                <a:solidFill>
                  <a:schemeClr val="accent6"/>
                </a:solidFill>
                <a:hlinkClick r:id="rId5">
                  <a:extLst>
                    <a:ext uri="{A12FA001-AC4F-418D-AE19-62706E023703}">
                      <ahyp:hlinkClr xmlns:ahyp="http://schemas.microsoft.com/office/drawing/2018/hyperlinkcolor" val="tx"/>
                    </a:ext>
                  </a:extLst>
                </a:hlinkClick>
              </a:rPr>
              <a:t>Felles kompetanseheving </a:t>
            </a:r>
            <a:endParaRPr lang="nb-NO" dirty="0">
              <a:solidFill>
                <a:schemeClr val="accent6"/>
              </a:solidFill>
            </a:endParaRPr>
          </a:p>
          <a:p>
            <a:endParaRPr lang="nb-NO" dirty="0"/>
          </a:p>
        </p:txBody>
      </p:sp>
      <p:sp>
        <p:nvSpPr>
          <p:cNvPr id="28" name="Rektangel 27">
            <a:extLst>
              <a:ext uri="{FF2B5EF4-FFF2-40B4-BE49-F238E27FC236}">
                <a16:creationId xmlns:a16="http://schemas.microsoft.com/office/drawing/2014/main" id="{0666E81E-9D97-4D80-96DC-3A4E0F89E5A2}"/>
              </a:ext>
            </a:extLst>
          </p:cNvPr>
          <p:cNvSpPr/>
          <p:nvPr/>
        </p:nvSpPr>
        <p:spPr>
          <a:xfrm>
            <a:off x="6901580" y="2461439"/>
            <a:ext cx="3990975" cy="2771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9" name="Grafikk 28" descr="Kurslokale">
            <a:extLst>
              <a:ext uri="{FF2B5EF4-FFF2-40B4-BE49-F238E27FC236}">
                <a16:creationId xmlns:a16="http://schemas.microsoft.com/office/drawing/2014/main" id="{648186E1-77DF-4A26-A799-7A1B704FCE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43912" y="3085536"/>
            <a:ext cx="914400" cy="914400"/>
          </a:xfrm>
          <a:prstGeom prst="rect">
            <a:avLst/>
          </a:prstGeom>
        </p:spPr>
      </p:pic>
      <p:pic>
        <p:nvPicPr>
          <p:cNvPr id="31" name="Grafikk 30" descr="Diplomrull">
            <a:extLst>
              <a:ext uri="{FF2B5EF4-FFF2-40B4-BE49-F238E27FC236}">
                <a16:creationId xmlns:a16="http://schemas.microsoft.com/office/drawing/2014/main" id="{A2D5517D-EB47-41ED-B3B0-3F09FAAB26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19297" y="4010827"/>
            <a:ext cx="649230" cy="649230"/>
          </a:xfrm>
          <a:prstGeom prst="rect">
            <a:avLst/>
          </a:prstGeom>
        </p:spPr>
      </p:pic>
      <p:pic>
        <p:nvPicPr>
          <p:cNvPr id="32" name="Grafikk 31" descr="Smarttelefon">
            <a:extLst>
              <a:ext uri="{FF2B5EF4-FFF2-40B4-BE49-F238E27FC236}">
                <a16:creationId xmlns:a16="http://schemas.microsoft.com/office/drawing/2014/main" id="{1C1399A3-4F7F-4B48-B0C1-CF30F2D30B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82030" y="4085164"/>
            <a:ext cx="478774" cy="478774"/>
          </a:xfrm>
          <a:prstGeom prst="rect">
            <a:avLst/>
          </a:prstGeom>
        </p:spPr>
      </p:pic>
      <p:pic>
        <p:nvPicPr>
          <p:cNvPr id="30" name="Grafikk 29" descr="Forstørrelsesglass">
            <a:extLst>
              <a:ext uri="{FF2B5EF4-FFF2-40B4-BE49-F238E27FC236}">
                <a16:creationId xmlns:a16="http://schemas.microsoft.com/office/drawing/2014/main" id="{40534C27-E9AE-41CA-85C3-226FEF48E4B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651735">
            <a:off x="8369045" y="3215693"/>
            <a:ext cx="1425968" cy="1441222"/>
          </a:xfrm>
          <a:prstGeom prst="rect">
            <a:avLst/>
          </a:prstGeom>
        </p:spPr>
      </p:pic>
    </p:spTree>
    <p:extLst>
      <p:ext uri="{BB962C8B-B14F-4D97-AF65-F5344CB8AC3E}">
        <p14:creationId xmlns:p14="http://schemas.microsoft.com/office/powerpoint/2010/main" val="1434683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D40843F-1E91-4379-8B8E-0B14E507CFFF}"/>
              </a:ext>
            </a:extLst>
          </p:cNvPr>
          <p:cNvPicPr>
            <a:picLocks noChangeAspect="1"/>
          </p:cNvPicPr>
          <p:nvPr/>
        </p:nvPicPr>
        <p:blipFill>
          <a:blip r:embed="rId3"/>
          <a:stretch>
            <a:fillRect/>
          </a:stretch>
        </p:blipFill>
        <p:spPr>
          <a:xfrm>
            <a:off x="8058150" y="876301"/>
            <a:ext cx="3558975" cy="2707314"/>
          </a:xfrm>
          <a:prstGeom prst="rect">
            <a:avLst/>
          </a:prstGeom>
        </p:spPr>
      </p:pic>
      <p:pic>
        <p:nvPicPr>
          <p:cNvPr id="3" name="Bilde 2">
            <a:extLst>
              <a:ext uri="{FF2B5EF4-FFF2-40B4-BE49-F238E27FC236}">
                <a16:creationId xmlns:a16="http://schemas.microsoft.com/office/drawing/2014/main" id="{1F9B16EF-DF13-4825-98E3-A12FBBFDD02C}"/>
              </a:ext>
            </a:extLst>
          </p:cNvPr>
          <p:cNvPicPr>
            <a:picLocks noChangeAspect="1"/>
          </p:cNvPicPr>
          <p:nvPr/>
        </p:nvPicPr>
        <p:blipFill>
          <a:blip r:embed="rId4"/>
          <a:stretch>
            <a:fillRect/>
          </a:stretch>
        </p:blipFill>
        <p:spPr>
          <a:xfrm>
            <a:off x="714375" y="876300"/>
            <a:ext cx="3600450" cy="2707315"/>
          </a:xfrm>
          <a:prstGeom prst="rect">
            <a:avLst/>
          </a:prstGeom>
        </p:spPr>
      </p:pic>
      <p:pic>
        <p:nvPicPr>
          <p:cNvPr id="4" name="Bilde 3">
            <a:extLst>
              <a:ext uri="{FF2B5EF4-FFF2-40B4-BE49-F238E27FC236}">
                <a16:creationId xmlns:a16="http://schemas.microsoft.com/office/drawing/2014/main" id="{D243BB14-0EAA-4C1C-8E88-F000F70E41FB}"/>
              </a:ext>
            </a:extLst>
          </p:cNvPr>
          <p:cNvPicPr>
            <a:picLocks noChangeAspect="1"/>
          </p:cNvPicPr>
          <p:nvPr/>
        </p:nvPicPr>
        <p:blipFill>
          <a:blip r:embed="rId5"/>
          <a:stretch>
            <a:fillRect/>
          </a:stretch>
        </p:blipFill>
        <p:spPr>
          <a:xfrm>
            <a:off x="4417217" y="862194"/>
            <a:ext cx="3538540" cy="2721421"/>
          </a:xfrm>
          <a:prstGeom prst="rect">
            <a:avLst/>
          </a:prstGeom>
        </p:spPr>
      </p:pic>
      <p:sp>
        <p:nvSpPr>
          <p:cNvPr id="5" name="Likebent trekant 4">
            <a:extLst>
              <a:ext uri="{FF2B5EF4-FFF2-40B4-BE49-F238E27FC236}">
                <a16:creationId xmlns:a16="http://schemas.microsoft.com/office/drawing/2014/main" id="{B88713D7-F9B1-425A-83FA-5F8DA9B4B490}"/>
              </a:ext>
            </a:extLst>
          </p:cNvPr>
          <p:cNvSpPr/>
          <p:nvPr/>
        </p:nvSpPr>
        <p:spPr>
          <a:xfrm rot="10800000">
            <a:off x="2514600" y="3875877"/>
            <a:ext cx="7391400" cy="835548"/>
          </a:xfrm>
          <a:prstGeom prst="triangle">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52CFD4CB-A8A8-4F88-A022-14428282C014}"/>
              </a:ext>
            </a:extLst>
          </p:cNvPr>
          <p:cNvSpPr txBox="1"/>
          <p:nvPr/>
        </p:nvSpPr>
        <p:spPr>
          <a:xfrm>
            <a:off x="1890711" y="4798835"/>
            <a:ext cx="8639175" cy="1200329"/>
          </a:xfrm>
          <a:prstGeom prst="rect">
            <a:avLst/>
          </a:prstGeom>
          <a:noFill/>
        </p:spPr>
        <p:txBody>
          <a:bodyPr wrap="square" rtlCol="0">
            <a:spAutoFit/>
          </a:bodyPr>
          <a:lstStyle/>
          <a:p>
            <a:pPr algn="ctr"/>
            <a:r>
              <a:rPr lang="nb-NO" sz="2400" dirty="0">
                <a:solidFill>
                  <a:schemeClr val="tx2"/>
                </a:solidFill>
              </a:rPr>
              <a:t>INFORMASJON OM NÅSITUASJONEN ER VIKTIG INPUT TIL ARBEIDET MED Å FORANKRE, ORGANISERE OG MARKEDSFØRE VEILEDNINGSTILBUDET</a:t>
            </a:r>
          </a:p>
        </p:txBody>
      </p:sp>
      <p:pic>
        <p:nvPicPr>
          <p:cNvPr id="8" name="Grafikk 7" descr="Blink">
            <a:extLst>
              <a:ext uri="{FF2B5EF4-FFF2-40B4-BE49-F238E27FC236}">
                <a16:creationId xmlns:a16="http://schemas.microsoft.com/office/drawing/2014/main" id="{0DF47004-209F-42DD-B8EF-3D4B3E7EBF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0737" y="6086574"/>
            <a:ext cx="619125" cy="619125"/>
          </a:xfrm>
          <a:prstGeom prst="rect">
            <a:avLst/>
          </a:prstGeom>
        </p:spPr>
      </p:pic>
    </p:spTree>
    <p:extLst>
      <p:ext uri="{BB962C8B-B14F-4D97-AF65-F5344CB8AC3E}">
        <p14:creationId xmlns:p14="http://schemas.microsoft.com/office/powerpoint/2010/main" val="26516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KS-profil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okmål pptmal_16-9_KMD">
  <a:themeElements>
    <a:clrScheme name="KMD 3">
      <a:dk1>
        <a:srgbClr val="000000"/>
      </a:dk1>
      <a:lt1>
        <a:srgbClr val="FFFFFF"/>
      </a:lt1>
      <a:dk2>
        <a:srgbClr val="B9B3AE"/>
      </a:dk2>
      <a:lt2>
        <a:srgbClr val="EAE8E5"/>
      </a:lt2>
      <a:accent1>
        <a:srgbClr val="B9B3AE"/>
      </a:accent1>
      <a:accent2>
        <a:srgbClr val="003057"/>
      </a:accent2>
      <a:accent3>
        <a:srgbClr val="0082BA"/>
      </a:accent3>
      <a:accent4>
        <a:srgbClr val="C6DAE7"/>
      </a:accent4>
      <a:accent5>
        <a:srgbClr val="ED8B00"/>
      </a:accent5>
      <a:accent6>
        <a:srgbClr val="DA291C"/>
      </a:accent6>
      <a:hlink>
        <a:srgbClr val="012169"/>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MD-pptmal_16-9_Norsk_v1.potx" id="{CBDABA52-4513-4D8C-B93B-24E3682037AC}" vid="{5A532895-452C-40BB-A6DB-A0215884A143}"/>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7B4DFD1-5E51-4101-B542-7B765DF0BCBF}">
  <we:reference id="wa104379997" version="2.0.0.0" store="nb-NO" storeType="OMEX"/>
  <we:alternateReferences>
    <we:reference id="wa104379997" version="2.0.0.0" store="wa104379997"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A76CA387219D478D34DE75B74BA029" ma:contentTypeVersion="7" ma:contentTypeDescription="Create a new document." ma:contentTypeScope="" ma:versionID="26045c918825f950c7f5fb7b0be2a016">
  <xsd:schema xmlns:xsd="http://www.w3.org/2001/XMLSchema" xmlns:xs="http://www.w3.org/2001/XMLSchema" xmlns:p="http://schemas.microsoft.com/office/2006/metadata/properties" xmlns:ns2="c2964f7d-db0e-4b01-949c-80c8b992f857" targetNamespace="http://schemas.microsoft.com/office/2006/metadata/properties" ma:root="true" ma:fieldsID="e3baf1f1a696c94cdb121a95d692e959" ns2:_="">
    <xsd:import namespace="c2964f7d-db0e-4b01-949c-80c8b992f8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64f7d-db0e-4b01-949c-80c8b992f8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B87AFB-DD94-4DCE-86E0-99A2DEE67F1D}">
  <ds:schemaRefs>
    <ds:schemaRef ds:uri="http://purl.org/dc/elements/1.1/"/>
    <ds:schemaRef ds:uri="http://schemas.microsoft.com/office/2006/metadata/properties"/>
    <ds:schemaRef ds:uri="c2964f7d-db0e-4b01-949c-80c8b992f857"/>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6593F1F4-0563-4FF1-BE0C-83D1C8C54A84}"/>
</file>

<file path=customXml/itemProps3.xml><?xml version="1.0" encoding="utf-8"?>
<ds:datastoreItem xmlns:ds="http://schemas.openxmlformats.org/officeDocument/2006/customXml" ds:itemID="{9AF1895A-9F30-4D2A-A011-68F98A160D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KS_pptmal widescreen</Template>
  <TotalTime>3239</TotalTime>
  <Words>2887</Words>
  <Application>Microsoft Office PowerPoint</Application>
  <PresentationFormat>Widescreen</PresentationFormat>
  <Paragraphs>380</Paragraphs>
  <Slides>41</Slides>
  <Notes>40</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41</vt:i4>
      </vt:variant>
    </vt:vector>
  </HeadingPairs>
  <TitlesOfParts>
    <vt:vector size="48" baseType="lpstr">
      <vt:lpstr>Arial</vt:lpstr>
      <vt:lpstr>Calibri</vt:lpstr>
      <vt:lpstr>Courier New</vt:lpstr>
      <vt:lpstr>Verdana</vt:lpstr>
      <vt:lpstr>Wingdings</vt:lpstr>
      <vt:lpstr>KS-profiltema</vt:lpstr>
      <vt:lpstr>Bokmål pptmal_16-9_KMD</vt:lpstr>
      <vt:lpstr>Hvordan komme i gang med å etablere veiledningstilbud i digital kompetanse? </vt:lpstr>
      <vt:lpstr>PowerPoint-presentasjon</vt:lpstr>
      <vt:lpstr>PowerPoint-presentasjon</vt:lpstr>
      <vt:lpstr>EKSISTERENDE TILBUD OG AKTØRER I KOMMUNEN?</vt:lpstr>
      <vt:lpstr>HVEM ER MÅLGRUPPE FOR TILBUDET OG HVILKE BEHOV HAR MÅLGRUPPEN?</vt:lpstr>
      <vt:lpstr>Sårbare grupper for digital kompetanse </vt:lpstr>
      <vt:lpstr>Nasjonal statistikk fra SSB: IKT-bruk i husholdningene</vt:lpstr>
      <vt:lpstr>KOMPETANSEHEVING AV EGNE ANSATTE OG FRIVILLIGE RESSURSER? </vt:lpstr>
      <vt:lpstr>PowerPoint-presentasjon</vt:lpstr>
      <vt:lpstr>PowerPoint-presentasjon</vt:lpstr>
      <vt:lpstr>PowerPoint-presentasjon</vt:lpstr>
      <vt:lpstr>HVORFOR ER FORANKRING VIKTIG? </vt:lpstr>
      <vt:lpstr>HVORDAN GÅR MAN FREM FOR Å FORANKRE ET VEILEDNINGSTILBUD? </vt:lpstr>
      <vt:lpstr>NOEN PRAKTISKE TIPS</vt:lpstr>
      <vt:lpstr>PowerPoint-presentasjon</vt:lpstr>
      <vt:lpstr>PowerPoint-presentasjon</vt:lpstr>
      <vt:lpstr>OPPGAVE OM NÅSITUASJON OG FORANKRING </vt:lpstr>
      <vt:lpstr>PowerPoint-presentasjon</vt:lpstr>
      <vt:lpstr>PowerPoint-presentasjon</vt:lpstr>
      <vt:lpstr>HVOR BEGYNNER VI? </vt:lpstr>
      <vt:lpstr>PowerPoint-presentasjon</vt:lpstr>
      <vt:lpstr>Ulike mennesker har ulike behov</vt:lpstr>
      <vt:lpstr>PowerPoint-presentasjon</vt:lpstr>
      <vt:lpstr>PowerPoint-presentasjon</vt:lpstr>
      <vt:lpstr>PowerPoint-presentasjon</vt:lpstr>
      <vt:lpstr>PowerPoint-presentasjon</vt:lpstr>
      <vt:lpstr>PowerPoint-presentasjon</vt:lpstr>
      <vt:lpstr>Eksempel på markedsføringstiltak som kommuner har benyttet </vt:lpstr>
      <vt:lpstr>Gratis illustrasjoner som kan brukes i markedsføring finner dere på:  www.digihjelpen.no   Hvordan komme i gang?   Markedsføring av veiledningstilbudet</vt:lpstr>
      <vt:lpstr>PowerPoint-presentasjon</vt:lpstr>
      <vt:lpstr>PowerPoint-presentasjon</vt:lpstr>
      <vt:lpstr>PowerPoint-presentasjon</vt:lpstr>
      <vt:lpstr>PowerPoint-presentasjon</vt:lpstr>
      <vt:lpstr>PowerPoint-presentasjon</vt:lpstr>
      <vt:lpstr>PowerPoint-presentasjon</vt:lpstr>
      <vt:lpstr>PowerPoint-presentasjon</vt:lpstr>
      <vt:lpstr>Hvordan ønsker dere å organisere deres tilbud? </vt:lpstr>
      <vt:lpstr>OPPSUMMERING OG AVSLUTTNIG</vt:lpstr>
      <vt:lpstr>PowerPoint-presentasjon</vt:lpstr>
      <vt:lpstr>Meld dere inn i Digihjelpens Facebook-gruppe (lukket gruppe), og inviter inn andre dere kjenner som jobber med veiledningstilbudet i din kommune eller andre kommuner! Både Digidel og Digihjelpen deler oppdateringer her.  </vt:lpstr>
      <vt:lpstr>Tusen takk for din deltakelse og bidrag på samlingen!   </vt:lpstr>
    </vt:vector>
  </TitlesOfParts>
  <Company>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Digihjelpen: Digitalt utenforskap og utvikling av kommunale veiledningstilbud</dc:title>
  <dc:creator>Gjertrud Strand Sanderød</dc:creator>
  <cp:lastModifiedBy>Therese Neråsen</cp:lastModifiedBy>
  <cp:revision>254</cp:revision>
  <cp:lastPrinted>2019-11-27T20:08:24Z</cp:lastPrinted>
  <dcterms:created xsi:type="dcterms:W3CDTF">2018-10-19T08:15:02Z</dcterms:created>
  <dcterms:modified xsi:type="dcterms:W3CDTF">2019-11-29T08:50:45Z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0x0101002EA76CA387219D478D34DE75B74BA029</vt:lpwstr>
  </property>
</Properties>
</file>