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23"/>
  </p:notesMasterIdLst>
  <p:handoutMasterIdLst>
    <p:handoutMasterId r:id="rId24"/>
  </p:handoutMasterIdLst>
  <p:sldIdLst>
    <p:sldId id="348" r:id="rId5"/>
    <p:sldId id="312" r:id="rId6"/>
    <p:sldId id="319" r:id="rId7"/>
    <p:sldId id="331" r:id="rId8"/>
    <p:sldId id="332" r:id="rId9"/>
    <p:sldId id="347" r:id="rId10"/>
    <p:sldId id="300" r:id="rId11"/>
    <p:sldId id="334" r:id="rId12"/>
    <p:sldId id="314" r:id="rId13"/>
    <p:sldId id="338" r:id="rId14"/>
    <p:sldId id="335" r:id="rId15"/>
    <p:sldId id="336" r:id="rId16"/>
    <p:sldId id="346" r:id="rId17"/>
    <p:sldId id="345" r:id="rId18"/>
    <p:sldId id="349" r:id="rId19"/>
    <p:sldId id="350" r:id="rId20"/>
    <p:sldId id="337" r:id="rId21"/>
    <p:sldId id="281" r:id="rId22"/>
  </p:sldIdLst>
  <p:sldSz cx="12192000" cy="6858000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1003" userDrawn="1">
          <p15:clr>
            <a:srgbClr val="A4A3A4"/>
          </p15:clr>
        </p15:guide>
        <p15:guide id="3" orient="horz" pos="904" userDrawn="1">
          <p15:clr>
            <a:srgbClr val="A4A3A4"/>
          </p15:clr>
        </p15:guide>
        <p15:guide id="4" orient="horz" pos="3856" userDrawn="1">
          <p15:clr>
            <a:srgbClr val="A4A3A4"/>
          </p15:clr>
        </p15:guide>
        <p15:guide id="5" pos="3840" userDrawn="1">
          <p15:clr>
            <a:srgbClr val="A4A3A4"/>
          </p15:clr>
        </p15:guide>
        <p15:guide id="7" pos="6928" userDrawn="1">
          <p15:clr>
            <a:srgbClr val="A4A3A4"/>
          </p15:clr>
        </p15:guide>
        <p15:guide id="8" pos="7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ne Hafskjold" initials="CHF" lastIdx="1" clrIdx="0">
    <p:extLst>
      <p:ext uri="{19B8F6BF-5375-455C-9EA6-DF929625EA0E}">
        <p15:presenceInfo xmlns:p15="http://schemas.microsoft.com/office/powerpoint/2012/main" userId="Christine Hafskjol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6E82"/>
    <a:srgbClr val="7D6323"/>
    <a:srgbClr val="978439"/>
    <a:srgbClr val="897B47"/>
    <a:srgbClr val="E6E093"/>
    <a:srgbClr val="988237"/>
    <a:srgbClr val="887D47"/>
    <a:srgbClr val="0F0B61"/>
    <a:srgbClr val="1F187E"/>
    <a:srgbClr val="2057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83367" autoAdjust="0"/>
  </p:normalViewPr>
  <p:slideViewPr>
    <p:cSldViewPr showGuides="1">
      <p:cViewPr varScale="1">
        <p:scale>
          <a:sx n="89" d="100"/>
          <a:sy n="89" d="100"/>
        </p:scale>
        <p:origin x="318" y="108"/>
      </p:cViewPr>
      <p:guideLst>
        <p:guide orient="horz" pos="2160"/>
        <p:guide orient="horz" pos="1003"/>
        <p:guide orient="horz" pos="904"/>
        <p:guide orient="horz" pos="3856"/>
        <p:guide pos="3840"/>
        <p:guide pos="6928"/>
        <p:guide pos="7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168" d="100"/>
          <a:sy n="168" d="100"/>
        </p:scale>
        <p:origin x="4920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regneark2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 smtClean="0"/>
              <a:t>Andel som har brukt internett</a:t>
            </a:r>
            <a:r>
              <a:rPr lang="nb-NO" baseline="0" dirty="0" smtClean="0"/>
              <a:t> og minutter brukt en gjennomsnittsdag</a:t>
            </a:r>
            <a:endParaRPr lang="nb-NO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Prosent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0572EEE3-19C4-4560-822F-686784E465AA}" type="VALUE">
                      <a:rPr lang="en-US" smtClean="0"/>
                      <a:pPr/>
                      <a:t>[VERDI]</a:t>
                    </a:fld>
                    <a:r>
                      <a:rPr lang="en-US" baseline="0" smtClean="0"/>
                      <a:t> </a:t>
                    </a:r>
                    <a:r>
                      <a:rPr lang="en-US" smtClean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854-40C5-9A1B-F31F5F6F3AB8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13C4FF6C-23BE-4A9A-9DF1-F0FDED336819}" type="VALUE">
                      <a:rPr lang="en-US" smtClean="0"/>
                      <a:pPr/>
                      <a:t>[VERDI]</a:t>
                    </a:fld>
                    <a:r>
                      <a:rPr lang="en-US" smtClean="0"/>
                      <a:t>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D854-40C5-9A1B-F31F5F6F3AB8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64A1B076-A156-400B-B034-1E1174A12D61}" type="VALUE">
                      <a:rPr lang="en-US" smtClean="0"/>
                      <a:pPr/>
                      <a:t>[VERDI]</a:t>
                    </a:fld>
                    <a:r>
                      <a:rPr lang="en-US" smtClean="0"/>
                      <a:t>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854-40C5-9A1B-F31F5F6F3AB8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78486CF3-321A-4E1A-B045-C107EA6C1C88}" type="VALUE">
                      <a:rPr lang="en-US" smtClean="0"/>
                      <a:pPr/>
                      <a:t>[VERDI]</a:t>
                    </a:fld>
                    <a:r>
                      <a:rPr lang="en-US" smtClean="0"/>
                      <a:t>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D854-40C5-9A1B-F31F5F6F3A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'Ark1'!$B$2:$B$5</c:f>
              <c:numCache>
                <c:formatCode>General</c:formatCode>
                <c:ptCount val="4"/>
                <c:pt idx="0">
                  <c:v>52</c:v>
                </c:pt>
                <c:pt idx="1">
                  <c:v>58</c:v>
                </c:pt>
                <c:pt idx="2">
                  <c:v>60</c:v>
                </c:pt>
                <c:pt idx="3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54-40C5-9A1B-F31F5F6F3AB8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Minutter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r">
                      <a:defRPr sz="16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00C2FD2-3224-47F7-A9C6-EABD79AB9F4C}" type="VALUE">
                      <a:rPr lang="en-US" smtClean="0"/>
                      <a:pPr algn="r">
                        <a:defRPr sz="1600" b="1"/>
                      </a:pPr>
                      <a:t>[VERDI]</a:t>
                    </a:fld>
                    <a:r>
                      <a:rPr lang="en-US" smtClean="0"/>
                      <a:t> min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r"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854-40C5-9A1B-F31F5F6F3AB8}"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r">
                      <a:defRPr sz="16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8C890E0-43E9-475A-9DA8-17A6A8C2ABB3}" type="VALUE">
                      <a:rPr lang="en-US" smtClean="0"/>
                      <a:pPr algn="r">
                        <a:defRPr sz="1600" b="1"/>
                      </a:pPr>
                      <a:t>[VERDI]</a:t>
                    </a:fld>
                    <a:r>
                      <a:rPr lang="en-US" smtClean="0"/>
                      <a:t> min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r"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D854-40C5-9A1B-F31F5F6F3AB8}"/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r">
                      <a:defRPr sz="16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ED620DF-1389-42B2-8684-25C050E0D64C}" type="VALUE">
                      <a:rPr lang="en-US" smtClean="0"/>
                      <a:pPr algn="r">
                        <a:defRPr sz="1600" b="1"/>
                      </a:pPr>
                      <a:t>[VERDI]</a:t>
                    </a:fld>
                    <a:r>
                      <a:rPr lang="en-US" smtClean="0"/>
                      <a:t> min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r"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854-40C5-9A1B-F31F5F6F3AB8}"/>
                </c:ext>
              </c:extLst>
            </c:dLbl>
            <c:dLbl>
              <c:idx val="3"/>
              <c:layout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r">
                      <a:defRPr sz="16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155A038-706D-4EA3-BB87-4D1055409055}" type="VALUE">
                      <a:rPr lang="en-US" smtClean="0"/>
                      <a:pPr algn="r">
                        <a:defRPr sz="1600" b="1"/>
                      </a:pPr>
                      <a:t>[VERDI]</a:t>
                    </a:fld>
                    <a:r>
                      <a:rPr lang="en-US" smtClean="0"/>
                      <a:t> min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r"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D854-40C5-9A1B-F31F5F6F3A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'Ark1'!$C$2:$C$5</c:f>
              <c:numCache>
                <c:formatCode>General</c:formatCode>
                <c:ptCount val="4"/>
                <c:pt idx="0">
                  <c:v>37</c:v>
                </c:pt>
                <c:pt idx="1">
                  <c:v>41</c:v>
                </c:pt>
                <c:pt idx="2">
                  <c:v>39</c:v>
                </c:pt>
                <c:pt idx="3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54-40C5-9A1B-F31F5F6F3A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59752008"/>
        <c:axId val="959743808"/>
      </c:barChart>
      <c:catAx>
        <c:axId val="959752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959743808"/>
        <c:crosses val="autoZero"/>
        <c:auto val="1"/>
        <c:lblAlgn val="ctr"/>
        <c:lblOffset val="100"/>
        <c:noMultiLvlLbl val="0"/>
      </c:catAx>
      <c:valAx>
        <c:axId val="95974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959752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PC m/internett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6FD8A6B5-3ABE-43A3-9490-A01575502792}" type="VALUE">
                      <a:rPr lang="en-US" sz="1600" b="1" smtClean="0"/>
                      <a:pPr/>
                      <a:t>[VERDI]</a:t>
                    </a:fld>
                    <a:r>
                      <a:rPr lang="en-US" sz="1600" b="1" smtClean="0"/>
                      <a:t>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9FD-4D7E-9455-072402F52588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22B50003-81CA-4CFF-B6D5-E34E93F3FEAF}" type="VALUE">
                      <a:rPr lang="en-US" smtClean="0"/>
                      <a:pPr/>
                      <a:t>[VERDI]</a:t>
                    </a:fld>
                    <a:r>
                      <a:rPr lang="en-US" smtClean="0"/>
                      <a:t>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9FD-4D7E-9455-072402F525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'Ark1'!$A$2:$A$3</c:f>
              <c:numCache>
                <c:formatCode>General</c:formatCode>
                <c:ptCount val="2"/>
                <c:pt idx="0">
                  <c:v>2014</c:v>
                </c:pt>
                <c:pt idx="1">
                  <c:v>2018</c:v>
                </c:pt>
              </c:numCache>
            </c:numRef>
          </c:cat>
          <c:val>
            <c:numRef>
              <c:f>'Ark1'!$B$2:$B$3</c:f>
              <c:numCache>
                <c:formatCode>General</c:formatCode>
                <c:ptCount val="2"/>
                <c:pt idx="0">
                  <c:v>69</c:v>
                </c:pt>
                <c:pt idx="1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FD-4D7E-9455-072402F52588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Nettbrett m/internett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48DD7EDB-BB8B-4B24-BFB3-A28707A77E0F}" type="VALUE">
                      <a:rPr lang="en-US" smtClean="0"/>
                      <a:pPr/>
                      <a:t>[VERDI]</a:t>
                    </a:fld>
                    <a:r>
                      <a:rPr lang="en-US" smtClean="0"/>
                      <a:t>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F9FD-4D7E-9455-072402F52588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6AC02025-A96A-4B58-B73F-10AFD557C435}" type="VALUE">
                      <a:rPr lang="en-US" smtClean="0"/>
                      <a:pPr/>
                      <a:t>[VERDI]</a:t>
                    </a:fld>
                    <a:r>
                      <a:rPr lang="en-US" smtClean="0"/>
                      <a:t>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F9FD-4D7E-9455-072402F525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'Ark1'!$A$2:$A$3</c:f>
              <c:numCache>
                <c:formatCode>General</c:formatCode>
                <c:ptCount val="2"/>
                <c:pt idx="0">
                  <c:v>2014</c:v>
                </c:pt>
                <c:pt idx="1">
                  <c:v>2018</c:v>
                </c:pt>
              </c:numCache>
            </c:numRef>
          </c:cat>
          <c:val>
            <c:numRef>
              <c:f>'Ark1'!$C$2:$C$3</c:f>
              <c:numCache>
                <c:formatCode>General</c:formatCode>
                <c:ptCount val="2"/>
                <c:pt idx="0">
                  <c:v>48</c:v>
                </c:pt>
                <c:pt idx="1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FD-4D7E-9455-072402F52588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Smarttelefon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fld id="{50950210-0517-46C4-86CE-9B413C59A63D}" type="VALUE">
                      <a:rPr lang="en-US" smtClean="0"/>
                      <a:pPr/>
                      <a:t>[VERDI]</a:t>
                    </a:fld>
                    <a:r>
                      <a:rPr lang="en-US" smtClean="0"/>
                      <a:t>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F9FD-4D7E-9455-072402F525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'Ark1'!$A$2:$A$3</c:f>
              <c:numCache>
                <c:formatCode>General</c:formatCode>
                <c:ptCount val="2"/>
                <c:pt idx="0">
                  <c:v>2014</c:v>
                </c:pt>
                <c:pt idx="1">
                  <c:v>2018</c:v>
                </c:pt>
              </c:numCache>
            </c:numRef>
          </c:cat>
          <c:val>
            <c:numRef>
              <c:f>'Ark1'!$D$2:$D$3</c:f>
              <c:numCache>
                <c:formatCode>General</c:formatCode>
                <c:ptCount val="2"/>
                <c:pt idx="1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9FD-4D7E-9455-072402F525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59772016"/>
        <c:axId val="959766112"/>
      </c:barChart>
      <c:catAx>
        <c:axId val="95977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nb-NO"/>
          </a:p>
        </c:txPr>
        <c:crossAx val="959766112"/>
        <c:crosses val="autoZero"/>
        <c:auto val="1"/>
        <c:lblAlgn val="ctr"/>
        <c:lblOffset val="100"/>
        <c:noMultiLvlLbl val="0"/>
      </c:catAx>
      <c:valAx>
        <c:axId val="95976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959772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/>
            </a:pPr>
            <a:r>
              <a:rPr lang="en-US" sz="2400" dirty="0" err="1"/>
              <a:t>Unike</a:t>
            </a:r>
            <a:r>
              <a:rPr lang="en-US" sz="2400" dirty="0"/>
              <a:t> </a:t>
            </a:r>
            <a:r>
              <a:rPr lang="en-US" sz="2400" dirty="0" err="1"/>
              <a:t>kommuner</a:t>
            </a:r>
            <a:endParaRPr lang="en-US" sz="2400" dirty="0"/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Total</c:v>
                </c:pt>
              </c:strCache>
            </c:strRef>
          </c:tx>
          <c:spPr>
            <a:gradFill flip="none" rotWithShape="1">
              <a:gsLst>
                <a:gs pos="99500">
                  <a:srgbClr val="683690"/>
                </a:gs>
                <a:gs pos="86000">
                  <a:srgbClr val="683690"/>
                </a:gs>
                <a:gs pos="70000">
                  <a:srgbClr val="683690"/>
                </a:gs>
                <a:gs pos="0">
                  <a:srgbClr val="CD1D84"/>
                </a:gs>
                <a:gs pos="86000">
                  <a:srgbClr val="683690"/>
                </a:gs>
              </a:gsLst>
              <a:path path="circle">
                <a:fillToRect l="100000" b="100000"/>
              </a:path>
              <a:tileRect t="-100000" r="-100000"/>
            </a:gradFill>
            <a:effectLst/>
            <a:scene3d>
              <a:camera prst="orthographicFront"/>
              <a:lightRig rig="threePt" dir="t"/>
            </a:scene3d>
            <a:sp3d>
              <a:bevelT w="50800" h="50800"/>
              <a:bevelB w="50800" h="508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'Ark1'!$A$2:$A$9</c:f>
              <c:strCache>
                <c:ptCount val="8"/>
                <c:pt idx="0">
                  <c:v>Ja, på frivillighetssentralen</c:v>
                </c:pt>
                <c:pt idx="1">
                  <c:v>Ja, på biblioteket</c:v>
                </c:pt>
                <c:pt idx="2">
                  <c:v>Ja, på seniorsenteret</c:v>
                </c:pt>
                <c:pt idx="3">
                  <c:v>Ja, av en Seniornett-forening</c:v>
                </c:pt>
                <c:pt idx="4">
                  <c:v>Ja, men gjennom andre ordninger enn de som er nevnt over</c:v>
                </c:pt>
                <c:pt idx="5">
                  <c:v>Nei, vi har ikke noe tilbud</c:v>
                </c:pt>
                <c:pt idx="6">
                  <c:v>Vet ikke/usikker</c:v>
                </c:pt>
                <c:pt idx="7">
                  <c:v>Ja - total</c:v>
                </c:pt>
              </c:strCache>
            </c:strRef>
          </c:cat>
          <c:val>
            <c:numRef>
              <c:f>'Ark1'!$B$2:$B$9</c:f>
              <c:numCache>
                <c:formatCode>0%</c:formatCode>
                <c:ptCount val="8"/>
                <c:pt idx="0">
                  <c:v>0.40697674418604601</c:v>
                </c:pt>
                <c:pt idx="1">
                  <c:v>0.27906976744186002</c:v>
                </c:pt>
                <c:pt idx="2">
                  <c:v>5.8139534883720902E-2</c:v>
                </c:pt>
                <c:pt idx="3">
                  <c:v>6.3953488372092998E-2</c:v>
                </c:pt>
                <c:pt idx="4">
                  <c:v>0.18604651162790697</c:v>
                </c:pt>
                <c:pt idx="5">
                  <c:v>0.12209302325581399</c:v>
                </c:pt>
                <c:pt idx="6">
                  <c:v>0.127906976744186</c:v>
                </c:pt>
                <c:pt idx="7">
                  <c:v>0.73837209302325602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6C-4464-A8C4-82EBE96A05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"/>
        <c:axId val="471312392"/>
        <c:axId val="565253208"/>
      </c:barChart>
      <c:catAx>
        <c:axId val="47131239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nb-NO"/>
          </a:p>
        </c:txPr>
        <c:crossAx val="565253208"/>
        <c:crosses val="autoZero"/>
        <c:auto val="1"/>
        <c:lblAlgn val="ctr"/>
        <c:lblOffset val="100"/>
        <c:noMultiLvlLbl val="0"/>
      </c:catAx>
      <c:valAx>
        <c:axId val="565253208"/>
        <c:scaling>
          <c:orientation val="minMax"/>
        </c:scaling>
        <c:delete val="1"/>
        <c:axPos val="t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471312392"/>
        <c:crosses val="autoZero"/>
        <c:crossBetween val="between"/>
      </c:valAx>
      <c:spPr>
        <a:scene3d>
          <a:camera prst="orthographicFront"/>
          <a:lightRig rig="threePt" dir="t"/>
        </a:scene3d>
        <a:sp3d>
          <a:bevelT w="50800"/>
        </a:sp3d>
      </c:spPr>
    </c:plotArea>
    <c:plotVisOnly val="1"/>
    <c:dispBlanksAs val="gap"/>
    <c:showDLblsOverMax val="0"/>
  </c:chart>
  <c:spPr>
    <a:ln w="12700">
      <a:noFill/>
    </a:ln>
  </c:sp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0.13244</cdr:x>
      <cdr:y>0.47442</cdr:y>
    </cdr:from>
    <cdr:to>
      <cdr:x>0.20597</cdr:x>
      <cdr:y>0.55142</cdr:y>
    </cdr:to>
    <cdr:sp macro="" textlink="">
      <cdr:nvSpPr>
        <cdr:cNvPr id="2" name="TekstSylinder 1"/>
        <cdr:cNvSpPr txBox="1"/>
      </cdr:nvSpPr>
      <cdr:spPr>
        <a:xfrm xmlns:a="http://schemas.openxmlformats.org/drawingml/2006/main">
          <a:off x="1297037" y="2090859"/>
          <a:ext cx="720080" cy="3393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nb-NO" sz="1800" b="1" dirty="0" smtClean="0"/>
            <a:t>PC</a:t>
          </a:r>
        </a:p>
      </cdr:txBody>
    </cdr:sp>
  </cdr:relSizeAnchor>
  <cdr:relSizeAnchor xmlns:cdr="http://schemas.openxmlformats.org/drawingml/2006/chartDrawing">
    <cdr:from>
      <cdr:x>0.22498</cdr:x>
      <cdr:y>0.47691</cdr:y>
    </cdr:from>
    <cdr:to>
      <cdr:x>0.32792</cdr:x>
      <cdr:y>0.55819</cdr:y>
    </cdr:to>
    <cdr:sp macro="" textlink="">
      <cdr:nvSpPr>
        <cdr:cNvPr id="4" name="TekstSylinder 3"/>
        <cdr:cNvSpPr txBox="1"/>
      </cdr:nvSpPr>
      <cdr:spPr>
        <a:xfrm xmlns:a="http://schemas.openxmlformats.org/drawingml/2006/main">
          <a:off x="2203323" y="2101848"/>
          <a:ext cx="1008112" cy="3582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nb-NO" sz="1600" b="1" dirty="0" smtClean="0"/>
            <a:t>Nettbrett</a:t>
          </a:r>
        </a:p>
      </cdr:txBody>
    </cdr:sp>
  </cdr:relSizeAnchor>
  <cdr:relSizeAnchor xmlns:cdr="http://schemas.openxmlformats.org/drawingml/2006/chartDrawing">
    <cdr:from>
      <cdr:x>0.80698</cdr:x>
      <cdr:y>0.44722</cdr:y>
    </cdr:from>
    <cdr:to>
      <cdr:x>0.90266</cdr:x>
      <cdr:y>0.59422</cdr:y>
    </cdr:to>
    <cdr:sp macro="" textlink="">
      <cdr:nvSpPr>
        <cdr:cNvPr id="6" name="TekstSylinder 5"/>
        <cdr:cNvSpPr txBox="1"/>
      </cdr:nvSpPr>
      <cdr:spPr>
        <a:xfrm xmlns:a="http://schemas.openxmlformats.org/drawingml/2006/main">
          <a:off x="7903017" y="1971016"/>
          <a:ext cx="936997" cy="6478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nb-NO" sz="1600" b="1" dirty="0" smtClean="0"/>
            <a:t>Smart-</a:t>
          </a:r>
        </a:p>
        <a:p xmlns:a="http://schemas.openxmlformats.org/drawingml/2006/main">
          <a:pPr algn="ctr"/>
          <a:r>
            <a:rPr lang="nb-NO" sz="1600" b="1" dirty="0" smtClean="0"/>
            <a:t>telefon</a:t>
          </a:r>
        </a:p>
      </cdr:txBody>
    </cdr:sp>
  </cdr:relSizeAnchor>
  <cdr:relSizeAnchor xmlns:cdr="http://schemas.openxmlformats.org/drawingml/2006/chartDrawing">
    <cdr:from>
      <cdr:x>0.60708</cdr:x>
      <cdr:y>0.47503</cdr:y>
    </cdr:from>
    <cdr:to>
      <cdr:x>0.68061</cdr:x>
      <cdr:y>0.55203</cdr:y>
    </cdr:to>
    <cdr:sp macro="" textlink="">
      <cdr:nvSpPr>
        <cdr:cNvPr id="7" name="TekstSylinder 6"/>
        <cdr:cNvSpPr txBox="1"/>
      </cdr:nvSpPr>
      <cdr:spPr>
        <a:xfrm xmlns:a="http://schemas.openxmlformats.org/drawingml/2006/main">
          <a:off x="5945306" y="2093559"/>
          <a:ext cx="720080" cy="3393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nb-NO" sz="1800" b="1" dirty="0" smtClean="0"/>
            <a:t>PC</a:t>
          </a:r>
        </a:p>
      </cdr:txBody>
    </cdr:sp>
  </cdr:relSizeAnchor>
  <cdr:relSizeAnchor xmlns:cdr="http://schemas.openxmlformats.org/drawingml/2006/chartDrawing">
    <cdr:from>
      <cdr:x>0.69837</cdr:x>
      <cdr:y>0.47515</cdr:y>
    </cdr:from>
    <cdr:to>
      <cdr:x>0.80131</cdr:x>
      <cdr:y>0.55643</cdr:y>
    </cdr:to>
    <cdr:sp macro="" textlink="">
      <cdr:nvSpPr>
        <cdr:cNvPr id="8" name="TekstSylinder 7"/>
        <cdr:cNvSpPr txBox="1"/>
      </cdr:nvSpPr>
      <cdr:spPr>
        <a:xfrm xmlns:a="http://schemas.openxmlformats.org/drawingml/2006/main">
          <a:off x="6839327" y="2094083"/>
          <a:ext cx="1008112" cy="3582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nb-NO" sz="1600" b="1" dirty="0" smtClean="0"/>
            <a:t>Nettbrett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CF24DE-A009-47EC-A994-2C17E4B067A3}" type="datetimeFigureOut">
              <a:rPr lang="nb-NO" smtClean="0"/>
              <a:t>27.11.2019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1D7869-2FA0-46F6-845B-C2F49CB8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7536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4C18B6A-70AD-4AB0-A02D-C0FC08D14F91}" type="datetimeFigureOut">
              <a:rPr lang="nb-NO"/>
              <a:pPr>
                <a:defRPr/>
              </a:pPr>
              <a:t>27.11.2019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1773A84-FC95-4064-B83F-81CB4A0C49A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09695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773A84-FC95-4064-B83F-81CB4A0C49A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9425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nb-NO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6078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Tall </a:t>
            </a:r>
            <a:r>
              <a:rPr lang="nb-NO" dirty="0" smtClean="0"/>
              <a:t>fra SSB</a:t>
            </a:r>
            <a:r>
              <a:rPr lang="nb-NO" baseline="0" dirty="0" smtClean="0"/>
              <a:t>s mediebarometer fra april i år viser en positiv utvikling i andelen internettbrukere for aldersgruppen 67-79 år. </a:t>
            </a:r>
          </a:p>
          <a:p>
            <a:r>
              <a:rPr lang="nb-NO" baseline="0" dirty="0" smtClean="0"/>
              <a:t>Også tiden som brukes på internett for denne gruppen har gått ganske mye opp på ett år.</a:t>
            </a:r>
          </a:p>
          <a:p>
            <a:r>
              <a:rPr lang="nb-NO" baseline="0" dirty="0" smtClean="0"/>
              <a:t>SSBs statistikk går ikke lenger enn til 79 år og den har lite informasjon om konkret bruk og anvendelse av ulike digitale verktøy og tjenester.</a:t>
            </a:r>
          </a:p>
          <a:p>
            <a:r>
              <a:rPr lang="nb-NO" baseline="0" dirty="0" smtClean="0"/>
              <a:t>Når vi kommer over 80 år begynner tallgrunnlaget å bli mangelfullt og mer utydelig.</a:t>
            </a:r>
          </a:p>
          <a:p>
            <a:r>
              <a:rPr lang="nb-NO" baseline="0" dirty="0" smtClean="0"/>
              <a:t>Men vi vet da noe om utviklingen… (se neste lysbilde)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4474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Forbruksforskningsinstituttet</a:t>
            </a:r>
            <a:r>
              <a:rPr lang="nb-NO" baseline="0" dirty="0" smtClean="0"/>
              <a:t> SIFO publiserte i mars i år på oppdrag fra </a:t>
            </a:r>
            <a:r>
              <a:rPr lang="nb-NO" baseline="0" dirty="0" err="1" smtClean="0"/>
              <a:t>Bufdir</a:t>
            </a:r>
            <a:r>
              <a:rPr lang="nb-NO" baseline="0" dirty="0" smtClean="0"/>
              <a:t> en ny undersøkelse av eldres digitale hverdag. Tallene sammenliknes med en tilsvarende undersøkelse fra 2014. Ingen av studiene er vektet og tallene er dermed ikke landsrepresentative men den sier i det minste noe om utvalget som er med i denne undersøkelsen med spesielt fokus på de over 80 år. </a:t>
            </a:r>
          </a:p>
          <a:p>
            <a:endParaRPr lang="nb-NO" baseline="0" dirty="0" smtClean="0"/>
          </a:p>
          <a:p>
            <a:r>
              <a:rPr lang="nb-NO" baseline="0" dirty="0" smtClean="0"/>
              <a:t>I 2018 ser vi en økning i tilgangen til internett totalt sammenliknet med 2014 og det nye er at også smarttelefonen er i bruk for fullt også hos de aller eldste.</a:t>
            </a:r>
          </a:p>
          <a:p>
            <a:endParaRPr lang="nb-NO" baseline="0" dirty="0" smtClean="0"/>
          </a:p>
          <a:p>
            <a:r>
              <a:rPr lang="nb-NO" baseline="0" dirty="0" smtClean="0"/>
              <a:t>SIFO-undersøkelsen er på over 100 sider og sier mye om bruk og om mestring og utfordringer men det tenker jeg dere i Seniornett kan dykke ned i, slik at dere kan tilby best mulig opplæring for denne aldersgruppen.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9899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Regjeringsutvidelse</a:t>
            </a:r>
            <a:r>
              <a:rPr lang="nb-NO" baseline="0" dirty="0" smtClean="0"/>
              <a:t> med egen digitaliseringsminister. </a:t>
            </a:r>
          </a:p>
          <a:p>
            <a:endParaRPr lang="nb-NO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Digitaliseringsministeren overtar styret av IKT-politikken i Kommunal- og moderniseringsdepartementet.</a:t>
            </a:r>
            <a:r>
              <a:rPr lang="nb-NO" baseline="0" dirty="0" smtClean="0"/>
              <a:t> Han får ansvar for: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nb-NO" baseline="0" dirty="0" smtClean="0"/>
              <a:t>Samordning av IT-politikken i Norge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nb-NO" baseline="0" dirty="0" smtClean="0"/>
              <a:t>Næringsrettet IKT fra Nærings- og fiskeridepartementet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nb-NO" baseline="0" dirty="0" smtClean="0"/>
              <a:t>IKT-forskning fra Nærings- og fiskeridepartementet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nb-NO" baseline="0" dirty="0" smtClean="0"/>
              <a:t>Elektronisk kommunikasjon fra Samferdselsdepartementet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nb-NO" baseline="0" dirty="0" smtClean="0"/>
              <a:t>Det som skal bli et digitaliseringsdirektorat – mesteparten av Difi og alle fellestjenestene, inkludert hele Altinn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lang="nb-NO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2223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773A84-FC95-4064-B83F-81CB4A0C49A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1217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kmål Startside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920" y="1347857"/>
            <a:ext cx="6816080" cy="5498652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 smtClean="0"/>
              <a:t>Bokmål </a:t>
            </a:r>
            <a:r>
              <a:rPr lang="nb-NO" sz="1200" dirty="0"/>
              <a:t>mal: </a:t>
            </a:r>
            <a:r>
              <a:rPr lang="nb-NO" sz="1200" dirty="0" smtClean="0"/>
              <a:t>Startside Alternativ 1</a:t>
            </a:r>
            <a:endParaRPr lang="nb-NO" sz="1200" dirty="0"/>
          </a:p>
        </p:txBody>
      </p:sp>
      <p:cxnSp>
        <p:nvCxnSpPr>
          <p:cNvPr id="19" name="Rett linje 18"/>
          <p:cNvCxnSpPr/>
          <p:nvPr userDrawn="1"/>
        </p:nvCxnSpPr>
        <p:spPr>
          <a:xfrm>
            <a:off x="1062506" y="368660"/>
            <a:ext cx="0" cy="326245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3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 smtClean="0"/>
              <a:t>Navn Foredragsholder</a:t>
            </a:r>
          </a:p>
        </p:txBody>
      </p:sp>
      <p:sp>
        <p:nvSpPr>
          <p:cNvPr id="39" name="Plassholder for tekst 38"/>
          <p:cNvSpPr>
            <a:spLocks noGrp="1"/>
          </p:cNvSpPr>
          <p:nvPr>
            <p:ph type="body" sz="quarter" idx="18" hasCustomPrompt="1"/>
          </p:nvPr>
        </p:nvSpPr>
        <p:spPr>
          <a:xfrm>
            <a:off x="1199456" y="2744924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 smtClean="0"/>
              <a:t>Sted, dato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 smtClean="0"/>
              <a:t>Presentasjonstittel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2" name="TekstSylinder 11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 smtClean="0"/>
              <a:t>Kommunal- og</a:t>
            </a:r>
            <a:br>
              <a:rPr lang="nb-NO" sz="1300" noProof="0" dirty="0" smtClean="0"/>
            </a:br>
            <a:r>
              <a:rPr lang="nb-NO" sz="1300" noProof="0" dirty="0" smtClean="0"/>
              <a:t>moderniseringsdepartementet</a:t>
            </a:r>
            <a:endParaRPr lang="nb-NO" sz="1300" noProof="0" dirty="0"/>
          </a:p>
        </p:txBody>
      </p:sp>
    </p:spTree>
    <p:extLst>
      <p:ext uri="{BB962C8B-B14F-4D97-AF65-F5344CB8AC3E}">
        <p14:creationId xmlns:p14="http://schemas.microsoft.com/office/powerpoint/2010/main" val="297553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kmål Startside Alt 2">
    <p:bg>
      <p:bgPr>
        <a:gradFill>
          <a:gsLst>
            <a:gs pos="20000">
              <a:schemeClr val="bg2"/>
            </a:gs>
            <a:gs pos="83000">
              <a:schemeClr val="tx2"/>
            </a:gs>
          </a:gsLst>
          <a:lin ang="3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920" y="1369497"/>
            <a:ext cx="6816080" cy="5469514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 smtClean="0"/>
              <a:t>Bokmål </a:t>
            </a:r>
            <a:r>
              <a:rPr lang="nb-NO" sz="1200" dirty="0"/>
              <a:t>mal: </a:t>
            </a:r>
            <a:r>
              <a:rPr lang="nb-NO" sz="1200" dirty="0" smtClean="0"/>
              <a:t>Startside Alternativ 2</a:t>
            </a:r>
            <a:endParaRPr lang="nb-NO" sz="1200" dirty="0"/>
          </a:p>
        </p:txBody>
      </p:sp>
      <p:cxnSp>
        <p:nvCxnSpPr>
          <p:cNvPr id="19" name="Rett linje 18"/>
          <p:cNvCxnSpPr/>
          <p:nvPr userDrawn="1"/>
        </p:nvCxnSpPr>
        <p:spPr>
          <a:xfrm>
            <a:off x="1062506" y="368660"/>
            <a:ext cx="0" cy="326245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3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 smtClean="0"/>
              <a:t>Navn Foredragsholder</a:t>
            </a:r>
          </a:p>
        </p:txBody>
      </p:sp>
      <p:sp>
        <p:nvSpPr>
          <p:cNvPr id="39" name="Plassholder for tekst 38"/>
          <p:cNvSpPr>
            <a:spLocks noGrp="1"/>
          </p:cNvSpPr>
          <p:nvPr>
            <p:ph type="body" sz="quarter" idx="18" hasCustomPrompt="1"/>
          </p:nvPr>
        </p:nvSpPr>
        <p:spPr>
          <a:xfrm>
            <a:off x="1199456" y="2744924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 smtClean="0"/>
              <a:t>Sted, dato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nb-NO" dirty="0" smtClean="0"/>
              <a:t>Presentasjonstittel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2" name="TekstSylinder 11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 smtClean="0"/>
              <a:t>Kommunal- og</a:t>
            </a:r>
            <a:br>
              <a:rPr lang="nb-NO" sz="1300" noProof="0" dirty="0" smtClean="0"/>
            </a:br>
            <a:r>
              <a:rPr lang="nb-NO" sz="1300" noProof="0" dirty="0" smtClean="0"/>
              <a:t>moderniseringsdepartementet</a:t>
            </a:r>
            <a:endParaRPr lang="nb-NO" sz="1300" noProof="0" dirty="0"/>
          </a:p>
        </p:txBody>
      </p:sp>
    </p:spTree>
    <p:extLst>
      <p:ext uri="{BB962C8B-B14F-4D97-AF65-F5344CB8AC3E}">
        <p14:creationId xmlns:p14="http://schemas.microsoft.com/office/powerpoint/2010/main" val="206779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kmål Startside m eget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3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3271952"/>
            <a:ext cx="12192000" cy="358604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2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 smtClean="0"/>
              <a:t>Klikk ikonet for å legge til bilde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 smtClean="0"/>
              <a:t>Presentasjonstittel</a:t>
            </a:r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 smtClean="0"/>
              <a:t>Bokmål </a:t>
            </a:r>
            <a:r>
              <a:rPr lang="nb-NO" sz="1200" dirty="0"/>
              <a:t>mal: </a:t>
            </a:r>
            <a:r>
              <a:rPr lang="nb-NO" sz="1200" dirty="0" smtClean="0"/>
              <a:t>Startside</a:t>
            </a:r>
            <a:r>
              <a:rPr lang="nb-NO" sz="1200" baseline="0" dirty="0" smtClean="0"/>
              <a:t> – sett inn eget bilde</a:t>
            </a:r>
            <a:endParaRPr lang="nb-NO" sz="1200" dirty="0"/>
          </a:p>
        </p:txBody>
      </p: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3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 smtClean="0"/>
              <a:t>Navn Foredragsholder</a:t>
            </a:r>
          </a:p>
        </p:txBody>
      </p:sp>
      <p:sp>
        <p:nvSpPr>
          <p:cNvPr id="39" name="Plassholder for tekst 38"/>
          <p:cNvSpPr>
            <a:spLocks noGrp="1"/>
          </p:cNvSpPr>
          <p:nvPr>
            <p:ph type="body" sz="quarter" idx="18" hasCustomPrompt="1"/>
          </p:nvPr>
        </p:nvSpPr>
        <p:spPr>
          <a:xfrm>
            <a:off x="1199456" y="2744924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 smtClean="0"/>
              <a:t>Sted, dato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22" hasCustomPrompt="1"/>
          </p:nvPr>
        </p:nvSpPr>
        <p:spPr>
          <a:xfrm>
            <a:off x="1054800" y="368660"/>
            <a:ext cx="18000" cy="3261600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 sz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 smtClean="0"/>
              <a:t> </a:t>
            </a:r>
            <a:endParaRPr lang="nb-NO" dirty="0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3" name="TekstSylinder 12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 smtClean="0"/>
              <a:t>Kommunal- og</a:t>
            </a:r>
            <a:br>
              <a:rPr lang="nb-NO" sz="1300" noProof="0" dirty="0" smtClean="0"/>
            </a:br>
            <a:r>
              <a:rPr lang="nb-NO" sz="1300" noProof="0" dirty="0" smtClean="0"/>
              <a:t>moderniseringsdepartementet</a:t>
            </a:r>
            <a:endParaRPr lang="nb-NO" sz="1300" noProof="0" dirty="0"/>
          </a:p>
        </p:txBody>
      </p:sp>
    </p:spTree>
    <p:extLst>
      <p:ext uri="{BB962C8B-B14F-4D97-AF65-F5344CB8AC3E}">
        <p14:creationId xmlns:p14="http://schemas.microsoft.com/office/powerpoint/2010/main" val="185164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kmål Kapittel/temas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/>
          <p:cNvSpPr>
            <a:spLocks noGrp="1"/>
          </p:cNvSpPr>
          <p:nvPr>
            <p:ph type="pic" sz="quarter" idx="20" hasCustomPrompt="1"/>
          </p:nvPr>
        </p:nvSpPr>
        <p:spPr>
          <a:xfrm>
            <a:off x="0" y="3271952"/>
            <a:ext cx="12192000" cy="358604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2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 smtClean="0"/>
              <a:t>Klikk ikonet for å legge til bilde</a:t>
            </a:r>
            <a:endParaRPr lang="nb-NO" dirty="0"/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 smtClean="0"/>
              <a:t>Bokmål </a:t>
            </a:r>
            <a:r>
              <a:rPr lang="nb-NO" sz="1200" dirty="0"/>
              <a:t>mal: </a:t>
            </a:r>
            <a:r>
              <a:rPr lang="nb-NO" sz="1200" dirty="0" smtClean="0"/>
              <a:t>Kapittel /</a:t>
            </a:r>
            <a:r>
              <a:rPr lang="nb-NO" sz="1200" baseline="0" dirty="0" smtClean="0"/>
              <a:t> Temaside</a:t>
            </a:r>
            <a:endParaRPr lang="nb-NO" sz="1200" dirty="0"/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21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 smtClean="0"/>
              <a:t>Kapittel og temaside</a:t>
            </a:r>
          </a:p>
        </p:txBody>
      </p:sp>
      <p:sp>
        <p:nvSpPr>
          <p:cNvPr id="15" name="Plassholder for tekst 4"/>
          <p:cNvSpPr>
            <a:spLocks noGrp="1"/>
          </p:cNvSpPr>
          <p:nvPr>
            <p:ph type="body" sz="quarter" idx="22" hasCustomPrompt="1"/>
          </p:nvPr>
        </p:nvSpPr>
        <p:spPr>
          <a:xfrm>
            <a:off x="1054800" y="368660"/>
            <a:ext cx="18000" cy="3261600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 sz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 smtClean="0"/>
              <a:t> 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0" name="TekstSylinder 9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 smtClean="0"/>
              <a:t>Kommunal- og</a:t>
            </a:r>
            <a:br>
              <a:rPr lang="nb-NO" sz="1300" noProof="0" dirty="0" smtClean="0"/>
            </a:br>
            <a:r>
              <a:rPr lang="nb-NO" sz="1300" noProof="0" dirty="0" smtClean="0"/>
              <a:t>moderniseringsdepartementet</a:t>
            </a:r>
            <a:endParaRPr lang="nb-NO" sz="1300" noProof="0" dirty="0"/>
          </a:p>
        </p:txBody>
      </p:sp>
    </p:spTree>
    <p:extLst>
      <p:ext uri="{BB962C8B-B14F-4D97-AF65-F5344CB8AC3E}">
        <p14:creationId xmlns:p14="http://schemas.microsoft.com/office/powerpoint/2010/main" val="333581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kmål TEKST MED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1" y="-276225"/>
            <a:ext cx="5566835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 smtClean="0"/>
              <a:t>Bokmål </a:t>
            </a:r>
            <a:r>
              <a:rPr lang="nb-NO" sz="1200" dirty="0" err="1"/>
              <a:t>mal:Tekst</a:t>
            </a:r>
            <a:r>
              <a:rPr lang="nb-NO" sz="1200" dirty="0"/>
              <a:t> med kulepunkter</a:t>
            </a:r>
          </a:p>
        </p:txBody>
      </p:sp>
      <p:sp>
        <p:nvSpPr>
          <p:cNvPr id="5" name="TekstSylinder 4"/>
          <p:cNvSpPr txBox="1"/>
          <p:nvPr userDrawn="1"/>
        </p:nvSpPr>
        <p:spPr>
          <a:xfrm>
            <a:off x="-2761191" y="4725144"/>
            <a:ext cx="244898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bunntekst:</a:t>
            </a:r>
          </a:p>
          <a:p>
            <a:pPr>
              <a:defRPr/>
            </a:pPr>
            <a:r>
              <a:rPr lang="nb-NO" sz="1200" b="1" dirty="0"/>
              <a:t>For </a:t>
            </a:r>
            <a:r>
              <a:rPr lang="nb-NO" sz="1200" b="1" dirty="0" smtClean="0"/>
              <a:t>å få sidenummer</a:t>
            </a:r>
            <a:r>
              <a:rPr lang="nb-NO" sz="1200" b="1" dirty="0"/>
              <a:t>, </a:t>
            </a:r>
            <a:r>
              <a:rPr lang="nb-NO" sz="1200" b="1" dirty="0" smtClean="0"/>
              <a:t>dato</a:t>
            </a:r>
            <a:r>
              <a:rPr lang="nb-NO" sz="1200" b="1" baseline="0" dirty="0" smtClean="0"/>
              <a:t> </a:t>
            </a:r>
            <a:r>
              <a:rPr lang="nb-NO" sz="1200" b="1" dirty="0" smtClean="0"/>
              <a:t>og tittel </a:t>
            </a:r>
            <a:r>
              <a:rPr lang="nb-NO" sz="1200" b="1" dirty="0"/>
              <a:t>på presentasjon:</a:t>
            </a:r>
          </a:p>
          <a:p>
            <a:pPr>
              <a:defRPr/>
            </a:pPr>
            <a:r>
              <a:rPr lang="nb-NO" sz="1200" dirty="0"/>
              <a:t>Klikk  på</a:t>
            </a:r>
          </a:p>
          <a:p>
            <a:pPr>
              <a:defRPr/>
            </a:pPr>
            <a:r>
              <a:rPr lang="nb-NO" sz="1200" dirty="0"/>
              <a:t>”Sett Inn” -&gt; Topp og </a:t>
            </a:r>
            <a:r>
              <a:rPr lang="nb-NO" sz="1200" dirty="0" smtClean="0"/>
              <a:t>bunntekst</a:t>
            </a:r>
          </a:p>
          <a:p>
            <a:pPr>
              <a:defRPr/>
            </a:pPr>
            <a:r>
              <a:rPr lang="nb-NO" sz="1200" baseline="0" dirty="0" smtClean="0"/>
              <a:t>- </a:t>
            </a:r>
            <a:r>
              <a:rPr lang="nb-NO" sz="1200" dirty="0" smtClean="0"/>
              <a:t>Huk </a:t>
            </a:r>
            <a:r>
              <a:rPr lang="nb-NO" sz="1200" dirty="0"/>
              <a:t>av for ønsket tekst.</a:t>
            </a:r>
          </a:p>
        </p:txBody>
      </p:sp>
      <p:cxnSp>
        <p:nvCxnSpPr>
          <p:cNvPr id="6" name="Vinkel 5"/>
          <p:cNvCxnSpPr/>
          <p:nvPr userDrawn="1"/>
        </p:nvCxnSpPr>
        <p:spPr>
          <a:xfrm>
            <a:off x="-1536699" y="5984875"/>
            <a:ext cx="1104900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950" y="296652"/>
            <a:ext cx="9793225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950" y="1592797"/>
            <a:ext cx="9793225" cy="45259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1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27. november 2019</a:t>
            </a:fld>
            <a:endParaRPr lang="nb-NO" dirty="0"/>
          </a:p>
        </p:txBody>
      </p:sp>
      <p:sp>
        <p:nvSpPr>
          <p:cNvPr id="12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 smtClean="0"/>
              <a:t>Tittel på presentasjonen</a:t>
            </a:r>
            <a:endParaRPr lang="nb-NO" dirty="0"/>
          </a:p>
        </p:txBody>
      </p:sp>
      <p:sp>
        <p:nvSpPr>
          <p:cNvPr id="13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EKST UTEN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0" y="-276225"/>
            <a:ext cx="4366684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 smtClean="0"/>
              <a:t>Bokmål </a:t>
            </a:r>
            <a:r>
              <a:rPr lang="nb-NO" sz="1200" dirty="0"/>
              <a:t>mal: Tekst uten kulepunkter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7"/>
            <a:ext cx="9792000" cy="4525963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2" name="TekstSylinder 11"/>
          <p:cNvSpPr txBox="1"/>
          <p:nvPr userDrawn="1"/>
        </p:nvSpPr>
        <p:spPr>
          <a:xfrm>
            <a:off x="-2761191" y="4725144"/>
            <a:ext cx="244898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bunntekst:</a:t>
            </a:r>
          </a:p>
          <a:p>
            <a:pPr>
              <a:defRPr/>
            </a:pPr>
            <a:r>
              <a:rPr lang="nb-NO" sz="1200" b="1" dirty="0"/>
              <a:t>For </a:t>
            </a:r>
            <a:r>
              <a:rPr lang="nb-NO" sz="1200" b="1" dirty="0" smtClean="0"/>
              <a:t>å få sidenummer</a:t>
            </a:r>
            <a:r>
              <a:rPr lang="nb-NO" sz="1200" b="1" dirty="0"/>
              <a:t>, </a:t>
            </a:r>
            <a:r>
              <a:rPr lang="nb-NO" sz="1200" b="1" dirty="0" smtClean="0"/>
              <a:t>dato</a:t>
            </a:r>
            <a:r>
              <a:rPr lang="nb-NO" sz="1200" b="1" baseline="0" dirty="0" smtClean="0"/>
              <a:t> </a:t>
            </a:r>
            <a:r>
              <a:rPr lang="nb-NO" sz="1200" b="1" dirty="0" smtClean="0"/>
              <a:t>og tittel </a:t>
            </a:r>
            <a:r>
              <a:rPr lang="nb-NO" sz="1200" b="1" dirty="0"/>
              <a:t>på presentasjon:</a:t>
            </a:r>
          </a:p>
          <a:p>
            <a:pPr>
              <a:defRPr/>
            </a:pPr>
            <a:r>
              <a:rPr lang="nb-NO" sz="1200" dirty="0"/>
              <a:t>Klikk  på</a:t>
            </a:r>
          </a:p>
          <a:p>
            <a:pPr>
              <a:defRPr/>
            </a:pPr>
            <a:r>
              <a:rPr lang="nb-NO" sz="1200" dirty="0"/>
              <a:t>”Sett Inn” -&gt; Topp og </a:t>
            </a:r>
            <a:r>
              <a:rPr lang="nb-NO" sz="1200" dirty="0" smtClean="0"/>
              <a:t>bunntekst</a:t>
            </a:r>
          </a:p>
          <a:p>
            <a:pPr>
              <a:defRPr/>
            </a:pPr>
            <a:r>
              <a:rPr lang="nb-NO" sz="1200" baseline="0" dirty="0" smtClean="0"/>
              <a:t>- </a:t>
            </a:r>
            <a:r>
              <a:rPr lang="nb-NO" sz="1200" dirty="0" smtClean="0"/>
              <a:t>Huk </a:t>
            </a:r>
            <a:r>
              <a:rPr lang="nb-NO" sz="1200" dirty="0"/>
              <a:t>av for ønsket tekst.</a:t>
            </a:r>
          </a:p>
        </p:txBody>
      </p:sp>
      <p:cxnSp>
        <p:nvCxnSpPr>
          <p:cNvPr id="13" name="Vinkel 12"/>
          <p:cNvCxnSpPr/>
          <p:nvPr userDrawn="1"/>
        </p:nvCxnSpPr>
        <p:spPr>
          <a:xfrm>
            <a:off x="-1536699" y="5984875"/>
            <a:ext cx="1104900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27. november 2019</a:t>
            </a:fld>
            <a:endParaRPr lang="nb-NO" dirty="0"/>
          </a:p>
        </p:txBody>
      </p:sp>
      <p:sp>
        <p:nvSpPr>
          <p:cNvPr id="16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 smtClean="0"/>
              <a:t>Tittel på presentasjonen</a:t>
            </a:r>
            <a:endParaRPr lang="nb-NO" dirty="0"/>
          </a:p>
        </p:txBody>
      </p:sp>
      <p:sp>
        <p:nvSpPr>
          <p:cNvPr id="17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ekst med 1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 smtClean="0"/>
              <a:t>Bokmål </a:t>
            </a:r>
            <a:r>
              <a:rPr lang="nb-NO" sz="1200" dirty="0"/>
              <a:t>mal: Tekst med kulepunkter - 1 vertikalt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7309958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1" y="1592797"/>
            <a:ext cx="7309467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772000" y="-1"/>
            <a:ext cx="3420000" cy="6120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27. november 2019</a:t>
            </a:fld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 smtClean="0"/>
              <a:t>Tittel på presentasjonen</a:t>
            </a:r>
            <a:endParaRPr lang="nb-NO" dirty="0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ekst med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 smtClean="0"/>
              <a:t>Bokmål </a:t>
            </a:r>
            <a:r>
              <a:rPr lang="nb-NO" sz="1200" dirty="0"/>
              <a:t>mal: Tekst med kulepunkter – 3 vertikale bilder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73080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7"/>
            <a:ext cx="730800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772000" y="228"/>
            <a:ext cx="342000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8772000" y="2039935"/>
            <a:ext cx="342000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8772000" y="4077300"/>
            <a:ext cx="342000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 smtClean="0"/>
          </a:p>
        </p:txBody>
      </p:sp>
      <p:sp>
        <p:nvSpPr>
          <p:cNvPr id="14" name="TekstSylinder 13"/>
          <p:cNvSpPr txBox="1"/>
          <p:nvPr userDrawn="1"/>
        </p:nvSpPr>
        <p:spPr>
          <a:xfrm>
            <a:off x="-3073400" y="5299076"/>
            <a:ext cx="2688167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For best oppløsning </a:t>
            </a:r>
            <a:r>
              <a:rPr lang="nb-NO" sz="1200" dirty="0" smtClean="0"/>
              <a:t>anbefales </a:t>
            </a:r>
            <a:r>
              <a:rPr lang="nb-NO" sz="1200" dirty="0" err="1"/>
              <a:t>j</a:t>
            </a:r>
            <a:r>
              <a:rPr lang="nb-NO" sz="1200" dirty="0" err="1" smtClean="0"/>
              <a:t>pg</a:t>
            </a:r>
            <a:r>
              <a:rPr lang="nb-NO" sz="1200" dirty="0" smtClean="0"/>
              <a:t> </a:t>
            </a:r>
            <a:r>
              <a:rPr lang="nb-NO" sz="1200" dirty="0"/>
              <a:t>og </a:t>
            </a:r>
            <a:r>
              <a:rPr lang="nb-NO" sz="1200" dirty="0" err="1" smtClean="0"/>
              <a:t>png-format</a:t>
            </a:r>
            <a:r>
              <a:rPr lang="nb-NO" sz="1200" dirty="0" smtClean="0"/>
              <a:t>.</a:t>
            </a:r>
            <a:endParaRPr lang="nb-NO" sz="1200" dirty="0"/>
          </a:p>
        </p:txBody>
      </p:sp>
      <p:sp>
        <p:nvSpPr>
          <p:cNvPr id="12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27. november 2019</a:t>
            </a:fld>
            <a:endParaRPr lang="nb-NO" dirty="0"/>
          </a:p>
        </p:txBody>
      </p:sp>
      <p:sp>
        <p:nvSpPr>
          <p:cNvPr id="13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 smtClean="0"/>
              <a:t>Tittel på presentasjonen</a:t>
            </a:r>
            <a:endParaRPr lang="nb-NO" dirty="0"/>
          </a:p>
        </p:txBody>
      </p:sp>
      <p:sp>
        <p:nvSpPr>
          <p:cNvPr id="18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ekst med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 smtClean="0"/>
              <a:t>Bokmål </a:t>
            </a:r>
            <a:r>
              <a:rPr lang="nb-NO" sz="1200" dirty="0"/>
              <a:t>mal: Tekst med kulepunkter – </a:t>
            </a:r>
            <a:r>
              <a:rPr lang="nb-NO" sz="1200" dirty="0" smtClean="0"/>
              <a:t>4 </a:t>
            </a:r>
            <a:r>
              <a:rPr lang="nb-NO" sz="1200" dirty="0"/>
              <a:t>vertikale bilder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73080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7"/>
            <a:ext cx="730800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770570" y="0"/>
            <a:ext cx="3420000" cy="1548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8770570" y="1556792"/>
            <a:ext cx="3420000" cy="151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8770570" y="3068960"/>
            <a:ext cx="3420000" cy="1548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4" name="Plassholder for bilde 7"/>
          <p:cNvSpPr>
            <a:spLocks noGrp="1"/>
          </p:cNvSpPr>
          <p:nvPr>
            <p:ph type="pic" sz="quarter" idx="19"/>
          </p:nvPr>
        </p:nvSpPr>
        <p:spPr>
          <a:xfrm>
            <a:off x="8770570" y="4606760"/>
            <a:ext cx="3420000" cy="151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 userDrawn="1"/>
        </p:nvSpPr>
        <p:spPr>
          <a:xfrm>
            <a:off x="-3073400" y="5299076"/>
            <a:ext cx="2688167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For best oppløsning </a:t>
            </a:r>
            <a:r>
              <a:rPr lang="nb-NO" sz="1200" dirty="0" smtClean="0"/>
              <a:t>anbefales </a:t>
            </a:r>
            <a:r>
              <a:rPr lang="nb-NO" sz="1200" dirty="0" err="1"/>
              <a:t>j</a:t>
            </a:r>
            <a:r>
              <a:rPr lang="nb-NO" sz="1200" dirty="0" err="1" smtClean="0"/>
              <a:t>pg</a:t>
            </a:r>
            <a:r>
              <a:rPr lang="nb-NO" sz="1200" dirty="0" smtClean="0"/>
              <a:t> </a:t>
            </a:r>
            <a:r>
              <a:rPr lang="nb-NO" sz="1200" dirty="0"/>
              <a:t>og </a:t>
            </a:r>
            <a:r>
              <a:rPr lang="nb-NO" sz="1200" dirty="0" err="1" smtClean="0"/>
              <a:t>png-format</a:t>
            </a:r>
            <a:r>
              <a:rPr lang="nb-NO" sz="1200" dirty="0" smtClean="0"/>
              <a:t>.</a:t>
            </a:r>
            <a:endParaRPr lang="nb-NO" sz="1200" dirty="0"/>
          </a:p>
        </p:txBody>
      </p:sp>
      <p:sp>
        <p:nvSpPr>
          <p:cNvPr id="13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27. november 2019</a:t>
            </a:fld>
            <a:endParaRPr lang="nb-NO" dirty="0"/>
          </a:p>
        </p:txBody>
      </p:sp>
      <p:sp>
        <p:nvSpPr>
          <p:cNvPr id="19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 smtClean="0"/>
              <a:t>Tittel på presentasjonen</a:t>
            </a:r>
            <a:endParaRPr lang="nb-NO" dirty="0"/>
          </a:p>
        </p:txBody>
      </p:sp>
      <p:sp>
        <p:nvSpPr>
          <p:cNvPr id="20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ekst med ligg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 smtClean="0"/>
              <a:t>Bokmål </a:t>
            </a:r>
            <a:r>
              <a:rPr lang="nb-NO" sz="1200" dirty="0"/>
              <a:t>mal: Tekst med liggende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/>
          <a:p>
            <a:r>
              <a:rPr lang="nb-NO" noProof="0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8"/>
            <a:ext cx="9792000" cy="234025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-1430" y="3967520"/>
            <a:ext cx="12192000" cy="215124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 smtClean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27. november 2019</a:t>
            </a:fld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 smtClean="0"/>
              <a:t>Tittel på presentasjonen</a:t>
            </a:r>
            <a:endParaRPr lang="nb-NO" dirty="0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ekst med utfall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 smtClean="0"/>
              <a:t>Bokmål </a:t>
            </a:r>
            <a:r>
              <a:rPr lang="nb-NO" sz="1200" dirty="0"/>
              <a:t>mal:1 utfallende bilde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1"/>
            <a:ext cx="12192000" cy="6117165"/>
          </a:xfr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 smtClean="0"/>
              <a:t>Klikk ikonet for å legge til bilde</a:t>
            </a:r>
            <a:endParaRPr lang="nb-NO" dirty="0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27. november 2019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 smtClean="0"/>
              <a:t>Tittel på presentasjonen</a:t>
            </a:r>
            <a:endParaRPr lang="nb-NO" dirty="0"/>
          </a:p>
        </p:txBody>
      </p:sp>
      <p:sp>
        <p:nvSpPr>
          <p:cNvPr id="13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 smtClean="0"/>
              <a:t>Bokmål </a:t>
            </a:r>
            <a:r>
              <a:rPr lang="nb-NO" sz="1200" dirty="0"/>
              <a:t>mal: Diagram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398" y="296863"/>
            <a:ext cx="9792000" cy="11430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9" name="Plassholder for diagram 8"/>
          <p:cNvSpPr>
            <a:spLocks noGrp="1"/>
          </p:cNvSpPr>
          <p:nvPr>
            <p:ph type="chart" sz="quarter" idx="13"/>
          </p:nvPr>
        </p:nvSpPr>
        <p:spPr>
          <a:xfrm>
            <a:off x="1198800" y="1592264"/>
            <a:ext cx="9792000" cy="4525766"/>
          </a:xfrm>
        </p:spPr>
        <p:txBody>
          <a:bodyPr/>
          <a:lstStyle>
            <a:lvl1pPr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diagram</a:t>
            </a:r>
            <a:endParaRPr lang="nb-NO" noProof="0" dirty="0"/>
          </a:p>
        </p:txBody>
      </p:sp>
      <p:sp>
        <p:nvSpPr>
          <p:cNvPr id="15" name="TekstSylinder 14"/>
          <p:cNvSpPr txBox="1"/>
          <p:nvPr userDrawn="1"/>
        </p:nvSpPr>
        <p:spPr>
          <a:xfrm>
            <a:off x="-2761191" y="4725144"/>
            <a:ext cx="244898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bunntekst:</a:t>
            </a:r>
          </a:p>
          <a:p>
            <a:pPr>
              <a:defRPr/>
            </a:pPr>
            <a:r>
              <a:rPr lang="nb-NO" sz="1200" b="1" dirty="0"/>
              <a:t>For </a:t>
            </a:r>
            <a:r>
              <a:rPr lang="nb-NO" sz="1200" b="1" dirty="0" smtClean="0"/>
              <a:t>å få sidenummer</a:t>
            </a:r>
            <a:r>
              <a:rPr lang="nb-NO" sz="1200" b="1" dirty="0"/>
              <a:t>, </a:t>
            </a:r>
            <a:r>
              <a:rPr lang="nb-NO" sz="1200" b="1" dirty="0" smtClean="0"/>
              <a:t>dato</a:t>
            </a:r>
            <a:r>
              <a:rPr lang="nb-NO" sz="1200" b="1" baseline="0" dirty="0" smtClean="0"/>
              <a:t> </a:t>
            </a:r>
            <a:r>
              <a:rPr lang="nb-NO" sz="1200" b="1" dirty="0" smtClean="0"/>
              <a:t>og tittel </a:t>
            </a:r>
            <a:r>
              <a:rPr lang="nb-NO" sz="1200" b="1" dirty="0"/>
              <a:t>på presentasjon:</a:t>
            </a:r>
          </a:p>
          <a:p>
            <a:pPr>
              <a:defRPr/>
            </a:pPr>
            <a:r>
              <a:rPr lang="nb-NO" sz="1200" dirty="0"/>
              <a:t>Klikk  på</a:t>
            </a:r>
          </a:p>
          <a:p>
            <a:pPr>
              <a:defRPr/>
            </a:pPr>
            <a:r>
              <a:rPr lang="nb-NO" sz="1200" dirty="0"/>
              <a:t>”Sett Inn” -&gt; Topp og </a:t>
            </a:r>
            <a:r>
              <a:rPr lang="nb-NO" sz="1200" dirty="0" smtClean="0"/>
              <a:t>bunntekst</a:t>
            </a:r>
          </a:p>
          <a:p>
            <a:pPr>
              <a:defRPr/>
            </a:pPr>
            <a:r>
              <a:rPr lang="nb-NO" sz="1200" baseline="0" dirty="0" smtClean="0"/>
              <a:t>- </a:t>
            </a:r>
            <a:r>
              <a:rPr lang="nb-NO" sz="1200" dirty="0" smtClean="0"/>
              <a:t>Huk </a:t>
            </a:r>
            <a:r>
              <a:rPr lang="nb-NO" sz="1200" dirty="0"/>
              <a:t>av for ønsket tekst.</a:t>
            </a:r>
          </a:p>
        </p:txBody>
      </p:sp>
      <p:cxnSp>
        <p:nvCxnSpPr>
          <p:cNvPr id="16" name="Vinkel 15"/>
          <p:cNvCxnSpPr/>
          <p:nvPr userDrawn="1"/>
        </p:nvCxnSpPr>
        <p:spPr>
          <a:xfrm>
            <a:off x="-1536699" y="5984875"/>
            <a:ext cx="1104900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27. november 2019</a:t>
            </a:fld>
            <a:endParaRPr lang="nb-NO" dirty="0"/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 smtClean="0"/>
              <a:t>Tittel på presentasjonen</a:t>
            </a:r>
            <a:endParaRPr lang="nb-NO" dirty="0"/>
          </a:p>
        </p:txBody>
      </p:sp>
      <p:sp>
        <p:nvSpPr>
          <p:cNvPr id="17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 smtClean="0"/>
              <a:t>Bokmål </a:t>
            </a:r>
            <a:r>
              <a:rPr lang="nb-NO" sz="1200" dirty="0"/>
              <a:t>mal: Tabell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863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Plassholder for tabell 9"/>
          <p:cNvSpPr>
            <a:spLocks noGrp="1"/>
          </p:cNvSpPr>
          <p:nvPr>
            <p:ph type="tbl" sz="quarter" idx="13"/>
          </p:nvPr>
        </p:nvSpPr>
        <p:spPr>
          <a:xfrm>
            <a:off x="1198800" y="1592264"/>
            <a:ext cx="9792000" cy="4525766"/>
          </a:xfrm>
        </p:spPr>
        <p:txBody>
          <a:bodyPr/>
          <a:lstStyle>
            <a:lvl1pPr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en tabell</a:t>
            </a:r>
            <a:endParaRPr lang="nb-NO" noProof="0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27. november 2019</a:t>
            </a:fld>
            <a:endParaRPr lang="nb-NO" dirty="0"/>
          </a:p>
        </p:txBody>
      </p:sp>
      <p:sp>
        <p:nvSpPr>
          <p:cNvPr id="13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 smtClean="0"/>
              <a:t>Tittel på presentasjonen</a:t>
            </a:r>
            <a:endParaRPr lang="nb-NO" dirty="0"/>
          </a:p>
        </p:txBody>
      </p:sp>
      <p:sp>
        <p:nvSpPr>
          <p:cNvPr id="14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okmål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 smtClean="0"/>
              <a:t>Bokmål </a:t>
            </a:r>
            <a:r>
              <a:rPr lang="nb-NO" sz="1200" dirty="0"/>
              <a:t>mal: To innholdsdeler - Sammenlikning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398" y="296863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198800" y="1591399"/>
            <a:ext cx="4860000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591399"/>
            <a:ext cx="4788000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13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27. november 2019</a:t>
            </a:fld>
            <a:endParaRPr lang="nb-NO" dirty="0"/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 smtClean="0"/>
              <a:t>Tittel på presentasjonen</a:t>
            </a:r>
            <a:endParaRPr lang="nb-NO" dirty="0"/>
          </a:p>
        </p:txBody>
      </p:sp>
      <p:sp>
        <p:nvSpPr>
          <p:cNvPr id="15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kmål Sluttside Al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920" y="1347857"/>
            <a:ext cx="6816080" cy="5498652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 smtClean="0"/>
              <a:t>Bokmål </a:t>
            </a:r>
            <a:r>
              <a:rPr lang="nb-NO" sz="1200" dirty="0"/>
              <a:t>mal: </a:t>
            </a:r>
            <a:r>
              <a:rPr lang="nb-NO" sz="1200" dirty="0" smtClean="0"/>
              <a:t>Sluttside Alternativ</a:t>
            </a:r>
            <a:r>
              <a:rPr lang="nb-NO" sz="1200" baseline="0" dirty="0" smtClean="0"/>
              <a:t> 1</a:t>
            </a:r>
            <a:endParaRPr lang="nb-NO" sz="1200" dirty="0" smtClean="0"/>
          </a:p>
        </p:txBody>
      </p:sp>
      <p:cxnSp>
        <p:nvCxnSpPr>
          <p:cNvPr id="19" name="Rett linje 18"/>
          <p:cNvCxnSpPr/>
          <p:nvPr userDrawn="1"/>
        </p:nvCxnSpPr>
        <p:spPr>
          <a:xfrm>
            <a:off x="1062506" y="368660"/>
            <a:ext cx="0" cy="326245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2"/>
            <a:ext cx="9792000" cy="871303"/>
          </a:xfrm>
        </p:spPr>
        <p:txBody>
          <a:bodyPr lIns="0" anchor="t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 smtClean="0"/>
              <a:t>Bildekreditering: Slide X: </a:t>
            </a:r>
            <a:r>
              <a:rPr lang="nb-NO" sz="1300" dirty="0" smtClean="0"/>
              <a:t>© </a:t>
            </a:r>
            <a:r>
              <a:rPr lang="nb-NO" dirty="0" smtClean="0"/>
              <a:t>Fotografens navn, Bildebyrå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nb-NO" dirty="0" smtClean="0"/>
              <a:t>Takk for oppmerksomheten!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1" name="TekstSylinder 10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 smtClean="0"/>
              <a:t>Kommunal- og</a:t>
            </a:r>
            <a:br>
              <a:rPr lang="nb-NO" sz="1300" noProof="0" dirty="0" smtClean="0"/>
            </a:br>
            <a:r>
              <a:rPr lang="nb-NO" sz="1300" noProof="0" dirty="0" smtClean="0"/>
              <a:t>moderniseringsdepartementet</a:t>
            </a:r>
            <a:endParaRPr lang="nb-NO" sz="1300" noProof="0" dirty="0"/>
          </a:p>
        </p:txBody>
      </p:sp>
    </p:spTree>
    <p:extLst>
      <p:ext uri="{BB962C8B-B14F-4D97-AF65-F5344CB8AC3E}">
        <p14:creationId xmlns:p14="http://schemas.microsoft.com/office/powerpoint/2010/main" val="261050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kmålk Sluttside Alt 2">
    <p:bg>
      <p:bgPr>
        <a:gradFill>
          <a:gsLst>
            <a:gs pos="20000">
              <a:schemeClr val="bg2"/>
            </a:gs>
            <a:gs pos="83000">
              <a:schemeClr val="tx2"/>
            </a:gs>
          </a:gsLst>
          <a:lin ang="3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920" y="1369497"/>
            <a:ext cx="6816080" cy="5469514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 smtClean="0"/>
              <a:t>Bokmål </a:t>
            </a:r>
            <a:r>
              <a:rPr lang="nb-NO" sz="1200" dirty="0"/>
              <a:t>mal: </a:t>
            </a:r>
            <a:r>
              <a:rPr lang="nb-NO" sz="1200" dirty="0" smtClean="0"/>
              <a:t>Sluttside Alternativ</a:t>
            </a:r>
            <a:r>
              <a:rPr lang="nb-NO" sz="1200" baseline="0" dirty="0" smtClean="0"/>
              <a:t> 2</a:t>
            </a:r>
            <a:r>
              <a:rPr lang="nb-NO" sz="1200" dirty="0" smtClean="0"/>
              <a:t> </a:t>
            </a:r>
            <a:endParaRPr lang="nb-NO" sz="1200" dirty="0"/>
          </a:p>
        </p:txBody>
      </p:sp>
      <p:cxnSp>
        <p:nvCxnSpPr>
          <p:cNvPr id="19" name="Rett linje 18"/>
          <p:cNvCxnSpPr/>
          <p:nvPr userDrawn="1"/>
        </p:nvCxnSpPr>
        <p:spPr>
          <a:xfrm>
            <a:off x="1062506" y="368660"/>
            <a:ext cx="0" cy="326245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2"/>
            <a:ext cx="9792000" cy="871303"/>
          </a:xfrm>
        </p:spPr>
        <p:txBody>
          <a:bodyPr lIns="0" anchor="t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 smtClean="0"/>
              <a:t>Bildekreditering: Slide X: </a:t>
            </a:r>
            <a:r>
              <a:rPr lang="nb-NO" sz="1300" dirty="0" smtClean="0"/>
              <a:t>© </a:t>
            </a:r>
            <a:r>
              <a:rPr lang="nb-NO" dirty="0" smtClean="0"/>
              <a:t>Fotografens navn, Bildebyrå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nb-NO" dirty="0" smtClean="0"/>
              <a:t>Takk for oppmerksomheten!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1" name="TekstSylinder 10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 smtClean="0"/>
              <a:t>Kommunal- og</a:t>
            </a:r>
            <a:br>
              <a:rPr lang="nb-NO" sz="1300" noProof="0" dirty="0" smtClean="0"/>
            </a:br>
            <a:r>
              <a:rPr lang="nb-NO" sz="1300" noProof="0" dirty="0" smtClean="0"/>
              <a:t>moderniseringsdepartementet</a:t>
            </a:r>
            <a:endParaRPr lang="nb-NO" sz="1300" noProof="0" dirty="0"/>
          </a:p>
        </p:txBody>
      </p:sp>
    </p:spTree>
    <p:extLst>
      <p:ext uri="{BB962C8B-B14F-4D97-AF65-F5344CB8AC3E}">
        <p14:creationId xmlns:p14="http://schemas.microsoft.com/office/powerpoint/2010/main" val="129037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71628C-F4E9-4B2C-98E4-C022C093D21F}" type="datetimeFigureOut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27.11.2019</a:t>
            </a:fld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DF4C12D-F92D-4087-8C5B-F5AE8CB3E421}" type="slidenum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30736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unktli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54" name="Shape 54"/>
          <p:cNvSpPr>
            <a:spLocks noGrp="1"/>
          </p:cNvSpPr>
          <p:nvPr>
            <p:ph type="sldNum" sz="quarter" idx="2"/>
          </p:nvPr>
        </p:nvSpPr>
        <p:spPr>
          <a:xfrm>
            <a:off x="11342286" y="6475095"/>
            <a:ext cx="192361" cy="18979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EBC1A0-42E1-474A-8B89-066EB82D0CD9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5" name="Plassholder for innhold 2"/>
          <p:cNvSpPr>
            <a:spLocks noGrp="1"/>
          </p:cNvSpPr>
          <p:nvPr>
            <p:ph idx="10" hasCustomPrompt="1"/>
          </p:nvPr>
        </p:nvSpPr>
        <p:spPr>
          <a:xfrm>
            <a:off x="701039" y="1319646"/>
            <a:ext cx="10816980" cy="4935682"/>
          </a:xfrm>
        </p:spPr>
        <p:txBody>
          <a:bodyPr>
            <a:normAutofit/>
          </a:bodyPr>
          <a:lstStyle>
            <a:lvl1pPr marL="317500" indent="-317500">
              <a:spcBef>
                <a:spcPts val="900"/>
              </a:spcBef>
              <a:spcAft>
                <a:spcPts val="3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5000" indent="-317500">
              <a:spcBef>
                <a:spcPts val="600"/>
              </a:spcBef>
              <a:spcAft>
                <a:spcPts val="3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52500" indent="-317500">
              <a:spcBef>
                <a:spcPts val="600"/>
              </a:spcBef>
              <a:spcAft>
                <a:spcPts val="3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70000" indent="-317500">
              <a:spcBef>
                <a:spcPts val="600"/>
              </a:spcBef>
              <a:spcAft>
                <a:spcPts val="3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r>
              <a:rPr lang="en-US" dirty="0"/>
              <a:t>Body Level One</a:t>
            </a:r>
          </a:p>
          <a:p>
            <a:pPr lvl="1"/>
            <a:r>
              <a:rPr lang="en-US" dirty="0"/>
              <a:t>Body Level Two</a:t>
            </a:r>
          </a:p>
          <a:p>
            <a:pPr lvl="2"/>
            <a:r>
              <a:rPr lang="en-US" dirty="0"/>
              <a:t>Body Level Three</a:t>
            </a:r>
          </a:p>
          <a:p>
            <a:pPr lvl="3"/>
            <a:r>
              <a:rPr lang="en-US" dirty="0"/>
              <a:t>Body Level Four</a:t>
            </a:r>
          </a:p>
        </p:txBody>
      </p:sp>
    </p:spTree>
    <p:extLst>
      <p:ext uri="{BB962C8B-B14F-4D97-AF65-F5344CB8AC3E}">
        <p14:creationId xmlns:p14="http://schemas.microsoft.com/office/powerpoint/2010/main" val="203258451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1198950" y="296863"/>
            <a:ext cx="936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tittelstil</a:t>
            </a:r>
          </a:p>
        </p:txBody>
      </p:sp>
      <p:sp>
        <p:nvSpPr>
          <p:cNvPr id="1028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1198950" y="1592263"/>
            <a:ext cx="93600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</a:p>
        </p:txBody>
      </p:sp>
      <p:sp>
        <p:nvSpPr>
          <p:cNvPr id="1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27. november 2019</a:t>
            </a:fld>
            <a:endParaRPr lang="nb-NO" dirty="0"/>
          </a:p>
        </p:txBody>
      </p:sp>
      <p:sp>
        <p:nvSpPr>
          <p:cNvPr id="2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 smtClean="0"/>
              <a:t>Tittel på presentasjonen</a:t>
            </a:r>
            <a:endParaRPr lang="nb-NO" dirty="0"/>
          </a:p>
        </p:txBody>
      </p:sp>
      <p:sp>
        <p:nvSpPr>
          <p:cNvPr id="2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2" name="TekstSylinder 1"/>
          <p:cNvSpPr txBox="1"/>
          <p:nvPr/>
        </p:nvSpPr>
        <p:spPr>
          <a:xfrm>
            <a:off x="595643" y="6304312"/>
            <a:ext cx="2592288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800" noProof="0" dirty="0" smtClean="0"/>
              <a:t>Kommunal- og moderniseringsdepartementet</a:t>
            </a:r>
            <a:endParaRPr lang="nb-NO" sz="800" noProof="0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884" y="6311701"/>
            <a:ext cx="180020" cy="218596"/>
          </a:xfrm>
          <a:prstGeom prst="rect">
            <a:avLst/>
          </a:prstGeom>
        </p:spPr>
      </p:pic>
      <p:cxnSp>
        <p:nvCxnSpPr>
          <p:cNvPr id="12" name="Rett linje 11"/>
          <p:cNvCxnSpPr/>
          <p:nvPr/>
        </p:nvCxnSpPr>
        <p:spPr>
          <a:xfrm>
            <a:off x="613868" y="6201308"/>
            <a:ext cx="0" cy="6566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88" r:id="rId2"/>
    <p:sldLayoutId id="2147483995" r:id="rId3"/>
    <p:sldLayoutId id="2147483989" r:id="rId4"/>
    <p:sldLayoutId id="2147483962" r:id="rId5"/>
    <p:sldLayoutId id="2147483963" r:id="rId6"/>
    <p:sldLayoutId id="2147483964" r:id="rId7"/>
    <p:sldLayoutId id="2147483965" r:id="rId8"/>
    <p:sldLayoutId id="2147483983" r:id="rId9"/>
    <p:sldLayoutId id="2147483966" r:id="rId10"/>
    <p:sldLayoutId id="2147483967" r:id="rId11"/>
    <p:sldLayoutId id="2147483968" r:id="rId12"/>
    <p:sldLayoutId id="2147483969" r:id="rId13"/>
    <p:sldLayoutId id="2147483970" r:id="rId14"/>
    <p:sldLayoutId id="2147483993" r:id="rId15"/>
    <p:sldLayoutId id="2147483997" r:id="rId16"/>
    <p:sldLayoutId id="2147483998" r:id="rId17"/>
    <p:sldLayoutId id="2147483999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Tx/>
        <a:buFont typeface="Arial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Tx/>
        <a:buFont typeface="Arial" charset="0"/>
        <a:buChar char="–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Tx/>
        <a:buFont typeface="Arial" charset="0"/>
        <a:buChar char="•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Tx/>
        <a:buFont typeface="Arial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Tx/>
        <a:buFont typeface="Arial" charset="0"/>
        <a:buChar char="»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ekst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 dirty="0" smtClean="0"/>
              <a:t>Stian Lindbøl</a:t>
            </a:r>
            <a:endParaRPr lang="nb-NO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 smtClean="0"/>
              <a:t>Digihjelpen-samling, Thon </a:t>
            </a:r>
            <a:r>
              <a:rPr lang="nb-NO" dirty="0"/>
              <a:t>Hotel </a:t>
            </a:r>
            <a:r>
              <a:rPr lang="nb-NO" dirty="0" smtClean="0"/>
              <a:t>Arena, Lillestrøm</a:t>
            </a:r>
            <a:r>
              <a:rPr lang="nb-NO" dirty="0"/>
              <a:t>, 28. november 2019</a:t>
            </a:r>
          </a:p>
          <a:p>
            <a:endParaRPr lang="nb-NO" dirty="0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20"/>
          </p:nvPr>
        </p:nvSpPr>
        <p:spPr>
          <a:xfrm>
            <a:off x="1198800" y="1124744"/>
            <a:ext cx="9792000" cy="1144800"/>
          </a:xfrm>
        </p:spPr>
        <p:txBody>
          <a:bodyPr/>
          <a:lstStyle/>
          <a:p>
            <a:r>
              <a:rPr lang="nb-NO" dirty="0" smtClean="0"/>
              <a:t>Økt digital deltakelse og kompetanse i befolkningen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9314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ktangel 42"/>
          <p:cNvSpPr/>
          <p:nvPr/>
        </p:nvSpPr>
        <p:spPr>
          <a:xfrm>
            <a:off x="460203" y="6679813"/>
            <a:ext cx="453128" cy="1812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0" name="Tittel 1"/>
          <p:cNvSpPr>
            <a:spLocks noGrp="1"/>
          </p:cNvSpPr>
          <p:nvPr>
            <p:ph type="title"/>
          </p:nvPr>
        </p:nvSpPr>
        <p:spPr>
          <a:xfrm>
            <a:off x="1198398" y="296863"/>
            <a:ext cx="9792000" cy="1143000"/>
          </a:xfrm>
        </p:spPr>
        <p:txBody>
          <a:bodyPr/>
          <a:lstStyle/>
          <a:p>
            <a:pPr lvl="0">
              <a:defRPr/>
            </a:pPr>
            <a:r>
              <a:rPr lang="nb-NO" dirty="0" smtClean="0">
                <a:solidFill>
                  <a:srgbClr val="000000"/>
                </a:solidFill>
                <a:ea typeface="Verdana" panose="020B0604030504040204" pitchFamily="34" charset="0"/>
              </a:rPr>
              <a:t>Utfordringsbildet</a:t>
            </a:r>
            <a:endParaRPr lang="nb-NO" dirty="0">
              <a:solidFill>
                <a:srgbClr val="000000"/>
              </a:solidFill>
              <a:ea typeface="Verdana" panose="020B0604030504040204" pitchFamily="34" charset="0"/>
            </a:endParaRPr>
          </a:p>
        </p:txBody>
      </p:sp>
      <p:sp>
        <p:nvSpPr>
          <p:cNvPr id="88" name="Rektangel 87"/>
          <p:cNvSpPr/>
          <p:nvPr/>
        </p:nvSpPr>
        <p:spPr>
          <a:xfrm>
            <a:off x="1326579" y="3069615"/>
            <a:ext cx="4353737" cy="1369128"/>
          </a:xfrm>
          <a:prstGeom prst="rect">
            <a:avLst/>
          </a:prstGeom>
          <a:solidFill>
            <a:srgbClr val="D0E7F8"/>
          </a:solidFill>
          <a:ln w="12700">
            <a:solidFill>
              <a:srgbClr val="0031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3554015" y="3281273"/>
            <a:ext cx="1933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Strammere økonomiske rammer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3" name="Rektangel 132"/>
          <p:cNvSpPr/>
          <p:nvPr/>
        </p:nvSpPr>
        <p:spPr>
          <a:xfrm>
            <a:off x="1396419" y="3151389"/>
            <a:ext cx="1633665" cy="117004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4" name="Bilde 1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03429" y="3186923"/>
            <a:ext cx="1519935" cy="113451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28" name="Rektangel 27"/>
          <p:cNvSpPr/>
          <p:nvPr/>
        </p:nvSpPr>
        <p:spPr>
          <a:xfrm>
            <a:off x="1326579" y="4554043"/>
            <a:ext cx="4353737" cy="1369128"/>
          </a:xfrm>
          <a:prstGeom prst="rect">
            <a:avLst/>
          </a:prstGeom>
          <a:solidFill>
            <a:srgbClr val="D0E7F8"/>
          </a:solidFill>
          <a:ln w="12700">
            <a:solidFill>
              <a:srgbClr val="0031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Rektangel 28"/>
          <p:cNvSpPr/>
          <p:nvPr/>
        </p:nvSpPr>
        <p:spPr>
          <a:xfrm>
            <a:off x="1326578" y="1572911"/>
            <a:ext cx="4353737" cy="1369128"/>
          </a:xfrm>
          <a:prstGeom prst="rect">
            <a:avLst/>
          </a:prstGeom>
          <a:solidFill>
            <a:srgbClr val="00315C"/>
          </a:solidFill>
          <a:ln w="12700">
            <a:solidFill>
              <a:srgbClr val="0031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TekstSylinder 29"/>
          <p:cNvSpPr txBox="1"/>
          <p:nvPr/>
        </p:nvSpPr>
        <p:spPr>
          <a:xfrm>
            <a:off x="3554015" y="4647420"/>
            <a:ext cx="1963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Forventninger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til </a:t>
            </a:r>
            <a:r>
              <a:rPr kumimoji="0" lang="nb-NO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velferds-tjenestene 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3" name="Rektangel 32"/>
          <p:cNvSpPr/>
          <p:nvPr/>
        </p:nvSpPr>
        <p:spPr>
          <a:xfrm>
            <a:off x="1399703" y="4687091"/>
            <a:ext cx="1633665" cy="117004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4" name="Bild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7118" y="4838972"/>
            <a:ext cx="1623485" cy="850660"/>
          </a:xfrm>
          <a:prstGeom prst="rect">
            <a:avLst/>
          </a:prstGeom>
          <a:solidFill>
            <a:srgbClr val="D0E7F8"/>
          </a:solidFill>
          <a:ln>
            <a:noFill/>
          </a:ln>
        </p:spPr>
      </p:pic>
      <p:sp>
        <p:nvSpPr>
          <p:cNvPr id="35" name="TekstSylinder 34"/>
          <p:cNvSpPr txBox="1"/>
          <p:nvPr/>
        </p:nvSpPr>
        <p:spPr>
          <a:xfrm>
            <a:off x="1605618" y="1999498"/>
            <a:ext cx="38967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0E7F8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Endrede rammebetingelser: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srgbClr val="D0E7F8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6" name="Rektangel 35"/>
          <p:cNvSpPr/>
          <p:nvPr/>
        </p:nvSpPr>
        <p:spPr>
          <a:xfrm>
            <a:off x="5918087" y="1590081"/>
            <a:ext cx="4353737" cy="1369128"/>
          </a:xfrm>
          <a:prstGeom prst="rect">
            <a:avLst/>
          </a:prstGeom>
          <a:solidFill>
            <a:srgbClr val="D0E7F8"/>
          </a:solidFill>
          <a:ln w="12700">
            <a:solidFill>
              <a:srgbClr val="0031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Rektangel 36"/>
          <p:cNvSpPr/>
          <p:nvPr/>
        </p:nvSpPr>
        <p:spPr>
          <a:xfrm>
            <a:off x="5918087" y="3076336"/>
            <a:ext cx="4353737" cy="1369128"/>
          </a:xfrm>
          <a:prstGeom prst="rect">
            <a:avLst/>
          </a:prstGeom>
          <a:solidFill>
            <a:srgbClr val="D0E7F8"/>
          </a:solidFill>
          <a:ln w="12700">
            <a:solidFill>
              <a:srgbClr val="0031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ktangel 37"/>
          <p:cNvSpPr/>
          <p:nvPr/>
        </p:nvSpPr>
        <p:spPr>
          <a:xfrm>
            <a:off x="5918086" y="4562591"/>
            <a:ext cx="4353737" cy="1369128"/>
          </a:xfrm>
          <a:prstGeom prst="rect">
            <a:avLst/>
          </a:prstGeom>
          <a:solidFill>
            <a:srgbClr val="D0E7F8"/>
          </a:solidFill>
          <a:ln w="12700">
            <a:solidFill>
              <a:srgbClr val="0031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Rektangel 38"/>
          <p:cNvSpPr/>
          <p:nvPr/>
        </p:nvSpPr>
        <p:spPr>
          <a:xfrm>
            <a:off x="6041332" y="1708875"/>
            <a:ext cx="1633665" cy="117004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Rektangel 39"/>
          <p:cNvSpPr/>
          <p:nvPr/>
        </p:nvSpPr>
        <p:spPr>
          <a:xfrm>
            <a:off x="6037957" y="3187909"/>
            <a:ext cx="1633665" cy="117004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Rektangel 40"/>
          <p:cNvSpPr/>
          <p:nvPr/>
        </p:nvSpPr>
        <p:spPr>
          <a:xfrm>
            <a:off x="6037956" y="4681024"/>
            <a:ext cx="1633665" cy="117004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2" name="Bilde 4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7417" y="1740118"/>
            <a:ext cx="1134741" cy="1107558"/>
          </a:xfrm>
          <a:prstGeom prst="rect">
            <a:avLst/>
          </a:prstGeom>
          <a:solidFill>
            <a:srgbClr val="D0E7F8"/>
          </a:solidFill>
          <a:ln>
            <a:noFill/>
          </a:ln>
        </p:spPr>
      </p:pic>
      <p:pic>
        <p:nvPicPr>
          <p:cNvPr id="44" name="Plassholder for innhold 2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31749" y="3186923"/>
            <a:ext cx="1639872" cy="1174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Bilde 4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44299" y="4653135"/>
            <a:ext cx="1639872" cy="1195341"/>
          </a:xfrm>
          <a:prstGeom prst="rect">
            <a:avLst/>
          </a:prstGeom>
          <a:solidFill>
            <a:srgbClr val="D0E7F8"/>
          </a:solidFill>
          <a:ln>
            <a:noFill/>
          </a:ln>
        </p:spPr>
      </p:pic>
      <p:sp>
        <p:nvSpPr>
          <p:cNvPr id="46" name="TekstSylinder 45"/>
          <p:cNvSpPr txBox="1"/>
          <p:nvPr/>
        </p:nvSpPr>
        <p:spPr>
          <a:xfrm>
            <a:off x="8006692" y="1883054"/>
            <a:ext cx="1933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Mindre vekst i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oljefondet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7" name="TekstSylinder 46"/>
          <p:cNvSpPr txBox="1"/>
          <p:nvPr/>
        </p:nvSpPr>
        <p:spPr>
          <a:xfrm>
            <a:off x="8102257" y="3449987"/>
            <a:ext cx="1933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 blir flere </a:t>
            </a:r>
            <a:r>
              <a:rPr kumimoji="0" lang="nb-NO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eldre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8" name="TekstSylinder 47"/>
          <p:cNvSpPr txBox="1"/>
          <p:nvPr/>
        </p:nvSpPr>
        <p:spPr>
          <a:xfrm>
            <a:off x="8115414" y="4941136"/>
            <a:ext cx="1933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Klima-utfordringer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71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Demografi og egenskaper ved eldrebefolkningen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951" y="1592797"/>
            <a:ext cx="5329097" cy="4525963"/>
          </a:xfrm>
        </p:spPr>
        <p:txBody>
          <a:bodyPr/>
          <a:lstStyle/>
          <a:p>
            <a:r>
              <a:rPr lang="nb-NO" sz="1800" dirty="0"/>
              <a:t>Vi blir flere eldre, og de eldste alderskullene blir større. </a:t>
            </a:r>
          </a:p>
          <a:p>
            <a:r>
              <a:rPr lang="nb-NO" sz="1800" dirty="0" smtClean="0"/>
              <a:t>20 pst. over 60 år</a:t>
            </a:r>
          </a:p>
          <a:p>
            <a:r>
              <a:rPr lang="nb-NO" sz="1800" dirty="0" smtClean="0"/>
              <a:t>Andelen over 80 år dobles frem mot 2040</a:t>
            </a:r>
          </a:p>
          <a:p>
            <a:r>
              <a:rPr lang="nb-NO" sz="1800" dirty="0" smtClean="0"/>
              <a:t>Størst utfordring i distriktskommunene</a:t>
            </a:r>
          </a:p>
          <a:p>
            <a:r>
              <a:rPr lang="nb-NO" sz="1800" dirty="0" smtClean="0"/>
              <a:t>Flere med kroniske sykdommer, og multisyke eldre</a:t>
            </a:r>
          </a:p>
          <a:p>
            <a:r>
              <a:rPr lang="nb-NO" sz="1800" dirty="0"/>
              <a:t>Dagens og neste generasjons eldre har mer ressurser og er mer digitale enn tidligere generasjoner. Men det skjer noe når man går ut av arbeidslivet</a:t>
            </a:r>
          </a:p>
          <a:p>
            <a:pPr lvl="1"/>
            <a:r>
              <a:rPr lang="nb-NO" sz="1800" dirty="0" smtClean="0"/>
              <a:t>Brukerstøtten blir borte </a:t>
            </a:r>
          </a:p>
          <a:p>
            <a:pPr lvl="1"/>
            <a:r>
              <a:rPr lang="nb-NO" sz="1800" dirty="0" smtClean="0"/>
              <a:t>Kognitiv svikt og sansetap</a:t>
            </a:r>
          </a:p>
          <a:p>
            <a:pPr lvl="1"/>
            <a:r>
              <a:rPr lang="nb-NO" sz="1800" dirty="0" smtClean="0"/>
              <a:t>Universell utforming og bruksvennlighet viktig</a:t>
            </a:r>
          </a:p>
        </p:txBody>
      </p:sp>
      <p:pic>
        <p:nvPicPr>
          <p:cNvPr id="4" name="Plassholder for bilde 9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8048" y="2438890"/>
            <a:ext cx="5400600" cy="283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39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98928" y="230870"/>
            <a:ext cx="9793225" cy="1143000"/>
          </a:xfrm>
        </p:spPr>
        <p:txBody>
          <a:bodyPr/>
          <a:lstStyle/>
          <a:p>
            <a:r>
              <a:rPr lang="nb-NO" dirty="0" smtClean="0"/>
              <a:t>Bruk av internett blant eldre 67-79 år</a:t>
            </a:r>
            <a:endParaRPr lang="nb-NO" dirty="0"/>
          </a:p>
        </p:txBody>
      </p:sp>
      <p:graphicFrame>
        <p:nvGraphicFramePr>
          <p:cNvPr id="8" name="Plassholder for innhold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7353882"/>
              </p:ext>
            </p:extLst>
          </p:nvPr>
        </p:nvGraphicFramePr>
        <p:xfrm>
          <a:off x="1198563" y="1593480"/>
          <a:ext cx="9793287" cy="4216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kstSylinder 8"/>
          <p:cNvSpPr txBox="1"/>
          <p:nvPr/>
        </p:nvSpPr>
        <p:spPr>
          <a:xfrm>
            <a:off x="1198563" y="5810448"/>
            <a:ext cx="3456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Kilde: Norsk mediebarometer 2018, SSB</a:t>
            </a:r>
            <a:endParaRPr lang="nb-NO" sz="1200" dirty="0"/>
          </a:p>
        </p:txBody>
      </p:sp>
      <p:sp>
        <p:nvSpPr>
          <p:cNvPr id="3" name="Ellipse 2"/>
          <p:cNvSpPr/>
          <p:nvPr/>
        </p:nvSpPr>
        <p:spPr>
          <a:xfrm>
            <a:off x="8688288" y="2204864"/>
            <a:ext cx="2015530" cy="1255804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192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Digital tilgang i hjemmet 81-100 år</a:t>
            </a:r>
            <a:endParaRPr lang="nb-NO" dirty="0"/>
          </a:p>
        </p:txBody>
      </p:sp>
      <p:graphicFrame>
        <p:nvGraphicFramePr>
          <p:cNvPr id="7" name="Plassholder for innhol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1720588"/>
              </p:ext>
            </p:extLst>
          </p:nvPr>
        </p:nvGraphicFramePr>
        <p:xfrm>
          <a:off x="1198563" y="1592263"/>
          <a:ext cx="9793287" cy="4407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kstSylinder 3"/>
          <p:cNvSpPr txBox="1"/>
          <p:nvPr/>
        </p:nvSpPr>
        <p:spPr>
          <a:xfrm>
            <a:off x="1198563" y="5999497"/>
            <a:ext cx="5760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Kilde: Eldres digitale hverdag 18-2018, SIFO. Ikke-vektet responderende utvalg</a:t>
            </a:r>
            <a:endParaRPr lang="nb-NO" sz="1200" dirty="0"/>
          </a:p>
        </p:txBody>
      </p:sp>
      <p:sp>
        <p:nvSpPr>
          <p:cNvPr id="8" name="Ellipse 7"/>
          <p:cNvSpPr/>
          <p:nvPr/>
        </p:nvSpPr>
        <p:spPr>
          <a:xfrm>
            <a:off x="7896200" y="1844824"/>
            <a:ext cx="2305149" cy="1440160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549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950" y="476672"/>
            <a:ext cx="9360000" cy="717132"/>
          </a:xfrm>
        </p:spPr>
        <p:txBody>
          <a:bodyPr/>
          <a:lstStyle/>
          <a:p>
            <a:r>
              <a:rPr lang="nb-NO" sz="1800" dirty="0"/>
              <a:t>1. Opplæring i digital kompetanse er en oppgave som ligger til kommunene. </a:t>
            </a:r>
            <a:r>
              <a:rPr lang="nb-NO" sz="1800" dirty="0"/>
              <a:t>Har dere opplæring og veiledning av eldre i digital kompetanse i din kommune</a:t>
            </a:r>
            <a:r>
              <a:rPr lang="nb-NO" sz="1800" dirty="0" smtClean="0"/>
              <a:t>?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0EEBC1A0-42E1-474A-8B89-066EB82D0CD9}" type="slidenum">
              <a:rPr lang="nb-NO" smtClean="0"/>
              <a:pPr/>
              <a:t>6</a:t>
            </a:fld>
            <a:endParaRPr lang="nb-NO" dirty="0"/>
          </a:p>
        </p:txBody>
      </p:sp>
      <p:graphicFrame>
        <p:nvGraphicFramePr>
          <p:cNvPr id="8" name="Plassholder for innhold 7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216194570"/>
              </p:ext>
            </p:extLst>
          </p:nvPr>
        </p:nvGraphicFramePr>
        <p:xfrm>
          <a:off x="700794" y="1316825"/>
          <a:ext cx="10817225" cy="4935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tel 1"/>
          <p:cNvSpPr txBox="1">
            <a:spLocks/>
          </p:cNvSpPr>
          <p:nvPr/>
        </p:nvSpPr>
        <p:spPr>
          <a:xfrm>
            <a:off x="701039" y="5949280"/>
            <a:ext cx="10816980" cy="3996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5400" tIns="25400" rIns="25400" bIns="25400" anchor="ctr">
            <a:noAutofit/>
          </a:bodyPr>
          <a:lstStyle>
            <a:lvl1pPr marL="0" marR="0" indent="0" algn="l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2pPr>
            <a:lvl3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3pPr>
            <a:lvl4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4pPr>
            <a:lvl5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1000" dirty="0"/>
              <a:t>Ant. respondenter: 172	Filter</a:t>
            </a:r>
            <a:r>
              <a:rPr lang="nb-NO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Ett svar fra hver kommune. </a:t>
            </a:r>
            <a:r>
              <a:rPr lang="nb-NO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Der ordfører og rådmann svarer strykes </a:t>
            </a:r>
            <a:r>
              <a:rPr lang="nb-NO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ordfører     Kilde: Kommunebarometeret 09-2019 på oppdrag fra Seniornett</a:t>
            </a:r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21485886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376" y="188640"/>
            <a:ext cx="5761234" cy="5715098"/>
          </a:xfrm>
          <a:prstGeom prst="rect">
            <a:avLst/>
          </a:prstGeom>
          <a:effectLst>
            <a:outerShdw blurRad="1016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Bild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9976" y="764704"/>
            <a:ext cx="5867727" cy="5646303"/>
          </a:xfrm>
          <a:prstGeom prst="rect">
            <a:avLst/>
          </a:prstGeom>
          <a:effectLst>
            <a:outerShdw blurRad="101600" dist="38100" dir="2700000" sx="101000" sy="101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401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99765">
            <a:off x="7569911" y="356515"/>
            <a:ext cx="4113379" cy="5915633"/>
          </a:xfrm>
          <a:prstGeom prst="rect">
            <a:avLst/>
          </a:prstGeom>
          <a:effectLst>
            <a:outerShdw blurRad="1016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95400" y="296651"/>
            <a:ext cx="10296775" cy="1456777"/>
          </a:xfrm>
        </p:spPr>
        <p:txBody>
          <a:bodyPr/>
          <a:lstStyle/>
          <a:p>
            <a:r>
              <a:rPr lang="nb-NO" dirty="0" smtClean="0"/>
              <a:t>Digitalisering i Granavolden</a:t>
            </a:r>
            <a:r>
              <a:rPr lang="nb-NO" dirty="0"/>
              <a:t>: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400" y="1923685"/>
            <a:ext cx="9145521" cy="4527593"/>
          </a:xfrm>
        </p:spPr>
        <p:txBody>
          <a:bodyPr/>
          <a:lstStyle/>
          <a:p>
            <a:pPr>
              <a:buFont typeface="Arial" panose="020B0604020202020204" pitchFamily="34" charset="0"/>
              <a:buChar char="−"/>
            </a:pPr>
            <a:r>
              <a:rPr lang="nb-NO" sz="2000" dirty="0"/>
              <a:t>Tempoet i digitaliseringen av offentlig sektor </a:t>
            </a: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2000" dirty="0" smtClean="0"/>
              <a:t>skal </a:t>
            </a:r>
            <a:r>
              <a:rPr lang="nb-NO" sz="2000" dirty="0"/>
              <a:t>øke ytterligere</a:t>
            </a:r>
          </a:p>
          <a:p>
            <a:pPr>
              <a:buFont typeface="Arial" panose="020B0604020202020204" pitchFamily="34" charset="0"/>
              <a:buChar char="−"/>
            </a:pPr>
            <a:r>
              <a:rPr lang="nb-NO" sz="2000" dirty="0" smtClean="0"/>
              <a:t>Digitale løsninger som tar utgangspunkt i brukerens behov </a:t>
            </a:r>
            <a:br>
              <a:rPr lang="nb-NO" sz="2000" dirty="0" smtClean="0"/>
            </a:br>
            <a:r>
              <a:rPr lang="nb-NO" sz="2000" dirty="0" smtClean="0"/>
              <a:t>på tvers av sektorer og forvaltningsnivå</a:t>
            </a:r>
          </a:p>
          <a:p>
            <a:pPr>
              <a:buFont typeface="Arial" panose="020B0604020202020204" pitchFamily="34" charset="0"/>
              <a:buChar char="−"/>
            </a:pPr>
            <a:r>
              <a:rPr lang="nb-NO" sz="2000" dirty="0" smtClean="0"/>
              <a:t>Strategi for tilstrekkelig </a:t>
            </a:r>
            <a:br>
              <a:rPr lang="nb-NO" sz="2000" dirty="0" smtClean="0"/>
            </a:br>
            <a:r>
              <a:rPr lang="nb-NO" sz="2000" dirty="0" smtClean="0"/>
              <a:t>og </a:t>
            </a:r>
            <a:r>
              <a:rPr lang="nb-NO" sz="2000" dirty="0"/>
              <a:t>oppdatert IKT-kompetanse i forvaltningen. </a:t>
            </a:r>
            <a:endParaRPr lang="nb-NO" sz="2000" dirty="0" smtClean="0"/>
          </a:p>
          <a:p>
            <a:pPr>
              <a:buFont typeface="Arial" panose="020B0604020202020204" pitchFamily="34" charset="0"/>
              <a:buChar char="−"/>
            </a:pPr>
            <a:r>
              <a:rPr lang="nb-NO" sz="2000" dirty="0" smtClean="0"/>
              <a:t>Strategi for </a:t>
            </a:r>
            <a:r>
              <a:rPr lang="nb-NO" sz="2000" dirty="0"/>
              <a:t>digitalisering i offentlig sektor, </a:t>
            </a:r>
            <a:br>
              <a:rPr lang="nb-NO" sz="2000" dirty="0"/>
            </a:br>
            <a:r>
              <a:rPr lang="nb-NO" sz="2000" dirty="0"/>
              <a:t>for å forsterke innsats, samarbeid og samordning</a:t>
            </a:r>
          </a:p>
          <a:p>
            <a:pPr>
              <a:buFont typeface="Arial" panose="020B0604020202020204" pitchFamily="34" charset="0"/>
              <a:buChar char="−"/>
            </a:pPr>
            <a:r>
              <a:rPr lang="nb-NO" sz="2000" dirty="0" smtClean="0"/>
              <a:t>Forsterke samarbeidet om digitalisering </a:t>
            </a:r>
            <a:r>
              <a:rPr lang="nb-NO" sz="2000" dirty="0"/>
              <a:t>med kommunesektoren</a:t>
            </a:r>
          </a:p>
          <a:p>
            <a:pPr>
              <a:buFont typeface="Arial" panose="020B0604020202020204" pitchFamily="34" charset="0"/>
              <a:buChar char="−"/>
            </a:pPr>
            <a:r>
              <a:rPr lang="nb-NO" sz="2000" dirty="0" smtClean="0"/>
              <a:t>Utvikle retningslinjer og etiske prinsipper </a:t>
            </a:r>
            <a:br>
              <a:rPr lang="nb-NO" sz="2000" dirty="0" smtClean="0"/>
            </a:br>
            <a:r>
              <a:rPr lang="nb-NO" sz="2000" dirty="0" smtClean="0"/>
              <a:t>for bruk av kunstig intelligens</a:t>
            </a:r>
          </a:p>
        </p:txBody>
      </p:sp>
    </p:spTree>
    <p:extLst>
      <p:ext uri="{BB962C8B-B14F-4D97-AF65-F5344CB8AC3E}">
        <p14:creationId xmlns:p14="http://schemas.microsoft.com/office/powerpoint/2010/main" val="346121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780000">
            <a:off x="751352" y="781335"/>
            <a:ext cx="3517790" cy="4982046"/>
          </a:xfrm>
          <a:prstGeom prst="rect">
            <a:avLst/>
          </a:prstGeom>
          <a:effectLst>
            <a:outerShdw blurRad="190500" algn="ctr" rotWithShape="0">
              <a:srgbClr val="000000">
                <a:alpha val="70000"/>
              </a:srgbClr>
            </a:outerShdw>
          </a:effectLst>
        </p:spPr>
      </p:pic>
      <p:sp>
        <p:nvSpPr>
          <p:cNvPr id="9" name="Plassholder for innhold 2"/>
          <p:cNvSpPr>
            <a:spLocks noGrp="1"/>
          </p:cNvSpPr>
          <p:nvPr>
            <p:ph idx="1"/>
          </p:nvPr>
        </p:nvSpPr>
        <p:spPr>
          <a:xfrm>
            <a:off x="4727848" y="2348880"/>
            <a:ext cx="6624736" cy="2172866"/>
          </a:xfrm>
          <a:solidFill>
            <a:schemeClr val="accent2">
              <a:lumMod val="10000"/>
              <a:lumOff val="9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buFont typeface="Wingdings 3" panose="05040102010807070707" pitchFamily="18" charset="2"/>
              <a:buChar char="Æ"/>
            </a:pPr>
            <a:r>
              <a:rPr lang="nb-NO" sz="2800" b="1" dirty="0"/>
              <a:t> Enklere hverdag</a:t>
            </a:r>
          </a:p>
          <a:p>
            <a:pPr>
              <a:buFont typeface="Wingdings 3" panose="05040102010807070707" pitchFamily="18" charset="2"/>
              <a:buChar char="Æ"/>
            </a:pPr>
            <a:r>
              <a:rPr lang="nb-NO" b="1" dirty="0"/>
              <a:t> </a:t>
            </a:r>
            <a:r>
              <a:rPr lang="nb-NO" sz="2800" b="1" dirty="0"/>
              <a:t>Modernisere forvaltningen</a:t>
            </a:r>
          </a:p>
          <a:p>
            <a:pPr>
              <a:buFont typeface="Wingdings 3" panose="05040102010807070707" pitchFamily="18" charset="2"/>
              <a:buChar char="Æ"/>
            </a:pPr>
            <a:r>
              <a:rPr lang="nb-NO" sz="2800" b="1" dirty="0"/>
              <a:t> Verdiskaping</a:t>
            </a:r>
          </a:p>
          <a:p>
            <a:pPr>
              <a:buFont typeface="Wingdings 3" panose="05040102010807070707" pitchFamily="18" charset="2"/>
              <a:buChar char="Æ"/>
            </a:pPr>
            <a:r>
              <a:rPr lang="nb-NO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b-NO" sz="2800" b="1" u="sng" dirty="0"/>
              <a:t>Deltakelse for alle</a:t>
            </a:r>
            <a:endParaRPr lang="nb-NO" sz="2800" b="1" i="1" u="sng" dirty="0"/>
          </a:p>
        </p:txBody>
      </p:sp>
    </p:spTree>
    <p:extLst>
      <p:ext uri="{BB962C8B-B14F-4D97-AF65-F5344CB8AC3E}">
        <p14:creationId xmlns:p14="http://schemas.microsoft.com/office/powerpoint/2010/main" val="77057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1198800" y="188640"/>
            <a:ext cx="9792000" cy="674948"/>
          </a:xfrm>
        </p:spPr>
        <p:txBody>
          <a:bodyPr/>
          <a:lstStyle/>
          <a:p>
            <a:r>
              <a:rPr lang="nb-NO" dirty="0" smtClean="0"/>
              <a:t>Sitat fra Meld. St. 27 Digital agenda for Norge</a:t>
            </a:r>
            <a:endParaRPr lang="nb-NO" dirty="0"/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>
          <a:xfrm>
            <a:off x="1198800" y="980729"/>
            <a:ext cx="9792000" cy="5138032"/>
          </a:xfrm>
        </p:spPr>
        <p:txBody>
          <a:bodyPr/>
          <a:lstStyle/>
          <a:p>
            <a:r>
              <a:rPr lang="nb-NO" dirty="0" smtClean="0"/>
              <a:t>	</a:t>
            </a:r>
            <a:r>
              <a:rPr lang="nb-NO" sz="2400" dirty="0" smtClean="0"/>
              <a:t>"</a:t>
            </a:r>
            <a:r>
              <a:rPr lang="nb-NO" sz="2400" b="1" dirty="0" smtClean="0"/>
              <a:t>For å unngå digitale skiller i befolkningen, mener regjeringen at alle kommuner bør ha et veiledningstilbud til innbyggere som har behov for hjelp til digital deltakelse</a:t>
            </a:r>
            <a:r>
              <a:rPr lang="nb-NO" sz="2400" b="1" dirty="0" smtClean="0"/>
              <a:t>.</a:t>
            </a:r>
            <a:endParaRPr lang="nb-NO" sz="2400" dirty="0" smtClean="0"/>
          </a:p>
          <a:p>
            <a:r>
              <a:rPr lang="nb-NO" sz="2400" dirty="0" smtClean="0"/>
              <a:t>	…</a:t>
            </a:r>
          </a:p>
          <a:p>
            <a:r>
              <a:rPr lang="nb-NO" sz="2400" dirty="0" smtClean="0"/>
              <a:t>	</a:t>
            </a:r>
            <a:r>
              <a:rPr lang="nb-NO" sz="2400" b="1" dirty="0" smtClean="0"/>
              <a:t>"Kommunene vil selv bestemme hvordan dette tilbudet best kan organiseres lokalt."</a:t>
            </a:r>
          </a:p>
          <a:p>
            <a:r>
              <a:rPr lang="nb-NO" sz="2400" dirty="0" smtClean="0"/>
              <a:t>	…</a:t>
            </a:r>
          </a:p>
          <a:p>
            <a:r>
              <a:rPr lang="nb-NO" sz="2400" b="1" dirty="0"/>
              <a:t>	</a:t>
            </a:r>
            <a:r>
              <a:rPr lang="nb-NO" sz="2400" b="1" dirty="0" smtClean="0"/>
              <a:t>"Etableringen av veiledningstilbudet skal basere seg på bruk av eksisterende ressurser i kommunen."</a:t>
            </a:r>
            <a:endParaRPr lang="nb-NO" sz="2400" b="1" dirty="0"/>
          </a:p>
        </p:txBody>
      </p:sp>
    </p:spTree>
    <p:extLst>
      <p:ext uri="{BB962C8B-B14F-4D97-AF65-F5344CB8AC3E}">
        <p14:creationId xmlns:p14="http://schemas.microsoft.com/office/powerpoint/2010/main" val="294649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Tiltak fra KMD </a:t>
            </a:r>
            <a:r>
              <a:rPr lang="nb-NO" dirty="0" smtClean="0"/>
              <a:t>2013-2019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07369" y="1439653"/>
            <a:ext cx="8100900" cy="4679108"/>
          </a:xfrm>
        </p:spPr>
        <p:txBody>
          <a:bodyPr/>
          <a:lstStyle/>
          <a:p>
            <a:r>
              <a:rPr lang="nb-NO" sz="2400" u="sng" dirty="0"/>
              <a:t>Meld. St. 23 (2012-2013) Digital agenda for Norge </a:t>
            </a:r>
            <a:br>
              <a:rPr lang="nb-NO" sz="2400" u="sng" dirty="0"/>
            </a:br>
            <a:r>
              <a:rPr lang="nb-NO" sz="2400" u="sng" dirty="0"/>
              <a:t>- IKT for vekst og verdiskaping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2000" dirty="0"/>
              <a:t>Alle på nett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2000" dirty="0"/>
              <a:t>Kunnskap om digital kompetanse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2000" dirty="0"/>
              <a:t>Digital kompetanse i enkelte innvandrergrupper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2000" dirty="0"/>
              <a:t>Digital kompetanse, personvern og </a:t>
            </a:r>
            <a:r>
              <a:rPr lang="nb-NO" sz="2000" dirty="0" smtClean="0"/>
              <a:t>informasjonssikkerhet</a:t>
            </a:r>
            <a:br>
              <a:rPr lang="nb-NO" sz="2000" dirty="0" smtClean="0"/>
            </a:br>
            <a:endParaRPr lang="nb-NO" sz="20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sz="2400" dirty="0" smtClean="0"/>
              <a:t>Digidel</a:t>
            </a:r>
            <a:r>
              <a:rPr lang="nb-NO" sz="2400" dirty="0"/>
              <a:t> </a:t>
            </a:r>
            <a:r>
              <a:rPr lang="nb-NO" sz="2400" dirty="0" smtClean="0"/>
              <a:t>– program for økt digital deltakelse og kompetanse i befolkningen – kunnskapsinnhenting og opplæringsmateriell – overført Kompetanse Norge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400" dirty="0" smtClean="0"/>
              <a:t>Årlige t</a:t>
            </a:r>
            <a:r>
              <a:rPr lang="nb-NO" sz="2400" dirty="0" smtClean="0"/>
              <a:t>ilskudd </a:t>
            </a:r>
            <a:r>
              <a:rPr lang="nb-NO" sz="2400" dirty="0" smtClean="0"/>
              <a:t>til </a:t>
            </a:r>
            <a:r>
              <a:rPr lang="nb-NO" sz="2400" dirty="0" smtClean="0"/>
              <a:t>kurs innen digitale </a:t>
            </a:r>
            <a:r>
              <a:rPr lang="nb-NO" sz="2400" dirty="0" smtClean="0"/>
              <a:t>ferdigheter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400" dirty="0" smtClean="0"/>
              <a:t>Årlig driftstilskudd </a:t>
            </a:r>
            <a:r>
              <a:rPr lang="nb-NO" sz="2400" dirty="0" smtClean="0"/>
              <a:t>Seniornett Norge</a:t>
            </a:r>
            <a:endParaRPr lang="nb-NO" sz="2400" dirty="0"/>
          </a:p>
        </p:txBody>
      </p:sp>
      <p:pic>
        <p:nvPicPr>
          <p:cNvPr id="5" name="Plassholder for bilde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9103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Tiltak fra KMD </a:t>
            </a:r>
            <a:r>
              <a:rPr lang="nb-NO" dirty="0" smtClean="0"/>
              <a:t>2013-2019 </a:t>
            </a:r>
            <a:r>
              <a:rPr lang="nb-NO" dirty="0" smtClean="0"/>
              <a:t>forts.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9377" y="1592797"/>
            <a:ext cx="8028892" cy="4525963"/>
          </a:xfrm>
        </p:spPr>
        <p:txBody>
          <a:bodyPr/>
          <a:lstStyle/>
          <a:p>
            <a:r>
              <a:rPr lang="nb-NO" u="sng" dirty="0"/>
              <a:t>Meld. St. 27 (2015-2016) Digital agenda for Norge </a:t>
            </a:r>
            <a:br>
              <a:rPr lang="nb-NO" u="sng" dirty="0"/>
            </a:br>
            <a:r>
              <a:rPr lang="nb-NO" u="sng" dirty="0"/>
              <a:t>- IT for enklere hverdag og økt </a:t>
            </a:r>
            <a:r>
              <a:rPr lang="nb-NO" u="sng" dirty="0" smtClean="0"/>
              <a:t>produktivitet</a:t>
            </a:r>
            <a:endParaRPr lang="nb-NO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2000" dirty="0" smtClean="0"/>
              <a:t>Folkebibliotekene klarere </a:t>
            </a:r>
            <a:r>
              <a:rPr lang="nb-NO" sz="2000" dirty="0"/>
              <a:t>samfunnsoppdrag som arena for læring og kulturopplevelser (lovendring 01.01.14)  </a:t>
            </a:r>
            <a:r>
              <a:rPr lang="nb-NO" sz="2000" dirty="0" smtClean="0"/>
              <a:t>- inkluderer </a:t>
            </a:r>
            <a:r>
              <a:rPr lang="nb-NO" sz="2000" dirty="0"/>
              <a:t>digitale tjenester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2000" dirty="0" smtClean="0"/>
              <a:t>Fortsatt fokus på innbyggernes </a:t>
            </a:r>
            <a:r>
              <a:rPr lang="nb-NO" sz="2000" dirty="0"/>
              <a:t>digitale deltakelse og </a:t>
            </a:r>
            <a:r>
              <a:rPr lang="nb-NO" sz="2000" u="sng" dirty="0"/>
              <a:t>kommunenes rolle </a:t>
            </a:r>
            <a:r>
              <a:rPr lang="nb-NO" sz="2000" dirty="0"/>
              <a:t>for å unngå digitale </a:t>
            </a:r>
            <a:r>
              <a:rPr lang="nb-NO" sz="2000" dirty="0" smtClean="0"/>
              <a:t>skiller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Samarbeid</a:t>
            </a:r>
            <a:r>
              <a:rPr lang="nb-NO" dirty="0"/>
              <a:t> </a:t>
            </a:r>
            <a:r>
              <a:rPr lang="nb-NO" dirty="0" smtClean="0"/>
              <a:t>om utvikling av Digihjelpen – KS, KMD, Kompetanse Norge, NAV, </a:t>
            </a:r>
            <a:r>
              <a:rPr lang="nb-NO" dirty="0" smtClean="0"/>
              <a:t>Skatt</a:t>
            </a: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Årlig </a:t>
            </a:r>
            <a:r>
              <a:rPr lang="nb-NO" dirty="0"/>
              <a:t>t</a:t>
            </a:r>
            <a:r>
              <a:rPr lang="nb-NO" dirty="0" smtClean="0"/>
              <a:t>ilskudd til etablering av kommunale Digihjelpen-tilbud fra 2017 til 2019</a:t>
            </a:r>
          </a:p>
        </p:txBody>
      </p:sp>
      <p:pic>
        <p:nvPicPr>
          <p:cNvPr id="6" name="Plassholder for bilde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9236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Midler til økt digital deltakelse i befolkningen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36 kommuner får tilskudd i 2019</a:t>
            </a:r>
          </a:p>
          <a:p>
            <a:r>
              <a:rPr lang="nb-NO" dirty="0"/>
              <a:t>S</a:t>
            </a:r>
            <a:r>
              <a:rPr lang="nb-NO" dirty="0" smtClean="0"/>
              <a:t>amarbeidsavtale KMD-KS, fornyes 2020-21</a:t>
            </a:r>
          </a:p>
          <a:p>
            <a:r>
              <a:rPr lang="nb-NO" dirty="0" smtClean="0"/>
              <a:t>Siden 2014 har KMD bevilget 43,35 millioner til ulike tiltak for å øke den digitale deltakelse i befolkningen.</a:t>
            </a:r>
          </a:p>
          <a:p>
            <a:r>
              <a:rPr lang="nb-NO" dirty="0" smtClean="0"/>
              <a:t>2019: 11,85 millioner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7393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Indikatorer på befolkningens digitale kompetanse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Myndigheter og beslutningstakere trenger en kvantitativ og kvalitativ god undersøkelse som sier noe konkret om tilstanden</a:t>
            </a:r>
          </a:p>
          <a:p>
            <a:r>
              <a:rPr lang="nb-NO" dirty="0"/>
              <a:t>Utvidet utvalg av eldre og </a:t>
            </a:r>
            <a:r>
              <a:rPr lang="nb-NO" dirty="0" smtClean="0"/>
              <a:t>innvandrere</a:t>
            </a:r>
            <a:endParaRPr lang="nb-NO" dirty="0"/>
          </a:p>
          <a:p>
            <a:r>
              <a:rPr lang="nb-NO" dirty="0" smtClean="0"/>
              <a:t>Basert på NIFU-rapport (2019:8) på oppdrag fra KMD</a:t>
            </a:r>
          </a:p>
          <a:p>
            <a:r>
              <a:rPr lang="nb-NO" dirty="0" smtClean="0"/>
              <a:t>Alternativ C: Utvide og styrke Kompetanse Norges undersøkelse av digitale ferdigheter</a:t>
            </a:r>
          </a:p>
          <a:p>
            <a:r>
              <a:rPr lang="nb-NO" dirty="0" smtClean="0"/>
              <a:t>Ny og oppdatert undersøkelse gjennomføres innen utgangen av 2020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7099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Tiltak fra Helse- og omsorgsdepartementet I</a:t>
            </a:r>
            <a:endParaRPr lang="nb-NO" dirty="0"/>
          </a:p>
        </p:txBody>
      </p:sp>
      <p:sp>
        <p:nvSpPr>
          <p:cNvPr id="8" name="Plassholder for innhold 7"/>
          <p:cNvSpPr>
            <a:spLocks noGrp="1"/>
          </p:cNvSpPr>
          <p:nvPr>
            <p:ph sz="half" idx="1"/>
          </p:nvPr>
        </p:nvSpPr>
        <p:spPr>
          <a:xfrm>
            <a:off x="1198800" y="3018066"/>
            <a:ext cx="4860000" cy="3099296"/>
          </a:xfrm>
        </p:spPr>
        <p:txBody>
          <a:bodyPr/>
          <a:lstStyle/>
          <a:p>
            <a:r>
              <a:rPr lang="nb-NO" dirty="0"/>
              <a:t>270 kommuner med i velferdsteknologiprogrammet</a:t>
            </a:r>
          </a:p>
          <a:p>
            <a:pPr lvl="1"/>
            <a:r>
              <a:rPr lang="nb-NO" sz="2100" dirty="0"/>
              <a:t>Sprer anbefalt trygghetsteknologi</a:t>
            </a:r>
          </a:p>
          <a:p>
            <a:pPr lvl="1"/>
            <a:r>
              <a:rPr lang="nb-NO" sz="2100" dirty="0"/>
              <a:t>Prøver ut teknologi for behandling og oppfølging på avstand </a:t>
            </a:r>
          </a:p>
          <a:p>
            <a:pPr lvl="1"/>
            <a:r>
              <a:rPr lang="nb-NO" sz="2100" dirty="0"/>
              <a:t>Utprøvning av velferdsteknologisk knutepunkt</a:t>
            </a:r>
          </a:p>
        </p:txBody>
      </p:sp>
      <p:sp>
        <p:nvSpPr>
          <p:cNvPr id="9" name="Plassholder for innhold 8"/>
          <p:cNvSpPr>
            <a:spLocks noGrp="1"/>
          </p:cNvSpPr>
          <p:nvPr>
            <p:ph sz="half" idx="2"/>
          </p:nvPr>
        </p:nvSpPr>
        <p:spPr>
          <a:xfrm>
            <a:off x="6197600" y="3018066"/>
            <a:ext cx="4788000" cy="3099296"/>
          </a:xfrm>
        </p:spPr>
        <p:txBody>
          <a:bodyPr/>
          <a:lstStyle/>
          <a:p>
            <a:r>
              <a:rPr lang="nb-NO" dirty="0"/>
              <a:t>To (mindre) tilskuddsordninger: </a:t>
            </a:r>
          </a:p>
          <a:p>
            <a:pPr lvl="1"/>
            <a:r>
              <a:rPr lang="nb-NO" sz="2100" dirty="0"/>
              <a:t>Utprøvning av teknologi for å hjelpe barn og unge med funksjonsnedsettelser </a:t>
            </a:r>
          </a:p>
          <a:p>
            <a:pPr lvl="1"/>
            <a:r>
              <a:rPr lang="nb-NO" sz="2100" dirty="0" smtClean="0"/>
              <a:t>Utprøving </a:t>
            </a:r>
            <a:r>
              <a:rPr lang="nb-NO" sz="2100" dirty="0"/>
              <a:t>av teknologi for å motvirke ensomhet blant </a:t>
            </a:r>
            <a:r>
              <a:rPr lang="nb-NO" sz="2100" dirty="0" smtClean="0"/>
              <a:t>eldre</a:t>
            </a:r>
            <a:endParaRPr lang="nb-NO" dirty="0"/>
          </a:p>
          <a:p>
            <a:r>
              <a:rPr lang="nb-NO" sz="2200" b="1" dirty="0" smtClean="0"/>
              <a:t>Suksesskriteriet: </a:t>
            </a:r>
            <a:r>
              <a:rPr lang="nb-NO" sz="2200" b="1" dirty="0"/>
              <a:t>Opplæring i bruk av teknologien er helt sentralt for å lykkes </a:t>
            </a:r>
          </a:p>
        </p:txBody>
      </p:sp>
      <p:sp>
        <p:nvSpPr>
          <p:cNvPr id="7" name="Rektangel 6"/>
          <p:cNvSpPr/>
          <p:nvPr/>
        </p:nvSpPr>
        <p:spPr>
          <a:xfrm>
            <a:off x="1198950" y="1628800"/>
            <a:ext cx="9793225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nb-NO" sz="2400" b="1" i="1" dirty="0">
                <a:solidFill>
                  <a:srgbClr val="0070C0"/>
                </a:solidFill>
              </a:rPr>
              <a:t>Regjeringsplattformen: "Regjeringen vil legge til rette for at flere kommuner tar i bruk </a:t>
            </a:r>
            <a:r>
              <a:rPr lang="nb-NO" sz="2400" b="1" i="1" dirty="0" smtClean="0">
                <a:solidFill>
                  <a:srgbClr val="0070C0"/>
                </a:solidFill>
              </a:rPr>
              <a:t>velferdsteknologi. Det må </a:t>
            </a:r>
            <a:r>
              <a:rPr lang="nb-NO" sz="2400" b="1" i="1" dirty="0">
                <a:solidFill>
                  <a:srgbClr val="0070C0"/>
                </a:solidFill>
              </a:rPr>
              <a:t>stimuleres til utvikling av brukervennlig velferdsteknologi"</a:t>
            </a:r>
          </a:p>
        </p:txBody>
      </p:sp>
    </p:spTree>
    <p:extLst>
      <p:ext uri="{BB962C8B-B14F-4D97-AF65-F5344CB8AC3E}">
        <p14:creationId xmlns:p14="http://schemas.microsoft.com/office/powerpoint/2010/main" val="377814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</a:t>
            </a:r>
            <a:r>
              <a:rPr lang="nb-NO" dirty="0" smtClean="0"/>
              <a:t>iltak </a:t>
            </a:r>
            <a:r>
              <a:rPr lang="nb-NO" dirty="0"/>
              <a:t>fra Helse- og </a:t>
            </a:r>
            <a:r>
              <a:rPr lang="nb-NO" dirty="0" smtClean="0"/>
              <a:t>omsorgsdepartementet II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Flere år – flere muligheter. Regjeringens strategi for et aldersvennlig samfunn (2016)</a:t>
            </a:r>
          </a:p>
          <a:p>
            <a:r>
              <a:rPr lang="nb-NO" dirty="0"/>
              <a:t>Nasjonalt program og Rådet for et aldersvennlig Norge (2019-2023)</a:t>
            </a:r>
          </a:p>
          <a:p>
            <a:pPr lvl="1"/>
            <a:r>
              <a:rPr lang="nb-NO" dirty="0"/>
              <a:t>Trude Drevland leder, deltar: KS, NHO, Husbanken, IKT-Norge, Frivillighet Norge, Pensjonistforbundet, Nova-Oslo Met</a:t>
            </a:r>
          </a:p>
          <a:p>
            <a:pPr lvl="1"/>
            <a:r>
              <a:rPr lang="nb-NO" dirty="0"/>
              <a:t>Jobbe frem nye ideer og løsninger </a:t>
            </a:r>
          </a:p>
          <a:p>
            <a:r>
              <a:rPr lang="nb-NO" dirty="0"/>
              <a:t>Eldreombud fra </a:t>
            </a:r>
            <a:r>
              <a:rPr lang="nb-NO" dirty="0" smtClean="0"/>
              <a:t>2020</a:t>
            </a:r>
            <a:endParaRPr lang="nb-NO" dirty="0"/>
          </a:p>
          <a:p>
            <a:pPr lvl="1"/>
            <a:r>
              <a:rPr lang="nb-NO" dirty="0"/>
              <a:t>Brukerstemme </a:t>
            </a:r>
          </a:p>
          <a:p>
            <a:pPr lvl="1"/>
            <a:r>
              <a:rPr lang="nb-NO" dirty="0"/>
              <a:t>Digital inkludering viktig del</a:t>
            </a:r>
          </a:p>
        </p:txBody>
      </p:sp>
    </p:spTree>
    <p:extLst>
      <p:ext uri="{BB962C8B-B14F-4D97-AF65-F5344CB8AC3E}">
        <p14:creationId xmlns:p14="http://schemas.microsoft.com/office/powerpoint/2010/main" val="25176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Tiltak </a:t>
            </a:r>
            <a:r>
              <a:rPr lang="nb-NO" dirty="0" smtClean="0"/>
              <a:t>fra KMD 2020-2021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35360" y="1592797"/>
            <a:ext cx="8172909" cy="4525963"/>
          </a:xfrm>
        </p:spPr>
        <p:txBody>
          <a:bodyPr/>
          <a:lstStyle/>
          <a:p>
            <a:r>
              <a:rPr lang="nb-NO" sz="2400" dirty="0" smtClean="0"/>
              <a:t>Ny samarbeidsavtale KMD – KS for </a:t>
            </a:r>
            <a:r>
              <a:rPr lang="nb-NO" sz="2400" dirty="0" smtClean="0"/>
              <a:t>videreutvikling av</a:t>
            </a:r>
            <a:r>
              <a:rPr lang="nb-NO" sz="2400" dirty="0"/>
              <a:t> </a:t>
            </a:r>
            <a:r>
              <a:rPr lang="nb-NO" sz="2400" dirty="0" smtClean="0"/>
              <a:t>Digihjelpen 2020-2021</a:t>
            </a:r>
            <a:endParaRPr lang="nb-NO" sz="2400" dirty="0" smtClean="0"/>
          </a:p>
          <a:p>
            <a:r>
              <a:rPr lang="nb-NO" sz="2400" dirty="0"/>
              <a:t>Tilskudd til kommunal </a:t>
            </a:r>
            <a:r>
              <a:rPr lang="nb-NO" sz="2400" dirty="0" smtClean="0"/>
              <a:t>etablering</a:t>
            </a:r>
            <a:r>
              <a:rPr lang="nb-NO" sz="2400" dirty="0"/>
              <a:t> </a:t>
            </a:r>
            <a:r>
              <a:rPr lang="nb-NO" sz="2400" dirty="0" smtClean="0"/>
              <a:t>av </a:t>
            </a:r>
            <a:r>
              <a:rPr lang="nb-NO" sz="2400" dirty="0"/>
              <a:t>Digihjelpen-tilbud</a:t>
            </a:r>
          </a:p>
          <a:p>
            <a:r>
              <a:rPr lang="nb-NO" sz="2400" dirty="0" smtClean="0"/>
              <a:t>Tildeler midler</a:t>
            </a:r>
            <a:r>
              <a:rPr lang="nb-NO" sz="2400" dirty="0" smtClean="0"/>
              <a:t> til Kompetanse </a:t>
            </a:r>
            <a:r>
              <a:rPr lang="nb-NO" sz="2400" dirty="0" smtClean="0"/>
              <a:t>Norge for videreutvikling av </a:t>
            </a:r>
            <a:r>
              <a:rPr lang="nb-NO" sz="2400" dirty="0" smtClean="0"/>
              <a:t>opplæringsressurser - Digidel.no</a:t>
            </a:r>
          </a:p>
          <a:p>
            <a:r>
              <a:rPr lang="nb-NO" sz="2400" dirty="0" smtClean="0"/>
              <a:t>Ny kartlegging - "indikatorer på befolkningens digitale kompetanse"</a:t>
            </a:r>
            <a:endParaRPr lang="nb-NO" sz="2400" dirty="0"/>
          </a:p>
          <a:p>
            <a:r>
              <a:rPr lang="nb-NO" sz="2400" dirty="0" smtClean="0"/>
              <a:t>Samlinger </a:t>
            </a:r>
            <a:r>
              <a:rPr lang="nb-NO" sz="2400" dirty="0"/>
              <a:t>for kommuner </a:t>
            </a:r>
            <a:r>
              <a:rPr lang="nb-NO" sz="2400" dirty="0" smtClean="0"/>
              <a:t>arrangeres i samarbeid mellom KS </a:t>
            </a:r>
            <a:r>
              <a:rPr lang="nb-NO" sz="2400" dirty="0"/>
              <a:t>og Kompetanse Norge</a:t>
            </a:r>
          </a:p>
          <a:p>
            <a:r>
              <a:rPr lang="nb-NO" sz="2400" dirty="0" smtClean="0"/>
              <a:t>Driftstilskudd Seniornett</a:t>
            </a:r>
            <a:endParaRPr lang="nb-NO" sz="2400" dirty="0"/>
          </a:p>
          <a:p>
            <a:r>
              <a:rPr lang="nb-NO" sz="2400" dirty="0" smtClean="0"/>
              <a:t>Veien videre – innspillseminar med repr. fra kommunene</a:t>
            </a:r>
            <a:endParaRPr lang="nb-NO" sz="2400" dirty="0" smtClean="0"/>
          </a:p>
          <a:p>
            <a:pPr marL="457200" lvl="1" indent="0">
              <a:buNone/>
            </a:pPr>
            <a:endParaRPr lang="nb-NO" dirty="0" smtClean="0"/>
          </a:p>
          <a:p>
            <a:endParaRPr lang="nb-NO" dirty="0"/>
          </a:p>
        </p:txBody>
      </p:sp>
      <p:pic>
        <p:nvPicPr>
          <p:cNvPr id="5" name="Plassholder for bilde 4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7192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7"/>
          </p:nvPr>
        </p:nvSpPr>
        <p:spPr>
          <a:xfrm>
            <a:off x="1195650" y="2564904"/>
            <a:ext cx="9792000" cy="576064"/>
          </a:xfrm>
        </p:spPr>
        <p:txBody>
          <a:bodyPr/>
          <a:lstStyle/>
          <a:p>
            <a:r>
              <a:rPr lang="nb-NO" dirty="0" smtClean="0"/>
              <a:t>Alle</a:t>
            </a:r>
            <a:r>
              <a:rPr lang="nb-NO" dirty="0" smtClean="0"/>
              <a:t> </a:t>
            </a:r>
            <a:r>
              <a:rPr lang="nb-NO" dirty="0" smtClean="0"/>
              <a:t>illustrasjonsbilder hvor det ikke er utklipp fra nettavisen</a:t>
            </a:r>
            <a:r>
              <a:rPr lang="nb-NO" dirty="0" smtClean="0"/>
              <a:t>/faksimile er fra </a:t>
            </a:r>
            <a:r>
              <a:rPr lang="nb-NO" dirty="0" smtClean="0"/>
              <a:t>Colourbox.</a:t>
            </a:r>
          </a:p>
          <a:p>
            <a:endParaRPr lang="en-GB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 smtClean="0"/>
              <a:t>Takk for oppmerksomheten!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171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kmål pptmal_16-9_KMD">
  <a:themeElements>
    <a:clrScheme name="KMD 3">
      <a:dk1>
        <a:srgbClr val="000000"/>
      </a:dk1>
      <a:lt1>
        <a:srgbClr val="FFFFFF"/>
      </a:lt1>
      <a:dk2>
        <a:srgbClr val="B9B3AE"/>
      </a:dk2>
      <a:lt2>
        <a:srgbClr val="EAE8E5"/>
      </a:lt2>
      <a:accent1>
        <a:srgbClr val="B9B3AE"/>
      </a:accent1>
      <a:accent2>
        <a:srgbClr val="003057"/>
      </a:accent2>
      <a:accent3>
        <a:srgbClr val="0082BA"/>
      </a:accent3>
      <a:accent4>
        <a:srgbClr val="C6DAE7"/>
      </a:accent4>
      <a:accent5>
        <a:srgbClr val="ED8B00"/>
      </a:accent5>
      <a:accent6>
        <a:srgbClr val="DA291C"/>
      </a:accent6>
      <a:hlink>
        <a:srgbClr val="012169"/>
      </a:hlink>
      <a:folHlink>
        <a:srgbClr val="A116E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MD-pptmal_16-9_Norsk_v1.potx" id="{CBDABA52-4513-4D8C-B93B-24E3682037AC}" vid="{5A532895-452C-40BB-A6DB-A0215884A143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A76CA387219D478D34DE75B74BA029" ma:contentTypeVersion="7" ma:contentTypeDescription="Create a new document." ma:contentTypeScope="" ma:versionID="26045c918825f950c7f5fb7b0be2a016">
  <xsd:schema xmlns:xsd="http://www.w3.org/2001/XMLSchema" xmlns:xs="http://www.w3.org/2001/XMLSchema" xmlns:p="http://schemas.microsoft.com/office/2006/metadata/properties" xmlns:ns2="c2964f7d-db0e-4b01-949c-80c8b992f857" targetNamespace="http://schemas.microsoft.com/office/2006/metadata/properties" ma:root="true" ma:fieldsID="e3baf1f1a696c94cdb121a95d692e959" ns2:_="">
    <xsd:import namespace="c2964f7d-db0e-4b01-949c-80c8b992f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964f7d-db0e-4b01-949c-80c8b992f8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0B37AF3-2917-447A-A5CC-1A0E8A6AE497}"/>
</file>

<file path=customXml/itemProps2.xml><?xml version="1.0" encoding="utf-8"?>
<ds:datastoreItem xmlns:ds="http://schemas.openxmlformats.org/officeDocument/2006/customXml" ds:itemID="{22586A1B-88BF-40AD-B70B-1352080E53E0}">
  <ds:schemaRefs>
    <ds:schemaRef ds:uri="9d803428-5019-46d4-bde4-96f6c9ddf1e9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112c0268-7ac8-4ec9-aab2-c7ffe7742f5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D292E45-1BF7-432E-9C21-4A7BB2B323A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KMD_Powerpoint_Bokmål</Template>
  <TotalTime>1731</TotalTime>
  <Words>926</Words>
  <Application>Microsoft Office PowerPoint</Application>
  <PresentationFormat>Widescreen</PresentationFormat>
  <Paragraphs>143</Paragraphs>
  <Slides>18</Slides>
  <Notes>6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6" baseType="lpstr">
      <vt:lpstr>Arial</vt:lpstr>
      <vt:lpstr>Calibri</vt:lpstr>
      <vt:lpstr>Courier New</vt:lpstr>
      <vt:lpstr>HurmeGeometricSans3 Light</vt:lpstr>
      <vt:lpstr>Verdana</vt:lpstr>
      <vt:lpstr>Wingdings</vt:lpstr>
      <vt:lpstr>Wingdings 3</vt:lpstr>
      <vt:lpstr>Bokmål pptmal_16-9_KMD</vt:lpstr>
      <vt:lpstr>PowerPoint-presentasjon</vt:lpstr>
      <vt:lpstr>Utfordringsbildet</vt:lpstr>
      <vt:lpstr>Demografi og egenskaper ved eldrebefolkningen</vt:lpstr>
      <vt:lpstr>Bruk av internett blant eldre 67-79 år</vt:lpstr>
      <vt:lpstr>Digital tilgang i hjemmet 81-100 år</vt:lpstr>
      <vt:lpstr>1. Opplæring i digital kompetanse er en oppgave som ligger til kommunene. Har dere opplæring og veiledning av eldre i digital kompetanse i din kommune?</vt:lpstr>
      <vt:lpstr>PowerPoint-presentasjon</vt:lpstr>
      <vt:lpstr>Digitalisering i Granavolden: </vt:lpstr>
      <vt:lpstr>PowerPoint-presentasjon</vt:lpstr>
      <vt:lpstr>Sitat fra Meld. St. 27 Digital agenda for Norge</vt:lpstr>
      <vt:lpstr>Tiltak fra KMD 2013-2019</vt:lpstr>
      <vt:lpstr>Tiltak fra KMD 2013-2019 forts.</vt:lpstr>
      <vt:lpstr>Midler til økt digital deltakelse i befolkningen</vt:lpstr>
      <vt:lpstr>Indikatorer på befolkningens digitale kompetanse</vt:lpstr>
      <vt:lpstr>Tiltak fra Helse- og omsorgsdepartementet I</vt:lpstr>
      <vt:lpstr>Tiltak fra Helse- og omsorgsdepartementet II</vt:lpstr>
      <vt:lpstr>Tiltak fra KMD 2020-2021</vt:lpstr>
      <vt:lpstr>PowerPoint-presentasjon</vt:lpstr>
    </vt:vector>
  </TitlesOfParts>
  <Company>STATEN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Lindbøl Stian</dc:creator>
  <cp:lastModifiedBy>Lindbøl Stian</cp:lastModifiedBy>
  <cp:revision>128</cp:revision>
  <cp:lastPrinted>2012-11-19T14:02:56Z</cp:lastPrinted>
  <dcterms:created xsi:type="dcterms:W3CDTF">2019-03-18T14:42:49Z</dcterms:created>
  <dcterms:modified xsi:type="dcterms:W3CDTF">2019-11-27T10:07:17Z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0x0101002EA76CA387219D478D34DE75B74BA029</vt:lpwstr>
  </property>
  <property fmtid="{D5CDD505-2E9C-101B-9397-08002B2CF9AE}" pid="3" name="MSIP_Label_da73a663-4204-480c-9ce8-a1a166c234ab_Enabled">
    <vt:lpwstr>True</vt:lpwstr>
  </property>
  <property fmtid="{D5CDD505-2E9C-101B-9397-08002B2CF9AE}" pid="4" name="MSIP_Label_da73a663-4204-480c-9ce8-a1a166c234ab_SiteId">
    <vt:lpwstr>f696e186-1c3b-44cd-bf76-5ace0e7007bd</vt:lpwstr>
  </property>
  <property fmtid="{D5CDD505-2E9C-101B-9397-08002B2CF9AE}" pid="5" name="MSIP_Label_da73a663-4204-480c-9ce8-a1a166c234ab_Owner">
    <vt:lpwstr>Stian.Lindbol@kmd.dep.no</vt:lpwstr>
  </property>
  <property fmtid="{D5CDD505-2E9C-101B-9397-08002B2CF9AE}" pid="6" name="MSIP_Label_da73a663-4204-480c-9ce8-a1a166c234ab_SetDate">
    <vt:lpwstr>2019-11-27T08:57:39.4706928Z</vt:lpwstr>
  </property>
  <property fmtid="{D5CDD505-2E9C-101B-9397-08002B2CF9AE}" pid="7" name="MSIP_Label_da73a663-4204-480c-9ce8-a1a166c234ab_Name">
    <vt:lpwstr>Intern (KMD)</vt:lpwstr>
  </property>
  <property fmtid="{D5CDD505-2E9C-101B-9397-08002B2CF9AE}" pid="8" name="MSIP_Label_da73a663-4204-480c-9ce8-a1a166c234ab_Application">
    <vt:lpwstr>Microsoft Azure Information Protection</vt:lpwstr>
  </property>
  <property fmtid="{D5CDD505-2E9C-101B-9397-08002B2CF9AE}" pid="9" name="MSIP_Label_da73a663-4204-480c-9ce8-a1a166c234ab_ActionId">
    <vt:lpwstr>5b63bdf1-2134-4621-b50b-4a68ea9f2418</vt:lpwstr>
  </property>
  <property fmtid="{D5CDD505-2E9C-101B-9397-08002B2CF9AE}" pid="10" name="MSIP_Label_da73a663-4204-480c-9ce8-a1a166c234ab_Extended_MSFT_Method">
    <vt:lpwstr>Automatic</vt:lpwstr>
  </property>
  <property fmtid="{D5CDD505-2E9C-101B-9397-08002B2CF9AE}" pid="11" name="MSIP_Label_cd69f2a2-b4aa-47ef-83af-68eaca11b74d_Enabled">
    <vt:lpwstr>True</vt:lpwstr>
  </property>
  <property fmtid="{D5CDD505-2E9C-101B-9397-08002B2CF9AE}" pid="12" name="MSIP_Label_cd69f2a2-b4aa-47ef-83af-68eaca11b74d_SiteId">
    <vt:lpwstr>f696e186-1c3b-44cd-bf76-5ace0e7007bd</vt:lpwstr>
  </property>
  <property fmtid="{D5CDD505-2E9C-101B-9397-08002B2CF9AE}" pid="13" name="MSIP_Label_cd69f2a2-b4aa-47ef-83af-68eaca11b74d_Owner">
    <vt:lpwstr>Stian.Lindbol@kmd.dep.no</vt:lpwstr>
  </property>
  <property fmtid="{D5CDD505-2E9C-101B-9397-08002B2CF9AE}" pid="14" name="MSIP_Label_cd69f2a2-b4aa-47ef-83af-68eaca11b74d_SetDate">
    <vt:lpwstr>2019-05-02T12:38:15.5771650Z</vt:lpwstr>
  </property>
  <property fmtid="{D5CDD505-2E9C-101B-9397-08002B2CF9AE}" pid="15" name="MSIP_Label_cd69f2a2-b4aa-47ef-83af-68eaca11b74d_Name">
    <vt:lpwstr>Intern (KMD)</vt:lpwstr>
  </property>
  <property fmtid="{D5CDD505-2E9C-101B-9397-08002B2CF9AE}" pid="16" name="MSIP_Label_cd69f2a2-b4aa-47ef-83af-68eaca11b74d_Application">
    <vt:lpwstr>Microsoft Azure Information Protection</vt:lpwstr>
  </property>
  <property fmtid="{D5CDD505-2E9C-101B-9397-08002B2CF9AE}" pid="17" name="MSIP_Label_cd69f2a2-b4aa-47ef-83af-68eaca11b74d_Extended_MSFT_Method">
    <vt:lpwstr>Automatic</vt:lpwstr>
  </property>
  <property fmtid="{D5CDD505-2E9C-101B-9397-08002B2CF9AE}" pid="18" name="Sensitivity">
    <vt:lpwstr>Intern (KMD) Intern (KMD)</vt:lpwstr>
  </property>
</Properties>
</file>