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4879" r:id="rId5"/>
    <p:sldId id="258" r:id="rId6"/>
    <p:sldId id="259" r:id="rId7"/>
    <p:sldId id="4880" r:id="rId8"/>
    <p:sldId id="260" r:id="rId9"/>
    <p:sldId id="417" r:id="rId10"/>
    <p:sldId id="266" r:id="rId11"/>
    <p:sldId id="4877" r:id="rId12"/>
    <p:sldId id="267" r:id="rId13"/>
    <p:sldId id="268" r:id="rId14"/>
    <p:sldId id="269" r:id="rId15"/>
    <p:sldId id="270" r:id="rId16"/>
    <p:sldId id="272" r:id="rId17"/>
    <p:sldId id="274" r:id="rId18"/>
    <p:sldId id="276" r:id="rId19"/>
    <p:sldId id="273" r:id="rId20"/>
    <p:sldId id="279" r:id="rId21"/>
    <p:sldId id="277" r:id="rId22"/>
    <p:sldId id="280" r:id="rId23"/>
    <p:sldId id="281" r:id="rId24"/>
    <p:sldId id="282" r:id="rId25"/>
    <p:sldId id="283" r:id="rId26"/>
    <p:sldId id="290" r:id="rId27"/>
    <p:sldId id="284" r:id="rId28"/>
    <p:sldId id="285" r:id="rId29"/>
    <p:sldId id="286" r:id="rId30"/>
    <p:sldId id="4869" r:id="rId31"/>
    <p:sldId id="278" r:id="rId32"/>
    <p:sldId id="292" r:id="rId33"/>
    <p:sldId id="291" r:id="rId34"/>
    <p:sldId id="287" r:id="rId35"/>
    <p:sldId id="289" r:id="rId36"/>
    <p:sldId id="293" r:id="rId37"/>
    <p:sldId id="294" r:id="rId38"/>
    <p:sldId id="4867" r:id="rId39"/>
    <p:sldId id="4870" r:id="rId40"/>
    <p:sldId id="4868" r:id="rId41"/>
    <p:sldId id="4874" r:id="rId42"/>
    <p:sldId id="4871" r:id="rId43"/>
    <p:sldId id="310" r:id="rId44"/>
    <p:sldId id="317" r:id="rId45"/>
    <p:sldId id="313" r:id="rId46"/>
    <p:sldId id="4878" r:id="rId47"/>
    <p:sldId id="4872" r:id="rId48"/>
    <p:sldId id="4873" r:id="rId49"/>
    <p:sldId id="356" r:id="rId50"/>
    <p:sldId id="336" r:id="rId51"/>
    <p:sldId id="338" r:id="rId52"/>
    <p:sldId id="339" r:id="rId53"/>
    <p:sldId id="351" r:id="rId54"/>
    <p:sldId id="4933" r:id="rId55"/>
    <p:sldId id="352" r:id="rId56"/>
    <p:sldId id="4932" r:id="rId57"/>
    <p:sldId id="4934" r:id="rId58"/>
    <p:sldId id="4935" r:id="rId5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1F1FC3-A734-4334-9B43-569380AB58EC}" v="10" dt="2024-01-08T14:39:29.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3" autoAdjust="0"/>
    <p:restoredTop sz="96327"/>
  </p:normalViewPr>
  <p:slideViewPr>
    <p:cSldViewPr snapToGrid="0">
      <p:cViewPr varScale="1">
        <p:scale>
          <a:sx n="78" d="100"/>
          <a:sy n="78" d="100"/>
        </p:scale>
        <p:origin x="102" y="19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jertrud Strand Sanderød" userId="30fbcbd9-17af-4696-b450-0e9aa439ed3a" providerId="ADAL" clId="{1F1F1FC3-A734-4334-9B43-569380AB58EC}"/>
    <pc:docChg chg="delSld modSld">
      <pc:chgData name="Gjertrud Strand Sanderød" userId="30fbcbd9-17af-4696-b450-0e9aa439ed3a" providerId="ADAL" clId="{1F1F1FC3-A734-4334-9B43-569380AB58EC}" dt="2024-01-08T14:39:27.302" v="87" actId="47"/>
      <pc:docMkLst>
        <pc:docMk/>
      </pc:docMkLst>
      <pc:sldChg chg="addSp modSp mod">
        <pc:chgData name="Gjertrud Strand Sanderød" userId="30fbcbd9-17af-4696-b450-0e9aa439ed3a" providerId="ADAL" clId="{1F1F1FC3-A734-4334-9B43-569380AB58EC}" dt="2023-09-14T07:42:10.315" v="80" actId="34135"/>
        <pc:sldMkLst>
          <pc:docMk/>
          <pc:sldMk cId="708431009" sldId="259"/>
        </pc:sldMkLst>
        <pc:spChg chg="add mod">
          <ac:chgData name="Gjertrud Strand Sanderød" userId="30fbcbd9-17af-4696-b450-0e9aa439ed3a" providerId="ADAL" clId="{1F1F1FC3-A734-4334-9B43-569380AB58EC}" dt="2023-09-14T07:42:10.315" v="80" actId="34135"/>
          <ac:spMkLst>
            <pc:docMk/>
            <pc:sldMk cId="708431009" sldId="259"/>
            <ac:spMk id="3" creationId="{BC006570-E609-A3F0-3611-F2A6549CC62E}"/>
          </ac:spMkLst>
        </pc:spChg>
      </pc:sldChg>
      <pc:sldChg chg="del">
        <pc:chgData name="Gjertrud Strand Sanderød" userId="30fbcbd9-17af-4696-b450-0e9aa439ed3a" providerId="ADAL" clId="{1F1F1FC3-A734-4334-9B43-569380AB58EC}" dt="2024-01-08T14:39:27.302" v="87" actId="47"/>
        <pc:sldMkLst>
          <pc:docMk/>
          <pc:sldMk cId="612484933" sldId="265"/>
        </pc:sldMkLst>
      </pc:sldChg>
      <pc:sldChg chg="addSp modSp mod">
        <pc:chgData name="Gjertrud Strand Sanderød" userId="30fbcbd9-17af-4696-b450-0e9aa439ed3a" providerId="ADAL" clId="{1F1F1FC3-A734-4334-9B43-569380AB58EC}" dt="2023-09-14T07:42:03.790" v="79" actId="34135"/>
        <pc:sldMkLst>
          <pc:docMk/>
          <pc:sldMk cId="1657930377" sldId="273"/>
        </pc:sldMkLst>
        <pc:spChg chg="add mod">
          <ac:chgData name="Gjertrud Strand Sanderød" userId="30fbcbd9-17af-4696-b450-0e9aa439ed3a" providerId="ADAL" clId="{1F1F1FC3-A734-4334-9B43-569380AB58EC}" dt="2023-09-14T07:42:03.790" v="79" actId="34135"/>
          <ac:spMkLst>
            <pc:docMk/>
            <pc:sldMk cId="1657930377" sldId="273"/>
            <ac:spMk id="3" creationId="{03BBBEAB-4FB5-411D-E224-D8E3B6D6CFCE}"/>
          </ac:spMkLst>
        </pc:spChg>
      </pc:sldChg>
      <pc:sldChg chg="addSp modSp mod">
        <pc:chgData name="Gjertrud Strand Sanderød" userId="30fbcbd9-17af-4696-b450-0e9aa439ed3a" providerId="ADAL" clId="{1F1F1FC3-A734-4334-9B43-569380AB58EC}" dt="2023-09-14T07:42:00" v="78" actId="34135"/>
        <pc:sldMkLst>
          <pc:docMk/>
          <pc:sldMk cId="3318152223" sldId="281"/>
        </pc:sldMkLst>
        <pc:spChg chg="add mod">
          <ac:chgData name="Gjertrud Strand Sanderød" userId="30fbcbd9-17af-4696-b450-0e9aa439ed3a" providerId="ADAL" clId="{1F1F1FC3-A734-4334-9B43-569380AB58EC}" dt="2023-09-14T07:42:00" v="78" actId="34135"/>
          <ac:spMkLst>
            <pc:docMk/>
            <pc:sldMk cId="3318152223" sldId="281"/>
            <ac:spMk id="3" creationId="{987D058E-82BC-2A7E-A007-B867F8801D69}"/>
          </ac:spMkLst>
        </pc:spChg>
      </pc:sldChg>
      <pc:sldChg chg="addSp modSp mod">
        <pc:chgData name="Gjertrud Strand Sanderød" userId="30fbcbd9-17af-4696-b450-0e9aa439ed3a" providerId="ADAL" clId="{1F1F1FC3-A734-4334-9B43-569380AB58EC}" dt="2023-09-14T07:42:19.650" v="82" actId="34135"/>
        <pc:sldMkLst>
          <pc:docMk/>
          <pc:sldMk cId="2246718139" sldId="284"/>
        </pc:sldMkLst>
        <pc:spChg chg="add mod">
          <ac:chgData name="Gjertrud Strand Sanderød" userId="30fbcbd9-17af-4696-b450-0e9aa439ed3a" providerId="ADAL" clId="{1F1F1FC3-A734-4334-9B43-569380AB58EC}" dt="2023-09-14T07:42:19.650" v="82" actId="34135"/>
          <ac:spMkLst>
            <pc:docMk/>
            <pc:sldMk cId="2246718139" sldId="284"/>
            <ac:spMk id="3" creationId="{868F3688-AAC2-3251-C8D6-172FB4B96CE7}"/>
          </ac:spMkLst>
        </pc:spChg>
      </pc:sldChg>
      <pc:sldChg chg="addSp modSp mod">
        <pc:chgData name="Gjertrud Strand Sanderød" userId="30fbcbd9-17af-4696-b450-0e9aa439ed3a" providerId="ADAL" clId="{1F1F1FC3-A734-4334-9B43-569380AB58EC}" dt="2023-09-14T07:42:25.580" v="84" actId="34135"/>
        <pc:sldMkLst>
          <pc:docMk/>
          <pc:sldMk cId="2552687129" sldId="291"/>
        </pc:sldMkLst>
        <pc:spChg chg="add mod">
          <ac:chgData name="Gjertrud Strand Sanderød" userId="30fbcbd9-17af-4696-b450-0e9aa439ed3a" providerId="ADAL" clId="{1F1F1FC3-A734-4334-9B43-569380AB58EC}" dt="2023-09-14T07:42:25.580" v="84" actId="34135"/>
          <ac:spMkLst>
            <pc:docMk/>
            <pc:sldMk cId="2552687129" sldId="291"/>
            <ac:spMk id="3" creationId="{56EF210B-E76B-927C-D083-B3B43B468C5E}"/>
          </ac:spMkLst>
        </pc:spChg>
      </pc:sldChg>
      <pc:sldChg chg="addSp modSp mod">
        <pc:chgData name="Gjertrud Strand Sanderød" userId="30fbcbd9-17af-4696-b450-0e9aa439ed3a" providerId="ADAL" clId="{1F1F1FC3-A734-4334-9B43-569380AB58EC}" dt="2023-09-14T07:42:35.121" v="86" actId="34135"/>
        <pc:sldMkLst>
          <pc:docMk/>
          <pc:sldMk cId="4183551430" sldId="4868"/>
        </pc:sldMkLst>
        <pc:spChg chg="add mod">
          <ac:chgData name="Gjertrud Strand Sanderød" userId="30fbcbd9-17af-4696-b450-0e9aa439ed3a" providerId="ADAL" clId="{1F1F1FC3-A734-4334-9B43-569380AB58EC}" dt="2023-09-14T07:42:35.121" v="86" actId="34135"/>
          <ac:spMkLst>
            <pc:docMk/>
            <pc:sldMk cId="4183551430" sldId="4868"/>
            <ac:spMk id="3" creationId="{CD143FEF-4443-E578-9165-87CAEF6353B4}"/>
          </ac:spMkLst>
        </pc:spChg>
      </pc:sldChg>
      <pc:sldChg chg="addSp modSp mod">
        <pc:chgData name="Gjertrud Strand Sanderød" userId="30fbcbd9-17af-4696-b450-0e9aa439ed3a" providerId="ADAL" clId="{1F1F1FC3-A734-4334-9B43-569380AB58EC}" dt="2023-09-14T07:41:03.174" v="32" actId="34135"/>
        <pc:sldMkLst>
          <pc:docMk/>
          <pc:sldMk cId="597585267" sldId="4879"/>
        </pc:sldMkLst>
        <pc:spChg chg="add mod">
          <ac:chgData name="Gjertrud Strand Sanderød" userId="30fbcbd9-17af-4696-b450-0e9aa439ed3a" providerId="ADAL" clId="{1F1F1FC3-A734-4334-9B43-569380AB58EC}" dt="2023-09-14T07:41:03.174" v="32" actId="34135"/>
          <ac:spMkLst>
            <pc:docMk/>
            <pc:sldMk cId="597585267" sldId="4879"/>
            <ac:spMk id="2" creationId="{4DA04DD3-BDE1-D26E-CA23-5047325598E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6C36F-9EA7-46E8-A0D8-2615F8BD892C}"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nb-NO"/>
        </a:p>
      </dgm:t>
    </dgm:pt>
    <dgm:pt modelId="{9C5C6FAF-6BC5-41F7-990D-57BA6838B91A}">
      <dgm:prSet phldrT="[Tekst]"/>
      <dgm:spPr/>
      <dgm:t>
        <a:bodyPr/>
        <a:lstStyle/>
        <a:p>
          <a:r>
            <a:rPr lang="nb-NO" dirty="0"/>
            <a:t>Kommunestyret</a:t>
          </a:r>
        </a:p>
      </dgm:t>
    </dgm:pt>
    <dgm:pt modelId="{16F7DB0F-4AF8-4D0B-BAA3-D38D61FC1D5F}" type="parTrans" cxnId="{BCFA53F3-AF76-4F50-94B4-0A54F45B075D}">
      <dgm:prSet/>
      <dgm:spPr/>
      <dgm:t>
        <a:bodyPr/>
        <a:lstStyle/>
        <a:p>
          <a:endParaRPr lang="nb-NO"/>
        </a:p>
      </dgm:t>
    </dgm:pt>
    <dgm:pt modelId="{904BD7DD-BB6C-4858-A835-7742DB0C3B0D}" type="sibTrans" cxnId="{BCFA53F3-AF76-4F50-94B4-0A54F45B075D}">
      <dgm:prSet/>
      <dgm:spPr/>
      <dgm:t>
        <a:bodyPr/>
        <a:lstStyle/>
        <a:p>
          <a:endParaRPr lang="nb-NO"/>
        </a:p>
      </dgm:t>
    </dgm:pt>
    <dgm:pt modelId="{49541F1E-87B8-4CB8-BAE6-2370C9ACCD22}" type="asst">
      <dgm:prSet phldrT="[Tekst]"/>
      <dgm:spPr/>
      <dgm:t>
        <a:bodyPr/>
        <a:lstStyle/>
        <a:p>
          <a:r>
            <a:rPr lang="nb-NO"/>
            <a:t>Kontrollutvalg</a:t>
          </a:r>
        </a:p>
      </dgm:t>
    </dgm:pt>
    <dgm:pt modelId="{97A51D23-4B06-47AE-A167-394E37C8EB0D}" type="parTrans" cxnId="{2C47D318-8919-4541-A22D-42409E43C7B2}">
      <dgm:prSet/>
      <dgm:spPr/>
      <dgm:t>
        <a:bodyPr/>
        <a:lstStyle/>
        <a:p>
          <a:endParaRPr lang="nb-NO"/>
        </a:p>
      </dgm:t>
    </dgm:pt>
    <dgm:pt modelId="{7E0E421C-2362-420C-A3E8-844E25751FCF}" type="sibTrans" cxnId="{2C47D318-8919-4541-A22D-42409E43C7B2}">
      <dgm:prSet/>
      <dgm:spPr/>
      <dgm:t>
        <a:bodyPr/>
        <a:lstStyle/>
        <a:p>
          <a:endParaRPr lang="nb-NO"/>
        </a:p>
      </dgm:t>
    </dgm:pt>
    <dgm:pt modelId="{A4CDF1DA-B0B2-4D42-B2FA-42FB1B8D02E0}">
      <dgm:prSet phldrT="[Tekst]"/>
      <dgm:spPr/>
      <dgm:t>
        <a:bodyPr/>
        <a:lstStyle/>
        <a:p>
          <a:r>
            <a:rPr lang="nb-NO" dirty="0" err="1"/>
            <a:t>Utval</a:t>
          </a:r>
          <a:r>
            <a:rPr lang="nb-NO" dirty="0"/>
            <a:t> for teknikk, plan og miljø</a:t>
          </a:r>
        </a:p>
      </dgm:t>
    </dgm:pt>
    <dgm:pt modelId="{35F19FAD-F875-4CA4-9BC1-E299A0802D0F}" type="parTrans" cxnId="{9048446C-A0B9-4278-BE47-604D9D1F0EBA}">
      <dgm:prSet/>
      <dgm:spPr/>
      <dgm:t>
        <a:bodyPr/>
        <a:lstStyle/>
        <a:p>
          <a:endParaRPr lang="nb-NO"/>
        </a:p>
      </dgm:t>
    </dgm:pt>
    <dgm:pt modelId="{AD43E28C-9B63-47E0-87A3-964ED9A3E99C}" type="sibTrans" cxnId="{9048446C-A0B9-4278-BE47-604D9D1F0EBA}">
      <dgm:prSet/>
      <dgm:spPr/>
      <dgm:t>
        <a:bodyPr/>
        <a:lstStyle/>
        <a:p>
          <a:endParaRPr lang="nb-NO"/>
        </a:p>
      </dgm:t>
    </dgm:pt>
    <dgm:pt modelId="{9ABEB583-26FB-422A-A099-156F39C4FE79}">
      <dgm:prSet phldrT="[Tekst]"/>
      <dgm:spPr/>
      <dgm:t>
        <a:bodyPr/>
        <a:lstStyle/>
        <a:p>
          <a:r>
            <a:rPr lang="nb-NO" dirty="0" err="1"/>
            <a:t>Utval</a:t>
          </a:r>
          <a:r>
            <a:rPr lang="nb-NO" dirty="0"/>
            <a:t> for skule og oppvekst</a:t>
          </a:r>
        </a:p>
      </dgm:t>
    </dgm:pt>
    <dgm:pt modelId="{5355D240-6BF7-4805-96CD-B3E26D5EFA1A}" type="parTrans" cxnId="{89475056-5E7F-4D9F-8E4A-FD049030EB30}">
      <dgm:prSet/>
      <dgm:spPr/>
      <dgm:t>
        <a:bodyPr/>
        <a:lstStyle/>
        <a:p>
          <a:endParaRPr lang="nb-NO"/>
        </a:p>
      </dgm:t>
    </dgm:pt>
    <dgm:pt modelId="{1695CBC9-F374-4802-8A74-70C919AF2057}" type="sibTrans" cxnId="{89475056-5E7F-4D9F-8E4A-FD049030EB30}">
      <dgm:prSet/>
      <dgm:spPr/>
      <dgm:t>
        <a:bodyPr/>
        <a:lstStyle/>
        <a:p>
          <a:endParaRPr lang="nb-NO"/>
        </a:p>
      </dgm:t>
    </dgm:pt>
    <dgm:pt modelId="{C9E449A2-6767-4743-8FAC-6569FE2B8BB0}">
      <dgm:prSet phldrT="[Tekst]"/>
      <dgm:spPr/>
      <dgm:t>
        <a:bodyPr/>
        <a:lstStyle/>
        <a:p>
          <a:r>
            <a:rPr lang="nb-NO" dirty="0" err="1"/>
            <a:t>Utval</a:t>
          </a:r>
          <a:r>
            <a:rPr lang="nb-NO" dirty="0"/>
            <a:t> for kultur og samfunn</a:t>
          </a:r>
        </a:p>
      </dgm:t>
    </dgm:pt>
    <dgm:pt modelId="{FABE6DD6-A6DF-42EA-AC6C-A5CCED4E6257}" type="parTrans" cxnId="{B1957782-A6FB-4143-9FA0-6C1DDE5CA57E}">
      <dgm:prSet/>
      <dgm:spPr/>
      <dgm:t>
        <a:bodyPr/>
        <a:lstStyle/>
        <a:p>
          <a:endParaRPr lang="nb-NO"/>
        </a:p>
      </dgm:t>
    </dgm:pt>
    <dgm:pt modelId="{823DB365-34C0-4DE3-88A2-6E539C8E0B3F}" type="sibTrans" cxnId="{B1957782-A6FB-4143-9FA0-6C1DDE5CA57E}">
      <dgm:prSet/>
      <dgm:spPr/>
      <dgm:t>
        <a:bodyPr/>
        <a:lstStyle/>
        <a:p>
          <a:endParaRPr lang="nb-NO"/>
        </a:p>
      </dgm:t>
    </dgm:pt>
    <dgm:pt modelId="{88B97082-F534-49E0-B099-CB3529B91169}">
      <dgm:prSet/>
      <dgm:spPr/>
      <dgm:t>
        <a:bodyPr/>
        <a:lstStyle/>
        <a:p>
          <a:r>
            <a:rPr lang="nb-NO" dirty="0" err="1"/>
            <a:t>Utval</a:t>
          </a:r>
          <a:r>
            <a:rPr lang="nb-NO" dirty="0"/>
            <a:t> for helse og omsorg</a:t>
          </a:r>
        </a:p>
      </dgm:t>
    </dgm:pt>
    <dgm:pt modelId="{C010723A-C345-43AD-8B97-F616F83EF0D1}" type="parTrans" cxnId="{E26B13F9-9818-47A4-B8DE-6C1E00D263D5}">
      <dgm:prSet/>
      <dgm:spPr/>
      <dgm:t>
        <a:bodyPr/>
        <a:lstStyle/>
        <a:p>
          <a:endParaRPr lang="nb-NO"/>
        </a:p>
      </dgm:t>
    </dgm:pt>
    <dgm:pt modelId="{54765E64-5F83-4E46-8976-DC0CB2EDB008}" type="sibTrans" cxnId="{E26B13F9-9818-47A4-B8DE-6C1E00D263D5}">
      <dgm:prSet/>
      <dgm:spPr/>
      <dgm:t>
        <a:bodyPr/>
        <a:lstStyle/>
        <a:p>
          <a:endParaRPr lang="nb-NO"/>
        </a:p>
      </dgm:t>
    </dgm:pt>
    <dgm:pt modelId="{B6E1B4DA-7345-4887-A688-AD419E4F88EF}" type="asst">
      <dgm:prSet/>
      <dgm:spPr/>
      <dgm:t>
        <a:bodyPr/>
        <a:lstStyle/>
        <a:p>
          <a:r>
            <a:rPr lang="nb-NO"/>
            <a:t>Formannskap</a:t>
          </a:r>
        </a:p>
      </dgm:t>
    </dgm:pt>
    <dgm:pt modelId="{4AF70E79-2BCF-47FD-A07C-0A4B6043101B}" type="parTrans" cxnId="{6F5BFA97-3C54-4C84-9D76-DC8B018D1D5E}">
      <dgm:prSet/>
      <dgm:spPr/>
      <dgm:t>
        <a:bodyPr/>
        <a:lstStyle/>
        <a:p>
          <a:endParaRPr lang="nb-NO"/>
        </a:p>
      </dgm:t>
    </dgm:pt>
    <dgm:pt modelId="{0F21E0C5-CBEE-4C76-9AE9-2FF2C417E225}" type="sibTrans" cxnId="{6F5BFA97-3C54-4C84-9D76-DC8B018D1D5E}">
      <dgm:prSet/>
      <dgm:spPr/>
      <dgm:t>
        <a:bodyPr/>
        <a:lstStyle/>
        <a:p>
          <a:endParaRPr lang="nb-NO"/>
        </a:p>
      </dgm:t>
    </dgm:pt>
    <dgm:pt modelId="{8897827F-F4E2-4E67-BCB1-A1ED4F4778C9}">
      <dgm:prSet/>
      <dgm:spPr/>
      <dgm:t>
        <a:bodyPr/>
        <a:lstStyle/>
        <a:p>
          <a:r>
            <a:rPr lang="nb-NO" dirty="0"/>
            <a:t>Eldreråd</a:t>
          </a:r>
        </a:p>
      </dgm:t>
    </dgm:pt>
    <dgm:pt modelId="{8B65CE5F-A50A-449A-8AC5-E49E89D3BA87}" type="parTrans" cxnId="{3FECD22D-A69A-4D17-9910-0C934880EE3F}">
      <dgm:prSet/>
      <dgm:spPr/>
      <dgm:t>
        <a:bodyPr/>
        <a:lstStyle/>
        <a:p>
          <a:endParaRPr lang="nb-NO"/>
        </a:p>
      </dgm:t>
    </dgm:pt>
    <dgm:pt modelId="{A41E525B-8F10-47DE-B301-DFF3C7017D65}" type="sibTrans" cxnId="{3FECD22D-A69A-4D17-9910-0C934880EE3F}">
      <dgm:prSet/>
      <dgm:spPr/>
      <dgm:t>
        <a:bodyPr/>
        <a:lstStyle/>
        <a:p>
          <a:endParaRPr lang="nb-NO"/>
        </a:p>
      </dgm:t>
    </dgm:pt>
    <dgm:pt modelId="{8F78D473-F002-4BA1-A677-6AC286F2989E}">
      <dgm:prSet/>
      <dgm:spPr/>
      <dgm:t>
        <a:bodyPr/>
        <a:lstStyle/>
        <a:p>
          <a:r>
            <a:rPr lang="nb-NO" dirty="0"/>
            <a:t>Råd for personer med nedsett funksjonsevne</a:t>
          </a:r>
        </a:p>
      </dgm:t>
    </dgm:pt>
    <dgm:pt modelId="{D1DEB7BC-85C2-4C9C-B17C-0559C46CAE40}" type="parTrans" cxnId="{B4F8AE45-0E0E-40F9-8D74-6FD611698B83}">
      <dgm:prSet/>
      <dgm:spPr/>
      <dgm:t>
        <a:bodyPr/>
        <a:lstStyle/>
        <a:p>
          <a:endParaRPr lang="nb-NO"/>
        </a:p>
      </dgm:t>
    </dgm:pt>
    <dgm:pt modelId="{22CE364D-244B-48A6-8F0C-A6965EA12C09}" type="sibTrans" cxnId="{B4F8AE45-0E0E-40F9-8D74-6FD611698B83}">
      <dgm:prSet/>
      <dgm:spPr/>
      <dgm:t>
        <a:bodyPr/>
        <a:lstStyle/>
        <a:p>
          <a:endParaRPr lang="nb-NO"/>
        </a:p>
      </dgm:t>
    </dgm:pt>
    <dgm:pt modelId="{E1406DE9-2967-40A1-8EBB-C87BA57C2570}">
      <dgm:prSet/>
      <dgm:spPr/>
      <dgm:t>
        <a:bodyPr/>
        <a:lstStyle/>
        <a:p>
          <a:r>
            <a:rPr lang="nb-NO"/>
            <a:t>Ungdomsråd</a:t>
          </a:r>
        </a:p>
      </dgm:t>
    </dgm:pt>
    <dgm:pt modelId="{39D096B5-6367-4765-B1ED-EC0D993C2705}" type="parTrans" cxnId="{EB2DE41B-678C-4EB9-AD06-11B40D930319}">
      <dgm:prSet/>
      <dgm:spPr/>
      <dgm:t>
        <a:bodyPr/>
        <a:lstStyle/>
        <a:p>
          <a:endParaRPr lang="nb-NO"/>
        </a:p>
      </dgm:t>
    </dgm:pt>
    <dgm:pt modelId="{3D2E456F-251C-46AB-A65E-12A63CC52606}" type="sibTrans" cxnId="{EB2DE41B-678C-4EB9-AD06-11B40D930319}">
      <dgm:prSet/>
      <dgm:spPr/>
      <dgm:t>
        <a:bodyPr/>
        <a:lstStyle/>
        <a:p>
          <a:endParaRPr lang="nb-NO"/>
        </a:p>
      </dgm:t>
    </dgm:pt>
    <dgm:pt modelId="{2CFC00F5-51DE-4678-8859-F99883D142CA}" type="pres">
      <dgm:prSet presAssocID="{8666C36F-9EA7-46E8-A0D8-2615F8BD892C}" presName="hierChild1" presStyleCnt="0">
        <dgm:presLayoutVars>
          <dgm:orgChart val="1"/>
          <dgm:chPref val="1"/>
          <dgm:dir/>
          <dgm:animOne val="branch"/>
          <dgm:animLvl val="lvl"/>
          <dgm:resizeHandles/>
        </dgm:presLayoutVars>
      </dgm:prSet>
      <dgm:spPr/>
    </dgm:pt>
    <dgm:pt modelId="{709DA232-AFC1-4A98-8D4E-FF04C0FFB915}" type="pres">
      <dgm:prSet presAssocID="{E1406DE9-2967-40A1-8EBB-C87BA57C2570}" presName="hierRoot1" presStyleCnt="0">
        <dgm:presLayoutVars>
          <dgm:hierBranch val="init"/>
        </dgm:presLayoutVars>
      </dgm:prSet>
      <dgm:spPr/>
    </dgm:pt>
    <dgm:pt modelId="{F68F5E15-DE87-40C7-9C1A-81F86B146493}" type="pres">
      <dgm:prSet presAssocID="{E1406DE9-2967-40A1-8EBB-C87BA57C2570}" presName="rootComposite1" presStyleCnt="0"/>
      <dgm:spPr/>
    </dgm:pt>
    <dgm:pt modelId="{14946CC4-69CB-4A89-B8AF-3C30E0903548}" type="pres">
      <dgm:prSet presAssocID="{E1406DE9-2967-40A1-8EBB-C87BA57C2570}" presName="rootText1" presStyleLbl="node0" presStyleIdx="0" presStyleCnt="4" custScaleX="84478" custScaleY="81651" custLinFactX="213335" custLinFactNeighborX="300000" custLinFactNeighborY="-10841">
        <dgm:presLayoutVars>
          <dgm:chPref val="3"/>
        </dgm:presLayoutVars>
      </dgm:prSet>
      <dgm:spPr/>
    </dgm:pt>
    <dgm:pt modelId="{23E3CE1E-07C3-4583-AF21-FACDA4B77A7E}" type="pres">
      <dgm:prSet presAssocID="{E1406DE9-2967-40A1-8EBB-C87BA57C2570}" presName="rootConnector1" presStyleLbl="node1" presStyleIdx="0" presStyleCnt="0"/>
      <dgm:spPr/>
    </dgm:pt>
    <dgm:pt modelId="{5249CD7E-3089-413F-9448-50FEE56B7F4E}" type="pres">
      <dgm:prSet presAssocID="{E1406DE9-2967-40A1-8EBB-C87BA57C2570}" presName="hierChild2" presStyleCnt="0"/>
      <dgm:spPr/>
    </dgm:pt>
    <dgm:pt modelId="{8E7C946D-1873-4BFA-A5DF-4C0E7AC33A31}" type="pres">
      <dgm:prSet presAssocID="{E1406DE9-2967-40A1-8EBB-C87BA57C2570}" presName="hierChild3" presStyleCnt="0"/>
      <dgm:spPr/>
    </dgm:pt>
    <dgm:pt modelId="{77CBA999-5EFA-4F8C-B612-689D2DC4A614}" type="pres">
      <dgm:prSet presAssocID="{8F78D473-F002-4BA1-A677-6AC286F2989E}" presName="hierRoot1" presStyleCnt="0">
        <dgm:presLayoutVars>
          <dgm:hierBranch val="init"/>
        </dgm:presLayoutVars>
      </dgm:prSet>
      <dgm:spPr/>
    </dgm:pt>
    <dgm:pt modelId="{A47815BB-DA2F-4918-B20D-CD3641462B84}" type="pres">
      <dgm:prSet presAssocID="{8F78D473-F002-4BA1-A677-6AC286F2989E}" presName="rootComposite1" presStyleCnt="0"/>
      <dgm:spPr/>
    </dgm:pt>
    <dgm:pt modelId="{78A37970-842C-44A6-8998-141C22105BA7}" type="pres">
      <dgm:prSet presAssocID="{8F78D473-F002-4BA1-A677-6AC286F2989E}" presName="rootText1" presStyleLbl="node0" presStyleIdx="1" presStyleCnt="4" custScaleX="85745" custScaleY="65393" custLinFactX="200000" custLinFactY="57008" custLinFactNeighborX="206564" custLinFactNeighborY="100000">
        <dgm:presLayoutVars>
          <dgm:chPref val="3"/>
        </dgm:presLayoutVars>
      </dgm:prSet>
      <dgm:spPr/>
    </dgm:pt>
    <dgm:pt modelId="{3B201502-179B-4485-930D-728C1F9FC2FC}" type="pres">
      <dgm:prSet presAssocID="{8F78D473-F002-4BA1-A677-6AC286F2989E}" presName="rootConnector1" presStyleLbl="node1" presStyleIdx="0" presStyleCnt="0"/>
      <dgm:spPr/>
    </dgm:pt>
    <dgm:pt modelId="{526EB978-8FC9-4F61-927A-9BCE946A8B2E}" type="pres">
      <dgm:prSet presAssocID="{8F78D473-F002-4BA1-A677-6AC286F2989E}" presName="hierChild2" presStyleCnt="0"/>
      <dgm:spPr/>
    </dgm:pt>
    <dgm:pt modelId="{3707006E-2D2B-4848-8859-759CD409F630}" type="pres">
      <dgm:prSet presAssocID="{8F78D473-F002-4BA1-A677-6AC286F2989E}" presName="hierChild3" presStyleCnt="0"/>
      <dgm:spPr/>
    </dgm:pt>
    <dgm:pt modelId="{BBF8287E-24D2-4392-A186-A26F16F582F2}" type="pres">
      <dgm:prSet presAssocID="{8897827F-F4E2-4E67-BCB1-A1ED4F4778C9}" presName="hierRoot1" presStyleCnt="0">
        <dgm:presLayoutVars>
          <dgm:hierBranch val="init"/>
        </dgm:presLayoutVars>
      </dgm:prSet>
      <dgm:spPr/>
    </dgm:pt>
    <dgm:pt modelId="{21B9721E-7079-448C-B1AC-43B83C5CE419}" type="pres">
      <dgm:prSet presAssocID="{8897827F-F4E2-4E67-BCB1-A1ED4F4778C9}" presName="rootComposite1" presStyleCnt="0"/>
      <dgm:spPr/>
    </dgm:pt>
    <dgm:pt modelId="{05585C8A-3F0F-451F-83C7-4F7B8114993A}" type="pres">
      <dgm:prSet presAssocID="{8897827F-F4E2-4E67-BCB1-A1ED4F4778C9}" presName="rootText1" presStyleLbl="node0" presStyleIdx="2" presStyleCnt="4" custScaleX="84244" custScaleY="71328" custLinFactX="101346" custLinFactNeighborX="200000" custLinFactNeighborY="77486">
        <dgm:presLayoutVars>
          <dgm:chPref val="3"/>
        </dgm:presLayoutVars>
      </dgm:prSet>
      <dgm:spPr/>
    </dgm:pt>
    <dgm:pt modelId="{8E278481-DA57-487E-8293-BF89A4DA1340}" type="pres">
      <dgm:prSet presAssocID="{8897827F-F4E2-4E67-BCB1-A1ED4F4778C9}" presName="rootConnector1" presStyleLbl="node1" presStyleIdx="0" presStyleCnt="0"/>
      <dgm:spPr/>
    </dgm:pt>
    <dgm:pt modelId="{B3CB9D93-1DDE-4E61-9104-8E70BC45C9EA}" type="pres">
      <dgm:prSet presAssocID="{8897827F-F4E2-4E67-BCB1-A1ED4F4778C9}" presName="hierChild2" presStyleCnt="0"/>
      <dgm:spPr/>
    </dgm:pt>
    <dgm:pt modelId="{B5DD2301-B15A-4C51-98AD-4B38B1CEBC43}" type="pres">
      <dgm:prSet presAssocID="{8897827F-F4E2-4E67-BCB1-A1ED4F4778C9}" presName="hierChild3" presStyleCnt="0"/>
      <dgm:spPr/>
    </dgm:pt>
    <dgm:pt modelId="{865DC87F-AAB7-4BCA-8F03-1B16F113C0E4}" type="pres">
      <dgm:prSet presAssocID="{9C5C6FAF-6BC5-41F7-990D-57BA6838B91A}" presName="hierRoot1" presStyleCnt="0">
        <dgm:presLayoutVars>
          <dgm:hierBranch val="init"/>
        </dgm:presLayoutVars>
      </dgm:prSet>
      <dgm:spPr/>
    </dgm:pt>
    <dgm:pt modelId="{07A3DA7C-58B4-48CA-9BB2-96EE7C27415C}" type="pres">
      <dgm:prSet presAssocID="{9C5C6FAF-6BC5-41F7-990D-57BA6838B91A}" presName="rootComposite1" presStyleCnt="0"/>
      <dgm:spPr/>
    </dgm:pt>
    <dgm:pt modelId="{A7DC418D-F792-4AA2-A2AA-9B09D6673E39}" type="pres">
      <dgm:prSet presAssocID="{9C5C6FAF-6BC5-41F7-990D-57BA6838B91A}" presName="rootText1" presStyleLbl="node0" presStyleIdx="3" presStyleCnt="4">
        <dgm:presLayoutVars>
          <dgm:chPref val="3"/>
        </dgm:presLayoutVars>
      </dgm:prSet>
      <dgm:spPr/>
    </dgm:pt>
    <dgm:pt modelId="{13073AC3-09DA-4AD0-B448-AD0315A82D16}" type="pres">
      <dgm:prSet presAssocID="{9C5C6FAF-6BC5-41F7-990D-57BA6838B91A}" presName="rootConnector1" presStyleLbl="node1" presStyleIdx="0" presStyleCnt="0"/>
      <dgm:spPr/>
    </dgm:pt>
    <dgm:pt modelId="{D938CC7C-CF45-4001-BE80-CB925354D367}" type="pres">
      <dgm:prSet presAssocID="{9C5C6FAF-6BC5-41F7-990D-57BA6838B91A}" presName="hierChild2" presStyleCnt="0"/>
      <dgm:spPr/>
    </dgm:pt>
    <dgm:pt modelId="{CBBEC3AE-57CF-4B7F-949A-1F899CE959F1}" type="pres">
      <dgm:prSet presAssocID="{5355D240-6BF7-4805-96CD-B3E26D5EFA1A}" presName="Name37" presStyleLbl="parChTrans1D2" presStyleIdx="0" presStyleCnt="6"/>
      <dgm:spPr/>
    </dgm:pt>
    <dgm:pt modelId="{1BE5ECD5-05C2-4CF7-9F89-E5B965C01BC1}" type="pres">
      <dgm:prSet presAssocID="{9ABEB583-26FB-422A-A099-156F39C4FE79}" presName="hierRoot2" presStyleCnt="0">
        <dgm:presLayoutVars>
          <dgm:hierBranch val="init"/>
        </dgm:presLayoutVars>
      </dgm:prSet>
      <dgm:spPr/>
    </dgm:pt>
    <dgm:pt modelId="{D193596D-0487-4995-B777-3CA66D983362}" type="pres">
      <dgm:prSet presAssocID="{9ABEB583-26FB-422A-A099-156F39C4FE79}" presName="rootComposite" presStyleCnt="0"/>
      <dgm:spPr/>
    </dgm:pt>
    <dgm:pt modelId="{81E3488B-C009-402E-A377-42E3554F8813}" type="pres">
      <dgm:prSet presAssocID="{9ABEB583-26FB-422A-A099-156F39C4FE79}" presName="rootText" presStyleLbl="node2" presStyleIdx="0" presStyleCnt="4">
        <dgm:presLayoutVars>
          <dgm:chPref val="3"/>
        </dgm:presLayoutVars>
      </dgm:prSet>
      <dgm:spPr/>
    </dgm:pt>
    <dgm:pt modelId="{4207C8D0-4408-4DED-A59E-3756B02B0629}" type="pres">
      <dgm:prSet presAssocID="{9ABEB583-26FB-422A-A099-156F39C4FE79}" presName="rootConnector" presStyleLbl="node2" presStyleIdx="0" presStyleCnt="4"/>
      <dgm:spPr/>
    </dgm:pt>
    <dgm:pt modelId="{F88DD9B8-140C-4314-BF8E-9FFC0BFBC0A3}" type="pres">
      <dgm:prSet presAssocID="{9ABEB583-26FB-422A-A099-156F39C4FE79}" presName="hierChild4" presStyleCnt="0"/>
      <dgm:spPr/>
    </dgm:pt>
    <dgm:pt modelId="{30871A4D-F993-4541-A74E-9FA584B8DC26}" type="pres">
      <dgm:prSet presAssocID="{9ABEB583-26FB-422A-A099-156F39C4FE79}" presName="hierChild5" presStyleCnt="0"/>
      <dgm:spPr/>
    </dgm:pt>
    <dgm:pt modelId="{EF0BF116-88A3-4F57-B51B-471B9B0DE653}" type="pres">
      <dgm:prSet presAssocID="{35F19FAD-F875-4CA4-9BC1-E299A0802D0F}" presName="Name37" presStyleLbl="parChTrans1D2" presStyleIdx="1" presStyleCnt="6"/>
      <dgm:spPr/>
    </dgm:pt>
    <dgm:pt modelId="{6F1420D5-38FE-4E18-99F1-CF9CE17F93BE}" type="pres">
      <dgm:prSet presAssocID="{A4CDF1DA-B0B2-4D42-B2FA-42FB1B8D02E0}" presName="hierRoot2" presStyleCnt="0">
        <dgm:presLayoutVars>
          <dgm:hierBranch val="init"/>
        </dgm:presLayoutVars>
      </dgm:prSet>
      <dgm:spPr/>
    </dgm:pt>
    <dgm:pt modelId="{C21AE453-D8A7-460F-9299-F9FAE1B07658}" type="pres">
      <dgm:prSet presAssocID="{A4CDF1DA-B0B2-4D42-B2FA-42FB1B8D02E0}" presName="rootComposite" presStyleCnt="0"/>
      <dgm:spPr/>
    </dgm:pt>
    <dgm:pt modelId="{9233B0A5-D62B-455E-8A86-C08D254E494E}" type="pres">
      <dgm:prSet presAssocID="{A4CDF1DA-B0B2-4D42-B2FA-42FB1B8D02E0}" presName="rootText" presStyleLbl="node2" presStyleIdx="1" presStyleCnt="4">
        <dgm:presLayoutVars>
          <dgm:chPref val="3"/>
        </dgm:presLayoutVars>
      </dgm:prSet>
      <dgm:spPr/>
    </dgm:pt>
    <dgm:pt modelId="{E6F2D777-902E-4D01-8643-9D5FC7AD0268}" type="pres">
      <dgm:prSet presAssocID="{A4CDF1DA-B0B2-4D42-B2FA-42FB1B8D02E0}" presName="rootConnector" presStyleLbl="node2" presStyleIdx="1" presStyleCnt="4"/>
      <dgm:spPr/>
    </dgm:pt>
    <dgm:pt modelId="{61CB8636-A957-4055-B41C-EA946A919C38}" type="pres">
      <dgm:prSet presAssocID="{A4CDF1DA-B0B2-4D42-B2FA-42FB1B8D02E0}" presName="hierChild4" presStyleCnt="0"/>
      <dgm:spPr/>
    </dgm:pt>
    <dgm:pt modelId="{0B6CB421-2B14-48E6-B8CD-F3C7F07231AD}" type="pres">
      <dgm:prSet presAssocID="{A4CDF1DA-B0B2-4D42-B2FA-42FB1B8D02E0}" presName="hierChild5" presStyleCnt="0"/>
      <dgm:spPr/>
    </dgm:pt>
    <dgm:pt modelId="{A2F39CB1-92D8-44FE-B2A1-35E5542F2CA5}" type="pres">
      <dgm:prSet presAssocID="{C010723A-C345-43AD-8B97-F616F83EF0D1}" presName="Name37" presStyleLbl="parChTrans1D2" presStyleIdx="2" presStyleCnt="6"/>
      <dgm:spPr/>
    </dgm:pt>
    <dgm:pt modelId="{A22FA7C3-C7F5-4839-8851-447EEFFA02AC}" type="pres">
      <dgm:prSet presAssocID="{88B97082-F534-49E0-B099-CB3529B91169}" presName="hierRoot2" presStyleCnt="0">
        <dgm:presLayoutVars>
          <dgm:hierBranch val="init"/>
        </dgm:presLayoutVars>
      </dgm:prSet>
      <dgm:spPr/>
    </dgm:pt>
    <dgm:pt modelId="{0348FDB6-3BDC-415C-9743-31538EB37BD6}" type="pres">
      <dgm:prSet presAssocID="{88B97082-F534-49E0-B099-CB3529B91169}" presName="rootComposite" presStyleCnt="0"/>
      <dgm:spPr/>
    </dgm:pt>
    <dgm:pt modelId="{B2D58563-4297-480E-97C9-F7FD1DDEAA3B}" type="pres">
      <dgm:prSet presAssocID="{88B97082-F534-49E0-B099-CB3529B91169}" presName="rootText" presStyleLbl="node2" presStyleIdx="2" presStyleCnt="4">
        <dgm:presLayoutVars>
          <dgm:chPref val="3"/>
        </dgm:presLayoutVars>
      </dgm:prSet>
      <dgm:spPr/>
    </dgm:pt>
    <dgm:pt modelId="{BD42A7F3-5305-472F-808B-B91AEC5CE7EF}" type="pres">
      <dgm:prSet presAssocID="{88B97082-F534-49E0-B099-CB3529B91169}" presName="rootConnector" presStyleLbl="node2" presStyleIdx="2" presStyleCnt="4"/>
      <dgm:spPr/>
    </dgm:pt>
    <dgm:pt modelId="{3E33CE0F-5BDC-43AB-A2A2-FBE5601A54E9}" type="pres">
      <dgm:prSet presAssocID="{88B97082-F534-49E0-B099-CB3529B91169}" presName="hierChild4" presStyleCnt="0"/>
      <dgm:spPr/>
    </dgm:pt>
    <dgm:pt modelId="{303C3A82-ED7F-4405-9236-F78950C5797A}" type="pres">
      <dgm:prSet presAssocID="{88B97082-F534-49E0-B099-CB3529B91169}" presName="hierChild5" presStyleCnt="0"/>
      <dgm:spPr/>
    </dgm:pt>
    <dgm:pt modelId="{F1A0AF8D-FE57-46B8-A863-F432BCAA1C94}" type="pres">
      <dgm:prSet presAssocID="{FABE6DD6-A6DF-42EA-AC6C-A5CCED4E6257}" presName="Name37" presStyleLbl="parChTrans1D2" presStyleIdx="3" presStyleCnt="6"/>
      <dgm:spPr/>
    </dgm:pt>
    <dgm:pt modelId="{6EF3E43A-D907-46C0-B51E-081952DC517B}" type="pres">
      <dgm:prSet presAssocID="{C9E449A2-6767-4743-8FAC-6569FE2B8BB0}" presName="hierRoot2" presStyleCnt="0">
        <dgm:presLayoutVars>
          <dgm:hierBranch val="init"/>
        </dgm:presLayoutVars>
      </dgm:prSet>
      <dgm:spPr/>
    </dgm:pt>
    <dgm:pt modelId="{3C4BAFE3-D98F-4015-8BE2-9963561D136B}" type="pres">
      <dgm:prSet presAssocID="{C9E449A2-6767-4743-8FAC-6569FE2B8BB0}" presName="rootComposite" presStyleCnt="0"/>
      <dgm:spPr/>
    </dgm:pt>
    <dgm:pt modelId="{E78075C6-47BA-4C51-98E8-A3AE4DF6AD61}" type="pres">
      <dgm:prSet presAssocID="{C9E449A2-6767-4743-8FAC-6569FE2B8BB0}" presName="rootText" presStyleLbl="node2" presStyleIdx="3" presStyleCnt="4">
        <dgm:presLayoutVars>
          <dgm:chPref val="3"/>
        </dgm:presLayoutVars>
      </dgm:prSet>
      <dgm:spPr/>
    </dgm:pt>
    <dgm:pt modelId="{E6F78984-624A-4DD5-BB14-6CA52BDDC3E0}" type="pres">
      <dgm:prSet presAssocID="{C9E449A2-6767-4743-8FAC-6569FE2B8BB0}" presName="rootConnector" presStyleLbl="node2" presStyleIdx="3" presStyleCnt="4"/>
      <dgm:spPr/>
    </dgm:pt>
    <dgm:pt modelId="{A087BBDB-EF54-4312-936B-C416406FB794}" type="pres">
      <dgm:prSet presAssocID="{C9E449A2-6767-4743-8FAC-6569FE2B8BB0}" presName="hierChild4" presStyleCnt="0"/>
      <dgm:spPr/>
    </dgm:pt>
    <dgm:pt modelId="{AC6E707D-985B-4B95-BA68-6E04B548FE07}" type="pres">
      <dgm:prSet presAssocID="{C9E449A2-6767-4743-8FAC-6569FE2B8BB0}" presName="hierChild5" presStyleCnt="0"/>
      <dgm:spPr/>
    </dgm:pt>
    <dgm:pt modelId="{ED2CE847-D5B6-4A59-A712-DD1D5A3B7662}" type="pres">
      <dgm:prSet presAssocID="{9C5C6FAF-6BC5-41F7-990D-57BA6838B91A}" presName="hierChild3" presStyleCnt="0"/>
      <dgm:spPr/>
    </dgm:pt>
    <dgm:pt modelId="{C6F847F0-59EC-4D3B-9270-38467F75DBDB}" type="pres">
      <dgm:prSet presAssocID="{97A51D23-4B06-47AE-A167-394E37C8EB0D}" presName="Name111" presStyleLbl="parChTrans1D2" presStyleIdx="4" presStyleCnt="6"/>
      <dgm:spPr/>
    </dgm:pt>
    <dgm:pt modelId="{F725647A-08C0-4D98-AF29-DE5F990B197B}" type="pres">
      <dgm:prSet presAssocID="{49541F1E-87B8-4CB8-BAE6-2370C9ACCD22}" presName="hierRoot3" presStyleCnt="0">
        <dgm:presLayoutVars>
          <dgm:hierBranch val="init"/>
        </dgm:presLayoutVars>
      </dgm:prSet>
      <dgm:spPr/>
    </dgm:pt>
    <dgm:pt modelId="{E56790A0-7B3D-43A0-9AF2-1EA09C859086}" type="pres">
      <dgm:prSet presAssocID="{49541F1E-87B8-4CB8-BAE6-2370C9ACCD22}" presName="rootComposite3" presStyleCnt="0"/>
      <dgm:spPr/>
    </dgm:pt>
    <dgm:pt modelId="{44C55B6D-C875-4ED6-A112-185E2E93BBB1}" type="pres">
      <dgm:prSet presAssocID="{49541F1E-87B8-4CB8-BAE6-2370C9ACCD22}" presName="rootText3" presStyleLbl="asst1" presStyleIdx="0" presStyleCnt="2">
        <dgm:presLayoutVars>
          <dgm:chPref val="3"/>
        </dgm:presLayoutVars>
      </dgm:prSet>
      <dgm:spPr/>
    </dgm:pt>
    <dgm:pt modelId="{32C63237-82AD-43FD-84E3-299996E240AF}" type="pres">
      <dgm:prSet presAssocID="{49541F1E-87B8-4CB8-BAE6-2370C9ACCD22}" presName="rootConnector3" presStyleLbl="asst1" presStyleIdx="0" presStyleCnt="2"/>
      <dgm:spPr/>
    </dgm:pt>
    <dgm:pt modelId="{34F8524C-A792-4241-B000-3665C3584F55}" type="pres">
      <dgm:prSet presAssocID="{49541F1E-87B8-4CB8-BAE6-2370C9ACCD22}" presName="hierChild6" presStyleCnt="0"/>
      <dgm:spPr/>
    </dgm:pt>
    <dgm:pt modelId="{B2D21F2F-E014-42C2-AA93-9106B614B65D}" type="pres">
      <dgm:prSet presAssocID="{49541F1E-87B8-4CB8-BAE6-2370C9ACCD22}" presName="hierChild7" presStyleCnt="0"/>
      <dgm:spPr/>
    </dgm:pt>
    <dgm:pt modelId="{F5A170FA-D457-430B-9669-E7A7FA45D71B}" type="pres">
      <dgm:prSet presAssocID="{4AF70E79-2BCF-47FD-A07C-0A4B6043101B}" presName="Name111" presStyleLbl="parChTrans1D2" presStyleIdx="5" presStyleCnt="6"/>
      <dgm:spPr/>
    </dgm:pt>
    <dgm:pt modelId="{B146C894-88AA-4264-8AE1-A074E1EEF282}" type="pres">
      <dgm:prSet presAssocID="{B6E1B4DA-7345-4887-A688-AD419E4F88EF}" presName="hierRoot3" presStyleCnt="0">
        <dgm:presLayoutVars>
          <dgm:hierBranch val="init"/>
        </dgm:presLayoutVars>
      </dgm:prSet>
      <dgm:spPr/>
    </dgm:pt>
    <dgm:pt modelId="{E37712AA-EFB7-4D0F-A9F6-E9AC56212034}" type="pres">
      <dgm:prSet presAssocID="{B6E1B4DA-7345-4887-A688-AD419E4F88EF}" presName="rootComposite3" presStyleCnt="0"/>
      <dgm:spPr/>
    </dgm:pt>
    <dgm:pt modelId="{E9DD6651-5D07-4D8D-B082-CC8CE900BE72}" type="pres">
      <dgm:prSet presAssocID="{B6E1B4DA-7345-4887-A688-AD419E4F88EF}" presName="rootText3" presStyleLbl="asst1" presStyleIdx="1" presStyleCnt="2">
        <dgm:presLayoutVars>
          <dgm:chPref val="3"/>
        </dgm:presLayoutVars>
      </dgm:prSet>
      <dgm:spPr/>
    </dgm:pt>
    <dgm:pt modelId="{76C770A5-9F13-44DA-84B2-06C20DD7F17D}" type="pres">
      <dgm:prSet presAssocID="{B6E1B4DA-7345-4887-A688-AD419E4F88EF}" presName="rootConnector3" presStyleLbl="asst1" presStyleIdx="1" presStyleCnt="2"/>
      <dgm:spPr/>
    </dgm:pt>
    <dgm:pt modelId="{A670AA39-253F-4F1E-A511-54366672864B}" type="pres">
      <dgm:prSet presAssocID="{B6E1B4DA-7345-4887-A688-AD419E4F88EF}" presName="hierChild6" presStyleCnt="0"/>
      <dgm:spPr/>
    </dgm:pt>
    <dgm:pt modelId="{B1948D8F-F1D8-40E6-9AE3-AA213B07D253}" type="pres">
      <dgm:prSet presAssocID="{B6E1B4DA-7345-4887-A688-AD419E4F88EF}" presName="hierChild7" presStyleCnt="0"/>
      <dgm:spPr/>
    </dgm:pt>
  </dgm:ptLst>
  <dgm:cxnLst>
    <dgm:cxn modelId="{F095A011-7514-464D-97C1-529F60D80A02}" type="presOf" srcId="{9C5C6FAF-6BC5-41F7-990D-57BA6838B91A}" destId="{A7DC418D-F792-4AA2-A2AA-9B09D6673E39}" srcOrd="0" destOrd="0" presId="urn:microsoft.com/office/officeart/2005/8/layout/orgChart1"/>
    <dgm:cxn modelId="{7D56E314-6FDD-4F58-AA95-4A30D404C551}" type="presOf" srcId="{9C5C6FAF-6BC5-41F7-990D-57BA6838B91A}" destId="{13073AC3-09DA-4AD0-B448-AD0315A82D16}" srcOrd="1" destOrd="0" presId="urn:microsoft.com/office/officeart/2005/8/layout/orgChart1"/>
    <dgm:cxn modelId="{2C47D318-8919-4541-A22D-42409E43C7B2}" srcId="{9C5C6FAF-6BC5-41F7-990D-57BA6838B91A}" destId="{49541F1E-87B8-4CB8-BAE6-2370C9ACCD22}" srcOrd="0" destOrd="0" parTransId="{97A51D23-4B06-47AE-A167-394E37C8EB0D}" sibTransId="{7E0E421C-2362-420C-A3E8-844E25751FCF}"/>
    <dgm:cxn modelId="{D3192E19-2999-4DDE-A7D3-39BB27AC9C0B}" type="presOf" srcId="{B6E1B4DA-7345-4887-A688-AD419E4F88EF}" destId="{76C770A5-9F13-44DA-84B2-06C20DD7F17D}" srcOrd="1" destOrd="0" presId="urn:microsoft.com/office/officeart/2005/8/layout/orgChart1"/>
    <dgm:cxn modelId="{8ADD361A-1197-4DFF-89D8-BA5491720B5C}" type="presOf" srcId="{C9E449A2-6767-4743-8FAC-6569FE2B8BB0}" destId="{E6F78984-624A-4DD5-BB14-6CA52BDDC3E0}" srcOrd="1" destOrd="0" presId="urn:microsoft.com/office/officeart/2005/8/layout/orgChart1"/>
    <dgm:cxn modelId="{EB2DE41B-678C-4EB9-AD06-11B40D930319}" srcId="{8666C36F-9EA7-46E8-A0D8-2615F8BD892C}" destId="{E1406DE9-2967-40A1-8EBB-C87BA57C2570}" srcOrd="0" destOrd="0" parTransId="{39D096B5-6367-4765-B1ED-EC0D993C2705}" sibTransId="{3D2E456F-251C-46AB-A65E-12A63CC52606}"/>
    <dgm:cxn modelId="{D53F0E20-4825-4918-9859-DA46A3111F26}" type="presOf" srcId="{9ABEB583-26FB-422A-A099-156F39C4FE79}" destId="{4207C8D0-4408-4DED-A59E-3756B02B0629}" srcOrd="1" destOrd="0" presId="urn:microsoft.com/office/officeart/2005/8/layout/orgChart1"/>
    <dgm:cxn modelId="{5D3AFF20-2A95-412B-84CA-20369DDB18C7}" type="presOf" srcId="{5355D240-6BF7-4805-96CD-B3E26D5EFA1A}" destId="{CBBEC3AE-57CF-4B7F-949A-1F899CE959F1}" srcOrd="0" destOrd="0" presId="urn:microsoft.com/office/officeart/2005/8/layout/orgChart1"/>
    <dgm:cxn modelId="{8FCBEC24-0C97-4D05-8404-86DDE3D8F6B7}" type="presOf" srcId="{49541F1E-87B8-4CB8-BAE6-2370C9ACCD22}" destId="{32C63237-82AD-43FD-84E3-299996E240AF}" srcOrd="1" destOrd="0" presId="urn:microsoft.com/office/officeart/2005/8/layout/orgChart1"/>
    <dgm:cxn modelId="{3FECD22D-A69A-4D17-9910-0C934880EE3F}" srcId="{8666C36F-9EA7-46E8-A0D8-2615F8BD892C}" destId="{8897827F-F4E2-4E67-BCB1-A1ED4F4778C9}" srcOrd="2" destOrd="0" parTransId="{8B65CE5F-A50A-449A-8AC5-E49E89D3BA87}" sibTransId="{A41E525B-8F10-47DE-B301-DFF3C7017D65}"/>
    <dgm:cxn modelId="{7F0ACA2E-DD20-4D69-BEEE-88D4C2D1ACD0}" type="presOf" srcId="{FABE6DD6-A6DF-42EA-AC6C-A5CCED4E6257}" destId="{F1A0AF8D-FE57-46B8-A863-F432BCAA1C94}" srcOrd="0" destOrd="0" presId="urn:microsoft.com/office/officeart/2005/8/layout/orgChart1"/>
    <dgm:cxn modelId="{9A17EE5D-9B7B-464B-A2B5-5D2B27F24100}" type="presOf" srcId="{E1406DE9-2967-40A1-8EBB-C87BA57C2570}" destId="{23E3CE1E-07C3-4583-AF21-FACDA4B77A7E}" srcOrd="1" destOrd="0" presId="urn:microsoft.com/office/officeart/2005/8/layout/orgChart1"/>
    <dgm:cxn modelId="{FEDB6042-D6E6-4239-AC3D-ED9A53E86B90}" type="presOf" srcId="{8897827F-F4E2-4E67-BCB1-A1ED4F4778C9}" destId="{05585C8A-3F0F-451F-83C7-4F7B8114993A}" srcOrd="0" destOrd="0" presId="urn:microsoft.com/office/officeart/2005/8/layout/orgChart1"/>
    <dgm:cxn modelId="{D3468D45-F862-421E-A15D-EE36ABE93D1C}" type="presOf" srcId="{49541F1E-87B8-4CB8-BAE6-2370C9ACCD22}" destId="{44C55B6D-C875-4ED6-A112-185E2E93BBB1}" srcOrd="0" destOrd="0" presId="urn:microsoft.com/office/officeart/2005/8/layout/orgChart1"/>
    <dgm:cxn modelId="{B4F8AE45-0E0E-40F9-8D74-6FD611698B83}" srcId="{8666C36F-9EA7-46E8-A0D8-2615F8BD892C}" destId="{8F78D473-F002-4BA1-A677-6AC286F2989E}" srcOrd="1" destOrd="0" parTransId="{D1DEB7BC-85C2-4C9C-B17C-0559C46CAE40}" sibTransId="{22CE364D-244B-48A6-8F0C-A6965EA12C09}"/>
    <dgm:cxn modelId="{9048446C-A0B9-4278-BE47-604D9D1F0EBA}" srcId="{9C5C6FAF-6BC5-41F7-990D-57BA6838B91A}" destId="{A4CDF1DA-B0B2-4D42-B2FA-42FB1B8D02E0}" srcOrd="2" destOrd="0" parTransId="{35F19FAD-F875-4CA4-9BC1-E299A0802D0F}" sibTransId="{AD43E28C-9B63-47E0-87A3-964ED9A3E99C}"/>
    <dgm:cxn modelId="{9DB67E53-EB3A-49DC-AD81-1FD4C35FCC9B}" type="presOf" srcId="{E1406DE9-2967-40A1-8EBB-C87BA57C2570}" destId="{14946CC4-69CB-4A89-B8AF-3C30E0903548}" srcOrd="0" destOrd="0" presId="urn:microsoft.com/office/officeart/2005/8/layout/orgChart1"/>
    <dgm:cxn modelId="{E7C36854-7F5A-4D4D-8D30-AA5E8BEE31A3}" type="presOf" srcId="{C010723A-C345-43AD-8B97-F616F83EF0D1}" destId="{A2F39CB1-92D8-44FE-B2A1-35E5542F2CA5}" srcOrd="0" destOrd="0" presId="urn:microsoft.com/office/officeart/2005/8/layout/orgChart1"/>
    <dgm:cxn modelId="{89475056-5E7F-4D9F-8E4A-FD049030EB30}" srcId="{9C5C6FAF-6BC5-41F7-990D-57BA6838B91A}" destId="{9ABEB583-26FB-422A-A099-156F39C4FE79}" srcOrd="1" destOrd="0" parTransId="{5355D240-6BF7-4805-96CD-B3E26D5EFA1A}" sibTransId="{1695CBC9-F374-4802-8A74-70C919AF2057}"/>
    <dgm:cxn modelId="{D12DAF59-3EB5-4864-A498-DCD817822D24}" type="presOf" srcId="{88B97082-F534-49E0-B099-CB3529B91169}" destId="{BD42A7F3-5305-472F-808B-B91AEC5CE7EF}" srcOrd="1" destOrd="0" presId="urn:microsoft.com/office/officeart/2005/8/layout/orgChart1"/>
    <dgm:cxn modelId="{616C4781-38A0-4EF3-A819-F3EDED54014C}" type="presOf" srcId="{97A51D23-4B06-47AE-A167-394E37C8EB0D}" destId="{C6F847F0-59EC-4D3B-9270-38467F75DBDB}" srcOrd="0" destOrd="0" presId="urn:microsoft.com/office/officeart/2005/8/layout/orgChart1"/>
    <dgm:cxn modelId="{B1957782-A6FB-4143-9FA0-6C1DDE5CA57E}" srcId="{9C5C6FAF-6BC5-41F7-990D-57BA6838B91A}" destId="{C9E449A2-6767-4743-8FAC-6569FE2B8BB0}" srcOrd="4" destOrd="0" parTransId="{FABE6DD6-A6DF-42EA-AC6C-A5CCED4E6257}" sibTransId="{823DB365-34C0-4DE3-88A2-6E539C8E0B3F}"/>
    <dgm:cxn modelId="{D2D65687-48B4-4856-B065-652A442B8985}" type="presOf" srcId="{C9E449A2-6767-4743-8FAC-6569FE2B8BB0}" destId="{E78075C6-47BA-4C51-98E8-A3AE4DF6AD61}" srcOrd="0" destOrd="0" presId="urn:microsoft.com/office/officeart/2005/8/layout/orgChart1"/>
    <dgm:cxn modelId="{6F5BFA97-3C54-4C84-9D76-DC8B018D1D5E}" srcId="{9C5C6FAF-6BC5-41F7-990D-57BA6838B91A}" destId="{B6E1B4DA-7345-4887-A688-AD419E4F88EF}" srcOrd="5" destOrd="0" parTransId="{4AF70E79-2BCF-47FD-A07C-0A4B6043101B}" sibTransId="{0F21E0C5-CBEE-4C76-9AE9-2FF2C417E225}"/>
    <dgm:cxn modelId="{82E927A7-5607-49AD-BDBB-D9ED3A34F34C}" type="presOf" srcId="{4AF70E79-2BCF-47FD-A07C-0A4B6043101B}" destId="{F5A170FA-D457-430B-9669-E7A7FA45D71B}" srcOrd="0" destOrd="0" presId="urn:microsoft.com/office/officeart/2005/8/layout/orgChart1"/>
    <dgm:cxn modelId="{C51ACAAA-7348-4D8F-8750-BC05BE055269}" type="presOf" srcId="{A4CDF1DA-B0B2-4D42-B2FA-42FB1B8D02E0}" destId="{9233B0A5-D62B-455E-8A86-C08D254E494E}" srcOrd="0" destOrd="0" presId="urn:microsoft.com/office/officeart/2005/8/layout/orgChart1"/>
    <dgm:cxn modelId="{EBEC95AE-1FFA-46D2-B96A-EE5A3042E9D0}" type="presOf" srcId="{35F19FAD-F875-4CA4-9BC1-E299A0802D0F}" destId="{EF0BF116-88A3-4F57-B51B-471B9B0DE653}" srcOrd="0" destOrd="0" presId="urn:microsoft.com/office/officeart/2005/8/layout/orgChart1"/>
    <dgm:cxn modelId="{A66E0EB0-711D-4B8C-9709-A144E12A46B1}" type="presOf" srcId="{B6E1B4DA-7345-4887-A688-AD419E4F88EF}" destId="{E9DD6651-5D07-4D8D-B082-CC8CE900BE72}" srcOrd="0" destOrd="0" presId="urn:microsoft.com/office/officeart/2005/8/layout/orgChart1"/>
    <dgm:cxn modelId="{879625B6-98E9-4ABD-8BE6-D789F487224E}" type="presOf" srcId="{9ABEB583-26FB-422A-A099-156F39C4FE79}" destId="{81E3488B-C009-402E-A377-42E3554F8813}" srcOrd="0" destOrd="0" presId="urn:microsoft.com/office/officeart/2005/8/layout/orgChart1"/>
    <dgm:cxn modelId="{1B77D5CC-0EBF-4383-A83D-33C2D138E28B}" type="presOf" srcId="{8666C36F-9EA7-46E8-A0D8-2615F8BD892C}" destId="{2CFC00F5-51DE-4678-8859-F99883D142CA}" srcOrd="0" destOrd="0" presId="urn:microsoft.com/office/officeart/2005/8/layout/orgChart1"/>
    <dgm:cxn modelId="{433A05D2-6161-4266-B031-811B872976A1}" type="presOf" srcId="{A4CDF1DA-B0B2-4D42-B2FA-42FB1B8D02E0}" destId="{E6F2D777-902E-4D01-8643-9D5FC7AD0268}" srcOrd="1" destOrd="0" presId="urn:microsoft.com/office/officeart/2005/8/layout/orgChart1"/>
    <dgm:cxn modelId="{4E8C8FE1-6FF5-434D-B8B0-EFF2CD3A0D69}" type="presOf" srcId="{8897827F-F4E2-4E67-BCB1-A1ED4F4778C9}" destId="{8E278481-DA57-487E-8293-BF89A4DA1340}" srcOrd="1" destOrd="0" presId="urn:microsoft.com/office/officeart/2005/8/layout/orgChart1"/>
    <dgm:cxn modelId="{1DEC5EE5-E42A-4B57-AA9D-C82408BECB7F}" type="presOf" srcId="{8F78D473-F002-4BA1-A677-6AC286F2989E}" destId="{78A37970-842C-44A6-8998-141C22105BA7}" srcOrd="0" destOrd="0" presId="urn:microsoft.com/office/officeart/2005/8/layout/orgChart1"/>
    <dgm:cxn modelId="{BA97D0EE-A209-44C2-A080-52377E43A56F}" type="presOf" srcId="{88B97082-F534-49E0-B099-CB3529B91169}" destId="{B2D58563-4297-480E-97C9-F7FD1DDEAA3B}" srcOrd="0" destOrd="0" presId="urn:microsoft.com/office/officeart/2005/8/layout/orgChart1"/>
    <dgm:cxn modelId="{BCFA53F3-AF76-4F50-94B4-0A54F45B075D}" srcId="{8666C36F-9EA7-46E8-A0D8-2615F8BD892C}" destId="{9C5C6FAF-6BC5-41F7-990D-57BA6838B91A}" srcOrd="3" destOrd="0" parTransId="{16F7DB0F-4AF8-4D0B-BAA3-D38D61FC1D5F}" sibTransId="{904BD7DD-BB6C-4858-A835-7742DB0C3B0D}"/>
    <dgm:cxn modelId="{D039BAF7-9429-4DDB-968E-AA34F59F0237}" type="presOf" srcId="{8F78D473-F002-4BA1-A677-6AC286F2989E}" destId="{3B201502-179B-4485-930D-728C1F9FC2FC}" srcOrd="1" destOrd="0" presId="urn:microsoft.com/office/officeart/2005/8/layout/orgChart1"/>
    <dgm:cxn modelId="{E26B13F9-9818-47A4-B8DE-6C1E00D263D5}" srcId="{9C5C6FAF-6BC5-41F7-990D-57BA6838B91A}" destId="{88B97082-F534-49E0-B099-CB3529B91169}" srcOrd="3" destOrd="0" parTransId="{C010723A-C345-43AD-8B97-F616F83EF0D1}" sibTransId="{54765E64-5F83-4E46-8976-DC0CB2EDB008}"/>
    <dgm:cxn modelId="{D1339F39-AFD7-4D88-8EBE-EB7DE4FD85CB}" type="presParOf" srcId="{2CFC00F5-51DE-4678-8859-F99883D142CA}" destId="{709DA232-AFC1-4A98-8D4E-FF04C0FFB915}" srcOrd="0" destOrd="0" presId="urn:microsoft.com/office/officeart/2005/8/layout/orgChart1"/>
    <dgm:cxn modelId="{CCA022E7-06FC-4E98-9A13-B05044949680}" type="presParOf" srcId="{709DA232-AFC1-4A98-8D4E-FF04C0FFB915}" destId="{F68F5E15-DE87-40C7-9C1A-81F86B146493}" srcOrd="0" destOrd="0" presId="urn:microsoft.com/office/officeart/2005/8/layout/orgChart1"/>
    <dgm:cxn modelId="{14399E53-9F53-4ED2-8BBF-F0600BA5AEA8}" type="presParOf" srcId="{F68F5E15-DE87-40C7-9C1A-81F86B146493}" destId="{14946CC4-69CB-4A89-B8AF-3C30E0903548}" srcOrd="0" destOrd="0" presId="urn:microsoft.com/office/officeart/2005/8/layout/orgChart1"/>
    <dgm:cxn modelId="{EC169AF7-7103-464C-9FAC-283B7847D594}" type="presParOf" srcId="{F68F5E15-DE87-40C7-9C1A-81F86B146493}" destId="{23E3CE1E-07C3-4583-AF21-FACDA4B77A7E}" srcOrd="1" destOrd="0" presId="urn:microsoft.com/office/officeart/2005/8/layout/orgChart1"/>
    <dgm:cxn modelId="{77A6AEDE-1B6C-42D2-95B2-CAF729E501AF}" type="presParOf" srcId="{709DA232-AFC1-4A98-8D4E-FF04C0FFB915}" destId="{5249CD7E-3089-413F-9448-50FEE56B7F4E}" srcOrd="1" destOrd="0" presId="urn:microsoft.com/office/officeart/2005/8/layout/orgChart1"/>
    <dgm:cxn modelId="{3A8DB532-4197-4157-AA46-090063E35B26}" type="presParOf" srcId="{709DA232-AFC1-4A98-8D4E-FF04C0FFB915}" destId="{8E7C946D-1873-4BFA-A5DF-4C0E7AC33A31}" srcOrd="2" destOrd="0" presId="urn:microsoft.com/office/officeart/2005/8/layout/orgChart1"/>
    <dgm:cxn modelId="{3CA4CEEA-4059-4B23-8870-581BA6468F6A}" type="presParOf" srcId="{2CFC00F5-51DE-4678-8859-F99883D142CA}" destId="{77CBA999-5EFA-4F8C-B612-689D2DC4A614}" srcOrd="1" destOrd="0" presId="urn:microsoft.com/office/officeart/2005/8/layout/orgChart1"/>
    <dgm:cxn modelId="{079D7BCF-38E4-4326-8555-272AE8FC7471}" type="presParOf" srcId="{77CBA999-5EFA-4F8C-B612-689D2DC4A614}" destId="{A47815BB-DA2F-4918-B20D-CD3641462B84}" srcOrd="0" destOrd="0" presId="urn:microsoft.com/office/officeart/2005/8/layout/orgChart1"/>
    <dgm:cxn modelId="{EF97231A-1E6F-423B-87B6-690BE6119CEB}" type="presParOf" srcId="{A47815BB-DA2F-4918-B20D-CD3641462B84}" destId="{78A37970-842C-44A6-8998-141C22105BA7}" srcOrd="0" destOrd="0" presId="urn:microsoft.com/office/officeart/2005/8/layout/orgChart1"/>
    <dgm:cxn modelId="{B3C14A84-7424-47E5-940F-3CA6DA4A5366}" type="presParOf" srcId="{A47815BB-DA2F-4918-B20D-CD3641462B84}" destId="{3B201502-179B-4485-930D-728C1F9FC2FC}" srcOrd="1" destOrd="0" presId="urn:microsoft.com/office/officeart/2005/8/layout/orgChart1"/>
    <dgm:cxn modelId="{959CEEF8-0D06-4660-8951-A4879977B760}" type="presParOf" srcId="{77CBA999-5EFA-4F8C-B612-689D2DC4A614}" destId="{526EB978-8FC9-4F61-927A-9BCE946A8B2E}" srcOrd="1" destOrd="0" presId="urn:microsoft.com/office/officeart/2005/8/layout/orgChart1"/>
    <dgm:cxn modelId="{6D413818-C142-471D-A449-DB0C6DDBB21E}" type="presParOf" srcId="{77CBA999-5EFA-4F8C-B612-689D2DC4A614}" destId="{3707006E-2D2B-4848-8859-759CD409F630}" srcOrd="2" destOrd="0" presId="urn:microsoft.com/office/officeart/2005/8/layout/orgChart1"/>
    <dgm:cxn modelId="{C35CFC5F-C103-4738-A1E8-3075A67416F7}" type="presParOf" srcId="{2CFC00F5-51DE-4678-8859-F99883D142CA}" destId="{BBF8287E-24D2-4392-A186-A26F16F582F2}" srcOrd="2" destOrd="0" presId="urn:microsoft.com/office/officeart/2005/8/layout/orgChart1"/>
    <dgm:cxn modelId="{BBADACFE-D511-42FB-A93D-52971E9003A0}" type="presParOf" srcId="{BBF8287E-24D2-4392-A186-A26F16F582F2}" destId="{21B9721E-7079-448C-B1AC-43B83C5CE419}" srcOrd="0" destOrd="0" presId="urn:microsoft.com/office/officeart/2005/8/layout/orgChart1"/>
    <dgm:cxn modelId="{8C0E65BF-631E-4A8C-B151-AE568ED73228}" type="presParOf" srcId="{21B9721E-7079-448C-B1AC-43B83C5CE419}" destId="{05585C8A-3F0F-451F-83C7-4F7B8114993A}" srcOrd="0" destOrd="0" presId="urn:microsoft.com/office/officeart/2005/8/layout/orgChart1"/>
    <dgm:cxn modelId="{CE3E2556-4899-4024-80B1-D32EC29EB0AB}" type="presParOf" srcId="{21B9721E-7079-448C-B1AC-43B83C5CE419}" destId="{8E278481-DA57-487E-8293-BF89A4DA1340}" srcOrd="1" destOrd="0" presId="urn:microsoft.com/office/officeart/2005/8/layout/orgChart1"/>
    <dgm:cxn modelId="{A05D7962-B6CA-4CCF-99A3-F5109E947BED}" type="presParOf" srcId="{BBF8287E-24D2-4392-A186-A26F16F582F2}" destId="{B3CB9D93-1DDE-4E61-9104-8E70BC45C9EA}" srcOrd="1" destOrd="0" presId="urn:microsoft.com/office/officeart/2005/8/layout/orgChart1"/>
    <dgm:cxn modelId="{BCD505BF-CA14-4F9A-90CD-E0B9F4513F0B}" type="presParOf" srcId="{BBF8287E-24D2-4392-A186-A26F16F582F2}" destId="{B5DD2301-B15A-4C51-98AD-4B38B1CEBC43}" srcOrd="2" destOrd="0" presId="urn:microsoft.com/office/officeart/2005/8/layout/orgChart1"/>
    <dgm:cxn modelId="{617955BD-B946-4796-9BF3-E8FC2CA232BE}" type="presParOf" srcId="{2CFC00F5-51DE-4678-8859-F99883D142CA}" destId="{865DC87F-AAB7-4BCA-8F03-1B16F113C0E4}" srcOrd="3" destOrd="0" presId="urn:microsoft.com/office/officeart/2005/8/layout/orgChart1"/>
    <dgm:cxn modelId="{AFD07357-84ED-4864-BEE3-128BF9617F91}" type="presParOf" srcId="{865DC87F-AAB7-4BCA-8F03-1B16F113C0E4}" destId="{07A3DA7C-58B4-48CA-9BB2-96EE7C27415C}" srcOrd="0" destOrd="0" presId="urn:microsoft.com/office/officeart/2005/8/layout/orgChart1"/>
    <dgm:cxn modelId="{7019E9B2-94D6-4331-A5E1-025F03657634}" type="presParOf" srcId="{07A3DA7C-58B4-48CA-9BB2-96EE7C27415C}" destId="{A7DC418D-F792-4AA2-A2AA-9B09D6673E39}" srcOrd="0" destOrd="0" presId="urn:microsoft.com/office/officeart/2005/8/layout/orgChart1"/>
    <dgm:cxn modelId="{8C77F0AF-452A-4935-8446-8DC1CBED862C}" type="presParOf" srcId="{07A3DA7C-58B4-48CA-9BB2-96EE7C27415C}" destId="{13073AC3-09DA-4AD0-B448-AD0315A82D16}" srcOrd="1" destOrd="0" presId="urn:microsoft.com/office/officeart/2005/8/layout/orgChart1"/>
    <dgm:cxn modelId="{1A0EC857-ED00-4579-BE6F-2627276E6ADC}" type="presParOf" srcId="{865DC87F-AAB7-4BCA-8F03-1B16F113C0E4}" destId="{D938CC7C-CF45-4001-BE80-CB925354D367}" srcOrd="1" destOrd="0" presId="urn:microsoft.com/office/officeart/2005/8/layout/orgChart1"/>
    <dgm:cxn modelId="{EA35E6B5-5877-4DC9-89F2-C428E10FDF2A}" type="presParOf" srcId="{D938CC7C-CF45-4001-BE80-CB925354D367}" destId="{CBBEC3AE-57CF-4B7F-949A-1F899CE959F1}" srcOrd="0" destOrd="0" presId="urn:microsoft.com/office/officeart/2005/8/layout/orgChart1"/>
    <dgm:cxn modelId="{58D6A283-2FC6-4044-A673-8D708BF176E4}" type="presParOf" srcId="{D938CC7C-CF45-4001-BE80-CB925354D367}" destId="{1BE5ECD5-05C2-4CF7-9F89-E5B965C01BC1}" srcOrd="1" destOrd="0" presId="urn:microsoft.com/office/officeart/2005/8/layout/orgChart1"/>
    <dgm:cxn modelId="{028A2E15-90E1-4950-975C-C1804AD9E334}" type="presParOf" srcId="{1BE5ECD5-05C2-4CF7-9F89-E5B965C01BC1}" destId="{D193596D-0487-4995-B777-3CA66D983362}" srcOrd="0" destOrd="0" presId="urn:microsoft.com/office/officeart/2005/8/layout/orgChart1"/>
    <dgm:cxn modelId="{441F1A6D-2F64-4E6D-96E0-9621610B57B3}" type="presParOf" srcId="{D193596D-0487-4995-B777-3CA66D983362}" destId="{81E3488B-C009-402E-A377-42E3554F8813}" srcOrd="0" destOrd="0" presId="urn:microsoft.com/office/officeart/2005/8/layout/orgChart1"/>
    <dgm:cxn modelId="{C0A3B1F1-AC7D-48A0-8A34-C6D837A5E3DF}" type="presParOf" srcId="{D193596D-0487-4995-B777-3CA66D983362}" destId="{4207C8D0-4408-4DED-A59E-3756B02B0629}" srcOrd="1" destOrd="0" presId="urn:microsoft.com/office/officeart/2005/8/layout/orgChart1"/>
    <dgm:cxn modelId="{EF2FD502-59EA-4E1C-9F5E-003142BBB959}" type="presParOf" srcId="{1BE5ECD5-05C2-4CF7-9F89-E5B965C01BC1}" destId="{F88DD9B8-140C-4314-BF8E-9FFC0BFBC0A3}" srcOrd="1" destOrd="0" presId="urn:microsoft.com/office/officeart/2005/8/layout/orgChart1"/>
    <dgm:cxn modelId="{61BEFE70-4340-4955-9095-B8C1A1B16E43}" type="presParOf" srcId="{1BE5ECD5-05C2-4CF7-9F89-E5B965C01BC1}" destId="{30871A4D-F993-4541-A74E-9FA584B8DC26}" srcOrd="2" destOrd="0" presId="urn:microsoft.com/office/officeart/2005/8/layout/orgChart1"/>
    <dgm:cxn modelId="{4CB95034-8533-46DE-BCE6-3CAC1BE666D7}" type="presParOf" srcId="{D938CC7C-CF45-4001-BE80-CB925354D367}" destId="{EF0BF116-88A3-4F57-B51B-471B9B0DE653}" srcOrd="2" destOrd="0" presId="urn:microsoft.com/office/officeart/2005/8/layout/orgChart1"/>
    <dgm:cxn modelId="{84DA0811-C273-4068-8CDD-34A9B75E54A3}" type="presParOf" srcId="{D938CC7C-CF45-4001-BE80-CB925354D367}" destId="{6F1420D5-38FE-4E18-99F1-CF9CE17F93BE}" srcOrd="3" destOrd="0" presId="urn:microsoft.com/office/officeart/2005/8/layout/orgChart1"/>
    <dgm:cxn modelId="{B561B320-E892-473A-923A-0DE97D770CC5}" type="presParOf" srcId="{6F1420D5-38FE-4E18-99F1-CF9CE17F93BE}" destId="{C21AE453-D8A7-460F-9299-F9FAE1B07658}" srcOrd="0" destOrd="0" presId="urn:microsoft.com/office/officeart/2005/8/layout/orgChart1"/>
    <dgm:cxn modelId="{F48422F7-AF40-4F89-B1E0-25C6B1E62DEB}" type="presParOf" srcId="{C21AE453-D8A7-460F-9299-F9FAE1B07658}" destId="{9233B0A5-D62B-455E-8A86-C08D254E494E}" srcOrd="0" destOrd="0" presId="urn:microsoft.com/office/officeart/2005/8/layout/orgChart1"/>
    <dgm:cxn modelId="{BE3077B5-1DDD-4D4D-B81A-8941362BD4B6}" type="presParOf" srcId="{C21AE453-D8A7-460F-9299-F9FAE1B07658}" destId="{E6F2D777-902E-4D01-8643-9D5FC7AD0268}" srcOrd="1" destOrd="0" presId="urn:microsoft.com/office/officeart/2005/8/layout/orgChart1"/>
    <dgm:cxn modelId="{A5D7ABDE-591E-4D0F-9882-D3A0927092D8}" type="presParOf" srcId="{6F1420D5-38FE-4E18-99F1-CF9CE17F93BE}" destId="{61CB8636-A957-4055-B41C-EA946A919C38}" srcOrd="1" destOrd="0" presId="urn:microsoft.com/office/officeart/2005/8/layout/orgChart1"/>
    <dgm:cxn modelId="{2D414D51-51B5-4D8B-AA48-96BE1CB040D3}" type="presParOf" srcId="{6F1420D5-38FE-4E18-99F1-CF9CE17F93BE}" destId="{0B6CB421-2B14-48E6-B8CD-F3C7F07231AD}" srcOrd="2" destOrd="0" presId="urn:microsoft.com/office/officeart/2005/8/layout/orgChart1"/>
    <dgm:cxn modelId="{94AB7B0E-926F-40BD-8453-C34EA34A4F29}" type="presParOf" srcId="{D938CC7C-CF45-4001-BE80-CB925354D367}" destId="{A2F39CB1-92D8-44FE-B2A1-35E5542F2CA5}" srcOrd="4" destOrd="0" presId="urn:microsoft.com/office/officeart/2005/8/layout/orgChart1"/>
    <dgm:cxn modelId="{D89660C1-7311-4579-93D3-A9FB54EA3E09}" type="presParOf" srcId="{D938CC7C-CF45-4001-BE80-CB925354D367}" destId="{A22FA7C3-C7F5-4839-8851-447EEFFA02AC}" srcOrd="5" destOrd="0" presId="urn:microsoft.com/office/officeart/2005/8/layout/orgChart1"/>
    <dgm:cxn modelId="{5F594B52-B4D2-4099-851F-A72C598A0F37}" type="presParOf" srcId="{A22FA7C3-C7F5-4839-8851-447EEFFA02AC}" destId="{0348FDB6-3BDC-415C-9743-31538EB37BD6}" srcOrd="0" destOrd="0" presId="urn:microsoft.com/office/officeart/2005/8/layout/orgChart1"/>
    <dgm:cxn modelId="{E6766739-E0DB-4F10-B6A3-46907CE89743}" type="presParOf" srcId="{0348FDB6-3BDC-415C-9743-31538EB37BD6}" destId="{B2D58563-4297-480E-97C9-F7FD1DDEAA3B}" srcOrd="0" destOrd="0" presId="urn:microsoft.com/office/officeart/2005/8/layout/orgChart1"/>
    <dgm:cxn modelId="{58A2A7D8-35EF-49A0-9BDE-20329C3FFD37}" type="presParOf" srcId="{0348FDB6-3BDC-415C-9743-31538EB37BD6}" destId="{BD42A7F3-5305-472F-808B-B91AEC5CE7EF}" srcOrd="1" destOrd="0" presId="urn:microsoft.com/office/officeart/2005/8/layout/orgChart1"/>
    <dgm:cxn modelId="{52987B51-6DD8-452E-91D8-2327E1E6E998}" type="presParOf" srcId="{A22FA7C3-C7F5-4839-8851-447EEFFA02AC}" destId="{3E33CE0F-5BDC-43AB-A2A2-FBE5601A54E9}" srcOrd="1" destOrd="0" presId="urn:microsoft.com/office/officeart/2005/8/layout/orgChart1"/>
    <dgm:cxn modelId="{68F94C76-0439-4289-8EEE-9EB8B35C8A39}" type="presParOf" srcId="{A22FA7C3-C7F5-4839-8851-447EEFFA02AC}" destId="{303C3A82-ED7F-4405-9236-F78950C5797A}" srcOrd="2" destOrd="0" presId="urn:microsoft.com/office/officeart/2005/8/layout/orgChart1"/>
    <dgm:cxn modelId="{7C7DE78A-D154-431F-9922-13A99B0BB9D5}" type="presParOf" srcId="{D938CC7C-CF45-4001-BE80-CB925354D367}" destId="{F1A0AF8D-FE57-46B8-A863-F432BCAA1C94}" srcOrd="6" destOrd="0" presId="urn:microsoft.com/office/officeart/2005/8/layout/orgChart1"/>
    <dgm:cxn modelId="{8056F07E-E3DA-4EB4-AE2E-3AB641453214}" type="presParOf" srcId="{D938CC7C-CF45-4001-BE80-CB925354D367}" destId="{6EF3E43A-D907-46C0-B51E-081952DC517B}" srcOrd="7" destOrd="0" presId="urn:microsoft.com/office/officeart/2005/8/layout/orgChart1"/>
    <dgm:cxn modelId="{599AFE18-47FB-405C-9A48-2EE2DF8BFB5E}" type="presParOf" srcId="{6EF3E43A-D907-46C0-B51E-081952DC517B}" destId="{3C4BAFE3-D98F-4015-8BE2-9963561D136B}" srcOrd="0" destOrd="0" presId="urn:microsoft.com/office/officeart/2005/8/layout/orgChart1"/>
    <dgm:cxn modelId="{58637B02-25F6-44C4-B84D-7771CD077B43}" type="presParOf" srcId="{3C4BAFE3-D98F-4015-8BE2-9963561D136B}" destId="{E78075C6-47BA-4C51-98E8-A3AE4DF6AD61}" srcOrd="0" destOrd="0" presId="urn:microsoft.com/office/officeart/2005/8/layout/orgChart1"/>
    <dgm:cxn modelId="{8CB83CD3-BBD0-4E66-949A-FD34EC0F5125}" type="presParOf" srcId="{3C4BAFE3-D98F-4015-8BE2-9963561D136B}" destId="{E6F78984-624A-4DD5-BB14-6CA52BDDC3E0}" srcOrd="1" destOrd="0" presId="urn:microsoft.com/office/officeart/2005/8/layout/orgChart1"/>
    <dgm:cxn modelId="{A30C3E7F-E64F-483C-93EB-F10BBB5668C6}" type="presParOf" srcId="{6EF3E43A-D907-46C0-B51E-081952DC517B}" destId="{A087BBDB-EF54-4312-936B-C416406FB794}" srcOrd="1" destOrd="0" presId="urn:microsoft.com/office/officeart/2005/8/layout/orgChart1"/>
    <dgm:cxn modelId="{3860807B-3CCD-4331-9BA0-90EC1B54E7FC}" type="presParOf" srcId="{6EF3E43A-D907-46C0-B51E-081952DC517B}" destId="{AC6E707D-985B-4B95-BA68-6E04B548FE07}" srcOrd="2" destOrd="0" presId="urn:microsoft.com/office/officeart/2005/8/layout/orgChart1"/>
    <dgm:cxn modelId="{DABAE6C1-F021-4A95-8B70-AE67412C15BD}" type="presParOf" srcId="{865DC87F-AAB7-4BCA-8F03-1B16F113C0E4}" destId="{ED2CE847-D5B6-4A59-A712-DD1D5A3B7662}" srcOrd="2" destOrd="0" presId="urn:microsoft.com/office/officeart/2005/8/layout/orgChart1"/>
    <dgm:cxn modelId="{604FF6E2-62F1-42A0-84DC-5E256F7CE392}" type="presParOf" srcId="{ED2CE847-D5B6-4A59-A712-DD1D5A3B7662}" destId="{C6F847F0-59EC-4D3B-9270-38467F75DBDB}" srcOrd="0" destOrd="0" presId="urn:microsoft.com/office/officeart/2005/8/layout/orgChart1"/>
    <dgm:cxn modelId="{57BB34FD-995F-43C6-8A05-FCB5E7246D82}" type="presParOf" srcId="{ED2CE847-D5B6-4A59-A712-DD1D5A3B7662}" destId="{F725647A-08C0-4D98-AF29-DE5F990B197B}" srcOrd="1" destOrd="0" presId="urn:microsoft.com/office/officeart/2005/8/layout/orgChart1"/>
    <dgm:cxn modelId="{4B398C09-654B-42BD-9FE0-E61C8A879CDA}" type="presParOf" srcId="{F725647A-08C0-4D98-AF29-DE5F990B197B}" destId="{E56790A0-7B3D-43A0-9AF2-1EA09C859086}" srcOrd="0" destOrd="0" presId="urn:microsoft.com/office/officeart/2005/8/layout/orgChart1"/>
    <dgm:cxn modelId="{48DB4ACC-F611-49EC-8C56-ECF2485B1BC2}" type="presParOf" srcId="{E56790A0-7B3D-43A0-9AF2-1EA09C859086}" destId="{44C55B6D-C875-4ED6-A112-185E2E93BBB1}" srcOrd="0" destOrd="0" presId="urn:microsoft.com/office/officeart/2005/8/layout/orgChart1"/>
    <dgm:cxn modelId="{4799299A-F278-4D0C-B073-54A57C63A1AD}" type="presParOf" srcId="{E56790A0-7B3D-43A0-9AF2-1EA09C859086}" destId="{32C63237-82AD-43FD-84E3-299996E240AF}" srcOrd="1" destOrd="0" presId="urn:microsoft.com/office/officeart/2005/8/layout/orgChart1"/>
    <dgm:cxn modelId="{74E528C6-1CFD-4096-8D05-0F6C59783E3C}" type="presParOf" srcId="{F725647A-08C0-4D98-AF29-DE5F990B197B}" destId="{34F8524C-A792-4241-B000-3665C3584F55}" srcOrd="1" destOrd="0" presId="urn:microsoft.com/office/officeart/2005/8/layout/orgChart1"/>
    <dgm:cxn modelId="{BB89C064-FEB2-4831-9410-75870C1BD58C}" type="presParOf" srcId="{F725647A-08C0-4D98-AF29-DE5F990B197B}" destId="{B2D21F2F-E014-42C2-AA93-9106B614B65D}" srcOrd="2" destOrd="0" presId="urn:microsoft.com/office/officeart/2005/8/layout/orgChart1"/>
    <dgm:cxn modelId="{6DA7B505-98E2-49EF-AF16-703C3BBCF7B0}" type="presParOf" srcId="{ED2CE847-D5B6-4A59-A712-DD1D5A3B7662}" destId="{F5A170FA-D457-430B-9669-E7A7FA45D71B}" srcOrd="2" destOrd="0" presId="urn:microsoft.com/office/officeart/2005/8/layout/orgChart1"/>
    <dgm:cxn modelId="{8C05F27B-B1CA-499A-9CEF-D588961174DB}" type="presParOf" srcId="{ED2CE847-D5B6-4A59-A712-DD1D5A3B7662}" destId="{B146C894-88AA-4264-8AE1-A074E1EEF282}" srcOrd="3" destOrd="0" presId="urn:microsoft.com/office/officeart/2005/8/layout/orgChart1"/>
    <dgm:cxn modelId="{02B78B5B-099F-4CDA-9852-343CFF28E81D}" type="presParOf" srcId="{B146C894-88AA-4264-8AE1-A074E1EEF282}" destId="{E37712AA-EFB7-4D0F-A9F6-E9AC56212034}" srcOrd="0" destOrd="0" presId="urn:microsoft.com/office/officeart/2005/8/layout/orgChart1"/>
    <dgm:cxn modelId="{55B20E3E-E6E3-4E7F-9C57-D1B96CC078CD}" type="presParOf" srcId="{E37712AA-EFB7-4D0F-A9F6-E9AC56212034}" destId="{E9DD6651-5D07-4D8D-B082-CC8CE900BE72}" srcOrd="0" destOrd="0" presId="urn:microsoft.com/office/officeart/2005/8/layout/orgChart1"/>
    <dgm:cxn modelId="{98FFE8D1-4221-4A29-BACF-D35C18F14DFD}" type="presParOf" srcId="{E37712AA-EFB7-4D0F-A9F6-E9AC56212034}" destId="{76C770A5-9F13-44DA-84B2-06C20DD7F17D}" srcOrd="1" destOrd="0" presId="urn:microsoft.com/office/officeart/2005/8/layout/orgChart1"/>
    <dgm:cxn modelId="{315515C6-90E2-4DB2-893E-F6147A52A0A5}" type="presParOf" srcId="{B146C894-88AA-4264-8AE1-A074E1EEF282}" destId="{A670AA39-253F-4F1E-A511-54366672864B}" srcOrd="1" destOrd="0" presId="urn:microsoft.com/office/officeart/2005/8/layout/orgChart1"/>
    <dgm:cxn modelId="{24343E6A-D21C-43F6-9880-4DE42DD8546A}" type="presParOf" srcId="{B146C894-88AA-4264-8AE1-A074E1EEF282}" destId="{B1948D8F-F1D8-40E6-9AE3-AA213B07D25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170FA-D457-430B-9669-E7A7FA45D71B}">
      <dsp:nvSpPr>
        <dsp:cNvPr id="0" name=""/>
        <dsp:cNvSpPr/>
      </dsp:nvSpPr>
      <dsp:spPr>
        <a:xfrm>
          <a:off x="7956214" y="2081878"/>
          <a:ext cx="227315" cy="995857"/>
        </a:xfrm>
        <a:custGeom>
          <a:avLst/>
          <a:gdLst/>
          <a:ahLst/>
          <a:cxnLst/>
          <a:rect l="0" t="0" r="0" b="0"/>
          <a:pathLst>
            <a:path>
              <a:moveTo>
                <a:pt x="0" y="0"/>
              </a:moveTo>
              <a:lnTo>
                <a:pt x="0" y="995857"/>
              </a:lnTo>
              <a:lnTo>
                <a:pt x="227315" y="99585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F847F0-59EC-4D3B-9270-38467F75DBDB}">
      <dsp:nvSpPr>
        <dsp:cNvPr id="0" name=""/>
        <dsp:cNvSpPr/>
      </dsp:nvSpPr>
      <dsp:spPr>
        <a:xfrm>
          <a:off x="7728898" y="2081878"/>
          <a:ext cx="227315" cy="995857"/>
        </a:xfrm>
        <a:custGeom>
          <a:avLst/>
          <a:gdLst/>
          <a:ahLst/>
          <a:cxnLst/>
          <a:rect l="0" t="0" r="0" b="0"/>
          <a:pathLst>
            <a:path>
              <a:moveTo>
                <a:pt x="227315" y="0"/>
              </a:moveTo>
              <a:lnTo>
                <a:pt x="227315" y="995857"/>
              </a:lnTo>
              <a:lnTo>
                <a:pt x="0" y="99585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0AF8D-FE57-46B8-A863-F432BCAA1C94}">
      <dsp:nvSpPr>
        <dsp:cNvPr id="0" name=""/>
        <dsp:cNvSpPr/>
      </dsp:nvSpPr>
      <dsp:spPr>
        <a:xfrm>
          <a:off x="7956214" y="2081878"/>
          <a:ext cx="3929308" cy="1991715"/>
        </a:xfrm>
        <a:custGeom>
          <a:avLst/>
          <a:gdLst/>
          <a:ahLst/>
          <a:cxnLst/>
          <a:rect l="0" t="0" r="0" b="0"/>
          <a:pathLst>
            <a:path>
              <a:moveTo>
                <a:pt x="0" y="0"/>
              </a:moveTo>
              <a:lnTo>
                <a:pt x="0" y="1764400"/>
              </a:lnTo>
              <a:lnTo>
                <a:pt x="3929308" y="1764400"/>
              </a:lnTo>
              <a:lnTo>
                <a:pt x="3929308"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F39CB1-92D8-44FE-B2A1-35E5542F2CA5}">
      <dsp:nvSpPr>
        <dsp:cNvPr id="0" name=""/>
        <dsp:cNvSpPr/>
      </dsp:nvSpPr>
      <dsp:spPr>
        <a:xfrm>
          <a:off x="7956214" y="2081878"/>
          <a:ext cx="1309769" cy="1991715"/>
        </a:xfrm>
        <a:custGeom>
          <a:avLst/>
          <a:gdLst/>
          <a:ahLst/>
          <a:cxnLst/>
          <a:rect l="0" t="0" r="0" b="0"/>
          <a:pathLst>
            <a:path>
              <a:moveTo>
                <a:pt x="0" y="0"/>
              </a:moveTo>
              <a:lnTo>
                <a:pt x="0" y="1764400"/>
              </a:lnTo>
              <a:lnTo>
                <a:pt x="1309769" y="1764400"/>
              </a:lnTo>
              <a:lnTo>
                <a:pt x="1309769"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F116-88A3-4F57-B51B-471B9B0DE653}">
      <dsp:nvSpPr>
        <dsp:cNvPr id="0" name=""/>
        <dsp:cNvSpPr/>
      </dsp:nvSpPr>
      <dsp:spPr>
        <a:xfrm>
          <a:off x="6646444" y="2081878"/>
          <a:ext cx="1309769" cy="1991715"/>
        </a:xfrm>
        <a:custGeom>
          <a:avLst/>
          <a:gdLst/>
          <a:ahLst/>
          <a:cxnLst/>
          <a:rect l="0" t="0" r="0" b="0"/>
          <a:pathLst>
            <a:path>
              <a:moveTo>
                <a:pt x="1309769" y="0"/>
              </a:moveTo>
              <a:lnTo>
                <a:pt x="1309769" y="1764400"/>
              </a:lnTo>
              <a:lnTo>
                <a:pt x="0" y="1764400"/>
              </a:lnTo>
              <a:lnTo>
                <a:pt x="0"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EC3AE-57CF-4B7F-949A-1F899CE959F1}">
      <dsp:nvSpPr>
        <dsp:cNvPr id="0" name=""/>
        <dsp:cNvSpPr/>
      </dsp:nvSpPr>
      <dsp:spPr>
        <a:xfrm>
          <a:off x="4026906" y="2081878"/>
          <a:ext cx="3929308" cy="1991715"/>
        </a:xfrm>
        <a:custGeom>
          <a:avLst/>
          <a:gdLst/>
          <a:ahLst/>
          <a:cxnLst/>
          <a:rect l="0" t="0" r="0" b="0"/>
          <a:pathLst>
            <a:path>
              <a:moveTo>
                <a:pt x="3929308" y="0"/>
              </a:moveTo>
              <a:lnTo>
                <a:pt x="3929308" y="1764400"/>
              </a:lnTo>
              <a:lnTo>
                <a:pt x="0" y="1764400"/>
              </a:lnTo>
              <a:lnTo>
                <a:pt x="0" y="199171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946CC4-69CB-4A89-B8AF-3C30E0903548}">
      <dsp:nvSpPr>
        <dsp:cNvPr id="0" name=""/>
        <dsp:cNvSpPr/>
      </dsp:nvSpPr>
      <dsp:spPr>
        <a:xfrm>
          <a:off x="11114122" y="882075"/>
          <a:ext cx="1828871" cy="88383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a:t>Ungdomsråd</a:t>
          </a:r>
        </a:p>
      </dsp:txBody>
      <dsp:txXfrm>
        <a:off x="11114122" y="882075"/>
        <a:ext cx="1828871" cy="883834"/>
      </dsp:txXfrm>
    </dsp:sp>
    <dsp:sp modelId="{78A37970-842C-44A6-8998-141C22105BA7}">
      <dsp:nvSpPr>
        <dsp:cNvPr id="0" name=""/>
        <dsp:cNvSpPr/>
      </dsp:nvSpPr>
      <dsp:spPr>
        <a:xfrm>
          <a:off x="11086130" y="2698964"/>
          <a:ext cx="1856300" cy="70784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a:t>Råd for personer med nedsett funksjonsevne</a:t>
          </a:r>
        </a:p>
      </dsp:txBody>
      <dsp:txXfrm>
        <a:off x="11086130" y="2698964"/>
        <a:ext cx="1856300" cy="707849"/>
      </dsp:txXfrm>
    </dsp:sp>
    <dsp:sp modelId="{05585C8A-3F0F-451F-83C7-4F7B8114993A}">
      <dsp:nvSpPr>
        <dsp:cNvPr id="0" name=""/>
        <dsp:cNvSpPr/>
      </dsp:nvSpPr>
      <dsp:spPr>
        <a:xfrm>
          <a:off x="11119188" y="1838175"/>
          <a:ext cx="1823805" cy="77209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a:t>Eldreråd</a:t>
          </a:r>
        </a:p>
      </dsp:txBody>
      <dsp:txXfrm>
        <a:off x="11119188" y="1838175"/>
        <a:ext cx="1823805" cy="772092"/>
      </dsp:txXfrm>
    </dsp:sp>
    <dsp:sp modelId="{A7DC418D-F792-4AA2-A2AA-9B09D6673E39}">
      <dsp:nvSpPr>
        <dsp:cNvPr id="0" name=""/>
        <dsp:cNvSpPr/>
      </dsp:nvSpPr>
      <dsp:spPr>
        <a:xfrm>
          <a:off x="6873760" y="99942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a:t>Kommunestyret</a:t>
          </a:r>
        </a:p>
      </dsp:txBody>
      <dsp:txXfrm>
        <a:off x="6873760" y="999424"/>
        <a:ext cx="2164908" cy="1082454"/>
      </dsp:txXfrm>
    </dsp:sp>
    <dsp:sp modelId="{81E3488B-C009-402E-A377-42E3554F8813}">
      <dsp:nvSpPr>
        <dsp:cNvPr id="0" name=""/>
        <dsp:cNvSpPr/>
      </dsp:nvSpPr>
      <dsp:spPr>
        <a:xfrm>
          <a:off x="2944452"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err="1"/>
            <a:t>Utval</a:t>
          </a:r>
          <a:r>
            <a:rPr lang="nb-NO" sz="1600" kern="1200" dirty="0"/>
            <a:t> for skule og oppvekst</a:t>
          </a:r>
        </a:p>
      </dsp:txBody>
      <dsp:txXfrm>
        <a:off x="2944452" y="4073594"/>
        <a:ext cx="2164908" cy="1082454"/>
      </dsp:txXfrm>
    </dsp:sp>
    <dsp:sp modelId="{9233B0A5-D62B-455E-8A86-C08D254E494E}">
      <dsp:nvSpPr>
        <dsp:cNvPr id="0" name=""/>
        <dsp:cNvSpPr/>
      </dsp:nvSpPr>
      <dsp:spPr>
        <a:xfrm>
          <a:off x="5563990"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err="1"/>
            <a:t>Utval</a:t>
          </a:r>
          <a:r>
            <a:rPr lang="nb-NO" sz="1600" kern="1200" dirty="0"/>
            <a:t> for teknikk, plan og miljø</a:t>
          </a:r>
        </a:p>
      </dsp:txBody>
      <dsp:txXfrm>
        <a:off x="5563990" y="4073594"/>
        <a:ext cx="2164908" cy="1082454"/>
      </dsp:txXfrm>
    </dsp:sp>
    <dsp:sp modelId="{B2D58563-4297-480E-97C9-F7FD1DDEAA3B}">
      <dsp:nvSpPr>
        <dsp:cNvPr id="0" name=""/>
        <dsp:cNvSpPr/>
      </dsp:nvSpPr>
      <dsp:spPr>
        <a:xfrm>
          <a:off x="8183529"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err="1"/>
            <a:t>Utval</a:t>
          </a:r>
          <a:r>
            <a:rPr lang="nb-NO" sz="1600" kern="1200" dirty="0"/>
            <a:t> for helse og omsorg</a:t>
          </a:r>
        </a:p>
      </dsp:txBody>
      <dsp:txXfrm>
        <a:off x="8183529" y="4073594"/>
        <a:ext cx="2164908" cy="1082454"/>
      </dsp:txXfrm>
    </dsp:sp>
    <dsp:sp modelId="{E78075C6-47BA-4C51-98E8-A3AE4DF6AD61}">
      <dsp:nvSpPr>
        <dsp:cNvPr id="0" name=""/>
        <dsp:cNvSpPr/>
      </dsp:nvSpPr>
      <dsp:spPr>
        <a:xfrm>
          <a:off x="10803068" y="4073594"/>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dirty="0" err="1"/>
            <a:t>Utval</a:t>
          </a:r>
          <a:r>
            <a:rPr lang="nb-NO" sz="1600" kern="1200" dirty="0"/>
            <a:t> for kultur og samfunn</a:t>
          </a:r>
        </a:p>
      </dsp:txBody>
      <dsp:txXfrm>
        <a:off x="10803068" y="4073594"/>
        <a:ext cx="2164908" cy="1082454"/>
      </dsp:txXfrm>
    </dsp:sp>
    <dsp:sp modelId="{44C55B6D-C875-4ED6-A112-185E2E93BBB1}">
      <dsp:nvSpPr>
        <dsp:cNvPr id="0" name=""/>
        <dsp:cNvSpPr/>
      </dsp:nvSpPr>
      <dsp:spPr>
        <a:xfrm>
          <a:off x="5563990" y="2536509"/>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a:t>Kontrollutvalg</a:t>
          </a:r>
        </a:p>
      </dsp:txBody>
      <dsp:txXfrm>
        <a:off x="5563990" y="2536509"/>
        <a:ext cx="2164908" cy="1082454"/>
      </dsp:txXfrm>
    </dsp:sp>
    <dsp:sp modelId="{E9DD6651-5D07-4D8D-B082-CC8CE900BE72}">
      <dsp:nvSpPr>
        <dsp:cNvPr id="0" name=""/>
        <dsp:cNvSpPr/>
      </dsp:nvSpPr>
      <dsp:spPr>
        <a:xfrm>
          <a:off x="8183529" y="2536509"/>
          <a:ext cx="2164908" cy="108245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b-NO" sz="1600" kern="1200"/>
            <a:t>Formannskap</a:t>
          </a:r>
        </a:p>
      </dsp:txBody>
      <dsp:txXfrm>
        <a:off x="8183529" y="2536509"/>
        <a:ext cx="2164908" cy="108245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9E8AF-807B-474D-9B0D-7B4A5C45D75F}" type="datetimeFigureOut">
              <a:rPr lang="nb-NO" smtClean="0"/>
              <a:t>08.01.2024</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85474-1F3E-044C-AA44-3EEC6A86EA91}" type="slidenum">
              <a:rPr lang="nb-NO" smtClean="0"/>
              <a:t>‹#›</a:t>
            </a:fld>
            <a:endParaRPr lang="nb-NO"/>
          </a:p>
        </p:txBody>
      </p:sp>
    </p:spTree>
    <p:extLst>
      <p:ext uri="{BB962C8B-B14F-4D97-AF65-F5344CB8AC3E}">
        <p14:creationId xmlns:p14="http://schemas.microsoft.com/office/powerpoint/2010/main" val="240530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ufdir.no/fagstotte/produkter/radene_for_personar_med_funksjonsnedsetting_rettleiar/%22%20/t%20%22_blan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bufdir.no/Familie/Tilbud_til_barn_og_unge/Veileder_for_ungdomsrad/Spesielt_for_koordinatorene_av_radene/opopgave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effectLst/>
                <a:latin typeface="Calibri" panose="020F0502020204030204" pitchFamily="34" charset="0"/>
                <a:ea typeface="Calibri" panose="020F0502020204030204" pitchFamily="34" charset="0"/>
                <a:cs typeface="Times New Roman" panose="02020603050405020304" pitchFamily="18" charset="0"/>
              </a:rPr>
              <a:t>Formålet </a:t>
            </a:r>
            <a:r>
              <a:rPr lang="nb-NO" sz="1200">
                <a:effectLst/>
                <a:latin typeface="Calibri" panose="020F0502020204030204" pitchFamily="34" charset="0"/>
                <a:ea typeface="Calibri" panose="020F0502020204030204" pitchFamily="34" charset="0"/>
                <a:cs typeface="Times New Roman" panose="02020603050405020304" pitchFamily="18" charset="0"/>
              </a:rPr>
              <a:t>med dette er å få rådsmedlemmene til å anerkjenne hverandre for </a:t>
            </a:r>
            <a:r>
              <a:rPr lang="nb-NO" sz="1200" b="1">
                <a:effectLst/>
                <a:latin typeface="Calibri" panose="020F0502020204030204" pitchFamily="34" charset="0"/>
                <a:ea typeface="Calibri" panose="020F0502020204030204" pitchFamily="34" charset="0"/>
                <a:cs typeface="Times New Roman" panose="02020603050405020304" pitchFamily="18" charset="0"/>
              </a:rPr>
              <a:t>ønsket om å gjøre noe godt for lokalsamfunnet. </a:t>
            </a:r>
            <a:r>
              <a:rPr lang="nb-NO" sz="1200" b="0">
                <a:effectLst/>
                <a:latin typeface="Calibri" panose="020F0502020204030204" pitchFamily="34" charset="0"/>
                <a:ea typeface="Calibri" panose="020F0502020204030204" pitchFamily="34" charset="0"/>
                <a:cs typeface="Times New Roman" panose="02020603050405020304" pitchFamily="18" charset="0"/>
              </a:rPr>
              <a:t>Vi </a:t>
            </a:r>
            <a:r>
              <a:rPr lang="nb-NO" sz="1200">
                <a:effectLst/>
                <a:latin typeface="Calibri" panose="020F0502020204030204" pitchFamily="34" charset="0"/>
                <a:ea typeface="Calibri" panose="020F0502020204030204" pitchFamily="34" charset="0"/>
                <a:cs typeface="Times New Roman" panose="02020603050405020304" pitchFamily="18" charset="0"/>
              </a:rPr>
              <a:t>har naturlig nok forskjellige holdninger til mål og midler, men vil likevel </a:t>
            </a:r>
            <a:r>
              <a:rPr lang="nb-NO" sz="1200" b="1">
                <a:effectLst/>
                <a:latin typeface="Calibri" panose="020F0502020204030204" pitchFamily="34" charset="0"/>
                <a:ea typeface="Calibri" panose="020F0502020204030204" pitchFamily="34" charset="0"/>
                <a:cs typeface="Times New Roman" panose="02020603050405020304" pitchFamily="18" charset="0"/>
              </a:rPr>
              <a:t>kunne anerkjenne hverandres motiver for å gå inn i vervet</a:t>
            </a:r>
            <a:r>
              <a:rPr lang="nb-NO" sz="1200">
                <a:effectLst/>
                <a:latin typeface="Calibri" panose="020F0502020204030204" pitchFamily="34" charset="0"/>
                <a:ea typeface="Calibri" panose="020F0502020204030204" pitchFamily="34" charset="0"/>
                <a:cs typeface="Times New Roman" panose="02020603050405020304" pitchFamily="18" charset="0"/>
              </a:rPr>
              <a:t>.</a:t>
            </a:r>
          </a:p>
          <a:p>
            <a:endParaRPr lang="nb-NO"/>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Deltakerne får utlevert </a:t>
            </a:r>
            <a:r>
              <a:rPr lang="nb-NO" sz="1200" err="1">
                <a:effectLst/>
                <a:latin typeface="Calibri" panose="020F0502020204030204" pitchFamily="34" charset="0"/>
                <a:ea typeface="Calibri" panose="020F0502020204030204" pitchFamily="34" charset="0"/>
                <a:cs typeface="Times New Roman" panose="02020603050405020304" pitchFamily="18" charset="0"/>
              </a:rPr>
              <a:t>post-it</a:t>
            </a:r>
            <a:r>
              <a:rPr lang="nb-NO" sz="1200">
                <a:effectLst/>
                <a:latin typeface="Calibri" panose="020F0502020204030204" pitchFamily="34" charset="0"/>
                <a:ea typeface="Calibri" panose="020F0502020204030204" pitchFamily="34" charset="0"/>
                <a:cs typeface="Times New Roman" panose="02020603050405020304" pitchFamily="18" charset="0"/>
              </a:rPr>
              <a:t>-lapper, og får 3-4 minutter til å tenke over hvorfor de i sin tid bestemte seg for å bli en del av rådet. De bes om å skrive 2-3 stikkord på lappen som kan fange opp deres opprinnelige motivasjon.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Deltakerne går opp og fester deres </a:t>
            </a:r>
            <a:r>
              <a:rPr lang="nb-NO" sz="1200" err="1">
                <a:effectLst/>
                <a:latin typeface="Calibri" panose="020F0502020204030204" pitchFamily="34" charset="0"/>
                <a:ea typeface="Calibri" panose="020F0502020204030204" pitchFamily="34" charset="0"/>
                <a:cs typeface="Times New Roman" panose="02020603050405020304" pitchFamily="18" charset="0"/>
              </a:rPr>
              <a:t>post-it</a:t>
            </a:r>
            <a:r>
              <a:rPr lang="nb-NO" sz="1200">
                <a:effectLst/>
                <a:latin typeface="Calibri" panose="020F0502020204030204" pitchFamily="34" charset="0"/>
                <a:ea typeface="Calibri" panose="020F0502020204030204" pitchFamily="34" charset="0"/>
                <a:cs typeface="Times New Roman" panose="02020603050405020304" pitchFamily="18" charset="0"/>
              </a:rPr>
              <a:t>-lapp på en lang tidslinje inndelt i fire-års intervaller (korresponderende til kommunestyreperioder). Hver enkelt deltaker nevner kort i plenum sin motivasjon (i en eller to setninger), og setter lappen på riktig sted på tidslinjen.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Når alle deltakerne har satt sin </a:t>
            </a:r>
            <a:r>
              <a:rPr lang="nb-NO" sz="1200" err="1">
                <a:effectLst/>
                <a:latin typeface="Calibri" panose="020F0502020204030204" pitchFamily="34" charset="0"/>
                <a:ea typeface="Calibri" panose="020F0502020204030204" pitchFamily="34" charset="0"/>
                <a:cs typeface="Times New Roman" panose="02020603050405020304" pitchFamily="18" charset="0"/>
              </a:rPr>
              <a:t>post-it</a:t>
            </a:r>
            <a:r>
              <a:rPr lang="nb-NO" sz="1200">
                <a:effectLst/>
                <a:latin typeface="Calibri" panose="020F0502020204030204" pitchFamily="34" charset="0"/>
                <a:ea typeface="Calibri" panose="020F0502020204030204" pitchFamily="34" charset="0"/>
                <a:cs typeface="Times New Roman" panose="02020603050405020304" pitchFamily="18" charset="0"/>
              </a:rPr>
              <a:t>-lapp på tidslinjen, gjennomføres det en plenumsdiskusjon om de mange felles, og kanskje også ulike, grunner og motiver for å gå inn i kommunepolitikken, og hvordan motivene eventuelt har endret seg over tid.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200">
                <a:effectLst/>
                <a:latin typeface="Calibri" panose="020F0502020204030204" pitchFamily="34" charset="0"/>
                <a:ea typeface="Calibri" panose="020F0502020204030204" pitchFamily="34" charset="0"/>
                <a:cs typeface="Times New Roman" panose="02020603050405020304" pitchFamily="18" charset="0"/>
              </a:rPr>
              <a:t>Prosessveilederne konkluderer med henvisning til konkrete eksempler, at alle – på tvers av politiske skillelinjer, har blitt folkevalgte fordi de gjerne vil bidra til utviklingen av samfunnet og det lokale fellesskapet. Oppfatningen av hva som bidrar vil variere, men det finnes en felles ambisjon om å skape et bedre samfunn. Det avsluttende poenget er at den gjensidige anerkjennelsen av hverandres motivasjoner er et godt utgangspunkt for å hjelpe hverandre med å utøve folkevalgt ledelse, og på den måten gjøre en forskjell som folkevalgt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a:t>
            </a:fld>
            <a:endParaRPr lang="nb-NO"/>
          </a:p>
        </p:txBody>
      </p:sp>
    </p:spTree>
    <p:extLst>
      <p:ext uri="{BB962C8B-B14F-4D97-AF65-F5344CB8AC3E}">
        <p14:creationId xmlns:p14="http://schemas.microsoft.com/office/powerpoint/2010/main" val="3940358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Kommuneloven er selve </a:t>
            </a:r>
            <a:r>
              <a:rPr lang="nb-NO" b="1"/>
              <a:t>rammeloven</a:t>
            </a:r>
            <a:r>
              <a:rPr lang="nb-NO"/>
              <a:t> som ligger til grunn for den kommunale virksomheten. Loven legger til rette for at kommuner og fylkeskommuner kan yte tjenester til sine innbyggere og drive samfunnsutvikling. Kommunen skal også utøve myndighet, og det står i formålsbestemmelsen at kommunen skal være effektiv, tillitsskapende og bærekraftig. Det står også i loven, og det er viktig, at den skal legge til rette for det lokale folkestyret og et sterkt og representativt lokaldemokrati med aktiv innbyggerdeltakelse. </a:t>
            </a:r>
          </a:p>
          <a:p>
            <a:endParaRPr lang="nb-NO"/>
          </a:p>
          <a:p>
            <a:r>
              <a:rPr lang="nb-NO"/>
              <a:t>I tillegg er det en rekke andre særlover som regulerer oppgaveløsningen.</a:t>
            </a:r>
          </a:p>
          <a:p>
            <a:endParaRPr lang="nb-NO"/>
          </a:p>
          <a:p>
            <a:r>
              <a:rPr lang="nb-NO"/>
              <a:t>Som dere ser av dette lysarket er det </a:t>
            </a:r>
            <a:r>
              <a:rPr lang="nb-NO" b="1"/>
              <a:t>kommunestyret som er kommunens øverste myndighet</a:t>
            </a:r>
            <a:r>
              <a:rPr lang="nb-NO"/>
              <a:t>. Det betyr at ansvaret for de tjenestene og den myndigheten kommunen utøver ligger til kommunestyret. I en kommune fattes det mange vedtak hver eneste dag. Det kan for eksempel være vedtak om å tildele sykehjemsplass eller barnehageplass, eller det kan handle om å gi byggetillatelse eller tildeling av tilskudd til ulike formål. Det sier seg selv at kommunestyret ikke kan sitte i møter å beslutte alle slike saker. Derfor har alle kommunestyrer </a:t>
            </a:r>
            <a:r>
              <a:rPr lang="nb-NO" b="1"/>
              <a:t>delegert</a:t>
            </a:r>
            <a:r>
              <a:rPr lang="nb-NO"/>
              <a:t> mye av sin myndighet til andre. </a:t>
            </a:r>
            <a:r>
              <a:rPr lang="nb-NO" b="1"/>
              <a:t>Å delegere betyr å overføre myndighet </a:t>
            </a:r>
            <a:r>
              <a:rPr lang="nb-NO"/>
              <a:t>til noen andre. Hensikten er å avlaste for mange oppgaver. Kommuneloven har regler for hvem kommunestyret kan delegere til, og i hovedsak kan kommunestyret delegere sin myndighet enten til et annet folkevalgt organ, for eksempel til formannskapet eller et utvalg, eller til administrasjonen i kommunen. Alle kommunestyrer har delegert mye myndighet til administrasjonen. Imidlertid kan ikke kommunestyret delegere myndighet til andre enn kommunedirektøren. Det er fordi kommunedirektøren er den som leder administrasjonen, og som er ansvarlig for administrasjonen opp mot kommunestyret. Kommunedirektøren kan delegere myndigheten hen har fått nedover i sin administrasjon.</a:t>
            </a:r>
          </a:p>
          <a:p>
            <a:endParaRPr lang="nb-NO"/>
          </a:p>
          <a:p>
            <a:r>
              <a:rPr lang="nb-NO"/>
              <a:t>Til slutt et veldig viktig poeng: Kommunestyret kan delegere myndigheten til å utføre oppgaver eller fatte vedtak, men </a:t>
            </a:r>
            <a:r>
              <a:rPr lang="nb-NO" b="1"/>
              <a:t>de kan ikke delegere ansvaret </a:t>
            </a:r>
            <a:r>
              <a:rPr lang="nb-NO"/>
              <a:t>for at oppgaven eller vedtakene er i tråd med lover, forskrifter osv. Sagt på en annen måte; alle beslutninger som kommunens administrasjon fatter i løpet av en dag eller et år, er kommunestyrets ansvar.</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12</a:t>
            </a:fld>
            <a:endParaRPr lang="nb-NO"/>
          </a:p>
        </p:txBody>
      </p:sp>
    </p:spTree>
    <p:extLst>
      <p:ext uri="{BB962C8B-B14F-4D97-AF65-F5344CB8AC3E}">
        <p14:creationId xmlns:p14="http://schemas.microsoft.com/office/powerpoint/2010/main" val="73784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man sette inn et bilde av </a:t>
            </a:r>
            <a:r>
              <a:rPr lang="nb-NO" b="1"/>
              <a:t>kommunens/fylkeskommunens politiske organisering</a:t>
            </a:r>
            <a:r>
              <a:rPr lang="nb-NO"/>
              <a:t>, for å </a:t>
            </a:r>
            <a:r>
              <a:rPr lang="nb-NO" b="1"/>
              <a:t>synliggjøre rådenes plass i det kommunale styringssystemet</a:t>
            </a:r>
            <a:r>
              <a:rPr lang="nb-NO"/>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Budskap: Kommunestyret er øverste organ, tar beslutninger på vegne av kommunen. Rådene skal fungere som hjelpeorganer for kommunestyret. </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13</a:t>
            </a:fld>
            <a:endParaRPr lang="nb-NO"/>
          </a:p>
        </p:txBody>
      </p:sp>
    </p:spTree>
    <p:extLst>
      <p:ext uri="{BB962C8B-B14F-4D97-AF65-F5344CB8AC3E}">
        <p14:creationId xmlns:p14="http://schemas.microsoft.com/office/powerpoint/2010/main" val="135524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a:t>Formål: </a:t>
            </a:r>
            <a:r>
              <a:rPr lang="nb-NO" sz="1800">
                <a:effectLst/>
                <a:latin typeface="Calibri" panose="020F0502020204030204" pitchFamily="34" charset="0"/>
                <a:ea typeface="Calibri" panose="020F0502020204030204" pitchFamily="34" charset="0"/>
                <a:cs typeface="Times New Roman" panose="02020603050405020304" pitchFamily="18" charset="0"/>
              </a:rPr>
              <a:t>Forstå rådenes plass i det kommunale/fylkeskommunale styringssystemet. Forstå rådenes mandat/oppgaver og hvordan rådet kan spille kommunestyret godt.</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14</a:t>
            </a:fld>
            <a:endParaRPr lang="nb-NO"/>
          </a:p>
        </p:txBody>
      </p:sp>
    </p:spTree>
    <p:extLst>
      <p:ext uri="{BB962C8B-B14F-4D97-AF65-F5344CB8AC3E}">
        <p14:creationId xmlns:p14="http://schemas.microsoft.com/office/powerpoint/2010/main" val="1558926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vi har vært inne på, er kommuneloven selve rammeloven for all kommunal virksomhet. Det er også i kommuneloven at bestemmelsene om de obligatoriske rådene står. Dette kom først inn i denne loven i 2018. Før det ble eldreråd og råd for mennesker med funksjonsnedsettelser regulert i en egen særlov. Ungdomsråd var ikke obligatorisk før dette.</a:t>
            </a:r>
          </a:p>
          <a:p>
            <a:endParaRPr lang="nb-NO"/>
          </a:p>
          <a:p>
            <a:r>
              <a:rPr lang="nb-NO"/>
              <a:t>Noen kommuner og fylkeskommuner har også vedtatt å ha flere råd, for eksempel internasjonalt råd. </a:t>
            </a:r>
          </a:p>
          <a:p>
            <a:endParaRPr lang="nb-NO"/>
          </a:p>
          <a:p>
            <a:r>
              <a:rPr lang="nb-NO"/>
              <a:t>Som representant i et av disse rådene regnes du som folkevalgt. Det er viktig, fordi det gir dere noen rettigheter, men også noen plikter. Rådene kalles i kommuneloven for andre kommunale organer. Kommunestyret, formannskapet, kommunestyrekomiteer og utvalg kalles folkevalgte organer. Det at rådene er andre kommunale organer betyr at saksbehandlingsreglene i kommuneloven gjelder. Det betyr blant annet at møtene skal være åpne, det skal være innkalling og saksliste og det skal føres møtebok. Som folkevalgt er det også møteplikt, og du har krav på møtegodtgjøring. Rådene skal også ha et reglement som beskriver rådets roller og oppgaver. Mer om dette litt senere.</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15</a:t>
            </a:fld>
            <a:endParaRPr lang="nb-NO"/>
          </a:p>
        </p:txBody>
      </p:sp>
    </p:spTree>
    <p:extLst>
      <p:ext uri="{BB962C8B-B14F-4D97-AF65-F5344CB8AC3E}">
        <p14:creationId xmlns:p14="http://schemas.microsoft.com/office/powerpoint/2010/main" val="1686990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kan deltakerne få reflektere individuelt, diskutere på gruppa og deretter kan du ta noen stemmer i plenum (I,G,P). Det kan være lurt å sette av litt tid til denne bolken. </a:t>
            </a:r>
          </a:p>
        </p:txBody>
      </p:sp>
      <p:sp>
        <p:nvSpPr>
          <p:cNvPr id="4" name="Plassholder for lysbildenummer 3"/>
          <p:cNvSpPr>
            <a:spLocks noGrp="1"/>
          </p:cNvSpPr>
          <p:nvPr>
            <p:ph type="sldNum" sz="quarter" idx="5"/>
          </p:nvPr>
        </p:nvSpPr>
        <p:spPr/>
        <p:txBody>
          <a:bodyPr/>
          <a:lstStyle/>
          <a:p>
            <a:fld id="{5E685474-1F3E-044C-AA44-3EEC6A86EA91}" type="slidenum">
              <a:rPr lang="nb-NO" smtClean="0"/>
              <a:t>16</a:t>
            </a:fld>
            <a:endParaRPr lang="nb-NO"/>
          </a:p>
        </p:txBody>
      </p:sp>
    </p:spTree>
    <p:extLst>
      <p:ext uri="{BB962C8B-B14F-4D97-AF65-F5344CB8AC3E}">
        <p14:creationId xmlns:p14="http://schemas.microsoft.com/office/powerpoint/2010/main" val="111766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Rådene har stor handlefrihet til å utforme sine oppgaver, </a:t>
            </a:r>
            <a:r>
              <a:rPr lang="nb-NO"/>
              <a:t>men det er også noen oppgaver som er fastsatt i forskrift. https://lovdata.no/dokument/LTI/forskrift/2019-06-17-727 </a:t>
            </a:r>
          </a:p>
          <a:p>
            <a:r>
              <a:rPr lang="nb-NO"/>
              <a:t>Rådene har </a:t>
            </a:r>
            <a:r>
              <a:rPr lang="nb-NO" b="1"/>
              <a:t>rett til å uttale seg i alle saker </a:t>
            </a:r>
            <a:r>
              <a:rPr lang="nb-NO"/>
              <a:t>som gjelder eldre, personer med funksjonsnedsettelse og ungdom. </a:t>
            </a:r>
            <a:r>
              <a:rPr lang="nb-NO" b="1"/>
              <a:t>Hvilke saker som gjelder de ulike gruppene må vurderes lokalt. </a:t>
            </a:r>
          </a:p>
          <a:p>
            <a:endParaRPr lang="nb-NO" b="1"/>
          </a:p>
          <a:p>
            <a:r>
              <a:rPr lang="nb-NO"/>
              <a:t>Rådene kan også ta </a:t>
            </a:r>
            <a:r>
              <a:rPr lang="nb-NO" b="1"/>
              <a:t>initiativ til egne saker </a:t>
            </a:r>
            <a:r>
              <a:rPr lang="nb-NO"/>
              <a:t>som har betydning for den gruppen de representerer. </a:t>
            </a:r>
          </a:p>
          <a:p>
            <a:endParaRPr lang="nb-NO"/>
          </a:p>
          <a:p>
            <a:r>
              <a:rPr lang="nb-NO" b="0" i="0">
                <a:solidFill>
                  <a:srgbClr val="333333"/>
                </a:solidFill>
                <a:effectLst/>
                <a:latin typeface="Helvetica Neue"/>
              </a:rPr>
              <a:t>Rådene skal </a:t>
            </a:r>
            <a:r>
              <a:rPr lang="nb-NO" b="1" i="0">
                <a:solidFill>
                  <a:srgbClr val="333333"/>
                </a:solidFill>
                <a:effectLst/>
                <a:latin typeface="Helvetica Neue"/>
              </a:rPr>
              <a:t>ikke behandle saker som gjelder avgjørelser overfor enkeltpersoner</a:t>
            </a:r>
            <a:r>
              <a:rPr lang="nb-NO" b="0" i="0">
                <a:solidFill>
                  <a:srgbClr val="333333"/>
                </a:solidFill>
                <a:effectLst/>
                <a:latin typeface="Helvetica Neue"/>
              </a:rPr>
              <a:t>. Men rådene kan stille spørsmål om for eksempel tjenestetilbudet til den gruppen de representerer.</a:t>
            </a:r>
          </a:p>
          <a:p>
            <a:endParaRPr lang="nb-NO" b="0" i="0">
              <a:solidFill>
                <a:srgbClr val="333333"/>
              </a:solidFill>
              <a:effectLst/>
              <a:latin typeface="Helvetica Neue"/>
            </a:endParaRPr>
          </a:p>
          <a:p>
            <a:r>
              <a:rPr lang="nb-NO" b="0" i="0">
                <a:solidFill>
                  <a:srgbClr val="333333"/>
                </a:solidFill>
                <a:effectLst/>
                <a:latin typeface="Helvetica Neue"/>
              </a:rPr>
              <a:t>Kommunestyret og fylkestinget </a:t>
            </a:r>
            <a:r>
              <a:rPr lang="nb-NO" b="1" i="0">
                <a:solidFill>
                  <a:srgbClr val="333333"/>
                </a:solidFill>
                <a:effectLst/>
                <a:latin typeface="Helvetica Neue"/>
              </a:rPr>
              <a:t>kan gi medlemmer av rådene møte- og talerett i folkevalgte organer</a:t>
            </a:r>
            <a:r>
              <a:rPr lang="nb-NO" b="0" i="0">
                <a:solidFill>
                  <a:srgbClr val="333333"/>
                </a:solidFill>
                <a:effectLst/>
                <a:latin typeface="Helvetica Neue"/>
              </a:rPr>
              <a:t>. </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17</a:t>
            </a:fld>
            <a:endParaRPr lang="nb-NO"/>
          </a:p>
        </p:txBody>
      </p:sp>
    </p:spTree>
    <p:extLst>
      <p:ext uri="{BB962C8B-B14F-4D97-AF65-F5344CB8AC3E}">
        <p14:creationId xmlns:p14="http://schemas.microsoft.com/office/powerpoint/2010/main" val="2473384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defTabSz="914400" eaLnBrk="0" fontAlgn="base" hangingPunct="0">
              <a:spcBef>
                <a:spcPct val="0"/>
              </a:spcBef>
              <a:spcAft>
                <a:spcPct val="0"/>
              </a:spcAft>
              <a:buNone/>
            </a:pPr>
            <a:r>
              <a:rPr lang="nb-NO" altLang="nb-NO" sz="1050" b="1">
                <a:solidFill>
                  <a:srgbClr val="333333"/>
                </a:solidFill>
                <a:latin typeface="Source Sans Pro" panose="020B0503030403020204" pitchFamily="34" charset="0"/>
              </a:rPr>
              <a:t>§ 3. </a:t>
            </a:r>
            <a:r>
              <a:rPr lang="nb-NO" altLang="nb-NO" sz="1050" b="1" i="1">
                <a:solidFill>
                  <a:srgbClr val="333333"/>
                </a:solidFill>
                <a:latin typeface="Source Sans Pro" panose="020B0503030403020204" pitchFamily="34" charset="0"/>
              </a:rPr>
              <a:t>Sammensetning og organisering</a:t>
            </a:r>
            <a:r>
              <a:rPr lang="nb-NO" altLang="nb-NO" sz="1050" b="1">
                <a:solidFill>
                  <a:srgbClr val="333333"/>
                </a:solidFill>
                <a:latin typeface="Source Sans Pro" panose="020B0503030403020204" pitchFamily="34" charset="0"/>
              </a:rPr>
              <a:t> </a:t>
            </a:r>
          </a:p>
          <a:p>
            <a:pPr marL="0" lvl="0" indent="0" defTabSz="914400" eaLnBrk="0" fontAlgn="base" hangingPunct="0">
              <a:spcBef>
                <a:spcPct val="0"/>
              </a:spcBef>
              <a:spcAft>
                <a:spcPct val="0"/>
              </a:spcAft>
              <a:buNone/>
            </a:pPr>
            <a:r>
              <a:rPr lang="nb-NO" altLang="nb-NO" sz="1200" b="1">
                <a:solidFill>
                  <a:schemeClr val="tx1"/>
                </a:solidFill>
              </a:rPr>
              <a:t>Kommunestyret og fylkestinget vedtar sammensetningen </a:t>
            </a:r>
            <a:r>
              <a:rPr lang="nb-NO" altLang="nb-NO" sz="1200">
                <a:solidFill>
                  <a:schemeClr val="tx1"/>
                </a:solidFill>
              </a:rPr>
              <a:t>av eldrerådet, rådet for personer med funksjonsnedsettelse og ungdomsrådet eller annet medvirkningsorgan for ungdom. </a:t>
            </a:r>
            <a:r>
              <a:rPr lang="nb-NO" altLang="nb-NO" sz="1200" b="1">
                <a:solidFill>
                  <a:schemeClr val="tx1"/>
                </a:solidFill>
              </a:rPr>
              <a:t>De bestemmer også hvor mange medlemmer og varamedlemmer </a:t>
            </a:r>
            <a:r>
              <a:rPr lang="nb-NO" altLang="nb-NO" sz="1200">
                <a:solidFill>
                  <a:schemeClr val="tx1"/>
                </a:solidFill>
              </a:rPr>
              <a:t>rådene skal ha.</a:t>
            </a:r>
          </a:p>
          <a:p>
            <a:pPr marL="0" lvl="0" indent="0" defTabSz="914400" eaLnBrk="0" fontAlgn="base" hangingPunct="0">
              <a:spcBef>
                <a:spcPct val="0"/>
              </a:spcBef>
              <a:spcAft>
                <a:spcPct val="0"/>
              </a:spcAft>
              <a:buNone/>
            </a:pPr>
            <a:endParaRPr lang="nb-NO" altLang="nb-NO" sz="120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nb-NO" altLang="nb-NO" sz="1200" b="1">
                <a:solidFill>
                  <a:schemeClr val="tx1"/>
                </a:solidFill>
                <a:latin typeface="Arial" panose="020B0604020202020204" pitchFamily="34" charset="0"/>
              </a:rPr>
              <a:t>Organisasjoner som representerer henholdsvis eldre, personer med funksjonsnedsettelse og ungdom har rett til å fremme forslag om medlemmer til det rådet som representerer deres interesser.</a:t>
            </a:r>
          </a:p>
          <a:p>
            <a:pPr marL="0" lvl="0" indent="0" defTabSz="914400" eaLnBrk="0" fontAlgn="base" hangingPunct="0">
              <a:spcBef>
                <a:spcPct val="0"/>
              </a:spcBef>
              <a:spcAft>
                <a:spcPct val="0"/>
              </a:spcAft>
              <a:buNone/>
            </a:pPr>
            <a:r>
              <a:rPr lang="nb-NO" altLang="nb-NO" sz="1200" b="1">
                <a:solidFill>
                  <a:schemeClr val="tx1"/>
                </a:solidFill>
                <a:latin typeface="Arial" panose="020B0604020202020204" pitchFamily="34" charset="0"/>
              </a:rPr>
              <a:t>Rådene velger selv sin leder og nestleder blant medlemmene.</a:t>
            </a:r>
          </a:p>
          <a:p>
            <a:pPr marL="0" lvl="0" indent="0" defTabSz="914400" eaLnBrk="0" fontAlgn="base" hangingPunct="0">
              <a:spcBef>
                <a:spcPct val="0"/>
              </a:spcBef>
              <a:spcAft>
                <a:spcPct val="0"/>
              </a:spcAft>
              <a:buNone/>
            </a:pPr>
            <a:endParaRPr lang="nb-NO" altLang="nb-NO" sz="1200" b="1">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nb-NO" altLang="nb-NO" sz="1200" b="1">
                <a:solidFill>
                  <a:schemeClr val="tx1"/>
                </a:solidFill>
                <a:latin typeface="Arial" panose="020B0604020202020204" pitchFamily="34" charset="0"/>
              </a:rPr>
              <a:t>Rådene skal gis tilstrekkelig sekretariatshjelp.</a:t>
            </a:r>
          </a:p>
          <a:p>
            <a:pPr marL="0" lvl="0" indent="0" defTabSz="914400" eaLnBrk="0" fontAlgn="base" hangingPunct="0">
              <a:spcBef>
                <a:spcPct val="0"/>
              </a:spcBef>
              <a:spcAft>
                <a:spcPct val="0"/>
              </a:spcAft>
              <a:buNone/>
            </a:pPr>
            <a:r>
              <a:rPr lang="nb-NO" altLang="nb-NO" sz="1200">
                <a:solidFill>
                  <a:schemeClr val="tx1"/>
                </a:solidFill>
                <a:latin typeface="Arial" panose="020B0604020202020204" pitchFamily="34" charset="0"/>
              </a:rPr>
              <a:t>Rådene har rett til å uttale seg før kommunestyret og fylkestinget setter ned et sekretariat, fastsetter saksbehandlingsreglene og vedtar budsjett for dem.</a:t>
            </a:r>
          </a:p>
          <a:p>
            <a:pPr marL="0" lvl="0" indent="0" defTabSz="914400" eaLnBrk="0" fontAlgn="base" hangingPunct="0">
              <a:spcBef>
                <a:spcPct val="0"/>
              </a:spcBef>
              <a:spcAft>
                <a:spcPct val="0"/>
              </a:spcAft>
              <a:buNone/>
            </a:pPr>
            <a:endParaRPr lang="nb-NO" altLang="nb-NO" sz="1200">
              <a:solidFill>
                <a:schemeClr val="tx1"/>
              </a:solidFill>
              <a:latin typeface="Arial" panose="020B0604020202020204" pitchFamily="34" charset="0"/>
            </a:endParaRPr>
          </a:p>
          <a:p>
            <a:pPr marL="0" lvl="0" indent="0" defTabSz="914400" eaLnBrk="0" fontAlgn="base" hangingPunct="0">
              <a:spcBef>
                <a:spcPct val="0"/>
              </a:spcBef>
              <a:spcAft>
                <a:spcPct val="0"/>
              </a:spcAft>
              <a:buNone/>
            </a:pPr>
            <a:r>
              <a:rPr lang="nb-NO" altLang="nb-NO" sz="1200">
                <a:solidFill>
                  <a:schemeClr val="tx1"/>
                </a:solidFill>
                <a:latin typeface="Arial" panose="020B0604020202020204" pitchFamily="34" charset="0"/>
              </a:rPr>
              <a:t>Hvis kommunene har overført oppgavene som gjelder eldre, personer med funksjonsnedsettelse eller ungdom til et kommunedelsutvalg, kan det etableres et eldreråd, et råd for personer med funksjonsnedsettelse og et ungdomsråd eller et annet medvirkningsorgan for ungdom i alle kommunedelene. Kommunedelsutvalget ivaretar da kommunestyrets rettigheter og plikter overfor rådene. Hvis oppgavene er overført til et kommunedelsutvalg, kan det også velges et sentralt eldreråd, et sentralt råd for personer med funksjonsnedsettelse og et sentralt ungdomsråd eller et annet medvirkningsorgan for ungdom.</a:t>
            </a:r>
            <a:endParaRPr lang="nb-NO" altLang="nb-NO" sz="1200" b="1">
              <a:solidFill>
                <a:srgbClr val="333333"/>
              </a:solidFill>
              <a:latin typeface="Source Sans Pro" panose="020B0503030403020204" pitchFamily="34" charset="0"/>
            </a:endParaRP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18</a:t>
            </a:fld>
            <a:endParaRPr lang="nb-NO"/>
          </a:p>
        </p:txBody>
      </p:sp>
    </p:spTree>
    <p:extLst>
      <p:ext uri="{BB962C8B-B14F-4D97-AF65-F5344CB8AC3E}">
        <p14:creationId xmlns:p14="http://schemas.microsoft.com/office/powerpoint/2010/main" val="4176691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Velg ett av spørsmålene. Dette er et godt utgangspunkt for gruppearbeid. </a:t>
            </a:r>
          </a:p>
          <a:p>
            <a:endParaRPr lang="nb-NO"/>
          </a:p>
          <a:p>
            <a:r>
              <a:rPr lang="nb-NO" i="1"/>
              <a:t>Eksempler på involvering i den politiske behandlingen: </a:t>
            </a:r>
          </a:p>
          <a:p>
            <a:r>
              <a:rPr lang="nb-NO"/>
              <a:t>Tilpasse eldrerådenes møter til møtehjulet til de politiske organene </a:t>
            </a:r>
          </a:p>
          <a:p>
            <a:r>
              <a:rPr lang="nb-NO"/>
              <a:t>Skal dere gi råd til administrasjonen eller til de folkevalgte? </a:t>
            </a:r>
          </a:p>
          <a:p>
            <a:r>
              <a:rPr lang="nb-NO"/>
              <a:t>Kan man både være med i saksutredning og i beslutningsfasen? </a:t>
            </a:r>
          </a:p>
          <a:p>
            <a:r>
              <a:rPr lang="nb-NO"/>
              <a:t>Styringsgrupper, referansegrupper, for så å gi råd til de folkevalgte? </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20</a:t>
            </a:fld>
            <a:endParaRPr lang="nb-NO"/>
          </a:p>
        </p:txBody>
      </p:sp>
    </p:spTree>
    <p:extLst>
      <p:ext uri="{BB962C8B-B14F-4D97-AF65-F5344CB8AC3E}">
        <p14:creationId xmlns:p14="http://schemas.microsoft.com/office/powerpoint/2010/main" val="136861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noProof="0">
                <a:solidFill>
                  <a:srgbClr val="000000"/>
                </a:solidFill>
                <a:effectLst/>
                <a:latin typeface="ars_maquette_web_one"/>
              </a:rPr>
              <a:t>Årsmeldinga </a:t>
            </a:r>
            <a:r>
              <a:rPr lang="nb-NO" b="0" i="0" noProof="0">
                <a:solidFill>
                  <a:srgbClr val="000000"/>
                </a:solidFill>
                <a:effectLst/>
                <a:latin typeface="ars_maquette_web_one"/>
              </a:rPr>
              <a:t>kan brukes til å </a:t>
            </a:r>
            <a:r>
              <a:rPr lang="nb-NO" b="1" i="0" noProof="0">
                <a:solidFill>
                  <a:srgbClr val="000000"/>
                </a:solidFill>
                <a:effectLst/>
                <a:latin typeface="ars_maquette_web_one"/>
              </a:rPr>
              <a:t>synliggjøre sakene rådet har fått gjennomslag for</a:t>
            </a:r>
            <a:r>
              <a:rPr lang="nb-NO" b="0" i="0" noProof="0">
                <a:solidFill>
                  <a:srgbClr val="000000"/>
                </a:solidFill>
                <a:effectLst/>
                <a:latin typeface="ars_maquette_web_one"/>
              </a:rPr>
              <a:t>. Samtidig kan meldingen </a:t>
            </a:r>
            <a:r>
              <a:rPr lang="nb-NO" b="1" i="0" noProof="0">
                <a:solidFill>
                  <a:srgbClr val="000000"/>
                </a:solidFill>
                <a:effectLst/>
                <a:latin typeface="ars_maquette_web_one"/>
              </a:rPr>
              <a:t>rette søkelyset på saker som fremdeles står uløst </a:t>
            </a:r>
            <a:r>
              <a:rPr lang="nb-NO" b="0" i="0" noProof="0">
                <a:solidFill>
                  <a:srgbClr val="000000"/>
                </a:solidFill>
                <a:effectLst/>
                <a:latin typeface="ars_maquette_web_one"/>
              </a:rPr>
              <a:t>og som kommunen eller fylkeskommunen bør jobbe videre med.</a:t>
            </a:r>
          </a:p>
          <a:p>
            <a:pPr algn="l"/>
            <a:endParaRPr lang="nb-NO" b="0" i="0" noProof="0">
              <a:solidFill>
                <a:srgbClr val="000000"/>
              </a:solidFill>
              <a:effectLst/>
              <a:latin typeface="ars_maquette_web_one"/>
            </a:endParaRPr>
          </a:p>
          <a:p>
            <a:pPr algn="l"/>
            <a:r>
              <a:rPr lang="nb-NO" b="0" i="0" noProof="0">
                <a:solidFill>
                  <a:srgbClr val="000000"/>
                </a:solidFill>
                <a:effectLst/>
                <a:latin typeface="ars_maquette_web_one"/>
              </a:rPr>
              <a:t>Mange råd skriv korte årsmeldinger som ofte gir avgrensa informasjon, men det vil ofte være fordelaktig å legge litt mer arbeid i årsmeldinga. </a:t>
            </a:r>
            <a:r>
              <a:rPr lang="nb-NO" b="1" i="0" noProof="0">
                <a:solidFill>
                  <a:srgbClr val="000000"/>
                </a:solidFill>
                <a:effectLst/>
                <a:latin typeface="ars_maquette_web_one"/>
              </a:rPr>
              <a:t>Det kan øke rådets mulighet til å påvirke</a:t>
            </a:r>
            <a:r>
              <a:rPr lang="nb-NO" b="0" i="0" noProof="0">
                <a:solidFill>
                  <a:srgbClr val="000000"/>
                </a:solidFill>
                <a:effectLst/>
                <a:latin typeface="ars_maquette_web_one"/>
              </a:rPr>
              <a:t>.</a:t>
            </a:r>
          </a:p>
          <a:p>
            <a:pPr algn="l"/>
            <a:endParaRPr lang="nb-NO" b="0" i="0" noProof="0">
              <a:solidFill>
                <a:srgbClr val="000000"/>
              </a:solidFill>
              <a:effectLst/>
              <a:latin typeface="ars_maquette_web_one"/>
            </a:endParaRPr>
          </a:p>
          <a:p>
            <a:pPr algn="l"/>
            <a:r>
              <a:rPr lang="nb-NO" b="0" i="0" noProof="0">
                <a:solidFill>
                  <a:srgbClr val="000000"/>
                </a:solidFill>
                <a:effectLst/>
                <a:latin typeface="ars_maquette_web_one"/>
              </a:rPr>
              <a:t>Bruk årsmeldingen til å </a:t>
            </a:r>
            <a:r>
              <a:rPr lang="nb-NO" b="1" i="0" noProof="0">
                <a:solidFill>
                  <a:srgbClr val="000000"/>
                </a:solidFill>
                <a:effectLst/>
                <a:latin typeface="ars_maquette_web_one"/>
              </a:rPr>
              <a:t>synliggjøre hva som ikke fungerer, </a:t>
            </a:r>
            <a:r>
              <a:rPr lang="nb-NO" b="0" i="0" noProof="0">
                <a:solidFill>
                  <a:srgbClr val="000000"/>
                </a:solidFill>
                <a:effectLst/>
                <a:latin typeface="ars_maquette_web_one"/>
              </a:rPr>
              <a:t>av involvering av rådet i den politiske saksbehandlingen. Like viktig kan årsmeldinga brukes for å synliggjøre kompetansen i rådet og hvordan rådet kan være et godt hjelpeorgan for de folkevalgte og administrasjonen.</a:t>
            </a:r>
          </a:p>
          <a:p>
            <a:pPr algn="l"/>
            <a:endParaRPr lang="nb-NO" b="0" i="0" noProof="0">
              <a:solidFill>
                <a:srgbClr val="000000"/>
              </a:solidFill>
              <a:effectLst/>
              <a:latin typeface="ars_maquette_web_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noProof="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3"/>
              </a:rPr>
              <a:t>I veilederen</a:t>
            </a:r>
            <a:r>
              <a:rPr lang="nb-NO" sz="1800" b="1" noProof="0">
                <a:effectLst/>
                <a:latin typeface="Calibri" panose="020F0502020204030204" pitchFamily="34" charset="0"/>
                <a:ea typeface="Times New Roman" panose="02020603050405020304" pitchFamily="18" charset="0"/>
                <a:cs typeface="Calibri" panose="020F0502020204030204" pitchFamily="34" charset="0"/>
              </a:rPr>
              <a:t> anbefales det også at rådet bør ha møte med ordfører to ganger pr år.</a:t>
            </a:r>
            <a:r>
              <a:rPr lang="nb-NO" sz="1800" noProof="0">
                <a:effectLst/>
                <a:latin typeface="Calibri" panose="020F0502020204030204" pitchFamily="34" charset="0"/>
                <a:ea typeface="Times New Roman" panose="02020603050405020304" pitchFamily="18" charset="0"/>
                <a:cs typeface="Calibri" panose="020F0502020204030204" pitchFamily="34" charset="0"/>
              </a:rPr>
              <a:t> Dette nettopp for å ha god kommunikasjon og synliggjøre rådets eksistens.    </a:t>
            </a:r>
          </a:p>
          <a:p>
            <a:pPr fontAlgn="base">
              <a:lnSpc>
                <a:spcPct val="107000"/>
              </a:lnSpc>
              <a:spcAft>
                <a:spcPts val="800"/>
              </a:spcAft>
            </a:pPr>
            <a:r>
              <a:rPr lang="nb-NO" sz="1800" noProof="0">
                <a:effectLst/>
                <a:latin typeface="Calibri" panose="020F0502020204030204" pitchFamily="34" charset="0"/>
                <a:ea typeface="Times New Roman" panose="02020603050405020304" pitchFamily="18" charset="0"/>
                <a:cs typeface="Calibri" panose="020F0502020204030204" pitchFamily="34" charset="0"/>
              </a:rPr>
              <a:t>Mange kommuner har budsjettseminarer hvor politikere, råd/utvalg, tillitsvalgte og administrasjon deltar. </a:t>
            </a:r>
            <a:r>
              <a:rPr lang="nb-NO" sz="1800" b="1" noProof="0">
                <a:effectLst/>
                <a:latin typeface="Calibri" panose="020F0502020204030204" pitchFamily="34" charset="0"/>
                <a:ea typeface="Times New Roman" panose="02020603050405020304" pitchFamily="18" charset="0"/>
                <a:cs typeface="Calibri" panose="020F0502020204030204" pitchFamily="34" charset="0"/>
              </a:rPr>
              <a:t>Sørg for å bli invitert </a:t>
            </a:r>
            <a:r>
              <a:rPr lang="nb-NO" sz="1800" noProof="0">
                <a:effectLst/>
                <a:latin typeface="Calibri" panose="020F0502020204030204" pitchFamily="34" charset="0"/>
                <a:ea typeface="Times New Roman" panose="02020603050405020304" pitchFamily="18" charset="0"/>
                <a:cs typeface="Calibri" panose="020F0502020204030204" pitchFamily="34" charset="0"/>
              </a:rPr>
              <a:t>– dette kan være en god anledning til dialog og mulighet til å presentere saker rådet har prioritert.    </a:t>
            </a:r>
          </a:p>
          <a:p>
            <a:pPr fontAlgn="base">
              <a:lnSpc>
                <a:spcPct val="107000"/>
              </a:lnSpc>
              <a:spcAft>
                <a:spcPts val="800"/>
              </a:spcAft>
            </a:pPr>
            <a:endParaRPr lang="nb-NO" sz="1800" noProof="0">
              <a:effectLst/>
              <a:latin typeface="Calibri" panose="020F0502020204030204" pitchFamily="34" charset="0"/>
              <a:ea typeface="Calibri" panose="020F0502020204030204" pitchFamily="34" charset="0"/>
              <a:cs typeface="Calibri" panose="020F0502020204030204" pitchFamily="34" charset="0"/>
            </a:endParaRPr>
          </a:p>
          <a:p>
            <a:pPr fontAlgn="base">
              <a:lnSpc>
                <a:spcPct val="107000"/>
              </a:lnSpc>
              <a:spcAft>
                <a:spcPts val="800"/>
              </a:spcAft>
            </a:pPr>
            <a:r>
              <a:rPr lang="nb-NO" sz="1800" noProof="0">
                <a:effectLst/>
                <a:latin typeface="Calibri" panose="020F0502020204030204" pitchFamily="34" charset="0"/>
                <a:ea typeface="Calibri" panose="020F0502020204030204" pitchFamily="34" charset="0"/>
                <a:cs typeface="Calibri" panose="020F0502020204030204" pitchFamily="34" charset="0"/>
              </a:rPr>
              <a:t>Enkelte råd tar også initiativ til fellesmøter med de andre medvirkningsrådene. Det er mange saker rådene har felles interesser i. Det kan være nyttig å drøfte dette sammen. </a:t>
            </a:r>
            <a:endParaRPr lang="nb-NO" sz="1800" noProof="0">
              <a:effectLst/>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spcAft>
                <a:spcPts val="800"/>
              </a:spcAft>
            </a:pPr>
            <a:endParaRPr lang="nb-NO" noProof="0"/>
          </a:p>
          <a:p>
            <a:endParaRPr lang="nb-NO" noProof="0"/>
          </a:p>
        </p:txBody>
      </p:sp>
      <p:sp>
        <p:nvSpPr>
          <p:cNvPr id="4" name="Plassholder for lysbildenummer 3"/>
          <p:cNvSpPr>
            <a:spLocks noGrp="1"/>
          </p:cNvSpPr>
          <p:nvPr>
            <p:ph type="sldNum" sz="quarter" idx="5"/>
          </p:nvPr>
        </p:nvSpPr>
        <p:spPr/>
        <p:txBody>
          <a:bodyPr/>
          <a:lstStyle/>
          <a:p>
            <a:fld id="{5E685474-1F3E-044C-AA44-3EEC6A86EA91}" type="slidenum">
              <a:rPr lang="nb-NO" smtClean="0"/>
              <a:t>21</a:t>
            </a:fld>
            <a:endParaRPr lang="nb-NO"/>
          </a:p>
        </p:txBody>
      </p:sp>
    </p:spTree>
    <p:extLst>
      <p:ext uri="{BB962C8B-B14F-4D97-AF65-F5344CB8AC3E}">
        <p14:creationId xmlns:p14="http://schemas.microsoft.com/office/powerpoint/2010/main" val="2770473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oppdrag fra KS gjennomførte </a:t>
            </a:r>
            <a:r>
              <a:rPr lang="nb-NO" err="1"/>
              <a:t>Proba</a:t>
            </a:r>
            <a:r>
              <a:rPr lang="nb-NO"/>
              <a:t> samfunnsanalyse i 2022 intervjuer og spørreundersøkelser rettet mot kommuner, fylkeskommuner og ledere av råd for medvirkning. Formålet var å få mer kunnskap om hvilke erfaringer en har gjort seg med de lovpålagte rådene, hvordan de fungerer og ikke minst, hva som kjennetegner god praksis.</a:t>
            </a:r>
          </a:p>
          <a:p>
            <a:endParaRPr lang="nb-NO"/>
          </a:p>
          <a:p>
            <a:r>
              <a:rPr lang="nb-NO"/>
              <a:t>Sammendrag fra rapporten:</a:t>
            </a:r>
          </a:p>
          <a:p>
            <a:r>
              <a:rPr lang="nb-NO"/>
              <a:t>Hovedinntrykket er at rådene for ungdom, eldre og personer med funksjonsnedsettelse har </a:t>
            </a:r>
            <a:r>
              <a:rPr lang="nb-NO" b="1"/>
              <a:t>gode muligheter for å medvirke i de politiske prosessene og at de har en viss innflytelse</a:t>
            </a:r>
            <a:r>
              <a:rPr lang="nb-NO"/>
              <a:t>. De fleste medlemmene foreslås av interesseorganisasjoner eller elevråd eller de er politikere. Det er lite systematisk arbeid for å sikre at medlemmene fremmer synspunkter som reflekterer synet til de målgruppene de skal representere, men det er få som oppfatter dette som et stort problem.  </a:t>
            </a:r>
          </a:p>
          <a:p>
            <a:endParaRPr lang="nb-NO"/>
          </a:p>
          <a:p>
            <a:r>
              <a:rPr lang="nb-NO" b="1"/>
              <a:t>Kvaliteten på og omfanget av den faglige og administrative støtten rådene får fra kommunen eller fylkeskommunen framstår som den viktigste forutsetningen for at rådene skal fungere godt</a:t>
            </a:r>
            <a:r>
              <a:rPr lang="nb-NO"/>
              <a:t>. Det er også viktig med kontakt med andre i forvaltningen og at rådsmedlemmene er engasjerte og representerer den relevante gruppen. Det er mer sprikende oppfatninger om betydningen av tale- og møterett i kommunestyre, fylkesting, mv. og betydningen av å ha politikere som medlemmer av rådene.  Det bør legges vekt på rekruttering og tilstrekkelig støtte til og kontakt med rådene, og det kan være behov for å avklare forventninger gjennom et mandat. </a:t>
            </a:r>
          </a:p>
          <a:p>
            <a:endParaRPr lang="nb-NO"/>
          </a:p>
          <a:p>
            <a:r>
              <a:rPr lang="nb-NO"/>
              <a:t>Rapporten trekker frem flere faktorer som kan påvirke rådenes grad av medvirkning og innflytelse. Disse er:</a:t>
            </a:r>
          </a:p>
          <a:p>
            <a:endParaRPr lang="nb-NO"/>
          </a:p>
          <a:p>
            <a:r>
              <a:rPr lang="nb-NO"/>
              <a:t>Rådsmedlemmenes aktivitetsnivå:</a:t>
            </a:r>
          </a:p>
          <a:p>
            <a:r>
              <a:rPr lang="nb-NO"/>
              <a:t>Indre motivasjon og engasjement blant rådsmedlemmene oppleves som en viktig forutsetning for at rådene skal fungere godt. Rådsmedlemmene må bruke av sin tid og kapasitet, og selv ha lyst til å bidra. </a:t>
            </a:r>
          </a:p>
          <a:p>
            <a:endParaRPr lang="nb-NO"/>
          </a:p>
          <a:p>
            <a:r>
              <a:rPr lang="nb-NO"/>
              <a:t>Tilstrekkelig tid og spennvidde hos koordinator:</a:t>
            </a:r>
          </a:p>
          <a:p>
            <a:r>
              <a:rPr lang="nb-NO"/>
              <a:t>Resultatene viser at de aller viktigste suksessfaktorene er knyttet til støtte fra administrasjonen, og særlig rådets sekretær/koordinator. Den viktigste er at en sekretær/koordinator er tilgjengelig for rådet og rådets leder.</a:t>
            </a:r>
          </a:p>
          <a:p>
            <a:endParaRPr lang="nb-NO"/>
          </a:p>
          <a:p>
            <a:r>
              <a:rPr lang="nb-NO"/>
              <a:t>Om rådet involveres i utformingen av budsjettet</a:t>
            </a:r>
          </a:p>
          <a:p>
            <a:endParaRPr lang="nb-NO"/>
          </a:p>
          <a:p>
            <a:r>
              <a:rPr lang="nb-NO"/>
              <a:t>Tidsbruken i rådet</a:t>
            </a:r>
          </a:p>
          <a:p>
            <a:r>
              <a:rPr lang="nb-NO"/>
              <a:t>Hvordan rådet bruker tid på politiske saker, som for eksempel plan, budsjett og andre politiske saker</a:t>
            </a:r>
          </a:p>
          <a:p>
            <a:endParaRPr lang="nb-NO"/>
          </a:p>
          <a:p>
            <a:r>
              <a:rPr lang="nb-NO"/>
              <a:t>Politikere i rådet:</a:t>
            </a:r>
          </a:p>
          <a:p>
            <a:r>
              <a:rPr lang="nb-NO"/>
              <a:t>Andre viktige forutsetninger som trekkes fram i intervjuene er at politikerne har en aktiv rolle i rådsarbeidet, og at det er fokus på medvirkningsrådene i hele organisasjonen</a:t>
            </a:r>
          </a:p>
        </p:txBody>
      </p:sp>
      <p:sp>
        <p:nvSpPr>
          <p:cNvPr id="4" name="Plassholder for lysbildenummer 3"/>
          <p:cNvSpPr>
            <a:spLocks noGrp="1"/>
          </p:cNvSpPr>
          <p:nvPr>
            <p:ph type="sldNum" sz="quarter" idx="5"/>
          </p:nvPr>
        </p:nvSpPr>
        <p:spPr/>
        <p:txBody>
          <a:bodyPr/>
          <a:lstStyle/>
          <a:p>
            <a:fld id="{5E685474-1F3E-044C-AA44-3EEC6A86EA91}" type="slidenum">
              <a:rPr lang="nb-NO" smtClean="0"/>
              <a:t>23</a:t>
            </a:fld>
            <a:endParaRPr lang="nb-NO"/>
          </a:p>
        </p:txBody>
      </p:sp>
    </p:spTree>
    <p:extLst>
      <p:ext uri="{BB962C8B-B14F-4D97-AF65-F5344CB8AC3E}">
        <p14:creationId xmlns:p14="http://schemas.microsoft.com/office/powerpoint/2010/main" val="49759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200" b="0" i="0" u="none" strike="noStrike">
                <a:solidFill>
                  <a:srgbClr val="000000"/>
                </a:solidFill>
                <a:effectLst/>
                <a:latin typeface="Calibri" panose="020F0502020204030204" pitchFamily="34" charset="0"/>
              </a:rPr>
              <a:t>Dette er et alternativ til foregående øvelse. Passer bedre der det er store forsamlinger.</a:t>
            </a:r>
            <a:r>
              <a:rPr lang="en-US" sz="12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nb-NO" sz="1200" b="0" i="0">
                <a:solidFill>
                  <a:srgbClr val="000000"/>
                </a:solidFill>
                <a:effectLst/>
                <a:latin typeface="Calibri" panose="020F0502020204030204" pitchFamily="34" charset="0"/>
              </a:rPr>
              <a:t>​</a:t>
            </a:r>
            <a:endParaRPr lang="nb-NO" b="0" i="0">
              <a:solidFill>
                <a:srgbClr val="444444"/>
              </a:solidFill>
              <a:effectLst/>
              <a:latin typeface="Arial" panose="020B0604020202020204" pitchFamily="34" charset="0"/>
            </a:endParaRPr>
          </a:p>
          <a:p>
            <a:pPr algn="l" rtl="0" fontAlgn="base"/>
            <a:r>
              <a:rPr lang="nb-NO" sz="1200" b="0" i="0" u="none" strike="noStrike">
                <a:solidFill>
                  <a:srgbClr val="000000"/>
                </a:solidFill>
                <a:effectLst/>
                <a:latin typeface="Calibri" panose="020F0502020204030204" pitchFamily="34" charset="0"/>
              </a:rPr>
              <a:t>Introduksjon av øvelsen:</a:t>
            </a:r>
            <a:r>
              <a:rPr lang="en-US" sz="12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nb-NO" sz="1200" b="0" i="0">
                <a:solidFill>
                  <a:srgbClr val="000000"/>
                </a:solidFill>
                <a:effectLst/>
                <a:latin typeface="Calibri" panose="020F0502020204030204" pitchFamily="34" charset="0"/>
              </a:rPr>
              <a:t>​</a:t>
            </a:r>
            <a:endParaRPr lang="nb-NO"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Nå skal vi bli litt bedre kjente – alle reiser seg opp og rekker høyre hånd høyt opp</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Finn en person som du ikke kjenner og håndhils på vedkommende. Dere snakker om hvem dere er, hva jobber du med, hvilket parti representerer du, når begynte du med politikk, var det en sak, og i så fall hvilken sak, eller et generelt samfunnsengasjement som lå til grunn. Hva brenner du or nå, hva ønsker du å få ut av denne perioden osv.</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Etter at folk har snakket med hverandre i tre til fire minutter tar du ordet og ber deltakerne løfte høyre hånd en gang til og finne en annen person de ikke kjenner så godt.</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Samme flere ganger dersom det er tid og dersom praten går lett.</a:t>
            </a:r>
            <a:r>
              <a:rPr lang="en-US" sz="1200" b="0" i="0">
                <a:solidFill>
                  <a:srgbClr val="000000"/>
                </a:solidFill>
                <a:effectLst/>
                <a:latin typeface="Calibri" panose="020F0502020204030204" pitchFamily="34" charset="0"/>
              </a:rPr>
              <a:t>​</a:t>
            </a:r>
            <a:endParaRPr lang="en-US" sz="96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200" b="0" i="0" u="none" strike="noStrike">
                <a:solidFill>
                  <a:srgbClr val="000000"/>
                </a:solidFill>
                <a:effectLst/>
                <a:latin typeface="Calibri" panose="020F0502020204030204" pitchFamily="34" charset="0"/>
              </a:rPr>
              <a:t>Før denne øvelsen avsluttes kan prosessveileder gjerne gå rundt å snakke med noen; hva snakket dere om </a:t>
            </a:r>
            <a:r>
              <a:rPr lang="nb-NO" sz="1200" b="0" i="0" u="none" strike="noStrike" err="1">
                <a:solidFill>
                  <a:srgbClr val="000000"/>
                </a:solidFill>
                <a:effectLst/>
                <a:latin typeface="Calibri" panose="020F0502020204030204" pitchFamily="34" charset="0"/>
              </a:rPr>
              <a:t>osv</a:t>
            </a:r>
            <a:r>
              <a:rPr lang="nb-NO" sz="1200" b="0" i="0">
                <a:solidFill>
                  <a:srgbClr val="000000"/>
                </a:solidFill>
                <a:effectLst/>
                <a:latin typeface="Calibri" panose="020F0502020204030204" pitchFamily="34" charset="0"/>
              </a:rPr>
              <a:t>​</a:t>
            </a:r>
            <a:endParaRPr lang="nb-NO" sz="960" b="0" i="0">
              <a:solidFill>
                <a:srgbClr val="444444"/>
              </a:solidFill>
              <a:effectLst/>
              <a:latin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a:t>
            </a:fld>
            <a:endParaRPr lang="nb-NO"/>
          </a:p>
        </p:txBody>
      </p:sp>
    </p:spTree>
    <p:extLst>
      <p:ext uri="{BB962C8B-B14F-4D97-AF65-F5344CB8AC3E}">
        <p14:creationId xmlns:p14="http://schemas.microsoft.com/office/powerpoint/2010/main" val="1317126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Snakk med sidemannen</a:t>
            </a:r>
          </a:p>
        </p:txBody>
      </p:sp>
      <p:sp>
        <p:nvSpPr>
          <p:cNvPr id="4" name="Plassholder for lysbildenummer 3"/>
          <p:cNvSpPr>
            <a:spLocks noGrp="1"/>
          </p:cNvSpPr>
          <p:nvPr>
            <p:ph type="sldNum" sz="quarter" idx="5"/>
          </p:nvPr>
        </p:nvSpPr>
        <p:spPr/>
        <p:txBody>
          <a:bodyPr/>
          <a:lstStyle/>
          <a:p>
            <a:fld id="{5E685474-1F3E-044C-AA44-3EEC6A86EA91}" type="slidenum">
              <a:rPr lang="nb-NO" smtClean="0"/>
              <a:t>24</a:t>
            </a:fld>
            <a:endParaRPr lang="nb-NO"/>
          </a:p>
        </p:txBody>
      </p:sp>
    </p:spTree>
    <p:extLst>
      <p:ext uri="{BB962C8B-B14F-4D97-AF65-F5344CB8AC3E}">
        <p14:creationId xmlns:p14="http://schemas.microsoft.com/office/powerpoint/2010/main" val="2650568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rådsmedlem er det viktig å huske på at du representerer hele den gruppen rådet har ansvaret for. I hele kommunen/fylkeskommunen. Du representerer noe mer enn deg selv, og du representerer eldre/yngre/personer med funksjonsnedsettelse i din kommune, ikke bare de som er med i din gruppe/forening. Sørg derfor å tilegne deg kunnskap om andre forhold som påvirker din gruppe. </a:t>
            </a:r>
          </a:p>
          <a:p>
            <a:endParaRPr lang="nb-NO"/>
          </a:p>
          <a:p>
            <a:r>
              <a:rPr lang="nb-NO"/>
              <a:t>Likebehandling er et viktig prinsipp i kommunen/fylkeskommunen, dette gjelder også for rådene. </a:t>
            </a:r>
          </a:p>
          <a:p>
            <a:r>
              <a:rPr lang="nb-NO"/>
              <a:t>Dere som rådsmedlemmer er også folkevalgte etter kommuneloven, det betyr at også habilitetsreglene gjelder for dere. </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25</a:t>
            </a:fld>
            <a:endParaRPr lang="nb-NO"/>
          </a:p>
        </p:txBody>
      </p:sp>
    </p:spTree>
    <p:extLst>
      <p:ext uri="{BB962C8B-B14F-4D97-AF65-F5344CB8AC3E}">
        <p14:creationId xmlns:p14="http://schemas.microsoft.com/office/powerpoint/2010/main" val="2012403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fontAlgn="base">
              <a:lnSpc>
                <a:spcPct val="107000"/>
              </a:lnSpc>
              <a:buFont typeface="Symbol" panose="05050102010706020507" pitchFamily="18" charset="2"/>
              <a:buNone/>
            </a:pPr>
            <a:r>
              <a:rPr lang="nb-NO" sz="1200">
                <a:effectLst/>
                <a:latin typeface="Calibri" panose="020F0502020204030204" pitchFamily="34" charset="0"/>
                <a:ea typeface="Yu Mincho" panose="02020400000000000000" pitchFamily="18" charset="-128"/>
                <a:cs typeface="Arial" panose="020B0604020202020204" pitchFamily="34" charset="0"/>
              </a:rPr>
              <a:t>Bli godt kjent, dere skal jobbe sammen i to/fire år. Finn ut hvilke interesser dere har, motivasjonen for å bli med i rådet og hvilke saker du brenner for.</a:t>
            </a:r>
          </a:p>
          <a:p>
            <a:pPr marL="0" lvl="0" indent="0" fontAlgn="base">
              <a:lnSpc>
                <a:spcPct val="107000"/>
              </a:lnSpc>
              <a:buFont typeface="Symbol" panose="05050102010706020507" pitchFamily="18" charset="2"/>
              <a:buNone/>
            </a:pPr>
            <a:endParaRPr lang="nb-NO" sz="1200">
              <a:effectLst/>
              <a:latin typeface="Calibri" panose="020F0502020204030204" pitchFamily="34" charset="0"/>
              <a:ea typeface="Yu Mincho" panose="02020400000000000000" pitchFamily="18" charset="-128"/>
              <a:cs typeface="Arial" panose="020B0604020202020204" pitchFamily="34" charset="0"/>
            </a:endParaRPr>
          </a:p>
          <a:p>
            <a:pPr marL="0" lvl="0" indent="0" fontAlgn="base">
              <a:lnSpc>
                <a:spcPct val="107000"/>
              </a:lnSpc>
              <a:buFont typeface="Symbol" panose="05050102010706020507" pitchFamily="18" charset="2"/>
              <a:buNone/>
            </a:pPr>
            <a:r>
              <a:rPr lang="nb-NO" sz="1200">
                <a:effectLst/>
                <a:latin typeface="Calibri" panose="020F0502020204030204" pitchFamily="34" charset="0"/>
                <a:ea typeface="Yu Mincho" panose="02020400000000000000" pitchFamily="18" charset="-128"/>
                <a:cs typeface="Arial" panose="020B0604020202020204" pitchFamily="34" charset="0"/>
              </a:rPr>
              <a:t>Vær flinke til å inkludere alle i møtene og i sakene. Vi er ulike, har ulike meninger og erfaringer. Vi har kanskje behov for ulik tilrettelegging. Noen har lang erfaring fra kommunen/fylkeskommunen, andre ikke. </a:t>
            </a:r>
          </a:p>
          <a:p>
            <a:pPr marL="0" lvl="0" indent="0" fontAlgn="base">
              <a:lnSpc>
                <a:spcPct val="107000"/>
              </a:lnSpc>
              <a:buFont typeface="Symbol" panose="05050102010706020507" pitchFamily="18" charset="2"/>
              <a:buNone/>
            </a:pPr>
            <a:endParaRPr lang="nb-NO" sz="1200">
              <a:effectLst/>
              <a:latin typeface="Calibri" panose="020F0502020204030204" pitchFamily="34" charset="0"/>
              <a:ea typeface="Calibri" panose="020F0502020204030204" pitchFamily="34" charset="0"/>
              <a:cs typeface="Arial" panose="020B0604020202020204" pitchFamily="34" charset="0"/>
            </a:endParaRPr>
          </a:p>
          <a:p>
            <a:pPr marL="0" lvl="0" indent="0" fontAlgn="base">
              <a:lnSpc>
                <a:spcPct val="107000"/>
              </a:lnSpc>
              <a:buFont typeface="Symbol" panose="05050102010706020507" pitchFamily="18" charset="2"/>
              <a:buNone/>
            </a:pPr>
            <a:r>
              <a:rPr lang="nb-NO" sz="1200">
                <a:effectLst/>
                <a:latin typeface="Calibri" panose="020F0502020204030204" pitchFamily="34" charset="0"/>
                <a:ea typeface="Calibri" panose="020F0502020204030204" pitchFamily="34" charset="0"/>
                <a:cs typeface="Arial" panose="020B0604020202020204" pitchFamily="34" charset="0"/>
              </a:rPr>
              <a:t>Del kunnskap. </a:t>
            </a:r>
            <a:r>
              <a:rPr lang="nb-NO" sz="1200">
                <a:effectLst/>
                <a:latin typeface="Calibri" panose="020F0502020204030204" pitchFamily="34" charset="0"/>
                <a:ea typeface="Yu Mincho" panose="02020400000000000000" pitchFamily="18" charset="-128"/>
                <a:cs typeface="Arial" panose="020B0604020202020204" pitchFamily="34" charset="0"/>
              </a:rPr>
              <a:t>Noen har lang erfaring, andre kort. Bidra med å dele det du kan.  Lytt til de andre i rådet. Husk også unges perspektiv. Skap en god samarbeidskultur. </a:t>
            </a:r>
            <a:r>
              <a:rPr lang="nb-NO" sz="1200">
                <a:effectLst/>
                <a:latin typeface="Calibri" panose="020F0502020204030204" pitchFamily="34" charset="0"/>
                <a:ea typeface="Times New Roman" panose="02020603050405020304" pitchFamily="18" charset="0"/>
                <a:cs typeface="Calibri" panose="020F0502020204030204" pitchFamily="34" charset="0"/>
              </a:rPr>
              <a:t>En vennlig og hensynsfull kommunikasjon er sjelden feil. </a:t>
            </a:r>
            <a:endParaRPr lang="nb-NO" sz="120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endParaRPr lang="nb-NO" sz="1200">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ct val="107000"/>
              </a:lnSpc>
              <a:spcAft>
                <a:spcPts val="800"/>
              </a:spcAft>
              <a:buFont typeface="Symbol" panose="05050102010706020507" pitchFamily="18" charset="2"/>
              <a:buNone/>
            </a:pPr>
            <a:r>
              <a:rPr lang="nb-NO" sz="1200">
                <a:effectLst/>
                <a:latin typeface="Calibri" panose="020F0502020204030204" pitchFamily="34" charset="0"/>
                <a:ea typeface="Times New Roman" panose="02020603050405020304" pitchFamily="18" charset="0"/>
                <a:cs typeface="Calibri" panose="020F0502020204030204" pitchFamily="34" charset="0"/>
              </a:rPr>
              <a:t>Marker gode resultater, det er viktig å synliggjøre hvilke saker dere har jobbet for!</a:t>
            </a:r>
          </a:p>
          <a:p>
            <a:pPr marL="0" lvl="0" indent="0">
              <a:lnSpc>
                <a:spcPct val="107000"/>
              </a:lnSpc>
              <a:spcAft>
                <a:spcPts val="800"/>
              </a:spcAft>
              <a:buFont typeface="Symbol" panose="05050102010706020507" pitchFamily="18" charset="2"/>
              <a:buNone/>
            </a:pPr>
            <a:endParaRPr lang="nb-NO" sz="120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spcAft>
                <a:spcPts val="800"/>
              </a:spcAft>
              <a:buFont typeface="Symbol" panose="05050102010706020507" pitchFamily="18" charset="2"/>
              <a:buNone/>
            </a:pPr>
            <a:r>
              <a:rPr lang="nb-NO" sz="1200">
                <a:effectLst/>
                <a:latin typeface="Calibri" panose="020F0502020204030204" pitchFamily="34" charset="0"/>
                <a:ea typeface="Calibri" panose="020F0502020204030204" pitchFamily="34" charset="0"/>
                <a:cs typeface="Calibri" panose="020F0502020204030204" pitchFamily="34" charset="0"/>
              </a:rPr>
              <a:t>Det er også viktig å spille kommunestyret/fylkestinget godt. Dere skal fungere som hjelpeorganer, som gode råd for kommunestyret/fylkestinget, for å gi de andre folkevalgte mer forståelse for hva det innebærer å være gammel/ung/funksjonshemmet i kommunen/fylkeskommunen. </a:t>
            </a:r>
            <a:endParaRPr lang="nb-NO" sz="12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26</a:t>
            </a:fld>
            <a:endParaRPr lang="nb-NO"/>
          </a:p>
        </p:txBody>
      </p:sp>
    </p:spTree>
    <p:extLst>
      <p:ext uri="{BB962C8B-B14F-4D97-AF65-F5344CB8AC3E}">
        <p14:creationId xmlns:p14="http://schemas.microsoft.com/office/powerpoint/2010/main" val="3020838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Med folkevalgte menes </a:t>
            </a:r>
          </a:p>
          <a:p>
            <a:r>
              <a:rPr lang="nb-NO"/>
              <a:t>b. personer som et folkevalgt organ har valgt inn i et folkevalgt organ eller et annet kommunalt organ, og viser til kommuneloven §5-2, e: eldreråd, råd for personer med funksjonsnedsettelse og ungdomsråd eller annet medvirkningsorgan for ungdom</a:t>
            </a:r>
          </a:p>
          <a:p>
            <a:endParaRPr lang="nb-NO"/>
          </a:p>
          <a:p>
            <a:r>
              <a:rPr lang="nb-NO"/>
              <a:t>Som representant i et av disse rådene regnes du som folkevalgt. Det er viktig, fordi det gir dere noen rettigheter, men også noen plikter. </a:t>
            </a:r>
          </a:p>
          <a:p>
            <a:r>
              <a:rPr lang="nb-NO"/>
              <a:t>Rådene kalles i kommuneloven for andre kommunale organer. Kommunestyret, formannskapet, kommunestyrekomiteer og utvalg kalles folkevalgte organer. </a:t>
            </a:r>
          </a:p>
          <a:p>
            <a:r>
              <a:rPr lang="nb-NO"/>
              <a:t>Det at rådene er andre kommunale organer betyr at saksbehandlingsreglene i kommuneloven og forvaltningsloven gjelder. Det betyr blant annet at møtene skal være åpne, det skal være innkalling og saksliste og det skal føres møtebok. Som folkevalgt er det også møteplikt og stemmeplikt, og du har krav på møtegodtgjøring. </a:t>
            </a:r>
          </a:p>
          <a:p>
            <a:r>
              <a:rPr lang="nb-NO"/>
              <a:t>Rådene skal også ha et reglement som beskriver rådets roller og oppgaver.</a:t>
            </a:r>
          </a:p>
          <a:p>
            <a:r>
              <a:rPr lang="nb-NO"/>
              <a:t>Selv om rådene ikke skal behandle enkeltsaker, kan det oppstå situasjoner hvor noen kan bli inhabile. Dette er det viktig å være oppmerksomme på. Det kan også tenkes at rådet kan få tilgang til taushetsbelagte opplysninger. Da vil reglene i forvaltningsloven gjelde, og det er viktig å beholde taushet om de opplysningene som er taushetsbelagte.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572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på uttalelse fra ungdomsråd</a:t>
            </a:r>
          </a:p>
        </p:txBody>
      </p:sp>
      <p:sp>
        <p:nvSpPr>
          <p:cNvPr id="4" name="Plassholder for lysbildenummer 3"/>
          <p:cNvSpPr>
            <a:spLocks noGrp="1"/>
          </p:cNvSpPr>
          <p:nvPr>
            <p:ph type="sldNum" sz="quarter" idx="5"/>
          </p:nvPr>
        </p:nvSpPr>
        <p:spPr/>
        <p:txBody>
          <a:bodyPr/>
          <a:lstStyle/>
          <a:p>
            <a:fld id="{5E685474-1F3E-044C-AA44-3EEC6A86EA91}" type="slidenum">
              <a:rPr lang="nb-NO" smtClean="0"/>
              <a:t>29</a:t>
            </a:fld>
            <a:endParaRPr lang="nb-NO"/>
          </a:p>
        </p:txBody>
      </p:sp>
    </p:spTree>
    <p:extLst>
      <p:ext uri="{BB962C8B-B14F-4D97-AF65-F5344CB8AC3E}">
        <p14:creationId xmlns:p14="http://schemas.microsoft.com/office/powerpoint/2010/main" val="2296834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vi har vært inne på tidligere, regnes rådene som andre kommunale organer. Saksbehandlingsreglene i kommuneloven og forvaltningsloven gjelder altså.</a:t>
            </a:r>
          </a:p>
          <a:p>
            <a:r>
              <a:rPr lang="nb-NO"/>
              <a:t>Det er lederen av rådet som setter opp sakslista. Det må naturligvis gjøres i tett dialog med koordinator/sekretær. Det er viktig å være oppmerksom på at kommunedirektøren er ansvarlig for å utrede saker som skal behandles i folkevalgte organer. Det samme gjelder for råden (som er andre kommunale organer). Som regel er det ikke kommunedirektøren selv som gjør det, men kommunedirektøren delegerer denne myndigheten til en av sine medarbeidere. </a:t>
            </a:r>
          </a:p>
          <a:p>
            <a:endParaRPr lang="nb-NO"/>
          </a:p>
          <a:p>
            <a:r>
              <a:rPr lang="nb-NO"/>
              <a:t>Møteinnkalling og saksdokumenter skal sendes ut i «rimelig tid». Med det menes at medlemmene skal ha rimelig god tid til å sette seg inn i sakene som skal behandles.</a:t>
            </a:r>
          </a:p>
          <a:p>
            <a:endParaRPr lang="nb-NO"/>
          </a:p>
          <a:p>
            <a:r>
              <a:rPr lang="nb-NO"/>
              <a:t>Det er et veldig godt råd at rådet forsøker å bli enige om uttalelser, innspill osv. Da står uttalelsen mye sterkere, og alle får et eierskap til uttalelsen.</a:t>
            </a:r>
          </a:p>
        </p:txBody>
      </p:sp>
      <p:sp>
        <p:nvSpPr>
          <p:cNvPr id="4" name="Plassholder for lysbildenummer 3"/>
          <p:cNvSpPr>
            <a:spLocks noGrp="1"/>
          </p:cNvSpPr>
          <p:nvPr>
            <p:ph type="sldNum" sz="quarter" idx="5"/>
          </p:nvPr>
        </p:nvSpPr>
        <p:spPr/>
        <p:txBody>
          <a:bodyPr/>
          <a:lstStyle/>
          <a:p>
            <a:fld id="{5E685474-1F3E-044C-AA44-3EEC6A86EA91}" type="slidenum">
              <a:rPr lang="nb-NO" smtClean="0"/>
              <a:t>31</a:t>
            </a:fld>
            <a:endParaRPr lang="nb-NO"/>
          </a:p>
        </p:txBody>
      </p:sp>
    </p:spTree>
    <p:extLst>
      <p:ext uri="{BB962C8B-B14F-4D97-AF65-F5344CB8AC3E}">
        <p14:creationId xmlns:p14="http://schemas.microsoft.com/office/powerpoint/2010/main" val="320869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oppdrag fra barne-, ungdoms- og familiedirektoratet gjennomførte </a:t>
            </a:r>
            <a:r>
              <a:rPr lang="nb-NO" err="1"/>
              <a:t>OsloMet</a:t>
            </a:r>
            <a:r>
              <a:rPr lang="nb-NO"/>
              <a:t> og Institutt for samfunnsforskning et forskningsprosjekt om ung medvirkning i norske kommuner.</a:t>
            </a:r>
          </a:p>
          <a:p>
            <a:endParaRPr lang="nb-NO"/>
          </a:p>
          <a:p>
            <a:r>
              <a:rPr lang="nb-NO"/>
              <a:t>Her er noen av de sentrale funnene:</a:t>
            </a:r>
          </a:p>
          <a:p>
            <a:endParaRPr lang="nb-NO"/>
          </a:p>
          <a:p>
            <a:r>
              <a:rPr lang="nb-NO"/>
              <a:t>8.1 Mangfold av arenaer for medvirkning </a:t>
            </a:r>
          </a:p>
          <a:p>
            <a:r>
              <a:rPr lang="nb-NO"/>
              <a:t>• Det er viktig å sikre at ungdom finner sosiale arenaer der de kan diskutere seg imellom. </a:t>
            </a:r>
          </a:p>
          <a:p>
            <a:r>
              <a:rPr lang="nb-NO"/>
              <a:t>• Medvirkning kan foregå på mange arenaer og i ulike former. Det er viktig å ikke lage låsende rammer, slik at alle kan drive med medvirkning på sin måte og på sine arenaer. </a:t>
            </a:r>
          </a:p>
          <a:p>
            <a:r>
              <a:rPr lang="nb-NO"/>
              <a:t>• Det er et tydelig behov for bedre informasjonsspredning knyttet til ulike ungdomstilbud og arrangementer, samt at ungdom bør få uttale seg om hva som er et godt fritidstilbud for dem.</a:t>
            </a:r>
          </a:p>
          <a:p>
            <a:endParaRPr lang="nb-NO"/>
          </a:p>
          <a:p>
            <a:r>
              <a:rPr lang="nb-NO"/>
              <a:t>8.2 Autonomi og selvstyring med voksenstøtte </a:t>
            </a:r>
          </a:p>
          <a:p>
            <a:r>
              <a:rPr lang="nb-NO"/>
              <a:t>• Ungdommer ønsker å ta initiativ og ta ansvar for prosjekter. Gi unge spillerom med trygg veiledning og støtte! Et sentralt element her er å ikke prøve å påvirke ungdommene i prosessen. </a:t>
            </a:r>
          </a:p>
          <a:p>
            <a:r>
              <a:rPr lang="nb-NO"/>
              <a:t>• Ungdom kjenner ungdom best! Ungdommene bør i størst mulig grad styre arbeidet sitt selv, med god veiledning fra støttende voksenpersoner. Det bør være ungdommene som legger premissene for hva og hvem de skal arbeide med og hvordan de skal arbeide med dette framover, innenfor et system hvor man har voksent nærvær som gir råd og støtte. </a:t>
            </a:r>
          </a:p>
          <a:p>
            <a:r>
              <a:rPr lang="nb-NO"/>
              <a:t>• Å ha politikere fra kommunestyret som politisk fadder for ungdomsrådet er positivt og fungerer godt. En politisk fadder skal være aktiv og synlig for ungdommene i ungdomsrådet slik at de vet hvem de kan ta kontakt med om de har et forslag eller trenger hjelp. </a:t>
            </a:r>
          </a:p>
          <a:p>
            <a:endParaRPr lang="nb-NO"/>
          </a:p>
          <a:p>
            <a:r>
              <a:rPr lang="nb-NO"/>
              <a:t>8.3 Opplæring i skolen og av ungdomsråd </a:t>
            </a:r>
          </a:p>
          <a:p>
            <a:r>
              <a:rPr lang="nb-NO"/>
              <a:t>• En politisk fadder kan også lære opp ungdomsrådet om hvordan prosesser, kommunen og politikken fungerer. Det er ellers lurt å trene ungdommer opp, gjerne gjennom skolefag, til å aktivt delta i lokalmiljøet og benytte seg av mulighetene til å delta. </a:t>
            </a:r>
          </a:p>
          <a:p>
            <a:r>
              <a:rPr lang="nb-NO"/>
              <a:t>• Det er viktig å jobbe systematisk ved oppstarten og valg av nytt ungdomsråd, hvor de jobber tett med en bred og stor ungdomsgruppe, så de får en større stedsbevissthet på hva unge i kommunen synes er viktig. Dette vil også gjøre at flere unge føler eierskap og bevissthet rundt ung medvirkning. Det er viktig å gi god opplæring i hvordan man kan ta saker videre og hvordan man skal navigere i det politiske systemet. </a:t>
            </a:r>
          </a:p>
          <a:p>
            <a:r>
              <a:rPr lang="nb-NO"/>
              <a:t>• Vi ser mye positivt ved å arrangere </a:t>
            </a:r>
            <a:r>
              <a:rPr lang="nb-NO" err="1"/>
              <a:t>oppstartssamling</a:t>
            </a:r>
            <a:r>
              <a:rPr lang="nb-NO"/>
              <a:t> for ungdomsrådsarbeid. Oppstartsamling gir mulighet for ungdommene til å bli kjent med og trygge på hverandre, man får oversikt over hva ungdommene ønsker å arbeide med i det kommende året og ungdommene får kunnskap om metoder og ressurser de kan dra nytte av i arbeidet. De bør få tilgang på ressurssterke voksne fra kommunen og andre relevante organisasjoner og bedrifter. </a:t>
            </a:r>
          </a:p>
          <a:p>
            <a:r>
              <a:rPr lang="nb-NO"/>
              <a:t>• Det er formålstjenlig at de unge får ansvar for slike samlinger ved å legge planen, styre aktiviteter og formidle erfaringer fra ungdomsråd og annet arbeid hvor de har hatt ansvar. </a:t>
            </a:r>
            <a:r>
              <a:rPr lang="nb-NO" err="1"/>
              <a:t>Oppstartssamlingen</a:t>
            </a:r>
            <a:r>
              <a:rPr lang="nb-NO"/>
              <a:t> kan gjerne være i en nabokommune med overnatting for å gjøre samlingen formell og spennende. Ungdom verdsetter gruppearbeid og varierte aktiviteter, gode pauser og rom for uorganisert sosialisering. </a:t>
            </a:r>
          </a:p>
          <a:p>
            <a:r>
              <a:rPr lang="nb-NO"/>
              <a:t>• Reell innflytelse for et ungdomsråd kan medføre krevende situasjoner for ungdommene. Dette er noe alle kommuner og ungdomsråd bør ha en beredskap på at kan oppstå slik at det kan håndteres best mulig innenfor den lokale konteksten.</a:t>
            </a:r>
          </a:p>
          <a:p>
            <a:endParaRPr lang="nb-NO"/>
          </a:p>
          <a:p>
            <a:r>
              <a:rPr lang="nb-NO"/>
              <a:t>8.4 Tilgjengelighet og lave terskler </a:t>
            </a:r>
          </a:p>
          <a:p>
            <a:r>
              <a:rPr lang="nb-NO"/>
              <a:t>• I møte med mennesker, uansett alder eller morsmål, bør det alltid spørres om det som blir sagt er forstått. Det hjelper om man tilrettelegger språket etter publikumet. </a:t>
            </a:r>
          </a:p>
          <a:p>
            <a:r>
              <a:rPr lang="nb-NO"/>
              <a:t>Det må være en lav terskel for å delta i medvirkningsprosesser. Ungdom må kunne forstå sakene de jobber med for at de effektivt skal kunne delta. Unødvendig lange, byråkratiske saker med «voksenspråk» demotiverer ungdommer til å jobbe med dem og det bør tilrettelegges for at sakene som ungdomsrådet jobber med er forståelige for dem. </a:t>
            </a:r>
          </a:p>
          <a:p>
            <a:r>
              <a:rPr lang="nb-NO"/>
              <a:t>• I tillegg til at sakene må være forståelige er det viktig at all / mest mulig ungdom får mulighet til å delta i deler av arbeidet. Det bør arbeides for å styrke kommunikasjonen mellom ungdom som sitter i ungdomsrådet og resten av ungdommene i kommunen. Gjensidig kommunikasjon mellom ungdommene kan være berikende for alle parter. </a:t>
            </a:r>
          </a:p>
          <a:p>
            <a:r>
              <a:rPr lang="nb-NO"/>
              <a:t>• Det må være en tydelig og åpen dialog mellom ungdomsrådet og politikere, samt administrasjon. Dette handler om at ungdommen må få bedre tilbakemelding på sine innspill og saker de jobber med, både så de kan få bredere kunnskap om argumentene som ligger til grunn og at de kan forstå mer av beslutningsprosessen i egen kommune. Dette vil også skape mer tillit blant politikerne, som forhåpentligvis vil få mer tiltro til at ungdommen kan tillegges mer ansvar i beslutningsprosesser. </a:t>
            </a:r>
          </a:p>
          <a:p>
            <a:endParaRPr lang="nb-NO"/>
          </a:p>
          <a:p>
            <a:r>
              <a:rPr lang="nb-NO"/>
              <a:t>8.5 Eierskap og unges premisser </a:t>
            </a:r>
          </a:p>
          <a:p>
            <a:r>
              <a:rPr lang="nb-NO"/>
              <a:t>• Ungdom bør føle et eierskap til arbeidet de gjør, jo mer ungdom selv er med i arbeidet som omhandler dem jo bedre vil de jobbe. Dette er for at ungdommen skal ha et arbeid de kan være stolte av å gjøre, og dermed alltid ville forbedre det videre. Selvstyre fører fort til følelsen av eierskap. </a:t>
            </a:r>
          </a:p>
          <a:p>
            <a:r>
              <a:rPr lang="nb-NO"/>
              <a:t>• Fremfor å forhøre seg med organisasjoner som jobber med barn og unge bør kommuneadministrasjonen aktivt sette av tid til å forhøre seg med ungdommer der sakene gjør det aktuelt.</a:t>
            </a:r>
          </a:p>
          <a:p>
            <a:r>
              <a:rPr lang="nb-NO"/>
              <a:t>• Ung medvirkning må skje på de unges premisser. </a:t>
            </a:r>
          </a:p>
          <a:p>
            <a:endParaRPr lang="nb-NO"/>
          </a:p>
          <a:p>
            <a:r>
              <a:rPr lang="nb-NO"/>
              <a:t>8.6 Systemer, ressurser og prinsipper </a:t>
            </a:r>
          </a:p>
          <a:p>
            <a:r>
              <a:rPr lang="nb-NO"/>
              <a:t>• Medvirkningen er i dag skjør og avhengig av enkeltpersoner. Vår anbefaling er at medvirkningsprosessene må inn i kommunens systemer og prosedyrer, kanskje til og med inn i ansattes stillingsbeskrivelser. Medvirkning må bli en helt naturlig del av kommunedriften. </a:t>
            </a:r>
          </a:p>
          <a:p>
            <a:r>
              <a:rPr lang="nb-NO"/>
              <a:t>• Demokrati krever ressurser - også når det er for ungdom. Kommunen må sette av tilstrekkelig med administrative ressurser til medvirkning. Det er ikke bare form og innhold på innsatsen som er avgjørende, også mengde innsats er viktig. </a:t>
            </a:r>
          </a:p>
          <a:p>
            <a:r>
              <a:rPr lang="nb-NO"/>
              <a:t>• Det å ha noen systemer for medvirkning rettferdiggjør ikke at man mangler medvirkning på andre områder. Man bør hele tiden har en høy målsetning, for eksempel «inkludering i beslutningsprosesser» eller «inkludering i demokratiet» som hele tiden kan være noe å strekke seg etter. </a:t>
            </a:r>
          </a:p>
          <a:p>
            <a:r>
              <a:rPr lang="nb-NO"/>
              <a:t>• Ungdomsråd bør systematiseres i større grad, eksempelvis gjennom at ungdomsrådsleder bør få delta i bystyremøter og ha talerett. Få ungdomsrådsarbeid inn i et system som fungerer år etter år uavhengig av hvilke voksne som arbeider tett på ungdommen. Kommunen bør arbeide for at ungdomsrådet blir forutsigbart og engasjerende, til fordel for alle involverte.</a:t>
            </a:r>
          </a:p>
          <a:p>
            <a:r>
              <a:rPr lang="nb-NO"/>
              <a:t>Ungdommene har reell medvirkning når de får mulighet til å si sin mening, blir tatt på alvor og får tilbakemelding på hvorfor/hvorfor ikke innspillet blir gjennomført. Vi råder kommunene til å ha som prinsipp om å gi tilbakemelding på innspillene som kommer fra ungdommene.</a:t>
            </a:r>
          </a:p>
          <a:p>
            <a:endParaRPr lang="nb-NO"/>
          </a:p>
          <a:p>
            <a:r>
              <a:rPr lang="nb-NO"/>
              <a:t>8.7 Kunnskap &amp; felles forståelse </a:t>
            </a:r>
          </a:p>
          <a:p>
            <a:r>
              <a:rPr lang="nb-NO"/>
              <a:t>• Det må også være en forståelse av hva medvirkning faktisk er. Det er behov for en begrepsavklaring, slik at både unge og kommunalt ansatte har den samme forståelsen av hva medvirkning er. </a:t>
            </a:r>
          </a:p>
          <a:p>
            <a:r>
              <a:rPr lang="nb-NO"/>
              <a:t>• Sentralt for å fremme ung medvirkning er å sette søkelys på det. Å kalle inn lærere til seminarer, foredrag og andre arrangementer med søkelys på medvirkning kan være et velfungerende virkemiddel om man ønsker å fremme elevmedvirkning på skolene. </a:t>
            </a:r>
          </a:p>
          <a:p>
            <a:r>
              <a:rPr lang="nb-NO"/>
              <a:t>• Man må aktivisere en større andel av ungdomsgruppa, for eksempel gjennom workshops på skolen, og legge til rette for at unge bidrar konstruktivt inn mot sitt lokalsamfunn. På dette området kan også kommuner som har vært bakpå med ung medvirkning ta lærdom av hva som har fungert i andre kommuner. </a:t>
            </a:r>
          </a:p>
          <a:p>
            <a:r>
              <a:rPr lang="nb-NO"/>
              <a:t>• Til sist: Ungdom ønsker et sted å være sammen, og ikke nødvendigvis flere steder å gjøre noe som krever ferdigheter og særinteresser</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32</a:t>
            </a:fld>
            <a:endParaRPr lang="nb-NO"/>
          </a:p>
        </p:txBody>
      </p:sp>
    </p:spTree>
    <p:extLst>
      <p:ext uri="{BB962C8B-B14F-4D97-AF65-F5344CB8AC3E}">
        <p14:creationId xmlns:p14="http://schemas.microsoft.com/office/powerpoint/2010/main" val="193608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baseline="0">
                <a:solidFill>
                  <a:srgbClr val="000000"/>
                </a:solidFill>
                <a:latin typeface="Minion Pro"/>
              </a:rPr>
              <a:t>Sosiale medier er en viktig arena for dere som folkevalgte</a:t>
            </a:r>
            <a:r>
              <a:rPr lang="nb-NO" sz="1200" b="0" i="0" u="none" strike="noStrike" baseline="0">
                <a:solidFill>
                  <a:srgbClr val="000000"/>
                </a:solidFill>
                <a:latin typeface="Minion Pro"/>
              </a:rPr>
              <a:t>. Til forskjell fra tradisjonelle medier legger sosiale medier til </a:t>
            </a:r>
            <a:r>
              <a:rPr lang="nb-NO" sz="1200" b="1" i="0" u="none" strike="noStrike" baseline="0">
                <a:solidFill>
                  <a:srgbClr val="000000"/>
                </a:solidFill>
                <a:latin typeface="Minion Pro"/>
              </a:rPr>
              <a:t>rette for direkte kontakt</a:t>
            </a:r>
            <a:r>
              <a:rPr lang="nb-NO" sz="1200" b="0" i="0" u="none" strike="noStrike" baseline="0">
                <a:solidFill>
                  <a:srgbClr val="000000"/>
                </a:solidFill>
                <a:latin typeface="Minion Pro"/>
              </a:rPr>
              <a:t>, hvor alle i teorien kan bidra med innhold. For dere som folkevalgte gir sosiale medier en god mulighet til å nå ut og komme i dialog med innbyggerne på en enkel måte. </a:t>
            </a:r>
          </a:p>
          <a:p>
            <a:r>
              <a:rPr lang="nb-NO" sz="1200" b="0" i="0" u="none" strike="noStrike" baseline="0">
                <a:solidFill>
                  <a:srgbClr val="000000"/>
                </a:solidFill>
                <a:latin typeface="Minion Pro"/>
              </a:rPr>
              <a:t>Du er ikke lenger bare privatperson, du representerer ditt råd og den organisasjonen du eventuelt tilhører.</a:t>
            </a:r>
          </a:p>
          <a:p>
            <a:endParaRPr lang="nb-NO" sz="1200" b="0" i="0" u="none" strike="noStrike" baseline="0">
              <a:solidFill>
                <a:srgbClr val="000000"/>
              </a:solidFill>
              <a:latin typeface="Minion Pro"/>
            </a:endParaRPr>
          </a:p>
          <a:p>
            <a:r>
              <a:rPr lang="nb-NO" sz="1200" b="1" i="0" u="none" strike="noStrike" baseline="0">
                <a:solidFill>
                  <a:srgbClr val="000000"/>
                </a:solidFill>
                <a:latin typeface="Minion Pro"/>
              </a:rPr>
              <a:t>Som folkevalgt er det viktig å tenke over hva det innebærer å være folkevalgt på sosiale medie</a:t>
            </a:r>
            <a:r>
              <a:rPr lang="nb-NO" sz="1200" b="0" i="0" u="none" strike="noStrike" baseline="0">
                <a:solidFill>
                  <a:srgbClr val="000000"/>
                </a:solidFill>
                <a:latin typeface="Minion Pro"/>
              </a:rPr>
              <a:t>r. Kan du skrive hva du ønsker, like det du vil? Hvordan omtaler du andre, enten det er meningsmotstandere eller andre som deltar i diskusjoner. </a:t>
            </a:r>
          </a:p>
          <a:p>
            <a:endParaRPr lang="nb-NO" sz="1200" b="0" i="0" u="none" strike="noStrike" baseline="0">
              <a:solidFill>
                <a:srgbClr val="000000"/>
              </a:solidFill>
              <a:latin typeface="Minion Pro"/>
            </a:endParaRPr>
          </a:p>
          <a:p>
            <a:r>
              <a:rPr lang="nb-NO" sz="1200" b="1" i="0" u="none" strike="noStrike" baseline="0">
                <a:solidFill>
                  <a:srgbClr val="000000"/>
                </a:solidFill>
                <a:latin typeface="Minion Pro"/>
              </a:rPr>
              <a:t>Mange folkevalgte har stått frem og fortalt om hvordan de er blitt utsatt for hets og trusler i sosiale medier</a:t>
            </a:r>
            <a:r>
              <a:rPr lang="nb-NO" sz="1200" b="0" i="0" u="none" strike="noStrike" baseline="0">
                <a:solidFill>
                  <a:srgbClr val="000000"/>
                </a:solidFill>
                <a:latin typeface="Minion Pro"/>
              </a:rPr>
              <a:t>, ofte etter å ha frontet vanskelige lokalpolitiske saker. Hat og trusler mot folkevalgte er ingen ny problemstilling, men med fremveksten av sosiale medier og tilgangen til internettbaserte diskusjonsplattformer kan det synes som om omfanget er økende. </a:t>
            </a:r>
            <a:r>
              <a:rPr lang="nb-NO" sz="1200" b="0" i="0" u="sng" strike="noStrike" baseline="0">
                <a:solidFill>
                  <a:srgbClr val="000000"/>
                </a:solidFill>
                <a:latin typeface="Minion Pro"/>
              </a:rPr>
              <a:t>En KS-rapport </a:t>
            </a:r>
            <a:r>
              <a:rPr lang="nb-NO" sz="1200" b="0" i="0" u="none" strike="noStrike" baseline="0">
                <a:solidFill>
                  <a:srgbClr val="000000"/>
                </a:solidFill>
                <a:latin typeface="Minion Pro"/>
              </a:rPr>
              <a:t>og andre </a:t>
            </a:r>
            <a:r>
              <a:rPr lang="nb-NO" sz="1200" b="0" i="0" u="sng" strike="noStrike" baseline="0">
                <a:solidFill>
                  <a:srgbClr val="000000"/>
                </a:solidFill>
                <a:latin typeface="Minion Pro"/>
              </a:rPr>
              <a:t>undersøkelser </a:t>
            </a:r>
            <a:r>
              <a:rPr lang="nb-NO" sz="1200" b="0" i="0" u="none" strike="noStrike" baseline="0">
                <a:solidFill>
                  <a:srgbClr val="000000"/>
                </a:solidFill>
                <a:latin typeface="Minion Pro"/>
              </a:rPr>
              <a:t>viser at omkring 4 av 10 lokale folkevalgte oppgir at de har opplevd sjikane, hatefulle ytringer, trusler og liknende. </a:t>
            </a:r>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33</a:t>
            </a:fld>
            <a:endParaRPr lang="nb-NO"/>
          </a:p>
        </p:txBody>
      </p:sp>
    </p:spTree>
    <p:extLst>
      <p:ext uri="{BB962C8B-B14F-4D97-AF65-F5344CB8AC3E}">
        <p14:creationId xmlns:p14="http://schemas.microsoft.com/office/powerpoint/2010/main" val="419656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oppdrag fra KS gjennomførte </a:t>
            </a:r>
            <a:r>
              <a:rPr lang="nb-NO" err="1"/>
              <a:t>Proba</a:t>
            </a:r>
            <a:r>
              <a:rPr lang="nb-NO"/>
              <a:t> samfunnsanalyse i 2022 intervjuer og spørreundersøkelser rettet mot kommuner, fylkeskommuner og ledere av råd for medvirkning. Formålet var å få mer kunnskap om hvilke erfaringer en har gjort seg med de lovpålagte rådene, hvordan de fungerer og ikke minst, hva som kjennetegner god praksis.</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35</a:t>
            </a:fld>
            <a:endParaRPr lang="nb-NO"/>
          </a:p>
        </p:txBody>
      </p:sp>
    </p:spTree>
    <p:extLst>
      <p:ext uri="{BB962C8B-B14F-4D97-AF65-F5344CB8AC3E}">
        <p14:creationId xmlns:p14="http://schemas.microsoft.com/office/powerpoint/2010/main" val="44034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Sommeren 2022 inviterte </a:t>
            </a:r>
            <a:r>
              <a:rPr lang="nb-NO" b="1" err="1"/>
              <a:t>Bufdir</a:t>
            </a:r>
            <a:r>
              <a:rPr lang="nb-NO" b="1"/>
              <a:t> og KS ungdomsrådene i Karasjok, Alta og Hammerfest til å delta på læringsutvikling i hvordan drive ungdomsråd.</a:t>
            </a:r>
          </a:p>
          <a:p>
            <a:r>
              <a:rPr lang="nb-NO"/>
              <a:t>Hensikten med samlingen er å utveksle erfaringer, læringsmomenter og modeller for hvordan en kan bygge opp et velfungerende og handlekraftig ungdomsråd. I dette heftet oppsummeres de viktigste momentene fra samlingen, og vi håper andre ungdomsråd og personer som jobber med ungdomsmedvirkning lar seg inspirere.</a:t>
            </a:r>
          </a:p>
          <a:p>
            <a:endParaRPr lang="nb-NO"/>
          </a:p>
          <a:p>
            <a:r>
              <a:rPr lang="nb-NO"/>
              <a:t>Her er lenke til rapporten: https://www.ks.no/globalassets/fagomrader/demokrati-og-styring/frivillighet/22248-KS-Hefte-Undomsmedvirkning-og-ungdomsrad-web.pdf </a:t>
            </a:r>
          </a:p>
          <a:p>
            <a:endParaRPr lang="nb-NO"/>
          </a:p>
          <a:p>
            <a:r>
              <a:rPr lang="nb-NO" b="1" err="1"/>
              <a:t>Speak</a:t>
            </a:r>
            <a:r>
              <a:rPr lang="nb-NO" b="1"/>
              <a:t> up! </a:t>
            </a:r>
            <a:r>
              <a:rPr lang="nb-NO"/>
              <a:t>Ikke vær redd for å si det dere mener. Det å bli hørt betyr ikke nødvendigvis at man alltid får viljen sin. Men du vet ikke før du har prøvd. Ungdomsrådene på samlingen i Karasjok har mange eksempler på at de  har sagt det de mener, og at de har fått gjennomslagskraft.</a:t>
            </a:r>
          </a:p>
          <a:p>
            <a:endParaRPr lang="nb-NO"/>
          </a:p>
          <a:p>
            <a:r>
              <a:rPr lang="nb-NO" b="1"/>
              <a:t>Ta kontakt! </a:t>
            </a:r>
            <a:r>
              <a:rPr lang="nb-NO"/>
              <a:t>Under koronapandemien har flere møter blitt gjort digitalt, og det er ingen grunn til å stoppe arbeidet. At det er lett  å møtes digitalt gjør at folkevalgte og  administrasjonen ikke har noen unnskyldning for å ikke kommunisere. Reisevei er ikke  lenger en unnskyldning. Ta også kontakt med andre ungdomsråd og politikere. </a:t>
            </a:r>
          </a:p>
          <a:p>
            <a:endParaRPr lang="nb-NO"/>
          </a:p>
          <a:p>
            <a:r>
              <a:rPr lang="nb-NO" b="1"/>
              <a:t>Rekruttering! </a:t>
            </a:r>
            <a:r>
              <a:rPr lang="nb-NO"/>
              <a:t>Både mangfold og representativitet skal ivaretas, samtidig som man ønsker engasjerte medlemmer. Pizza, brus og møtegodtgjørelser er gode lokkemidler, samtidig som ungdomsrådene understreker at det er viktig med engasjerte medlemmer, særlig når arbeidsmengden øker. Det er lurt å bruke skolene for å reklamere for rådet og andre sammenhenger der ungdommer befinner seg.</a:t>
            </a:r>
          </a:p>
          <a:p>
            <a:endParaRPr lang="nb-NO"/>
          </a:p>
          <a:p>
            <a:r>
              <a:rPr lang="nb-NO" b="1"/>
              <a:t>Markedsføring! </a:t>
            </a:r>
            <a:r>
              <a:rPr lang="nb-NO"/>
              <a:t>Har dere budsjett til å kjøpe gensere, bannere og få tatt gode bilder? Det er veldig nyttig når man markedsfører rådet.  I tillegg er det lurt å bruke media aktivt. </a:t>
            </a:r>
          </a:p>
          <a:p>
            <a:endParaRPr lang="nb-NO"/>
          </a:p>
          <a:p>
            <a:r>
              <a:rPr lang="nb-NO" b="1"/>
              <a:t>Eget budsjett! </a:t>
            </a:r>
            <a:r>
              <a:rPr lang="nb-NO"/>
              <a:t>Det er lurt å ha et budsjett til fri disposisjon. Anbefaler å sette av midler til å reise for å løfte frem saker og lære. </a:t>
            </a:r>
          </a:p>
          <a:p>
            <a:endParaRPr lang="nb-NO"/>
          </a:p>
          <a:p>
            <a:r>
              <a:rPr lang="nb-NO" b="1"/>
              <a:t>Talerett! </a:t>
            </a:r>
            <a:r>
              <a:rPr lang="nb-NO"/>
              <a:t>Har du saker du brenner ekstra for? Still på talerstolen på kommunestyremøtet (lurt å varsle ordfører om at du vil komme).</a:t>
            </a:r>
          </a:p>
          <a:p>
            <a:endParaRPr lang="nb-NO"/>
          </a:p>
          <a:p>
            <a:r>
              <a:rPr lang="nb-NO" b="1"/>
              <a:t>Følg den politiske møteplanen! </a:t>
            </a:r>
            <a:r>
              <a:rPr lang="nb-NO"/>
              <a:t>For å  sikre reell medvirkning er det viktig å planlegge møter etter den politiske møteuka og ha samme sakssystem, slik at sakene ikke allerede er avgjort før det kommer til  ungdomsrådet. </a:t>
            </a:r>
          </a:p>
          <a:p>
            <a:endParaRPr lang="nb-NO"/>
          </a:p>
          <a:p>
            <a:r>
              <a:rPr lang="nb-NO" b="1"/>
              <a:t>Samarbeid med politikere og administrasjonen! </a:t>
            </a:r>
            <a:r>
              <a:rPr lang="nb-NO"/>
              <a:t>Vit hvem du bør snakke med, bli kjent med administrasjonen, følg med i saksgangen og påvirke gjennom hele beslutningsprosessen.</a:t>
            </a: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38</a:t>
            </a:fld>
            <a:endParaRPr lang="nb-NO"/>
          </a:p>
        </p:txBody>
      </p:sp>
    </p:spTree>
    <p:extLst>
      <p:ext uri="{BB962C8B-B14F-4D97-AF65-F5344CB8AC3E}">
        <p14:creationId xmlns:p14="http://schemas.microsoft.com/office/powerpoint/2010/main" val="377353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a:t>Formålet med denne bolken er å </a:t>
            </a:r>
            <a:r>
              <a:rPr lang="nb-NO" sz="1800">
                <a:effectLst/>
                <a:latin typeface="Calibri" panose="020F0502020204030204" pitchFamily="34" charset="0"/>
                <a:cs typeface="Times New Roman" panose="02020603050405020304" pitchFamily="18" charset="0"/>
              </a:rPr>
              <a:t>f</a:t>
            </a:r>
            <a:r>
              <a:rPr lang="nb-NO" sz="1800">
                <a:effectLst/>
                <a:latin typeface="Calibri" panose="020F0502020204030204" pitchFamily="34" charset="0"/>
                <a:ea typeface="Calibri" panose="020F0502020204030204" pitchFamily="34" charset="0"/>
                <a:cs typeface="Times New Roman" panose="02020603050405020304" pitchFamily="18" charset="0"/>
              </a:rPr>
              <a:t>å en forståelse for kommunen eller fylkeskommunens oppgaver, ansvar og plass i samfunnet. Videre skal målgruppa få en forståelse om hvordan en kommune/fylkeskommune styres.</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5</a:t>
            </a:fld>
            <a:endParaRPr lang="nb-NO"/>
          </a:p>
        </p:txBody>
      </p:sp>
    </p:spTree>
    <p:extLst>
      <p:ext uri="{BB962C8B-B14F-4D97-AF65-F5344CB8AC3E}">
        <p14:creationId xmlns:p14="http://schemas.microsoft.com/office/powerpoint/2010/main" val="1300761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Formål: </a:t>
            </a:r>
          </a:p>
          <a:p>
            <a:pPr marL="285750" indent="-285750">
              <a:lnSpc>
                <a:spcPct val="107000"/>
              </a:lnSpc>
              <a:spcAft>
                <a:spcPts val="800"/>
              </a:spcAft>
              <a:buFont typeface="Arial" panose="020B0604020202020204" pitchFamily="34" charset="0"/>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Forstå administrasjonens rolle og oppgaver i kommunen/fylkeskommunen. </a:t>
            </a:r>
          </a:p>
          <a:p>
            <a:pPr marL="285750" indent="-285750">
              <a:lnSpc>
                <a:spcPct val="107000"/>
              </a:lnSpc>
              <a:spcAft>
                <a:spcPts val="800"/>
              </a:spcAft>
              <a:buFont typeface="Arial" panose="020B0604020202020204" pitchFamily="34" charset="0"/>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Få kunnskap om hvordan rådene og administrasjonen kan samspille. </a:t>
            </a:r>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39</a:t>
            </a:fld>
            <a:endParaRPr lang="nb-NO"/>
          </a:p>
        </p:txBody>
      </p:sp>
    </p:spTree>
    <p:extLst>
      <p:ext uri="{BB962C8B-B14F-4D97-AF65-F5344CB8AC3E}">
        <p14:creationId xmlns:p14="http://schemas.microsoft.com/office/powerpoint/2010/main" val="2986570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baseline="0">
                <a:solidFill>
                  <a:srgbClr val="000000"/>
                </a:solidFill>
                <a:latin typeface="Minion Pro"/>
              </a:rPr>
              <a:t>Dere som er folkevalgte, må spille på lag med egen administrasjon for å løse lovpålagte oppgaver og arbeide med samfunnsutviklingen. Et godt samspill krever gjensidig respekt og aksept for hverandres roller. Tillit er helt sentralt. </a:t>
            </a:r>
          </a:p>
          <a:p>
            <a:endParaRPr lang="nb-NO" sz="1200" b="0" i="0" u="none" strike="noStrike" baseline="0">
              <a:solidFill>
                <a:srgbClr val="000000"/>
              </a:solidFill>
              <a:latin typeface="Minion Pro"/>
            </a:endParaRPr>
          </a:p>
          <a:p>
            <a:r>
              <a:rPr lang="nb-NO" sz="1200" b="0" i="0" u="none" strike="noStrike" baseline="0">
                <a:solidFill>
                  <a:srgbClr val="000000"/>
                </a:solidFill>
                <a:latin typeface="Minion Pro"/>
              </a:rPr>
              <a:t>I </a:t>
            </a:r>
            <a:r>
              <a:rPr lang="nb-NO" sz="1200" b="0" i="0" u="sng" strike="noStrike" baseline="0">
                <a:solidFill>
                  <a:srgbClr val="000000"/>
                </a:solidFill>
                <a:latin typeface="Minion Pro"/>
              </a:rPr>
              <a:t>kommuneloven </a:t>
            </a:r>
            <a:r>
              <a:rPr lang="nb-NO" sz="1200" b="0" i="0" u="none" strike="noStrike" baseline="0">
                <a:solidFill>
                  <a:srgbClr val="000000"/>
                </a:solidFill>
                <a:latin typeface="Minion Pro"/>
              </a:rPr>
              <a:t>er det et tydelig skille mellom politikk og administrasjon. Kommunedirektørens løpende personalansvar er lovfestet. Kommunedirektøren er involvert i alle faser av de lokale politiske prosessene. Føringer og instrukser som dere folkevalgte gir administrasjonen, skal skje i kraft av vedtak. </a:t>
            </a:r>
          </a:p>
          <a:p>
            <a:endParaRPr lang="nb-NO" sz="1200" b="0" i="0" u="none" strike="noStrike" baseline="0">
              <a:solidFill>
                <a:srgbClr val="000000"/>
              </a:solidFill>
              <a:latin typeface="Minion Pro"/>
            </a:endParaRPr>
          </a:p>
          <a:p>
            <a:r>
              <a:rPr lang="nb-NO" sz="1200" b="0" i="0" u="none" strike="noStrike" baseline="0">
                <a:solidFill>
                  <a:srgbClr val="000000"/>
                </a:solidFill>
                <a:latin typeface="Helvetica Neue LT Std"/>
              </a:rPr>
              <a:t>Skillet mellom politikk og administrasjon er ikke alltid entydig. Det kan være politikk i mange saker som tilsynelatende er av administrativ karakter. Det kan være ulike oppfatninger av hva som er politikk og hva som er administrasjon, både blant de folkevalgte og blant de ansatte i kommunen. Rolleforståelsen kan derfor ikke avklares en gang for alle, men må drøftes kontinuerlig, både blant de folkevalgte og i dialog med kommunedirektøren. Derfor blir samspillet og det å bygge gode relasjoner viktig. </a:t>
            </a:r>
          </a:p>
          <a:p>
            <a:r>
              <a:rPr lang="nb-NO" sz="1200" b="0" i="0" u="none" strike="noStrike" baseline="0">
                <a:solidFill>
                  <a:srgbClr val="000000"/>
                </a:solidFill>
                <a:latin typeface="Helvetica Neue LT Std"/>
              </a:rPr>
              <a:t>Les mer om dette i Tillit, kapittel 6.</a:t>
            </a:r>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40</a:t>
            </a:fld>
            <a:endParaRPr lang="nb-NO"/>
          </a:p>
        </p:txBody>
      </p:sp>
    </p:spTree>
    <p:extLst>
      <p:ext uri="{BB962C8B-B14F-4D97-AF65-F5344CB8AC3E}">
        <p14:creationId xmlns:p14="http://schemas.microsoft.com/office/powerpoint/2010/main" val="1142044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Forventningsavklaring</a:t>
            </a:r>
          </a:p>
          <a:p>
            <a:r>
              <a:rPr lang="nb-NO"/>
              <a:t>En fin oppgave å starte med. Hvilke forventninger har rådet til administrasjonen og </a:t>
            </a:r>
            <a:r>
              <a:rPr lang="nb-NO" err="1"/>
              <a:t>visc</a:t>
            </a:r>
            <a:r>
              <a:rPr lang="nb-NO"/>
              <a:t> versa?</a:t>
            </a:r>
          </a:p>
          <a:p>
            <a:r>
              <a:rPr lang="nb-NO"/>
              <a:t>Bruk gjerne IGP</a:t>
            </a:r>
          </a:p>
          <a:p>
            <a:endParaRPr lang="nb-NO"/>
          </a:p>
          <a:p>
            <a:r>
              <a:rPr lang="nb-NO"/>
              <a:t>Denne oppgaven kan f.eks følges av en dialog mellom leder av rådet og koordinator som kommenterer det som har kommet opp og snakker om hvordan de samarbeider (se neste lysark)</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289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Hovedoppgaver for administrasjonen: Lede, utrede, iverksette og kontrollere/rapportere. </a:t>
            </a:r>
          </a:p>
          <a:p>
            <a:endParaRPr lang="nb-NO"/>
          </a:p>
          <a:p>
            <a:r>
              <a:rPr lang="nb-NO"/>
              <a:t>Det helhetlige ledelsesansvaret understrekes og tydeliggjøres i ny kommunelov.</a:t>
            </a:r>
          </a:p>
          <a:p>
            <a:endParaRPr lang="nb-NO"/>
          </a:p>
          <a:p>
            <a:r>
              <a:rPr lang="nb-NO" b="1"/>
              <a:t>Ledelsesansvar</a:t>
            </a:r>
            <a:r>
              <a:rPr lang="nb-NO"/>
              <a:t>: Kommunedirektøren skal lede den samlete kommunale eller fylkeskommunale administrasjonen, med de unntak som følger av lov, og innenfor de instruksene, retningslinjene eller påleggene kommunestyret eller fylkestinget gir. Presisering er gitt for å understreke at kommunestyret må være tydelig dersom de ønsker å komme med føringer til kommunedirektøren. </a:t>
            </a:r>
          </a:p>
          <a:p>
            <a:endParaRPr lang="nb-NO"/>
          </a:p>
          <a:p>
            <a:r>
              <a:rPr lang="nb-NO" b="1"/>
              <a:t>Utredningsplikt</a:t>
            </a:r>
            <a:r>
              <a:rPr lang="nb-NO"/>
              <a:t>: Også utredningsplikten er presisert i kommuneloven av 2018. Saker som legges fram for folkevalgte organer, skal, som tidligere, være forsvarlig utredet. Bestemmelsen presiserer at utredningen skal gi et faktisk og rettslig grunnlag for å treffe vedtak. Loven tydeliggjør at kommunedirektøren har et selvstendig ansvar for å framlegge et slikt grunnlag, uavhengig om det er i strid med politikernes virkelighetsoppfatninger eller meninger. Utredningen skal derfor inneholde relevant og nødvendig informasjon om sakens faktum - faktaopplysninger. I tillegg skal det juridiske grunnlaget være utredet i nødvendig og tilstrekkelig grad. </a:t>
            </a:r>
          </a:p>
          <a:p>
            <a:endParaRPr lang="nb-NO"/>
          </a:p>
          <a:p>
            <a:r>
              <a:rPr lang="nb-NO"/>
              <a:t>Hvor omfattende utredningsplikten er, vil bero på en konkret vurdering av den aktuelle saks omfang, kompleksitet, tidsaspekt og så videre. Det er opp til det folkevalgte organet å vurdere om forsvarlighetskravet er oppfylt. Hvis kommunestyret velger å behandle saken – og tar avgjørelse – så går de god for saksutredning. Hvis ikke god nok sende tilbake….</a:t>
            </a:r>
          </a:p>
          <a:p>
            <a:endParaRPr lang="nb-NO"/>
          </a:p>
          <a:p>
            <a:r>
              <a:rPr lang="nb-NO" b="1"/>
              <a:t>Iverksettelsesplikten</a:t>
            </a:r>
            <a:r>
              <a:rPr lang="nb-NO"/>
              <a:t>. Også iverksettelsesplikten er presisert. Kommunedirektøren skal påse at vedtak som treffes av folkevalgte organer, blir iverksatt uten ugrunnet opphold. </a:t>
            </a:r>
          </a:p>
          <a:p>
            <a:endParaRPr lang="nb-NO"/>
          </a:p>
          <a:p>
            <a:r>
              <a:rPr lang="nb-NO"/>
              <a:t>Hvis kommunedirektøren blir oppmerksom på faktiske eller rettslige forhold som har sentral betydning for iverksettelse av vedtaket, skal hen gjøre det folkevalgte organet oppmerksom på det på en egnet måte. Det kan være ulike grunner til at slike opplysninger kan dukke opp. Det folkevalgte organet må gjøres oppmerksom på dette – det kan endre organets vurdering av saken og dermed vedtaket. Opplysninger av sentralt betydning for gjennomføring av vedtaket. Lovgiver har ikke tatt stilling til om det innebærer en plikt eller rett til å utsette gjennomføringen av vedtaket hvis spørsmål av sentral betydning dukker opp – konkret vurdering av vedtakets art, hvilke problemer en utsettelse medfører, om det er alvorlig lovstrid osv.</a:t>
            </a:r>
          </a:p>
          <a:p>
            <a:endParaRPr lang="nb-NO"/>
          </a:p>
          <a:p>
            <a:r>
              <a:rPr lang="nb-NO" sz="1800" b="0" i="0" u="none" strike="noStrike" baseline="0">
                <a:solidFill>
                  <a:srgbClr val="000000"/>
                </a:solidFill>
                <a:latin typeface="Minion Pro"/>
              </a:rPr>
              <a:t>Kommunedirektøren har ansvaret </a:t>
            </a:r>
            <a:r>
              <a:rPr lang="nb-NO" sz="1800" b="1" i="0" u="none" strike="noStrike" baseline="0">
                <a:solidFill>
                  <a:srgbClr val="000000"/>
                </a:solidFill>
                <a:latin typeface="Minion Pro"/>
              </a:rPr>
              <a:t>for internkontrollen</a:t>
            </a:r>
            <a:r>
              <a:rPr lang="nb-NO" sz="1800" b="0" i="0" u="none" strike="noStrike" baseline="0">
                <a:solidFill>
                  <a:srgbClr val="000000"/>
                </a:solidFill>
                <a:latin typeface="Minion Pro"/>
              </a:rPr>
              <a:t>. Internkontrollen gjelder administrasjonens virksomhet. Det omfatter alt som er innenfor ansvarsområdet til kommunedirektøren, det vil si både ulike sektorer som opplæring, barnevern og så videre, og den sentrale administrasjonen. Kommuneloven regulerer den administrative internkontrollen. Kommuner og fylkeskommuner skal ha internkontroll med administrasjonens virksomhet for å sikre at lover og forskrifter følges. Kommuneloven angir hva som kreves som et minimum av internkontroll. I praksis både kan og vil internkontrollarbeid inneholde flere elementer enn de minstekravene som følger av loven. </a:t>
            </a:r>
          </a:p>
          <a:p>
            <a:endParaRPr lang="nb-NO" sz="1800" b="0" i="0" u="none" strike="noStrike" baseline="0">
              <a:solidFill>
                <a:srgbClr val="000000"/>
              </a:solidFill>
              <a:latin typeface="Minion Pro"/>
            </a:endParaRPr>
          </a:p>
          <a:p>
            <a:r>
              <a:rPr lang="nb-NO" sz="1800" b="0" i="0" u="none" strike="noStrike" baseline="0">
                <a:solidFill>
                  <a:srgbClr val="000000"/>
                </a:solidFill>
                <a:latin typeface="Minion Pro"/>
              </a:rPr>
              <a:t>Kommunedirektøren skal </a:t>
            </a:r>
            <a:r>
              <a:rPr lang="nb-NO" sz="1800" b="1" i="0" u="none" strike="noStrike" baseline="0">
                <a:solidFill>
                  <a:srgbClr val="000000"/>
                </a:solidFill>
                <a:latin typeface="Minion Pro"/>
              </a:rPr>
              <a:t>rapportere</a:t>
            </a:r>
            <a:r>
              <a:rPr lang="nb-NO" sz="1800" b="0" i="0" u="none" strike="noStrike" baseline="0">
                <a:solidFill>
                  <a:srgbClr val="000000"/>
                </a:solidFill>
                <a:latin typeface="Minion Pro"/>
              </a:rPr>
              <a:t> til kommunestyret og fylkestinget om internkontroll og om resultater fra statlig tilsyn minst én gang i året. Kravet til å rapportere om internkontroll inkluderer å si noe om hvordan kommunen arbeider med å følge opp eventuelle avvik/lovbrudd. Hensikten er både å legge bedre til rette for at kommunestyret eller fylkestinget kan ta det ansvaret de har som øverste organ, og å redusere behovet for særlige rapporteringskrav i særlovgivningen. </a:t>
            </a:r>
            <a:endParaRPr lang="nb-NO"/>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42</a:t>
            </a:fld>
            <a:endParaRPr lang="nb-NO"/>
          </a:p>
        </p:txBody>
      </p:sp>
    </p:spTree>
    <p:extLst>
      <p:ext uri="{BB962C8B-B14F-4D97-AF65-F5344CB8AC3E}">
        <p14:creationId xmlns:p14="http://schemas.microsoft.com/office/powerpoint/2010/main" val="788997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Videoen er hentet fra www.e-ung.no som er en ressursside for ungdomsråd og koordinatorer for ungdomsråd. Her er det mange gode eksempler som også kan brukes i andre råd. </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43</a:t>
            </a:fld>
            <a:endParaRPr lang="nb-NO"/>
          </a:p>
        </p:txBody>
      </p:sp>
    </p:spTree>
    <p:extLst>
      <p:ext uri="{BB962C8B-B14F-4D97-AF65-F5344CB8AC3E}">
        <p14:creationId xmlns:p14="http://schemas.microsoft.com/office/powerpoint/2010/main" val="1552371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Å være koordinator er enkelt sagt </a:t>
            </a:r>
            <a:r>
              <a:rPr lang="nb-NO" b="1"/>
              <a:t>å være en ressursperson for rådet</a:t>
            </a:r>
            <a:r>
              <a:rPr lang="nb-NO"/>
              <a:t>. Samtidig betyr ikke det at du skal styre og mene en hel del. Tvert imot, du skal holde deg i bakgrunnen – din rolle er å sørge for at rådet får gjort sin jobb best mulig.</a:t>
            </a:r>
          </a:p>
          <a:p>
            <a:endParaRPr lang="nb-NO" b="0" i="0">
              <a:solidFill>
                <a:srgbClr val="001A58"/>
              </a:solidFill>
              <a:effectLst/>
              <a:latin typeface="SourceSansProRegular"/>
            </a:endParaRPr>
          </a:p>
          <a:p>
            <a:r>
              <a:rPr lang="nb-NO" b="0" i="0">
                <a:solidFill>
                  <a:srgbClr val="001A58"/>
                </a:solidFill>
                <a:effectLst/>
                <a:latin typeface="SourceSansProRegular"/>
              </a:rPr>
              <a:t>Aller viktigst er at koordinator bidrar til at rådet får gjort jobben sin best mulig, og så selvstendig som mulig, for eksempel ved å hjelpe til med: </a:t>
            </a:r>
          </a:p>
          <a:p>
            <a:pPr lvl="1" algn="l">
              <a:buFont typeface="Arial" panose="020B0604020202020204" pitchFamily="34" charset="0"/>
              <a:buChar char="•"/>
            </a:pPr>
            <a:r>
              <a:rPr lang="nb-NO" b="0" i="0">
                <a:solidFill>
                  <a:srgbClr val="001A58"/>
                </a:solidFill>
                <a:effectLst/>
                <a:latin typeface="SourceSansProRegular"/>
              </a:rPr>
              <a:t>møteforberedelser</a:t>
            </a:r>
          </a:p>
          <a:p>
            <a:pPr lvl="1" algn="l">
              <a:buFont typeface="Arial" panose="020B0604020202020204" pitchFamily="34" charset="0"/>
              <a:buChar char="•"/>
            </a:pPr>
            <a:r>
              <a:rPr lang="nb-NO" b="0" i="0">
                <a:solidFill>
                  <a:srgbClr val="001A58"/>
                </a:solidFill>
                <a:effectLst/>
                <a:latin typeface="SourceSansProRegular"/>
              </a:rPr>
              <a:t>gjennomføring av møter</a:t>
            </a:r>
          </a:p>
          <a:p>
            <a:pPr lvl="1" algn="l">
              <a:buFont typeface="Arial" panose="020B0604020202020204" pitchFamily="34" charset="0"/>
              <a:buChar char="•"/>
            </a:pPr>
            <a:r>
              <a:rPr lang="nb-NO" b="0" i="0">
                <a:solidFill>
                  <a:srgbClr val="001A58"/>
                </a:solidFill>
                <a:effectLst/>
                <a:latin typeface="SourceSansProRegular"/>
              </a:rPr>
              <a:t>dokumentasjon før, under og etter møter (innkalling, saksliste, referat osv.)</a:t>
            </a:r>
          </a:p>
          <a:p>
            <a:pPr lvl="1" algn="l">
              <a:buFont typeface="Arial" panose="020B0604020202020204" pitchFamily="34" charset="0"/>
              <a:buChar char="•"/>
            </a:pPr>
            <a:r>
              <a:rPr lang="nb-NO" b="0" i="0">
                <a:solidFill>
                  <a:srgbClr val="001A58"/>
                </a:solidFill>
                <a:effectLst/>
                <a:latin typeface="SourceSansProRegular"/>
              </a:rPr>
              <a:t>god opplæring</a:t>
            </a:r>
          </a:p>
          <a:p>
            <a:pPr lvl="1" algn="l">
              <a:buFont typeface="Arial" panose="020B0604020202020204" pitchFamily="34" charset="0"/>
              <a:buChar char="•"/>
            </a:pPr>
            <a:r>
              <a:rPr lang="nb-NO" b="0" i="0">
                <a:solidFill>
                  <a:srgbClr val="001A58"/>
                </a:solidFill>
                <a:effectLst/>
                <a:latin typeface="SourceSansProRegular"/>
              </a:rPr>
              <a:t>god oppfølging</a:t>
            </a:r>
          </a:p>
          <a:p>
            <a:pPr algn="l"/>
            <a:br>
              <a:rPr lang="nb-NO" b="0" i="0">
                <a:solidFill>
                  <a:srgbClr val="001A58"/>
                </a:solidFill>
                <a:effectLst/>
                <a:latin typeface="SourceSansProRegular"/>
              </a:rPr>
            </a:br>
            <a:r>
              <a:rPr lang="nb-NO" b="0" i="0">
                <a:solidFill>
                  <a:srgbClr val="001A58"/>
                </a:solidFill>
                <a:effectLst/>
                <a:latin typeface="SourceSansProRegular"/>
              </a:rPr>
              <a:t>Koordinatoren skal være bindeleddet mellom rådet og administrasjonen/ politikerne, og en støttespiller og veileder for medlemmene.</a:t>
            </a:r>
          </a:p>
          <a:p>
            <a:pPr algn="l"/>
            <a:r>
              <a:rPr lang="nb-NO" b="0" i="0">
                <a:solidFill>
                  <a:srgbClr val="001A58"/>
                </a:solidFill>
                <a:effectLst/>
                <a:latin typeface="SourceSansProRegular"/>
              </a:rPr>
              <a:t>Oppgavene bestemmes av den enkelte kommunen/fylkeskommunen. Lov og forskrift sier ikke noe om dette,  kun at rådene skal ha tilstrekkelig sekretariatshjelp, og at rådene skal ha rett til å uttale seg før sekretariatet nedsettes.</a:t>
            </a:r>
          </a:p>
          <a:p>
            <a:pPr algn="l"/>
            <a:endParaRPr lang="nb-NO" b="0" i="0">
              <a:solidFill>
                <a:srgbClr val="001A58"/>
              </a:solidFill>
              <a:effectLst/>
              <a:latin typeface="SourceSansProRegular"/>
            </a:endParaRPr>
          </a:p>
          <a:p>
            <a:pPr algn="l"/>
            <a:r>
              <a:rPr lang="nb-NO" b="0" i="0">
                <a:solidFill>
                  <a:srgbClr val="001A58"/>
                </a:solidFill>
                <a:effectLst/>
                <a:latin typeface="SourceSansProRegular"/>
              </a:rPr>
              <a:t>Under følger en oppsummering av de viktigste oppgavene til koordinatoren, basert på oversikten som ligger i </a:t>
            </a:r>
            <a:r>
              <a:rPr lang="nb-NO" b="0" i="0" u="sng">
                <a:solidFill>
                  <a:srgbClr val="016EA5"/>
                </a:solidFill>
                <a:effectLst/>
                <a:latin typeface="SourceSansProRegular"/>
                <a:hlinkClick r:id="rId3" tooltip="Koordinatorens oppgaver"/>
              </a:rPr>
              <a:t>veilederen til </a:t>
            </a:r>
            <a:r>
              <a:rPr lang="nb-NO" b="0" i="0" u="sng" err="1">
                <a:solidFill>
                  <a:srgbClr val="016EA5"/>
                </a:solidFill>
                <a:effectLst/>
                <a:latin typeface="SourceSansProRegular"/>
                <a:hlinkClick r:id="rId3" tooltip="Koordinatorens oppgaver"/>
              </a:rPr>
              <a:t>Bufdir</a:t>
            </a:r>
            <a:r>
              <a:rPr lang="nb-NO" b="0" i="0">
                <a:solidFill>
                  <a:srgbClr val="001A58"/>
                </a:solidFill>
                <a:effectLst/>
                <a:latin typeface="SourceSansProRegular"/>
              </a:rPr>
              <a:t>.</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Sikre at rådet kan påvirke</a:t>
            </a:r>
          </a:p>
          <a:p>
            <a:pPr algn="l"/>
            <a:r>
              <a:rPr lang="nb-NO" b="0" i="0">
                <a:solidFill>
                  <a:srgbClr val="001A58"/>
                </a:solidFill>
                <a:effectLst/>
                <a:latin typeface="SourceSansProRegular"/>
              </a:rPr>
              <a:t>En koordinator skal fungere som levende påminner, og hjelpe å synliggjøre ungdomsrådet for administrasjonen og politikerne. Det kan gjøres ved å tilrettelegge for dialog med ungdomsrådet, melde ifra om aktuelle saker som ikke har vært innom rådet og snakke om arbeidet rådet gjør. En av de viktigste oppgavene til en koordinator er å plukke opp aktuelle saker slik at de kan tas med ungdomsrådet så tidlig som mulig.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Koordinatoren bør også sørge for god kommunikasjon mellom rådsmedlemmene mellom møtene. Selv om saker ikke skal behandles utenom møter, er det viktig at ungdomsrådet har en arena for samarbeid og dialog. Særlig leder og nestleder bør snakke godt sammen, slik at de utgjøre en sammensveiset duo som kan ta ansvar før, under og etter møtene.</a:t>
            </a:r>
            <a:r>
              <a:rPr lang="nb-NO" b="1" i="0">
                <a:solidFill>
                  <a:srgbClr val="001A58"/>
                </a:solidFill>
                <a:effectLst/>
                <a:latin typeface="SourceSansProRegular"/>
              </a:rPr>
              <a:t> </a:t>
            </a:r>
            <a:br>
              <a:rPr lang="nb-NO" b="1" i="0">
                <a:solidFill>
                  <a:srgbClr val="001A58"/>
                </a:solidFill>
                <a:effectLst/>
                <a:latin typeface="SourceSansProRegular"/>
              </a:rPr>
            </a:br>
            <a:br>
              <a:rPr lang="nb-NO" b="1"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Praktisk tilrettelegging for rådsmøtene</a:t>
            </a:r>
          </a:p>
          <a:p>
            <a:pPr algn="l"/>
            <a:r>
              <a:rPr lang="nb-NO" b="0" i="0">
                <a:solidFill>
                  <a:srgbClr val="001A58"/>
                </a:solidFill>
                <a:effectLst/>
                <a:latin typeface="SourceSansProRegular"/>
              </a:rPr>
              <a:t>Selv om ungdomsrådene gjerne bør oppfordres til å gjøre dette selv, kan koordinatoren ha ansvar for innkalling til og tilrettelegging av møter. Utover det praktiske, som booking av møterom og møtemat, kan det være å holde oversikt over hvem som stiller og kontakte varamedlemmer ved behov eller ordne transport til de som trenger det. Aller viktigst er likevel å legge til rette for at rådsmedlemmene er best mulig forberedt. Det kan være å sende ut saksliste i god tid og forberede medlemmene på hva som er formålet med møtet. Om det er vanlig at leder og/eller nestleder leder møtene, gå gjennom møtet med dem en halvtime i forkant så de er trygge på gjennomføringen. </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Gjennomføring av rådsmøtene</a:t>
            </a:r>
          </a:p>
          <a:p>
            <a:pPr algn="l"/>
            <a:r>
              <a:rPr lang="nb-NO" b="0" i="0">
                <a:solidFill>
                  <a:srgbClr val="001A58"/>
                </a:solidFill>
                <a:effectLst/>
                <a:latin typeface="SourceSansProRegular"/>
              </a:rPr>
              <a:t>I rådsmøtet skal koordinatoren være møteleders støttespiller og bidra til at møtet holdes slik de har blitt enige om. Som oftest dreier det seg om å «holde styr» på ungdommen, at alle får deltatt med meningene sine og at de holder seg til saken. I tillegg skal koordinatoren sørge for at rådet konkluderer og fatter et vedtak i hver sak, der ungdommenes argumenter kommer tydelig frem.</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Saksbehandling på rådsmøtene</a:t>
            </a:r>
          </a:p>
          <a:p>
            <a:pPr algn="l"/>
            <a:r>
              <a:rPr lang="nb-NO" b="0" i="0">
                <a:solidFill>
                  <a:srgbClr val="001A58"/>
                </a:solidFill>
                <a:effectLst/>
                <a:latin typeface="SourceSansProRegular"/>
              </a:rPr>
              <a:t>Som oftest kommer sakene som skal behandles i ungdomsrådsmøtet fra kommunestyret eller andre. Koordinatoren skal hjelpe lederen for rådet med å samle alle sakene i en saksliste, som sendes ut sammen med møteinnkallingen.</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Det kan være lurt å be saksbehandleren å delta på møtet med ungdomsrådet for å legge frem saken. Koordinatoren kan gjerne hjelpe til med å tilpasse presentasjonen til ungdommen, slik at det kommer tydelig fram hva ungdommen skal mene noe om.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Det kan også komme forslag til saker fra medlemmer i rådet eller fra barn og ungdom i kommunen. Da er det vanlig at koordinator bidrar til å utforme forslaget som skal sendes til behandling. </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Sikre gode vedtak</a:t>
            </a:r>
          </a:p>
          <a:p>
            <a:pPr algn="l"/>
            <a:r>
              <a:rPr lang="nb-NO" b="0" i="0">
                <a:solidFill>
                  <a:srgbClr val="001A58"/>
                </a:solidFill>
                <a:effectLst/>
                <a:latin typeface="SourceSansProRegular"/>
              </a:rPr>
              <a:t>Koordinatoren bør alltid vurdere om ungdomsrådet har den nødvendige kunnskap og kompetanse til å vurdere en sak. Derfor er det viktig at rådet får sakene i god tid, slik at medlemmene har mulighet til å hente innspill fra andre ungdommer eller ressurspersoner før de behandler saken i møtet. Det kan gjøres ved å gjennomføre en spørreundersøkelse, intervjue barn og unge, holde ungdomsmøter eller be politikere på spørsmålsrunde om saken. Slike aktiviteter er det fint å legge ved vedtaket.</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Oppfølging av rådsmøtene</a:t>
            </a:r>
          </a:p>
          <a:p>
            <a:pPr algn="l"/>
            <a:r>
              <a:rPr lang="nb-NO" b="0" i="0">
                <a:solidFill>
                  <a:srgbClr val="001A58"/>
                </a:solidFill>
                <a:effectLst/>
                <a:latin typeface="SourceSansProRegular"/>
              </a:rPr>
              <a:t>Etter ungdomsrådsmøtet skal det alltid lages et referat, noe som ofte faller på koordinator, selv om leder eller nestleder bør oppfordres til å ta oppgaven. Det er viktig at referatet sendes ut kort tid etter møtet, slik at medlemmene får mulighet til å kommentere ev. feil mens møtet fortsatt er «ferskt».</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Har rådet behandlet en sak som skal tas opp i en komité eller kommunestyret, skal koordinatoren hjelpe til med å lage et notat og sende det til saksansvarlig. Meningene til ungdomsrådet skal følge hele saksgangen, og det er koordinators oppgave å melde fra om dette ikke skjer.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Videre bør koordinator holde ungdomsrådet oppdatert på saker de har kommet med innspill til. Det er spennende for ungdommen å følge utviklingen og kan bidra til at de blir enda mer engasjert og motivert til å delta. Når saken er ferdigbehandlet, skal koordinator informere ungdomsrådet, enten når resultatet blir kjent eller på neste rådsmøte.</a:t>
            </a:r>
            <a:br>
              <a:rPr lang="nb-NO" b="0" i="0">
                <a:solidFill>
                  <a:srgbClr val="001A58"/>
                </a:solidFill>
                <a:effectLst/>
                <a:latin typeface="SourceSansProRegular"/>
              </a:rPr>
            </a:br>
            <a:br>
              <a:rPr lang="nb-NO" b="0" i="0">
                <a:solidFill>
                  <a:srgbClr val="001A58"/>
                </a:solidFill>
                <a:effectLst/>
                <a:latin typeface="SourceSansProRegular"/>
              </a:rPr>
            </a:br>
            <a:endParaRPr lang="nb-NO" b="0" i="0">
              <a:solidFill>
                <a:srgbClr val="001A58"/>
              </a:solidFill>
              <a:effectLst/>
              <a:latin typeface="SourceSansProRegular"/>
            </a:endParaRPr>
          </a:p>
          <a:p>
            <a:pPr algn="l"/>
            <a:r>
              <a:rPr lang="nb-NO" b="1" i="0">
                <a:solidFill>
                  <a:srgbClr val="001A58"/>
                </a:solidFill>
                <a:effectLst/>
                <a:latin typeface="SourceSansProRegular"/>
              </a:rPr>
              <a:t>Opplæring og kulturbygging</a:t>
            </a:r>
          </a:p>
          <a:p>
            <a:pPr algn="l"/>
            <a:r>
              <a:rPr lang="nb-NO" b="0" i="0">
                <a:solidFill>
                  <a:srgbClr val="001A58"/>
                </a:solidFill>
                <a:effectLst/>
                <a:latin typeface="SourceSansProRegular"/>
              </a:rPr>
              <a:t>Foruten all hjelp til forberedelser, gjennomføring og oppfølging av møter og saker, skal koordinator sikre at ungdomsrådet får nødvendig opplæring til å gjennomføre oppgavene sine best mulig. Særlig er dette viktig når ungdomsrådet er nytt eller nye medlemmer velges inn. Koordinatoren kan velge å la noen av de erfarne rådsmedlemmene stå for opplæringen, både for å repetere selv, men også for å bygge god lagånd. Mye handler om å danne en sammensveiset gjeng, som er trygge på hverandre, så vel som på rollen sin og hva ungdomsrådet gjør. </a:t>
            </a:r>
          </a:p>
          <a:p>
            <a:pPr algn="l"/>
            <a:r>
              <a:rPr lang="nb-NO" b="0" i="0">
                <a:solidFill>
                  <a:srgbClr val="001A58"/>
                </a:solidFill>
                <a:effectLst/>
                <a:latin typeface="SourceSansProRegular"/>
              </a:rPr>
              <a:t> </a:t>
            </a:r>
          </a:p>
          <a:p>
            <a:pPr algn="l"/>
            <a:r>
              <a:rPr lang="nb-NO" b="0" i="0">
                <a:solidFill>
                  <a:srgbClr val="001A58"/>
                </a:solidFill>
                <a:effectLst/>
                <a:latin typeface="SourceSansProRegular"/>
              </a:rPr>
              <a:t>Opplæring er en kontinuerlig aktivitet og koordinator bør ha god dialog med rådsmedlemmene for å avdekke hva de trenger og snakke om hva de ønsker av ny kompetanse. Husk at det kan være behov for flere tiltak for å at kompetansen «sitter», i tillegg til at noe opplæring kan være lurt å repetere årlig.</a:t>
            </a:r>
          </a:p>
          <a:p>
            <a:pPr algn="l"/>
            <a:endParaRPr lang="nb-NO" b="0" i="0">
              <a:solidFill>
                <a:srgbClr val="001A58"/>
              </a:solidFill>
              <a:effectLst/>
              <a:latin typeface="SourceSansProRegular"/>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44</a:t>
            </a:fld>
            <a:endParaRPr lang="nb-NO"/>
          </a:p>
        </p:txBody>
      </p:sp>
    </p:spTree>
    <p:extLst>
      <p:ext uri="{BB962C8B-B14F-4D97-AF65-F5344CB8AC3E}">
        <p14:creationId xmlns:p14="http://schemas.microsoft.com/office/powerpoint/2010/main" val="676069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Formål:</a:t>
            </a:r>
          </a:p>
          <a:p>
            <a:endParaRPr lang="nb-NO"/>
          </a:p>
          <a:p>
            <a:pPr marL="171450" indent="-171450">
              <a:buFont typeface="Arial" panose="020B0604020202020204" pitchFamily="34" charset="0"/>
              <a:buChar char="•"/>
            </a:pPr>
            <a:r>
              <a:rPr lang="nb-NO"/>
              <a:t>Forstå rådenes rolle og oppgaver i innbyggerdialogen. </a:t>
            </a:r>
          </a:p>
          <a:p>
            <a:pPr marL="171450" indent="-171450">
              <a:buFont typeface="Arial" panose="020B0604020202020204" pitchFamily="34" charset="0"/>
              <a:buChar char="•"/>
            </a:pPr>
            <a:r>
              <a:rPr lang="nb-NO"/>
              <a:t>Få kunnskap om hvordan rådene kan spille en viktig rolle</a:t>
            </a:r>
          </a:p>
        </p:txBody>
      </p:sp>
      <p:sp>
        <p:nvSpPr>
          <p:cNvPr id="4" name="Plassholder for lysbildenummer 3"/>
          <p:cNvSpPr>
            <a:spLocks noGrp="1"/>
          </p:cNvSpPr>
          <p:nvPr>
            <p:ph type="sldNum" sz="quarter" idx="5"/>
          </p:nvPr>
        </p:nvSpPr>
        <p:spPr/>
        <p:txBody>
          <a:bodyPr/>
          <a:lstStyle/>
          <a:p>
            <a:fld id="{5E685474-1F3E-044C-AA44-3EEC6A86EA91}" type="slidenum">
              <a:rPr lang="nb-NO" smtClean="0"/>
              <a:t>45</a:t>
            </a:fld>
            <a:endParaRPr lang="nb-NO"/>
          </a:p>
        </p:txBody>
      </p:sp>
    </p:spTree>
    <p:extLst>
      <p:ext uri="{BB962C8B-B14F-4D97-AF65-F5344CB8AC3E}">
        <p14:creationId xmlns:p14="http://schemas.microsoft.com/office/powerpoint/2010/main" val="4068185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highlight>
                  <a:srgbClr val="FFFF00"/>
                </a:highlight>
              </a:rPr>
              <a:t>Landstinget i KS vil i februar 2024 </a:t>
            </a:r>
            <a:r>
              <a:rPr lang="nb-NO">
                <a:highlight>
                  <a:srgbClr val="FFFF00"/>
                </a:highlight>
              </a:rPr>
              <a:t>behandle og vedta et dokument som omhandler kommunesektorens politiske prioriteringer 2024-2027. </a:t>
            </a:r>
            <a:r>
              <a:rPr lang="nb-NO" b="1">
                <a:highlight>
                  <a:srgbClr val="FFFF00"/>
                </a:highlight>
              </a:rPr>
              <a:t>Disse politiske prioriteringene inneholder føringer for ny langtidsstrategi for KS</a:t>
            </a:r>
            <a:r>
              <a:rPr lang="nb-NO">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highlight>
                  <a:srgbClr val="FFFF00"/>
                </a:highlight>
              </a:rPr>
              <a:t>Hovedstyret behandlet et utkast til politiske prioriteringer i juni 2023. dokumentet synliggjør hvordan kommunene og fylkeskommunene er godt egnet til å løse de store utfordringene kommunesektoren står overfor.</a:t>
            </a:r>
          </a:p>
          <a:p>
            <a:endParaRPr lang="nb-NO"/>
          </a:p>
          <a:p>
            <a:r>
              <a:rPr lang="nb-NO" b="1"/>
              <a:t>Mangel på kompetanse og arbeidskraft</a:t>
            </a:r>
          </a:p>
          <a:p>
            <a:r>
              <a:rPr lang="nb-NO"/>
              <a:t>Samtidig som </a:t>
            </a:r>
            <a:r>
              <a:rPr lang="nb-NO" b="1"/>
              <a:t>de eldste aldersgruppene vokser kraftig, stagnerer og faller veksten i den yrkesaktive aldersgruppen i årene som kommer</a:t>
            </a:r>
            <a:r>
              <a:rPr lang="nb-NO"/>
              <a:t>. Denne demografiske utviklingen vil føre til mangel på arbeidskraft i hele arbeidslivet. For kommunene vil det særlig bli </a:t>
            </a:r>
            <a:r>
              <a:rPr lang="nb-NO" b="1"/>
              <a:t>utfordrende å rekruttere og beholde kompetent arbeidskraft til å løse de voksende helse- og omsorgsoppgavene</a:t>
            </a:r>
            <a:r>
              <a:rPr lang="nb-NO"/>
              <a:t>, men også innen oppvekst og opplæring. Det er også </a:t>
            </a:r>
            <a:r>
              <a:rPr lang="nb-NO" b="1"/>
              <a:t>mangel på kapasitet til å drive utvikling av tjenester, samfunnsutvikling og myndighetsutøvelse</a:t>
            </a:r>
            <a:r>
              <a:rPr lang="nb-NO"/>
              <a:t>. Mangelfull tilgang til kompetanse og kapasitet er hovedårsaken til at kommunene ikke klarer å ivareta sine lovpålagte oppgaveansvar fullt ut. Små distriktskommuner opplever allerede betydelige bemanningsutfordringer. Utviklingen tilsier at de vil øke framover, fordi ubalansen mellom eldre og yrkesaktive er størst her. Men også store kommuner opplever rekrutteringsutfordringer særlig i helse- og omsorgsektoren, fordi konkurransen om arbeidskraften er hard. Med en personellbruk i verdenstoppen kan vi ikke fortsette å løse oppgavene på samme måte som vi har gjort til nå. Vi må tenke annerledes, og finne nye former for samarbeid og bruk av ressurser på tvers – både internt i kommunen og i samfunnet ellers. </a:t>
            </a:r>
          </a:p>
          <a:p>
            <a:endParaRPr lang="nb-NO"/>
          </a:p>
          <a:p>
            <a:r>
              <a:rPr lang="nb-NO" b="1"/>
              <a:t>Trangere økonomi krever tøffere prioriteringer</a:t>
            </a:r>
            <a:r>
              <a:rPr lang="nb-NO"/>
              <a:t> </a:t>
            </a:r>
          </a:p>
          <a:p>
            <a:r>
              <a:rPr lang="nb-NO"/>
              <a:t>Både internasjonale forhold og særtrekk i norsk økonomi påvirker de økonomiske utsiktene for Norge og kommunesektoren. </a:t>
            </a:r>
            <a:r>
              <a:rPr lang="nb-NO" b="0"/>
              <a:t>Den norske oljevirksomheten vil bli redusert i årene som kommer </a:t>
            </a:r>
            <a:r>
              <a:rPr lang="nb-NO"/>
              <a:t>og dermed det offentliges inntekter. Det skjer samtidig som </a:t>
            </a:r>
            <a:r>
              <a:rPr lang="nb-NO" b="1"/>
              <a:t>behovet for helse- og omsorgstjenester øker og klima- og miljøtiltak og samfunnssikkerhet og beredskap krever store ressurser</a:t>
            </a:r>
            <a:r>
              <a:rPr lang="nb-NO"/>
              <a:t>.  Den demografiske utviklingen, med færre i arbeidsfør alder og flere eldre, svekker den økonomiske bærekraften. </a:t>
            </a:r>
          </a:p>
          <a:p>
            <a:endParaRPr lang="nb-NO" b="1"/>
          </a:p>
          <a:p>
            <a:r>
              <a:rPr lang="nb-NO" b="1"/>
              <a:t>Økt helse- og omsorgsbehov</a:t>
            </a:r>
            <a:r>
              <a:rPr lang="nb-NO"/>
              <a:t> </a:t>
            </a:r>
          </a:p>
          <a:p>
            <a:r>
              <a:rPr lang="nb-NO"/>
              <a:t>Statistisk sentralbyrås (SSB) befolkningsframskrivinger har lenge vist de store demografiske endringene som nå kommer for alvor. </a:t>
            </a:r>
            <a:r>
              <a:rPr lang="nb-NO" b="1"/>
              <a:t>Det vil bli en kraftig økning i antall eldre</a:t>
            </a:r>
            <a:r>
              <a:rPr lang="nb-NO"/>
              <a:t>. Antallet eldre over 80 år har økt med 40.000 de siste 20 årene, til rundt 230.000 personer. Fram til 2040 vil denne aldersgruppen øke med 250.000 og dermed mer enn fordobles. </a:t>
            </a:r>
            <a:r>
              <a:rPr lang="nb-NO" b="1"/>
              <a:t>Aldringen i befolkingen vil være størst i distriktskommuner, hvor folketallet også vil gå ned. </a:t>
            </a:r>
            <a:r>
              <a:rPr lang="nb-NO"/>
              <a:t>Flere </a:t>
            </a:r>
            <a:r>
              <a:rPr lang="nb-NO" b="1"/>
              <a:t>eldre gjør at behovet for kommunale helse- og omsorgstjenester vil øke. </a:t>
            </a:r>
            <a:r>
              <a:rPr lang="nb-NO"/>
              <a:t>Det har over tid vært en økning i ressurskrevende helsepleie- og omsorgstjenester, særlig til yngre tjenestemottakere. Belastningen på den psykiatriske helsetjenesten er også økende. </a:t>
            </a:r>
          </a:p>
          <a:p>
            <a:endParaRPr lang="nb-NO"/>
          </a:p>
          <a:p>
            <a:r>
              <a:rPr lang="nb-NO" b="1"/>
              <a:t>Flere står utenfor arbeids- og samfunnslivet</a:t>
            </a:r>
          </a:p>
          <a:p>
            <a:r>
              <a:rPr lang="nb-NO"/>
              <a:t> </a:t>
            </a:r>
            <a:r>
              <a:rPr lang="nb-NO" b="1"/>
              <a:t>7,4 prosent av befolkningen mellom 15-29 år er verken i utdanning, arbeid eller opplæring </a:t>
            </a:r>
            <a:r>
              <a:rPr lang="nb-NO"/>
              <a:t>i 2021 </a:t>
            </a:r>
            <a:r>
              <a:rPr lang="nb-NO" err="1"/>
              <a:t>iflg</a:t>
            </a:r>
            <a:r>
              <a:rPr lang="nb-NO"/>
              <a:t> SSBs arbeidskraftundersøkelse. Det er særlig mange innvandrere, særlig innvandrerkvinner og unge med kun grunnskole i denne gruppen. Dette forsterker også utfordringene med knapphet med arbeidskraft. Psykiske lidelser er en viktig årsak til ungt utenforskap. Henvisningene til spesialisthelsetjenesten innen psykisk helse økte for unge under koronapandemien. Omkostningene av utenforskap er store både for de unge og deres familier og for samfunnet. Utenforskap kan hindre mennesker i å leve gode liv og svekker samholdet i samfunnet. </a:t>
            </a:r>
            <a:r>
              <a:rPr lang="nb-NO" b="1"/>
              <a:t>Arbeidslivet mister også tilgang til nødvendig arbeidskraft og kompetanse</a:t>
            </a:r>
            <a:r>
              <a:rPr lang="nb-NO"/>
              <a:t>. </a:t>
            </a:r>
          </a:p>
          <a:p>
            <a:endParaRPr lang="nb-NO"/>
          </a:p>
          <a:p>
            <a:r>
              <a:rPr lang="nb-NO" b="1"/>
              <a:t>Kort tid på å kutte klimautslipp og sikre naturmangfold</a:t>
            </a:r>
            <a:r>
              <a:rPr lang="nb-NO"/>
              <a:t> </a:t>
            </a:r>
          </a:p>
          <a:p>
            <a:r>
              <a:rPr lang="nb-NO" b="1"/>
              <a:t>Kommuner og fylkeskommuner spiller en sentral rolle i det grønne skiftet for å kutte klimagassutslipp, ta vare på naturen og tilpasse oss klimaendringer</a:t>
            </a:r>
            <a:r>
              <a:rPr lang="nb-NO"/>
              <a:t>. Å løse klima- og naturkrisen krever store endringer raskt. Skjerpede nasjonale utslippsmål i tråd med Parisavtalen gjør at kommuner og fylkeskommuner må kutte utslipp fra transport, bygg, avfall og arealbruk. Naturmangfold er vårt alles livsgrunnlag og viktig i seg selv, i tillegg er det viktig også fordi skog, myr og annen natur binder klimagasser og forebygger naturskader. Klimaendringer med mer ekstremvær, flommer, skred og stormflo skaper allerede stort behov for forebygging, beredskap og reparasjon. Samtidig er det viktig å forberede seg på konsekvensene av mer gradvise endringer i klima og natur. Utbygging av fornybar energi er nødvendig for å bidra til å løse klimakrisen, samtidig er utbygging av vind-, sol- og vannkraft arealkrevende og kommer dessverre ofte i konflikt med målet om å ta vare på naturmangfoldet. Det er mange interesser knyttet til relativt begrensete arealer som er viktige både for artsmangfold, jordbruk, skogbruk, infrastruktur, næringsvirksomhet, boliger, fritidsboliger og friluftsliv. Dette gjør at norske kommuner står ovenfor krevende avveininger i arealpolitikken. Kommuner må ta mange vanskelige valg i arealpolitikken og ulike mål står ofte mot hverandre. En bærekraftig utvikling for hele lokalsamfunnet, inkluderer eksempelvis trygge levekår både for befolkning, natur og næringsliv. </a:t>
            </a:r>
          </a:p>
          <a:p>
            <a:endParaRPr lang="nb-NO"/>
          </a:p>
          <a:p>
            <a:r>
              <a:rPr lang="nb-NO" b="1"/>
              <a:t>Økende risiko for kriser og uønskede hendelser</a:t>
            </a:r>
          </a:p>
          <a:p>
            <a:r>
              <a:rPr lang="nb-NO"/>
              <a:t>Kommuner og fylkeskommuner har et ansvar for befolkningens sikkerhet og trygghet. Flom og skred, pandemi, flyktningstrøm fra Ukraina og hackerangrep mot kritisk digital infrastruktur er eksempler på akutte hendelser som har rammet kommuner de siste årene. Samfunnssikkerhet, beredskap og aktiv forebygging vil bli viktigere for kommunesektoren i årene som kommer. </a:t>
            </a:r>
          </a:p>
          <a:p>
            <a:endParaRPr lang="nb-NO"/>
          </a:p>
          <a:p>
            <a:r>
              <a:rPr lang="nb-NO" b="1"/>
              <a:t>Digitaliseringsarbeidet er for lite samordnet</a:t>
            </a:r>
          </a:p>
          <a:p>
            <a:r>
              <a:rPr lang="nb-NO"/>
              <a:t>Kommunesektoren møter juridiske og tekniske utfordringer i digitaliseringen. De handler om eierskap til løsninger, tilgang til data, forholdet til leverandører, datasikkerhet og personvern. Sektorisert statlig styring bidrar til digital fragmentering. De siste årene er det blitt bedre samordning på digitaliseringsområdet. Likevel opplever mange kommuner situasjonen som utfordrende. Kommunene har ulik kompetanse og ulike økonomiske forutsetninger for å ta i bruk digitale løsninger. Det kan skape forskjeller mellom kommuner, mens innbyggerne har de samme forventningene til tjenestene, uavhengig av bosted. Mange kommuner sliter også med å realisere gevinster av digitalisering. Den raske teknologiske utviklingen, herunder kunstig intelligens, er i ferd med å skape et nytt forhold mellom menneske og teknologi. Dette vil også bli utfordrende for kommunesektoren. Digital teknologi og store informasjonsmengder gir samtidig kommunesektoren mange muligheter, og vil kunne ha stor betydning for samfunnet og arbeidslivet. Personvern, kilder og databeskyttelse utfordres, og kommunesektoren må sikre at de nye teknologiske mulighetene håndteres etisk forsvarlig. </a:t>
            </a:r>
          </a:p>
          <a:p>
            <a:endParaRPr lang="nb-NO"/>
          </a:p>
          <a:p>
            <a:r>
              <a:rPr lang="nb-NO" b="1"/>
              <a:t>Demokratiet er under press</a:t>
            </a:r>
          </a:p>
          <a:p>
            <a:r>
              <a:rPr lang="nb-NO"/>
              <a:t>Befolkningens tilfredshet med demokratiet i Norge er ganske stabilt høy i internasjonal sammenheng. Mange kommuner mener et tøffere offentlig ordskifte er utfordrende for demokratiet. Hets og hatefulle ytringer, både i sosiale og redaksjonelle medier, kan føre til selvsensur og gjøre det vanskeligere å rekruttere lokale folkevalgte. Det er økt risiko for at norske valg og velgere kan bli utsatt for påvirkning fra utenlandske aktører. Statlig detaljstyring og flere lovpålagte oppgaver bidrar til å redusere det lokale politiske handlingsrommet. Kommunesektorens store utfordringer framover vil gjøre det vanskeligere for mange å ivareta det lovpålagte oppgaveansvaret. Det kan føre til et sterkere press for statlig styring.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26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Det finnes mange som ønsker å utvikle et godt lokalsamfunn, </a:t>
            </a:r>
            <a:r>
              <a:rPr lang="nb-NO"/>
              <a:t>i tillegg til dere folkevalgte og administrasjonen. Næringslivet, lag, foreninger, frivilligheten og ildsjeler er med å skape gode lokalsamfunn. I tillegg vil regionale aktører være med å påvirke. </a:t>
            </a:r>
          </a:p>
          <a:p>
            <a:r>
              <a:rPr lang="nb-NO"/>
              <a:t>Likevel har dere som folkevalgte et særskilt ansvar – dere er valgt av innbyggerne og skal lede an i samfunnsutviklingen, og skape et godt lokalsamfunn for alle, også de som ikke stemte ved valget.</a:t>
            </a:r>
          </a:p>
          <a:p>
            <a:endParaRPr lang="nb-NO"/>
          </a:p>
          <a:p>
            <a:r>
              <a:rPr lang="nb-NO" b="1"/>
              <a:t>Det finnes mange å spille på lag med!</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315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Innbyggermedvirkning er en viktig del av lokaldemokratiet. </a:t>
            </a:r>
            <a:r>
              <a:rPr lang="nb-NO" b="0"/>
              <a:t>Men hvordan skal vi gjøre det? Å ha en strategi for medvirkning er lurt. Still deg tre spørsmål – hvorfor, hvem og når. Svaret på disse spørsmålene gjør det enklere å få en forståelse for hvordan man skal involvere innbyggerne. </a:t>
            </a:r>
          </a:p>
          <a:p>
            <a:endParaRPr lang="nb-NO" b="1"/>
          </a:p>
          <a:p>
            <a:r>
              <a:rPr lang="nb-NO" b="1"/>
              <a:t>Hvorfor involvere innbyggerne?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Times New Roman" panose="02020603050405020304" pitchFamily="18" charset="0"/>
                <a:ea typeface="Times New Roman" panose="02020603050405020304" pitchFamily="18" charset="0"/>
              </a:rPr>
              <a:t>Det norske lokaldemokratiet er godt forankret i en representativ styringsmodell. Gjennom valg hvert fjerde år får folkevalgte i kommuner og fylkeskommuner sitt mandat til å representere befolkningen og til å forvalte og prioritere felles ressurser. Kontakten mellom innbyggere og folkevalgte strekker seg likevel utover selve valghandlingen. I løpet av valgperioden er de fleste folkevalgte i kontakt med de menneskene de representerer. Denne kontakten er viktig for tilliten til lokaldemokratiet, men også fordi befolkningen sitter på informasjon om behov, utfordringer og løsninger som kan bidra til å gjøre de politiske beslutningene bedre.</a:t>
            </a:r>
          </a:p>
          <a:p>
            <a:endParaRPr lang="nb-NO" b="1"/>
          </a:p>
          <a:p>
            <a:endParaRPr lang="nb-NO" b="1"/>
          </a:p>
          <a:p>
            <a:r>
              <a:rPr lang="nb-NO" b="1"/>
              <a:t>Hvem skal involveres?</a:t>
            </a:r>
          </a:p>
          <a:p>
            <a:r>
              <a:rPr lang="nb-NO"/>
              <a:t>Hvem er det som berøres av forslaget?</a:t>
            </a:r>
          </a:p>
          <a:p>
            <a:r>
              <a:rPr lang="nb-NO"/>
              <a:t>Er det noen synspunkt som bør vektlegges i større grad?</a:t>
            </a:r>
          </a:p>
          <a:p>
            <a:r>
              <a:rPr lang="nb-NO"/>
              <a:t>Vet vi nok om hva innbyggerne tenker?</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viktig å tenke over hvem man ønsker innspill fra. Noen politiske vedtak og beslutninger berører enkeltgrupper i kommunen spesielt sterkt, mens andre beslutninger berører en større andel eller hele befolkningen. Hvis en sak berører en spesiell gruppe i særlig stor grad, er det en god grunn til å anstrenge seg ekstra for å få akkurat denne gruppen i tale. Svaret på spørsmålet om hvem som skal involveres, varierer fra sak til sak. Noen målgrupper må oppsøkes der de er, og deltakelsen må skje på deres premisser. Andre grupper kan for eksempel inviteres til kommunehuset. Men uansett er det viktig å huske på at dere  folkevalgte også skal representere dem som ikke selv roper høyest. Det er viktig at beslutninger ikke tas i et «ekkokammer», men at dere  henvender dere til aktuelle målgrupper.</a:t>
            </a:r>
          </a:p>
          <a:p>
            <a:endParaRPr lang="nb-NO"/>
          </a:p>
          <a:p>
            <a:endParaRPr lang="nb-NO"/>
          </a:p>
          <a:p>
            <a:r>
              <a:rPr lang="nb-NO" b="1"/>
              <a:t>Når skal innbyggerne delta?</a:t>
            </a:r>
          </a:p>
          <a:p>
            <a:r>
              <a:rPr lang="nb-NO"/>
              <a:t>Når i prosessen skal vi åpne for innbyggerdeltakelse?</a:t>
            </a:r>
          </a:p>
          <a:p>
            <a:pPr lvl="1"/>
            <a:r>
              <a:rPr lang="nb-NO"/>
              <a:t>Tidlig i utredningsfasen?</a:t>
            </a:r>
          </a:p>
          <a:p>
            <a:pPr lvl="1"/>
            <a:r>
              <a:rPr lang="nb-NO"/>
              <a:t>Ønsker vi å komme tilbake til innbyggerne underveis?</a:t>
            </a:r>
          </a:p>
          <a:p>
            <a:r>
              <a:rPr lang="nb-NO"/>
              <a:t>Når og hvordan involvere seg som folkevalgt i dialog med innbyggere?</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Svaret på dette spørsmålet sier noe om når det skal inviteres til deltakelse, og om hvor mye forarbeid kommunen selv må gjøre før det inviteres: Skal folk få komme med innspill i idé- og utredningsfasen, eller skal dere få innspill på enkelte alternativer. Tidspunkt for deltakelse avhenger av formålet med deltakelsen. Er målet å få frem nye ideer, er det viktig å involvere innbyggere så tidlig som mulig i prosessen. Hvis målet er å få innspill til hvordan et vedtak skal settes i verk, kan deltakelsen komme senere. En av de tingene som det spesielt er verdt å tenke over, er hvor grundig utredet en sak trenger å være for at befolkningen skal kunne mene noe om den. Muligheten for å påvirke er større tidlig i en beslutningsprosess, men det er vanskelig å få folk til å komme med gode innspill hvis rammene for beslutningene ikke er kartlagt. For eksempel: Hvor mye penger har man til rådighet? Hvor stort areal skal det bygges på? Er det utfordringer ved nettopp denne plasseringen? Er det førende premisser som vi må ta hensyn til? Hvor stort er handlingsrommet?</a:t>
            </a:r>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36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https://youtu.be/u9mp9k-pUE0</a:t>
            </a:r>
          </a:p>
          <a:p>
            <a:endParaRPr lang="nb-NO"/>
          </a:p>
          <a:p>
            <a:endParaRPr lang="nb-NO"/>
          </a:p>
          <a:p>
            <a:r>
              <a:rPr lang="nb-NO"/>
              <a:t>Til høsten velges over 11.000 folkevalgte til kommunestyrer, fylkesting og bydelsutvalg. Å være folkevalgt i en kommune eller i en fylkeskommune er et viktig og spennende oppdrag. Du har fått innbyggernes tillit til å løse samfunnsutfordringer og skape nye muligheter. Det er din innsats, sammen med de andre folkevalgte i kommunen og fylkeskommunen, som utgjør lokaldemokratiet. Sammen med administrasjonen og lokalsamfunnet, kan dere sammen ivareta kommunesektorens samfunnsoppdrag.</a:t>
            </a:r>
          </a:p>
          <a:p>
            <a:endParaRPr lang="nb-NO"/>
          </a:p>
          <a:p>
            <a:r>
              <a:rPr lang="nb-NO" b="1"/>
              <a:t>VÆR OPPMERKSOM PÅ AT DENNE FILMEN ER TATT OPP FØR VALGET. IKKE ALLE ORDFØRERE I FILMEN ER ORDFØRERE I NY PERIODE.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3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Times New Roman" panose="02020603050405020304" pitchFamily="18" charset="0"/>
                <a:ea typeface="Times New Roman" panose="02020603050405020304" pitchFamily="18" charset="0"/>
              </a:rPr>
              <a:t>Det norske lokaldemokratiet er godt forankret i en representativ styringsmodell. Gjennom valg hvert fjerde år får folkevalgte i kommuner og fylkeskommuner sitt mandat til å representere befolkningen og til å forvalte og prioritere felles ressurser. Kontakten mellom innbyggere og folkevalgte strekker seg likevel utover selve valghandlingen. I løpet av valgperioden er de fleste folkevalgte i kontakt med de menneskene de representerer. Denne kontakten er viktig for tilliten til lokaldemokratiet, men også fordi befolkningen sitter på informasjon om behov, utfordringer og løsninger som kan bidra til å gjøre de politiske beslutningene bedre.</a:t>
            </a:r>
          </a:p>
          <a:p>
            <a:endParaRPr lang="nb-NO"/>
          </a:p>
          <a:p>
            <a:r>
              <a:rPr lang="nb-NO" b="1"/>
              <a:t>Informasjon og innspill: </a:t>
            </a:r>
            <a:r>
              <a:rPr lang="nb-NO"/>
              <a:t>Innspill fra befolkningen kan bidra til at viktig  informasjon kommer på bordet, slik at beslutningene som fattes  blir bedre. </a:t>
            </a:r>
          </a:p>
          <a:p>
            <a:endParaRPr lang="nb-NO"/>
          </a:p>
          <a:p>
            <a:r>
              <a:rPr lang="nb-NO" b="1"/>
              <a:t>Forankring og tillit: </a:t>
            </a:r>
            <a:r>
              <a:rPr lang="nb-NO"/>
              <a:t>God innbyggermedvirkning kan gi politikken bedre forankring blant innbyggerne og gi dem tillit til at de folkevalgte lytter og tar hensyn til deres behov, og at de blir representert på en god måte. </a:t>
            </a:r>
          </a:p>
          <a:p>
            <a:endParaRPr lang="nb-NO"/>
          </a:p>
          <a:p>
            <a:r>
              <a:rPr lang="nb-NO" b="1"/>
              <a:t>Læring og forståelse: </a:t>
            </a:r>
            <a:r>
              <a:rPr lang="nb-NO"/>
              <a:t>Politikerne kan lære om befolkingens ønsker og behov,  og befolkningen lærer om de folkevalgtes avveininger og  prioriteringer. På den måten kan dialog gi bedre gjensidig forståelse og tillit mellom innbyggere og folkevalgte. </a:t>
            </a:r>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910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viktig å tenke over hvem man ønsker innspill fra. Noen politiske vedtak og beslutninger berører enkeltgrupper i kommunen spesielt sterkt, mens andre beslutninger berører en større andel eller hele befolkningen. Hvis en sak berører en spesiell gruppe i særlig stor grad, er det en god grunn til å anstrenge seg ekstra for å få akkurat denne gruppen i tale. Svaret på spørsmålet om hvem som skal involveres, varierer fra sak til sak. Noen målgrupper må oppsøkes der de er, og deltakelsen må skje på deres premisser. Andre grupper kan for eksempel inviteres til kommunehuset. Men uansett er det viktig å huske på at dere  folkevalgte også skal representere dem som ikke selv roper høyest. Det er viktig at beslutninger ikke tas i et «ekkokammer», men at der man henvender seg til aktuelle målgrupper.</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449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 første spørsmålet vi  bør stilles i planleggingen av en involveringsprosess, er </a:t>
            </a:r>
            <a:r>
              <a:rPr lang="nb-NO" b="1"/>
              <a:t>hvorfor vil man involvere befolkningen </a:t>
            </a:r>
            <a:r>
              <a:rPr lang="nb-NO"/>
              <a:t>i denne beslutningsprosessen. Ønsker vi å konsultere befolkningen, eller ønsker vi å gi dem beslutningsrett? Hva ønsker vi å oppnå gjennom innbyggermedvirkning?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Formålet med deltakelsen må bli tydelig kommunisert når innbyggerne inviteres til deltakelse</a:t>
            </a:r>
            <a:r>
              <a:rPr lang="nb-NO"/>
              <a:t>. Det er viktig at innbyggerne opplever at deltakelsen deres kan påvirke utfallet – at det ikke fremstår som en skinnprosess. Ofte har deltakelsen mange formål. Noen eksempler kan være å informere innbyggerne eller å få informasjon, få rede på behovet blant innbyggerne i kommunen og, sikre innspill fra de som vanligvis ikke engasjerer seg i samfunnet eller tar kontakt med politikerne. Videre handler det om å få ideer, forankre og øke engasjementet for en sak, ansvarliggjøring av befolkningen eller å styrke beslutningsgrunnlaget for en sak. Presise, velformulerte spørsmål er et første skritt i god innbyggerinvolvering. Det er viktig å ha klart for seg hvilken status innbyggernes deltakelse skal ha. Skal deltakelsen være rådgivende? Eller skal den i større grad være bindende?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Informasjon: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 4-1.</a:t>
            </a:r>
            <a:r>
              <a:rPr lang="nb-NO" sz="1200" b="1" i="1" kern="1200">
                <a:solidFill>
                  <a:schemeClr val="tx1"/>
                </a:solidFill>
                <a:effectLst/>
                <a:latin typeface="+mn-lt"/>
                <a:ea typeface="+mn-ea"/>
                <a:cs typeface="+mn-cs"/>
              </a:rPr>
              <a:t>Informasjon om kommunens og fylkeskommunens virksomhet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Kommuner og fylkeskommuner skal aktivt informere om egen virksomhet og om virksomhet som andre rettssubjekter utfører på vegne av kommuner og fylkeskommuner. De skal også legge til rette for at alle kan få tilgang til slik informasjon.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kern="1200">
              <a:solidFill>
                <a:schemeClr val="tx1"/>
              </a:solidFill>
              <a:effectLst/>
              <a:latin typeface="+mn-lt"/>
              <a:ea typeface="+mn-ea"/>
              <a:cs typeface="+mn-cs"/>
            </a:endParaRPr>
          </a:p>
          <a:p>
            <a:pPr marL="171450" indent="-171450">
              <a:buFont typeface="Arial" panose="020B0604020202020204" pitchFamily="34" charset="0"/>
              <a:buChar char="•"/>
            </a:pPr>
            <a:r>
              <a:rPr lang="nb-NO"/>
              <a:t>Legger grunnlaget for de neste trinnene for deltakelse</a:t>
            </a:r>
          </a:p>
          <a:p>
            <a:pPr marL="171450" indent="-171450">
              <a:buFont typeface="Arial" panose="020B0604020202020204" pitchFamily="34" charset="0"/>
              <a:buChar char="•"/>
            </a:pPr>
            <a:r>
              <a:rPr lang="nb-NO"/>
              <a:t>For å skape engasjement er det viktig at folk kjenner fakta</a:t>
            </a:r>
          </a:p>
          <a:p>
            <a:pPr marL="171450" indent="-171450">
              <a:buFont typeface="Arial" panose="020B0604020202020204" pitchFamily="34" charset="0"/>
              <a:buChar char="•"/>
            </a:pPr>
            <a:r>
              <a:rPr lang="nb-NO"/>
              <a:t>Enveiskommunikasjon mellom kommune og innbyggere</a:t>
            </a:r>
          </a:p>
          <a:p>
            <a:pPr marL="171450" indent="-171450">
              <a:buFont typeface="Arial" panose="020B0604020202020204" pitchFamily="34" charset="0"/>
              <a:buChar char="•"/>
            </a:pPr>
            <a:endParaRPr lang="nb-NO"/>
          </a:p>
          <a:p>
            <a:pPr marL="0" indent="0">
              <a:buFont typeface="Arial" panose="020B0604020202020204" pitchFamily="34" charset="0"/>
              <a:buNone/>
            </a:pPr>
            <a:r>
              <a:rPr lang="nb-NO"/>
              <a:t>Eksempler</a:t>
            </a:r>
            <a:r>
              <a:rPr lang="nb-NO" baseline="0"/>
              <a:t> på informasjonstiltak:</a:t>
            </a:r>
          </a:p>
          <a:p>
            <a:pPr marL="171450" indent="-171450">
              <a:buFont typeface="Arial" panose="020B0604020202020204" pitchFamily="34" charset="0"/>
              <a:buChar char="•"/>
            </a:pPr>
            <a:r>
              <a:rPr lang="nb-NO" baseline="0"/>
              <a:t>Nyhet/sak på kommunens nettside</a:t>
            </a:r>
          </a:p>
          <a:p>
            <a:pPr marL="171450" indent="-171450">
              <a:buFont typeface="Arial" panose="020B0604020202020204" pitchFamily="34" charset="0"/>
              <a:buChar char="•"/>
            </a:pPr>
            <a:r>
              <a:rPr lang="nb-NO" baseline="0"/>
              <a:t>Bruke sosiale medier</a:t>
            </a:r>
          </a:p>
          <a:p>
            <a:pPr marL="171450" indent="-171450">
              <a:buFont typeface="Arial" panose="020B0604020202020204" pitchFamily="34" charset="0"/>
              <a:buChar char="•"/>
            </a:pPr>
            <a:r>
              <a:rPr lang="nb-NO" baseline="0"/>
              <a:t>Annonse i lokalavisa</a:t>
            </a:r>
          </a:p>
          <a:p>
            <a:pPr marL="171450" indent="-171450">
              <a:buFont typeface="Arial" panose="020B0604020202020204" pitchFamily="34" charset="0"/>
              <a:buChar char="•"/>
            </a:pPr>
            <a:r>
              <a:rPr lang="nb-NO" baseline="0"/>
              <a:t>Henge opp plakater på ulike torg</a:t>
            </a:r>
          </a:p>
          <a:p>
            <a:pPr marL="171450" indent="-171450">
              <a:buFont typeface="Arial" panose="020B0604020202020204" pitchFamily="34" charset="0"/>
              <a:buChar char="•"/>
            </a:pPr>
            <a:r>
              <a:rPr lang="nb-NO" baseline="0"/>
              <a:t>Lage </a:t>
            </a:r>
            <a:r>
              <a:rPr lang="nb-NO" baseline="0" err="1"/>
              <a:t>infofilm</a:t>
            </a:r>
            <a:r>
              <a:rPr lang="nb-NO" baseline="0"/>
              <a:t> som kan vises i forkant av kino</a:t>
            </a:r>
          </a:p>
          <a:p>
            <a:pPr marL="171450" indent="-171450">
              <a:buFont typeface="Arial" panose="020B0604020202020204" pitchFamily="34" charset="0"/>
              <a:buChar char="•"/>
            </a:pPr>
            <a:r>
              <a:rPr lang="nb-NO" baseline="0"/>
              <a:t>Spille inn lydspor som kan spilles på nærradioen </a:t>
            </a:r>
          </a:p>
          <a:p>
            <a:pPr marL="171450" indent="-171450">
              <a:buFont typeface="Arial" panose="020B0604020202020204" pitchFamily="34" charset="0"/>
              <a:buChar char="•"/>
            </a:pPr>
            <a:r>
              <a:rPr lang="nb-NO" baseline="0"/>
              <a:t>Stand på kjøpesenteret, «kommunen informerer» </a:t>
            </a:r>
          </a:p>
          <a:p>
            <a:pPr marL="171450" indent="-171450">
              <a:buFont typeface="Arial" panose="020B0604020202020204" pitchFamily="34" charset="0"/>
              <a:buChar char="•"/>
            </a:pPr>
            <a:r>
              <a:rPr lang="nb-NO" baseline="0"/>
              <a:t>Skrive avisinnlegg (politikere), stille opp i avisa</a:t>
            </a:r>
            <a:endParaRPr lang="nb-NO"/>
          </a:p>
          <a:p>
            <a:pPr marL="0" indent="0">
              <a:buFont typeface="Arial" panose="020B0604020202020204" pitchFamily="34" charset="0"/>
              <a:buNone/>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Konsultasjon:</a:t>
            </a:r>
          </a:p>
          <a:p>
            <a:r>
              <a:rPr lang="nb-NO"/>
              <a:t>Kommer vanligvis fra kommunen, men kan også komme</a:t>
            </a:r>
            <a:br>
              <a:rPr lang="nb-NO"/>
            </a:br>
            <a:r>
              <a:rPr lang="nb-NO"/>
              <a:t>uoppfordret nedenfra</a:t>
            </a:r>
          </a:p>
          <a:p>
            <a:r>
              <a:rPr lang="nb-NO"/>
              <a:t>Sørg for at spørsmålene er godt og presist formulert</a:t>
            </a:r>
          </a:p>
          <a:p>
            <a:r>
              <a:rPr lang="nb-NO"/>
              <a:t>Bruk ulike kanaler for å sikre flere svar (dersom det er </a:t>
            </a:r>
            <a:br>
              <a:rPr lang="nb-NO"/>
            </a:br>
            <a:r>
              <a:rPr lang="nb-NO"/>
              <a:t>ønskelig)</a:t>
            </a:r>
          </a:p>
          <a:p>
            <a:pPr marL="0" indent="0">
              <a:buNone/>
            </a:pPr>
            <a:endParaRPr lang="nb-NO"/>
          </a:p>
          <a:p>
            <a:r>
              <a:rPr lang="nb-NO"/>
              <a:t>Eksempler:</a:t>
            </a:r>
          </a:p>
          <a:p>
            <a:pPr lvl="1"/>
            <a:r>
              <a:rPr lang="nb-NO"/>
              <a:t>Høring</a:t>
            </a:r>
          </a:p>
          <a:p>
            <a:pPr lvl="1"/>
            <a:r>
              <a:rPr lang="nb-NO"/>
              <a:t>Offentlig ettersyn</a:t>
            </a:r>
          </a:p>
          <a:p>
            <a:pPr lvl="1"/>
            <a:r>
              <a:rPr lang="nb-NO"/>
              <a:t>Meningsmålinger</a:t>
            </a:r>
          </a:p>
          <a:p>
            <a:pPr lvl="1"/>
            <a:r>
              <a:rPr lang="nb-NO"/>
              <a:t>Innbyggerpanel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Dialog: Dialog er toveiskommunikasjon, her gjelder det å diskutere seg frem til gode løsninger. Vi kommuniserer ulikt. Noen tar lett ordet enn andre og har ingen</a:t>
            </a:r>
            <a:r>
              <a:rPr lang="nb-NO" baseline="0"/>
              <a:t> problemer med å snakke i grupper eller større forsamlinger. Noen foretrekker å snakke en-til-en.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Hvor samtalen foregår påvirker også dialogen. Er den mer formell/uformell? Noen synes det er skummelt å snakke med ordfører/rådmann…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Hvem du ønsker å kommunisere med er også av betydning. Er målgruppa ungdom i alderen 12-18, eller voksne 40-55, eldre 80+… Innvandrere mv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Sette dagsorden:</a:t>
            </a:r>
          </a:p>
          <a:p>
            <a:r>
              <a:rPr lang="nb-NO"/>
              <a:t>Innbyggerne er med på å bestemme hvilke saker som skal </a:t>
            </a:r>
            <a:br>
              <a:rPr lang="nb-NO"/>
            </a:br>
            <a:r>
              <a:rPr lang="nb-NO"/>
              <a:t>diskuteres</a:t>
            </a:r>
          </a:p>
          <a:p>
            <a:endParaRPr lang="nb-NO"/>
          </a:p>
          <a:p>
            <a:r>
              <a:rPr lang="nb-NO"/>
              <a:t>Eksempler:</a:t>
            </a:r>
          </a:p>
          <a:p>
            <a:pPr lvl="1"/>
            <a:r>
              <a:rPr lang="nb-NO"/>
              <a:t>Barnetråkk</a:t>
            </a:r>
          </a:p>
          <a:p>
            <a:pPr lvl="1"/>
            <a:r>
              <a:rPr lang="nb-NO"/>
              <a:t>Innbyggerforslag</a:t>
            </a:r>
          </a:p>
          <a:p>
            <a:pPr lvl="1"/>
            <a:r>
              <a:rPr lang="nb-NO"/>
              <a:t>Dagsordensetting i sosiale medier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err="1"/>
              <a:t>Medstyring</a:t>
            </a:r>
            <a:r>
              <a:rPr lang="nb-NO" baseline="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err="1">
                <a:solidFill>
                  <a:srgbClr val="444444"/>
                </a:solidFill>
                <a:effectLst/>
                <a:latin typeface="SourceSansProRegular"/>
              </a:rPr>
              <a:t>Medstyring</a:t>
            </a:r>
            <a:r>
              <a:rPr lang="nb-NO" b="0" i="0">
                <a:solidFill>
                  <a:srgbClr val="444444"/>
                </a:solidFill>
                <a:effectLst/>
                <a:latin typeface="SourceSansProRegular"/>
              </a:rPr>
              <a:t> er det øverste trinnet i deltakelsestrappa. Her får innbyggerne stor innflytelse på de de politiske prosessene, og er bredt involvert.</a:t>
            </a:r>
            <a:endParaRPr lang="nb-NO" b="0" i="0" baseline="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err="1">
                <a:solidFill>
                  <a:srgbClr val="444444"/>
                </a:solidFill>
                <a:effectLst/>
                <a:latin typeface="SourceSansProRegular"/>
              </a:rPr>
              <a:t>Medstyring</a:t>
            </a:r>
            <a:r>
              <a:rPr lang="nb-NO" b="0" i="0">
                <a:solidFill>
                  <a:srgbClr val="444444"/>
                </a:solidFill>
                <a:effectLst/>
                <a:latin typeface="SourceSansProRegular"/>
              </a:rPr>
              <a:t> skiller seg fra andre typer tiltak ved at de gir deltakerne en direkte innflytelse på beslutninger. Tiltakene er ofte permanente og institusjonaliserte, i motsetning til flesteparten av andre typer, som gjerne er engangstiltak.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444444"/>
                </a:solidFill>
                <a:effectLst/>
                <a:latin typeface="SourceSansProRegular"/>
              </a:rPr>
              <a:t>Eksempler: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444444"/>
                </a:solidFill>
                <a:effectLst/>
                <a:latin typeface="SourceSansProRegular"/>
              </a:rPr>
              <a:t>Kommunedelsutvalg</a:t>
            </a:r>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490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Svaret på dette spørsmålet sier noe om når det skal inviteres til deltakelse, og om hvor mye forarbeid kommunen selv må gjøre før det inviteres: Skal folk få komme med innspill i idé- og utredningsfasen, eller skal dere få innspill på enkelte alternativer. </a:t>
            </a:r>
            <a:r>
              <a:rPr lang="nb-NO" b="1"/>
              <a:t>Tidspunkt for deltakelse avhenger av formålet med deltakelsen</a:t>
            </a:r>
            <a:r>
              <a:rPr lang="nb-NO"/>
              <a:t>. Er målet å få frem nye ideer, er det viktig å involvere innbyggere så tidlig som mulig i prosessen. Hvis målet er å få innspill til hvordan et vedtak skal settes i verk, kan deltakelsen komme senere. En av de tingene som det spesielt er verdt å tenke over, er hvor grundig utredet en sak trenger å være for at befolkningen skal kunne mene noe om den. Muligheten for å påvirke er større tidlig i en beslutningsprosess, men det er vanskelig å få folk til å komme med gode innspill hvis rammene for beslutningene ikke er kartlagt. For eksempel: Hvor mye penger har man til rådighet? Hvor stort areal skal det bygges på? Er det utfordringer ved nettopp denne plasseringen? Er det førende premisser som vi må ta hensyn til? Hvor stort er handlingsrommet?</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617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Vær ute tidlig med å informere om hvilke saker som skal til politisk behandling, fortell hva saken går ut på og hvorfor dere skal behandle den.</a:t>
            </a:r>
          </a:p>
          <a:p>
            <a:pPr marL="171450" indent="-171450">
              <a:buFont typeface="Arial" panose="020B0604020202020204" pitchFamily="34" charset="0"/>
              <a:buChar char="•"/>
            </a:pPr>
            <a:r>
              <a:rPr lang="nb-NO"/>
              <a:t>Be om innspill, oppmuntre til innspill, - vis hvor innbyggerne kan spille inn</a:t>
            </a:r>
            <a:endParaRPr lang="nb-NO">
              <a:cs typeface="Calibri"/>
            </a:endParaRPr>
          </a:p>
          <a:p>
            <a:pPr marL="171450" indent="-171450">
              <a:buFont typeface="Arial" panose="020B0604020202020204" pitchFamily="34" charset="0"/>
              <a:buChar char="•"/>
            </a:pPr>
            <a:r>
              <a:rPr lang="nb-NO"/>
              <a:t>Involver foreningene– de har ofte god kontakt med gruppen de representerer og kan være en fin måte å få ulike grupper i tale på</a:t>
            </a:r>
            <a:endParaRPr lang="nb-NO">
              <a:cs typeface="Calibri"/>
            </a:endParaRPr>
          </a:p>
          <a:p>
            <a:pPr marL="171450" indent="-171450">
              <a:buFont typeface="Arial" panose="020B0604020202020204" pitchFamily="34" charset="0"/>
              <a:buChar char="•"/>
            </a:pPr>
            <a:r>
              <a:rPr lang="nb-NO">
                <a:cs typeface="Calibri"/>
              </a:rPr>
              <a:t>Noen saker har lovpålagt medvirkning, men kan det være andre saker dere kan ta på en pådriverrolle for innbyggermedvirkning? Eksempel – stedsutvikling, folkehelse, oppvekstsvilkår. </a:t>
            </a:r>
          </a:p>
          <a:p>
            <a:pPr marL="171450" indent="-171450">
              <a:buFont typeface="Arial" panose="020B0604020202020204" pitchFamily="34" charset="0"/>
              <a:buChar char="•"/>
            </a:pPr>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6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Demokratisk aktør: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Times New Roman" panose="02020603050405020304" pitchFamily="18" charset="0"/>
                <a:ea typeface="Times New Roman" panose="02020603050405020304" pitchFamily="18" charset="0"/>
              </a:rPr>
              <a:t>Kommuner og fylkeskommuner er demokratiske aktører i den forstand at de </a:t>
            </a:r>
            <a:r>
              <a:rPr lang="nb-NO" sz="1200" b="1">
                <a:effectLst/>
                <a:latin typeface="Times New Roman" panose="02020603050405020304" pitchFamily="18" charset="0"/>
                <a:ea typeface="Times New Roman" panose="02020603050405020304" pitchFamily="18" charset="0"/>
              </a:rPr>
              <a:t>styres av folkevalgte, som tar reelle beslutninger på vegne av innbyggerne</a:t>
            </a:r>
            <a:r>
              <a:rPr lang="nb-NO" sz="1200">
                <a:effectLst/>
                <a:latin typeface="Times New Roman" panose="02020603050405020304" pitchFamily="18" charset="0"/>
                <a:ea typeface="Times New Roman" panose="02020603050405020304" pitchFamily="18" charset="0"/>
              </a:rPr>
              <a:t>. Lokaldemokratiet skal også </a:t>
            </a:r>
            <a:r>
              <a:rPr lang="nb-NO" sz="1200" b="1">
                <a:effectLst/>
                <a:latin typeface="Times New Roman" panose="02020603050405020304" pitchFamily="18" charset="0"/>
                <a:ea typeface="Times New Roman" panose="02020603050405020304" pitchFamily="18" charset="0"/>
              </a:rPr>
              <a:t>ivareta innbyggernes muligheter til å påvirke beslutninger som er viktige for dem.</a:t>
            </a:r>
          </a:p>
          <a:p>
            <a:endParaRPr lang="nb-NO"/>
          </a:p>
          <a:p>
            <a:r>
              <a:rPr lang="nb-NO" b="1"/>
              <a:t>Yte offentlige tjenester:</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a:effectLst/>
                <a:latin typeface="Times New Roman" panose="02020603050405020304" pitchFamily="18" charset="0"/>
                <a:ea typeface="Times New Roman" panose="02020603050405020304" pitchFamily="18" charset="0"/>
              </a:rPr>
              <a:t>Kommunene har </a:t>
            </a:r>
            <a:r>
              <a:rPr lang="nb-NO" sz="1200" b="1">
                <a:effectLst/>
                <a:latin typeface="Times New Roman" panose="02020603050405020304" pitchFamily="18" charset="0"/>
                <a:ea typeface="Times New Roman" panose="02020603050405020304" pitchFamily="18" charset="0"/>
              </a:rPr>
              <a:t>ansvar for å levere en rekke tjenester til innbyggerne. </a:t>
            </a:r>
            <a:r>
              <a:rPr lang="nb-NO" sz="1200">
                <a:effectLst/>
                <a:latin typeface="Times New Roman" panose="02020603050405020304" pitchFamily="18" charset="0"/>
                <a:ea typeface="Times New Roman" panose="02020603050405020304" pitchFamily="18" charset="0"/>
              </a:rPr>
              <a:t>De har ansvar for store samfunnsområder som barnehager, grunnskoler, kultur, helse og omsorg. De har også ansvar for barnevern, renovasjon, bibliotek, rusarbeid, vei, vann og avløp. </a:t>
            </a:r>
            <a:r>
              <a:rPr lang="nb-NO" sz="1200">
                <a:effectLst/>
                <a:latin typeface="Times New Roman" panose="02020603050405020304" pitchFamily="18" charset="0"/>
                <a:ea typeface="Calibri" panose="020F0502020204030204" pitchFamily="34" charset="0"/>
              </a:rPr>
              <a:t>Fylkeskommunen har ansvar for videregående opplæring, fagskoleutdanning, fylkesveier og ferjer, kollektivtransport, tannhelsetjeneste, kultur og idrett, og dessuten regional planlegging og regional samfunnsutvikling.</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endParaRPr lang="nb-NO" sz="1200">
              <a:effectLst/>
              <a:latin typeface="Times New Roman" panose="02020603050405020304" pitchFamily="18" charset="0"/>
              <a:ea typeface="Times New Roman" panose="02020603050405020304" pitchFamily="18" charset="0"/>
            </a:endParaRP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b="1">
                <a:effectLst/>
                <a:latin typeface="Times New Roman" panose="02020603050405020304" pitchFamily="18" charset="0"/>
                <a:ea typeface="Times New Roman" panose="02020603050405020304" pitchFamily="18" charset="0"/>
              </a:rPr>
              <a:t>Samfunnsutvikler: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00">
                <a:effectLst/>
                <a:latin typeface="Calibri" panose="020F0502020204030204" pitchFamily="34" charset="0"/>
                <a:ea typeface="Yu Mincho" panose="02020400000000000000" pitchFamily="18" charset="-128"/>
                <a:cs typeface="Arial" panose="020B0604020202020204" pitchFamily="34" charset="0"/>
              </a:rPr>
              <a:t>Samfunnsutvikling handler om å utvikle gode lokalsamfunn, og legge til rette for et aktivt næringsliv</a:t>
            </a:r>
            <a:r>
              <a:rPr lang="nb-NO" sz="1200" kern="100">
                <a:effectLst/>
                <a:latin typeface="Calibri" panose="020F0502020204030204" pitchFamily="34" charset="0"/>
                <a:ea typeface="Yu Mincho" panose="02020400000000000000" pitchFamily="18" charset="-128"/>
                <a:cs typeface="Arial" panose="020B0604020202020204" pitchFamily="34" charset="0"/>
              </a:rPr>
              <a:t>. Det favner en rekke områder. </a:t>
            </a:r>
            <a:r>
              <a:rPr lang="nb-NO" sz="1200">
                <a:effectLst/>
                <a:latin typeface="Times New Roman" panose="02020603050405020304" pitchFamily="18" charset="0"/>
                <a:ea typeface="Times New Roman" panose="02020603050405020304" pitchFamily="18" charset="0"/>
              </a:rPr>
              <a:t>Det dreier seg blant annet om utbygging av infrastruktur, steds- og sentrumsutvikling, næringsutvikling og miljø. Kommunen har også ansvar for oppvekstsvilkår og folkehelse i videste forstand. </a:t>
            </a:r>
            <a:r>
              <a:rPr lang="nb-NO" sz="1200" b="1">
                <a:effectLst/>
                <a:latin typeface="Times New Roman" panose="02020603050405020304" pitchFamily="18" charset="0"/>
                <a:ea typeface="Times New Roman" panose="02020603050405020304" pitchFamily="18" charset="0"/>
              </a:rPr>
              <a:t>Derfor ligger det til kommunestyret å vedta planer og </a:t>
            </a:r>
            <a:r>
              <a:rPr lang="nb-NO" sz="1200">
                <a:effectLst/>
                <a:latin typeface="Times New Roman" panose="02020603050405020304" pitchFamily="18" charset="0"/>
                <a:ea typeface="Times New Roman" panose="02020603050405020304" pitchFamily="18" charset="0"/>
              </a:rPr>
              <a:t>andre tiltak som skaper helhetlig utvikling av lokalsamfunnet og gode levekår for innbyggerne.</a:t>
            </a:r>
          </a:p>
          <a:p>
            <a:endParaRPr lang="nb-NO"/>
          </a:p>
          <a:p>
            <a:r>
              <a:rPr lang="nb-NO" b="1"/>
              <a:t>Myndighetsutøvelse:</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a:effectLst/>
                <a:latin typeface="Times New Roman" panose="02020603050405020304" pitchFamily="18" charset="0"/>
                <a:ea typeface="Times New Roman" panose="02020603050405020304" pitchFamily="18" charset="0"/>
              </a:rPr>
              <a:t>Kommunene utøver myndighet innenfor en rekke områder. For </a:t>
            </a:r>
            <a:r>
              <a:rPr lang="nb-NO" sz="1200" b="1">
                <a:effectLst/>
                <a:latin typeface="Times New Roman" panose="02020603050405020304" pitchFamily="18" charset="0"/>
                <a:ea typeface="Times New Roman" panose="02020603050405020304" pitchFamily="18" charset="0"/>
              </a:rPr>
              <a:t>eksempel kan kommuner gjøre vedtak om tildeling av tjenester og kreve inn skatter og gebyrer</a:t>
            </a:r>
            <a:r>
              <a:rPr lang="nb-NO" sz="1200">
                <a:effectLst/>
                <a:latin typeface="Times New Roman" panose="02020603050405020304" pitchFamily="18" charset="0"/>
                <a:ea typeface="Times New Roman" panose="02020603050405020304" pitchFamily="18" charset="0"/>
              </a:rPr>
              <a:t>. Kommunene </a:t>
            </a:r>
            <a:r>
              <a:rPr lang="nb-NO" sz="1200" b="1">
                <a:effectLst/>
                <a:latin typeface="Times New Roman" panose="02020603050405020304" pitchFamily="18" charset="0"/>
                <a:ea typeface="Times New Roman" panose="02020603050405020304" pitchFamily="18" charset="0"/>
              </a:rPr>
              <a:t>kan gi tillatelser, fordele tilskudd og gi bevilgninger</a:t>
            </a:r>
            <a:r>
              <a:rPr lang="nb-NO" sz="1200">
                <a:effectLst/>
                <a:latin typeface="Times New Roman" panose="02020603050405020304" pitchFamily="18" charset="0"/>
                <a:ea typeface="Times New Roman" panose="02020603050405020304" pitchFamily="18" charset="0"/>
              </a:rPr>
              <a:t>. Arbeidet rettes mot enkeltindivider, bedrifter og organisasjoner. </a:t>
            </a:r>
            <a:r>
              <a:rPr lang="nb-NO" sz="1200" b="1">
                <a:effectLst/>
                <a:latin typeface="Times New Roman" panose="02020603050405020304" pitchFamily="18" charset="0"/>
                <a:ea typeface="Times New Roman" panose="02020603050405020304" pitchFamily="18" charset="0"/>
              </a:rPr>
              <a:t>Myndighetsrollen må utøves fra et faglig og politisk skjønn innenfor de rammene lovgivningen setter. Det er viktig å ta hensyn til likebehandling og innbyggernes rettssikkerhet.</a:t>
            </a:r>
            <a:endParaRPr lang="nb-NO" sz="1200">
              <a:effectLst/>
              <a:latin typeface="Times New Roman" panose="02020603050405020304" pitchFamily="18" charset="0"/>
              <a:ea typeface="Times New Roman" panose="02020603050405020304" pitchFamily="18" charset="0"/>
            </a:endParaRPr>
          </a:p>
          <a:p>
            <a:r>
              <a:rPr lang="nb-NO" sz="1200" kern="100">
                <a:effectLst/>
                <a:latin typeface="Calibri" panose="020F0502020204030204" pitchFamily="34" charset="0"/>
                <a:ea typeface="Yu Mincho" panose="02020400000000000000" pitchFamily="18" charset="-128"/>
                <a:cs typeface="Arial" panose="020B0604020202020204" pitchFamily="34" charset="0"/>
              </a:rPr>
              <a:t>I utgangspunktet er all myndighet lagt til kommunestyrene og fylkestingene. Samtidig er det ikke hensiktsmessig at kommunestyret gjør vedtak om for eksempel tildeling av sykehjemsplass eller spesialundervisning. Slik myndighetsutøvelse delegeres derfor til kommunedirektøren</a:t>
            </a:r>
          </a:p>
          <a:p>
            <a:endParaRPr lang="nb-NO" sz="1200" b="1" kern="100">
              <a:effectLst/>
              <a:latin typeface="Calibri" panose="020F0502020204030204" pitchFamily="34" charset="0"/>
              <a:ea typeface="Yu Mincho" panose="02020400000000000000" pitchFamily="18" charset="-128"/>
              <a:cs typeface="Arial" panose="020B0604020202020204" pitchFamily="34" charset="0"/>
            </a:endParaRPr>
          </a:p>
          <a:p>
            <a:r>
              <a:rPr lang="nb-NO" sz="1200" b="1" kern="100">
                <a:effectLst/>
                <a:latin typeface="Calibri" panose="020F0502020204030204" pitchFamily="34" charset="0"/>
                <a:ea typeface="Yu Mincho" panose="02020400000000000000" pitchFamily="18" charset="-128"/>
                <a:cs typeface="Arial" panose="020B0604020202020204" pitchFamily="34" charset="0"/>
              </a:rPr>
              <a:t>Arbeidsgiver:</a:t>
            </a:r>
          </a:p>
          <a:p>
            <a:pPr>
              <a:lnSpc>
                <a:spcPts val="1800"/>
              </a:lnSpc>
              <a:tabLst>
                <a:tab pos="215900" algn="l"/>
                <a:tab pos="431800" algn="l"/>
                <a:tab pos="648335" algn="l"/>
                <a:tab pos="864235" algn="l"/>
                <a:tab pos="1296035" algn="l"/>
                <a:tab pos="1511935" algn="l"/>
                <a:tab pos="1728470" algn="l"/>
                <a:tab pos="1944370" algn="l"/>
                <a:tab pos="2376170" algn="l"/>
                <a:tab pos="2592070" algn="l"/>
                <a:tab pos="2808605" algn="l"/>
                <a:tab pos="3024505" algn="l"/>
                <a:tab pos="3456305" algn="l"/>
                <a:tab pos="3672205" algn="l"/>
                <a:tab pos="3888740" algn="l"/>
                <a:tab pos="4104640" algn="l"/>
                <a:tab pos="4536440" algn="l"/>
                <a:tab pos="4752340" algn="l"/>
                <a:tab pos="4968875" algn="l"/>
              </a:tabLst>
            </a:pPr>
            <a:r>
              <a:rPr lang="nb-NO" sz="1200" b="1">
                <a:effectLst/>
                <a:latin typeface="Times New Roman" panose="02020603050405020304" pitchFamily="18" charset="0"/>
                <a:ea typeface="Times New Roman" panose="02020603050405020304" pitchFamily="18" charset="0"/>
              </a:rPr>
              <a:t>Kommunestyret eller fylkestinget har det øverste arbeidsgiveransvaret for alle de ansatte i kommunen eller i fylkeskommunen. </a:t>
            </a:r>
            <a:r>
              <a:rPr lang="nb-NO" sz="1200">
                <a:effectLst/>
                <a:latin typeface="Times New Roman" panose="02020603050405020304" pitchFamily="18" charset="0"/>
                <a:ea typeface="Times New Roman" panose="02020603050405020304" pitchFamily="18" charset="0"/>
              </a:rPr>
              <a:t>Det løpende </a:t>
            </a:r>
            <a:r>
              <a:rPr lang="nb-NO" sz="1200" b="1">
                <a:effectLst/>
                <a:latin typeface="Times New Roman" panose="02020603050405020304" pitchFamily="18" charset="0"/>
                <a:ea typeface="Times New Roman" panose="02020603050405020304" pitchFamily="18" charset="0"/>
              </a:rPr>
              <a:t>personalansvaret ligger til kommunedirektøren</a:t>
            </a:r>
            <a:r>
              <a:rPr lang="nb-NO" sz="1200">
                <a:effectLst/>
                <a:latin typeface="Times New Roman" panose="02020603050405020304" pitchFamily="18" charset="0"/>
                <a:ea typeface="Times New Roman" panose="02020603050405020304" pitchFamily="18" charset="0"/>
              </a:rPr>
              <a:t>. Kommunestyret har det </a:t>
            </a:r>
            <a:r>
              <a:rPr lang="nb-NO" sz="1200" b="1">
                <a:effectLst/>
                <a:latin typeface="Times New Roman" panose="02020603050405020304" pitchFamily="18" charset="0"/>
                <a:ea typeface="Times New Roman" panose="02020603050405020304" pitchFamily="18" charset="0"/>
              </a:rPr>
              <a:t>overordnede arbeidsgiveransvaret </a:t>
            </a:r>
            <a:r>
              <a:rPr lang="nb-NO" sz="1200">
                <a:effectLst/>
                <a:latin typeface="Times New Roman" panose="02020603050405020304" pitchFamily="18" charset="0"/>
                <a:ea typeface="Times New Roman" panose="02020603050405020304" pitchFamily="18" charset="0"/>
              </a:rPr>
              <a:t>og skal trekke de lange linjer slik at kommunen og fylkeskommunen blir attraktive arbeidsgivere. Ledere og ansatte i kommunen eller fylkeskommunen er virksomhetenes viktigste ressurs.</a:t>
            </a:r>
          </a:p>
          <a:p>
            <a:r>
              <a:rPr lang="nb-NO" sz="1200" kern="100">
                <a:effectLst/>
                <a:latin typeface="Calibri" panose="020F0502020204030204" pitchFamily="34" charset="0"/>
                <a:ea typeface="Yu Mincho" panose="02020400000000000000" pitchFamily="18" charset="-128"/>
                <a:cs typeface="Arial" panose="020B0604020202020204" pitchFamily="34" charset="0"/>
              </a:rPr>
              <a:t>For å møte den demografiske utviklingen og </a:t>
            </a:r>
            <a:r>
              <a:rPr lang="nb-NO" sz="1200" b="1" kern="100">
                <a:effectLst/>
                <a:latin typeface="Calibri" panose="020F0502020204030204" pitchFamily="34" charset="0"/>
                <a:ea typeface="Yu Mincho" panose="02020400000000000000" pitchFamily="18" charset="-128"/>
                <a:cs typeface="Arial" panose="020B0604020202020204" pitchFamily="34" charset="0"/>
              </a:rPr>
              <a:t>innbyggernes behov for velferdstjenester er det nødvendig å rekruttere og beholde kompetent arbeidskraft</a:t>
            </a:r>
            <a:r>
              <a:rPr lang="nb-NO" sz="1200" kern="100">
                <a:effectLst/>
                <a:latin typeface="Calibri" panose="020F0502020204030204" pitchFamily="34" charset="0"/>
                <a:ea typeface="Yu Mincho" panose="02020400000000000000" pitchFamily="18" charset="-128"/>
                <a:cs typeface="Arial" panose="020B0604020202020204" pitchFamily="34" charset="0"/>
              </a:rPr>
              <a:t>. </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661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highlight>
                  <a:srgbClr val="FFFF00"/>
                </a:highlight>
              </a:rPr>
              <a:t>Landstinget i KS vil i februar 2024 </a:t>
            </a:r>
            <a:r>
              <a:rPr lang="nb-NO">
                <a:highlight>
                  <a:srgbClr val="FFFF00"/>
                </a:highlight>
              </a:rPr>
              <a:t>behandle og vedta et dokument som omhandler kommunesektorens politiske prioriteringer 2024-2027. </a:t>
            </a:r>
            <a:r>
              <a:rPr lang="nb-NO" b="1">
                <a:highlight>
                  <a:srgbClr val="FFFF00"/>
                </a:highlight>
              </a:rPr>
              <a:t>Disse politiske prioriteringene inneholder føringer for ny langtidsstrategi for KS</a:t>
            </a:r>
            <a:r>
              <a:rPr lang="nb-NO">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highlight>
                  <a:srgbClr val="FFFF00"/>
                </a:highlight>
              </a:rPr>
              <a:t>Hovedstyret behandlet et utkast til politiske prioriteringer i juni 2023. dokumentet synliggjør hvordan kommunene og fylkeskommunene er godt egnet til å løse de store utfordringene kommunesektoren står overfor.</a:t>
            </a:r>
          </a:p>
          <a:p>
            <a:endParaRPr lang="nb-NO"/>
          </a:p>
          <a:p>
            <a:r>
              <a:rPr lang="nb-NO" b="1"/>
              <a:t>Mangel på kompetanse og arbeidskraft</a:t>
            </a:r>
          </a:p>
          <a:p>
            <a:r>
              <a:rPr lang="nb-NO"/>
              <a:t>Samtidig som </a:t>
            </a:r>
            <a:r>
              <a:rPr lang="nb-NO" b="1"/>
              <a:t>de eldste aldersgruppene vokser kraftig, stagnerer og faller veksten i den yrkesaktive aldersgruppen i årene som kommer</a:t>
            </a:r>
            <a:r>
              <a:rPr lang="nb-NO"/>
              <a:t>. Denne demografiske utviklingen vil føre til mangel på arbeidskraft i hele arbeidslivet. For kommunene vil det særlig bli </a:t>
            </a:r>
            <a:r>
              <a:rPr lang="nb-NO" b="1"/>
              <a:t>utfordrende å rekruttere og beholde kompetent arbeidskraft til å løse de voksende helse- og omsorgsoppgavene</a:t>
            </a:r>
            <a:r>
              <a:rPr lang="nb-NO"/>
              <a:t>, men også innen oppvekst og opplæring. Det er også </a:t>
            </a:r>
            <a:r>
              <a:rPr lang="nb-NO" b="1"/>
              <a:t>mangel på kapasitet til å drive utvikling av tjenester, samfunnsutvikling og myndighetsutøvelse</a:t>
            </a:r>
            <a:r>
              <a:rPr lang="nb-NO"/>
              <a:t>. Mangelfull tilgang til kompetanse og kapasitet er hovedårsaken til at kommunene ikke klarer å ivareta sine lovpålagte oppgaveansvar fullt ut. Små distriktskommuner opplever allerede betydelige bemanningsutfordringer. Utviklingen tilsier at de vil øke framover, fordi ubalansen mellom eldre og yrkesaktive er størst her. Men også store kommuner opplever rekrutteringsutfordringer særlig i helse- og omsorgsektoren, fordi konkurransen om arbeidskraften er hard. Med en personellbruk i verdenstoppen kan vi ikke fortsette å løse oppgavene på samme måte som vi har gjort til nå. Vi må tenke annerledes, og finne nye former for samarbeid og bruk av ressurser på tvers – både internt i kommunen og i samfunnet ellers. </a:t>
            </a:r>
          </a:p>
          <a:p>
            <a:endParaRPr lang="nb-NO"/>
          </a:p>
          <a:p>
            <a:r>
              <a:rPr lang="nb-NO" b="1"/>
              <a:t>Trangere økonomi krever tøffere prioriteringer</a:t>
            </a:r>
            <a:r>
              <a:rPr lang="nb-NO"/>
              <a:t> </a:t>
            </a:r>
          </a:p>
          <a:p>
            <a:r>
              <a:rPr lang="nb-NO"/>
              <a:t>Både internasjonale forhold og særtrekk i norsk økonomi påvirker de økonomiske utsiktene for Norge og kommunesektoren. </a:t>
            </a:r>
            <a:r>
              <a:rPr lang="nb-NO" b="1"/>
              <a:t>Den norske oljevirksomheten vil bli redusert i årene som kommer </a:t>
            </a:r>
            <a:r>
              <a:rPr lang="nb-NO"/>
              <a:t>og dermed det offentliges inntekter. Det skjer samtidig som </a:t>
            </a:r>
            <a:r>
              <a:rPr lang="nb-NO" b="1"/>
              <a:t>behovet for helse- og omsorgstjenester øker og klima- og miljøtiltak og samfunnssikkerhet og beredskap krever store ressurser</a:t>
            </a:r>
            <a:r>
              <a:rPr lang="nb-NO"/>
              <a:t>.  Den demografiske utviklingen, med færre i arbeidsfør alder og flere eldre, svekker den økonomiske bærekraften. </a:t>
            </a:r>
          </a:p>
          <a:p>
            <a:endParaRPr lang="nb-NO" b="1"/>
          </a:p>
          <a:p>
            <a:r>
              <a:rPr lang="nb-NO" b="1"/>
              <a:t>Økt helse- og omsorgsbehov</a:t>
            </a:r>
            <a:r>
              <a:rPr lang="nb-NO"/>
              <a:t> </a:t>
            </a:r>
          </a:p>
          <a:p>
            <a:r>
              <a:rPr lang="nb-NO"/>
              <a:t>Statistisk sentralbyrås (SSB) befolkningsframskrivinger har lenge vist de store demografiske endringene som nå kommer for alvor. </a:t>
            </a:r>
            <a:r>
              <a:rPr lang="nb-NO" b="1"/>
              <a:t>Det vil bli en kraftig økning i antall eldre</a:t>
            </a:r>
            <a:r>
              <a:rPr lang="nb-NO"/>
              <a:t>. Antallet eldre over 80 år har økt med 40.000 de siste 20 årene, til rundt 230.000 personer. Fram til 2040 vil denne aldersgruppen øke med 250.000 og dermed mer enn fordobles. </a:t>
            </a:r>
            <a:r>
              <a:rPr lang="nb-NO" b="1"/>
              <a:t>Aldringen i befolkingen vil være størst i distriktskommuner, hvor folketallet også vil gå ned. </a:t>
            </a:r>
            <a:r>
              <a:rPr lang="nb-NO"/>
              <a:t>Flere </a:t>
            </a:r>
            <a:r>
              <a:rPr lang="nb-NO" b="1"/>
              <a:t>eldre gjør at behovet for kommunale helse- og omsorgstjenester vil øke. </a:t>
            </a:r>
            <a:r>
              <a:rPr lang="nb-NO"/>
              <a:t>Det har over tid vært en økning i ressurskrevende helsepleie- og omsorgstjenester, særlig til yngre tjenestemottakere. Belastningen på den psykiatriske helsetjenesten er også økende. </a:t>
            </a:r>
          </a:p>
          <a:p>
            <a:endParaRPr lang="nb-NO"/>
          </a:p>
          <a:p>
            <a:r>
              <a:rPr lang="nb-NO" b="1"/>
              <a:t>Flere står utenfor arbeids- og samfunnslivet</a:t>
            </a:r>
          </a:p>
          <a:p>
            <a:r>
              <a:rPr lang="nb-NO"/>
              <a:t> </a:t>
            </a:r>
            <a:r>
              <a:rPr lang="nb-NO" b="1"/>
              <a:t>7,4 prosent av befolkningen mellom 15-29 år er verken i utdanning, arbeid eller opplæring </a:t>
            </a:r>
            <a:r>
              <a:rPr lang="nb-NO"/>
              <a:t>i 2021 </a:t>
            </a:r>
            <a:r>
              <a:rPr lang="nb-NO" err="1"/>
              <a:t>iflg</a:t>
            </a:r>
            <a:r>
              <a:rPr lang="nb-NO"/>
              <a:t> SSBs arbeidskraftundersøkelse. Det er særlig mange innvandrere, særlig innvandrerkvinner og unge med kun grunnskole i denne gruppen. Dette forsterker også utfordringene med knapphet med arbeidskraft. Psykiske lidelser er en viktig årsak til ungt utenforskap. Henvisningene til spesialisthelsetjenesten innen psykisk helse økte for unge under koronapandemien. Omkostningene av utenforskap er store både for de unge og deres familier og for samfunnet. Utenforskap kan hindre mennesker i å leve gode liv og svekker samholdet i samfunnet. </a:t>
            </a:r>
            <a:r>
              <a:rPr lang="nb-NO" b="1"/>
              <a:t>Arbeidslivet mister også tilgang til nødvendig arbeidskraft og kompetanse</a:t>
            </a:r>
            <a:r>
              <a:rPr lang="nb-NO"/>
              <a:t>. </a:t>
            </a:r>
          </a:p>
          <a:p>
            <a:endParaRPr lang="nb-NO"/>
          </a:p>
          <a:p>
            <a:r>
              <a:rPr lang="nb-NO" b="1"/>
              <a:t>Kort tid på å kutte klimautslipp og sikre naturmangfold</a:t>
            </a:r>
            <a:r>
              <a:rPr lang="nb-NO"/>
              <a:t> </a:t>
            </a:r>
          </a:p>
          <a:p>
            <a:r>
              <a:rPr lang="nb-NO" b="1"/>
              <a:t>Kommuner og fylkeskommuner spiller en sentral rolle i det grønne skiftet for å kutte klimagassutslipp, ta vare på naturen og tilpasse oss klimaendringer</a:t>
            </a:r>
            <a:r>
              <a:rPr lang="nb-NO"/>
              <a:t>. Å løse klima- og naturkrisen krever store endringer raskt. Skjerpede nasjonale utslippsmål i tråd med Parisavtalen gjør at kommuner og fylkeskommuner må kutte utslipp fra transport, bygg, avfall og arealbruk. Naturmangfold er vårt alles livsgrunnlag og viktig i seg selv, i tillegg er det viktig også fordi skog, myr og annen natur binder klimagasser og forebygger naturskader. Klimaendringer med mer ekstremvær, flommer, skred og stormflo skaper allerede stort behov for forebygging, beredskap og reparasjon. Samtidig er det viktig å forberede seg på konsekvensene av mer gradvise endringer i klima og natur. Utbygging av fornybar energi er nødvendig for å bidra til å løse klimakrisen, samtidig er utbygging av vind-, sol- og vannkraft arealkrevende og kommer dessverre ofte i konflikt med målet om å ta vare på naturmangfoldet. Det er mange interesser knyttet til relativt begrensete arealer som er viktige både for artsmangfold, jordbruk, skogbruk, infrastruktur, næringsvirksomhet, boliger, fritidsboliger og friluftsliv. Dette gjør at norske kommuner står ovenfor krevende avveininger i arealpolitikken. Kommuner må ta mange vanskelige valg i arealpolitikken og ulike mål står ofte mot hverandre. En bærekraftig utvikling for hele lokalsamfunnet, inkluderer eksempelvis trygge levekår både for befolkning, natur og næringsliv. </a:t>
            </a:r>
          </a:p>
          <a:p>
            <a:endParaRPr lang="nb-NO"/>
          </a:p>
          <a:p>
            <a:r>
              <a:rPr lang="nb-NO" b="1"/>
              <a:t>Økende risiko for kriser og uønskede hendelser</a:t>
            </a:r>
          </a:p>
          <a:p>
            <a:r>
              <a:rPr lang="nb-NO"/>
              <a:t>Kommuner og fylkeskommuner har et ansvar for befolkningens sikkerhet og trygghet. Flom og skred, pandemi, flyktningstrøm fra Ukraina og hackerangrep mot kritisk digital infrastruktur er eksempler på akutte hendelser som har rammet kommuner de siste årene. Samfunnssikkerhet, beredskap og aktiv forebygging vil bli viktigere for kommunesektoren i årene som kommer. </a:t>
            </a:r>
          </a:p>
          <a:p>
            <a:endParaRPr lang="nb-NO"/>
          </a:p>
          <a:p>
            <a:r>
              <a:rPr lang="nb-NO" b="1"/>
              <a:t>Digitaliseringsarbeidet er for lite samordnet</a:t>
            </a:r>
          </a:p>
          <a:p>
            <a:r>
              <a:rPr lang="nb-NO"/>
              <a:t>Kommunesektoren møter juridiske og tekniske utfordringer i digitaliseringen. De handler om eierskap til løsninger, tilgang til data, forholdet til leverandører, datasikkerhet og personvern. Sektorisert statlig styring bidrar til digital fragmentering. De siste årene er det blitt bedre samordning på digitaliseringsområdet. Likevel opplever mange kommuner situasjonen som utfordrende. Kommunene har ulik kompetanse og ulike økonomiske forutsetninger for å ta i bruk digitale løsninger. Det kan skape forskjeller mellom kommuner, mens innbyggerne har de samme forventningene til tjenestene, uavhengig av bosted. Mange kommuner sliter også med å realisere gevinster av digitalisering. Den raske teknologiske utviklingen, herunder kunstig intelligens, er i ferd med å skape et nytt forhold mellom menneske og teknologi. Dette vil også bli utfordrende for kommunesektoren. Digital teknologi og store informasjonsmengder gir samtidig kommunesektoren mange muligheter, og vil kunne ha stor betydning for samfunnet og arbeidslivet. Personvern, kilder og databeskyttelse utfordres, og kommunesektoren må sikre at de nye teknologiske mulighetene håndteres etisk forsvarlig. </a:t>
            </a:r>
          </a:p>
          <a:p>
            <a:endParaRPr lang="nb-NO"/>
          </a:p>
          <a:p>
            <a:r>
              <a:rPr lang="nb-NO" b="1"/>
              <a:t>Demokratiet er under press</a:t>
            </a:r>
          </a:p>
          <a:p>
            <a:r>
              <a:rPr lang="nb-NO"/>
              <a:t>Befolkningens tilfredshet med demokratiet i Norge er ganske stabilt høy i internasjonal sammenheng. Mange kommuner mener et tøffere offentlig ordskifte er utfordrende for demokratiet. Hets og hatefulle ytringer, både i sosiale og redaksjonelle medier, kan føre til selvsensur og gjøre det vanskeligere å rekruttere lokale folkevalgte. Det er økt risiko for at norske valg og velgere kan bli utsatt for påvirkning fra utenlandske aktører. Statlig detaljstyring og flere lovpålagte oppgaver bidrar til å redusere det lokale politiske handlingsrommet. Kommunesektorens store utfordringer framover vil gjøre det vanskeligere for mange å ivareta det lovpålagte oppgaveansvaret. Det kan føre til et sterkere press for statlig styring.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2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Times New Roman" panose="02020603050405020304" pitchFamily="18" charset="0"/>
              </a:rPr>
              <a:t>Det lokale selvstyret står for grunnleggende verdier i det norske samfunnet: frihet, demokrati og effektivitet.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Frihet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Frihet </a:t>
            </a:r>
            <a:r>
              <a:rPr lang="nb-NO" sz="1800" b="1" i="1">
                <a:effectLst/>
                <a:latin typeface="Times New Roman" panose="02020603050405020304" pitchFamily="18" charset="0"/>
                <a:ea typeface="Calibri" panose="020F0502020204030204" pitchFamily="34" charset="0"/>
              </a:rPr>
              <a:t>fra</a:t>
            </a:r>
            <a:r>
              <a:rPr lang="nb-NO" sz="1800" b="1">
                <a:effectLst/>
                <a:latin typeface="Times New Roman" panose="02020603050405020304" pitchFamily="18" charset="0"/>
                <a:ea typeface="Calibri" panose="020F0502020204030204" pitchFamily="34" charset="0"/>
              </a:rPr>
              <a:t> statsmakt </a:t>
            </a:r>
            <a:r>
              <a:rPr lang="nb-NO" sz="1800">
                <a:effectLst/>
                <a:latin typeface="Times New Roman" panose="02020603050405020304" pitchFamily="18" charset="0"/>
                <a:ea typeface="Calibri" panose="020F0502020204030204" pitchFamily="34" charset="0"/>
              </a:rPr>
              <a:t>og embetsmannsvelde var en viktig drivkraft bak opprettelsen av lokale institusjoner og innføringen av formannskapslovene i 1837.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Lokalpolitikerne må kunne gjøre egne prioriteringer </a:t>
            </a:r>
            <a:r>
              <a:rPr lang="nb-NO" sz="1800">
                <a:effectLst/>
                <a:latin typeface="Times New Roman" panose="02020603050405020304" pitchFamily="18" charset="0"/>
                <a:ea typeface="Calibri" panose="020F0502020204030204" pitchFamily="34" charset="0"/>
              </a:rPr>
              <a:t>– også innenfor statlig politikk, slik at statlig politikk kan tilpasses lokale forhold. Kommunenes og fylkeskommunenes kompetanse eller myndighet er såkalt negativt avgrenset. Det vil si at de kan ta på seg oppgaver så sant ikke loven bestemmer at oppgavene er lagt til andre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effectLst/>
                <a:latin typeface="Times New Roman" panose="02020603050405020304" pitchFamily="18" charset="0"/>
                <a:ea typeface="Calibri" panose="020F0502020204030204" pitchFamily="34" charset="0"/>
              </a:rPr>
              <a:t>Demokrati</a:t>
            </a:r>
          </a:p>
          <a:p>
            <a:pPr>
              <a:lnSpc>
                <a:spcPct val="107000"/>
              </a:lnSpc>
              <a:spcBef>
                <a:spcPts val="600"/>
              </a:spcBef>
              <a:spcAft>
                <a:spcPts val="600"/>
              </a:spcAft>
            </a:pPr>
            <a:r>
              <a:rPr lang="nb-NO" sz="1800" b="1">
                <a:effectLst/>
                <a:latin typeface="Times New Roman" panose="02020603050405020304" pitchFamily="18" charset="0"/>
                <a:ea typeface="Calibri" panose="020F0502020204030204" pitchFamily="34" charset="0"/>
              </a:rPr>
              <a:t>Kommunalt selvstyre innebærer nærhet mellom innbyggerne og de folkevalgte</a:t>
            </a:r>
            <a:r>
              <a:rPr lang="nb-NO" sz="1800">
                <a:effectLst/>
                <a:latin typeface="Times New Roman" panose="02020603050405020304" pitchFamily="18" charset="0"/>
                <a:ea typeface="Calibri" panose="020F0502020204030204" pitchFamily="34" charset="0"/>
              </a:rPr>
              <a:t>. Det er en grunnleggende verdi at innbyggerne kan påvirke og delta i løsningen av felles oppgaver i lokalsamfunnet. Det styrker den enkeltes innvirkning på egen hverdag. Nærheten mellom innbyggerne og lokale folkevalgte gir innsikt i hva innbyggerne ønsker. </a:t>
            </a:r>
            <a:r>
              <a:rPr lang="nb-NO" sz="1800">
                <a:effectLst/>
                <a:latin typeface="Times New Roman" panose="02020603050405020304" pitchFamily="18" charset="0"/>
                <a:ea typeface="Times New Roman" panose="02020603050405020304" pitchFamily="18" charset="0"/>
              </a:rPr>
              <a:t> </a:t>
            </a:r>
          </a:p>
          <a:p>
            <a:pPr>
              <a:lnSpc>
                <a:spcPct val="107000"/>
              </a:lnSpc>
              <a:spcBef>
                <a:spcPts val="600"/>
              </a:spcBef>
              <a:spcAft>
                <a:spcPts val="600"/>
              </a:spcAft>
            </a:pPr>
            <a:endParaRPr lang="nb-NO" sz="1800">
              <a:effectLst/>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nb-NO" sz="1800" b="1">
                <a:effectLst/>
                <a:latin typeface="Times New Roman" panose="02020603050405020304" pitchFamily="18" charset="0"/>
                <a:ea typeface="Calibri" panose="020F0502020204030204" pitchFamily="34" charset="0"/>
              </a:rPr>
              <a:t>Effektivitet</a:t>
            </a:r>
          </a:p>
          <a:p>
            <a:pPr>
              <a:lnSpc>
                <a:spcPct val="107000"/>
              </a:lnSpc>
              <a:spcBef>
                <a:spcPts val="600"/>
              </a:spcBef>
              <a:spcAft>
                <a:spcPts val="600"/>
              </a:spcAft>
            </a:pPr>
            <a:r>
              <a:rPr lang="nb-NO" sz="1800" b="1">
                <a:effectLst/>
                <a:latin typeface="Times New Roman" panose="02020603050405020304" pitchFamily="18" charset="0"/>
                <a:ea typeface="Calibri" panose="020F0502020204030204" pitchFamily="34" charset="0"/>
              </a:rPr>
              <a:t>Effektivitet handler om kommunenes og fylkeskommunenes evne til å svare på samfunnsutfordringene på best mulig måte</a:t>
            </a:r>
            <a:r>
              <a:rPr lang="nb-NO" sz="1800">
                <a:effectLst/>
                <a:latin typeface="Times New Roman" panose="02020603050405020304" pitchFamily="18" charset="0"/>
                <a:ea typeface="Calibri" panose="020F0502020204030204" pitchFamily="34" charset="0"/>
              </a:rPr>
              <a:t>. Kommunesektoren har et bredt spekter av oppgaver. Gjennom </a:t>
            </a:r>
            <a:r>
              <a:rPr lang="nb-NO" sz="1800" b="1">
                <a:effectLst/>
                <a:latin typeface="Times New Roman" panose="02020603050405020304" pitchFamily="18" charset="0"/>
                <a:ea typeface="Calibri" panose="020F0502020204030204" pitchFamily="34" charset="0"/>
              </a:rPr>
              <a:t>nærhet og kunnskap om lokale forhold </a:t>
            </a:r>
            <a:r>
              <a:rPr lang="nb-NO" sz="1800">
                <a:effectLst/>
                <a:latin typeface="Times New Roman" panose="02020603050405020304" pitchFamily="18" charset="0"/>
                <a:ea typeface="Calibri" panose="020F0502020204030204" pitchFamily="34" charset="0"/>
              </a:rPr>
              <a:t>kan dere folkevalgte </a:t>
            </a:r>
            <a:r>
              <a:rPr lang="nb-NO" sz="1800" b="1">
                <a:effectLst/>
                <a:latin typeface="Times New Roman" panose="02020603050405020304" pitchFamily="18" charset="0"/>
                <a:ea typeface="Calibri" panose="020F0502020204030204" pitchFamily="34" charset="0"/>
              </a:rPr>
              <a:t>tilpasse tjenestene og lokalsamfunnets utvikling til de aktuelle behovene</a:t>
            </a:r>
            <a:r>
              <a:rPr lang="nb-NO" sz="1800">
                <a:effectLst/>
                <a:latin typeface="Times New Roman" panose="02020603050405020304" pitchFamily="18" charset="0"/>
                <a:ea typeface="Calibri" panose="020F0502020204030204" pitchFamily="34" charset="0"/>
              </a:rPr>
              <a:t>. </a:t>
            </a:r>
            <a:r>
              <a:rPr lang="nb-NO" sz="1800" b="1">
                <a:effectLst/>
                <a:latin typeface="Times New Roman" panose="02020603050405020304" pitchFamily="18" charset="0"/>
                <a:ea typeface="Calibri" panose="020F0502020204030204" pitchFamily="34" charset="0"/>
              </a:rPr>
              <a:t>Effektivitet handler også om å få mest mulig ut av hver krone på alle tjenesteområder</a:t>
            </a:r>
            <a:r>
              <a:rPr lang="nb-NO" sz="180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9</a:t>
            </a:fld>
            <a:endParaRPr lang="nb-NO"/>
          </a:p>
        </p:txBody>
      </p:sp>
    </p:spTree>
    <p:extLst>
      <p:ext uri="{BB962C8B-B14F-4D97-AF65-F5344CB8AC3E}">
        <p14:creationId xmlns:p14="http://schemas.microsoft.com/office/powerpoint/2010/main" val="243933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a:t>
            </a:r>
            <a:r>
              <a:rPr lang="nb-NO" b="1"/>
              <a:t>mange fordeler ved å legge makt og avgjørelsesmyndighet </a:t>
            </a:r>
            <a:r>
              <a:rPr lang="nb-NO"/>
              <a:t>til kommuner og fylkeskommuner. </a:t>
            </a:r>
          </a:p>
          <a:p>
            <a:r>
              <a:rPr lang="nb-NO"/>
              <a:t>For det første har kommuner og fylkeskommuner </a:t>
            </a:r>
            <a:r>
              <a:rPr lang="nb-NO" b="1"/>
              <a:t>god lokalkunnskap og kjenner hvor skoen trykker</a:t>
            </a:r>
            <a:r>
              <a:rPr lang="nb-NO"/>
              <a:t>. Hvilke utfordringer finnes hos oss, og hvilke muligheter er tilgjengelig?</a:t>
            </a:r>
          </a:p>
          <a:p>
            <a:r>
              <a:rPr lang="nb-NO"/>
              <a:t>For det andre kan kommuner og fylkeskommuner </a:t>
            </a:r>
            <a:r>
              <a:rPr lang="nb-NO" b="1"/>
              <a:t>tilpasse løsningene til lokale behov og utfordringer</a:t>
            </a:r>
            <a:r>
              <a:rPr lang="nb-NO"/>
              <a:t>. Ressursene prioriteres i tråd med lokale behov og forventninger.</a:t>
            </a:r>
          </a:p>
          <a:p>
            <a:r>
              <a:rPr lang="nb-NO"/>
              <a:t>For det tredje oppleves kommunen som </a:t>
            </a:r>
            <a:r>
              <a:rPr lang="nb-NO" b="1"/>
              <a:t>nær innbyggerne</a:t>
            </a:r>
            <a:r>
              <a:rPr lang="nb-NO"/>
              <a:t>. Kommunen oppleves som tilgjengelig og mulig å kontrollere, eller i det minste mulig å påvirke og korrigere.</a:t>
            </a:r>
          </a:p>
          <a:p>
            <a:r>
              <a:rPr lang="nb-NO"/>
              <a:t>For det fjerde har lokalpolitikerne mulighet til å </a:t>
            </a:r>
            <a:r>
              <a:rPr lang="nb-NO" b="1"/>
              <a:t>imøtegå kritikk </a:t>
            </a:r>
            <a:r>
              <a:rPr lang="nb-NO"/>
              <a:t>i det offentlige rom, men også i direkte samtale med innbyggerne. De kan </a:t>
            </a:r>
            <a:r>
              <a:rPr lang="nb-NO" b="1"/>
              <a:t>forklare</a:t>
            </a:r>
            <a:r>
              <a:rPr lang="nb-NO"/>
              <a:t> hvilke dilemmaer de står i, og få forståelse for sine standpunkter.</a:t>
            </a:r>
          </a:p>
          <a:p>
            <a:endParaRPr lang="nb-NO"/>
          </a:p>
          <a:p>
            <a:r>
              <a:rPr lang="nb-NO"/>
              <a:t>Kommuner og fylkeskommuner er de </a:t>
            </a:r>
            <a:r>
              <a:rPr lang="nb-NO" b="1"/>
              <a:t>forvaltningsnivåene som er nærmest innbyggerne, og deres hverdag</a:t>
            </a:r>
            <a:r>
              <a:rPr lang="nb-NO"/>
              <a:t>. Å ha dialog med innbyggerne om utforming av tjenestene, dialog om hvilke veivalg og prioriteringer som skal tas lokalt. </a:t>
            </a:r>
          </a:p>
          <a:p>
            <a:endParaRPr lang="nb-NO"/>
          </a:p>
          <a:p>
            <a:r>
              <a:rPr lang="nb-NO"/>
              <a:t>Til slutt er det </a:t>
            </a:r>
            <a:r>
              <a:rPr lang="nb-NO" b="1"/>
              <a:t>korte linjer mellom de styrende og de styrte</a:t>
            </a:r>
            <a:r>
              <a:rPr lang="nb-NO"/>
              <a:t>. Tjenestene er mer tilgjengelige, og det er lettere for de folkevalgte å kontrollere virksomheten.</a:t>
            </a:r>
          </a:p>
          <a:p>
            <a:endParaRPr lang="nb-NO"/>
          </a:p>
          <a:p>
            <a:endParaRPr lang="nb-NO"/>
          </a:p>
        </p:txBody>
      </p:sp>
      <p:sp>
        <p:nvSpPr>
          <p:cNvPr id="4" name="Plassholder for lysbildenummer 3"/>
          <p:cNvSpPr>
            <a:spLocks noGrp="1"/>
          </p:cNvSpPr>
          <p:nvPr>
            <p:ph type="sldNum" sz="quarter" idx="5"/>
          </p:nvPr>
        </p:nvSpPr>
        <p:spPr/>
        <p:txBody>
          <a:bodyPr/>
          <a:lstStyle/>
          <a:p>
            <a:fld id="{5E685474-1F3E-044C-AA44-3EEC6A86EA91}" type="slidenum">
              <a:rPr lang="nb-NO" smtClean="0"/>
              <a:t>10</a:t>
            </a:fld>
            <a:endParaRPr lang="nb-NO"/>
          </a:p>
        </p:txBody>
      </p:sp>
    </p:spTree>
    <p:extLst>
      <p:ext uri="{BB962C8B-B14F-4D97-AF65-F5344CB8AC3E}">
        <p14:creationId xmlns:p14="http://schemas.microsoft.com/office/powerpoint/2010/main" val="412253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t>Kommunenes</a:t>
            </a:r>
            <a:r>
              <a:rPr lang="en-US"/>
              <a:t> </a:t>
            </a:r>
            <a:r>
              <a:rPr lang="en-US" err="1"/>
              <a:t>og</a:t>
            </a:r>
            <a:r>
              <a:rPr lang="en-US"/>
              <a:t> </a:t>
            </a:r>
            <a:r>
              <a:rPr lang="en-US" err="1"/>
              <a:t>fylkeskommunenes</a:t>
            </a:r>
            <a:r>
              <a:rPr lang="en-US"/>
              <a:t> </a:t>
            </a:r>
            <a:r>
              <a:rPr lang="en-US" err="1"/>
              <a:t>myndighet</a:t>
            </a:r>
            <a:r>
              <a:rPr lang="en-US"/>
              <a:t> er </a:t>
            </a:r>
            <a:r>
              <a:rPr lang="en-US" err="1"/>
              <a:t>fastlagt</a:t>
            </a:r>
            <a:r>
              <a:rPr lang="en-US"/>
              <a:t> av Stortinget </a:t>
            </a:r>
            <a:r>
              <a:rPr lang="en-US" err="1"/>
              <a:t>gjennom</a:t>
            </a:r>
            <a:r>
              <a:rPr lang="en-US"/>
              <a:t> lover, </a:t>
            </a:r>
            <a:r>
              <a:rPr lang="en-US" err="1"/>
              <a:t>og</a:t>
            </a:r>
            <a:r>
              <a:rPr lang="en-US"/>
              <a:t> </a:t>
            </a:r>
            <a:r>
              <a:rPr lang="en-US" b="1"/>
              <a:t>det </a:t>
            </a:r>
            <a:r>
              <a:rPr lang="en-US" b="1" err="1"/>
              <a:t>lokale</a:t>
            </a:r>
            <a:r>
              <a:rPr lang="en-US" b="1"/>
              <a:t> </a:t>
            </a:r>
            <a:r>
              <a:rPr lang="en-US" b="1" err="1"/>
              <a:t>selvstyret</a:t>
            </a:r>
            <a:r>
              <a:rPr lang="en-US" b="1"/>
              <a:t> </a:t>
            </a:r>
            <a:r>
              <a:rPr lang="en-US" b="1" err="1"/>
              <a:t>må</a:t>
            </a:r>
            <a:r>
              <a:rPr lang="en-US" b="1"/>
              <a:t> </a:t>
            </a:r>
            <a:r>
              <a:rPr lang="en-US" b="1" err="1"/>
              <a:t>fungere</a:t>
            </a:r>
            <a:r>
              <a:rPr lang="en-US" b="1"/>
              <a:t> </a:t>
            </a:r>
            <a:r>
              <a:rPr lang="en-US" b="1" err="1"/>
              <a:t>innenfor</a:t>
            </a:r>
            <a:r>
              <a:rPr lang="en-US" b="1"/>
              <a:t> </a:t>
            </a:r>
            <a:r>
              <a:rPr lang="en-US" b="1" err="1"/>
              <a:t>rammene</a:t>
            </a:r>
            <a:r>
              <a:rPr lang="en-US" b="1"/>
              <a:t> av </a:t>
            </a:r>
            <a:r>
              <a:rPr lang="en-US" b="1" err="1"/>
              <a:t>nasjonale</a:t>
            </a:r>
            <a:r>
              <a:rPr lang="en-US" b="1"/>
              <a:t> </a:t>
            </a:r>
            <a:r>
              <a:rPr lang="en-US" b="1" err="1"/>
              <a:t>mål</a:t>
            </a:r>
            <a:r>
              <a:rPr lang="en-US" b="1"/>
              <a:t>. </a:t>
            </a:r>
            <a:r>
              <a:rPr lang="en-US" err="1"/>
              <a:t>Samtidig</a:t>
            </a:r>
            <a:r>
              <a:rPr lang="en-US"/>
              <a:t> er</a:t>
            </a:r>
            <a:r>
              <a:rPr lang="en-US" b="1"/>
              <a:t> </a:t>
            </a:r>
            <a:r>
              <a:rPr lang="en-US" b="1" err="1"/>
              <a:t>kommuner</a:t>
            </a:r>
            <a:r>
              <a:rPr lang="en-US" b="1"/>
              <a:t> </a:t>
            </a:r>
            <a:r>
              <a:rPr lang="en-US" b="1" err="1"/>
              <a:t>og</a:t>
            </a:r>
            <a:r>
              <a:rPr lang="en-US" b="1"/>
              <a:t> </a:t>
            </a:r>
            <a:r>
              <a:rPr lang="en-US" b="1" err="1"/>
              <a:t>fylkeskommuner</a:t>
            </a:r>
            <a:r>
              <a:rPr lang="en-US" b="1"/>
              <a:t> </a:t>
            </a:r>
            <a:r>
              <a:rPr lang="en-US" b="1" err="1"/>
              <a:t>selvstendige</a:t>
            </a:r>
            <a:r>
              <a:rPr lang="en-US" b="1"/>
              <a:t>, </a:t>
            </a:r>
            <a:r>
              <a:rPr lang="en-US" b="1" err="1"/>
              <a:t>politisk</a:t>
            </a:r>
            <a:r>
              <a:rPr lang="en-US" b="1"/>
              <a:t> </a:t>
            </a:r>
            <a:r>
              <a:rPr lang="en-US" b="1" err="1"/>
              <a:t>valgte</a:t>
            </a:r>
            <a:r>
              <a:rPr lang="en-US" b="1"/>
              <a:t> </a:t>
            </a:r>
            <a:r>
              <a:rPr lang="en-US" b="1" err="1"/>
              <a:t>forvaltningsnivåer</a:t>
            </a:r>
            <a:r>
              <a:rPr lang="en-US"/>
              <a:t> med </a:t>
            </a:r>
            <a:r>
              <a:rPr lang="en-US" b="1" err="1"/>
              <a:t>mandat</a:t>
            </a:r>
            <a:r>
              <a:rPr lang="en-US" b="1"/>
              <a:t> </a:t>
            </a:r>
            <a:r>
              <a:rPr lang="en-US" b="1" err="1"/>
              <a:t>fra</a:t>
            </a:r>
            <a:r>
              <a:rPr lang="en-US" b="1"/>
              <a:t> </a:t>
            </a:r>
            <a:r>
              <a:rPr lang="en-US" b="1" err="1"/>
              <a:t>innbyggerne</a:t>
            </a:r>
            <a:r>
              <a:rPr lang="en-US" b="1"/>
              <a:t> </a:t>
            </a:r>
            <a:r>
              <a:rPr lang="en-US" b="1" err="1"/>
              <a:t>gjennom</a:t>
            </a:r>
            <a:r>
              <a:rPr lang="en-US" b="1"/>
              <a:t> </a:t>
            </a:r>
            <a:r>
              <a:rPr lang="en-US" b="1" err="1"/>
              <a:t>valg</a:t>
            </a:r>
            <a:r>
              <a:rPr lang="en-US" b="1"/>
              <a:t> </a:t>
            </a:r>
            <a:r>
              <a:rPr lang="en-US" b="1" err="1"/>
              <a:t>hvert</a:t>
            </a:r>
            <a:r>
              <a:rPr lang="en-US" b="1"/>
              <a:t> </a:t>
            </a:r>
            <a:r>
              <a:rPr lang="en-US" b="1" err="1"/>
              <a:t>fjerde</a:t>
            </a:r>
            <a:r>
              <a:rPr lang="en-US" b="1"/>
              <a:t> </a:t>
            </a:r>
            <a:r>
              <a:rPr lang="en-US" b="1" err="1"/>
              <a:t>år</a:t>
            </a:r>
            <a:r>
              <a:rPr lang="en-US" b="1"/>
              <a:t>.</a:t>
            </a:r>
            <a:endParaRPr lang="nb-NO" b="1"/>
          </a:p>
          <a:p>
            <a:br>
              <a:rPr lang="en-US"/>
            </a:br>
            <a:endParaRPr lang="en-US"/>
          </a:p>
          <a:p>
            <a:r>
              <a:rPr lang="en-US" b="1" err="1"/>
              <a:t>Kommuner</a:t>
            </a:r>
            <a:r>
              <a:rPr lang="en-US" b="1"/>
              <a:t> </a:t>
            </a:r>
            <a:r>
              <a:rPr lang="en-US" b="1" err="1"/>
              <a:t>og</a:t>
            </a:r>
            <a:r>
              <a:rPr lang="en-US" b="1"/>
              <a:t> </a:t>
            </a:r>
            <a:r>
              <a:rPr lang="en-US" b="1" err="1"/>
              <a:t>fylkeskommuner</a:t>
            </a:r>
            <a:r>
              <a:rPr lang="en-US" b="1"/>
              <a:t> er formelt sett </a:t>
            </a:r>
            <a:r>
              <a:rPr lang="en-US" b="1" err="1"/>
              <a:t>likestilte</a:t>
            </a:r>
            <a:r>
              <a:rPr lang="en-US"/>
              <a:t>, men </a:t>
            </a:r>
            <a:r>
              <a:rPr lang="en-US" err="1"/>
              <a:t>har</a:t>
            </a:r>
            <a:r>
              <a:rPr lang="en-US"/>
              <a:t> </a:t>
            </a:r>
            <a:r>
              <a:rPr lang="en-US" err="1"/>
              <a:t>forskjellige</a:t>
            </a:r>
            <a:r>
              <a:rPr lang="en-US"/>
              <a:t> </a:t>
            </a:r>
            <a:r>
              <a:rPr lang="en-US" err="1"/>
              <a:t>oppgaver</a:t>
            </a:r>
            <a:r>
              <a:rPr lang="en-US"/>
              <a:t>. De er </a:t>
            </a:r>
            <a:r>
              <a:rPr lang="en-US" b="1" err="1"/>
              <a:t>ikke</a:t>
            </a:r>
            <a:r>
              <a:rPr lang="en-US" b="1"/>
              <a:t> </a:t>
            </a:r>
            <a:r>
              <a:rPr lang="en-US" b="1" err="1"/>
              <a:t>en</a:t>
            </a:r>
            <a:r>
              <a:rPr lang="en-US" b="1"/>
              <a:t> del av </a:t>
            </a:r>
            <a:r>
              <a:rPr lang="en-US" b="1" err="1"/>
              <a:t>statsforvaltningen</a:t>
            </a:r>
            <a:r>
              <a:rPr lang="en-US"/>
              <a:t>. </a:t>
            </a:r>
            <a:r>
              <a:rPr lang="en-US" err="1"/>
              <a:t>Kommuner</a:t>
            </a:r>
            <a:r>
              <a:rPr lang="en-US"/>
              <a:t> </a:t>
            </a:r>
            <a:r>
              <a:rPr lang="en-US" err="1"/>
              <a:t>og</a:t>
            </a:r>
            <a:r>
              <a:rPr lang="en-US"/>
              <a:t> </a:t>
            </a:r>
            <a:r>
              <a:rPr lang="en-US" err="1"/>
              <a:t>fylkeskommuner</a:t>
            </a:r>
            <a:r>
              <a:rPr lang="en-US"/>
              <a:t> er </a:t>
            </a:r>
            <a:r>
              <a:rPr lang="en-US" err="1"/>
              <a:t>derfor</a:t>
            </a:r>
            <a:r>
              <a:rPr lang="en-US"/>
              <a:t> </a:t>
            </a:r>
            <a:r>
              <a:rPr lang="en-US" b="1" err="1"/>
              <a:t>ikke</a:t>
            </a:r>
            <a:r>
              <a:rPr lang="en-US" b="1"/>
              <a:t> </a:t>
            </a:r>
            <a:r>
              <a:rPr lang="en-US" b="1" err="1"/>
              <a:t>underlagt</a:t>
            </a:r>
            <a:r>
              <a:rPr lang="en-US" b="1"/>
              <a:t> </a:t>
            </a:r>
            <a:r>
              <a:rPr lang="en-US" b="1" err="1"/>
              <a:t>andre</a:t>
            </a:r>
            <a:r>
              <a:rPr lang="en-US" b="1"/>
              <a:t> </a:t>
            </a:r>
            <a:r>
              <a:rPr lang="en-US" b="1" err="1"/>
              <a:t>statlige</a:t>
            </a:r>
            <a:r>
              <a:rPr lang="en-US" b="1"/>
              <a:t> </a:t>
            </a:r>
            <a:r>
              <a:rPr lang="en-US" b="1" err="1"/>
              <a:t>organer</a:t>
            </a:r>
            <a:r>
              <a:rPr lang="en-US" b="1"/>
              <a:t> </a:t>
            </a:r>
            <a:r>
              <a:rPr lang="en-US" b="1" err="1"/>
              <a:t>enn</a:t>
            </a:r>
            <a:r>
              <a:rPr lang="en-US" b="1"/>
              <a:t> Stortinget.</a:t>
            </a:r>
            <a:endParaRPr lang="en-US" b="1">
              <a:cs typeface="Calibri"/>
            </a:endParaRPr>
          </a:p>
          <a:p>
            <a:endParaRPr lang="en-US"/>
          </a:p>
          <a:p>
            <a:r>
              <a:rPr lang="en-US" b="1"/>
              <a:t>Staten </a:t>
            </a:r>
            <a:r>
              <a:rPr lang="en-US" b="1" err="1"/>
              <a:t>kan</a:t>
            </a:r>
            <a:r>
              <a:rPr lang="en-US" b="1"/>
              <a:t> bare gripe inn i det </a:t>
            </a:r>
            <a:r>
              <a:rPr lang="en-US" b="1" err="1"/>
              <a:t>lokale</a:t>
            </a:r>
            <a:r>
              <a:rPr lang="en-US" b="1"/>
              <a:t> </a:t>
            </a:r>
            <a:r>
              <a:rPr lang="en-US" b="1" err="1"/>
              <a:t>selvstyret</a:t>
            </a:r>
            <a:r>
              <a:rPr lang="en-US" b="1"/>
              <a:t> </a:t>
            </a:r>
            <a:r>
              <a:rPr lang="en-US" b="1" err="1"/>
              <a:t>når</a:t>
            </a:r>
            <a:r>
              <a:rPr lang="en-US" b="1"/>
              <a:t> det er </a:t>
            </a:r>
            <a:r>
              <a:rPr lang="en-US" b="1" err="1"/>
              <a:t>gitt</a:t>
            </a:r>
            <a:r>
              <a:rPr lang="en-US" b="1"/>
              <a:t> </a:t>
            </a:r>
            <a:r>
              <a:rPr lang="en-US" b="1" err="1"/>
              <a:t>adgang</a:t>
            </a:r>
            <a:r>
              <a:rPr lang="en-US" b="1"/>
              <a:t> </a:t>
            </a:r>
            <a:r>
              <a:rPr lang="en-US" b="1" err="1"/>
              <a:t>til</a:t>
            </a:r>
            <a:r>
              <a:rPr lang="en-US" b="1"/>
              <a:t> det </a:t>
            </a:r>
            <a:r>
              <a:rPr lang="en-US" b="1" err="1"/>
              <a:t>gjennom</a:t>
            </a:r>
            <a:r>
              <a:rPr lang="en-US" b="1"/>
              <a:t> </a:t>
            </a:r>
            <a:r>
              <a:rPr lang="en-US" b="1" err="1"/>
              <a:t>lov</a:t>
            </a:r>
            <a:r>
              <a:rPr lang="en-US" b="1"/>
              <a:t> </a:t>
            </a:r>
            <a:r>
              <a:rPr lang="en-US" b="1" err="1"/>
              <a:t>eller</a:t>
            </a:r>
            <a:r>
              <a:rPr lang="en-US" b="1"/>
              <a:t> </a:t>
            </a:r>
            <a:r>
              <a:rPr lang="en-US" b="1" err="1"/>
              <a:t>forskrifter</a:t>
            </a:r>
            <a:r>
              <a:rPr lang="en-US" b="1"/>
              <a:t>.</a:t>
            </a:r>
            <a:r>
              <a:rPr lang="en-US"/>
              <a:t> Dette </a:t>
            </a:r>
            <a:r>
              <a:rPr lang="en-US" err="1"/>
              <a:t>betyr</a:t>
            </a:r>
            <a:r>
              <a:rPr lang="en-US"/>
              <a:t> at </a:t>
            </a:r>
            <a:r>
              <a:rPr lang="en-US" err="1"/>
              <a:t>verken</a:t>
            </a:r>
            <a:r>
              <a:rPr lang="en-US"/>
              <a:t> </a:t>
            </a:r>
            <a:r>
              <a:rPr lang="en-US" err="1"/>
              <a:t>regjeringen</a:t>
            </a:r>
            <a:r>
              <a:rPr lang="en-US"/>
              <a:t>, </a:t>
            </a:r>
            <a:r>
              <a:rPr lang="en-US" err="1"/>
              <a:t>departementene</a:t>
            </a:r>
            <a:r>
              <a:rPr lang="en-US"/>
              <a:t> </a:t>
            </a:r>
            <a:r>
              <a:rPr lang="en-US" err="1"/>
              <a:t>eller</a:t>
            </a:r>
            <a:r>
              <a:rPr lang="en-US"/>
              <a:t> </a:t>
            </a:r>
            <a:r>
              <a:rPr lang="en-US" err="1"/>
              <a:t>statsforvalterne</a:t>
            </a:r>
            <a:r>
              <a:rPr lang="en-US"/>
              <a:t> </a:t>
            </a:r>
            <a:r>
              <a:rPr lang="en-US" err="1"/>
              <a:t>har</a:t>
            </a:r>
            <a:r>
              <a:rPr lang="en-US"/>
              <a:t> </a:t>
            </a:r>
            <a:r>
              <a:rPr lang="en-US" err="1"/>
              <a:t>adgang</a:t>
            </a:r>
            <a:r>
              <a:rPr lang="en-US"/>
              <a:t> </a:t>
            </a:r>
            <a:r>
              <a:rPr lang="en-US" err="1"/>
              <a:t>til</a:t>
            </a:r>
            <a:r>
              <a:rPr lang="en-US"/>
              <a:t> å </a:t>
            </a:r>
            <a:r>
              <a:rPr lang="en-US" err="1"/>
              <a:t>instruere</a:t>
            </a:r>
            <a:r>
              <a:rPr lang="en-US"/>
              <a:t> </a:t>
            </a:r>
            <a:r>
              <a:rPr lang="en-US" err="1"/>
              <a:t>eller</a:t>
            </a:r>
            <a:r>
              <a:rPr lang="en-US"/>
              <a:t> </a:t>
            </a:r>
            <a:r>
              <a:rPr lang="en-US" err="1"/>
              <a:t>overprøve</a:t>
            </a:r>
            <a:r>
              <a:rPr lang="en-US"/>
              <a:t> </a:t>
            </a:r>
            <a:r>
              <a:rPr lang="en-US" err="1"/>
              <a:t>kommunestyret</a:t>
            </a:r>
            <a:r>
              <a:rPr lang="en-US"/>
              <a:t> </a:t>
            </a:r>
            <a:r>
              <a:rPr lang="en-US" err="1"/>
              <a:t>eller</a:t>
            </a:r>
            <a:r>
              <a:rPr lang="en-US"/>
              <a:t> </a:t>
            </a:r>
            <a:r>
              <a:rPr lang="en-US" err="1"/>
              <a:t>fylkestinget</a:t>
            </a:r>
            <a:r>
              <a:rPr lang="en-US"/>
              <a:t>. De </a:t>
            </a:r>
            <a:r>
              <a:rPr lang="en-US" err="1"/>
              <a:t>kan</a:t>
            </a:r>
            <a:r>
              <a:rPr lang="en-US"/>
              <a:t> </a:t>
            </a:r>
            <a:r>
              <a:rPr lang="en-US" err="1"/>
              <a:t>ikke</a:t>
            </a:r>
            <a:r>
              <a:rPr lang="en-US"/>
              <a:t> </a:t>
            </a:r>
            <a:r>
              <a:rPr lang="en-US" err="1"/>
              <a:t>begrense</a:t>
            </a:r>
            <a:r>
              <a:rPr lang="en-US"/>
              <a:t> </a:t>
            </a:r>
            <a:r>
              <a:rPr lang="en-US" err="1"/>
              <a:t>kommunens</a:t>
            </a:r>
            <a:r>
              <a:rPr lang="en-US"/>
              <a:t> </a:t>
            </a:r>
            <a:r>
              <a:rPr lang="en-US" err="1"/>
              <a:t>eller</a:t>
            </a:r>
            <a:r>
              <a:rPr lang="en-US"/>
              <a:t> </a:t>
            </a:r>
            <a:r>
              <a:rPr lang="en-US" err="1"/>
              <a:t>fylkeskommunens</a:t>
            </a:r>
            <a:r>
              <a:rPr lang="en-US"/>
              <a:t> </a:t>
            </a:r>
            <a:r>
              <a:rPr lang="en-US" err="1"/>
              <a:t>handlefrihet</a:t>
            </a:r>
            <a:r>
              <a:rPr lang="en-US"/>
              <a:t> </a:t>
            </a:r>
            <a:r>
              <a:rPr lang="en-US" err="1"/>
              <a:t>eller</a:t>
            </a:r>
            <a:r>
              <a:rPr lang="en-US"/>
              <a:t> </a:t>
            </a:r>
            <a:r>
              <a:rPr lang="en-US" err="1"/>
              <a:t>pålegge</a:t>
            </a:r>
            <a:r>
              <a:rPr lang="en-US"/>
              <a:t> </a:t>
            </a:r>
            <a:r>
              <a:rPr lang="en-US" err="1"/>
              <a:t>oppgaver</a:t>
            </a:r>
            <a:r>
              <a:rPr lang="en-US"/>
              <a:t> </a:t>
            </a:r>
            <a:r>
              <a:rPr lang="en-US" err="1"/>
              <a:t>gjennom</a:t>
            </a:r>
            <a:r>
              <a:rPr lang="en-US"/>
              <a:t> </a:t>
            </a:r>
            <a:r>
              <a:rPr lang="en-US" err="1"/>
              <a:t>instrukser</a:t>
            </a:r>
            <a:r>
              <a:rPr lang="en-US"/>
              <a:t>, </a:t>
            </a:r>
            <a:r>
              <a:rPr lang="en-US" err="1"/>
              <a:t>rundskriv</a:t>
            </a:r>
            <a:r>
              <a:rPr lang="en-US"/>
              <a:t> </a:t>
            </a:r>
            <a:r>
              <a:rPr lang="en-US" err="1"/>
              <a:t>eller</a:t>
            </a:r>
            <a:r>
              <a:rPr lang="en-US"/>
              <a:t> </a:t>
            </a:r>
            <a:r>
              <a:rPr lang="en-US" err="1"/>
              <a:t>veiledere</a:t>
            </a:r>
            <a:r>
              <a:rPr lang="en-US"/>
              <a:t>.</a:t>
            </a:r>
            <a:endParaRPr lang="en-US">
              <a:cs typeface="Calibri"/>
            </a:endParaRPr>
          </a:p>
          <a:p>
            <a:endParaRPr lang="en-US">
              <a:cs typeface="Calibri"/>
            </a:endParaRPr>
          </a:p>
          <a:p>
            <a:r>
              <a:rPr lang="en-US" b="1">
                <a:cs typeface="Calibri"/>
              </a:rPr>
              <a:t>Det </a:t>
            </a:r>
            <a:r>
              <a:rPr lang="en-US" b="1" err="1">
                <a:cs typeface="Calibri"/>
              </a:rPr>
              <a:t>finnes</a:t>
            </a:r>
            <a:r>
              <a:rPr lang="en-US" b="1">
                <a:cs typeface="Calibri"/>
              </a:rPr>
              <a:t> </a:t>
            </a:r>
            <a:r>
              <a:rPr lang="en-US" b="1" err="1">
                <a:cs typeface="Calibri"/>
              </a:rPr>
              <a:t>likevel</a:t>
            </a:r>
            <a:r>
              <a:rPr lang="en-US" b="1">
                <a:cs typeface="Calibri"/>
              </a:rPr>
              <a:t> </a:t>
            </a:r>
            <a:r>
              <a:rPr lang="en-US" b="1" err="1">
                <a:cs typeface="Calibri"/>
              </a:rPr>
              <a:t>noen</a:t>
            </a:r>
            <a:r>
              <a:rPr lang="en-US" b="1">
                <a:cs typeface="Calibri"/>
              </a:rPr>
              <a:t> </a:t>
            </a:r>
            <a:r>
              <a:rPr lang="en-US" b="1" err="1">
                <a:cs typeface="Calibri"/>
              </a:rPr>
              <a:t>nasjonale</a:t>
            </a:r>
            <a:r>
              <a:rPr lang="en-US" b="1">
                <a:cs typeface="Calibri"/>
              </a:rPr>
              <a:t> </a:t>
            </a:r>
            <a:r>
              <a:rPr lang="en-US" b="1" err="1">
                <a:cs typeface="Calibri"/>
              </a:rPr>
              <a:t>hensyn</a:t>
            </a:r>
            <a:r>
              <a:rPr lang="en-US" b="1">
                <a:cs typeface="Calibri"/>
              </a:rPr>
              <a:t> </a:t>
            </a:r>
            <a:r>
              <a:rPr lang="en-US" b="1" err="1">
                <a:cs typeface="Calibri"/>
              </a:rPr>
              <a:t>som</a:t>
            </a:r>
            <a:r>
              <a:rPr lang="en-US" b="1">
                <a:cs typeface="Calibri"/>
              </a:rPr>
              <a:t> </a:t>
            </a:r>
            <a:r>
              <a:rPr lang="en-US" b="1" err="1">
                <a:cs typeface="Calibri"/>
              </a:rPr>
              <a:t>kan</a:t>
            </a:r>
            <a:r>
              <a:rPr lang="en-US" b="1">
                <a:cs typeface="Calibri"/>
              </a:rPr>
              <a:t> </a:t>
            </a:r>
            <a:r>
              <a:rPr lang="en-US" b="1" err="1">
                <a:cs typeface="Calibri"/>
              </a:rPr>
              <a:t>begrense</a:t>
            </a:r>
            <a:r>
              <a:rPr lang="en-US" b="1">
                <a:cs typeface="Calibri"/>
              </a:rPr>
              <a:t> det </a:t>
            </a:r>
            <a:r>
              <a:rPr lang="en-US" b="1" err="1">
                <a:cs typeface="Calibri"/>
              </a:rPr>
              <a:t>lokale</a:t>
            </a:r>
            <a:r>
              <a:rPr lang="en-US" b="1">
                <a:cs typeface="Calibri"/>
              </a:rPr>
              <a:t> </a:t>
            </a:r>
            <a:r>
              <a:rPr lang="en-US" b="1" err="1">
                <a:cs typeface="Calibri"/>
              </a:rPr>
              <a:t>selvstyret</a:t>
            </a:r>
            <a:r>
              <a:rPr lang="en-US" b="1">
                <a:cs typeface="Calibri"/>
              </a:rPr>
              <a:t>:</a:t>
            </a:r>
          </a:p>
          <a:p>
            <a:r>
              <a:rPr lang="en-US"/>
              <a:t>Stortinget setter </a:t>
            </a:r>
            <a:r>
              <a:rPr lang="en-US" err="1"/>
              <a:t>opp</a:t>
            </a:r>
            <a:r>
              <a:rPr lang="en-US"/>
              <a:t> </a:t>
            </a:r>
            <a:r>
              <a:rPr lang="en-US" err="1"/>
              <a:t>en</a:t>
            </a:r>
            <a:r>
              <a:rPr lang="en-US"/>
              <a:t> lang </a:t>
            </a:r>
            <a:r>
              <a:rPr lang="en-US" err="1"/>
              <a:t>rekke</a:t>
            </a:r>
            <a:r>
              <a:rPr lang="en-US"/>
              <a:t> </a:t>
            </a:r>
            <a:r>
              <a:rPr lang="en-US" err="1"/>
              <a:t>mål</a:t>
            </a:r>
            <a:r>
              <a:rPr lang="en-US"/>
              <a:t>. </a:t>
            </a:r>
            <a:r>
              <a:rPr lang="en-US" err="1"/>
              <a:t>Noen</a:t>
            </a:r>
            <a:r>
              <a:rPr lang="en-US"/>
              <a:t> av </a:t>
            </a:r>
            <a:r>
              <a:rPr lang="en-US" err="1"/>
              <a:t>målene</a:t>
            </a:r>
            <a:r>
              <a:rPr lang="en-US"/>
              <a:t> </a:t>
            </a:r>
            <a:r>
              <a:rPr lang="en-US" err="1"/>
              <a:t>kan</a:t>
            </a:r>
            <a:r>
              <a:rPr lang="en-US"/>
              <a:t> </a:t>
            </a:r>
            <a:r>
              <a:rPr lang="en-US" err="1"/>
              <a:t>innebære</a:t>
            </a:r>
            <a:r>
              <a:rPr lang="en-US"/>
              <a:t> bruk av </a:t>
            </a:r>
            <a:r>
              <a:rPr lang="en-US" err="1"/>
              <a:t>statlige</a:t>
            </a:r>
            <a:r>
              <a:rPr lang="en-US"/>
              <a:t> </a:t>
            </a:r>
            <a:r>
              <a:rPr lang="en-US" err="1"/>
              <a:t>virkemidler</a:t>
            </a:r>
            <a:r>
              <a:rPr lang="en-US"/>
              <a:t> </a:t>
            </a:r>
            <a:r>
              <a:rPr lang="en-US" err="1"/>
              <a:t>som</a:t>
            </a:r>
            <a:r>
              <a:rPr lang="en-US"/>
              <a:t> </a:t>
            </a:r>
            <a:r>
              <a:rPr lang="en-US" err="1"/>
              <a:t>begrenser</a:t>
            </a:r>
            <a:r>
              <a:rPr lang="en-US"/>
              <a:t> </a:t>
            </a:r>
            <a:r>
              <a:rPr lang="en-US" err="1"/>
              <a:t>friheten</a:t>
            </a:r>
            <a:r>
              <a:rPr lang="en-US"/>
              <a:t> </a:t>
            </a:r>
            <a:r>
              <a:rPr lang="en-US" err="1"/>
              <a:t>til</a:t>
            </a:r>
            <a:r>
              <a:rPr lang="en-US"/>
              <a:t> </a:t>
            </a:r>
            <a:r>
              <a:rPr lang="en-US" err="1"/>
              <a:t>kommunene</a:t>
            </a:r>
            <a:r>
              <a:rPr lang="en-US"/>
              <a:t> </a:t>
            </a:r>
            <a:r>
              <a:rPr lang="en-US" err="1"/>
              <a:t>og</a:t>
            </a:r>
            <a:r>
              <a:rPr lang="en-US"/>
              <a:t> </a:t>
            </a:r>
            <a:r>
              <a:rPr lang="en-US" err="1"/>
              <a:t>fylkeskommunene</a:t>
            </a:r>
            <a:r>
              <a:rPr lang="en-US"/>
              <a:t>. </a:t>
            </a:r>
            <a:r>
              <a:rPr lang="en-US" err="1"/>
              <a:t>Følgende</a:t>
            </a:r>
            <a:r>
              <a:rPr lang="en-US"/>
              <a:t> </a:t>
            </a:r>
            <a:r>
              <a:rPr lang="en-US" err="1"/>
              <a:t>mål</a:t>
            </a:r>
            <a:r>
              <a:rPr lang="en-US"/>
              <a:t> </a:t>
            </a:r>
            <a:r>
              <a:rPr lang="en-US" err="1"/>
              <a:t>kan</a:t>
            </a:r>
            <a:r>
              <a:rPr lang="en-US"/>
              <a:t> </a:t>
            </a:r>
            <a:r>
              <a:rPr lang="en-US" err="1"/>
              <a:t>begrunne</a:t>
            </a:r>
            <a:r>
              <a:rPr lang="en-US"/>
              <a:t> </a:t>
            </a:r>
            <a:r>
              <a:rPr lang="en-US" err="1"/>
              <a:t>statlig</a:t>
            </a:r>
            <a:r>
              <a:rPr lang="en-US"/>
              <a:t> </a:t>
            </a:r>
            <a:r>
              <a:rPr lang="en-US" err="1"/>
              <a:t>styring</a:t>
            </a:r>
            <a:r>
              <a:rPr lang="en-US"/>
              <a:t>:</a:t>
            </a:r>
            <a:endParaRPr lang="en-US">
              <a:cs typeface="Calibri"/>
            </a:endParaRPr>
          </a:p>
          <a:p>
            <a:r>
              <a:rPr lang="en-US"/>
              <a:t>·    </a:t>
            </a:r>
            <a:r>
              <a:rPr lang="en-US" err="1"/>
              <a:t>rettssikkerhet</a:t>
            </a:r>
            <a:endParaRPr lang="en-US">
              <a:cs typeface="Calibri"/>
            </a:endParaRPr>
          </a:p>
          <a:p>
            <a:r>
              <a:rPr lang="en-US"/>
              <a:t>·    </a:t>
            </a:r>
            <a:r>
              <a:rPr lang="en-US" err="1"/>
              <a:t>likhet</a:t>
            </a:r>
            <a:r>
              <a:rPr lang="en-US"/>
              <a:t> </a:t>
            </a:r>
            <a:r>
              <a:rPr lang="en-US" err="1"/>
              <a:t>og</a:t>
            </a:r>
            <a:r>
              <a:rPr lang="en-US"/>
              <a:t> </a:t>
            </a:r>
            <a:r>
              <a:rPr lang="en-US" err="1"/>
              <a:t>likeverd</a:t>
            </a:r>
            <a:endParaRPr lang="en-US">
              <a:cs typeface="Calibri"/>
            </a:endParaRPr>
          </a:p>
          <a:p>
            <a:r>
              <a:rPr lang="en-US"/>
              <a:t>·    liv </a:t>
            </a:r>
            <a:r>
              <a:rPr lang="en-US" err="1"/>
              <a:t>og</a:t>
            </a:r>
            <a:r>
              <a:rPr lang="en-US"/>
              <a:t> </a:t>
            </a:r>
            <a:r>
              <a:rPr lang="en-US" err="1"/>
              <a:t>helse</a:t>
            </a:r>
            <a:endParaRPr lang="en-US">
              <a:cs typeface="Calibri"/>
            </a:endParaRPr>
          </a:p>
          <a:p>
            <a:r>
              <a:rPr lang="en-US"/>
              <a:t>·    </a:t>
            </a:r>
            <a:r>
              <a:rPr lang="en-US" err="1"/>
              <a:t>overordnet</a:t>
            </a:r>
            <a:r>
              <a:rPr lang="en-US"/>
              <a:t> </a:t>
            </a:r>
            <a:r>
              <a:rPr lang="en-US" err="1"/>
              <a:t>økonomisk</a:t>
            </a:r>
            <a:r>
              <a:rPr lang="en-US"/>
              <a:t> </a:t>
            </a:r>
            <a:r>
              <a:rPr lang="en-US" err="1"/>
              <a:t>styring</a:t>
            </a:r>
            <a:endParaRPr lang="en-US">
              <a:cs typeface="Calibri"/>
            </a:endParaRPr>
          </a:p>
          <a:p>
            <a:r>
              <a:rPr lang="en-US"/>
              <a:t>·    </a:t>
            </a:r>
            <a:r>
              <a:rPr lang="en-US" err="1"/>
              <a:t>effektiv</a:t>
            </a:r>
            <a:r>
              <a:rPr lang="en-US"/>
              <a:t> </a:t>
            </a:r>
            <a:r>
              <a:rPr lang="en-US" err="1"/>
              <a:t>og</a:t>
            </a:r>
            <a:r>
              <a:rPr lang="en-US"/>
              <a:t> </a:t>
            </a:r>
            <a:r>
              <a:rPr lang="en-US" err="1"/>
              <a:t>samordnet</a:t>
            </a:r>
            <a:r>
              <a:rPr lang="en-US"/>
              <a:t> bruk av </a:t>
            </a:r>
            <a:r>
              <a:rPr lang="en-US" err="1"/>
              <a:t>offentlige</a:t>
            </a:r>
            <a:r>
              <a:rPr lang="en-US"/>
              <a:t> </a:t>
            </a:r>
            <a:r>
              <a:rPr lang="en-US" err="1"/>
              <a:t>ressurser</a:t>
            </a:r>
            <a:endParaRPr lang="en-US">
              <a:cs typeface="Calibri"/>
            </a:endParaRPr>
          </a:p>
          <a:p>
            <a:r>
              <a:rPr lang="en-US"/>
              <a:t>·    </a:t>
            </a:r>
            <a:r>
              <a:rPr lang="en-US" err="1"/>
              <a:t>samfunnssikkerhet</a:t>
            </a:r>
            <a:endParaRPr lang="en-US">
              <a:cs typeface="Calibri"/>
            </a:endParaRPr>
          </a:p>
          <a:p>
            <a:r>
              <a:rPr lang="en-US"/>
              <a:t>·    </a:t>
            </a:r>
            <a:r>
              <a:rPr lang="en-US" err="1"/>
              <a:t>bærekraftig</a:t>
            </a:r>
            <a:r>
              <a:rPr lang="en-US"/>
              <a:t> </a:t>
            </a:r>
            <a:r>
              <a:rPr lang="en-US" err="1"/>
              <a:t>utvikling</a:t>
            </a:r>
            <a:endParaRPr lang="en-US">
              <a:cs typeface="Calibri"/>
            </a:endParaRPr>
          </a:p>
          <a:p>
            <a:r>
              <a:rPr lang="en-US"/>
              <a:t>·    </a:t>
            </a:r>
            <a:r>
              <a:rPr lang="en-US" err="1"/>
              <a:t>hensynet</a:t>
            </a:r>
            <a:r>
              <a:rPr lang="en-US"/>
              <a:t> </a:t>
            </a:r>
            <a:r>
              <a:rPr lang="en-US" err="1"/>
              <a:t>til</a:t>
            </a:r>
            <a:r>
              <a:rPr lang="en-US"/>
              <a:t> </a:t>
            </a:r>
            <a:r>
              <a:rPr lang="en-US" err="1"/>
              <a:t>urfolk</a:t>
            </a:r>
            <a:r>
              <a:rPr lang="en-US"/>
              <a:t> </a:t>
            </a:r>
            <a:r>
              <a:rPr lang="en-US" err="1"/>
              <a:t>og</a:t>
            </a:r>
            <a:r>
              <a:rPr lang="en-US"/>
              <a:t> </a:t>
            </a:r>
            <a:r>
              <a:rPr lang="en-US" err="1"/>
              <a:t>nasjonale</a:t>
            </a:r>
            <a:r>
              <a:rPr lang="en-US"/>
              <a:t> </a:t>
            </a:r>
            <a:r>
              <a:rPr lang="en-US" err="1"/>
              <a:t>minoriteter</a:t>
            </a:r>
            <a:endParaRPr lang="en-US">
              <a:cs typeface="Calibri"/>
            </a:endParaRPr>
          </a:p>
          <a:p>
            <a:endParaRPr lang="en-US">
              <a:cs typeface="Calibri"/>
            </a:endParaRPr>
          </a:p>
          <a:p>
            <a:br>
              <a:rPr lang="en-US"/>
            </a:br>
            <a:endParaRPr lang="en-US"/>
          </a:p>
          <a:p>
            <a:br>
              <a:rPr lang="en-US">
                <a:cs typeface="+mn-lt"/>
              </a:rPr>
            </a:br>
            <a:endParaRPr lang="en-US">
              <a:cs typeface="Calibri"/>
            </a:endParaRPr>
          </a:p>
          <a:p>
            <a:endParaRPr lang="nb-NO">
              <a:cs typeface="Calibri"/>
            </a:endParaRPr>
          </a:p>
          <a:p>
            <a:endParaRPr lang="nb-NO">
              <a:cs typeface="Calibri"/>
            </a:endParaRPr>
          </a:p>
          <a:p>
            <a:endParaRPr lang="nb-NO">
              <a:cs typeface="Calibri"/>
            </a:endParaRPr>
          </a:p>
          <a:p>
            <a:endParaRPr lang="nb-NO">
              <a:cs typeface="Calibri"/>
            </a:endParaRPr>
          </a:p>
          <a:p>
            <a:endParaRPr lang="nb-NO"/>
          </a:p>
          <a:p>
            <a:r>
              <a:rPr lang="nb-NO"/>
              <a:t>Stortinget</a:t>
            </a:r>
            <a:endParaRPr lang="nb-NO">
              <a:cs typeface="Calibri"/>
            </a:endParaRPr>
          </a:p>
          <a:p>
            <a:r>
              <a:rPr lang="nb-NO"/>
              <a:t>Lover og forskrifter</a:t>
            </a:r>
            <a:endParaRPr lang="nb-NO">
              <a:cs typeface="Calibri"/>
            </a:endParaRPr>
          </a:p>
          <a:p>
            <a:r>
              <a:rPr lang="nb-NO"/>
              <a:t>Vedtar statsbudsjettet – ramme</a:t>
            </a:r>
            <a:endParaRPr lang="nb-NO">
              <a:cs typeface="Calibri"/>
            </a:endParaRPr>
          </a:p>
          <a:p>
            <a:endParaRPr lang="nb-NO"/>
          </a:p>
          <a:p>
            <a:r>
              <a:rPr lang="nb-NO"/>
              <a:t>Innbyggere</a:t>
            </a:r>
            <a:endParaRPr lang="nb-NO">
              <a:cs typeface="Calibri"/>
            </a:endParaRPr>
          </a:p>
          <a:p>
            <a:r>
              <a:rPr lang="nb-NO"/>
              <a:t>Påvirker kommunene gjennom valg og mellom valg: folkeavstemninger, innbyggermedvirkning, innbyggerforslag</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85474-1F3E-044C-AA44-3EEC6A86EA9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03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lide">
    <p:bg>
      <p:bgPr>
        <a:solidFill>
          <a:schemeClr val="tx2"/>
        </a:solidFill>
        <a:effectLst/>
      </p:bgPr>
    </p:bg>
    <p:spTree>
      <p:nvGrpSpPr>
        <p:cNvPr id="1" name=""/>
        <p:cNvGrpSpPr/>
        <p:nvPr/>
      </p:nvGrpSpPr>
      <p:grpSpPr>
        <a:xfrm>
          <a:off x="0" y="0"/>
          <a:ext cx="0" cy="0"/>
          <a:chOff x="0" y="0"/>
          <a:chExt cx="0" cy="0"/>
        </a:xfrm>
      </p:grpSpPr>
      <p:pic>
        <p:nvPicPr>
          <p:cNvPr id="10" name="Picture 9" descr="A picture containing screenshot, black, space, darkness&#10;&#10;Description automatically generated">
            <a:extLst>
              <a:ext uri="{FF2B5EF4-FFF2-40B4-BE49-F238E27FC236}">
                <a16:creationId xmlns:a16="http://schemas.microsoft.com/office/drawing/2014/main" id="{C9D4D7E5-5E3B-B0BF-86A1-5D6635541F97}"/>
              </a:ext>
            </a:extLst>
          </p:cNvPr>
          <p:cNvPicPr>
            <a:picLocks noChangeAspect="1"/>
          </p:cNvPicPr>
          <p:nvPr userDrawn="1"/>
        </p:nvPicPr>
        <p:blipFill>
          <a:blip r:embed="rId2"/>
          <a:stretch>
            <a:fillRect/>
          </a:stretch>
        </p:blipFill>
        <p:spPr>
          <a:xfrm>
            <a:off x="1046262" y="1008711"/>
            <a:ext cx="10200382" cy="5188889"/>
          </a:xfrm>
          <a:prstGeom prst="rect">
            <a:avLst/>
          </a:prstGeom>
        </p:spPr>
      </p:pic>
      <p:pic>
        <p:nvPicPr>
          <p:cNvPr id="14" name="Picture 13" descr="A blue and white logo&#10;&#10;Description automatically generated with low confidence">
            <a:extLst>
              <a:ext uri="{FF2B5EF4-FFF2-40B4-BE49-F238E27FC236}">
                <a16:creationId xmlns:a16="http://schemas.microsoft.com/office/drawing/2014/main" id="{C3A2537D-C330-863B-AB6E-BF1524F15BD9}"/>
              </a:ext>
            </a:extLst>
          </p:cNvPr>
          <p:cNvPicPr>
            <a:picLocks noChangeAspect="1"/>
          </p:cNvPicPr>
          <p:nvPr userDrawn="1"/>
        </p:nvPicPr>
        <p:blipFill>
          <a:blip r:embed="rId3"/>
          <a:stretch>
            <a:fillRect/>
          </a:stretch>
        </p:blipFill>
        <p:spPr>
          <a:xfrm>
            <a:off x="10162800" y="5439600"/>
            <a:ext cx="1129650" cy="566355"/>
          </a:xfrm>
          <a:prstGeom prst="rect">
            <a:avLst/>
          </a:prstGeom>
        </p:spPr>
      </p:pic>
      <p:pic>
        <p:nvPicPr>
          <p:cNvPr id="3" name="Picture 2" descr="A blue text on a black background&#10;&#10;Description automatically generated with medium confidence">
            <a:extLst>
              <a:ext uri="{FF2B5EF4-FFF2-40B4-BE49-F238E27FC236}">
                <a16:creationId xmlns:a16="http://schemas.microsoft.com/office/drawing/2014/main" id="{EB1167D2-389E-5304-9E94-C588CCA7E838}"/>
              </a:ext>
            </a:extLst>
          </p:cNvPr>
          <p:cNvPicPr>
            <a:picLocks noChangeAspect="1"/>
          </p:cNvPicPr>
          <p:nvPr userDrawn="1"/>
        </p:nvPicPr>
        <p:blipFill>
          <a:blip r:embed="rId4"/>
          <a:stretch>
            <a:fillRect/>
          </a:stretch>
        </p:blipFill>
        <p:spPr>
          <a:xfrm>
            <a:off x="1001292" y="1008711"/>
            <a:ext cx="5751777" cy="639776"/>
          </a:xfrm>
          <a:prstGeom prst="rect">
            <a:avLst/>
          </a:prstGeom>
        </p:spPr>
      </p:pic>
    </p:spTree>
    <p:extLst>
      <p:ext uri="{BB962C8B-B14F-4D97-AF65-F5344CB8AC3E}">
        <p14:creationId xmlns:p14="http://schemas.microsoft.com/office/powerpoint/2010/main" val="2925266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bilde 3">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6478245" y="600691"/>
            <a:ext cx="5089448"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6478245" y="1647608"/>
            <a:ext cx="4839453" cy="3982638"/>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dirty="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1" y="0"/>
            <a:ext cx="5783914" cy="6857999"/>
          </a:xfrm>
        </p:spPr>
        <p:txBody>
          <a:bodyPr/>
          <a:lstStyle>
            <a:lvl1pPr marL="0" indent="0">
              <a:buNone/>
              <a:defRPr>
                <a:solidFill>
                  <a:schemeClr val="bg1">
                    <a:lumMod val="65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113177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bilde 4">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4720160" y="6028288"/>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07177" y="600691"/>
            <a:ext cx="5089448"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907177" y="1647608"/>
            <a:ext cx="5089448" cy="3982638"/>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dirty="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6408086" y="0"/>
            <a:ext cx="5783914" cy="6857999"/>
          </a:xfrm>
        </p:spPr>
        <p:txBody>
          <a:bodyPr/>
          <a:lstStyle>
            <a:lvl1pPr marL="0" indent="0">
              <a:buNone/>
              <a:defRPr>
                <a:solidFill>
                  <a:schemeClr val="bg1">
                    <a:lumMod val="65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386791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undertittel 2 spalter">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Tittel</a:t>
            </a:r>
          </a:p>
        </p:txBody>
      </p:sp>
      <p:sp>
        <p:nvSpPr>
          <p:cNvPr id="6" name="Text Placeholder 9">
            <a:extLst>
              <a:ext uri="{FF2B5EF4-FFF2-40B4-BE49-F238E27FC236}">
                <a16:creationId xmlns:a16="http://schemas.microsoft.com/office/drawing/2014/main" id="{64F70B31-CD19-C0EE-EC61-6D953DB554F9}"/>
              </a:ext>
            </a:extLst>
          </p:cNvPr>
          <p:cNvSpPr>
            <a:spLocks noGrp="1"/>
          </p:cNvSpPr>
          <p:nvPr>
            <p:ph type="body" sz="quarter" idx="12" hasCustomPrompt="1"/>
          </p:nvPr>
        </p:nvSpPr>
        <p:spPr>
          <a:xfrm>
            <a:off x="637307" y="1837310"/>
            <a:ext cx="5203400" cy="4392430"/>
          </a:xfrm>
        </p:spPr>
        <p:txBody>
          <a:bodyPr>
            <a:noAutofit/>
          </a:bodyPr>
          <a:lstStyle>
            <a:lvl1pPr marL="136525" indent="-136525">
              <a:spcBef>
                <a:spcPts val="200"/>
              </a:spcBef>
              <a:buFont typeface="Arial" panose="020B0604020202020204" pitchFamily="34" charset="0"/>
              <a:buChar char="•"/>
              <a:tabLst/>
              <a:defRPr sz="1800" b="0" i="0">
                <a:latin typeface="Arial" panose="020B0604020202020204" pitchFamily="34" charset="0"/>
                <a:cs typeface="Arial" panose="020B0604020202020204" pitchFamily="34" charset="0"/>
              </a:defRPr>
            </a:lvl1pPr>
          </a:lstStyle>
          <a:p>
            <a:pPr lvl="0"/>
            <a:r>
              <a:rPr lang="nb-NO" noProof="0" dirty="0"/>
              <a:t>Tekst</a:t>
            </a:r>
          </a:p>
        </p:txBody>
      </p:sp>
      <p:sp>
        <p:nvSpPr>
          <p:cNvPr id="7" name="Text Placeholder 9">
            <a:extLst>
              <a:ext uri="{FF2B5EF4-FFF2-40B4-BE49-F238E27FC236}">
                <a16:creationId xmlns:a16="http://schemas.microsoft.com/office/drawing/2014/main" id="{59310384-6193-F976-3593-FF0D8F160DD3}"/>
              </a:ext>
            </a:extLst>
          </p:cNvPr>
          <p:cNvSpPr>
            <a:spLocks noGrp="1"/>
          </p:cNvSpPr>
          <p:nvPr>
            <p:ph type="body" sz="quarter" idx="13" hasCustomPrompt="1"/>
          </p:nvPr>
        </p:nvSpPr>
        <p:spPr>
          <a:xfrm>
            <a:off x="6157574" y="1837310"/>
            <a:ext cx="5203400" cy="3996223"/>
          </a:xfrm>
        </p:spPr>
        <p:txBody>
          <a:bodyPr>
            <a:noAutofit/>
          </a:bodyPr>
          <a:lstStyle>
            <a:lvl1pPr marL="136525" indent="-136525">
              <a:spcBef>
                <a:spcPts val="200"/>
              </a:spcBef>
              <a:buFont typeface="Arial" panose="020B0604020202020204" pitchFamily="34" charset="0"/>
              <a:buChar char="•"/>
              <a:tabLst/>
              <a:defRPr sz="1800" b="0" i="0">
                <a:latin typeface="Arial" panose="020B0604020202020204" pitchFamily="34" charset="0"/>
                <a:cs typeface="Arial" panose="020B0604020202020204" pitchFamily="34" charset="0"/>
              </a:defRPr>
            </a:lvl1pPr>
          </a:lstStyle>
          <a:p>
            <a:pPr lvl="0"/>
            <a:r>
              <a:rPr lang="nb-NO" noProof="0" dirty="0"/>
              <a:t>Tekst</a:t>
            </a:r>
          </a:p>
        </p:txBody>
      </p:sp>
      <p:sp>
        <p:nvSpPr>
          <p:cNvPr id="8" name="Text Placeholder 9">
            <a:extLst>
              <a:ext uri="{FF2B5EF4-FFF2-40B4-BE49-F238E27FC236}">
                <a16:creationId xmlns:a16="http://schemas.microsoft.com/office/drawing/2014/main" id="{5058937F-8297-BB28-FBA3-ED498C754ED0}"/>
              </a:ext>
            </a:extLst>
          </p:cNvPr>
          <p:cNvSpPr>
            <a:spLocks noGrp="1"/>
          </p:cNvSpPr>
          <p:nvPr>
            <p:ph type="body" sz="quarter" idx="14" hasCustomPrompt="1"/>
          </p:nvPr>
        </p:nvSpPr>
        <p:spPr>
          <a:xfrm>
            <a:off x="647210" y="1458346"/>
            <a:ext cx="5203400" cy="296290"/>
          </a:xfrm>
        </p:spPr>
        <p:txBody>
          <a:bodyPr>
            <a:noAutofit/>
          </a:bodyPr>
          <a:lstStyle>
            <a:lvl1pPr marL="0" indent="0">
              <a:spcBef>
                <a:spcPts val="200"/>
              </a:spcBef>
              <a:buFont typeface="Arial" panose="020B0604020202020204" pitchFamily="34" charset="0"/>
              <a:buNone/>
              <a:tabLst/>
              <a:defRPr sz="2000" b="1" i="0">
                <a:latin typeface="Arial" panose="020B0604020202020204" pitchFamily="34" charset="0"/>
                <a:cs typeface="Arial" panose="020B0604020202020204" pitchFamily="34" charset="0"/>
              </a:defRPr>
            </a:lvl1pPr>
          </a:lstStyle>
          <a:p>
            <a:pPr lvl="0"/>
            <a:r>
              <a:rPr lang="nb-NO" noProof="0" dirty="0"/>
              <a:t>Undertittel</a:t>
            </a:r>
          </a:p>
        </p:txBody>
      </p:sp>
      <p:sp>
        <p:nvSpPr>
          <p:cNvPr id="9" name="Text Placeholder 9">
            <a:extLst>
              <a:ext uri="{FF2B5EF4-FFF2-40B4-BE49-F238E27FC236}">
                <a16:creationId xmlns:a16="http://schemas.microsoft.com/office/drawing/2014/main" id="{163714BA-FE15-3F6A-2617-BB949DC5228B}"/>
              </a:ext>
            </a:extLst>
          </p:cNvPr>
          <p:cNvSpPr>
            <a:spLocks noGrp="1"/>
          </p:cNvSpPr>
          <p:nvPr>
            <p:ph type="body" sz="quarter" idx="15" hasCustomPrompt="1"/>
          </p:nvPr>
        </p:nvSpPr>
        <p:spPr>
          <a:xfrm>
            <a:off x="6139255" y="1458346"/>
            <a:ext cx="5203400" cy="296290"/>
          </a:xfrm>
        </p:spPr>
        <p:txBody>
          <a:bodyPr>
            <a:noAutofit/>
          </a:bodyPr>
          <a:lstStyle>
            <a:lvl1pPr marL="0" indent="0">
              <a:spcBef>
                <a:spcPts val="200"/>
              </a:spcBef>
              <a:buFont typeface="Arial" panose="020B0604020202020204" pitchFamily="34" charset="0"/>
              <a:buNone/>
              <a:tabLst/>
              <a:defRPr sz="2000" b="1" i="0">
                <a:latin typeface="Arial" panose="020B0604020202020204" pitchFamily="34" charset="0"/>
                <a:cs typeface="Arial" panose="020B0604020202020204" pitchFamily="34" charset="0"/>
              </a:defRPr>
            </a:lvl1pPr>
          </a:lstStyle>
          <a:p>
            <a:pPr lvl="0"/>
            <a:r>
              <a:rPr lang="nb-NO" noProof="0" dirty="0"/>
              <a:t>Undertittel</a:t>
            </a:r>
          </a:p>
        </p:txBody>
      </p:sp>
    </p:spTree>
    <p:extLst>
      <p:ext uri="{BB962C8B-B14F-4D97-AF65-F5344CB8AC3E}">
        <p14:creationId xmlns:p14="http://schemas.microsoft.com/office/powerpoint/2010/main" val="35226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2 spalter">
    <p:bg>
      <p:bgPr>
        <a:solidFill>
          <a:schemeClr val="accent4"/>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Tittel</a:t>
            </a:r>
          </a:p>
        </p:txBody>
      </p:sp>
      <p:sp>
        <p:nvSpPr>
          <p:cNvPr id="3" name="Content Placeholder 2">
            <a:extLst>
              <a:ext uri="{FF2B5EF4-FFF2-40B4-BE49-F238E27FC236}">
                <a16:creationId xmlns:a16="http://schemas.microsoft.com/office/drawing/2014/main" id="{C992F9F0-4608-435A-6217-9783FC64BCA3}"/>
              </a:ext>
            </a:extLst>
          </p:cNvPr>
          <p:cNvSpPr>
            <a:spLocks noGrp="1"/>
          </p:cNvSpPr>
          <p:nvPr>
            <p:ph sz="quarter" idx="16"/>
          </p:nvPr>
        </p:nvSpPr>
        <p:spPr>
          <a:xfrm>
            <a:off x="647700" y="1511906"/>
            <a:ext cx="5202238" cy="4375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Content Placeholder 2">
            <a:extLst>
              <a:ext uri="{FF2B5EF4-FFF2-40B4-BE49-F238E27FC236}">
                <a16:creationId xmlns:a16="http://schemas.microsoft.com/office/drawing/2014/main" id="{C1E85AEC-A1F2-ADFE-8B36-080F979F1107}"/>
              </a:ext>
            </a:extLst>
          </p:cNvPr>
          <p:cNvSpPr>
            <a:spLocks noGrp="1"/>
          </p:cNvSpPr>
          <p:nvPr>
            <p:ph sz="quarter" idx="17"/>
          </p:nvPr>
        </p:nvSpPr>
        <p:spPr>
          <a:xfrm>
            <a:off x="6134100" y="1511906"/>
            <a:ext cx="5202238" cy="4375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2" name="Picture 1">
            <a:extLst>
              <a:ext uri="{FF2B5EF4-FFF2-40B4-BE49-F238E27FC236}">
                <a16:creationId xmlns:a16="http://schemas.microsoft.com/office/drawing/2014/main" id="{E4686605-DBC6-19E0-3D70-A55414D81436}"/>
              </a:ext>
            </a:extLst>
          </p:cNvPr>
          <p:cNvPicPr>
            <a:picLocks noChangeAspect="1"/>
          </p:cNvPicPr>
          <p:nvPr userDrawn="1"/>
        </p:nvPicPr>
        <p:blipFill>
          <a:blip r:embed="rId2"/>
          <a:stretch>
            <a:fillRect/>
          </a:stretch>
        </p:blipFill>
        <p:spPr>
          <a:xfrm>
            <a:off x="10397066" y="6217585"/>
            <a:ext cx="1151467" cy="229021"/>
          </a:xfrm>
          <a:prstGeom prst="rect">
            <a:avLst/>
          </a:prstGeom>
        </p:spPr>
      </p:pic>
    </p:spTree>
    <p:extLst>
      <p:ext uri="{BB962C8B-B14F-4D97-AF65-F5344CB8AC3E}">
        <p14:creationId xmlns:p14="http://schemas.microsoft.com/office/powerpoint/2010/main" val="2245658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med tittel">
    <p:bg>
      <p:bgPr>
        <a:solidFill>
          <a:schemeClr val="accent4"/>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4056B6B-9B8D-D1BC-D027-B5275F961BFC}"/>
              </a:ext>
            </a:extLst>
          </p:cNvPr>
          <p:cNvSpPr>
            <a:spLocks noGrp="1"/>
          </p:cNvSpPr>
          <p:nvPr>
            <p:ph type="body" sz="quarter" idx="10" hasCustomPrompt="1"/>
          </p:nvPr>
        </p:nvSpPr>
        <p:spPr>
          <a:xfrm>
            <a:off x="637541" y="609225"/>
            <a:ext cx="1070601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Tittel</a:t>
            </a:r>
          </a:p>
        </p:txBody>
      </p:sp>
      <p:sp>
        <p:nvSpPr>
          <p:cNvPr id="6" name="Picture Placeholder 5">
            <a:extLst>
              <a:ext uri="{FF2B5EF4-FFF2-40B4-BE49-F238E27FC236}">
                <a16:creationId xmlns:a16="http://schemas.microsoft.com/office/drawing/2014/main" id="{743BC0C5-7BC3-7EDB-21B2-F6B75FDD1A01}"/>
              </a:ext>
            </a:extLst>
          </p:cNvPr>
          <p:cNvSpPr>
            <a:spLocks noGrp="1"/>
          </p:cNvSpPr>
          <p:nvPr>
            <p:ph type="pic" sz="quarter" idx="18"/>
          </p:nvPr>
        </p:nvSpPr>
        <p:spPr>
          <a:xfrm>
            <a:off x="638175" y="1511300"/>
            <a:ext cx="10698163" cy="4375150"/>
          </a:xfrm>
        </p:spPr>
        <p:txBody>
          <a:bodyPr/>
          <a:lstStyle>
            <a:lvl1pPr marL="0" indent="0">
              <a:buNone/>
              <a:defRPr>
                <a:solidFill>
                  <a:schemeClr val="bg1">
                    <a:lumMod val="65000"/>
                  </a:schemeClr>
                </a:solidFill>
              </a:defRPr>
            </a:lvl1pPr>
          </a:lstStyle>
          <a:p>
            <a:r>
              <a:rPr lang="nb-NO"/>
              <a:t>Klikk på ikonet for å legge til et bilde</a:t>
            </a:r>
            <a:endParaRPr lang="nb-NO" dirty="0"/>
          </a:p>
        </p:txBody>
      </p:sp>
      <p:pic>
        <p:nvPicPr>
          <p:cNvPr id="2" name="Picture 1">
            <a:extLst>
              <a:ext uri="{FF2B5EF4-FFF2-40B4-BE49-F238E27FC236}">
                <a16:creationId xmlns:a16="http://schemas.microsoft.com/office/drawing/2014/main" id="{634A91F3-34DB-9038-2C59-75EB1224C3A7}"/>
              </a:ext>
            </a:extLst>
          </p:cNvPr>
          <p:cNvPicPr>
            <a:picLocks noChangeAspect="1"/>
          </p:cNvPicPr>
          <p:nvPr userDrawn="1"/>
        </p:nvPicPr>
        <p:blipFill>
          <a:blip r:embed="rId2"/>
          <a:stretch>
            <a:fillRect/>
          </a:stretch>
        </p:blipFill>
        <p:spPr>
          <a:xfrm>
            <a:off x="10397066" y="6217585"/>
            <a:ext cx="1151467" cy="229021"/>
          </a:xfrm>
          <a:prstGeom prst="rect">
            <a:avLst/>
          </a:prstGeom>
        </p:spPr>
      </p:pic>
    </p:spTree>
    <p:extLst>
      <p:ext uri="{BB962C8B-B14F-4D97-AF65-F5344CB8AC3E}">
        <p14:creationId xmlns:p14="http://schemas.microsoft.com/office/powerpoint/2010/main" val="400413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bilde">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217585"/>
            <a:ext cx="1151467" cy="229021"/>
          </a:xfrm>
          <a:prstGeom prst="rect">
            <a:avLst/>
          </a:prstGeom>
        </p:spPr>
      </p:pic>
      <p:sp>
        <p:nvSpPr>
          <p:cNvPr id="6" name="Picture Placeholder 5">
            <a:extLst>
              <a:ext uri="{FF2B5EF4-FFF2-40B4-BE49-F238E27FC236}">
                <a16:creationId xmlns:a16="http://schemas.microsoft.com/office/drawing/2014/main" id="{743BC0C5-7BC3-7EDB-21B2-F6B75FDD1A01}"/>
              </a:ext>
            </a:extLst>
          </p:cNvPr>
          <p:cNvSpPr>
            <a:spLocks noGrp="1"/>
          </p:cNvSpPr>
          <p:nvPr>
            <p:ph type="pic" sz="quarter" idx="18"/>
          </p:nvPr>
        </p:nvSpPr>
        <p:spPr>
          <a:xfrm>
            <a:off x="0" y="0"/>
            <a:ext cx="12192000" cy="5898629"/>
          </a:xfrm>
        </p:spPr>
        <p:txBody>
          <a:bodyPr/>
          <a:lstStyle>
            <a:lvl1pPr marL="0" indent="0">
              <a:buNone/>
              <a:defRPr>
                <a:solidFill>
                  <a:schemeClr val="bg1">
                    <a:lumMod val="65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64014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k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6" name="Picture 5" descr="A blue question mark in a black square&#10;&#10;Description automatically generated with medium confidence">
            <a:extLst>
              <a:ext uri="{FF2B5EF4-FFF2-40B4-BE49-F238E27FC236}">
                <a16:creationId xmlns:a16="http://schemas.microsoft.com/office/drawing/2014/main" id="{ED24C09C-9498-EB7C-FD6F-482E33504F4C}"/>
              </a:ext>
            </a:extLst>
          </p:cNvPr>
          <p:cNvPicPr>
            <a:picLocks noChangeAspect="1"/>
          </p:cNvPicPr>
          <p:nvPr userDrawn="1"/>
        </p:nvPicPr>
        <p:blipFill>
          <a:blip r:embed="rId3"/>
          <a:stretch>
            <a:fillRect/>
          </a:stretch>
        </p:blipFill>
        <p:spPr>
          <a:xfrm>
            <a:off x="10093421" y="736600"/>
            <a:ext cx="1455112" cy="1684867"/>
          </a:xfrm>
          <a:prstGeom prst="rect">
            <a:avLst/>
          </a:prstGeom>
        </p:spPr>
      </p:pic>
      <p:sp>
        <p:nvSpPr>
          <p:cNvPr id="8" name="Text Placeholder 9">
            <a:extLst>
              <a:ext uri="{FF2B5EF4-FFF2-40B4-BE49-F238E27FC236}">
                <a16:creationId xmlns:a16="http://schemas.microsoft.com/office/drawing/2014/main" id="{5BB03103-1FFB-8A89-9A01-6125051DA415}"/>
              </a:ext>
            </a:extLst>
          </p:cNvPr>
          <p:cNvSpPr>
            <a:spLocks noGrp="1"/>
          </p:cNvSpPr>
          <p:nvPr>
            <p:ph type="body" sz="quarter" idx="12" hasCustomPrompt="1"/>
          </p:nvPr>
        </p:nvSpPr>
        <p:spPr>
          <a:xfrm>
            <a:off x="986796" y="2218710"/>
            <a:ext cx="8614404" cy="3826490"/>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dirty="0"/>
              <a:t>Kommunestyret skal ta lederskapet for utviklingen av kommunen – hvordan kan det gjøres på en best mulig måte?</a:t>
            </a:r>
          </a:p>
        </p:txBody>
      </p:sp>
      <p:sp>
        <p:nvSpPr>
          <p:cNvPr id="2" name="Text Placeholder 9">
            <a:extLst>
              <a:ext uri="{FF2B5EF4-FFF2-40B4-BE49-F238E27FC236}">
                <a16:creationId xmlns:a16="http://schemas.microsoft.com/office/drawing/2014/main" id="{D15426E1-3FC8-1E2D-4373-3752F23E27BA}"/>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Refleksjonsoppgave</a:t>
            </a:r>
          </a:p>
        </p:txBody>
      </p:sp>
    </p:spTree>
    <p:extLst>
      <p:ext uri="{BB962C8B-B14F-4D97-AF65-F5344CB8AC3E}">
        <p14:creationId xmlns:p14="http://schemas.microsoft.com/office/powerpoint/2010/main" val="4275268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ku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dirty="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dirty="0"/>
          </a:p>
          <a:p>
            <a:pPr lvl="0"/>
            <a:r>
              <a:rPr lang="nb-NO" noProof="0" dirty="0"/>
              <a:t>En politiker i kommunen engasjerer seg i saken og har møtt med kunstneren og dennes advokat flere ganger. Politikeren ønsker å ta saken opp i kommunestyret. Er politikeren inhabil?</a:t>
            </a:r>
          </a:p>
        </p:txBody>
      </p:sp>
      <p:pic>
        <p:nvPicPr>
          <p:cNvPr id="8" name="Picture 7" descr="A blue question mark in a black square&#10;&#10;Description automatically generated with medium confidence">
            <a:extLst>
              <a:ext uri="{FF2B5EF4-FFF2-40B4-BE49-F238E27FC236}">
                <a16:creationId xmlns:a16="http://schemas.microsoft.com/office/drawing/2014/main" id="{945532E5-7159-DDD6-AB96-FB35F40F8379}"/>
              </a:ext>
            </a:extLst>
          </p:cNvPr>
          <p:cNvPicPr>
            <a:picLocks noChangeAspect="1"/>
          </p:cNvPicPr>
          <p:nvPr userDrawn="1"/>
        </p:nvPicPr>
        <p:blipFill>
          <a:blip r:embed="rId3"/>
          <a:stretch>
            <a:fillRect/>
          </a:stretch>
        </p:blipFill>
        <p:spPr>
          <a:xfrm>
            <a:off x="10792839" y="745064"/>
            <a:ext cx="755694" cy="875014"/>
          </a:xfrm>
          <a:prstGeom prst="rect">
            <a:avLst/>
          </a:prstGeom>
        </p:spPr>
      </p:pic>
      <p:sp>
        <p:nvSpPr>
          <p:cNvPr id="2" name="Text Placeholder 9">
            <a:extLst>
              <a:ext uri="{FF2B5EF4-FFF2-40B4-BE49-F238E27FC236}">
                <a16:creationId xmlns:a16="http://schemas.microsoft.com/office/drawing/2014/main" id="{87CF5F9E-AB3B-6E72-A947-958BECDCA169}"/>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Diskusjonsoppgave</a:t>
            </a:r>
          </a:p>
        </p:txBody>
      </p:sp>
    </p:spTree>
    <p:extLst>
      <p:ext uri="{BB962C8B-B14F-4D97-AF65-F5344CB8AC3E}">
        <p14:creationId xmlns:p14="http://schemas.microsoft.com/office/powerpoint/2010/main" val="379322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dirty="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dirty="0"/>
          </a:p>
          <a:p>
            <a:pPr lvl="0"/>
            <a:r>
              <a:rPr lang="nb-NO" noProof="0" dirty="0"/>
              <a:t>En politiker i kommunen engasjerer seg i saken og har møtt med kunstneren og dennes advokat flere ganger. Politikeren ønsker å ta saken opp i kommunestyret. Er politikeren inhabil?</a:t>
            </a:r>
          </a:p>
        </p:txBody>
      </p:sp>
      <p:pic>
        <p:nvPicPr>
          <p:cNvPr id="8" name="Picture 7">
            <a:extLst>
              <a:ext uri="{FF2B5EF4-FFF2-40B4-BE49-F238E27FC236}">
                <a16:creationId xmlns:a16="http://schemas.microsoft.com/office/drawing/2014/main" id="{945532E5-7159-DDD6-AB96-FB35F40F8379}"/>
              </a:ext>
            </a:extLst>
          </p:cNvPr>
          <p:cNvPicPr>
            <a:picLocks noChangeAspect="1"/>
          </p:cNvPicPr>
          <p:nvPr userDrawn="1"/>
        </p:nvPicPr>
        <p:blipFill>
          <a:blip r:embed="rId3"/>
          <a:srcRect/>
          <a:stretch/>
        </p:blipFill>
        <p:spPr>
          <a:xfrm>
            <a:off x="10792839" y="745064"/>
            <a:ext cx="755693" cy="875014"/>
          </a:xfrm>
          <a:prstGeom prst="rect">
            <a:avLst/>
          </a:prstGeom>
        </p:spPr>
      </p:pic>
      <p:sp>
        <p:nvSpPr>
          <p:cNvPr id="2" name="Text Placeholder 9">
            <a:extLst>
              <a:ext uri="{FF2B5EF4-FFF2-40B4-BE49-F238E27FC236}">
                <a16:creationId xmlns:a16="http://schemas.microsoft.com/office/drawing/2014/main" id="{02884A30-FC7C-4F27-A9E9-CA2C17738FEF}"/>
              </a:ext>
            </a:extLst>
          </p:cNvPr>
          <p:cNvSpPr>
            <a:spLocks noGrp="1"/>
          </p:cNvSpPr>
          <p:nvPr>
            <p:ph type="body" sz="quarter" idx="10" hasCustomPrompt="1"/>
          </p:nvPr>
        </p:nvSpPr>
        <p:spPr>
          <a:xfrm>
            <a:off x="969955" y="1129506"/>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Case</a:t>
            </a:r>
          </a:p>
        </p:txBody>
      </p:sp>
    </p:spTree>
    <p:extLst>
      <p:ext uri="{BB962C8B-B14F-4D97-AF65-F5344CB8AC3E}">
        <p14:creationId xmlns:p14="http://schemas.microsoft.com/office/powerpoint/2010/main" val="2912068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ell: De folkevalgtes roll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43287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ause">
    <p:bg>
      <p:bgPr>
        <a:solidFill>
          <a:schemeClr val="tx2"/>
        </a:solidFill>
        <a:effectLst/>
      </p:bgPr>
    </p:bg>
    <p:spTree>
      <p:nvGrpSpPr>
        <p:cNvPr id="1" name=""/>
        <p:cNvGrpSpPr/>
        <p:nvPr/>
      </p:nvGrpSpPr>
      <p:grpSpPr>
        <a:xfrm>
          <a:off x="0" y="0"/>
          <a:ext cx="0" cy="0"/>
          <a:chOff x="0" y="0"/>
          <a:chExt cx="0" cy="0"/>
        </a:xfrm>
      </p:grpSpPr>
      <p:pic>
        <p:nvPicPr>
          <p:cNvPr id="6" name="Picture 5" descr="A blue and white logo&#10;&#10;Description automatically generated with low confidence">
            <a:extLst>
              <a:ext uri="{FF2B5EF4-FFF2-40B4-BE49-F238E27FC236}">
                <a16:creationId xmlns:a16="http://schemas.microsoft.com/office/drawing/2014/main" id="{676BAAA0-4E1A-CD2B-E7AD-3DB00B022A3A}"/>
              </a:ext>
            </a:extLst>
          </p:cNvPr>
          <p:cNvPicPr>
            <a:picLocks noChangeAspect="1"/>
          </p:cNvPicPr>
          <p:nvPr userDrawn="1"/>
        </p:nvPicPr>
        <p:blipFill>
          <a:blip r:embed="rId2"/>
          <a:stretch>
            <a:fillRect/>
          </a:stretch>
        </p:blipFill>
        <p:spPr>
          <a:xfrm>
            <a:off x="10162800" y="5439600"/>
            <a:ext cx="1129650" cy="566355"/>
          </a:xfrm>
          <a:prstGeom prst="rect">
            <a:avLst/>
          </a:prstGeom>
        </p:spPr>
      </p:pic>
      <p:pic>
        <p:nvPicPr>
          <p:cNvPr id="8" name="Picture 7" descr="A blue line on a black background&#10;&#10;Description automatically generated with low confidence">
            <a:extLst>
              <a:ext uri="{FF2B5EF4-FFF2-40B4-BE49-F238E27FC236}">
                <a16:creationId xmlns:a16="http://schemas.microsoft.com/office/drawing/2014/main" id="{E1B3D382-8C6C-3DA6-3501-E5C6414381BA}"/>
              </a:ext>
            </a:extLst>
          </p:cNvPr>
          <p:cNvPicPr>
            <a:picLocks noChangeAspect="1"/>
          </p:cNvPicPr>
          <p:nvPr userDrawn="1"/>
        </p:nvPicPr>
        <p:blipFill>
          <a:blip r:embed="rId3"/>
          <a:stretch>
            <a:fillRect/>
          </a:stretch>
        </p:blipFill>
        <p:spPr>
          <a:xfrm>
            <a:off x="998813" y="953728"/>
            <a:ext cx="697466" cy="5240595"/>
          </a:xfrm>
          <a:prstGeom prst="rect">
            <a:avLst/>
          </a:prstGeom>
        </p:spPr>
      </p:pic>
      <p:pic>
        <p:nvPicPr>
          <p:cNvPr id="3" name="Picture 2" descr="A blue text on a black background&#10;&#10;Description automatically generated with medium confidence">
            <a:extLst>
              <a:ext uri="{FF2B5EF4-FFF2-40B4-BE49-F238E27FC236}">
                <a16:creationId xmlns:a16="http://schemas.microsoft.com/office/drawing/2014/main" id="{EA7EAE41-1AF3-664C-1DE4-719BC140A583}"/>
              </a:ext>
            </a:extLst>
          </p:cNvPr>
          <p:cNvPicPr>
            <a:picLocks noChangeAspect="1"/>
          </p:cNvPicPr>
          <p:nvPr userDrawn="1"/>
        </p:nvPicPr>
        <p:blipFill>
          <a:blip r:embed="rId4"/>
          <a:stretch>
            <a:fillRect/>
          </a:stretch>
        </p:blipFill>
        <p:spPr>
          <a:xfrm>
            <a:off x="4683176" y="2998301"/>
            <a:ext cx="2894351" cy="1151448"/>
          </a:xfrm>
          <a:prstGeom prst="rect">
            <a:avLst/>
          </a:prstGeom>
        </p:spPr>
      </p:pic>
    </p:spTree>
    <p:extLst>
      <p:ext uri="{BB962C8B-B14F-4D97-AF65-F5344CB8AC3E}">
        <p14:creationId xmlns:p14="http://schemas.microsoft.com/office/powerpoint/2010/main" val="279203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ell: Deltakelsestrappa">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70"/>
          </a:xfrm>
          <a:prstGeom prst="rect">
            <a:avLst/>
          </a:prstGeom>
        </p:spPr>
      </p:pic>
    </p:spTree>
    <p:extLst>
      <p:ext uri="{BB962C8B-B14F-4D97-AF65-F5344CB8AC3E}">
        <p14:creationId xmlns:p14="http://schemas.microsoft.com/office/powerpoint/2010/main" val="3085051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dell: Handlingsrommet">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3" cy="7087069"/>
          </a:xfrm>
          <a:prstGeom prst="rect">
            <a:avLst/>
          </a:prstGeom>
        </p:spPr>
      </p:pic>
    </p:spTree>
    <p:extLst>
      <p:ext uri="{BB962C8B-B14F-4D97-AF65-F5344CB8AC3E}">
        <p14:creationId xmlns:p14="http://schemas.microsoft.com/office/powerpoint/2010/main" val="478148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ell: Kommunedirektørens oppgav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2111570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ell: Kommunestyrets oppgav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3" cy="7087069"/>
          </a:xfrm>
          <a:prstGeom prst="rect">
            <a:avLst/>
          </a:prstGeom>
        </p:spPr>
      </p:pic>
    </p:spTree>
    <p:extLst>
      <p:ext uri="{BB962C8B-B14F-4D97-AF65-F5344CB8AC3E}">
        <p14:creationId xmlns:p14="http://schemas.microsoft.com/office/powerpoint/2010/main" val="1274939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dell: Slik styrer Stortinget">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232348" y="-220140"/>
            <a:ext cx="12599234" cy="7087069"/>
          </a:xfrm>
          <a:prstGeom prst="rect">
            <a:avLst/>
          </a:prstGeom>
        </p:spPr>
      </p:pic>
    </p:spTree>
    <p:extLst>
      <p:ext uri="{BB962C8B-B14F-4D97-AF65-F5344CB8AC3E}">
        <p14:creationId xmlns:p14="http://schemas.microsoft.com/office/powerpoint/2010/main" val="315537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dell: To styringsmodell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2528792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dell: Formannskapsmodellen">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395590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dell: Parlamentarisme">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8" name="Picture 7">
            <a:extLst>
              <a:ext uri="{FF2B5EF4-FFF2-40B4-BE49-F238E27FC236}">
                <a16:creationId xmlns:a16="http://schemas.microsoft.com/office/drawing/2014/main" id="{5A8C6CCD-1621-6502-54B3-49E6EC5B7949}"/>
              </a:ext>
            </a:extLst>
          </p:cNvPr>
          <p:cNvPicPr>
            <a:picLocks noChangeAspect="1"/>
          </p:cNvPicPr>
          <p:nvPr userDrawn="1"/>
        </p:nvPicPr>
        <p:blipFill>
          <a:blip r:embed="rId3"/>
          <a:srcRect/>
          <a:stretch/>
        </p:blipFill>
        <p:spPr>
          <a:xfrm>
            <a:off x="-69096" y="-229535"/>
            <a:ext cx="12330190" cy="6935732"/>
          </a:xfrm>
          <a:prstGeom prst="rect">
            <a:avLst/>
          </a:prstGeom>
        </p:spPr>
      </p:pic>
    </p:spTree>
    <p:extLst>
      <p:ext uri="{BB962C8B-B14F-4D97-AF65-F5344CB8AC3E}">
        <p14:creationId xmlns:p14="http://schemas.microsoft.com/office/powerpoint/2010/main" val="2606523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 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83249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 2">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100634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6" name="Picture 5" descr="A blue and white logo&#10;&#10;Description automatically generated with low confidence">
            <a:extLst>
              <a:ext uri="{FF2B5EF4-FFF2-40B4-BE49-F238E27FC236}">
                <a16:creationId xmlns:a16="http://schemas.microsoft.com/office/drawing/2014/main" id="{8E6B43BD-9520-8B5F-B3F9-FEFD985249D6}"/>
              </a:ext>
            </a:extLst>
          </p:cNvPr>
          <p:cNvPicPr>
            <a:picLocks noChangeAspect="1"/>
          </p:cNvPicPr>
          <p:nvPr userDrawn="1"/>
        </p:nvPicPr>
        <p:blipFill>
          <a:blip r:embed="rId2"/>
          <a:stretch>
            <a:fillRect/>
          </a:stretch>
        </p:blipFill>
        <p:spPr>
          <a:xfrm>
            <a:off x="10162800" y="5439600"/>
            <a:ext cx="1129650" cy="566355"/>
          </a:xfrm>
          <a:prstGeom prst="rect">
            <a:avLst/>
          </a:prstGeom>
        </p:spPr>
      </p:pic>
      <p:sp>
        <p:nvSpPr>
          <p:cNvPr id="7" name="Text Placeholder 9">
            <a:extLst>
              <a:ext uri="{FF2B5EF4-FFF2-40B4-BE49-F238E27FC236}">
                <a16:creationId xmlns:a16="http://schemas.microsoft.com/office/drawing/2014/main" id="{BF8AAC9E-2388-E8A7-119E-699999AB573A}"/>
              </a:ext>
            </a:extLst>
          </p:cNvPr>
          <p:cNvSpPr>
            <a:spLocks noGrp="1"/>
          </p:cNvSpPr>
          <p:nvPr>
            <p:ph type="body" sz="quarter" idx="12" hasCustomPrompt="1"/>
          </p:nvPr>
        </p:nvSpPr>
        <p:spPr>
          <a:xfrm>
            <a:off x="2524524" y="2485834"/>
            <a:ext cx="7142952" cy="2769431"/>
          </a:xfrm>
        </p:spPr>
        <p:txBody>
          <a:bodyPr>
            <a:noAutofit/>
          </a:bodyPr>
          <a:lstStyle>
            <a:lvl1pPr marL="0" indent="0" algn="ctr">
              <a:spcBef>
                <a:spcPts val="350"/>
              </a:spcBef>
              <a:buFont typeface="Arial" panose="020B0604020202020204" pitchFamily="34" charset="0"/>
              <a:buNone/>
              <a:tabLst/>
              <a:defRPr sz="5500" b="0" i="0">
                <a:latin typeface="Arial" panose="020B0604020202020204" pitchFamily="34" charset="0"/>
                <a:cs typeface="Arial" panose="020B0604020202020204" pitchFamily="34" charset="0"/>
              </a:defRPr>
            </a:lvl1pPr>
          </a:lstStyle>
          <a:p>
            <a:pPr lvl="0"/>
            <a:r>
              <a:rPr lang="nb-NO" noProof="0" dirty="0"/>
              <a:t>KS ønsker alle folkevalgte lykke til!</a:t>
            </a:r>
          </a:p>
        </p:txBody>
      </p:sp>
      <p:pic>
        <p:nvPicPr>
          <p:cNvPr id="9" name="Picture 8">
            <a:extLst>
              <a:ext uri="{FF2B5EF4-FFF2-40B4-BE49-F238E27FC236}">
                <a16:creationId xmlns:a16="http://schemas.microsoft.com/office/drawing/2014/main" id="{0A699760-63F0-6CBB-D2FC-7F07C71FE42A}"/>
              </a:ext>
            </a:extLst>
          </p:cNvPr>
          <p:cNvPicPr>
            <a:picLocks noChangeAspect="1"/>
          </p:cNvPicPr>
          <p:nvPr userDrawn="1"/>
        </p:nvPicPr>
        <p:blipFill>
          <a:blip r:embed="rId3"/>
          <a:stretch>
            <a:fillRect/>
          </a:stretch>
        </p:blipFill>
        <p:spPr>
          <a:xfrm>
            <a:off x="1012723" y="979480"/>
            <a:ext cx="10146889" cy="775153"/>
          </a:xfrm>
          <a:prstGeom prst="rect">
            <a:avLst/>
          </a:prstGeom>
        </p:spPr>
      </p:pic>
    </p:spTree>
    <p:extLst>
      <p:ext uri="{BB962C8B-B14F-4D97-AF65-F5344CB8AC3E}">
        <p14:creationId xmlns:p14="http://schemas.microsoft.com/office/powerpoint/2010/main" val="949513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m 3">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708603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4">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798002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5">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22420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m 6">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2458177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 7">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067854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Reflek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pic>
        <p:nvPicPr>
          <p:cNvPr id="6" name="Picture 5" descr="A blue question mark in a black square&#10;&#10;Description automatically generated with medium confidence">
            <a:extLst>
              <a:ext uri="{FF2B5EF4-FFF2-40B4-BE49-F238E27FC236}">
                <a16:creationId xmlns:a16="http://schemas.microsoft.com/office/drawing/2014/main" id="{ED24C09C-9498-EB7C-FD6F-482E33504F4C}"/>
              </a:ext>
            </a:extLst>
          </p:cNvPr>
          <p:cNvPicPr>
            <a:picLocks noChangeAspect="1"/>
          </p:cNvPicPr>
          <p:nvPr userDrawn="1"/>
        </p:nvPicPr>
        <p:blipFill>
          <a:blip r:embed="rId3"/>
          <a:stretch>
            <a:fillRect/>
          </a:stretch>
        </p:blipFill>
        <p:spPr>
          <a:xfrm>
            <a:off x="10093421" y="736600"/>
            <a:ext cx="1455112" cy="1684867"/>
          </a:xfrm>
          <a:prstGeom prst="rect">
            <a:avLst/>
          </a:prstGeom>
        </p:spPr>
      </p:pic>
      <p:sp>
        <p:nvSpPr>
          <p:cNvPr id="8" name="Text Placeholder 9">
            <a:extLst>
              <a:ext uri="{FF2B5EF4-FFF2-40B4-BE49-F238E27FC236}">
                <a16:creationId xmlns:a16="http://schemas.microsoft.com/office/drawing/2014/main" id="{5BB03103-1FFB-8A89-9A01-6125051DA415}"/>
              </a:ext>
            </a:extLst>
          </p:cNvPr>
          <p:cNvSpPr>
            <a:spLocks noGrp="1"/>
          </p:cNvSpPr>
          <p:nvPr>
            <p:ph type="body" sz="quarter" idx="12" hasCustomPrompt="1"/>
          </p:nvPr>
        </p:nvSpPr>
        <p:spPr>
          <a:xfrm>
            <a:off x="986796" y="2218710"/>
            <a:ext cx="8614404" cy="3826490"/>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a:t>Kommunestyret skal ta lederskapet for utviklingen av kommunen – hvordan kan det gjøres på en best mulig måte?</a:t>
            </a:r>
          </a:p>
        </p:txBody>
      </p:sp>
      <p:pic>
        <p:nvPicPr>
          <p:cNvPr id="3" name="Picture 2" descr="A blue letters on a black background&#10;&#10;Description automatically generated with low confidence">
            <a:extLst>
              <a:ext uri="{FF2B5EF4-FFF2-40B4-BE49-F238E27FC236}">
                <a16:creationId xmlns:a16="http://schemas.microsoft.com/office/drawing/2014/main" id="{63ECB590-BD91-03EB-E0E4-1B3718C20E85}"/>
              </a:ext>
            </a:extLst>
          </p:cNvPr>
          <p:cNvPicPr>
            <a:picLocks noChangeAspect="1"/>
          </p:cNvPicPr>
          <p:nvPr userDrawn="1"/>
        </p:nvPicPr>
        <p:blipFill>
          <a:blip r:embed="rId4"/>
          <a:stretch>
            <a:fillRect/>
          </a:stretch>
        </p:blipFill>
        <p:spPr>
          <a:xfrm>
            <a:off x="1071797" y="1174662"/>
            <a:ext cx="4339652" cy="599893"/>
          </a:xfrm>
          <a:prstGeom prst="rect">
            <a:avLst/>
          </a:prstGeom>
        </p:spPr>
      </p:pic>
    </p:spTree>
    <p:extLst>
      <p:ext uri="{BB962C8B-B14F-4D97-AF65-F5344CB8AC3E}">
        <p14:creationId xmlns:p14="http://schemas.microsoft.com/office/powerpoint/2010/main" val="778975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skusjonsoppgav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6" name="Text Placeholder 9">
            <a:extLst>
              <a:ext uri="{FF2B5EF4-FFF2-40B4-BE49-F238E27FC236}">
                <a16:creationId xmlns:a16="http://schemas.microsoft.com/office/drawing/2014/main" id="{3E58B9C0-A5B4-7678-7475-81F94F6F9972}"/>
              </a:ext>
            </a:extLst>
          </p:cNvPr>
          <p:cNvSpPr>
            <a:spLocks noGrp="1"/>
          </p:cNvSpPr>
          <p:nvPr>
            <p:ph type="body" sz="quarter" idx="12" hasCustomPrompt="1"/>
          </p:nvPr>
        </p:nvSpPr>
        <p:spPr>
          <a:xfrm>
            <a:off x="984150" y="1943062"/>
            <a:ext cx="9994471" cy="3838582"/>
          </a:xfrm>
        </p:spPr>
        <p:txBody>
          <a:bodyPr>
            <a:noAutofit/>
          </a:bodyPr>
          <a:lstStyle>
            <a:lvl1pPr marL="0" indent="0">
              <a:spcBef>
                <a:spcPts val="350"/>
              </a:spcBef>
              <a:buFont typeface="Arial" panose="020B0604020202020204" pitchFamily="34" charset="0"/>
              <a:buNone/>
              <a:tabLst/>
              <a:defRPr sz="2500" b="0" i="0">
                <a:latin typeface="Arial" panose="020B0604020202020204" pitchFamily="34" charset="0"/>
                <a:cs typeface="Arial" panose="020B0604020202020204" pitchFamily="34" charset="0"/>
              </a:defRPr>
            </a:lvl1pPr>
          </a:lstStyle>
          <a:p>
            <a:pPr lvl="0"/>
            <a:r>
              <a:rPr lang="nb-NO" noProof="0"/>
              <a:t>Kommunen har bevilget en større sum til fullføring av et prosjekt. Prosjektet er delvis utarbeidet av en kunstner. Bevilgningen går til et lokallag, som skal sørge for at kunstprosjektet ferdigstilles. Det lokale laget velger å gå til en annen leverandør for å utføre og ferdigstille kunstverket. Kunstneren mener dette er brudd på opphavsretten. </a:t>
            </a:r>
          </a:p>
          <a:p>
            <a:pPr lvl="0"/>
            <a:endParaRPr lang="nb-NO" noProof="0"/>
          </a:p>
          <a:p>
            <a:pPr lvl="0"/>
            <a:r>
              <a:rPr lang="nb-NO" noProof="0"/>
              <a:t>En politiker i kommunen engasjerer seg i saken og har møtt med kunstneren og dennes advokat flere ganger. Politikeren ønsker å ta saken opp i kommunestyret. Er politikeren inhabil?</a:t>
            </a:r>
          </a:p>
        </p:txBody>
      </p:sp>
      <p:pic>
        <p:nvPicPr>
          <p:cNvPr id="8" name="Picture 7" descr="A blue question mark in a black square&#10;&#10;Description automatically generated with medium confidence">
            <a:extLst>
              <a:ext uri="{FF2B5EF4-FFF2-40B4-BE49-F238E27FC236}">
                <a16:creationId xmlns:a16="http://schemas.microsoft.com/office/drawing/2014/main" id="{945532E5-7159-DDD6-AB96-FB35F40F8379}"/>
              </a:ext>
            </a:extLst>
          </p:cNvPr>
          <p:cNvPicPr>
            <a:picLocks noChangeAspect="1"/>
          </p:cNvPicPr>
          <p:nvPr userDrawn="1"/>
        </p:nvPicPr>
        <p:blipFill>
          <a:blip r:embed="rId3"/>
          <a:stretch>
            <a:fillRect/>
          </a:stretch>
        </p:blipFill>
        <p:spPr>
          <a:xfrm>
            <a:off x="10792839" y="745064"/>
            <a:ext cx="755694" cy="875014"/>
          </a:xfrm>
          <a:prstGeom prst="rect">
            <a:avLst/>
          </a:prstGeom>
        </p:spPr>
      </p:pic>
      <p:pic>
        <p:nvPicPr>
          <p:cNvPr id="4" name="Picture 3" descr="A blue text on a black background&#10;&#10;Description automatically generated with low confidence">
            <a:extLst>
              <a:ext uri="{FF2B5EF4-FFF2-40B4-BE49-F238E27FC236}">
                <a16:creationId xmlns:a16="http://schemas.microsoft.com/office/drawing/2014/main" id="{F4AC59BF-22B4-3BCE-990E-9506ECC3A3B6}"/>
              </a:ext>
            </a:extLst>
          </p:cNvPr>
          <p:cNvPicPr>
            <a:picLocks noChangeAspect="1"/>
          </p:cNvPicPr>
          <p:nvPr userDrawn="1"/>
        </p:nvPicPr>
        <p:blipFill>
          <a:blip r:embed="rId4"/>
          <a:stretch>
            <a:fillRect/>
          </a:stretch>
        </p:blipFill>
        <p:spPr>
          <a:xfrm>
            <a:off x="1075932" y="1174722"/>
            <a:ext cx="4208101" cy="602990"/>
          </a:xfrm>
          <a:prstGeom prst="rect">
            <a:avLst/>
          </a:prstGeom>
        </p:spPr>
      </p:pic>
    </p:spTree>
    <p:extLst>
      <p:ext uri="{BB962C8B-B14F-4D97-AF65-F5344CB8AC3E}">
        <p14:creationId xmlns:p14="http://schemas.microsoft.com/office/powerpoint/2010/main" val="2247187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skilleside">
    <p:bg>
      <p:bgPr>
        <a:solidFill>
          <a:schemeClr val="accent3"/>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1DECC31-E7BF-84D5-FCEC-984FB7A99F67}"/>
              </a:ext>
            </a:extLst>
          </p:cNvPr>
          <p:cNvSpPr>
            <a:spLocks noGrp="1"/>
          </p:cNvSpPr>
          <p:nvPr>
            <p:ph type="body" sz="quarter" idx="10" hasCustomPrompt="1"/>
          </p:nvPr>
        </p:nvSpPr>
        <p:spPr>
          <a:xfrm>
            <a:off x="914404" y="1998132"/>
            <a:ext cx="6163727" cy="3352802"/>
          </a:xfrm>
        </p:spPr>
        <p:txBody>
          <a:bodyPr>
            <a:normAutofit/>
          </a:bodyPr>
          <a:lstStyle>
            <a:lvl1pPr marL="0" indent="0" algn="l">
              <a:buNone/>
              <a:defRPr sz="4400" b="1" i="0">
                <a:latin typeface="Arial" panose="020B0604020202020204" pitchFamily="34" charset="0"/>
                <a:cs typeface="Arial" panose="020B0604020202020204" pitchFamily="34" charset="0"/>
              </a:defRPr>
            </a:lvl1pPr>
          </a:lstStyle>
          <a:p>
            <a:pPr lvl="0"/>
            <a:r>
              <a:rPr lang="en-GB" dirty="0" err="1"/>
              <a:t>Tittel</a:t>
            </a:r>
            <a:endParaRPr lang="en-NO" dirty="0"/>
          </a:p>
        </p:txBody>
      </p:sp>
      <p:pic>
        <p:nvPicPr>
          <p:cNvPr id="12" name="Picture 11">
            <a:extLst>
              <a:ext uri="{FF2B5EF4-FFF2-40B4-BE49-F238E27FC236}">
                <a16:creationId xmlns:a16="http://schemas.microsoft.com/office/drawing/2014/main" id="{0CB09682-938A-B202-8004-A2DEBF7109F4}"/>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13" name="Text Placeholder 9">
            <a:extLst>
              <a:ext uri="{FF2B5EF4-FFF2-40B4-BE49-F238E27FC236}">
                <a16:creationId xmlns:a16="http://schemas.microsoft.com/office/drawing/2014/main" id="{0316AA65-7ED1-DE56-1FB5-27905BEE9448}"/>
              </a:ext>
            </a:extLst>
          </p:cNvPr>
          <p:cNvSpPr>
            <a:spLocks noGrp="1"/>
          </p:cNvSpPr>
          <p:nvPr>
            <p:ph type="body" sz="quarter" idx="11" hasCustomPrompt="1"/>
          </p:nvPr>
        </p:nvSpPr>
        <p:spPr>
          <a:xfrm>
            <a:off x="8974665" y="262463"/>
            <a:ext cx="2794000" cy="4250270"/>
          </a:xfrm>
        </p:spPr>
        <p:txBody>
          <a:bodyPr>
            <a:noAutofit/>
          </a:bodyPr>
          <a:lstStyle>
            <a:lvl1pPr marL="0" indent="0" algn="l">
              <a:buNone/>
              <a:defRPr sz="32000" b="0" i="1">
                <a:latin typeface="Arial" panose="020B0604020202020204" pitchFamily="34" charset="0"/>
                <a:cs typeface="Arial" panose="020B0604020202020204" pitchFamily="34" charset="0"/>
              </a:defRPr>
            </a:lvl1pPr>
          </a:lstStyle>
          <a:p>
            <a:pPr lvl="0"/>
            <a:r>
              <a:rPr lang="en-GB" dirty="0"/>
              <a:t>1</a:t>
            </a:r>
            <a:endParaRPr lang="en-NO" dirty="0"/>
          </a:p>
        </p:txBody>
      </p:sp>
      <p:pic>
        <p:nvPicPr>
          <p:cNvPr id="2" name="Picture 1" descr="A blue and white logo&#10;&#10;Description automatically generated with low confidence">
            <a:extLst>
              <a:ext uri="{FF2B5EF4-FFF2-40B4-BE49-F238E27FC236}">
                <a16:creationId xmlns:a16="http://schemas.microsoft.com/office/drawing/2014/main" id="{E0EB3A3C-6FA3-F378-89A9-914FEB3E3A74}"/>
              </a:ext>
            </a:extLst>
          </p:cNvPr>
          <p:cNvPicPr>
            <a:picLocks noChangeAspect="1"/>
          </p:cNvPicPr>
          <p:nvPr userDrawn="1"/>
        </p:nvPicPr>
        <p:blipFill>
          <a:blip r:embed="rId3"/>
          <a:stretch>
            <a:fillRect/>
          </a:stretch>
        </p:blipFill>
        <p:spPr>
          <a:xfrm>
            <a:off x="1041404" y="5781166"/>
            <a:ext cx="1012684" cy="507714"/>
          </a:xfrm>
          <a:prstGeom prst="rect">
            <a:avLst/>
          </a:prstGeom>
        </p:spPr>
      </p:pic>
    </p:spTree>
    <p:extLst>
      <p:ext uri="{BB962C8B-B14F-4D97-AF65-F5344CB8AC3E}">
        <p14:creationId xmlns:p14="http://schemas.microsoft.com/office/powerpoint/2010/main" val="1372682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lkommen">
    <p:bg>
      <p:bgPr>
        <a:solidFill>
          <a:schemeClr val="accent4"/>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8A4E404-98F5-CEA9-3230-200D4D3FBAF5}"/>
              </a:ext>
            </a:extLst>
          </p:cNvPr>
          <p:cNvSpPr>
            <a:spLocks noGrp="1"/>
          </p:cNvSpPr>
          <p:nvPr>
            <p:ph type="body" sz="quarter" idx="10" hasCustomPrompt="1"/>
          </p:nvPr>
        </p:nvSpPr>
        <p:spPr>
          <a:xfrm>
            <a:off x="2853270" y="2023531"/>
            <a:ext cx="6163727" cy="3352802"/>
          </a:xfrm>
        </p:spPr>
        <p:txBody>
          <a:bodyPr>
            <a:normAutofit/>
          </a:bodyPr>
          <a:lstStyle>
            <a:lvl1pPr marL="0" indent="0" algn="ctr">
              <a:buNone/>
              <a:defRPr sz="5600"/>
            </a:lvl1pPr>
          </a:lstStyle>
          <a:p>
            <a:pPr lvl="0"/>
            <a:r>
              <a:rPr lang="en-GB" dirty="0" err="1"/>
              <a:t>Velkommen</a:t>
            </a:r>
            <a:r>
              <a:rPr lang="en-GB" dirty="0"/>
              <a:t> </a:t>
            </a:r>
            <a:r>
              <a:rPr lang="en-GB" dirty="0" err="1"/>
              <a:t>til</a:t>
            </a:r>
            <a:r>
              <a:rPr lang="en-GB" dirty="0"/>
              <a:t> alle </a:t>
            </a:r>
            <a:r>
              <a:rPr lang="en-GB" dirty="0" err="1"/>
              <a:t>folkevalgte</a:t>
            </a:r>
            <a:r>
              <a:rPr lang="en-GB" dirty="0"/>
              <a:t> </a:t>
            </a:r>
            <a:r>
              <a:rPr lang="en-GB" dirty="0" err="1"/>
              <a:t>i</a:t>
            </a:r>
            <a:r>
              <a:rPr lang="en-GB" dirty="0"/>
              <a:t> </a:t>
            </a:r>
            <a:r>
              <a:rPr lang="en-GB" dirty="0" err="1"/>
              <a:t>Lillevik</a:t>
            </a:r>
            <a:r>
              <a:rPr lang="en-GB" dirty="0"/>
              <a:t> </a:t>
            </a:r>
            <a:r>
              <a:rPr lang="en-GB" dirty="0" err="1"/>
              <a:t>kommune</a:t>
            </a:r>
            <a:r>
              <a:rPr lang="en-GB" dirty="0"/>
              <a:t>!</a:t>
            </a:r>
            <a:endParaRPr lang="en-NO" dirty="0"/>
          </a:p>
        </p:txBody>
      </p:sp>
      <p:pic>
        <p:nvPicPr>
          <p:cNvPr id="12" name="Picture 11">
            <a:extLst>
              <a:ext uri="{FF2B5EF4-FFF2-40B4-BE49-F238E27FC236}">
                <a16:creationId xmlns:a16="http://schemas.microsoft.com/office/drawing/2014/main" id="{A340F1F0-C9AE-ADF1-4BBB-EEF48E8CB6B7}"/>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24332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tat/uthevet">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4" name="Text Placeholder 9">
            <a:extLst>
              <a:ext uri="{FF2B5EF4-FFF2-40B4-BE49-F238E27FC236}">
                <a16:creationId xmlns:a16="http://schemas.microsoft.com/office/drawing/2014/main" id="{E60B12B9-AF1C-19D5-65DB-5AF30C510132}"/>
              </a:ext>
            </a:extLst>
          </p:cNvPr>
          <p:cNvSpPr>
            <a:spLocks noGrp="1"/>
          </p:cNvSpPr>
          <p:nvPr>
            <p:ph type="body" sz="quarter" idx="10" hasCustomPrompt="1"/>
          </p:nvPr>
        </p:nvSpPr>
        <p:spPr>
          <a:xfrm>
            <a:off x="969955" y="2123861"/>
            <a:ext cx="8611582" cy="508530"/>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Kommuneloven</a:t>
            </a:r>
          </a:p>
        </p:txBody>
      </p:sp>
      <p:sp>
        <p:nvSpPr>
          <p:cNvPr id="6" name="Text Placeholder 9">
            <a:extLst>
              <a:ext uri="{FF2B5EF4-FFF2-40B4-BE49-F238E27FC236}">
                <a16:creationId xmlns:a16="http://schemas.microsoft.com/office/drawing/2014/main" id="{5D816F64-A70E-8F67-4642-A6CA58E0A703}"/>
              </a:ext>
            </a:extLst>
          </p:cNvPr>
          <p:cNvSpPr>
            <a:spLocks noGrp="1"/>
          </p:cNvSpPr>
          <p:nvPr>
            <p:ph type="body" sz="quarter" idx="12" hasCustomPrompt="1"/>
          </p:nvPr>
        </p:nvSpPr>
        <p:spPr>
          <a:xfrm>
            <a:off x="957300" y="2957782"/>
            <a:ext cx="8614404" cy="2769431"/>
          </a:xfrm>
        </p:spPr>
        <p:txBody>
          <a:bodyPr>
            <a:noAutofit/>
          </a:bodyPr>
          <a:lstStyle>
            <a:lvl1pPr marL="0" indent="0">
              <a:spcBef>
                <a:spcPts val="350"/>
              </a:spcBef>
              <a:buFont typeface="Arial" panose="020B0604020202020204" pitchFamily="34" charset="0"/>
              <a:buNone/>
              <a:tabLst/>
              <a:defRPr sz="4500" b="0" i="0">
                <a:latin typeface="Arial" panose="020B0604020202020204" pitchFamily="34" charset="0"/>
                <a:cs typeface="Arial" panose="020B0604020202020204" pitchFamily="34" charset="0"/>
              </a:defRPr>
            </a:lvl1pPr>
          </a:lstStyle>
          <a:p>
            <a:pPr lvl="0"/>
            <a:r>
              <a:rPr lang="nb-NO" noProof="0" dirty="0"/>
              <a:t>Først kommer friheten.</a:t>
            </a:r>
          </a:p>
          <a:p>
            <a:pPr lvl="0"/>
            <a:r>
              <a:rPr lang="nb-NO" noProof="0" dirty="0"/>
              <a:t>Så kommer begrensningene</a:t>
            </a:r>
          </a:p>
        </p:txBody>
      </p:sp>
    </p:spTree>
    <p:extLst>
      <p:ext uri="{BB962C8B-B14F-4D97-AF65-F5344CB8AC3E}">
        <p14:creationId xmlns:p14="http://schemas.microsoft.com/office/powerpoint/2010/main" val="164857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08711E0-A4D4-CDE5-EE75-901EB1ECE0C4}"/>
              </a:ext>
            </a:extLst>
          </p:cNvPr>
          <p:cNvSpPr>
            <a:spLocks noGrp="1"/>
          </p:cNvSpPr>
          <p:nvPr>
            <p:ph type="body" sz="quarter" idx="10" hasCustomPrompt="1"/>
          </p:nvPr>
        </p:nvSpPr>
        <p:spPr>
          <a:xfrm>
            <a:off x="931861" y="956732"/>
            <a:ext cx="6518806" cy="744538"/>
          </a:xfrm>
        </p:spPr>
        <p:txBody>
          <a:bodyPr>
            <a:noAutofit/>
          </a:bodyPr>
          <a:lstStyle>
            <a:lvl1pPr marL="0" indent="0">
              <a:buNone/>
              <a:defRPr sz="4600" b="1" i="0">
                <a:latin typeface="Arial" panose="020B0604020202020204" pitchFamily="34" charset="0"/>
                <a:cs typeface="Arial" panose="020B0604020202020204" pitchFamily="34" charset="0"/>
              </a:defRPr>
            </a:lvl1pPr>
          </a:lstStyle>
          <a:p>
            <a:pPr lvl="0"/>
            <a:r>
              <a:rPr lang="nb-NO" noProof="0" dirty="0"/>
              <a:t>Dagens temaer</a:t>
            </a:r>
          </a:p>
        </p:txBody>
      </p:sp>
      <p:sp>
        <p:nvSpPr>
          <p:cNvPr id="11" name="Text Placeholder 9">
            <a:extLst>
              <a:ext uri="{FF2B5EF4-FFF2-40B4-BE49-F238E27FC236}">
                <a16:creationId xmlns:a16="http://schemas.microsoft.com/office/drawing/2014/main" id="{9982A8FA-79AD-D4E6-09E2-6147BEBF3A75}"/>
              </a:ext>
            </a:extLst>
          </p:cNvPr>
          <p:cNvSpPr>
            <a:spLocks noGrp="1"/>
          </p:cNvSpPr>
          <p:nvPr>
            <p:ph type="body" sz="quarter" idx="11" hasCustomPrompt="1"/>
          </p:nvPr>
        </p:nvSpPr>
        <p:spPr>
          <a:xfrm>
            <a:off x="9651999" y="956732"/>
            <a:ext cx="1905001" cy="744538"/>
          </a:xfrm>
        </p:spPr>
        <p:txBody>
          <a:bodyPr>
            <a:noAutofit/>
          </a:bodyPr>
          <a:lstStyle>
            <a:lvl1pPr marL="0" indent="0">
              <a:buNone/>
              <a:defRPr sz="4600" b="0" i="0">
                <a:latin typeface="Arial" panose="020B0604020202020204" pitchFamily="34" charset="0"/>
                <a:cs typeface="Arial" panose="020B0604020202020204" pitchFamily="34" charset="0"/>
              </a:defRPr>
            </a:lvl1pPr>
          </a:lstStyle>
          <a:p>
            <a:pPr lvl="0"/>
            <a:r>
              <a:rPr lang="nb-NO" noProof="0" dirty="0"/>
              <a:t>Dag 1</a:t>
            </a:r>
          </a:p>
        </p:txBody>
      </p:sp>
      <p:sp>
        <p:nvSpPr>
          <p:cNvPr id="12" name="Text Placeholder 9">
            <a:extLst>
              <a:ext uri="{FF2B5EF4-FFF2-40B4-BE49-F238E27FC236}">
                <a16:creationId xmlns:a16="http://schemas.microsoft.com/office/drawing/2014/main" id="{1AE7F948-2A61-1D87-8C5E-7651BF5247FB}"/>
              </a:ext>
            </a:extLst>
          </p:cNvPr>
          <p:cNvSpPr>
            <a:spLocks noGrp="1"/>
          </p:cNvSpPr>
          <p:nvPr>
            <p:ph type="body" sz="quarter" idx="12" hasCustomPrompt="1"/>
          </p:nvPr>
        </p:nvSpPr>
        <p:spPr>
          <a:xfrm>
            <a:off x="923393" y="2184399"/>
            <a:ext cx="9329739" cy="3725336"/>
          </a:xfrm>
        </p:spPr>
        <p:txBody>
          <a:bodyPr>
            <a:noAutofit/>
          </a:bodyPr>
          <a:lstStyle>
            <a:lvl1pPr marL="668338" indent="-668338">
              <a:spcBef>
                <a:spcPts val="2200"/>
              </a:spcBef>
              <a:buFont typeface="+mj-lt"/>
              <a:buAutoNum type="arabicPeriod"/>
              <a:tabLst/>
              <a:defRPr sz="3600" b="0" i="0">
                <a:latin typeface="Arial" panose="020B0604020202020204" pitchFamily="34" charset="0"/>
                <a:cs typeface="Arial" panose="020B0604020202020204" pitchFamily="34" charset="0"/>
              </a:defRPr>
            </a:lvl1pPr>
          </a:lstStyle>
          <a:p>
            <a:pPr lvl="0"/>
            <a:r>
              <a:rPr lang="nb-NO" noProof="0" dirty="0"/>
              <a:t>Kommunen og fylkeskommunens roller og oppgaver</a:t>
            </a:r>
          </a:p>
          <a:p>
            <a:pPr lvl="0"/>
            <a:r>
              <a:rPr lang="nb-NO" noProof="0" dirty="0"/>
              <a:t>Din rolle som folkevalgt</a:t>
            </a:r>
          </a:p>
          <a:p>
            <a:pPr lvl="0"/>
            <a:r>
              <a:rPr lang="nb-NO" noProof="0" dirty="0"/>
              <a:t>Samhandling i folkevalgte organer</a:t>
            </a:r>
          </a:p>
        </p:txBody>
      </p:sp>
      <p:pic>
        <p:nvPicPr>
          <p:cNvPr id="13" name="Picture 12">
            <a:extLst>
              <a:ext uri="{FF2B5EF4-FFF2-40B4-BE49-F238E27FC236}">
                <a16:creationId xmlns:a16="http://schemas.microsoft.com/office/drawing/2014/main" id="{7D566265-A856-4CB9-FCD1-66AC5BD1E39E}"/>
              </a:ext>
            </a:extLst>
          </p:cNvPr>
          <p:cNvPicPr>
            <a:picLocks noChangeAspect="1"/>
          </p:cNvPicPr>
          <p:nvPr userDrawn="1"/>
        </p:nvPicPr>
        <p:blipFill>
          <a:blip r:embed="rId2"/>
          <a:stretch>
            <a:fillRect/>
          </a:stretch>
        </p:blipFill>
        <p:spPr>
          <a:xfrm>
            <a:off x="10397066" y="6045200"/>
            <a:ext cx="1151467" cy="229021"/>
          </a:xfrm>
          <a:prstGeom prst="rect">
            <a:avLst/>
          </a:prstGeom>
        </p:spPr>
      </p:pic>
    </p:spTree>
    <p:extLst>
      <p:ext uri="{BB962C8B-B14F-4D97-AF65-F5344CB8AC3E}">
        <p14:creationId xmlns:p14="http://schemas.microsoft.com/office/powerpoint/2010/main" val="410062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1">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10593" y="605854"/>
            <a:ext cx="1027485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944461" y="1652770"/>
            <a:ext cx="4839453" cy="3982639"/>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dirty="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6668558" y="1647608"/>
            <a:ext cx="4879975" cy="3987801"/>
          </a:xfrm>
        </p:spPr>
        <p:txBody>
          <a:bodyPr/>
          <a:lstStyle>
            <a:lvl1pPr marL="0" indent="0">
              <a:buNone/>
              <a:defRPr>
                <a:solidFill>
                  <a:schemeClr val="bg1">
                    <a:lumMod val="65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233591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bilde 2">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7AEDD1-A48B-CC5C-B77B-940D82258777}"/>
              </a:ext>
            </a:extLst>
          </p:cNvPr>
          <p:cNvPicPr>
            <a:picLocks noChangeAspect="1"/>
          </p:cNvPicPr>
          <p:nvPr userDrawn="1"/>
        </p:nvPicPr>
        <p:blipFill>
          <a:blip r:embed="rId2"/>
          <a:stretch>
            <a:fillRect/>
          </a:stretch>
        </p:blipFill>
        <p:spPr>
          <a:xfrm>
            <a:off x="10397066" y="6045200"/>
            <a:ext cx="1151467" cy="229021"/>
          </a:xfrm>
          <a:prstGeom prst="rect">
            <a:avLst/>
          </a:prstGeom>
        </p:spPr>
      </p:pic>
      <p:sp>
        <p:nvSpPr>
          <p:cNvPr id="8" name="Text Placeholder 9">
            <a:extLst>
              <a:ext uri="{FF2B5EF4-FFF2-40B4-BE49-F238E27FC236}">
                <a16:creationId xmlns:a16="http://schemas.microsoft.com/office/drawing/2014/main" id="{87984644-3C92-DE80-6353-C60090C6A250}"/>
              </a:ext>
            </a:extLst>
          </p:cNvPr>
          <p:cNvSpPr>
            <a:spLocks noGrp="1"/>
          </p:cNvSpPr>
          <p:nvPr>
            <p:ph type="body" sz="quarter" idx="10" hasCustomPrompt="1"/>
          </p:nvPr>
        </p:nvSpPr>
        <p:spPr>
          <a:xfrm>
            <a:off x="910593" y="605854"/>
            <a:ext cx="10274855" cy="744538"/>
          </a:xfrm>
        </p:spPr>
        <p:txBody>
          <a:bodyPr>
            <a:noAutofit/>
          </a:bodyPr>
          <a:lstStyle>
            <a:lvl1pPr marL="0" indent="0">
              <a:buNone/>
              <a:defRPr sz="3500" b="1" i="0">
                <a:latin typeface="Arial" panose="020B0604020202020204" pitchFamily="34" charset="0"/>
                <a:cs typeface="Arial" panose="020B0604020202020204" pitchFamily="34" charset="0"/>
              </a:defRPr>
            </a:lvl1pPr>
          </a:lstStyle>
          <a:p>
            <a:pPr lvl="0"/>
            <a:r>
              <a:rPr lang="nb-NO" noProof="0" dirty="0"/>
              <a:t>Tittel</a:t>
            </a:r>
          </a:p>
        </p:txBody>
      </p:sp>
      <p:sp>
        <p:nvSpPr>
          <p:cNvPr id="9" name="Text Placeholder 9">
            <a:extLst>
              <a:ext uri="{FF2B5EF4-FFF2-40B4-BE49-F238E27FC236}">
                <a16:creationId xmlns:a16="http://schemas.microsoft.com/office/drawing/2014/main" id="{19917B44-A4B7-C1A4-4F41-644590F04E76}"/>
              </a:ext>
            </a:extLst>
          </p:cNvPr>
          <p:cNvSpPr>
            <a:spLocks noGrp="1"/>
          </p:cNvSpPr>
          <p:nvPr>
            <p:ph type="body" sz="quarter" idx="12" hasCustomPrompt="1"/>
          </p:nvPr>
        </p:nvSpPr>
        <p:spPr>
          <a:xfrm>
            <a:off x="6665536" y="1652770"/>
            <a:ext cx="4839453" cy="3982639"/>
          </a:xfrm>
        </p:spPr>
        <p:txBody>
          <a:bodyPr>
            <a:noAutofit/>
          </a:bodyPr>
          <a:lstStyle>
            <a:lvl1pPr marL="185738" indent="-185738">
              <a:spcBef>
                <a:spcPts val="350"/>
              </a:spcBef>
              <a:buFont typeface="Arial" panose="020B0604020202020204" pitchFamily="34" charset="0"/>
              <a:buChar char="•"/>
              <a:tabLst/>
              <a:defRPr sz="2500" b="0" i="0">
                <a:latin typeface="Arial" panose="020B0604020202020204" pitchFamily="34" charset="0"/>
                <a:cs typeface="Arial" panose="020B0604020202020204" pitchFamily="34" charset="0"/>
              </a:defRPr>
            </a:lvl1pPr>
          </a:lstStyle>
          <a:p>
            <a:pPr lvl="0"/>
            <a:r>
              <a:rPr lang="nb-NO" noProof="0" dirty="0"/>
              <a:t>Tekst</a:t>
            </a:r>
          </a:p>
        </p:txBody>
      </p:sp>
      <p:sp>
        <p:nvSpPr>
          <p:cNvPr id="11" name="Picture Placeholder 10">
            <a:extLst>
              <a:ext uri="{FF2B5EF4-FFF2-40B4-BE49-F238E27FC236}">
                <a16:creationId xmlns:a16="http://schemas.microsoft.com/office/drawing/2014/main" id="{E12756DE-5DB5-F417-6E52-6D37A79BE07B}"/>
              </a:ext>
            </a:extLst>
          </p:cNvPr>
          <p:cNvSpPr>
            <a:spLocks noGrp="1"/>
          </p:cNvSpPr>
          <p:nvPr>
            <p:ph type="pic" sz="quarter" idx="13"/>
          </p:nvPr>
        </p:nvSpPr>
        <p:spPr>
          <a:xfrm>
            <a:off x="910593" y="1647608"/>
            <a:ext cx="4879975" cy="3987801"/>
          </a:xfrm>
        </p:spPr>
        <p:txBody>
          <a:bodyPr/>
          <a:lstStyle>
            <a:lvl1pPr marL="0" indent="0">
              <a:buNone/>
              <a:defRPr>
                <a:solidFill>
                  <a:schemeClr val="bg1">
                    <a:lumMod val="65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11420623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ECD2D-56F4-5561-7D9B-7EE9913BE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dirty="0"/>
          </a:p>
        </p:txBody>
      </p:sp>
      <p:sp>
        <p:nvSpPr>
          <p:cNvPr id="3" name="Text Placeholder 2">
            <a:extLst>
              <a:ext uri="{FF2B5EF4-FFF2-40B4-BE49-F238E27FC236}">
                <a16:creationId xmlns:a16="http://schemas.microsoft.com/office/drawing/2014/main" id="{BA30A585-1F96-499B-E953-CCD040641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Date Placeholder 3">
            <a:extLst>
              <a:ext uri="{FF2B5EF4-FFF2-40B4-BE49-F238E27FC236}">
                <a16:creationId xmlns:a16="http://schemas.microsoft.com/office/drawing/2014/main" id="{56BAB07A-0FB2-505B-99D9-792CA0753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B4815-BF52-BF45-B48D-2524A589AFDE}" type="datetimeFigureOut">
              <a:rPr lang="en-NO" smtClean="0"/>
              <a:t>01/08/2024</a:t>
            </a:fld>
            <a:endParaRPr lang="en-NO" dirty="0"/>
          </a:p>
        </p:txBody>
      </p:sp>
      <p:sp>
        <p:nvSpPr>
          <p:cNvPr id="5" name="Footer Placeholder 4">
            <a:extLst>
              <a:ext uri="{FF2B5EF4-FFF2-40B4-BE49-F238E27FC236}">
                <a16:creationId xmlns:a16="http://schemas.microsoft.com/office/drawing/2014/main" id="{89F3D320-534F-341A-5A48-1A88286A3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NO" dirty="0"/>
          </a:p>
        </p:txBody>
      </p:sp>
      <p:sp>
        <p:nvSpPr>
          <p:cNvPr id="6" name="Slide Number Placeholder 5">
            <a:extLst>
              <a:ext uri="{FF2B5EF4-FFF2-40B4-BE49-F238E27FC236}">
                <a16:creationId xmlns:a16="http://schemas.microsoft.com/office/drawing/2014/main" id="{E7938F13-BE6D-DE00-47A7-D33145F08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4D91F-94B1-E142-A788-9D5227441983}" type="slidenum">
              <a:rPr lang="en-NO" smtClean="0"/>
              <a:t>‹#›</a:t>
            </a:fld>
            <a:endParaRPr lang="en-NO"/>
          </a:p>
        </p:txBody>
      </p:sp>
    </p:spTree>
    <p:extLst>
      <p:ext uri="{BB962C8B-B14F-4D97-AF65-F5344CB8AC3E}">
        <p14:creationId xmlns:p14="http://schemas.microsoft.com/office/powerpoint/2010/main" val="1868355424"/>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3" r:id="rId3"/>
    <p:sldLayoutId id="2147483652" r:id="rId4"/>
    <p:sldLayoutId id="2147483650" r:id="rId5"/>
    <p:sldLayoutId id="2147483658" r:id="rId6"/>
    <p:sldLayoutId id="2147483651" r:id="rId7"/>
    <p:sldLayoutId id="2147483655" r:id="rId8"/>
    <p:sldLayoutId id="2147483691" r:id="rId9"/>
    <p:sldLayoutId id="2147483672" r:id="rId10"/>
    <p:sldLayoutId id="2147483703" r:id="rId11"/>
    <p:sldLayoutId id="2147483662" r:id="rId12"/>
    <p:sldLayoutId id="2147483681" r:id="rId13"/>
    <p:sldLayoutId id="2147483682" r:id="rId14"/>
    <p:sldLayoutId id="2147483683" r:id="rId15"/>
    <p:sldLayoutId id="2147483656" r:id="rId16"/>
    <p:sldLayoutId id="2147483657" r:id="rId17"/>
    <p:sldLayoutId id="2147483693" r:id="rId18"/>
    <p:sldLayoutId id="2147483694" r:id="rId19"/>
    <p:sldLayoutId id="2147483660" r:id="rId20"/>
    <p:sldLayoutId id="2147483695" r:id="rId21"/>
    <p:sldLayoutId id="2147483696" r:id="rId22"/>
    <p:sldLayoutId id="2147483697" r:id="rId23"/>
    <p:sldLayoutId id="2147483698" r:id="rId24"/>
    <p:sldLayoutId id="2147483700" r:id="rId25"/>
    <p:sldLayoutId id="2147483701" r:id="rId26"/>
    <p:sldLayoutId id="2147483702" r:id="rId27"/>
    <p:sldLayoutId id="2147483684" r:id="rId28"/>
    <p:sldLayoutId id="2147483685" r:id="rId29"/>
    <p:sldLayoutId id="2147483686" r:id="rId30"/>
    <p:sldLayoutId id="2147483687" r:id="rId31"/>
    <p:sldLayoutId id="2147483688" r:id="rId32"/>
    <p:sldLayoutId id="2147483689" r:id="rId33"/>
    <p:sldLayoutId id="2147483690" r:id="rId34"/>
    <p:sldLayoutId id="2147483704" r:id="rId35"/>
    <p:sldLayoutId id="2147483705" r:id="rId3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video" Target="https://www.youtube.com/embed/i5xrwGvLJ2k?feature=oembed" TargetMode="Externa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37.xml"/><Relationship Id="rId16" Type="http://schemas.openxmlformats.org/officeDocument/2006/relationships/image" Target="../media/image36.svg"/><Relationship Id="rId1" Type="http://schemas.openxmlformats.org/officeDocument/2006/relationships/slideLayout" Target="../slideLayouts/slideLayout28.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ks.no/link/b64412da4610421c96f7ded7850aaf2d.aspx" TargetMode="External"/><Relationship Id="rId2" Type="http://schemas.openxmlformats.org/officeDocument/2006/relationships/hyperlink" Target="https://www.ks.no/fagomrader/demokrati-og-styring/folkevalgtprogrammet/her-finner-du-boken-tillit-ks-folkevalgtprogram-2019-2023/" TargetMode="External"/><Relationship Id="rId1" Type="http://schemas.openxmlformats.org/officeDocument/2006/relationships/slideLayout" Target="../slideLayouts/slideLayout30.xml"/><Relationship Id="rId6" Type="http://schemas.openxmlformats.org/officeDocument/2006/relationships/hyperlink" Target="https://www.bufdir.no/fagstotte/produkter/crpd/" TargetMode="External"/><Relationship Id="rId5" Type="http://schemas.openxmlformats.org/officeDocument/2006/relationships/hyperlink" Target="https://lovdata.no/dokument/SF/forskrift/2019-06-17-727" TargetMode="External"/><Relationship Id="rId4" Type="http://schemas.openxmlformats.org/officeDocument/2006/relationships/hyperlink" Target="https://www.regjeringen.no/no/tema/kommuner-og-regioner/kommunalrett-og-kommunal-inndeling/veileder-for-eldrerad-rad-for-personer-med-funksjonsnedsettelse-og-ungdomsrad/id2667843/"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ideo" Target="https://www.youtube.com/embed/u9mp9k-pUE0?feature=oembed" TargetMode="External"/><Relationship Id="rId5" Type="http://schemas.openxmlformats.org/officeDocument/2006/relationships/image" Target="../media/image21.jpeg"/><Relationship Id="rId4" Type="http://schemas.openxmlformats.org/officeDocument/2006/relationships/hyperlink" Target="https://youtu.be/u9m9k-pUE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svg"/><Relationship Id="rId1" Type="http://schemas.openxmlformats.org/officeDocument/2006/relationships/slideLayout" Target="../slideLayouts/slideLayout28.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653F1653-0D3A-22B9-4560-A9A632A763FB}"/>
              </a:ext>
            </a:extLst>
          </p:cNvPr>
          <p:cNvSpPr txBox="1"/>
          <p:nvPr/>
        </p:nvSpPr>
        <p:spPr>
          <a:xfrm>
            <a:off x="986169" y="1734511"/>
            <a:ext cx="6097772" cy="1077218"/>
          </a:xfrm>
          <a:prstGeom prst="rect">
            <a:avLst/>
          </a:prstGeom>
          <a:noFill/>
        </p:spPr>
        <p:txBody>
          <a:bodyPr wrap="square">
            <a:spAutoFit/>
          </a:bodyPr>
          <a:lstStyle/>
          <a:p>
            <a:r>
              <a:rPr lang="nb-NO" sz="3200" i="1" dirty="0"/>
              <a:t>Opplegg for </a:t>
            </a:r>
            <a:r>
              <a:rPr lang="nb-NO" sz="3200" i="1" dirty="0" err="1"/>
              <a:t>dei</a:t>
            </a:r>
            <a:r>
              <a:rPr lang="nb-NO" sz="3200" i="1" dirty="0"/>
              <a:t> obligatoriske råda for </a:t>
            </a:r>
            <a:r>
              <a:rPr lang="nb-NO" sz="3200" i="1" dirty="0" err="1"/>
              <a:t>medverknad</a:t>
            </a:r>
            <a:endParaRPr lang="nb-NO" sz="3200" i="1" dirty="0"/>
          </a:p>
        </p:txBody>
      </p:sp>
      <p:sp>
        <p:nvSpPr>
          <p:cNvPr id="2" name="TekstSylinder 1">
            <a:extLst>
              <a:ext uri="{FF2B5EF4-FFF2-40B4-BE49-F238E27FC236}">
                <a16:creationId xmlns:a16="http://schemas.microsoft.com/office/drawing/2014/main" id="{4DA04DD3-BDE1-D26E-CA23-5047325598E3}"/>
              </a:ext>
            </a:extLst>
          </p:cNvPr>
          <p:cNvSpPr txBox="1">
            <a:spLocks noGrp="1" noRot="1" noMove="1" noResize="1" noEditPoints="1" noAdjustHandles="1" noChangeArrowheads="1" noChangeShapeType="1"/>
          </p:cNvSpPr>
          <p:nvPr/>
        </p:nvSpPr>
        <p:spPr>
          <a:xfrm>
            <a:off x="986169" y="901337"/>
            <a:ext cx="6707854" cy="769441"/>
          </a:xfrm>
          <a:prstGeom prst="rect">
            <a:avLst/>
          </a:prstGeom>
          <a:solidFill>
            <a:schemeClr val="tx2"/>
          </a:solidFill>
        </p:spPr>
        <p:txBody>
          <a:bodyPr wrap="square" rtlCol="0">
            <a:spAutoFit/>
          </a:bodyPr>
          <a:lstStyle/>
          <a:p>
            <a:r>
              <a:rPr lang="nb-NO" sz="4400" b="1" dirty="0"/>
              <a:t>KS Folkevaldprogram</a:t>
            </a:r>
          </a:p>
        </p:txBody>
      </p:sp>
    </p:spTree>
    <p:extLst>
      <p:ext uri="{BB962C8B-B14F-4D97-AF65-F5344CB8AC3E}">
        <p14:creationId xmlns:p14="http://schemas.microsoft.com/office/powerpoint/2010/main" val="59758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6BE8C50-2FF7-478C-82AE-264029463195}"/>
              </a:ext>
            </a:extLst>
          </p:cNvPr>
          <p:cNvSpPr>
            <a:spLocks noGrp="1"/>
          </p:cNvSpPr>
          <p:nvPr>
            <p:ph type="body" sz="quarter" idx="10"/>
          </p:nvPr>
        </p:nvSpPr>
        <p:spPr/>
        <p:txBody>
          <a:bodyPr/>
          <a:lstStyle/>
          <a:p>
            <a:r>
              <a:rPr lang="nb-NO" dirty="0"/>
              <a:t>Kva er fortrinnet til </a:t>
            </a:r>
            <a:r>
              <a:rPr lang="nb-NO" dirty="0" err="1"/>
              <a:t>kommunane</a:t>
            </a:r>
            <a:r>
              <a:rPr lang="nb-NO" dirty="0"/>
              <a:t>?  </a:t>
            </a:r>
          </a:p>
        </p:txBody>
      </p:sp>
      <p:sp>
        <p:nvSpPr>
          <p:cNvPr id="3" name="Plassholder for tekst 2">
            <a:extLst>
              <a:ext uri="{FF2B5EF4-FFF2-40B4-BE49-F238E27FC236}">
                <a16:creationId xmlns:a16="http://schemas.microsoft.com/office/drawing/2014/main" id="{D536ECDB-92F7-5271-181E-00395AE78928}"/>
              </a:ext>
            </a:extLst>
          </p:cNvPr>
          <p:cNvSpPr>
            <a:spLocks noGrp="1"/>
          </p:cNvSpPr>
          <p:nvPr>
            <p:ph type="body" sz="quarter" idx="12"/>
          </p:nvPr>
        </p:nvSpPr>
        <p:spPr>
          <a:xfrm>
            <a:off x="907177" y="2127111"/>
            <a:ext cx="5089448" cy="3982638"/>
          </a:xfrm>
        </p:spPr>
        <p:txBody>
          <a:bodyPr/>
          <a:lstStyle/>
          <a:p>
            <a:r>
              <a:rPr lang="nb-NO" dirty="0"/>
              <a:t>Lokalkunnskap</a:t>
            </a:r>
          </a:p>
          <a:p>
            <a:endParaRPr lang="nb-NO" dirty="0"/>
          </a:p>
          <a:p>
            <a:r>
              <a:rPr lang="nb-NO" dirty="0"/>
              <a:t>Lokal tilpassing</a:t>
            </a:r>
          </a:p>
          <a:p>
            <a:endParaRPr lang="nb-NO" dirty="0"/>
          </a:p>
          <a:p>
            <a:r>
              <a:rPr lang="nb-NO" dirty="0"/>
              <a:t>Dialog med </a:t>
            </a:r>
            <a:r>
              <a:rPr lang="nb-NO" dirty="0" err="1"/>
              <a:t>innbyggjarane</a:t>
            </a:r>
            <a:endParaRPr lang="nb-NO" dirty="0"/>
          </a:p>
          <a:p>
            <a:endParaRPr lang="nb-NO" dirty="0"/>
          </a:p>
          <a:p>
            <a:r>
              <a:rPr lang="nb-NO" dirty="0" err="1"/>
              <a:t>Tilgjengeleg</a:t>
            </a:r>
            <a:r>
              <a:rPr lang="nb-NO" dirty="0"/>
              <a:t> og </a:t>
            </a:r>
            <a:r>
              <a:rPr lang="nb-NO" dirty="0" err="1"/>
              <a:t>mogleg</a:t>
            </a:r>
            <a:r>
              <a:rPr lang="nb-NO" dirty="0"/>
              <a:t> å </a:t>
            </a:r>
            <a:r>
              <a:rPr lang="nb-NO" dirty="0" err="1"/>
              <a:t>kontrollera</a:t>
            </a:r>
            <a:endParaRPr lang="nb-NO" dirty="0"/>
          </a:p>
        </p:txBody>
      </p:sp>
      <p:pic>
        <p:nvPicPr>
          <p:cNvPr id="12" name="Plassholder for bilde 11">
            <a:extLst>
              <a:ext uri="{FF2B5EF4-FFF2-40B4-BE49-F238E27FC236}">
                <a16:creationId xmlns:a16="http://schemas.microsoft.com/office/drawing/2014/main" id="{1A1E22A1-14BB-B444-20EC-35C410407A41}"/>
              </a:ext>
            </a:extLst>
          </p:cNvPr>
          <p:cNvPicPr>
            <a:picLocks noGrp="1" noChangeAspect="1"/>
          </p:cNvPicPr>
          <p:nvPr>
            <p:ph type="pic" sz="quarter" idx="13"/>
          </p:nvPr>
        </p:nvPicPr>
        <p:blipFill rotWithShape="1">
          <a:blip r:embed="rId3"/>
          <a:srcRect t="9358" b="9358"/>
          <a:stretch/>
        </p:blipFill>
        <p:spPr/>
      </p:pic>
      <p:sp>
        <p:nvSpPr>
          <p:cNvPr id="13" name="TekstSylinder 12">
            <a:extLst>
              <a:ext uri="{FF2B5EF4-FFF2-40B4-BE49-F238E27FC236}">
                <a16:creationId xmlns:a16="http://schemas.microsoft.com/office/drawing/2014/main" id="{029C1E8C-3FEF-9BA0-366A-73AAAE49E01D}"/>
              </a:ext>
            </a:extLst>
          </p:cNvPr>
          <p:cNvSpPr txBox="1"/>
          <p:nvPr/>
        </p:nvSpPr>
        <p:spPr>
          <a:xfrm>
            <a:off x="4626829" y="6463137"/>
            <a:ext cx="1781257" cy="276999"/>
          </a:xfrm>
          <a:prstGeom prst="rect">
            <a:avLst/>
          </a:prstGeom>
          <a:noFill/>
        </p:spPr>
        <p:txBody>
          <a:bodyPr wrap="none" rtlCol="0">
            <a:spAutoFit/>
          </a:bodyPr>
          <a:lstStyle/>
          <a:p>
            <a:r>
              <a:rPr lang="nb-NO" sz="1200" i="1"/>
              <a:t>Foto: Per Inge Johnsen</a:t>
            </a:r>
          </a:p>
        </p:txBody>
      </p:sp>
    </p:spTree>
    <p:extLst>
      <p:ext uri="{BB962C8B-B14F-4D97-AF65-F5344CB8AC3E}">
        <p14:creationId xmlns:p14="http://schemas.microsoft.com/office/powerpoint/2010/main" val="200236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99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AC7A441-9179-B101-6AE9-476BA762A6D1}"/>
              </a:ext>
            </a:extLst>
          </p:cNvPr>
          <p:cNvSpPr>
            <a:spLocks noGrp="1"/>
          </p:cNvSpPr>
          <p:nvPr>
            <p:ph type="body" sz="quarter" idx="10"/>
          </p:nvPr>
        </p:nvSpPr>
        <p:spPr>
          <a:xfrm>
            <a:off x="875061" y="2406694"/>
            <a:ext cx="8611582" cy="508530"/>
          </a:xfrm>
        </p:spPr>
        <p:txBody>
          <a:bodyPr/>
          <a:lstStyle/>
          <a:p>
            <a:r>
              <a:rPr lang="nb-NO" dirty="0"/>
              <a:t>Kommunelova</a:t>
            </a:r>
          </a:p>
        </p:txBody>
      </p:sp>
      <p:sp>
        <p:nvSpPr>
          <p:cNvPr id="4" name="Plassholder for tekst 3">
            <a:extLst>
              <a:ext uri="{FF2B5EF4-FFF2-40B4-BE49-F238E27FC236}">
                <a16:creationId xmlns:a16="http://schemas.microsoft.com/office/drawing/2014/main" id="{B666A84A-A050-BA67-5E36-592E7086766A}"/>
              </a:ext>
            </a:extLst>
          </p:cNvPr>
          <p:cNvSpPr>
            <a:spLocks noGrp="1"/>
          </p:cNvSpPr>
          <p:nvPr>
            <p:ph type="body" sz="quarter" idx="12"/>
          </p:nvPr>
        </p:nvSpPr>
        <p:spPr>
          <a:xfrm>
            <a:off x="872239" y="3107416"/>
            <a:ext cx="8614404" cy="2769431"/>
          </a:xfrm>
        </p:spPr>
        <p:txBody>
          <a:bodyPr/>
          <a:lstStyle/>
          <a:p>
            <a:r>
              <a:rPr lang="nb-NO" sz="4400" b="0" i="0" dirty="0">
                <a:solidFill>
                  <a:srgbClr val="002060"/>
                </a:solidFill>
                <a:effectLst/>
                <a:latin typeface="+mn-lt"/>
              </a:rPr>
              <a:t>Kommunestyret er det </a:t>
            </a:r>
            <a:r>
              <a:rPr lang="nb-NO" sz="4400" b="0" i="0" dirty="0" err="1">
                <a:solidFill>
                  <a:srgbClr val="002060"/>
                </a:solidFill>
                <a:effectLst/>
                <a:latin typeface="+mn-lt"/>
              </a:rPr>
              <a:t>øvste</a:t>
            </a:r>
            <a:r>
              <a:rPr lang="nb-NO" sz="4400" b="0" i="0" dirty="0">
                <a:solidFill>
                  <a:srgbClr val="002060"/>
                </a:solidFill>
                <a:effectLst/>
                <a:latin typeface="+mn-lt"/>
              </a:rPr>
              <a:t> organet i kommunen og treff vedtak på vegner av kommunen.</a:t>
            </a:r>
            <a:endParaRPr lang="nb-NO" sz="4400" dirty="0">
              <a:solidFill>
                <a:srgbClr val="002060"/>
              </a:solidFill>
              <a:latin typeface="+mn-lt"/>
            </a:endParaRPr>
          </a:p>
        </p:txBody>
      </p:sp>
    </p:spTree>
    <p:extLst>
      <p:ext uri="{BB962C8B-B14F-4D97-AF65-F5344CB8AC3E}">
        <p14:creationId xmlns:p14="http://schemas.microsoft.com/office/powerpoint/2010/main" val="1655821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54DBAF6-3550-5A8D-457B-CB466B52DE76}"/>
              </a:ext>
            </a:extLst>
          </p:cNvPr>
          <p:cNvGraphicFramePr/>
          <p:nvPr/>
        </p:nvGraphicFramePr>
        <p:xfrm>
          <a:off x="-2765502" y="702527"/>
          <a:ext cx="12968868" cy="6155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a:extLst>
              <a:ext uri="{FF2B5EF4-FFF2-40B4-BE49-F238E27FC236}">
                <a16:creationId xmlns:a16="http://schemas.microsoft.com/office/drawing/2014/main" id="{E22B7F73-746F-3988-1FAB-5CC9AF10DF66}"/>
              </a:ext>
            </a:extLst>
          </p:cNvPr>
          <p:cNvSpPr txBox="1"/>
          <p:nvPr/>
        </p:nvSpPr>
        <p:spPr>
          <a:xfrm>
            <a:off x="2618125" y="379361"/>
            <a:ext cx="6555128" cy="646331"/>
          </a:xfrm>
          <a:prstGeom prst="rect">
            <a:avLst/>
          </a:prstGeom>
          <a:noFill/>
        </p:spPr>
        <p:txBody>
          <a:bodyPr wrap="none" rtlCol="0">
            <a:spAutoFit/>
          </a:bodyPr>
          <a:lstStyle/>
          <a:p>
            <a:r>
              <a:rPr lang="nb-NO" sz="3600" b="1" dirty="0"/>
              <a:t>Korleis vert kommunen vår styrt?</a:t>
            </a:r>
          </a:p>
        </p:txBody>
      </p:sp>
    </p:spTree>
    <p:extLst>
      <p:ext uri="{BB962C8B-B14F-4D97-AF65-F5344CB8AC3E}">
        <p14:creationId xmlns:p14="http://schemas.microsoft.com/office/powerpoint/2010/main" val="1703559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CC34B14-A2D4-684F-437B-D4BDD0955C58}"/>
              </a:ext>
            </a:extLst>
          </p:cNvPr>
          <p:cNvSpPr>
            <a:spLocks noGrp="1"/>
          </p:cNvSpPr>
          <p:nvPr>
            <p:ph type="body" sz="quarter" idx="10"/>
          </p:nvPr>
        </p:nvSpPr>
        <p:spPr/>
        <p:txBody>
          <a:bodyPr/>
          <a:lstStyle/>
          <a:p>
            <a:r>
              <a:rPr lang="nb-NO" dirty="0"/>
              <a:t>Om råda</a:t>
            </a:r>
          </a:p>
        </p:txBody>
      </p:sp>
      <p:sp>
        <p:nvSpPr>
          <p:cNvPr id="3" name="Plassholder for tekst 2">
            <a:extLst>
              <a:ext uri="{FF2B5EF4-FFF2-40B4-BE49-F238E27FC236}">
                <a16:creationId xmlns:a16="http://schemas.microsoft.com/office/drawing/2014/main" id="{92F73FF0-F158-FC5D-4679-0CC635DD5C19}"/>
              </a:ext>
            </a:extLst>
          </p:cNvPr>
          <p:cNvSpPr>
            <a:spLocks noGrp="1"/>
          </p:cNvSpPr>
          <p:nvPr>
            <p:ph type="body" sz="quarter" idx="11"/>
          </p:nvPr>
        </p:nvSpPr>
        <p:spPr/>
        <p:txBody>
          <a:bodyPr/>
          <a:lstStyle/>
          <a:p>
            <a:r>
              <a:rPr lang="nb-NO"/>
              <a:t>2</a:t>
            </a:r>
          </a:p>
        </p:txBody>
      </p:sp>
    </p:spTree>
    <p:extLst>
      <p:ext uri="{BB962C8B-B14F-4D97-AF65-F5344CB8AC3E}">
        <p14:creationId xmlns:p14="http://schemas.microsoft.com/office/powerpoint/2010/main" val="206970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60F9FF6-C53B-CC62-86B1-95651A08FF21}"/>
              </a:ext>
            </a:extLst>
          </p:cNvPr>
          <p:cNvSpPr>
            <a:spLocks noGrp="1"/>
          </p:cNvSpPr>
          <p:nvPr>
            <p:ph type="body" sz="quarter" idx="10"/>
          </p:nvPr>
        </p:nvSpPr>
        <p:spPr>
          <a:xfrm>
            <a:off x="957300" y="1130787"/>
            <a:ext cx="8611582" cy="508530"/>
          </a:xfrm>
        </p:spPr>
        <p:txBody>
          <a:bodyPr/>
          <a:lstStyle/>
          <a:p>
            <a:r>
              <a:rPr lang="nb-NO" dirty="0"/>
              <a:t>Kommunelova</a:t>
            </a:r>
          </a:p>
        </p:txBody>
      </p:sp>
      <p:sp>
        <p:nvSpPr>
          <p:cNvPr id="3" name="Plassholder for tekst 2">
            <a:extLst>
              <a:ext uri="{FF2B5EF4-FFF2-40B4-BE49-F238E27FC236}">
                <a16:creationId xmlns:a16="http://schemas.microsoft.com/office/drawing/2014/main" id="{0854724B-1F1C-85D1-7E9B-231CE089E8F2}"/>
              </a:ext>
            </a:extLst>
          </p:cNvPr>
          <p:cNvSpPr>
            <a:spLocks noGrp="1"/>
          </p:cNvSpPr>
          <p:nvPr>
            <p:ph type="body" sz="quarter" idx="12"/>
          </p:nvPr>
        </p:nvSpPr>
        <p:spPr>
          <a:xfrm>
            <a:off x="954478" y="1909568"/>
            <a:ext cx="8614404" cy="2769431"/>
          </a:xfrm>
        </p:spPr>
        <p:txBody>
          <a:bodyPr/>
          <a:lstStyle/>
          <a:p>
            <a:r>
              <a:rPr lang="nb-NO" sz="3000" b="0" i="0" dirty="0">
                <a:solidFill>
                  <a:srgbClr val="002060"/>
                </a:solidFill>
                <a:effectLst/>
                <a:latin typeface="Helvetica Neue"/>
              </a:rPr>
              <a:t>Kommunestyret skal sjølv </a:t>
            </a:r>
            <a:r>
              <a:rPr lang="nb-NO" sz="3000" b="0" i="0" dirty="0" err="1">
                <a:solidFill>
                  <a:srgbClr val="002060"/>
                </a:solidFill>
                <a:effectLst/>
                <a:latin typeface="Helvetica Neue"/>
              </a:rPr>
              <a:t>velga</a:t>
            </a:r>
            <a:r>
              <a:rPr lang="nb-NO" sz="3000" b="0" i="0" dirty="0">
                <a:solidFill>
                  <a:srgbClr val="002060"/>
                </a:solidFill>
                <a:effectLst/>
                <a:latin typeface="Helvetica Neue"/>
              </a:rPr>
              <a:t> </a:t>
            </a:r>
            <a:r>
              <a:rPr lang="nb-NO" sz="3000" b="0" i="0" dirty="0" err="1">
                <a:solidFill>
                  <a:srgbClr val="002060"/>
                </a:solidFill>
                <a:effectLst/>
                <a:latin typeface="Helvetica Neue"/>
              </a:rPr>
              <a:t>eit</a:t>
            </a:r>
            <a:r>
              <a:rPr lang="nb-NO" sz="3000" b="0" i="0" dirty="0">
                <a:solidFill>
                  <a:srgbClr val="002060"/>
                </a:solidFill>
                <a:effectLst/>
                <a:latin typeface="Helvetica Neue"/>
              </a:rPr>
              <a:t> eldreråd, </a:t>
            </a:r>
            <a:r>
              <a:rPr lang="nb-NO" sz="3000" b="0" i="0" dirty="0" err="1">
                <a:solidFill>
                  <a:srgbClr val="002060"/>
                </a:solidFill>
                <a:effectLst/>
                <a:latin typeface="Helvetica Neue"/>
              </a:rPr>
              <a:t>eit</a:t>
            </a:r>
            <a:r>
              <a:rPr lang="nb-NO" sz="3000" b="0" i="0" dirty="0">
                <a:solidFill>
                  <a:srgbClr val="002060"/>
                </a:solidFill>
                <a:effectLst/>
                <a:latin typeface="Helvetica Neue"/>
              </a:rPr>
              <a:t> råd for </a:t>
            </a:r>
            <a:r>
              <a:rPr lang="nb-NO" sz="3000" b="0" i="0" dirty="0" err="1">
                <a:solidFill>
                  <a:srgbClr val="002060"/>
                </a:solidFill>
                <a:effectLst/>
                <a:latin typeface="Helvetica Neue"/>
              </a:rPr>
              <a:t>personar</a:t>
            </a:r>
            <a:r>
              <a:rPr lang="nb-NO" sz="3000" b="0" i="0" dirty="0">
                <a:solidFill>
                  <a:srgbClr val="002060"/>
                </a:solidFill>
                <a:effectLst/>
                <a:latin typeface="Helvetica Neue"/>
              </a:rPr>
              <a:t> med funksjonsnedsetting og </a:t>
            </a:r>
            <a:r>
              <a:rPr lang="nb-NO" sz="3000" b="0" i="0" dirty="0" err="1">
                <a:solidFill>
                  <a:srgbClr val="002060"/>
                </a:solidFill>
                <a:effectLst/>
                <a:latin typeface="Helvetica Neue"/>
              </a:rPr>
              <a:t>eit</a:t>
            </a:r>
            <a:r>
              <a:rPr lang="nb-NO" sz="3000" b="0" i="0" dirty="0">
                <a:solidFill>
                  <a:srgbClr val="002060"/>
                </a:solidFill>
                <a:effectLst/>
                <a:latin typeface="Helvetica Neue"/>
              </a:rPr>
              <a:t> ungdomsråd eller anna </a:t>
            </a:r>
            <a:r>
              <a:rPr lang="nb-NO" sz="3000" b="0" i="0" dirty="0" err="1">
                <a:solidFill>
                  <a:srgbClr val="002060"/>
                </a:solidFill>
                <a:effectLst/>
                <a:latin typeface="Helvetica Neue"/>
              </a:rPr>
              <a:t>medverknadsorgan</a:t>
            </a:r>
            <a:r>
              <a:rPr lang="nb-NO" sz="3000" b="0" i="0" dirty="0">
                <a:solidFill>
                  <a:srgbClr val="002060"/>
                </a:solidFill>
                <a:effectLst/>
                <a:latin typeface="Helvetica Neue"/>
              </a:rPr>
              <a:t> for ungdom.</a:t>
            </a:r>
          </a:p>
          <a:p>
            <a:endParaRPr lang="nb-NO" sz="3000" dirty="0">
              <a:solidFill>
                <a:srgbClr val="002060"/>
              </a:solidFill>
              <a:latin typeface="Helvetica Neue"/>
            </a:endParaRPr>
          </a:p>
          <a:p>
            <a:r>
              <a:rPr lang="nb-NO" sz="3000" b="0" i="0" dirty="0">
                <a:solidFill>
                  <a:srgbClr val="002060"/>
                </a:solidFill>
                <a:effectLst/>
                <a:latin typeface="Helvetica Neue"/>
              </a:rPr>
              <a:t>Råda eller </a:t>
            </a:r>
            <a:r>
              <a:rPr lang="nb-NO" sz="3000" b="0" i="0" dirty="0" err="1">
                <a:solidFill>
                  <a:srgbClr val="002060"/>
                </a:solidFill>
                <a:effectLst/>
                <a:latin typeface="Helvetica Neue"/>
              </a:rPr>
              <a:t>annea</a:t>
            </a:r>
            <a:r>
              <a:rPr lang="nb-NO" sz="3000" b="0" i="0" dirty="0">
                <a:solidFill>
                  <a:srgbClr val="002060"/>
                </a:solidFill>
                <a:effectLst/>
                <a:latin typeface="Helvetica Neue"/>
              </a:rPr>
              <a:t> </a:t>
            </a:r>
            <a:r>
              <a:rPr lang="nb-NO" sz="3000" b="0" i="0" dirty="0" err="1">
                <a:solidFill>
                  <a:srgbClr val="002060"/>
                </a:solidFill>
                <a:effectLst/>
                <a:latin typeface="Helvetica Neue"/>
              </a:rPr>
              <a:t>medverknadsorgan</a:t>
            </a:r>
            <a:r>
              <a:rPr lang="nb-NO" sz="3000" b="0" i="0" dirty="0">
                <a:solidFill>
                  <a:srgbClr val="002060"/>
                </a:solidFill>
                <a:effectLst/>
                <a:latin typeface="Helvetica Neue"/>
              </a:rPr>
              <a:t> for ungdom er </a:t>
            </a:r>
            <a:r>
              <a:rPr lang="nb-NO" sz="3000" b="0" i="0" dirty="0" err="1">
                <a:solidFill>
                  <a:srgbClr val="002060"/>
                </a:solidFill>
                <a:effectLst/>
                <a:latin typeface="Helvetica Neue"/>
              </a:rPr>
              <a:t>rådgjevande</a:t>
            </a:r>
            <a:r>
              <a:rPr lang="nb-NO" sz="3000" b="0" i="0" dirty="0">
                <a:solidFill>
                  <a:srgbClr val="002060"/>
                </a:solidFill>
                <a:effectLst/>
                <a:latin typeface="Helvetica Neue"/>
              </a:rPr>
              <a:t> organ for kommunen og har rett til å </a:t>
            </a:r>
            <a:r>
              <a:rPr lang="nb-NO" sz="3000" b="0" i="0" dirty="0" err="1">
                <a:solidFill>
                  <a:srgbClr val="002060"/>
                </a:solidFill>
                <a:effectLst/>
                <a:latin typeface="Helvetica Neue"/>
              </a:rPr>
              <a:t>uttala</a:t>
            </a:r>
            <a:r>
              <a:rPr lang="nb-NO" sz="3000" b="0" i="0" dirty="0">
                <a:solidFill>
                  <a:srgbClr val="002060"/>
                </a:solidFill>
                <a:effectLst/>
                <a:latin typeface="Helvetica Neue"/>
              </a:rPr>
              <a:t> seg i saker som gjeld </a:t>
            </a:r>
            <a:r>
              <a:rPr lang="nb-NO" sz="3000" b="0" i="0" dirty="0" err="1">
                <a:solidFill>
                  <a:srgbClr val="002060"/>
                </a:solidFill>
                <a:effectLst/>
                <a:latin typeface="Helvetica Neue"/>
              </a:rPr>
              <a:t>høvesvis</a:t>
            </a:r>
            <a:r>
              <a:rPr lang="nb-NO" sz="3000" b="0" i="0" dirty="0">
                <a:solidFill>
                  <a:srgbClr val="002060"/>
                </a:solidFill>
                <a:effectLst/>
                <a:latin typeface="Helvetica Neue"/>
              </a:rPr>
              <a:t> eldre, </a:t>
            </a:r>
            <a:r>
              <a:rPr lang="nb-NO" sz="3000" b="0" i="0" dirty="0" err="1">
                <a:solidFill>
                  <a:srgbClr val="002060"/>
                </a:solidFill>
                <a:effectLst/>
                <a:latin typeface="Helvetica Neue"/>
              </a:rPr>
              <a:t>personar</a:t>
            </a:r>
            <a:r>
              <a:rPr lang="nb-NO" sz="3000" b="0" i="0" dirty="0">
                <a:solidFill>
                  <a:srgbClr val="002060"/>
                </a:solidFill>
                <a:effectLst/>
                <a:latin typeface="Helvetica Neue"/>
              </a:rPr>
              <a:t> med funksjonsnedsetting og ungdom.</a:t>
            </a:r>
            <a:endParaRPr lang="nb-NO" sz="3000" dirty="0">
              <a:solidFill>
                <a:srgbClr val="002060"/>
              </a:solidFill>
            </a:endParaRPr>
          </a:p>
        </p:txBody>
      </p:sp>
    </p:spTree>
    <p:extLst>
      <p:ext uri="{BB962C8B-B14F-4D97-AF65-F5344CB8AC3E}">
        <p14:creationId xmlns:p14="http://schemas.microsoft.com/office/powerpoint/2010/main" val="345068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64C19A7-60B3-4653-5AE2-4314EE69DAC7}"/>
              </a:ext>
            </a:extLst>
          </p:cNvPr>
          <p:cNvSpPr>
            <a:spLocks noGrp="1"/>
          </p:cNvSpPr>
          <p:nvPr>
            <p:ph type="body" sz="quarter" idx="12"/>
          </p:nvPr>
        </p:nvSpPr>
        <p:spPr/>
        <p:txBody>
          <a:bodyPr/>
          <a:lstStyle/>
          <a:p>
            <a:r>
              <a:rPr lang="nb-NO" dirty="0"/>
              <a:t>De skal </a:t>
            </a:r>
            <a:r>
              <a:rPr lang="nb-NO" dirty="0" err="1"/>
              <a:t>vera</a:t>
            </a:r>
            <a:r>
              <a:rPr lang="nb-NO" dirty="0"/>
              <a:t> </a:t>
            </a:r>
            <a:r>
              <a:rPr lang="nb-NO" dirty="0" err="1"/>
              <a:t>rådgjevande</a:t>
            </a:r>
            <a:r>
              <a:rPr lang="nb-NO" dirty="0"/>
              <a:t> organ for kommunen. Kva </a:t>
            </a:r>
            <a:r>
              <a:rPr lang="nb-NO" dirty="0" err="1"/>
              <a:t>tenkjer</a:t>
            </a:r>
            <a:r>
              <a:rPr lang="nb-NO" dirty="0"/>
              <a:t> de om det?</a:t>
            </a:r>
          </a:p>
        </p:txBody>
      </p:sp>
      <p:sp>
        <p:nvSpPr>
          <p:cNvPr id="3" name="TekstSylinder 2">
            <a:extLst>
              <a:ext uri="{FF2B5EF4-FFF2-40B4-BE49-F238E27FC236}">
                <a16:creationId xmlns:a16="http://schemas.microsoft.com/office/drawing/2014/main" id="{03BBBEAB-4FB5-411D-E224-D8E3B6D6CFCE}"/>
              </a:ext>
            </a:extLst>
          </p:cNvPr>
          <p:cNvSpPr txBox="1">
            <a:spLocks noGrp="1" noRot="1" noMove="1" noResize="1" noEditPoints="1" noAdjustHandles="1" noChangeArrowheads="1" noChangeShapeType="1"/>
          </p:cNvSpPr>
          <p:nvPr/>
        </p:nvSpPr>
        <p:spPr>
          <a:xfrm>
            <a:off x="986796" y="1149531"/>
            <a:ext cx="4747798" cy="646331"/>
          </a:xfrm>
          <a:prstGeom prst="rect">
            <a:avLst/>
          </a:prstGeom>
          <a:solidFill>
            <a:schemeClr val="accent1"/>
          </a:solidFill>
          <a:ln>
            <a:solidFill>
              <a:schemeClr val="accent1"/>
            </a:solidFill>
          </a:ln>
        </p:spPr>
        <p:txBody>
          <a:bodyPr wrap="square" rtlCol="0">
            <a:spAutoFit/>
          </a:bodyPr>
          <a:lstStyle/>
          <a:p>
            <a:r>
              <a:rPr lang="nb-NO" sz="3600" b="1" dirty="0" err="1"/>
              <a:t>Refleksjonsoppgåve</a:t>
            </a:r>
            <a:endParaRPr lang="nb-NO" sz="3600" b="1" dirty="0"/>
          </a:p>
        </p:txBody>
      </p:sp>
    </p:spTree>
    <p:extLst>
      <p:ext uri="{BB962C8B-B14F-4D97-AF65-F5344CB8AC3E}">
        <p14:creationId xmlns:p14="http://schemas.microsoft.com/office/powerpoint/2010/main" val="165793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A366B8D-BF6E-A9CA-8A88-756FF6A87A5A}"/>
              </a:ext>
            </a:extLst>
          </p:cNvPr>
          <p:cNvSpPr>
            <a:spLocks noGrp="1"/>
          </p:cNvSpPr>
          <p:nvPr>
            <p:ph type="body" sz="quarter" idx="10"/>
          </p:nvPr>
        </p:nvSpPr>
        <p:spPr>
          <a:xfrm>
            <a:off x="6478245" y="600691"/>
            <a:ext cx="5089448" cy="744538"/>
          </a:xfrm>
        </p:spPr>
        <p:txBody>
          <a:bodyPr vert="horz" lIns="91440" tIns="45720" rIns="91440" bIns="45720" rtlCol="0" anchor="t">
            <a:noAutofit/>
          </a:bodyPr>
          <a:lstStyle/>
          <a:p>
            <a:r>
              <a:rPr lang="nb-NO" sz="3600" dirty="0">
                <a:latin typeface="Arial"/>
                <a:cs typeface="Arial"/>
              </a:rPr>
              <a:t>Kva er råda sine </a:t>
            </a:r>
            <a:r>
              <a:rPr lang="nb-NO" sz="3600" dirty="0" err="1">
                <a:latin typeface="Arial"/>
                <a:cs typeface="Arial"/>
              </a:rPr>
              <a:t>oppgåver</a:t>
            </a:r>
            <a:r>
              <a:rPr lang="nb-NO" sz="3600" dirty="0">
                <a:latin typeface="Arial"/>
                <a:cs typeface="Arial"/>
              </a:rPr>
              <a:t>?</a:t>
            </a:r>
          </a:p>
        </p:txBody>
      </p:sp>
      <p:sp>
        <p:nvSpPr>
          <p:cNvPr id="3" name="Plassholder for tekst 2">
            <a:extLst>
              <a:ext uri="{FF2B5EF4-FFF2-40B4-BE49-F238E27FC236}">
                <a16:creationId xmlns:a16="http://schemas.microsoft.com/office/drawing/2014/main" id="{B1E5E066-9084-8165-AD35-CFB4A107A3E7}"/>
              </a:ext>
            </a:extLst>
          </p:cNvPr>
          <p:cNvSpPr>
            <a:spLocks noGrp="1"/>
          </p:cNvSpPr>
          <p:nvPr>
            <p:ph type="body" sz="quarter" idx="12"/>
          </p:nvPr>
        </p:nvSpPr>
        <p:spPr>
          <a:xfrm>
            <a:off x="6478245" y="1816292"/>
            <a:ext cx="5249298" cy="4782221"/>
          </a:xfrm>
        </p:spPr>
        <p:txBody>
          <a:bodyPr vert="horz" lIns="91440" tIns="45720" rIns="91440" bIns="45720" rtlCol="0" anchor="t">
            <a:normAutofit/>
          </a:bodyPr>
          <a:lstStyle/>
          <a:p>
            <a:pPr marL="185420" indent="-185420"/>
            <a:r>
              <a:rPr lang="nb-NO" sz="2200" dirty="0"/>
              <a:t>Råda har rett til å </a:t>
            </a:r>
            <a:r>
              <a:rPr lang="nb-NO" sz="2200" dirty="0" err="1"/>
              <a:t>uttala</a:t>
            </a:r>
            <a:r>
              <a:rPr lang="nb-NO" sz="2200" dirty="0"/>
              <a:t> seg i alle saker som gjeld eldre, </a:t>
            </a:r>
            <a:r>
              <a:rPr lang="nb-NO" sz="2200" dirty="0" err="1"/>
              <a:t>personar</a:t>
            </a:r>
            <a:r>
              <a:rPr lang="nb-NO" sz="2200" dirty="0"/>
              <a:t> med funksjonsnedsetting og ungdom</a:t>
            </a:r>
            <a:endParaRPr lang="nb-NO" dirty="0"/>
          </a:p>
          <a:p>
            <a:pPr marL="185420" indent="-185420"/>
            <a:r>
              <a:rPr lang="nb-NO" sz="2200" dirty="0"/>
              <a:t>Råda kan ta opp saker på eige initiativ</a:t>
            </a:r>
          </a:p>
          <a:p>
            <a:pPr marL="185420" indent="-185420"/>
            <a:r>
              <a:rPr lang="nb-NO" sz="2200" dirty="0" err="1"/>
              <a:t>Ikkje</a:t>
            </a:r>
            <a:r>
              <a:rPr lang="nb-NO" sz="2200" dirty="0"/>
              <a:t> behandla saker som gjeld avgjersler </a:t>
            </a:r>
            <a:r>
              <a:rPr lang="nb-NO" sz="2200" dirty="0" err="1"/>
              <a:t>ovanfor</a:t>
            </a:r>
            <a:r>
              <a:rPr lang="nb-NO" sz="2200" dirty="0"/>
              <a:t> </a:t>
            </a:r>
            <a:r>
              <a:rPr lang="nb-NO" sz="2200" dirty="0" err="1"/>
              <a:t>enkeltpersonar</a:t>
            </a:r>
            <a:endParaRPr lang="nb-NO" sz="2200" dirty="0"/>
          </a:p>
          <a:p>
            <a:pPr marL="185420" indent="-185420"/>
            <a:r>
              <a:rPr lang="nb-NO" sz="2200" dirty="0"/>
              <a:t>Kan få mynde til å </a:t>
            </a:r>
            <a:r>
              <a:rPr lang="nb-NO" sz="2200" dirty="0" err="1"/>
              <a:t>fordela</a:t>
            </a:r>
            <a:r>
              <a:rPr lang="nb-NO" sz="2200" dirty="0"/>
              <a:t> </a:t>
            </a:r>
            <a:r>
              <a:rPr lang="nb-NO" sz="2200" dirty="0" err="1"/>
              <a:t>bevilgningar</a:t>
            </a:r>
            <a:endParaRPr lang="nb-NO" sz="2200" dirty="0"/>
          </a:p>
          <a:p>
            <a:pPr marL="185420" indent="-185420"/>
            <a:r>
              <a:rPr lang="nb-NO" sz="2200" dirty="0"/>
              <a:t>Skal utarbeida årsmelding som vert lagt fram for kommunestyret</a:t>
            </a:r>
          </a:p>
          <a:p>
            <a:pPr marL="185420" indent="-185420"/>
            <a:r>
              <a:rPr lang="nb-NO" sz="2200" dirty="0"/>
              <a:t>Kan få møte- og talerett i folkevalde organ</a:t>
            </a:r>
          </a:p>
          <a:p>
            <a:pPr marL="185420" indent="-185420"/>
            <a:r>
              <a:rPr lang="nb-NO" sz="2200" dirty="0">
                <a:latin typeface="Arial"/>
                <a:cs typeface="Arial"/>
              </a:rPr>
              <a:t>De er </a:t>
            </a:r>
            <a:r>
              <a:rPr lang="nb-NO" sz="2200" u="sng" dirty="0" err="1">
                <a:latin typeface="Arial"/>
                <a:cs typeface="Arial"/>
              </a:rPr>
              <a:t>ikkje</a:t>
            </a:r>
            <a:r>
              <a:rPr lang="nb-NO" sz="2200" dirty="0">
                <a:latin typeface="Arial"/>
                <a:cs typeface="Arial"/>
              </a:rPr>
              <a:t> klageinstans og skal </a:t>
            </a:r>
            <a:r>
              <a:rPr lang="nb-NO" sz="2200" dirty="0" err="1">
                <a:latin typeface="Arial"/>
                <a:cs typeface="Arial"/>
              </a:rPr>
              <a:t>ikkje</a:t>
            </a:r>
            <a:r>
              <a:rPr lang="nb-NO" sz="2200" dirty="0">
                <a:latin typeface="Arial"/>
                <a:cs typeface="Arial"/>
              </a:rPr>
              <a:t> gå inn i enkeltsaker</a:t>
            </a:r>
          </a:p>
          <a:p>
            <a:pPr marL="185420" indent="-185420"/>
            <a:endParaRPr lang="nb-NO" sz="2200" dirty="0"/>
          </a:p>
          <a:p>
            <a:pPr marL="185420" indent="-185420"/>
            <a:endParaRPr lang="nb-NO" sz="2200" dirty="0"/>
          </a:p>
        </p:txBody>
      </p:sp>
      <p:pic>
        <p:nvPicPr>
          <p:cNvPr id="5" name="Plassholder for bilde 4">
            <a:extLst>
              <a:ext uri="{FF2B5EF4-FFF2-40B4-BE49-F238E27FC236}">
                <a16:creationId xmlns:a16="http://schemas.microsoft.com/office/drawing/2014/main" id="{125D08FC-F4CB-FCC0-FA4F-142E51398895}"/>
              </a:ext>
            </a:extLst>
          </p:cNvPr>
          <p:cNvPicPr>
            <a:picLocks noGrp="1" noChangeAspect="1"/>
          </p:cNvPicPr>
          <p:nvPr>
            <p:ph type="pic" sz="quarter" idx="13"/>
          </p:nvPr>
        </p:nvPicPr>
        <p:blipFill rotWithShape="1">
          <a:blip r:embed="rId3"/>
          <a:srcRect l="5238"/>
          <a:stretch/>
        </p:blipFill>
        <p:spPr>
          <a:xfrm>
            <a:off x="1" y="10"/>
            <a:ext cx="5783914" cy="6857989"/>
          </a:xfrm>
          <a:prstGeom prst="rect">
            <a:avLst/>
          </a:prstGeom>
          <a:noFill/>
        </p:spPr>
      </p:pic>
      <p:sp>
        <p:nvSpPr>
          <p:cNvPr id="4" name="TekstSylinder 3">
            <a:extLst>
              <a:ext uri="{FF2B5EF4-FFF2-40B4-BE49-F238E27FC236}">
                <a16:creationId xmlns:a16="http://schemas.microsoft.com/office/drawing/2014/main" id="{105D1185-B6A5-0969-ED23-92C6C5BCAA16}"/>
              </a:ext>
            </a:extLst>
          </p:cNvPr>
          <p:cNvSpPr txBox="1"/>
          <p:nvPr/>
        </p:nvSpPr>
        <p:spPr>
          <a:xfrm>
            <a:off x="5932715" y="6460013"/>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3006807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DD0FB11-8791-CEAC-379B-0213E8396CE5}"/>
              </a:ext>
            </a:extLst>
          </p:cNvPr>
          <p:cNvSpPr>
            <a:spLocks noGrp="1"/>
          </p:cNvSpPr>
          <p:nvPr>
            <p:ph type="body" sz="quarter" idx="10"/>
          </p:nvPr>
        </p:nvSpPr>
        <p:spPr>
          <a:xfrm>
            <a:off x="6478245" y="600691"/>
            <a:ext cx="5308594" cy="744538"/>
          </a:xfrm>
        </p:spPr>
        <p:txBody>
          <a:bodyPr/>
          <a:lstStyle/>
          <a:p>
            <a:r>
              <a:rPr lang="nb-NO" dirty="0"/>
              <a:t>Forskrift om </a:t>
            </a:r>
            <a:r>
              <a:rPr lang="nb-NO" dirty="0" err="1"/>
              <a:t>medverknadsordningar</a:t>
            </a:r>
            <a:endParaRPr lang="nb-NO" dirty="0"/>
          </a:p>
        </p:txBody>
      </p:sp>
      <p:sp>
        <p:nvSpPr>
          <p:cNvPr id="3" name="Plassholder for tekst 2">
            <a:extLst>
              <a:ext uri="{FF2B5EF4-FFF2-40B4-BE49-F238E27FC236}">
                <a16:creationId xmlns:a16="http://schemas.microsoft.com/office/drawing/2014/main" id="{CDB604FD-7B31-329A-D1B8-B4CA0EA38917}"/>
              </a:ext>
            </a:extLst>
          </p:cNvPr>
          <p:cNvSpPr>
            <a:spLocks noGrp="1"/>
          </p:cNvSpPr>
          <p:nvPr>
            <p:ph type="body" sz="quarter" idx="12"/>
          </p:nvPr>
        </p:nvSpPr>
        <p:spPr>
          <a:xfrm>
            <a:off x="6408087" y="2274671"/>
            <a:ext cx="4839453" cy="3982638"/>
          </a:xfrm>
        </p:spPr>
        <p:txBody>
          <a:bodyPr/>
          <a:lstStyle/>
          <a:p>
            <a:r>
              <a:rPr lang="nb-NO" dirty="0"/>
              <a:t>Kommunestyret vedtar </a:t>
            </a:r>
            <a:r>
              <a:rPr lang="nb-NO" dirty="0" err="1"/>
              <a:t>samansettinga</a:t>
            </a:r>
            <a:r>
              <a:rPr lang="nb-NO" dirty="0"/>
              <a:t> av råda og kor mange </a:t>
            </a:r>
            <a:r>
              <a:rPr lang="nb-NO" dirty="0" err="1"/>
              <a:t>medlemmar</a:t>
            </a:r>
            <a:r>
              <a:rPr lang="nb-NO" dirty="0"/>
              <a:t> </a:t>
            </a:r>
            <a:r>
              <a:rPr lang="nb-NO" dirty="0" err="1"/>
              <a:t>dei</a:t>
            </a:r>
            <a:r>
              <a:rPr lang="nb-NO" dirty="0"/>
              <a:t> skal ha</a:t>
            </a:r>
          </a:p>
          <a:p>
            <a:endParaRPr lang="nb-NO" dirty="0"/>
          </a:p>
          <a:p>
            <a:r>
              <a:rPr lang="nb-NO" dirty="0"/>
              <a:t>Råda vel sjølv sin </a:t>
            </a:r>
            <a:r>
              <a:rPr lang="nb-NO" dirty="0" err="1"/>
              <a:t>leiar</a:t>
            </a:r>
            <a:r>
              <a:rPr lang="nb-NO" dirty="0"/>
              <a:t> og </a:t>
            </a:r>
            <a:r>
              <a:rPr lang="nb-NO" dirty="0" err="1"/>
              <a:t>nestleiar</a:t>
            </a:r>
            <a:r>
              <a:rPr lang="nb-NO" dirty="0"/>
              <a:t> blant </a:t>
            </a:r>
            <a:r>
              <a:rPr lang="nb-NO" dirty="0" err="1"/>
              <a:t>medlemmane</a:t>
            </a:r>
            <a:endParaRPr lang="nb-NO" dirty="0"/>
          </a:p>
          <a:p>
            <a:endParaRPr lang="nb-NO" dirty="0"/>
          </a:p>
          <a:p>
            <a:r>
              <a:rPr lang="nb-NO" dirty="0"/>
              <a:t>Råda skal få </a:t>
            </a:r>
            <a:r>
              <a:rPr lang="nb-NO" dirty="0" err="1"/>
              <a:t>tilstrekkeleg</a:t>
            </a:r>
            <a:r>
              <a:rPr lang="nb-NO" dirty="0"/>
              <a:t> </a:t>
            </a:r>
            <a:r>
              <a:rPr lang="nb-NO" dirty="0" err="1"/>
              <a:t>sekretariatshjelp</a:t>
            </a:r>
            <a:r>
              <a:rPr lang="nb-NO" dirty="0"/>
              <a:t> </a:t>
            </a:r>
          </a:p>
        </p:txBody>
      </p:sp>
      <p:pic>
        <p:nvPicPr>
          <p:cNvPr id="7" name="Plassholder for bilde 6">
            <a:extLst>
              <a:ext uri="{FF2B5EF4-FFF2-40B4-BE49-F238E27FC236}">
                <a16:creationId xmlns:a16="http://schemas.microsoft.com/office/drawing/2014/main" id="{99C99CF3-A1FC-C528-C77F-0EDD6139C094}"/>
              </a:ext>
            </a:extLst>
          </p:cNvPr>
          <p:cNvPicPr>
            <a:picLocks noGrp="1" noChangeAspect="1"/>
          </p:cNvPicPr>
          <p:nvPr>
            <p:ph type="pic" sz="quarter" idx="13"/>
          </p:nvPr>
        </p:nvPicPr>
        <p:blipFill>
          <a:blip r:embed="rId3"/>
          <a:srcRect l="21890" r="21890"/>
          <a:stretch>
            <a:fillRect/>
          </a:stretch>
        </p:blipFill>
        <p:spPr>
          <a:prstGeom prst="rect">
            <a:avLst/>
          </a:prstGeom>
        </p:spPr>
      </p:pic>
      <p:sp>
        <p:nvSpPr>
          <p:cNvPr id="8" name="TekstSylinder 7">
            <a:extLst>
              <a:ext uri="{FF2B5EF4-FFF2-40B4-BE49-F238E27FC236}">
                <a16:creationId xmlns:a16="http://schemas.microsoft.com/office/drawing/2014/main" id="{5B4623A4-3B14-5804-CACC-894185F73701}"/>
              </a:ext>
            </a:extLst>
          </p:cNvPr>
          <p:cNvSpPr txBox="1"/>
          <p:nvPr/>
        </p:nvSpPr>
        <p:spPr>
          <a:xfrm>
            <a:off x="5932714" y="6498771"/>
            <a:ext cx="1372492" cy="276999"/>
          </a:xfrm>
          <a:prstGeom prst="rect">
            <a:avLst/>
          </a:prstGeom>
          <a:noFill/>
        </p:spPr>
        <p:txBody>
          <a:bodyPr wrap="none" rtlCol="0">
            <a:spAutoFit/>
          </a:bodyPr>
          <a:lstStyle/>
          <a:p>
            <a:r>
              <a:rPr lang="nb-NO" sz="1200" i="1"/>
              <a:t>Foto: </a:t>
            </a:r>
            <a:r>
              <a:rPr lang="nb-NO" sz="1200" i="1" err="1"/>
              <a:t>Mostphotos</a:t>
            </a:r>
            <a:endParaRPr lang="nb-NO" sz="1200" i="1"/>
          </a:p>
        </p:txBody>
      </p:sp>
    </p:spTree>
    <p:extLst>
      <p:ext uri="{BB962C8B-B14F-4D97-AF65-F5344CB8AC3E}">
        <p14:creationId xmlns:p14="http://schemas.microsoft.com/office/powerpoint/2010/main" val="4176974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715D9D5-D051-9AD7-48AA-0A441DFB6217}"/>
              </a:ext>
            </a:extLst>
          </p:cNvPr>
          <p:cNvSpPr>
            <a:spLocks noGrp="1"/>
          </p:cNvSpPr>
          <p:nvPr>
            <p:ph type="body" sz="quarter" idx="10"/>
          </p:nvPr>
        </p:nvSpPr>
        <p:spPr/>
        <p:txBody>
          <a:bodyPr vert="horz" lIns="91440" tIns="45720" rIns="91440" bIns="45720" rtlCol="0" anchor="t">
            <a:noAutofit/>
          </a:bodyPr>
          <a:lstStyle/>
          <a:p>
            <a:r>
              <a:rPr lang="nb-NO" dirty="0" err="1">
                <a:latin typeface="Arial"/>
                <a:cs typeface="Arial"/>
              </a:rPr>
              <a:t>Oppgåver</a:t>
            </a:r>
            <a:r>
              <a:rPr lang="nb-NO" dirty="0">
                <a:latin typeface="Arial"/>
                <a:cs typeface="Arial"/>
              </a:rPr>
              <a:t> i vår kommune</a:t>
            </a:r>
          </a:p>
        </p:txBody>
      </p:sp>
      <p:sp>
        <p:nvSpPr>
          <p:cNvPr id="3" name="Plassholder for tekst 2">
            <a:extLst>
              <a:ext uri="{FF2B5EF4-FFF2-40B4-BE49-F238E27FC236}">
                <a16:creationId xmlns:a16="http://schemas.microsoft.com/office/drawing/2014/main" id="{4DF92790-2ABE-9853-045A-C099ACB281B7}"/>
              </a:ext>
            </a:extLst>
          </p:cNvPr>
          <p:cNvSpPr>
            <a:spLocks noGrp="1"/>
          </p:cNvSpPr>
          <p:nvPr>
            <p:ph type="body" sz="quarter" idx="12"/>
          </p:nvPr>
        </p:nvSpPr>
        <p:spPr>
          <a:xfrm>
            <a:off x="907177" y="2104808"/>
            <a:ext cx="5089448" cy="3982638"/>
          </a:xfrm>
        </p:spPr>
        <p:txBody>
          <a:bodyPr/>
          <a:lstStyle/>
          <a:p>
            <a:r>
              <a:rPr lang="nb-NO" dirty="0"/>
              <a:t>Her kan </a:t>
            </a:r>
            <a:r>
              <a:rPr lang="nb-NO" dirty="0" err="1"/>
              <a:t>ein</a:t>
            </a:r>
            <a:r>
              <a:rPr lang="nb-NO" dirty="0"/>
              <a:t> </a:t>
            </a:r>
            <a:r>
              <a:rPr lang="nb-NO" dirty="0" err="1"/>
              <a:t>setja</a:t>
            </a:r>
            <a:r>
              <a:rPr lang="nb-NO" dirty="0"/>
              <a:t> inn </a:t>
            </a:r>
            <a:r>
              <a:rPr lang="nb-NO" dirty="0" err="1"/>
              <a:t>eit</a:t>
            </a:r>
            <a:r>
              <a:rPr lang="nb-NO" dirty="0"/>
              <a:t> utklipp frå eige reglement og </a:t>
            </a:r>
            <a:r>
              <a:rPr lang="nb-NO" dirty="0" err="1"/>
              <a:t>diskutera</a:t>
            </a:r>
            <a:r>
              <a:rPr lang="nb-NO" dirty="0"/>
              <a:t> korleis </a:t>
            </a:r>
            <a:r>
              <a:rPr lang="nb-NO" dirty="0" err="1"/>
              <a:t>ein</a:t>
            </a:r>
            <a:r>
              <a:rPr lang="nb-NO" dirty="0"/>
              <a:t> kan jobba i eige råd</a:t>
            </a:r>
          </a:p>
        </p:txBody>
      </p:sp>
      <p:pic>
        <p:nvPicPr>
          <p:cNvPr id="6" name="Plassholder for bilde 5">
            <a:extLst>
              <a:ext uri="{FF2B5EF4-FFF2-40B4-BE49-F238E27FC236}">
                <a16:creationId xmlns:a16="http://schemas.microsoft.com/office/drawing/2014/main" id="{28960AF8-FE8B-86DF-4041-F0C0132979FA}"/>
              </a:ext>
            </a:extLst>
          </p:cNvPr>
          <p:cNvPicPr>
            <a:picLocks noGrp="1" noChangeAspect="1"/>
          </p:cNvPicPr>
          <p:nvPr>
            <p:ph type="pic" sz="quarter" idx="13"/>
          </p:nvPr>
        </p:nvPicPr>
        <p:blipFill rotWithShape="1">
          <a:blip r:embed="rId2"/>
          <a:srcRect t="-6" b="16081"/>
          <a:stretch/>
        </p:blipFill>
        <p:spPr>
          <a:xfrm>
            <a:off x="6408086" y="0"/>
            <a:ext cx="5783914" cy="6857999"/>
          </a:xfrm>
        </p:spPr>
      </p:pic>
    </p:spTree>
    <p:extLst>
      <p:ext uri="{BB962C8B-B14F-4D97-AF65-F5344CB8AC3E}">
        <p14:creationId xmlns:p14="http://schemas.microsoft.com/office/powerpoint/2010/main" val="426887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32B28F9-07FD-C7AB-8340-427929F3821F}"/>
              </a:ext>
            </a:extLst>
          </p:cNvPr>
          <p:cNvSpPr>
            <a:spLocks noGrp="1"/>
          </p:cNvSpPr>
          <p:nvPr>
            <p:ph type="body" sz="quarter" idx="10"/>
          </p:nvPr>
        </p:nvSpPr>
        <p:spPr>
          <a:xfrm>
            <a:off x="923393" y="575996"/>
            <a:ext cx="6518806" cy="744538"/>
          </a:xfrm>
        </p:spPr>
        <p:txBody>
          <a:bodyPr vert="horz" lIns="91440" tIns="45720" rIns="91440" bIns="45720" rtlCol="0" anchor="t">
            <a:noAutofit/>
          </a:bodyPr>
          <a:lstStyle/>
          <a:p>
            <a:r>
              <a:rPr lang="nb-NO" dirty="0">
                <a:latin typeface="Arial"/>
                <a:cs typeface="Arial"/>
              </a:rPr>
              <a:t>Tema</a:t>
            </a:r>
            <a:endParaRPr lang="nb-NO" dirty="0"/>
          </a:p>
        </p:txBody>
      </p:sp>
      <p:sp>
        <p:nvSpPr>
          <p:cNvPr id="4" name="Plassholder for tekst 3">
            <a:extLst>
              <a:ext uri="{FF2B5EF4-FFF2-40B4-BE49-F238E27FC236}">
                <a16:creationId xmlns:a16="http://schemas.microsoft.com/office/drawing/2014/main" id="{1D9FFD3C-173B-B8E5-6CC5-978EC39D45B8}"/>
              </a:ext>
            </a:extLst>
          </p:cNvPr>
          <p:cNvSpPr>
            <a:spLocks noGrp="1"/>
          </p:cNvSpPr>
          <p:nvPr>
            <p:ph type="body" sz="quarter" idx="12"/>
          </p:nvPr>
        </p:nvSpPr>
        <p:spPr>
          <a:xfrm>
            <a:off x="923393" y="1566332"/>
            <a:ext cx="9329739" cy="3725336"/>
          </a:xfrm>
        </p:spPr>
        <p:txBody>
          <a:bodyPr/>
          <a:lstStyle/>
          <a:p>
            <a:r>
              <a:rPr lang="nb-NO" dirty="0"/>
              <a:t>Om kommunen sitt samfunnsoppdrag</a:t>
            </a:r>
          </a:p>
          <a:p>
            <a:r>
              <a:rPr lang="nb-NO" dirty="0"/>
              <a:t>Om råda</a:t>
            </a:r>
          </a:p>
          <a:p>
            <a:r>
              <a:rPr lang="nb-NO" dirty="0"/>
              <a:t>Mi rolle som rådsmedlem</a:t>
            </a:r>
          </a:p>
          <a:p>
            <a:r>
              <a:rPr lang="nb-NO" dirty="0" err="1"/>
              <a:t>Samspelet</a:t>
            </a:r>
            <a:r>
              <a:rPr lang="nb-NO" dirty="0"/>
              <a:t> med andre råd, </a:t>
            </a:r>
            <a:r>
              <a:rPr lang="nb-NO" dirty="0" err="1"/>
              <a:t>utval</a:t>
            </a:r>
            <a:r>
              <a:rPr lang="nb-NO" dirty="0"/>
              <a:t> og med kommunestyret</a:t>
            </a:r>
          </a:p>
          <a:p>
            <a:r>
              <a:rPr lang="nb-NO" dirty="0" err="1"/>
              <a:t>Samspelet</a:t>
            </a:r>
            <a:r>
              <a:rPr lang="nb-NO" dirty="0"/>
              <a:t> med administrasjonen</a:t>
            </a:r>
          </a:p>
          <a:p>
            <a:r>
              <a:rPr lang="nb-NO" dirty="0" err="1"/>
              <a:t>Samspelet</a:t>
            </a:r>
            <a:r>
              <a:rPr lang="nb-NO" dirty="0"/>
              <a:t> med lokalsamfunnet</a:t>
            </a:r>
          </a:p>
        </p:txBody>
      </p:sp>
    </p:spTree>
    <p:extLst>
      <p:ext uri="{BB962C8B-B14F-4D97-AF65-F5344CB8AC3E}">
        <p14:creationId xmlns:p14="http://schemas.microsoft.com/office/powerpoint/2010/main" val="2538859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C497EE3-1C7C-0738-23B0-34DDD70BFB30}"/>
              </a:ext>
            </a:extLst>
          </p:cNvPr>
          <p:cNvSpPr>
            <a:spLocks noGrp="1"/>
          </p:cNvSpPr>
          <p:nvPr>
            <p:ph type="body" sz="quarter" idx="12"/>
          </p:nvPr>
        </p:nvSpPr>
        <p:spPr/>
        <p:txBody>
          <a:bodyPr/>
          <a:lstStyle/>
          <a:p>
            <a:r>
              <a:rPr lang="nb-NO" sz="2800" dirty="0"/>
              <a:t>Korleis kan rådet </a:t>
            </a:r>
            <a:r>
              <a:rPr lang="nb-NO" sz="2800" dirty="0" err="1"/>
              <a:t>spela</a:t>
            </a:r>
            <a:r>
              <a:rPr lang="nb-NO" sz="2800" dirty="0"/>
              <a:t> kommunestyret godt? </a:t>
            </a:r>
          </a:p>
          <a:p>
            <a:endParaRPr lang="nb-NO" sz="2800" dirty="0"/>
          </a:p>
          <a:p>
            <a:r>
              <a:rPr lang="nb-NO" sz="2800" dirty="0"/>
              <a:t>Korleis kan råda </a:t>
            </a:r>
            <a:r>
              <a:rPr lang="nb-NO" sz="2800" dirty="0" err="1"/>
              <a:t>gjera</a:t>
            </a:r>
            <a:r>
              <a:rPr lang="nb-NO" sz="2800" dirty="0"/>
              <a:t> seg aktuelle, og kva tid skal me </a:t>
            </a:r>
            <a:r>
              <a:rPr lang="nb-NO" sz="2800" dirty="0" err="1"/>
              <a:t>vera</a:t>
            </a:r>
            <a:r>
              <a:rPr lang="nb-NO" sz="2800" dirty="0"/>
              <a:t> aktuelle?</a:t>
            </a:r>
          </a:p>
          <a:p>
            <a:endParaRPr lang="nb-NO" sz="2800" dirty="0"/>
          </a:p>
          <a:p>
            <a:r>
              <a:rPr lang="nb-NO" sz="2800" dirty="0"/>
              <a:t>Korleis </a:t>
            </a:r>
            <a:r>
              <a:rPr lang="nb-NO" sz="2800" dirty="0" err="1"/>
              <a:t>involvera</a:t>
            </a:r>
            <a:r>
              <a:rPr lang="nb-NO" sz="2800" dirty="0"/>
              <a:t> råda i den politiske behandlinga?</a:t>
            </a:r>
          </a:p>
        </p:txBody>
      </p:sp>
      <p:sp>
        <p:nvSpPr>
          <p:cNvPr id="3" name="TekstSylinder 2">
            <a:extLst>
              <a:ext uri="{FF2B5EF4-FFF2-40B4-BE49-F238E27FC236}">
                <a16:creationId xmlns:a16="http://schemas.microsoft.com/office/drawing/2014/main" id="{987D058E-82BC-2A7E-A007-B867F8801D69}"/>
              </a:ext>
            </a:extLst>
          </p:cNvPr>
          <p:cNvSpPr txBox="1">
            <a:spLocks noGrp="1" noRot="1" noMove="1" noResize="1" noEditPoints="1" noAdjustHandles="1" noChangeArrowheads="1" noChangeShapeType="1"/>
          </p:cNvSpPr>
          <p:nvPr/>
        </p:nvSpPr>
        <p:spPr>
          <a:xfrm>
            <a:off x="986796" y="1149531"/>
            <a:ext cx="4747798" cy="646331"/>
          </a:xfrm>
          <a:prstGeom prst="rect">
            <a:avLst/>
          </a:prstGeom>
          <a:solidFill>
            <a:schemeClr val="accent1"/>
          </a:solidFill>
          <a:ln>
            <a:solidFill>
              <a:schemeClr val="accent1"/>
            </a:solidFill>
          </a:ln>
        </p:spPr>
        <p:txBody>
          <a:bodyPr wrap="square" rtlCol="0">
            <a:spAutoFit/>
          </a:bodyPr>
          <a:lstStyle/>
          <a:p>
            <a:r>
              <a:rPr lang="nb-NO" sz="3600" b="1" dirty="0" err="1"/>
              <a:t>Diskusjonsoppgåve</a:t>
            </a:r>
            <a:endParaRPr lang="nb-NO" sz="3600" b="1" dirty="0"/>
          </a:p>
        </p:txBody>
      </p:sp>
    </p:spTree>
    <p:extLst>
      <p:ext uri="{BB962C8B-B14F-4D97-AF65-F5344CB8AC3E}">
        <p14:creationId xmlns:p14="http://schemas.microsoft.com/office/powerpoint/2010/main" val="3318152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D48D580-76AD-93EF-C2EA-546235819E3C}"/>
              </a:ext>
            </a:extLst>
          </p:cNvPr>
          <p:cNvSpPr>
            <a:spLocks noGrp="1"/>
          </p:cNvSpPr>
          <p:nvPr>
            <p:ph type="body" sz="quarter" idx="10"/>
          </p:nvPr>
        </p:nvSpPr>
        <p:spPr/>
        <p:txBody>
          <a:bodyPr vert="horz" lIns="91440" tIns="45720" rIns="91440" bIns="45720" rtlCol="0" anchor="t">
            <a:noAutofit/>
          </a:bodyPr>
          <a:lstStyle/>
          <a:p>
            <a:r>
              <a:rPr lang="nb-NO" dirty="0">
                <a:latin typeface="Arial"/>
                <a:cs typeface="Arial"/>
              </a:rPr>
              <a:t>Korleis kan </a:t>
            </a:r>
            <a:r>
              <a:rPr lang="nb-NO" dirty="0" err="1">
                <a:latin typeface="Arial"/>
                <a:cs typeface="Arial"/>
              </a:rPr>
              <a:t>me</a:t>
            </a:r>
            <a:r>
              <a:rPr lang="nb-NO" dirty="0">
                <a:latin typeface="Arial"/>
                <a:cs typeface="Arial"/>
              </a:rPr>
              <a:t> </a:t>
            </a:r>
            <a:r>
              <a:rPr lang="nb-NO" dirty="0" err="1">
                <a:latin typeface="Arial"/>
                <a:cs typeface="Arial"/>
              </a:rPr>
              <a:t>påverka</a:t>
            </a:r>
            <a:r>
              <a:rPr lang="nb-NO" dirty="0">
                <a:latin typeface="Arial"/>
                <a:cs typeface="Arial"/>
              </a:rPr>
              <a:t> avgjerdene?</a:t>
            </a:r>
          </a:p>
        </p:txBody>
      </p:sp>
      <p:sp>
        <p:nvSpPr>
          <p:cNvPr id="3" name="Plassholder for tekst 2">
            <a:extLst>
              <a:ext uri="{FF2B5EF4-FFF2-40B4-BE49-F238E27FC236}">
                <a16:creationId xmlns:a16="http://schemas.microsoft.com/office/drawing/2014/main" id="{4246A0AF-D5B5-756D-8F17-E12D4A67A719}"/>
              </a:ext>
            </a:extLst>
          </p:cNvPr>
          <p:cNvSpPr>
            <a:spLocks noGrp="1"/>
          </p:cNvSpPr>
          <p:nvPr>
            <p:ph type="body" sz="quarter" idx="12"/>
          </p:nvPr>
        </p:nvSpPr>
        <p:spPr>
          <a:xfrm>
            <a:off x="907177" y="1982143"/>
            <a:ext cx="5089448" cy="3982638"/>
          </a:xfrm>
        </p:spPr>
        <p:txBody>
          <a:bodyPr vert="horz" lIns="91440" tIns="45720" rIns="91440" bIns="45720" rtlCol="0" anchor="t">
            <a:noAutofit/>
          </a:bodyPr>
          <a:lstStyle/>
          <a:p>
            <a:pPr marL="185420" indent="-185420">
              <a:lnSpc>
                <a:spcPct val="100000"/>
              </a:lnSpc>
            </a:pPr>
            <a:r>
              <a:rPr lang="nb-NO" sz="2200" dirty="0" err="1">
                <a:latin typeface="Arial"/>
                <a:cs typeface="Arial"/>
              </a:rPr>
              <a:t>Synleggjera</a:t>
            </a:r>
            <a:r>
              <a:rPr lang="nb-NO" sz="2200" dirty="0">
                <a:latin typeface="Arial"/>
                <a:cs typeface="Arial"/>
              </a:rPr>
              <a:t> rådet sitt arbeid og </a:t>
            </a:r>
            <a:r>
              <a:rPr lang="nb-NO" sz="2200" dirty="0" err="1">
                <a:latin typeface="Arial"/>
                <a:cs typeface="Arial"/>
              </a:rPr>
              <a:t>ambisjonar</a:t>
            </a:r>
            <a:r>
              <a:rPr lang="nb-NO" sz="2200" dirty="0">
                <a:latin typeface="Arial"/>
                <a:cs typeface="Arial"/>
              </a:rPr>
              <a:t> gjennom årsmeldinga</a:t>
            </a:r>
            <a:endParaRPr lang="nb-NO">
              <a:latin typeface="Arial"/>
              <a:cs typeface="Arial"/>
            </a:endParaRPr>
          </a:p>
          <a:p>
            <a:pPr marL="185420" indent="-185420">
              <a:lnSpc>
                <a:spcPct val="100000"/>
              </a:lnSpc>
            </a:pPr>
            <a:r>
              <a:rPr lang="nb-NO" sz="2200" dirty="0"/>
              <a:t>Gi </a:t>
            </a:r>
            <a:r>
              <a:rPr lang="nb-NO" sz="2200" dirty="0" err="1"/>
              <a:t>tydelege</a:t>
            </a:r>
            <a:r>
              <a:rPr lang="nb-NO" sz="2200" dirty="0"/>
              <a:t> råd</a:t>
            </a:r>
          </a:p>
          <a:p>
            <a:pPr marL="185420" indent="-185420">
              <a:lnSpc>
                <a:spcPct val="100000"/>
              </a:lnSpc>
            </a:pPr>
            <a:r>
              <a:rPr lang="nb-NO" sz="2200" dirty="0">
                <a:latin typeface="Arial"/>
                <a:cs typeface="Arial"/>
              </a:rPr>
              <a:t>Få møte- og talerett i kommunestyret og </a:t>
            </a:r>
            <a:r>
              <a:rPr lang="nb-NO" sz="2200" dirty="0" err="1">
                <a:latin typeface="Arial"/>
                <a:cs typeface="Arial"/>
              </a:rPr>
              <a:t>utvala</a:t>
            </a:r>
            <a:endParaRPr lang="nb-NO" sz="2200" dirty="0">
              <a:latin typeface="Arial"/>
              <a:cs typeface="Arial"/>
            </a:endParaRPr>
          </a:p>
          <a:p>
            <a:pPr marL="185420" indent="-185420">
              <a:lnSpc>
                <a:spcPct val="100000"/>
              </a:lnSpc>
            </a:pPr>
            <a:r>
              <a:rPr lang="nb-NO" sz="2200" dirty="0" err="1"/>
              <a:t>Føreslå</a:t>
            </a:r>
            <a:r>
              <a:rPr lang="nb-NO" sz="2200" dirty="0"/>
              <a:t> faste møte med </a:t>
            </a:r>
            <a:r>
              <a:rPr lang="nb-NO" sz="2200" dirty="0" err="1"/>
              <a:t>ordførar</a:t>
            </a:r>
            <a:r>
              <a:rPr lang="nb-NO" sz="2200" dirty="0"/>
              <a:t>, </a:t>
            </a:r>
            <a:r>
              <a:rPr lang="nb-NO" sz="2200" dirty="0" err="1"/>
              <a:t>utval</a:t>
            </a:r>
            <a:r>
              <a:rPr lang="nb-NO" sz="2200" dirty="0"/>
              <a:t>- og </a:t>
            </a:r>
            <a:r>
              <a:rPr lang="nb-NO" sz="2200" dirty="0" err="1"/>
              <a:t>gruppeleiarar</a:t>
            </a:r>
            <a:endParaRPr lang="nb-NO" sz="2200" dirty="0"/>
          </a:p>
          <a:p>
            <a:pPr marL="185420" indent="-185420">
              <a:lnSpc>
                <a:spcPct val="100000"/>
              </a:lnSpc>
            </a:pPr>
            <a:r>
              <a:rPr lang="nb-NO" sz="2200" dirty="0" err="1">
                <a:latin typeface="Arial"/>
                <a:cs typeface="Arial"/>
              </a:rPr>
              <a:t>Invitera</a:t>
            </a:r>
            <a:r>
              <a:rPr lang="nb-NO" sz="2200" dirty="0">
                <a:latin typeface="Arial"/>
                <a:cs typeface="Arial"/>
              </a:rPr>
              <a:t> </a:t>
            </a:r>
            <a:r>
              <a:rPr lang="nb-NO" sz="2200" dirty="0" err="1">
                <a:latin typeface="Arial"/>
                <a:cs typeface="Arial"/>
              </a:rPr>
              <a:t>folkevalde</a:t>
            </a:r>
            <a:r>
              <a:rPr lang="nb-NO" sz="2200" dirty="0">
                <a:latin typeface="Arial"/>
                <a:cs typeface="Arial"/>
              </a:rPr>
              <a:t> til eigne møte</a:t>
            </a:r>
          </a:p>
          <a:p>
            <a:pPr marL="185420" indent="-185420">
              <a:lnSpc>
                <a:spcPct val="100000"/>
              </a:lnSpc>
            </a:pPr>
            <a:r>
              <a:rPr lang="nb-NO" sz="2200" dirty="0"/>
              <a:t>Ta initiativ til felles møte med </a:t>
            </a:r>
            <a:r>
              <a:rPr lang="nb-NO" sz="2200" dirty="0" err="1"/>
              <a:t>dei</a:t>
            </a:r>
            <a:r>
              <a:rPr lang="nb-NO" sz="2200" dirty="0"/>
              <a:t> andre råda</a:t>
            </a:r>
          </a:p>
        </p:txBody>
      </p:sp>
      <p:pic>
        <p:nvPicPr>
          <p:cNvPr id="5" name="Plassholder for bilde 5">
            <a:extLst>
              <a:ext uri="{FF2B5EF4-FFF2-40B4-BE49-F238E27FC236}">
                <a16:creationId xmlns:a16="http://schemas.microsoft.com/office/drawing/2014/main" id="{E61BEC24-4927-8A77-9EDC-77765409099A}"/>
              </a:ext>
            </a:extLst>
          </p:cNvPr>
          <p:cNvPicPr>
            <a:picLocks noGrp="1" noChangeAspect="1"/>
          </p:cNvPicPr>
          <p:nvPr>
            <p:ph type="pic" sz="quarter" idx="13"/>
          </p:nvPr>
        </p:nvPicPr>
        <p:blipFill rotWithShape="1">
          <a:blip r:embed="rId3"/>
          <a:srcRect l="19705" r="19705"/>
          <a:stretch/>
        </p:blipFill>
        <p:spPr>
          <a:xfrm>
            <a:off x="6408738" y="0"/>
            <a:ext cx="5783262" cy="6858000"/>
          </a:xfrm>
        </p:spPr>
      </p:pic>
      <p:sp>
        <p:nvSpPr>
          <p:cNvPr id="4" name="TekstSylinder 3">
            <a:extLst>
              <a:ext uri="{FF2B5EF4-FFF2-40B4-BE49-F238E27FC236}">
                <a16:creationId xmlns:a16="http://schemas.microsoft.com/office/drawing/2014/main" id="{B040FA1C-046A-8FC9-944B-B3EF0A2A61F5}"/>
              </a:ext>
            </a:extLst>
          </p:cNvPr>
          <p:cNvSpPr txBox="1"/>
          <p:nvPr/>
        </p:nvSpPr>
        <p:spPr>
          <a:xfrm>
            <a:off x="5604530" y="6463195"/>
            <a:ext cx="784189" cy="276999"/>
          </a:xfrm>
          <a:prstGeom prst="rect">
            <a:avLst/>
          </a:prstGeom>
          <a:noFill/>
        </p:spPr>
        <p:txBody>
          <a:bodyPr wrap="none" rtlCol="0">
            <a:spAutoFit/>
          </a:bodyPr>
          <a:lstStyle/>
          <a:p>
            <a:r>
              <a:rPr lang="nb-NO" sz="1200" i="1"/>
              <a:t>Foto: KS</a:t>
            </a:r>
          </a:p>
        </p:txBody>
      </p:sp>
    </p:spTree>
    <p:extLst>
      <p:ext uri="{BB962C8B-B14F-4D97-AF65-F5344CB8AC3E}">
        <p14:creationId xmlns:p14="http://schemas.microsoft.com/office/powerpoint/2010/main" val="1978655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28D405A-FAEF-3B1F-6F89-9788E919ED68}"/>
              </a:ext>
            </a:extLst>
          </p:cNvPr>
          <p:cNvSpPr>
            <a:spLocks noGrp="1"/>
          </p:cNvSpPr>
          <p:nvPr>
            <p:ph type="body" sz="quarter" idx="10"/>
          </p:nvPr>
        </p:nvSpPr>
        <p:spPr/>
        <p:txBody>
          <a:bodyPr/>
          <a:lstStyle/>
          <a:p>
            <a:r>
              <a:rPr lang="nb-NO" dirty="0"/>
              <a:t>Mi rolle som rådsmedlem</a:t>
            </a:r>
          </a:p>
        </p:txBody>
      </p:sp>
      <p:sp>
        <p:nvSpPr>
          <p:cNvPr id="3" name="Plassholder for tekst 2">
            <a:extLst>
              <a:ext uri="{FF2B5EF4-FFF2-40B4-BE49-F238E27FC236}">
                <a16:creationId xmlns:a16="http://schemas.microsoft.com/office/drawing/2014/main" id="{E5EF2ABF-869C-AB50-C717-626BCAA94F2B}"/>
              </a:ext>
            </a:extLst>
          </p:cNvPr>
          <p:cNvSpPr>
            <a:spLocks noGrp="1"/>
          </p:cNvSpPr>
          <p:nvPr>
            <p:ph type="body" sz="quarter" idx="11"/>
          </p:nvPr>
        </p:nvSpPr>
        <p:spPr/>
        <p:txBody>
          <a:bodyPr/>
          <a:lstStyle/>
          <a:p>
            <a:r>
              <a:rPr lang="nb-NO"/>
              <a:t>3</a:t>
            </a:r>
          </a:p>
        </p:txBody>
      </p:sp>
    </p:spTree>
    <p:extLst>
      <p:ext uri="{BB962C8B-B14F-4D97-AF65-F5344CB8AC3E}">
        <p14:creationId xmlns:p14="http://schemas.microsoft.com/office/powerpoint/2010/main" val="3955615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5D422BD-F6E5-039E-68A7-2F6601457602}"/>
              </a:ext>
            </a:extLst>
          </p:cNvPr>
          <p:cNvSpPr>
            <a:spLocks noGrp="1"/>
          </p:cNvSpPr>
          <p:nvPr>
            <p:ph type="body" sz="quarter" idx="10"/>
          </p:nvPr>
        </p:nvSpPr>
        <p:spPr>
          <a:xfrm>
            <a:off x="6478245" y="600691"/>
            <a:ext cx="5397804" cy="744538"/>
          </a:xfrm>
        </p:spPr>
        <p:txBody>
          <a:bodyPr/>
          <a:lstStyle/>
          <a:p>
            <a:r>
              <a:rPr lang="nb-NO" sz="3400" dirty="0" err="1"/>
              <a:t>Faktorar</a:t>
            </a:r>
            <a:r>
              <a:rPr lang="nb-NO" sz="3400" dirty="0"/>
              <a:t> som kan </a:t>
            </a:r>
            <a:r>
              <a:rPr lang="nb-NO" sz="3400" dirty="0" err="1"/>
              <a:t>påverka</a:t>
            </a:r>
            <a:r>
              <a:rPr lang="nb-NO" sz="3400" dirty="0"/>
              <a:t> graden av </a:t>
            </a:r>
            <a:r>
              <a:rPr lang="nb-NO" sz="3400" dirty="0" err="1"/>
              <a:t>medverknad</a:t>
            </a:r>
            <a:r>
              <a:rPr lang="nb-NO" sz="3400" dirty="0"/>
              <a:t> og </a:t>
            </a:r>
            <a:r>
              <a:rPr lang="nb-NO" sz="3400" dirty="0" err="1"/>
              <a:t>innflyting</a:t>
            </a:r>
            <a:endParaRPr lang="nb-NO" sz="3400" dirty="0"/>
          </a:p>
        </p:txBody>
      </p:sp>
      <p:sp>
        <p:nvSpPr>
          <p:cNvPr id="3" name="Plassholder for tekst 2">
            <a:extLst>
              <a:ext uri="{FF2B5EF4-FFF2-40B4-BE49-F238E27FC236}">
                <a16:creationId xmlns:a16="http://schemas.microsoft.com/office/drawing/2014/main" id="{134A03E6-FD83-C283-589C-77E8E90DBCA3}"/>
              </a:ext>
            </a:extLst>
          </p:cNvPr>
          <p:cNvSpPr>
            <a:spLocks noGrp="1"/>
          </p:cNvSpPr>
          <p:nvPr>
            <p:ph type="body" sz="quarter" idx="12"/>
          </p:nvPr>
        </p:nvSpPr>
        <p:spPr>
          <a:xfrm>
            <a:off x="6478245" y="2796184"/>
            <a:ext cx="4839453" cy="3982638"/>
          </a:xfrm>
        </p:spPr>
        <p:txBody>
          <a:bodyPr/>
          <a:lstStyle/>
          <a:p>
            <a:r>
              <a:rPr lang="nb-NO" sz="2800" dirty="0" err="1"/>
              <a:t>Rådsmedlemmane</a:t>
            </a:r>
            <a:r>
              <a:rPr lang="nb-NO" sz="2800" dirty="0"/>
              <a:t> sitt aktivitetsnivå </a:t>
            </a:r>
          </a:p>
          <a:p>
            <a:r>
              <a:rPr lang="nb-NO" sz="2800" dirty="0" err="1"/>
              <a:t>Tilstrekkeleg</a:t>
            </a:r>
            <a:r>
              <a:rPr lang="nb-NO" sz="2800" dirty="0"/>
              <a:t> tid og spennvidde hos koordinatoren </a:t>
            </a:r>
          </a:p>
          <a:p>
            <a:r>
              <a:rPr lang="nb-NO" sz="2800" dirty="0"/>
              <a:t>Om rådet vert involvert i utforminga av budsjett</a:t>
            </a:r>
          </a:p>
          <a:p>
            <a:r>
              <a:rPr lang="nb-NO" sz="2800" dirty="0"/>
              <a:t>Tidsbruken i rådet </a:t>
            </a:r>
          </a:p>
          <a:p>
            <a:r>
              <a:rPr lang="nb-NO" sz="2800" dirty="0" err="1"/>
              <a:t>Politikarar</a:t>
            </a:r>
            <a:r>
              <a:rPr lang="nb-NO" sz="2800" dirty="0"/>
              <a:t> i rådet</a:t>
            </a:r>
          </a:p>
          <a:p>
            <a:endParaRPr lang="nb-NO" dirty="0"/>
          </a:p>
        </p:txBody>
      </p:sp>
      <p:pic>
        <p:nvPicPr>
          <p:cNvPr id="5" name="Plassholder for bilde 5">
            <a:extLst>
              <a:ext uri="{FF2B5EF4-FFF2-40B4-BE49-F238E27FC236}">
                <a16:creationId xmlns:a16="http://schemas.microsoft.com/office/drawing/2014/main" id="{D672F305-27A7-324F-51CA-6278D6F7366A}"/>
              </a:ext>
            </a:extLst>
          </p:cNvPr>
          <p:cNvPicPr>
            <a:picLocks noGrp="1" noChangeAspect="1"/>
          </p:cNvPicPr>
          <p:nvPr>
            <p:ph type="pic" sz="quarter" idx="13"/>
          </p:nvPr>
        </p:nvPicPr>
        <p:blipFill rotWithShape="1">
          <a:blip r:embed="rId3"/>
          <a:srcRect t="1789" b="1789"/>
          <a:stretch/>
        </p:blipFill>
        <p:spPr>
          <a:xfrm>
            <a:off x="0" y="0"/>
            <a:ext cx="5783263" cy="6858000"/>
          </a:xfrm>
        </p:spPr>
      </p:pic>
    </p:spTree>
    <p:extLst>
      <p:ext uri="{BB962C8B-B14F-4D97-AF65-F5344CB8AC3E}">
        <p14:creationId xmlns:p14="http://schemas.microsoft.com/office/powerpoint/2010/main" val="1713567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E196D18-9D64-98C1-D667-E0A695480A72}"/>
              </a:ext>
            </a:extLst>
          </p:cNvPr>
          <p:cNvSpPr>
            <a:spLocks noGrp="1"/>
          </p:cNvSpPr>
          <p:nvPr>
            <p:ph type="body" sz="quarter" idx="12"/>
          </p:nvPr>
        </p:nvSpPr>
        <p:spPr/>
        <p:txBody>
          <a:bodyPr/>
          <a:lstStyle/>
          <a:p>
            <a:r>
              <a:rPr lang="nb-NO" dirty="0"/>
              <a:t>Kva betyr det å </a:t>
            </a:r>
            <a:r>
              <a:rPr lang="nb-NO" dirty="0" err="1"/>
              <a:t>vera</a:t>
            </a:r>
            <a:r>
              <a:rPr lang="nb-NO" dirty="0"/>
              <a:t> medlem i </a:t>
            </a:r>
            <a:r>
              <a:rPr lang="nb-NO" dirty="0" err="1"/>
              <a:t>eit</a:t>
            </a:r>
            <a:r>
              <a:rPr lang="nb-NO" dirty="0"/>
              <a:t> råd?</a:t>
            </a:r>
          </a:p>
          <a:p>
            <a:endParaRPr lang="nb-NO" dirty="0"/>
          </a:p>
          <a:p>
            <a:r>
              <a:rPr lang="nb-NO" dirty="0"/>
              <a:t>Kven representerer </a:t>
            </a:r>
            <a:r>
              <a:rPr lang="nb-NO" dirty="0" err="1"/>
              <a:t>eg</a:t>
            </a:r>
            <a:r>
              <a:rPr lang="nb-NO" dirty="0"/>
              <a:t>?</a:t>
            </a:r>
          </a:p>
        </p:txBody>
      </p:sp>
      <p:sp>
        <p:nvSpPr>
          <p:cNvPr id="3" name="TekstSylinder 2">
            <a:extLst>
              <a:ext uri="{FF2B5EF4-FFF2-40B4-BE49-F238E27FC236}">
                <a16:creationId xmlns:a16="http://schemas.microsoft.com/office/drawing/2014/main" id="{868F3688-AAC2-3251-C8D6-172FB4B96CE7}"/>
              </a:ext>
            </a:extLst>
          </p:cNvPr>
          <p:cNvSpPr txBox="1">
            <a:spLocks noGrp="1" noRot="1" noMove="1" noResize="1" noEditPoints="1" noAdjustHandles="1" noChangeArrowheads="1" noChangeShapeType="1"/>
          </p:cNvSpPr>
          <p:nvPr/>
        </p:nvSpPr>
        <p:spPr>
          <a:xfrm>
            <a:off x="986796" y="1149531"/>
            <a:ext cx="4747798" cy="646331"/>
          </a:xfrm>
          <a:prstGeom prst="rect">
            <a:avLst/>
          </a:prstGeom>
          <a:solidFill>
            <a:schemeClr val="accent1"/>
          </a:solidFill>
          <a:ln>
            <a:solidFill>
              <a:schemeClr val="accent1"/>
            </a:solidFill>
          </a:ln>
        </p:spPr>
        <p:txBody>
          <a:bodyPr wrap="square" rtlCol="0">
            <a:spAutoFit/>
          </a:bodyPr>
          <a:lstStyle/>
          <a:p>
            <a:r>
              <a:rPr lang="nb-NO" sz="3600" b="1" dirty="0" err="1"/>
              <a:t>Refleksjonsoppgåve</a:t>
            </a:r>
            <a:endParaRPr lang="nb-NO" sz="3600" b="1" dirty="0"/>
          </a:p>
        </p:txBody>
      </p:sp>
    </p:spTree>
    <p:extLst>
      <p:ext uri="{BB962C8B-B14F-4D97-AF65-F5344CB8AC3E}">
        <p14:creationId xmlns:p14="http://schemas.microsoft.com/office/powerpoint/2010/main" val="224671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5FF97C3-C157-CB0C-869F-D0FB704F7DA0}"/>
              </a:ext>
            </a:extLst>
          </p:cNvPr>
          <p:cNvSpPr>
            <a:spLocks noGrp="1"/>
          </p:cNvSpPr>
          <p:nvPr>
            <p:ph type="body" sz="quarter" idx="10"/>
          </p:nvPr>
        </p:nvSpPr>
        <p:spPr/>
        <p:txBody>
          <a:bodyPr/>
          <a:lstStyle/>
          <a:p>
            <a:r>
              <a:rPr lang="nb-NO" dirty="0"/>
              <a:t>Kven representerer </a:t>
            </a:r>
            <a:r>
              <a:rPr lang="nb-NO" dirty="0" err="1"/>
              <a:t>eg</a:t>
            </a:r>
            <a:r>
              <a:rPr lang="nb-NO" dirty="0"/>
              <a:t>?</a:t>
            </a:r>
          </a:p>
        </p:txBody>
      </p:sp>
      <p:sp>
        <p:nvSpPr>
          <p:cNvPr id="3" name="Plassholder for tekst 2">
            <a:extLst>
              <a:ext uri="{FF2B5EF4-FFF2-40B4-BE49-F238E27FC236}">
                <a16:creationId xmlns:a16="http://schemas.microsoft.com/office/drawing/2014/main" id="{EA3C5043-5710-E81C-B0A7-4A74FDBDF557}"/>
              </a:ext>
            </a:extLst>
          </p:cNvPr>
          <p:cNvSpPr>
            <a:spLocks noGrp="1"/>
          </p:cNvSpPr>
          <p:nvPr>
            <p:ph type="body" sz="quarter" idx="12"/>
          </p:nvPr>
        </p:nvSpPr>
        <p:spPr>
          <a:xfrm>
            <a:off x="907177" y="2015598"/>
            <a:ext cx="5089448" cy="3982638"/>
          </a:xfrm>
        </p:spPr>
        <p:txBody>
          <a:bodyPr/>
          <a:lstStyle/>
          <a:p>
            <a:r>
              <a:rPr lang="nb-NO" dirty="0"/>
              <a:t>Du representerer alle </a:t>
            </a:r>
            <a:r>
              <a:rPr lang="nb-NO" dirty="0" err="1"/>
              <a:t>personar</a:t>
            </a:r>
            <a:r>
              <a:rPr lang="nb-NO" dirty="0"/>
              <a:t> i den gruppa rådet har ansvaret for</a:t>
            </a:r>
          </a:p>
          <a:p>
            <a:pPr lvl="1"/>
            <a:r>
              <a:rPr lang="nb-NO" dirty="0"/>
              <a:t>Du representer </a:t>
            </a:r>
            <a:r>
              <a:rPr lang="nb-NO" dirty="0" err="1"/>
              <a:t>noko</a:t>
            </a:r>
            <a:r>
              <a:rPr lang="nb-NO" dirty="0"/>
              <a:t> </a:t>
            </a:r>
            <a:r>
              <a:rPr lang="nb-NO" dirty="0" err="1"/>
              <a:t>meir</a:t>
            </a:r>
            <a:r>
              <a:rPr lang="nb-NO" dirty="0"/>
              <a:t> enn deg sjølv</a:t>
            </a:r>
          </a:p>
          <a:p>
            <a:pPr lvl="1"/>
            <a:r>
              <a:rPr lang="nb-NO" dirty="0"/>
              <a:t>Du representerer heile kommunen, </a:t>
            </a:r>
            <a:r>
              <a:rPr lang="nb-NO" dirty="0" err="1"/>
              <a:t>ikkje</a:t>
            </a:r>
            <a:r>
              <a:rPr lang="nb-NO" dirty="0"/>
              <a:t> bare «di» gruppe/forening</a:t>
            </a:r>
          </a:p>
          <a:p>
            <a:endParaRPr lang="nb-NO" dirty="0"/>
          </a:p>
          <a:p>
            <a:r>
              <a:rPr lang="nb-NO" dirty="0"/>
              <a:t>Kva betyr dette i praksis for deg som rådsmedlem?</a:t>
            </a:r>
          </a:p>
          <a:p>
            <a:endParaRPr lang="nb-NO" dirty="0"/>
          </a:p>
        </p:txBody>
      </p:sp>
      <p:pic>
        <p:nvPicPr>
          <p:cNvPr id="5" name="Plassholder for bilde 4">
            <a:extLst>
              <a:ext uri="{FF2B5EF4-FFF2-40B4-BE49-F238E27FC236}">
                <a16:creationId xmlns:a16="http://schemas.microsoft.com/office/drawing/2014/main" id="{895D5402-D84C-A54E-0788-AFEF7C5AAE6F}"/>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B3FC34A0-F614-C360-8866-F2BE7651BB32}"/>
              </a:ext>
            </a:extLst>
          </p:cNvPr>
          <p:cNvSpPr txBox="1"/>
          <p:nvPr/>
        </p:nvSpPr>
        <p:spPr>
          <a:xfrm>
            <a:off x="5035594" y="6530105"/>
            <a:ext cx="1372492" cy="276999"/>
          </a:xfrm>
          <a:prstGeom prst="rect">
            <a:avLst/>
          </a:prstGeom>
          <a:noFill/>
        </p:spPr>
        <p:txBody>
          <a:bodyPr wrap="none" rtlCol="0">
            <a:spAutoFit/>
          </a:bodyPr>
          <a:lstStyle/>
          <a:p>
            <a:r>
              <a:rPr lang="nb-NO" sz="1200" i="1"/>
              <a:t>Foto: </a:t>
            </a:r>
            <a:r>
              <a:rPr lang="nb-NO" sz="1200" i="1" err="1"/>
              <a:t>Mostphotos</a:t>
            </a:r>
            <a:endParaRPr lang="nb-NO" sz="1200" i="1"/>
          </a:p>
        </p:txBody>
      </p:sp>
    </p:spTree>
    <p:extLst>
      <p:ext uri="{BB962C8B-B14F-4D97-AF65-F5344CB8AC3E}">
        <p14:creationId xmlns:p14="http://schemas.microsoft.com/office/powerpoint/2010/main" val="356499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AFF97F6-8DC1-D120-4CF7-85DCEB76EEA4}"/>
              </a:ext>
            </a:extLst>
          </p:cNvPr>
          <p:cNvSpPr>
            <a:spLocks noGrp="1"/>
          </p:cNvSpPr>
          <p:nvPr>
            <p:ph type="body" sz="quarter" idx="10"/>
          </p:nvPr>
        </p:nvSpPr>
        <p:spPr/>
        <p:txBody>
          <a:bodyPr/>
          <a:lstStyle/>
          <a:p>
            <a:r>
              <a:rPr lang="nb-NO" dirty="0"/>
              <a:t>Korleis utøva vervet?</a:t>
            </a:r>
          </a:p>
        </p:txBody>
      </p:sp>
      <p:sp>
        <p:nvSpPr>
          <p:cNvPr id="3" name="Plassholder for tekst 2">
            <a:extLst>
              <a:ext uri="{FF2B5EF4-FFF2-40B4-BE49-F238E27FC236}">
                <a16:creationId xmlns:a16="http://schemas.microsoft.com/office/drawing/2014/main" id="{A2654BE3-8123-D31D-B2E8-6169FA2C44B5}"/>
              </a:ext>
            </a:extLst>
          </p:cNvPr>
          <p:cNvSpPr>
            <a:spLocks noGrp="1"/>
          </p:cNvSpPr>
          <p:nvPr>
            <p:ph type="body" sz="quarter" idx="12"/>
          </p:nvPr>
        </p:nvSpPr>
        <p:spPr>
          <a:xfrm>
            <a:off x="6478245" y="1437680"/>
            <a:ext cx="4839453" cy="3982638"/>
          </a:xfrm>
        </p:spPr>
        <p:txBody>
          <a:bodyPr/>
          <a:lstStyle/>
          <a:p>
            <a:r>
              <a:rPr lang="nb-NO" sz="2400" dirty="0"/>
              <a:t>Bli godt </a:t>
            </a:r>
            <a:r>
              <a:rPr lang="nb-NO" sz="2400" dirty="0" err="1"/>
              <a:t>kjende</a:t>
            </a:r>
            <a:r>
              <a:rPr lang="nb-NO" sz="2400" dirty="0"/>
              <a:t>, de skal jobba </a:t>
            </a:r>
            <a:r>
              <a:rPr lang="nb-NO" sz="2400" dirty="0" err="1"/>
              <a:t>saman</a:t>
            </a:r>
            <a:r>
              <a:rPr lang="nb-NO" sz="2400" dirty="0"/>
              <a:t> i fire/to år</a:t>
            </a:r>
          </a:p>
          <a:p>
            <a:r>
              <a:rPr lang="nb-NO" sz="2400" dirty="0"/>
              <a:t>Sørg for å </a:t>
            </a:r>
            <a:r>
              <a:rPr lang="nb-NO" sz="2400" dirty="0" err="1"/>
              <a:t>byggja</a:t>
            </a:r>
            <a:r>
              <a:rPr lang="nb-NO" sz="2400" dirty="0"/>
              <a:t> kompetanse i rådet</a:t>
            </a:r>
          </a:p>
          <a:p>
            <a:pPr lvl="1"/>
            <a:r>
              <a:rPr lang="nb-NO" dirty="0"/>
              <a:t>Kva kan den enkelte bidra med?</a:t>
            </a:r>
          </a:p>
          <a:p>
            <a:pPr lvl="1"/>
            <a:r>
              <a:rPr lang="nb-NO" dirty="0" err="1"/>
              <a:t>Manglar</a:t>
            </a:r>
            <a:r>
              <a:rPr lang="nb-NO" dirty="0"/>
              <a:t> rådet viktig kompetanse?</a:t>
            </a:r>
          </a:p>
          <a:p>
            <a:r>
              <a:rPr lang="nb-NO" sz="2400" dirty="0"/>
              <a:t>Kva saker skal </a:t>
            </a:r>
            <a:r>
              <a:rPr lang="nb-NO" sz="2400" dirty="0" err="1"/>
              <a:t>behandlast</a:t>
            </a:r>
            <a:r>
              <a:rPr lang="nb-NO" sz="2400" dirty="0"/>
              <a:t> politisk framover? Kva er vårt bidrag?</a:t>
            </a:r>
          </a:p>
          <a:p>
            <a:r>
              <a:rPr lang="nb-NO" sz="2400" dirty="0"/>
              <a:t>Marker gode saker</a:t>
            </a:r>
          </a:p>
          <a:p>
            <a:r>
              <a:rPr lang="nb-NO" sz="2400" dirty="0"/>
              <a:t>Spel kommunestyret godt!</a:t>
            </a:r>
          </a:p>
        </p:txBody>
      </p:sp>
      <p:pic>
        <p:nvPicPr>
          <p:cNvPr id="5" name="Plassholder for bilde 4">
            <a:extLst>
              <a:ext uri="{FF2B5EF4-FFF2-40B4-BE49-F238E27FC236}">
                <a16:creationId xmlns:a16="http://schemas.microsoft.com/office/drawing/2014/main" id="{A457E0B0-D5A2-E155-9B90-A77ECB2BE28A}"/>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62D865A0-B70F-2B6F-F192-B9C913241028}"/>
              </a:ext>
            </a:extLst>
          </p:cNvPr>
          <p:cNvSpPr txBox="1"/>
          <p:nvPr/>
        </p:nvSpPr>
        <p:spPr>
          <a:xfrm>
            <a:off x="5783915" y="6488726"/>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4056520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CC054-8473-5A49-0C10-71B5A28333E7}"/>
              </a:ext>
            </a:extLst>
          </p:cNvPr>
          <p:cNvSpPr>
            <a:spLocks noGrp="1"/>
          </p:cNvSpPr>
          <p:nvPr>
            <p:ph type="body" sz="quarter" idx="10"/>
          </p:nvPr>
        </p:nvSpPr>
        <p:spPr/>
        <p:txBody>
          <a:bodyPr/>
          <a:lstStyle/>
          <a:p>
            <a:r>
              <a:rPr lang="nb-NO"/>
              <a:t>Gode råd </a:t>
            </a:r>
          </a:p>
        </p:txBody>
      </p:sp>
      <p:sp>
        <p:nvSpPr>
          <p:cNvPr id="3" name="Plassholder for tekst 2">
            <a:extLst>
              <a:ext uri="{FF2B5EF4-FFF2-40B4-BE49-F238E27FC236}">
                <a16:creationId xmlns:a16="http://schemas.microsoft.com/office/drawing/2014/main" id="{B4643652-AB9D-2CFC-A3E6-83F0E554E249}"/>
              </a:ext>
            </a:extLst>
          </p:cNvPr>
          <p:cNvSpPr>
            <a:spLocks noGrp="1"/>
          </p:cNvSpPr>
          <p:nvPr>
            <p:ph type="body" sz="quarter" idx="12"/>
          </p:nvPr>
        </p:nvSpPr>
        <p:spPr/>
        <p:txBody>
          <a:bodyPr/>
          <a:lstStyle/>
          <a:p>
            <a:r>
              <a:rPr lang="nb-NO" dirty="0"/>
              <a:t>Ha kunnskap om gruppa di sin situasjon i kommunen</a:t>
            </a:r>
          </a:p>
          <a:p>
            <a:endParaRPr lang="nb-NO" dirty="0"/>
          </a:p>
          <a:p>
            <a:r>
              <a:rPr lang="nb-NO" dirty="0"/>
              <a:t>Snakk med </a:t>
            </a:r>
            <a:r>
              <a:rPr lang="nb-NO" dirty="0" err="1"/>
              <a:t>dei</a:t>
            </a:r>
            <a:r>
              <a:rPr lang="nb-NO" dirty="0"/>
              <a:t> du skal </a:t>
            </a:r>
            <a:r>
              <a:rPr lang="nb-NO" dirty="0" err="1"/>
              <a:t>representera</a:t>
            </a:r>
            <a:endParaRPr lang="nb-NO" dirty="0"/>
          </a:p>
          <a:p>
            <a:endParaRPr lang="nb-NO" dirty="0"/>
          </a:p>
          <a:p>
            <a:r>
              <a:rPr lang="nb-NO" dirty="0"/>
              <a:t>Sett deg inn i saker som skal </a:t>
            </a:r>
            <a:r>
              <a:rPr lang="nb-NO" dirty="0" err="1"/>
              <a:t>behandlast</a:t>
            </a:r>
            <a:r>
              <a:rPr lang="nb-NO" dirty="0"/>
              <a:t> i forkant av møta</a:t>
            </a:r>
          </a:p>
        </p:txBody>
      </p:sp>
      <p:pic>
        <p:nvPicPr>
          <p:cNvPr id="8" name="Plassholder for bilde 7">
            <a:extLst>
              <a:ext uri="{FF2B5EF4-FFF2-40B4-BE49-F238E27FC236}">
                <a16:creationId xmlns:a16="http://schemas.microsoft.com/office/drawing/2014/main" id="{9273CCDC-E118-EB6D-BABD-074CD0CC4EE4}"/>
              </a:ext>
            </a:extLst>
          </p:cNvPr>
          <p:cNvPicPr>
            <a:picLocks noGrp="1" noChangeAspect="1"/>
          </p:cNvPicPr>
          <p:nvPr>
            <p:ph type="pic" sz="quarter" idx="13"/>
          </p:nvPr>
        </p:nvPicPr>
        <p:blipFill>
          <a:blip r:embed="rId2"/>
          <a:srcRect t="10472" b="10472"/>
          <a:stretch>
            <a:fillRect/>
          </a:stretch>
        </p:blipFill>
        <p:spPr>
          <a:prstGeom prst="rect">
            <a:avLst/>
          </a:prstGeom>
        </p:spPr>
      </p:pic>
      <p:sp>
        <p:nvSpPr>
          <p:cNvPr id="9" name="TekstSylinder 8">
            <a:extLst>
              <a:ext uri="{FF2B5EF4-FFF2-40B4-BE49-F238E27FC236}">
                <a16:creationId xmlns:a16="http://schemas.microsoft.com/office/drawing/2014/main" id="{A8532A4B-A8BD-C4D6-5EC3-AFA95ABCF322}"/>
              </a:ext>
            </a:extLst>
          </p:cNvPr>
          <p:cNvSpPr txBox="1"/>
          <p:nvPr/>
        </p:nvSpPr>
        <p:spPr>
          <a:xfrm>
            <a:off x="5783915" y="6487886"/>
            <a:ext cx="1930785" cy="276999"/>
          </a:xfrm>
          <a:prstGeom prst="rect">
            <a:avLst/>
          </a:prstGeom>
          <a:noFill/>
        </p:spPr>
        <p:txBody>
          <a:bodyPr wrap="none" rtlCol="0">
            <a:spAutoFit/>
          </a:bodyPr>
          <a:lstStyle/>
          <a:p>
            <a:r>
              <a:rPr lang="nb-NO" sz="1200" i="1"/>
              <a:t>Foto: Christian Wangberg</a:t>
            </a:r>
          </a:p>
        </p:txBody>
      </p:sp>
    </p:spTree>
    <p:extLst>
      <p:ext uri="{BB962C8B-B14F-4D97-AF65-F5344CB8AC3E}">
        <p14:creationId xmlns:p14="http://schemas.microsoft.com/office/powerpoint/2010/main" val="2979561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D491E65-FF8E-F96C-942C-6F424C26DC04}"/>
              </a:ext>
            </a:extLst>
          </p:cNvPr>
          <p:cNvSpPr>
            <a:spLocks noGrp="1"/>
          </p:cNvSpPr>
          <p:nvPr>
            <p:ph type="body" sz="quarter" idx="10"/>
          </p:nvPr>
        </p:nvSpPr>
        <p:spPr/>
        <p:txBody>
          <a:bodyPr/>
          <a:lstStyle/>
          <a:p>
            <a:r>
              <a:rPr lang="nb-NO" dirty="0"/>
              <a:t>Plikter og </a:t>
            </a:r>
            <a:r>
              <a:rPr lang="nb-NO" dirty="0" err="1"/>
              <a:t>rettar</a:t>
            </a:r>
            <a:endParaRPr lang="nb-NO" dirty="0"/>
          </a:p>
        </p:txBody>
      </p:sp>
      <p:sp>
        <p:nvSpPr>
          <p:cNvPr id="3" name="Plassholder for tekst 2">
            <a:extLst>
              <a:ext uri="{FF2B5EF4-FFF2-40B4-BE49-F238E27FC236}">
                <a16:creationId xmlns:a16="http://schemas.microsoft.com/office/drawing/2014/main" id="{D92D40B8-C728-85E2-013D-BFE86D7BFF3B}"/>
              </a:ext>
            </a:extLst>
          </p:cNvPr>
          <p:cNvSpPr>
            <a:spLocks noGrp="1"/>
          </p:cNvSpPr>
          <p:nvPr>
            <p:ph type="body" sz="quarter" idx="12"/>
          </p:nvPr>
        </p:nvSpPr>
        <p:spPr>
          <a:xfrm>
            <a:off x="907177" y="1848330"/>
            <a:ext cx="5089448" cy="3982638"/>
          </a:xfrm>
        </p:spPr>
        <p:txBody>
          <a:bodyPr/>
          <a:lstStyle/>
          <a:p>
            <a:r>
              <a:rPr lang="nb-NO" dirty="0"/>
              <a:t>De vert </a:t>
            </a:r>
            <a:r>
              <a:rPr lang="nb-NO" dirty="0" err="1"/>
              <a:t>rekna</a:t>
            </a:r>
            <a:r>
              <a:rPr lang="nb-NO" dirty="0"/>
              <a:t> som folkevalde</a:t>
            </a:r>
          </a:p>
          <a:p>
            <a:r>
              <a:rPr lang="nb-NO" dirty="0" err="1"/>
              <a:t>Reglane</a:t>
            </a:r>
            <a:r>
              <a:rPr lang="nb-NO" dirty="0"/>
              <a:t> i kommunelova og </a:t>
            </a:r>
            <a:r>
              <a:rPr lang="nb-NO" dirty="0" err="1"/>
              <a:t>forvaltingslova</a:t>
            </a:r>
            <a:r>
              <a:rPr lang="nb-NO" dirty="0"/>
              <a:t> gjeld</a:t>
            </a:r>
          </a:p>
          <a:p>
            <a:pPr lvl="1"/>
            <a:r>
              <a:rPr lang="nb-NO" dirty="0"/>
              <a:t>Møterett og møteplikt</a:t>
            </a:r>
          </a:p>
          <a:p>
            <a:pPr lvl="1"/>
            <a:r>
              <a:rPr lang="nb-NO" dirty="0" err="1"/>
              <a:t>Møtegodtgjersle</a:t>
            </a:r>
            <a:endParaRPr lang="nb-NO" dirty="0"/>
          </a:p>
          <a:p>
            <a:pPr lvl="1"/>
            <a:r>
              <a:rPr lang="nb-NO" dirty="0" err="1"/>
              <a:t>Reisegodtgjersle</a:t>
            </a:r>
            <a:endParaRPr lang="nb-NO" dirty="0"/>
          </a:p>
          <a:p>
            <a:pPr lvl="1"/>
            <a:r>
              <a:rPr lang="nb-NO" dirty="0" err="1"/>
              <a:t>Møteoffentlegheit</a:t>
            </a:r>
            <a:endParaRPr lang="nb-NO" dirty="0"/>
          </a:p>
          <a:p>
            <a:pPr lvl="1"/>
            <a:r>
              <a:rPr lang="nb-NO" dirty="0"/>
              <a:t>Stemmeplikt</a:t>
            </a:r>
          </a:p>
          <a:p>
            <a:pPr lvl="1"/>
            <a:r>
              <a:rPr lang="nb-NO" dirty="0"/>
              <a:t>Habilitet</a:t>
            </a:r>
          </a:p>
          <a:p>
            <a:pPr lvl="1"/>
            <a:r>
              <a:rPr lang="nb-NO" dirty="0"/>
              <a:t>Teieplikt</a:t>
            </a:r>
          </a:p>
          <a:p>
            <a:endParaRPr lang="nb-NO" dirty="0"/>
          </a:p>
          <a:p>
            <a:endParaRPr lang="nb-NO" dirty="0"/>
          </a:p>
        </p:txBody>
      </p:sp>
      <p:pic>
        <p:nvPicPr>
          <p:cNvPr id="5" name="Plassholder for bilde 4">
            <a:extLst>
              <a:ext uri="{FF2B5EF4-FFF2-40B4-BE49-F238E27FC236}">
                <a16:creationId xmlns:a16="http://schemas.microsoft.com/office/drawing/2014/main" id="{BE1EF7A4-7055-B32F-9E16-BF7966A5F7ED}"/>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D16DD610-6566-9B95-0796-4235B4C90C08}"/>
              </a:ext>
            </a:extLst>
          </p:cNvPr>
          <p:cNvSpPr txBox="1"/>
          <p:nvPr/>
        </p:nvSpPr>
        <p:spPr>
          <a:xfrm>
            <a:off x="4771099" y="6550222"/>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2836439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A77D832-21C0-582F-F470-2D2355ABD8F5}"/>
              </a:ext>
            </a:extLst>
          </p:cNvPr>
          <p:cNvPicPr>
            <a:picLocks noChangeAspect="1"/>
          </p:cNvPicPr>
          <p:nvPr/>
        </p:nvPicPr>
        <p:blipFill>
          <a:blip r:embed="rId3"/>
          <a:stretch>
            <a:fillRect/>
          </a:stretch>
        </p:blipFill>
        <p:spPr>
          <a:xfrm>
            <a:off x="546839" y="280390"/>
            <a:ext cx="4213116" cy="6013938"/>
          </a:xfrm>
          <a:prstGeom prst="rect">
            <a:avLst/>
          </a:prstGeom>
          <a:ln>
            <a:noFill/>
          </a:ln>
          <a:effectLst>
            <a:outerShdw blurRad="292100" dist="139700" dir="2700000" algn="tl" rotWithShape="0">
              <a:srgbClr val="333333">
                <a:alpha val="65000"/>
              </a:srgbClr>
            </a:outerShdw>
          </a:effectLst>
        </p:spPr>
      </p:pic>
      <p:pic>
        <p:nvPicPr>
          <p:cNvPr id="6" name="Bilde 5">
            <a:extLst>
              <a:ext uri="{FF2B5EF4-FFF2-40B4-BE49-F238E27FC236}">
                <a16:creationId xmlns:a16="http://schemas.microsoft.com/office/drawing/2014/main" id="{073F477C-5F98-FD3D-33E8-2333C45E635E}"/>
              </a:ext>
            </a:extLst>
          </p:cNvPr>
          <p:cNvPicPr>
            <a:picLocks noChangeAspect="1"/>
          </p:cNvPicPr>
          <p:nvPr/>
        </p:nvPicPr>
        <p:blipFill>
          <a:blip r:embed="rId4"/>
          <a:stretch>
            <a:fillRect/>
          </a:stretch>
        </p:blipFill>
        <p:spPr>
          <a:xfrm>
            <a:off x="5318527" y="280390"/>
            <a:ext cx="5857875" cy="5534025"/>
          </a:xfrm>
          <a:prstGeom prst="rect">
            <a:avLst/>
          </a:prstGeom>
        </p:spPr>
      </p:pic>
    </p:spTree>
    <p:extLst>
      <p:ext uri="{BB962C8B-B14F-4D97-AF65-F5344CB8AC3E}">
        <p14:creationId xmlns:p14="http://schemas.microsoft.com/office/powerpoint/2010/main" val="2399436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D28FE9A-8F0B-0009-DBC8-5623EE50656E}"/>
              </a:ext>
            </a:extLst>
          </p:cNvPr>
          <p:cNvSpPr>
            <a:spLocks noGrp="1"/>
          </p:cNvSpPr>
          <p:nvPr>
            <p:ph type="body" sz="quarter" idx="12"/>
          </p:nvPr>
        </p:nvSpPr>
        <p:spPr/>
        <p:txBody>
          <a:bodyPr/>
          <a:lstStyle/>
          <a:p>
            <a:r>
              <a:rPr lang="nb-NO" dirty="0"/>
              <a:t>Kvifor vart </a:t>
            </a:r>
            <a:r>
              <a:rPr lang="nb-NO" dirty="0" err="1"/>
              <a:t>eg</a:t>
            </a:r>
            <a:r>
              <a:rPr lang="nb-NO" dirty="0"/>
              <a:t> rådsmedlem?</a:t>
            </a:r>
          </a:p>
        </p:txBody>
      </p:sp>
      <p:sp>
        <p:nvSpPr>
          <p:cNvPr id="3" name="TekstSylinder 2">
            <a:extLst>
              <a:ext uri="{FF2B5EF4-FFF2-40B4-BE49-F238E27FC236}">
                <a16:creationId xmlns:a16="http://schemas.microsoft.com/office/drawing/2014/main" id="{BC006570-E609-A3F0-3611-F2A6549CC62E}"/>
              </a:ext>
            </a:extLst>
          </p:cNvPr>
          <p:cNvSpPr txBox="1">
            <a:spLocks noGrp="1" noRot="1" noMove="1" noResize="1" noEditPoints="1" noAdjustHandles="1" noChangeArrowheads="1" noChangeShapeType="1"/>
          </p:cNvSpPr>
          <p:nvPr/>
        </p:nvSpPr>
        <p:spPr>
          <a:xfrm>
            <a:off x="986796" y="1149531"/>
            <a:ext cx="4747798" cy="646331"/>
          </a:xfrm>
          <a:prstGeom prst="rect">
            <a:avLst/>
          </a:prstGeom>
          <a:solidFill>
            <a:schemeClr val="accent1"/>
          </a:solidFill>
          <a:ln>
            <a:solidFill>
              <a:schemeClr val="accent1"/>
            </a:solidFill>
          </a:ln>
        </p:spPr>
        <p:txBody>
          <a:bodyPr wrap="square" rtlCol="0">
            <a:spAutoFit/>
          </a:bodyPr>
          <a:lstStyle/>
          <a:p>
            <a:r>
              <a:rPr lang="nb-NO" sz="3600" b="1" dirty="0" err="1"/>
              <a:t>Refleksjonsoppgåve</a:t>
            </a:r>
            <a:endParaRPr lang="nb-NO" sz="3600" b="1" dirty="0"/>
          </a:p>
        </p:txBody>
      </p:sp>
    </p:spTree>
    <p:extLst>
      <p:ext uri="{BB962C8B-B14F-4D97-AF65-F5344CB8AC3E}">
        <p14:creationId xmlns:p14="http://schemas.microsoft.com/office/powerpoint/2010/main" val="708431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1FAF1AF-DE7C-CF27-D9D5-2FE50171C668}"/>
              </a:ext>
            </a:extLst>
          </p:cNvPr>
          <p:cNvSpPr>
            <a:spLocks noGrp="1"/>
          </p:cNvSpPr>
          <p:nvPr>
            <p:ph type="body" sz="quarter" idx="12"/>
          </p:nvPr>
        </p:nvSpPr>
        <p:spPr>
          <a:xfrm>
            <a:off x="1008061" y="1995426"/>
            <a:ext cx="9029074" cy="3826490"/>
          </a:xfrm>
        </p:spPr>
        <p:txBody>
          <a:bodyPr/>
          <a:lstStyle/>
          <a:p>
            <a:r>
              <a:rPr lang="nb-NO" dirty="0"/>
              <a:t>Korleis skal me jobba i vårt råd?</a:t>
            </a:r>
          </a:p>
          <a:p>
            <a:endParaRPr lang="nb-NO" dirty="0"/>
          </a:p>
          <a:p>
            <a:r>
              <a:rPr lang="nb-NO" dirty="0"/>
              <a:t>Kva kan me læra av kvarandre?</a:t>
            </a:r>
          </a:p>
          <a:p>
            <a:endParaRPr lang="nb-NO" dirty="0"/>
          </a:p>
          <a:p>
            <a:r>
              <a:rPr lang="nb-NO" dirty="0">
                <a:latin typeface="Arial"/>
                <a:cs typeface="Arial"/>
              </a:rPr>
              <a:t>Korleis kan me nytta kvarandre sin kompetanse og kvarandre sine </a:t>
            </a:r>
            <a:r>
              <a:rPr lang="nb-NO" dirty="0" err="1">
                <a:latin typeface="Arial"/>
                <a:cs typeface="Arial"/>
              </a:rPr>
              <a:t>styrkar</a:t>
            </a:r>
            <a:r>
              <a:rPr lang="nb-NO" dirty="0">
                <a:latin typeface="Arial"/>
                <a:cs typeface="Arial"/>
              </a:rPr>
              <a:t>?</a:t>
            </a:r>
            <a:endParaRPr lang="nb-NO" dirty="0"/>
          </a:p>
        </p:txBody>
      </p:sp>
      <p:sp>
        <p:nvSpPr>
          <p:cNvPr id="3" name="TekstSylinder 2">
            <a:extLst>
              <a:ext uri="{FF2B5EF4-FFF2-40B4-BE49-F238E27FC236}">
                <a16:creationId xmlns:a16="http://schemas.microsoft.com/office/drawing/2014/main" id="{56EF210B-E76B-927C-D083-B3B43B468C5E}"/>
              </a:ext>
            </a:extLst>
          </p:cNvPr>
          <p:cNvSpPr txBox="1">
            <a:spLocks noGrp="1" noRot="1" noMove="1" noResize="1" noEditPoints="1" noAdjustHandles="1" noChangeArrowheads="1" noChangeShapeType="1"/>
          </p:cNvSpPr>
          <p:nvPr/>
        </p:nvSpPr>
        <p:spPr>
          <a:xfrm>
            <a:off x="986796" y="1149531"/>
            <a:ext cx="4747798" cy="646331"/>
          </a:xfrm>
          <a:prstGeom prst="rect">
            <a:avLst/>
          </a:prstGeom>
          <a:solidFill>
            <a:schemeClr val="accent1"/>
          </a:solidFill>
          <a:ln>
            <a:solidFill>
              <a:schemeClr val="accent1"/>
            </a:solidFill>
          </a:ln>
        </p:spPr>
        <p:txBody>
          <a:bodyPr wrap="square" rtlCol="0">
            <a:spAutoFit/>
          </a:bodyPr>
          <a:lstStyle/>
          <a:p>
            <a:r>
              <a:rPr lang="nb-NO" sz="3600" b="1" dirty="0" err="1"/>
              <a:t>Refleksjonsoppgåve</a:t>
            </a:r>
            <a:endParaRPr lang="nb-NO" sz="3600" b="1" dirty="0"/>
          </a:p>
        </p:txBody>
      </p:sp>
    </p:spTree>
    <p:extLst>
      <p:ext uri="{BB962C8B-B14F-4D97-AF65-F5344CB8AC3E}">
        <p14:creationId xmlns:p14="http://schemas.microsoft.com/office/powerpoint/2010/main" val="2552687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FF0E115-179F-15EB-D4DE-F2C4273B4144}"/>
              </a:ext>
            </a:extLst>
          </p:cNvPr>
          <p:cNvSpPr>
            <a:spLocks noGrp="1"/>
          </p:cNvSpPr>
          <p:nvPr>
            <p:ph type="body" sz="quarter" idx="10"/>
          </p:nvPr>
        </p:nvSpPr>
        <p:spPr/>
        <p:txBody>
          <a:bodyPr/>
          <a:lstStyle/>
          <a:p>
            <a:r>
              <a:rPr lang="nb-NO"/>
              <a:t>Saksbehandling og møtepraksis</a:t>
            </a:r>
          </a:p>
        </p:txBody>
      </p:sp>
      <p:sp>
        <p:nvSpPr>
          <p:cNvPr id="3" name="Plassholder for tekst 2">
            <a:extLst>
              <a:ext uri="{FF2B5EF4-FFF2-40B4-BE49-F238E27FC236}">
                <a16:creationId xmlns:a16="http://schemas.microsoft.com/office/drawing/2014/main" id="{223E899E-DAAD-2FDD-D54B-39CE0661BFA6}"/>
              </a:ext>
            </a:extLst>
          </p:cNvPr>
          <p:cNvSpPr>
            <a:spLocks noGrp="1"/>
          </p:cNvSpPr>
          <p:nvPr>
            <p:ph type="body" sz="quarter" idx="12"/>
          </p:nvPr>
        </p:nvSpPr>
        <p:spPr/>
        <p:txBody>
          <a:bodyPr/>
          <a:lstStyle/>
          <a:p>
            <a:r>
              <a:rPr lang="nb-NO" dirty="0" err="1"/>
              <a:t>Leiaren</a:t>
            </a:r>
            <a:r>
              <a:rPr lang="nb-NO" dirty="0"/>
              <a:t> av rådet har ansvaret for å </a:t>
            </a:r>
            <a:r>
              <a:rPr lang="nb-NO" dirty="0" err="1"/>
              <a:t>setja</a:t>
            </a:r>
            <a:r>
              <a:rPr lang="nb-NO" dirty="0"/>
              <a:t> opp saklista</a:t>
            </a:r>
          </a:p>
          <a:p>
            <a:pPr lvl="1"/>
            <a:r>
              <a:rPr lang="nb-NO" dirty="0" err="1"/>
              <a:t>Føreset</a:t>
            </a:r>
            <a:r>
              <a:rPr lang="nb-NO" dirty="0"/>
              <a:t> god kontakt med koordinator/sekretær</a:t>
            </a:r>
          </a:p>
          <a:p>
            <a:endParaRPr lang="nb-NO" dirty="0"/>
          </a:p>
          <a:p>
            <a:r>
              <a:rPr lang="nb-NO" dirty="0"/>
              <a:t>Saksdokumenta skal </a:t>
            </a:r>
            <a:r>
              <a:rPr lang="nb-NO" dirty="0" err="1"/>
              <a:t>sendast</a:t>
            </a:r>
            <a:r>
              <a:rPr lang="nb-NO" dirty="0"/>
              <a:t> ut i god tid før møtet</a:t>
            </a:r>
          </a:p>
          <a:p>
            <a:endParaRPr lang="nb-NO" dirty="0"/>
          </a:p>
          <a:p>
            <a:r>
              <a:rPr lang="nb-NO" dirty="0"/>
              <a:t>Rådet forsøker i størst </a:t>
            </a:r>
            <a:r>
              <a:rPr lang="nb-NO" dirty="0" err="1"/>
              <a:t>mogleg</a:t>
            </a:r>
            <a:r>
              <a:rPr lang="nb-NO" dirty="0"/>
              <a:t> grad å bli samde om felles fråsegner  </a:t>
            </a:r>
          </a:p>
          <a:p>
            <a:endParaRPr lang="nb-NO" dirty="0"/>
          </a:p>
        </p:txBody>
      </p:sp>
      <p:pic>
        <p:nvPicPr>
          <p:cNvPr id="5" name="Plassholder for bilde 4">
            <a:extLst>
              <a:ext uri="{FF2B5EF4-FFF2-40B4-BE49-F238E27FC236}">
                <a16:creationId xmlns:a16="http://schemas.microsoft.com/office/drawing/2014/main" id="{0AAF74AD-6816-9064-FB44-0D74A23A693D}"/>
              </a:ext>
            </a:extLst>
          </p:cNvPr>
          <p:cNvPicPr>
            <a:picLocks noGrp="1" noChangeAspect="1"/>
          </p:cNvPicPr>
          <p:nvPr>
            <p:ph type="pic" sz="quarter" idx="13"/>
          </p:nvPr>
        </p:nvPicPr>
        <p:blipFill rotWithShape="1">
          <a:blip r:embed="rId3"/>
          <a:srcRect l="18806" r="25136"/>
          <a:stretch/>
        </p:blipFill>
        <p:spPr>
          <a:xfrm>
            <a:off x="1" y="0"/>
            <a:ext cx="5783914" cy="6857999"/>
          </a:xfrm>
          <a:prstGeom prst="rect">
            <a:avLst/>
          </a:prstGeom>
        </p:spPr>
      </p:pic>
      <p:sp>
        <p:nvSpPr>
          <p:cNvPr id="6" name="TekstSylinder 5">
            <a:extLst>
              <a:ext uri="{FF2B5EF4-FFF2-40B4-BE49-F238E27FC236}">
                <a16:creationId xmlns:a16="http://schemas.microsoft.com/office/drawing/2014/main" id="{1568B0A0-918B-09D8-AC54-B63F1E7D15DC}"/>
              </a:ext>
            </a:extLst>
          </p:cNvPr>
          <p:cNvSpPr txBox="1"/>
          <p:nvPr/>
        </p:nvSpPr>
        <p:spPr>
          <a:xfrm>
            <a:off x="5783915" y="6466115"/>
            <a:ext cx="1930785" cy="276999"/>
          </a:xfrm>
          <a:prstGeom prst="rect">
            <a:avLst/>
          </a:prstGeom>
          <a:noFill/>
        </p:spPr>
        <p:txBody>
          <a:bodyPr wrap="none" rtlCol="0">
            <a:spAutoFit/>
          </a:bodyPr>
          <a:lstStyle/>
          <a:p>
            <a:r>
              <a:rPr lang="nb-NO" sz="1200" i="1"/>
              <a:t>Foto: Christian Wangberg</a:t>
            </a:r>
          </a:p>
        </p:txBody>
      </p:sp>
    </p:spTree>
    <p:extLst>
      <p:ext uri="{BB962C8B-B14F-4D97-AF65-F5344CB8AC3E}">
        <p14:creationId xmlns:p14="http://schemas.microsoft.com/office/powerpoint/2010/main" val="264803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4113257-9077-633A-DF25-690522A7BD2F}"/>
              </a:ext>
            </a:extLst>
          </p:cNvPr>
          <p:cNvSpPr>
            <a:spLocks noGrp="1"/>
          </p:cNvSpPr>
          <p:nvPr>
            <p:ph type="body" sz="quarter" idx="10"/>
          </p:nvPr>
        </p:nvSpPr>
        <p:spPr/>
        <p:txBody>
          <a:bodyPr vert="horz" lIns="91440" tIns="45720" rIns="91440" bIns="45720" rtlCol="0" anchor="t">
            <a:noAutofit/>
          </a:bodyPr>
          <a:lstStyle/>
          <a:p>
            <a:r>
              <a:rPr lang="nb-NO" dirty="0" err="1">
                <a:latin typeface="Arial"/>
                <a:cs typeface="Arial"/>
              </a:rPr>
              <a:t>Anbefalingar</a:t>
            </a:r>
            <a:endParaRPr lang="nb-NO" dirty="0" err="1"/>
          </a:p>
        </p:txBody>
      </p:sp>
      <p:sp>
        <p:nvSpPr>
          <p:cNvPr id="3" name="Plassholder for tekst 2">
            <a:extLst>
              <a:ext uri="{FF2B5EF4-FFF2-40B4-BE49-F238E27FC236}">
                <a16:creationId xmlns:a16="http://schemas.microsoft.com/office/drawing/2014/main" id="{19A73B47-A8A9-248C-EC78-E6A914F8B56B}"/>
              </a:ext>
            </a:extLst>
          </p:cNvPr>
          <p:cNvSpPr>
            <a:spLocks noGrp="1"/>
          </p:cNvSpPr>
          <p:nvPr>
            <p:ph type="body" sz="quarter" idx="12"/>
          </p:nvPr>
        </p:nvSpPr>
        <p:spPr/>
        <p:txBody>
          <a:bodyPr/>
          <a:lstStyle/>
          <a:p>
            <a:pPr>
              <a:lnSpc>
                <a:spcPct val="90000"/>
              </a:lnSpc>
            </a:pPr>
            <a:r>
              <a:rPr lang="nb-NO" sz="2200" dirty="0"/>
              <a:t>Ha </a:t>
            </a:r>
            <a:r>
              <a:rPr lang="nb-NO" sz="2200" dirty="0" err="1"/>
              <a:t>eit</a:t>
            </a:r>
            <a:r>
              <a:rPr lang="nb-NO" sz="2200" dirty="0"/>
              <a:t> </a:t>
            </a:r>
            <a:r>
              <a:rPr lang="nb-NO" sz="2200" dirty="0" err="1"/>
              <a:t>mangfald</a:t>
            </a:r>
            <a:r>
              <a:rPr lang="nb-NO" sz="2200" dirty="0"/>
              <a:t> av arenaer for </a:t>
            </a:r>
            <a:r>
              <a:rPr lang="nb-NO" sz="2200" dirty="0" err="1"/>
              <a:t>medverknad</a:t>
            </a:r>
            <a:endParaRPr lang="nb-NO" sz="2200" dirty="0"/>
          </a:p>
          <a:p>
            <a:pPr>
              <a:lnSpc>
                <a:spcPct val="90000"/>
              </a:lnSpc>
            </a:pPr>
            <a:r>
              <a:rPr lang="nb-NO" sz="2200" dirty="0" err="1"/>
              <a:t>Sjølvstyring</a:t>
            </a:r>
            <a:r>
              <a:rPr lang="nb-NO" sz="2200" dirty="0"/>
              <a:t> er bra, men også </a:t>
            </a:r>
            <a:r>
              <a:rPr lang="nb-NO" sz="2200" dirty="0" err="1"/>
              <a:t>vaksenstøtte</a:t>
            </a:r>
            <a:r>
              <a:rPr lang="nb-NO" sz="2200" dirty="0"/>
              <a:t> må til </a:t>
            </a:r>
          </a:p>
          <a:p>
            <a:pPr>
              <a:lnSpc>
                <a:spcPct val="90000"/>
              </a:lnSpc>
            </a:pPr>
            <a:r>
              <a:rPr lang="nb-NO" sz="2200" dirty="0"/>
              <a:t>Opplæring i </a:t>
            </a:r>
            <a:r>
              <a:rPr lang="nb-NO" sz="2200" dirty="0" err="1"/>
              <a:t>skulen</a:t>
            </a:r>
            <a:r>
              <a:rPr lang="nb-NO" sz="2200" dirty="0"/>
              <a:t> og av ungdomsråd</a:t>
            </a:r>
          </a:p>
          <a:p>
            <a:pPr>
              <a:lnSpc>
                <a:spcPct val="90000"/>
              </a:lnSpc>
            </a:pPr>
            <a:r>
              <a:rPr lang="nb-NO" sz="2200" dirty="0"/>
              <a:t>Vera </a:t>
            </a:r>
            <a:r>
              <a:rPr lang="nb-NO" sz="2200" dirty="0" err="1"/>
              <a:t>tilgjengeleg</a:t>
            </a:r>
            <a:r>
              <a:rPr lang="nb-NO" sz="2200" dirty="0"/>
              <a:t> og låg terskel for deltaking</a:t>
            </a:r>
          </a:p>
          <a:p>
            <a:pPr>
              <a:lnSpc>
                <a:spcPct val="90000"/>
              </a:lnSpc>
            </a:pPr>
            <a:r>
              <a:rPr lang="nb-NO" sz="2200" dirty="0"/>
              <a:t>Ha </a:t>
            </a:r>
            <a:r>
              <a:rPr lang="nb-NO" sz="2200" dirty="0" err="1"/>
              <a:t>eigarskap</a:t>
            </a:r>
            <a:r>
              <a:rPr lang="nb-NO" sz="2200" dirty="0"/>
              <a:t> til arbeidet</a:t>
            </a:r>
          </a:p>
          <a:p>
            <a:pPr>
              <a:lnSpc>
                <a:spcPct val="90000"/>
              </a:lnSpc>
            </a:pPr>
            <a:r>
              <a:rPr lang="nb-NO" sz="2200" dirty="0"/>
              <a:t>Det må </a:t>
            </a:r>
            <a:r>
              <a:rPr lang="nb-NO" sz="2200" dirty="0" err="1"/>
              <a:t>føregå</a:t>
            </a:r>
            <a:r>
              <a:rPr lang="nb-NO" sz="2200" dirty="0"/>
              <a:t> på </a:t>
            </a:r>
            <a:r>
              <a:rPr lang="nb-NO" sz="2200" dirty="0" err="1"/>
              <a:t>dei</a:t>
            </a:r>
            <a:r>
              <a:rPr lang="nb-NO" sz="2200" dirty="0"/>
              <a:t> unge sine </a:t>
            </a:r>
            <a:r>
              <a:rPr lang="nb-NO" sz="2200" dirty="0" err="1"/>
              <a:t>premissar</a:t>
            </a:r>
            <a:endParaRPr lang="nb-NO" sz="2200" dirty="0"/>
          </a:p>
          <a:p>
            <a:pPr>
              <a:lnSpc>
                <a:spcPct val="90000"/>
              </a:lnSpc>
            </a:pPr>
            <a:r>
              <a:rPr lang="nb-NO" sz="2200" dirty="0"/>
              <a:t>Ha system og </a:t>
            </a:r>
            <a:r>
              <a:rPr lang="nb-NO" sz="2200" dirty="0" err="1"/>
              <a:t>ressursar</a:t>
            </a:r>
            <a:endParaRPr lang="nb-NO" sz="2200" dirty="0"/>
          </a:p>
          <a:p>
            <a:pPr>
              <a:lnSpc>
                <a:spcPct val="90000"/>
              </a:lnSpc>
            </a:pPr>
            <a:r>
              <a:rPr lang="nb-NO" sz="2200" dirty="0"/>
              <a:t>Ha kunnskap og felles forståing av kva </a:t>
            </a:r>
            <a:r>
              <a:rPr lang="nb-NO" sz="2200" dirty="0" err="1"/>
              <a:t>medverknad</a:t>
            </a:r>
            <a:r>
              <a:rPr lang="nb-NO" sz="2200" dirty="0"/>
              <a:t> </a:t>
            </a:r>
            <a:r>
              <a:rPr lang="nb-NO" sz="2200" dirty="0" err="1"/>
              <a:t>inneber</a:t>
            </a:r>
            <a:endParaRPr lang="nb-NO" sz="2200" dirty="0"/>
          </a:p>
          <a:p>
            <a:endParaRPr lang="nb-NO" sz="2200" dirty="0"/>
          </a:p>
        </p:txBody>
      </p:sp>
      <p:pic>
        <p:nvPicPr>
          <p:cNvPr id="5" name="Plassholder for bilde 4">
            <a:extLst>
              <a:ext uri="{FF2B5EF4-FFF2-40B4-BE49-F238E27FC236}">
                <a16:creationId xmlns:a16="http://schemas.microsoft.com/office/drawing/2014/main" id="{A467282A-2121-F5A7-8207-1A661AA22ECB}"/>
              </a:ext>
            </a:extLst>
          </p:cNvPr>
          <p:cNvPicPr>
            <a:picLocks noGrp="1" noChangeAspect="1"/>
          </p:cNvPicPr>
          <p:nvPr>
            <p:ph type="pic" sz="quarter" idx="13"/>
          </p:nvPr>
        </p:nvPicPr>
        <p:blipFill>
          <a:blip r:embed="rId3"/>
          <a:srcRect l="2565" r="2565"/>
          <a:stretch>
            <a:fillRect/>
          </a:stretch>
        </p:blipFill>
        <p:spPr>
          <a:prstGeom prst="rect">
            <a:avLst/>
          </a:prstGeom>
        </p:spPr>
      </p:pic>
    </p:spTree>
    <p:extLst>
      <p:ext uri="{BB962C8B-B14F-4D97-AF65-F5344CB8AC3E}">
        <p14:creationId xmlns:p14="http://schemas.microsoft.com/office/powerpoint/2010/main" val="974614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A7156E1-B917-C1FF-15FC-4827CB7B3963}"/>
              </a:ext>
            </a:extLst>
          </p:cNvPr>
          <p:cNvSpPr>
            <a:spLocks noGrp="1"/>
          </p:cNvSpPr>
          <p:nvPr>
            <p:ph type="body" sz="quarter" idx="10"/>
          </p:nvPr>
        </p:nvSpPr>
        <p:spPr/>
        <p:txBody>
          <a:bodyPr/>
          <a:lstStyle/>
          <a:p>
            <a:r>
              <a:rPr lang="nb-NO" dirty="0"/>
              <a:t>Rådsmedlem på sosiale medium</a:t>
            </a:r>
          </a:p>
        </p:txBody>
      </p:sp>
      <p:sp>
        <p:nvSpPr>
          <p:cNvPr id="3" name="Plassholder for tekst 2">
            <a:extLst>
              <a:ext uri="{FF2B5EF4-FFF2-40B4-BE49-F238E27FC236}">
                <a16:creationId xmlns:a16="http://schemas.microsoft.com/office/drawing/2014/main" id="{4CF33C59-43EB-A462-B774-4F6EA7ECDBBB}"/>
              </a:ext>
            </a:extLst>
          </p:cNvPr>
          <p:cNvSpPr>
            <a:spLocks noGrp="1"/>
          </p:cNvSpPr>
          <p:nvPr>
            <p:ph type="body" sz="quarter" idx="12"/>
          </p:nvPr>
        </p:nvSpPr>
        <p:spPr>
          <a:xfrm>
            <a:off x="907177" y="1959842"/>
            <a:ext cx="5089448" cy="3982638"/>
          </a:xfrm>
        </p:spPr>
        <p:txBody>
          <a:bodyPr/>
          <a:lstStyle/>
          <a:p>
            <a:r>
              <a:rPr lang="nb-NO" sz="2800" dirty="0"/>
              <a:t>Du er </a:t>
            </a:r>
            <a:r>
              <a:rPr lang="nb-NO" sz="2800" dirty="0" err="1"/>
              <a:t>ikkje</a:t>
            </a:r>
            <a:r>
              <a:rPr lang="nb-NO" sz="2800" dirty="0"/>
              <a:t> bare privatperson: du representerer din organisasjon og rådet du er medlem av</a:t>
            </a:r>
          </a:p>
          <a:p>
            <a:r>
              <a:rPr lang="nb-NO" sz="2800" dirty="0"/>
              <a:t>Sosiale medium kan </a:t>
            </a:r>
            <a:r>
              <a:rPr lang="nb-NO" sz="2800" dirty="0" err="1"/>
              <a:t>gje</a:t>
            </a:r>
            <a:r>
              <a:rPr lang="nb-NO" sz="2800" dirty="0"/>
              <a:t> gode </a:t>
            </a:r>
            <a:r>
              <a:rPr lang="nb-NO" sz="2800" dirty="0" err="1"/>
              <a:t>innspel</a:t>
            </a:r>
            <a:r>
              <a:rPr lang="nb-NO" sz="2800" dirty="0"/>
              <a:t>, men også negative </a:t>
            </a:r>
            <a:r>
              <a:rPr lang="nb-NO" sz="2800" dirty="0" err="1"/>
              <a:t>tilbakemeldingar</a:t>
            </a:r>
            <a:endParaRPr lang="nb-NO" sz="2800" dirty="0"/>
          </a:p>
          <a:p>
            <a:r>
              <a:rPr lang="nb-NO" sz="2800" dirty="0" err="1"/>
              <a:t>Ver</a:t>
            </a:r>
            <a:r>
              <a:rPr lang="nb-NO" sz="2800" dirty="0"/>
              <a:t> bevisst på korleis du omtaler andre</a:t>
            </a:r>
          </a:p>
          <a:p>
            <a:endParaRPr lang="nb-NO" sz="2800" dirty="0"/>
          </a:p>
          <a:p>
            <a:endParaRPr lang="nb-NO" dirty="0"/>
          </a:p>
        </p:txBody>
      </p:sp>
      <p:pic>
        <p:nvPicPr>
          <p:cNvPr id="5" name="Plassholder for bilde 4">
            <a:extLst>
              <a:ext uri="{FF2B5EF4-FFF2-40B4-BE49-F238E27FC236}">
                <a16:creationId xmlns:a16="http://schemas.microsoft.com/office/drawing/2014/main" id="{EE1CB229-9611-8CEC-B992-E569672F86F9}"/>
              </a:ext>
            </a:extLst>
          </p:cNvPr>
          <p:cNvPicPr>
            <a:picLocks noGrp="1" noChangeAspect="1"/>
          </p:cNvPicPr>
          <p:nvPr>
            <p:ph type="pic" sz="quarter" idx="13"/>
          </p:nvPr>
        </p:nvPicPr>
        <p:blipFill>
          <a:blip r:embed="rId3"/>
          <a:srcRect l="23816" r="23816"/>
          <a:stretch>
            <a:fillRect/>
          </a:stretch>
        </p:blipFill>
        <p:spPr>
          <a:prstGeom prst="rect">
            <a:avLst/>
          </a:prstGeom>
        </p:spPr>
      </p:pic>
      <p:pic>
        <p:nvPicPr>
          <p:cNvPr id="4" name="Bilde 3">
            <a:extLst>
              <a:ext uri="{FF2B5EF4-FFF2-40B4-BE49-F238E27FC236}">
                <a16:creationId xmlns:a16="http://schemas.microsoft.com/office/drawing/2014/main" id="{C26A9084-4241-BA1B-11E0-081D31CDE7D4}"/>
              </a:ext>
            </a:extLst>
          </p:cNvPr>
          <p:cNvPicPr>
            <a:picLocks noChangeAspect="1"/>
          </p:cNvPicPr>
          <p:nvPr/>
        </p:nvPicPr>
        <p:blipFill>
          <a:blip r:embed="rId4"/>
          <a:stretch>
            <a:fillRect/>
          </a:stretch>
        </p:blipFill>
        <p:spPr>
          <a:xfrm>
            <a:off x="4969305" y="6534883"/>
            <a:ext cx="1438781" cy="323116"/>
          </a:xfrm>
          <a:prstGeom prst="rect">
            <a:avLst/>
          </a:prstGeom>
        </p:spPr>
      </p:pic>
    </p:spTree>
    <p:extLst>
      <p:ext uri="{BB962C8B-B14F-4D97-AF65-F5344CB8AC3E}">
        <p14:creationId xmlns:p14="http://schemas.microsoft.com/office/powerpoint/2010/main" val="496088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301E85A-023B-C92C-28AA-0A74CB5587B2}"/>
              </a:ext>
            </a:extLst>
          </p:cNvPr>
          <p:cNvSpPr>
            <a:spLocks noGrp="1"/>
          </p:cNvSpPr>
          <p:nvPr>
            <p:ph type="body" sz="quarter" idx="10"/>
          </p:nvPr>
        </p:nvSpPr>
        <p:spPr/>
        <p:txBody>
          <a:bodyPr/>
          <a:lstStyle/>
          <a:p>
            <a:r>
              <a:rPr lang="nb-NO" dirty="0" err="1"/>
              <a:t>Samspelet</a:t>
            </a:r>
            <a:r>
              <a:rPr lang="nb-NO" dirty="0"/>
              <a:t> med andre råd, </a:t>
            </a:r>
            <a:r>
              <a:rPr lang="nb-NO" dirty="0" err="1"/>
              <a:t>utval</a:t>
            </a:r>
            <a:r>
              <a:rPr lang="nb-NO" dirty="0"/>
              <a:t> og med kommunestyret </a:t>
            </a:r>
          </a:p>
        </p:txBody>
      </p:sp>
      <p:sp>
        <p:nvSpPr>
          <p:cNvPr id="3" name="Plassholder for tekst 2">
            <a:extLst>
              <a:ext uri="{FF2B5EF4-FFF2-40B4-BE49-F238E27FC236}">
                <a16:creationId xmlns:a16="http://schemas.microsoft.com/office/drawing/2014/main" id="{80DD3E1B-2328-E0AD-C372-F38EBA750CC2}"/>
              </a:ext>
            </a:extLst>
          </p:cNvPr>
          <p:cNvSpPr>
            <a:spLocks noGrp="1"/>
          </p:cNvSpPr>
          <p:nvPr>
            <p:ph type="body" sz="quarter" idx="11"/>
          </p:nvPr>
        </p:nvSpPr>
        <p:spPr/>
        <p:txBody>
          <a:bodyPr/>
          <a:lstStyle/>
          <a:p>
            <a:r>
              <a:rPr lang="nb-NO"/>
              <a:t>4</a:t>
            </a:r>
          </a:p>
        </p:txBody>
      </p:sp>
    </p:spTree>
    <p:extLst>
      <p:ext uri="{BB962C8B-B14F-4D97-AF65-F5344CB8AC3E}">
        <p14:creationId xmlns:p14="http://schemas.microsoft.com/office/powerpoint/2010/main" val="1812022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629AE5B-6425-0FC0-49ED-B94AEBF11585}"/>
              </a:ext>
            </a:extLst>
          </p:cNvPr>
          <p:cNvSpPr>
            <a:spLocks noGrp="1"/>
          </p:cNvSpPr>
          <p:nvPr>
            <p:ph type="body" sz="quarter" idx="12"/>
          </p:nvPr>
        </p:nvSpPr>
        <p:spPr>
          <a:xfrm>
            <a:off x="6478245" y="1870631"/>
            <a:ext cx="5300098" cy="4475739"/>
          </a:xfrm>
        </p:spPr>
        <p:txBody>
          <a:bodyPr/>
          <a:lstStyle/>
          <a:p>
            <a:r>
              <a:rPr lang="nb-NO" sz="2200" dirty="0"/>
              <a:t>Får </a:t>
            </a:r>
            <a:r>
              <a:rPr lang="nb-NO" sz="2200" dirty="0" err="1"/>
              <a:t>tilstrekkelege</a:t>
            </a:r>
            <a:r>
              <a:rPr lang="nb-NO" sz="2200" dirty="0"/>
              <a:t> </a:t>
            </a:r>
            <a:r>
              <a:rPr lang="nb-NO" sz="2200" dirty="0" err="1"/>
              <a:t>sekretærressursar</a:t>
            </a:r>
            <a:endParaRPr lang="nb-NO" sz="2200" dirty="0"/>
          </a:p>
          <a:p>
            <a:r>
              <a:rPr lang="nb-NO" sz="2200" dirty="0"/>
              <a:t>Har sekretær/koordinator med kunnskap og sentral plassering i administrasjonen</a:t>
            </a:r>
          </a:p>
          <a:p>
            <a:r>
              <a:rPr lang="nb-NO" sz="2200" dirty="0" err="1"/>
              <a:t>Sørgjer</a:t>
            </a:r>
            <a:r>
              <a:rPr lang="nb-NO" sz="2200" dirty="0"/>
              <a:t> for at </a:t>
            </a:r>
            <a:r>
              <a:rPr lang="nb-NO" sz="2200" dirty="0" err="1"/>
              <a:t>politikarar</a:t>
            </a:r>
            <a:r>
              <a:rPr lang="nb-NO" sz="2200" dirty="0"/>
              <a:t> og administrasjon kjenner til, </a:t>
            </a:r>
            <a:r>
              <a:rPr lang="nb-NO" sz="2200" dirty="0" err="1"/>
              <a:t>lyttar</a:t>
            </a:r>
            <a:r>
              <a:rPr lang="nb-NO" sz="2200" dirty="0"/>
              <a:t> og forstår rådet si rolle</a:t>
            </a:r>
          </a:p>
          <a:p>
            <a:r>
              <a:rPr lang="nb-NO" sz="2200" dirty="0" err="1"/>
              <a:t>Lagar</a:t>
            </a:r>
            <a:r>
              <a:rPr lang="nb-NO" sz="2200" dirty="0"/>
              <a:t> forkorta og forenkla saksframlegg for råda</a:t>
            </a:r>
          </a:p>
          <a:p>
            <a:r>
              <a:rPr lang="nb-NO" sz="2200" dirty="0"/>
              <a:t>Rekrutterer engasjerte rådsmedlemmer med god kontakt med målgruppa</a:t>
            </a:r>
          </a:p>
          <a:p>
            <a:r>
              <a:rPr lang="nb-NO" sz="2200" dirty="0" err="1"/>
              <a:t>Sørgjer</a:t>
            </a:r>
            <a:r>
              <a:rPr lang="nb-NO" sz="2200" dirty="0"/>
              <a:t> for </a:t>
            </a:r>
            <a:r>
              <a:rPr lang="nb-NO" sz="2200" dirty="0" err="1"/>
              <a:t>tilstrekkeleg</a:t>
            </a:r>
            <a:r>
              <a:rPr lang="nb-NO" sz="2200" dirty="0"/>
              <a:t> opplæring av rådsmedlemmer</a:t>
            </a:r>
          </a:p>
        </p:txBody>
      </p:sp>
      <p:pic>
        <p:nvPicPr>
          <p:cNvPr id="6" name="Plassholder for bilde 5">
            <a:extLst>
              <a:ext uri="{FF2B5EF4-FFF2-40B4-BE49-F238E27FC236}">
                <a16:creationId xmlns:a16="http://schemas.microsoft.com/office/drawing/2014/main" id="{984262E5-7FB2-D421-5B5A-A608B29F370A}"/>
              </a:ext>
            </a:extLst>
          </p:cNvPr>
          <p:cNvPicPr>
            <a:picLocks noGrp="1" noChangeAspect="1"/>
          </p:cNvPicPr>
          <p:nvPr>
            <p:ph type="pic" sz="quarter" idx="13"/>
          </p:nvPr>
        </p:nvPicPr>
        <p:blipFill rotWithShape="1">
          <a:blip r:embed="rId3"/>
          <a:srcRect t="1789" b="1789"/>
          <a:stretch/>
        </p:blipFill>
        <p:spPr/>
      </p:pic>
      <p:sp>
        <p:nvSpPr>
          <p:cNvPr id="7" name="Plassholder for tekst 6">
            <a:extLst>
              <a:ext uri="{FF2B5EF4-FFF2-40B4-BE49-F238E27FC236}">
                <a16:creationId xmlns:a16="http://schemas.microsoft.com/office/drawing/2014/main" id="{964F4380-C96C-ED1F-8F71-9BD04517168B}"/>
              </a:ext>
            </a:extLst>
          </p:cNvPr>
          <p:cNvSpPr>
            <a:spLocks noGrp="1"/>
          </p:cNvSpPr>
          <p:nvPr>
            <p:ph type="body" sz="quarter" idx="10"/>
          </p:nvPr>
        </p:nvSpPr>
        <p:spPr/>
        <p:txBody>
          <a:bodyPr/>
          <a:lstStyle/>
          <a:p>
            <a:r>
              <a:rPr lang="nb-NO" dirty="0" err="1"/>
              <a:t>Kjenneteikn</a:t>
            </a:r>
            <a:r>
              <a:rPr lang="nb-NO" dirty="0"/>
              <a:t> på råd som fungerer godt</a:t>
            </a:r>
          </a:p>
        </p:txBody>
      </p:sp>
    </p:spTree>
    <p:extLst>
      <p:ext uri="{BB962C8B-B14F-4D97-AF65-F5344CB8AC3E}">
        <p14:creationId xmlns:p14="http://schemas.microsoft.com/office/powerpoint/2010/main" val="799834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6F6FA833-02A6-3916-0CBC-52652F3106EC}"/>
              </a:ext>
            </a:extLst>
          </p:cNvPr>
          <p:cNvSpPr>
            <a:spLocks noGrp="1"/>
          </p:cNvSpPr>
          <p:nvPr>
            <p:ph type="body" sz="quarter" idx="4294967295"/>
          </p:nvPr>
        </p:nvSpPr>
        <p:spPr>
          <a:xfrm>
            <a:off x="956930" y="1400729"/>
            <a:ext cx="8164513" cy="1285875"/>
          </a:xfrm>
        </p:spPr>
        <p:txBody>
          <a:bodyPr>
            <a:normAutofit lnSpcReduction="10000"/>
          </a:bodyPr>
          <a:lstStyle/>
          <a:p>
            <a:pPr marL="0" indent="0">
              <a:buNone/>
            </a:pPr>
            <a:r>
              <a:rPr lang="nb-NO" sz="4400" b="1" dirty="0"/>
              <a:t>Innlegg frå </a:t>
            </a:r>
            <a:r>
              <a:rPr lang="nb-NO" sz="4400" b="1" dirty="0" err="1"/>
              <a:t>leiarane</a:t>
            </a:r>
            <a:r>
              <a:rPr lang="nb-NO" sz="4400" b="1" dirty="0"/>
              <a:t> av </a:t>
            </a:r>
            <a:r>
              <a:rPr lang="nb-NO" sz="4400" b="1" dirty="0" err="1"/>
              <a:t>dei</a:t>
            </a:r>
            <a:r>
              <a:rPr lang="nb-NO" sz="4400" b="1" dirty="0"/>
              <a:t> andre råda</a:t>
            </a:r>
          </a:p>
          <a:p>
            <a:endParaRPr lang="nb-NO" sz="2400" dirty="0"/>
          </a:p>
        </p:txBody>
      </p:sp>
      <p:sp>
        <p:nvSpPr>
          <p:cNvPr id="6" name="Plassholder for tekst 5">
            <a:extLst>
              <a:ext uri="{FF2B5EF4-FFF2-40B4-BE49-F238E27FC236}">
                <a16:creationId xmlns:a16="http://schemas.microsoft.com/office/drawing/2014/main" id="{87ADD708-6C10-20C9-5BD6-48C1E3B33E51}"/>
              </a:ext>
            </a:extLst>
          </p:cNvPr>
          <p:cNvSpPr>
            <a:spLocks noGrp="1"/>
          </p:cNvSpPr>
          <p:nvPr>
            <p:ph type="body" sz="quarter" idx="4294967295"/>
          </p:nvPr>
        </p:nvSpPr>
        <p:spPr>
          <a:xfrm>
            <a:off x="956930" y="3096179"/>
            <a:ext cx="6756400" cy="3084512"/>
          </a:xfrm>
        </p:spPr>
        <p:txBody>
          <a:bodyPr/>
          <a:lstStyle/>
          <a:p>
            <a:pPr marL="0" indent="0">
              <a:buNone/>
            </a:pPr>
            <a:r>
              <a:rPr lang="nb-NO" dirty="0"/>
              <a:t>Her kan </a:t>
            </a:r>
            <a:r>
              <a:rPr lang="nb-NO" dirty="0" err="1"/>
              <a:t>leiarane</a:t>
            </a:r>
            <a:r>
              <a:rPr lang="nb-NO" dirty="0"/>
              <a:t> av de andre råda </a:t>
            </a:r>
            <a:r>
              <a:rPr lang="nb-NO" dirty="0" err="1"/>
              <a:t>presentera</a:t>
            </a:r>
            <a:r>
              <a:rPr lang="nb-NO" dirty="0"/>
              <a:t> seg sjølv, og kva saker </a:t>
            </a:r>
            <a:r>
              <a:rPr lang="nb-NO" dirty="0" err="1"/>
              <a:t>dei</a:t>
            </a:r>
            <a:r>
              <a:rPr lang="nb-NO" dirty="0"/>
              <a:t> er opptatt av.</a:t>
            </a:r>
          </a:p>
          <a:p>
            <a:endParaRPr lang="nb-NO" dirty="0"/>
          </a:p>
          <a:p>
            <a:pPr marL="0" indent="0">
              <a:buNone/>
            </a:pPr>
            <a:r>
              <a:rPr lang="nb-NO" dirty="0"/>
              <a:t>Dette kan </a:t>
            </a:r>
            <a:r>
              <a:rPr lang="nb-NO" dirty="0" err="1"/>
              <a:t>fungera</a:t>
            </a:r>
            <a:r>
              <a:rPr lang="nb-NO" dirty="0"/>
              <a:t> som </a:t>
            </a:r>
            <a:r>
              <a:rPr lang="nb-NO" dirty="0" err="1"/>
              <a:t>eit</a:t>
            </a:r>
            <a:r>
              <a:rPr lang="nb-NO" dirty="0"/>
              <a:t> </a:t>
            </a:r>
            <a:r>
              <a:rPr lang="nb-NO" dirty="0" err="1"/>
              <a:t>oppspel</a:t>
            </a:r>
            <a:r>
              <a:rPr lang="nb-NO" dirty="0"/>
              <a:t> til </a:t>
            </a:r>
            <a:r>
              <a:rPr lang="nb-NO" dirty="0" err="1"/>
              <a:t>diskusjonsoppgåva</a:t>
            </a:r>
            <a:r>
              <a:rPr lang="nb-NO" dirty="0"/>
              <a:t> (neste lysark).</a:t>
            </a:r>
          </a:p>
        </p:txBody>
      </p:sp>
    </p:spTree>
    <p:extLst>
      <p:ext uri="{BB962C8B-B14F-4D97-AF65-F5344CB8AC3E}">
        <p14:creationId xmlns:p14="http://schemas.microsoft.com/office/powerpoint/2010/main" val="517279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9E5D27A-D431-A467-5D67-BD3575B2A9C8}"/>
              </a:ext>
            </a:extLst>
          </p:cNvPr>
          <p:cNvSpPr>
            <a:spLocks noGrp="1"/>
          </p:cNvSpPr>
          <p:nvPr>
            <p:ph type="body" sz="quarter" idx="12"/>
          </p:nvPr>
        </p:nvSpPr>
        <p:spPr/>
        <p:txBody>
          <a:bodyPr/>
          <a:lstStyle/>
          <a:p>
            <a:r>
              <a:rPr lang="nb-NO" dirty="0"/>
              <a:t>Kva kan me læra av andre råd?</a:t>
            </a:r>
          </a:p>
          <a:p>
            <a:endParaRPr lang="nb-NO" dirty="0"/>
          </a:p>
          <a:p>
            <a:r>
              <a:rPr lang="nb-NO" dirty="0"/>
              <a:t>Kva saker kan me samarbeida om?</a:t>
            </a:r>
          </a:p>
        </p:txBody>
      </p:sp>
      <p:sp>
        <p:nvSpPr>
          <p:cNvPr id="3" name="TekstSylinder 2">
            <a:extLst>
              <a:ext uri="{FF2B5EF4-FFF2-40B4-BE49-F238E27FC236}">
                <a16:creationId xmlns:a16="http://schemas.microsoft.com/office/drawing/2014/main" id="{CD143FEF-4443-E578-9165-87CAEF6353B4}"/>
              </a:ext>
            </a:extLst>
          </p:cNvPr>
          <p:cNvSpPr txBox="1">
            <a:spLocks noGrp="1" noRot="1" noMove="1" noResize="1" noEditPoints="1" noAdjustHandles="1" noChangeArrowheads="1" noChangeShapeType="1"/>
          </p:cNvSpPr>
          <p:nvPr/>
        </p:nvSpPr>
        <p:spPr>
          <a:xfrm>
            <a:off x="986796" y="1149531"/>
            <a:ext cx="4747798" cy="646331"/>
          </a:xfrm>
          <a:prstGeom prst="rect">
            <a:avLst/>
          </a:prstGeom>
          <a:solidFill>
            <a:schemeClr val="accent1"/>
          </a:solidFill>
          <a:ln>
            <a:solidFill>
              <a:schemeClr val="accent1"/>
            </a:solidFill>
          </a:ln>
        </p:spPr>
        <p:txBody>
          <a:bodyPr wrap="square" rtlCol="0">
            <a:spAutoFit/>
          </a:bodyPr>
          <a:lstStyle/>
          <a:p>
            <a:r>
              <a:rPr lang="nb-NO" sz="3600" b="1" dirty="0" err="1"/>
              <a:t>Refleksjonsoppgåve</a:t>
            </a:r>
            <a:endParaRPr lang="nb-NO" sz="3600" b="1" dirty="0"/>
          </a:p>
        </p:txBody>
      </p:sp>
    </p:spTree>
    <p:extLst>
      <p:ext uri="{BB962C8B-B14F-4D97-AF65-F5344CB8AC3E}">
        <p14:creationId xmlns:p14="http://schemas.microsoft.com/office/powerpoint/2010/main" val="4183551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9E2B425-533B-AE86-CA91-CA303DB1515C}"/>
              </a:ext>
            </a:extLst>
          </p:cNvPr>
          <p:cNvSpPr>
            <a:spLocks noGrp="1"/>
          </p:cNvSpPr>
          <p:nvPr>
            <p:ph type="body" sz="quarter" idx="10"/>
          </p:nvPr>
        </p:nvSpPr>
        <p:spPr/>
        <p:txBody>
          <a:bodyPr/>
          <a:lstStyle/>
          <a:p>
            <a:r>
              <a:rPr lang="nb-NO" dirty="0"/>
              <a:t>Ungdomsråda sine tips til andre råd</a:t>
            </a:r>
          </a:p>
        </p:txBody>
      </p:sp>
      <p:sp>
        <p:nvSpPr>
          <p:cNvPr id="3" name="Plassholder for tekst 2">
            <a:extLst>
              <a:ext uri="{FF2B5EF4-FFF2-40B4-BE49-F238E27FC236}">
                <a16:creationId xmlns:a16="http://schemas.microsoft.com/office/drawing/2014/main" id="{0F12FA46-1025-4D3D-6E65-7E89EC30A0C0}"/>
              </a:ext>
            </a:extLst>
          </p:cNvPr>
          <p:cNvSpPr>
            <a:spLocks noGrp="1"/>
          </p:cNvSpPr>
          <p:nvPr>
            <p:ph type="body" sz="quarter" idx="12"/>
          </p:nvPr>
        </p:nvSpPr>
        <p:spPr/>
        <p:txBody>
          <a:bodyPr vert="horz" lIns="91440" tIns="45720" rIns="91440" bIns="45720" rtlCol="0" anchor="t">
            <a:noAutofit/>
          </a:bodyPr>
          <a:lstStyle/>
          <a:p>
            <a:pPr marL="185420" indent="-185420"/>
            <a:r>
              <a:rPr lang="nb-NO" dirty="0" err="1">
                <a:latin typeface="Arial"/>
                <a:cs typeface="Arial"/>
              </a:rPr>
              <a:t>Ikkje</a:t>
            </a:r>
            <a:r>
              <a:rPr lang="nb-NO" dirty="0">
                <a:latin typeface="Arial"/>
                <a:cs typeface="Arial"/>
              </a:rPr>
              <a:t> </a:t>
            </a:r>
            <a:r>
              <a:rPr lang="nb-NO" dirty="0" err="1">
                <a:latin typeface="Arial"/>
                <a:cs typeface="Arial"/>
              </a:rPr>
              <a:t>ver</a:t>
            </a:r>
            <a:r>
              <a:rPr lang="nb-NO" dirty="0">
                <a:latin typeface="Arial"/>
                <a:cs typeface="Arial"/>
              </a:rPr>
              <a:t> redd for å </a:t>
            </a:r>
            <a:r>
              <a:rPr lang="nb-NO" dirty="0" err="1">
                <a:latin typeface="Arial"/>
                <a:cs typeface="Arial"/>
              </a:rPr>
              <a:t>seia</a:t>
            </a:r>
            <a:r>
              <a:rPr lang="nb-NO" dirty="0">
                <a:latin typeface="Arial"/>
                <a:cs typeface="Arial"/>
              </a:rPr>
              <a:t> det du meiner</a:t>
            </a:r>
          </a:p>
          <a:p>
            <a:pPr marL="185420" indent="-185420"/>
            <a:r>
              <a:rPr lang="nb-NO" dirty="0"/>
              <a:t>Ta kontakt med folkevalde og andre råd</a:t>
            </a:r>
          </a:p>
          <a:p>
            <a:pPr marL="185420" indent="-185420"/>
            <a:r>
              <a:rPr lang="nb-NO" dirty="0"/>
              <a:t>Rekruttering – bruk arenaer der folk er for å </a:t>
            </a:r>
            <a:r>
              <a:rPr lang="nb-NO" dirty="0" err="1"/>
              <a:t>rekruttera</a:t>
            </a:r>
            <a:endParaRPr lang="nb-NO" dirty="0"/>
          </a:p>
          <a:p>
            <a:pPr marL="185420" indent="-185420"/>
            <a:r>
              <a:rPr lang="nb-NO" dirty="0" err="1"/>
              <a:t>Marknadsføring</a:t>
            </a:r>
            <a:r>
              <a:rPr lang="nb-NO" dirty="0"/>
              <a:t> og eige budsjett</a:t>
            </a:r>
          </a:p>
          <a:p>
            <a:pPr marL="185420" indent="-185420"/>
            <a:r>
              <a:rPr lang="nb-NO" dirty="0"/>
              <a:t>Talerett </a:t>
            </a:r>
          </a:p>
          <a:p>
            <a:pPr marL="185420" indent="-185420"/>
            <a:r>
              <a:rPr lang="nb-NO" dirty="0"/>
              <a:t>Følg den politiske møteplanen</a:t>
            </a:r>
          </a:p>
          <a:p>
            <a:pPr marL="185420" indent="-185420"/>
            <a:r>
              <a:rPr lang="nb-NO" dirty="0"/>
              <a:t>Samarbeid med folkevalde og administrasjonen</a:t>
            </a:r>
          </a:p>
        </p:txBody>
      </p:sp>
      <p:pic>
        <p:nvPicPr>
          <p:cNvPr id="6" name="Plassholder for bilde 5">
            <a:extLst>
              <a:ext uri="{FF2B5EF4-FFF2-40B4-BE49-F238E27FC236}">
                <a16:creationId xmlns:a16="http://schemas.microsoft.com/office/drawing/2014/main" id="{5FF006C7-6FDB-A765-4D70-3E58A8903B69}"/>
              </a:ext>
            </a:extLst>
          </p:cNvPr>
          <p:cNvPicPr>
            <a:picLocks noGrp="1" noChangeAspect="1"/>
          </p:cNvPicPr>
          <p:nvPr>
            <p:ph type="pic" sz="quarter" idx="13"/>
          </p:nvPr>
        </p:nvPicPr>
        <p:blipFill rotWithShape="1">
          <a:blip r:embed="rId3"/>
          <a:srcRect t="3814" b="3814"/>
          <a:stretch/>
        </p:blipFill>
        <p:spPr/>
      </p:pic>
    </p:spTree>
    <p:extLst>
      <p:ext uri="{BB962C8B-B14F-4D97-AF65-F5344CB8AC3E}">
        <p14:creationId xmlns:p14="http://schemas.microsoft.com/office/powerpoint/2010/main" val="1047419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B4EA7B3-5DEE-B4C5-00E8-694042E38157}"/>
              </a:ext>
            </a:extLst>
          </p:cNvPr>
          <p:cNvSpPr>
            <a:spLocks noGrp="1"/>
          </p:cNvSpPr>
          <p:nvPr>
            <p:ph type="body" sz="quarter" idx="10"/>
          </p:nvPr>
        </p:nvSpPr>
        <p:spPr/>
        <p:txBody>
          <a:bodyPr/>
          <a:lstStyle/>
          <a:p>
            <a:r>
              <a:rPr lang="nb-NO" dirty="0" err="1"/>
              <a:t>Samspelet</a:t>
            </a:r>
            <a:r>
              <a:rPr lang="nb-NO" dirty="0"/>
              <a:t> med administrasjonen</a:t>
            </a:r>
          </a:p>
        </p:txBody>
      </p:sp>
      <p:sp>
        <p:nvSpPr>
          <p:cNvPr id="3" name="Plassholder for tekst 2">
            <a:extLst>
              <a:ext uri="{FF2B5EF4-FFF2-40B4-BE49-F238E27FC236}">
                <a16:creationId xmlns:a16="http://schemas.microsoft.com/office/drawing/2014/main" id="{E5483D06-AC1B-4970-74A8-EC65ED31487B}"/>
              </a:ext>
            </a:extLst>
          </p:cNvPr>
          <p:cNvSpPr>
            <a:spLocks noGrp="1"/>
          </p:cNvSpPr>
          <p:nvPr>
            <p:ph type="body" sz="quarter" idx="11"/>
          </p:nvPr>
        </p:nvSpPr>
        <p:spPr/>
        <p:txBody>
          <a:bodyPr/>
          <a:lstStyle/>
          <a:p>
            <a:r>
              <a:rPr lang="nb-NO"/>
              <a:t>5</a:t>
            </a:r>
          </a:p>
        </p:txBody>
      </p:sp>
    </p:spTree>
    <p:extLst>
      <p:ext uri="{BB962C8B-B14F-4D97-AF65-F5344CB8AC3E}">
        <p14:creationId xmlns:p14="http://schemas.microsoft.com/office/powerpoint/2010/main" val="327343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62C240B-8F89-8005-3762-030BFD6B37B6}"/>
              </a:ext>
            </a:extLst>
          </p:cNvPr>
          <p:cNvSpPr>
            <a:spLocks noGrp="1"/>
          </p:cNvSpPr>
          <p:nvPr>
            <p:ph type="body" sz="quarter" idx="12"/>
          </p:nvPr>
        </p:nvSpPr>
        <p:spPr/>
        <p:txBody>
          <a:bodyPr/>
          <a:lstStyle/>
          <a:p>
            <a:pPr fontAlgn="base">
              <a:defRPr/>
            </a:pPr>
            <a:r>
              <a:rPr kumimoji="0" lang="nb-NO" sz="3200" b="0" i="0" u="none" strike="noStrike" kern="1200" cap="none" spc="0" normalizeH="0" baseline="0" noProof="0" dirty="0">
                <a:ln>
                  <a:noFill/>
                </a:ln>
                <a:solidFill>
                  <a:srgbClr val="001A58"/>
                </a:solidFill>
                <a:effectLst/>
                <a:uLnTx/>
                <a:uFillTx/>
                <a:latin typeface="Arial"/>
                <a:cs typeface="Arial"/>
              </a:rPr>
              <a:t>Kva </a:t>
            </a:r>
            <a:r>
              <a:rPr kumimoji="0" lang="nb-NO" sz="3200" b="0" i="0" u="none" strike="noStrike" kern="1200" cap="none" spc="0" normalizeH="0" baseline="0" noProof="0" dirty="0" err="1">
                <a:ln>
                  <a:noFill/>
                </a:ln>
                <a:solidFill>
                  <a:srgbClr val="001A58"/>
                </a:solidFill>
                <a:effectLst/>
                <a:uLnTx/>
                <a:uFillTx/>
                <a:latin typeface="Arial"/>
                <a:cs typeface="Arial"/>
              </a:rPr>
              <a:t>forventningar</a:t>
            </a:r>
            <a:r>
              <a:rPr kumimoji="0" lang="nb-NO" sz="3200" b="0" i="0" u="none" strike="noStrike" kern="1200" cap="none" spc="0" normalizeH="0" baseline="0" noProof="0" dirty="0">
                <a:ln>
                  <a:noFill/>
                </a:ln>
                <a:solidFill>
                  <a:srgbClr val="001A58"/>
                </a:solidFill>
                <a:effectLst/>
                <a:uLnTx/>
                <a:uFillTx/>
                <a:latin typeface="Arial"/>
                <a:cs typeface="Arial"/>
              </a:rPr>
              <a:t> har </a:t>
            </a:r>
            <a:r>
              <a:rPr lang="nb-NO" sz="3200" dirty="0">
                <a:solidFill>
                  <a:srgbClr val="001A58"/>
                </a:solidFill>
                <a:latin typeface="Arial"/>
                <a:cs typeface="Arial"/>
              </a:rPr>
              <a:t>du</a:t>
            </a:r>
            <a:r>
              <a:rPr kumimoji="0" lang="nb-NO" sz="3200" b="0" i="0" u="none" strike="noStrike" kern="1200" cap="none" spc="0" normalizeH="0" baseline="0" noProof="0" dirty="0">
                <a:ln>
                  <a:noFill/>
                </a:ln>
                <a:solidFill>
                  <a:srgbClr val="001A58"/>
                </a:solidFill>
                <a:effectLst/>
                <a:uLnTx/>
                <a:uFillTx/>
                <a:latin typeface="Arial"/>
                <a:cs typeface="Arial"/>
              </a:rPr>
              <a:t> til </a:t>
            </a:r>
            <a:r>
              <a:rPr lang="nb-NO" sz="3200" dirty="0">
                <a:solidFill>
                  <a:srgbClr val="001A58"/>
                </a:solidFill>
                <a:latin typeface="Arial"/>
                <a:cs typeface="Arial"/>
              </a:rPr>
              <a:t>denne dagen</a:t>
            </a:r>
            <a:r>
              <a:rPr kumimoji="0" lang="nb-NO" sz="3200" b="0" i="0" u="none" strike="noStrike" kern="1200" cap="none" spc="0" normalizeH="0" baseline="0" noProof="0" dirty="0">
                <a:ln>
                  <a:noFill/>
                </a:ln>
                <a:solidFill>
                  <a:srgbClr val="001A58"/>
                </a:solidFill>
                <a:effectLst/>
                <a:uLnTx/>
                <a:uFillTx/>
                <a:latin typeface="Arial"/>
                <a:cs typeface="Arial"/>
              </a:rPr>
              <a:t>?</a:t>
            </a:r>
            <a:r>
              <a:rPr kumimoji="0" lang="en-US" sz="3200" b="0" i="0" u="none" strike="noStrike" kern="1200" cap="none" spc="0" normalizeH="0" baseline="0" noProof="0" dirty="0">
                <a:ln>
                  <a:noFill/>
                </a:ln>
                <a:solidFill>
                  <a:srgbClr val="001A58"/>
                </a:solidFill>
                <a:effectLst/>
                <a:uLnTx/>
                <a:uFillTx/>
                <a:latin typeface="Arial"/>
                <a:cs typeface="Arial"/>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3200" dirty="0">
                <a:solidFill>
                  <a:srgbClr val="001A58"/>
                </a:solidFill>
                <a:cs typeface="+mn-cs"/>
              </a:rPr>
              <a:t>Kven</a:t>
            </a:r>
            <a:r>
              <a:rPr kumimoji="0" lang="nb-NO"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rPr>
              <a:t> er du?</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err="1">
                <a:ln>
                  <a:noFill/>
                </a:ln>
                <a:solidFill>
                  <a:srgbClr val="001A58"/>
                </a:solidFill>
                <a:effectLst/>
                <a:uLnTx/>
                <a:uFillTx/>
                <a:latin typeface="Arial" panose="020B0604020202020204" pitchFamily="34" charset="0"/>
                <a:ea typeface="+mn-ea"/>
                <a:cs typeface="+mn-cs"/>
              </a:rPr>
              <a:t>Namn</a:t>
            </a:r>
            <a:r>
              <a:rPr kumimoji="0" lang="nb-NO"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rPr>
              <a:t>, yrke/studium, parti</a:t>
            </a:r>
            <a:r>
              <a:rPr kumimoji="0" lang="en-US"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rPr>
              <a:t>Var det </a:t>
            </a:r>
            <a:r>
              <a:rPr kumimoji="0" lang="nb-NO" sz="3200" b="0" i="0" u="none" strike="noStrike" kern="1200" cap="none" spc="0" normalizeH="0" baseline="0" noProof="0" dirty="0" err="1">
                <a:ln>
                  <a:noFill/>
                </a:ln>
                <a:solidFill>
                  <a:srgbClr val="001A58"/>
                </a:solidFill>
                <a:effectLst/>
                <a:uLnTx/>
                <a:uFillTx/>
                <a:latin typeface="Arial" panose="020B0604020202020204" pitchFamily="34" charset="0"/>
                <a:ea typeface="+mn-ea"/>
                <a:cs typeface="+mn-cs"/>
              </a:rPr>
              <a:t>eit</a:t>
            </a:r>
            <a:r>
              <a:rPr kumimoji="0" lang="nb-NO"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rPr>
              <a:t> spesielt tema eller ei sak som engasjerte deg?</a:t>
            </a:r>
            <a:r>
              <a:rPr kumimoji="0" lang="en-US"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3200" dirty="0">
                <a:solidFill>
                  <a:srgbClr val="001A58"/>
                </a:solidFill>
                <a:cs typeface="+mn-cs"/>
              </a:rPr>
              <a:t>Kva</a:t>
            </a:r>
            <a:r>
              <a:rPr kumimoji="0" lang="nb-NO" sz="3200" b="0" i="0" u="none" strike="noStrike" kern="1200" cap="none" spc="0" normalizeH="0" baseline="0" noProof="0" dirty="0">
                <a:ln>
                  <a:noFill/>
                </a:ln>
                <a:solidFill>
                  <a:srgbClr val="001A58"/>
                </a:solidFill>
                <a:effectLst/>
                <a:uLnTx/>
                <a:uFillTx/>
                <a:latin typeface="Arial" panose="020B0604020202020204" pitchFamily="34" charset="0"/>
                <a:ea typeface="+mn-ea"/>
                <a:cs typeface="+mn-cs"/>
              </a:rPr>
              <a:t> sak/saker brenn du for?</a:t>
            </a:r>
          </a:p>
          <a:p>
            <a:endParaRPr lang="nb-NO" dirty="0"/>
          </a:p>
        </p:txBody>
      </p:sp>
      <p:sp>
        <p:nvSpPr>
          <p:cNvPr id="3" name="Plassholder for tekst 2">
            <a:extLst>
              <a:ext uri="{FF2B5EF4-FFF2-40B4-BE49-F238E27FC236}">
                <a16:creationId xmlns:a16="http://schemas.microsoft.com/office/drawing/2014/main" id="{DEC45680-A4A3-7AA0-271E-CD36AAA9DC38}"/>
              </a:ext>
            </a:extLst>
          </p:cNvPr>
          <p:cNvSpPr>
            <a:spLocks noGrp="1"/>
          </p:cNvSpPr>
          <p:nvPr>
            <p:ph type="body" sz="quarter" idx="10"/>
          </p:nvPr>
        </p:nvSpPr>
        <p:spPr/>
        <p:txBody>
          <a:bodyPr/>
          <a:lstStyle/>
          <a:p>
            <a:r>
              <a:rPr lang="nb-NO" dirty="0"/>
              <a:t>Korte møte</a:t>
            </a:r>
          </a:p>
        </p:txBody>
      </p:sp>
    </p:spTree>
    <p:extLst>
      <p:ext uri="{BB962C8B-B14F-4D97-AF65-F5344CB8AC3E}">
        <p14:creationId xmlns:p14="http://schemas.microsoft.com/office/powerpoint/2010/main" val="2047032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D499875F-40D0-B92B-CADB-D883AB532DE5}"/>
              </a:ext>
            </a:extLst>
          </p:cNvPr>
          <p:cNvSpPr txBox="1"/>
          <p:nvPr/>
        </p:nvSpPr>
        <p:spPr>
          <a:xfrm>
            <a:off x="3049003" y="645513"/>
            <a:ext cx="657626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dirty="0" err="1">
                <a:ln>
                  <a:noFill/>
                </a:ln>
                <a:solidFill>
                  <a:srgbClr val="001A58"/>
                </a:solidFill>
                <a:effectLst/>
                <a:uLnTx/>
                <a:uFillTx/>
                <a:latin typeface="Arial" panose="020B0604020202020204"/>
                <a:ea typeface="+mn-ea"/>
                <a:cs typeface="+mn-cs"/>
              </a:rPr>
              <a:t>Eitt</a:t>
            </a:r>
            <a:r>
              <a:rPr kumimoji="0" lang="nb-NO" sz="4400" b="1" i="0" u="none" strike="noStrike" kern="1200" cap="none" spc="0" normalizeH="0" baseline="0" noProof="0" dirty="0">
                <a:ln>
                  <a:noFill/>
                </a:ln>
                <a:solidFill>
                  <a:srgbClr val="001A58"/>
                </a:solidFill>
                <a:effectLst/>
                <a:uLnTx/>
                <a:uFillTx/>
                <a:latin typeface="Arial" panose="020B0604020202020204"/>
                <a:ea typeface="+mn-ea"/>
                <a:cs typeface="+mn-cs"/>
              </a:rPr>
              <a:t> lag med felles oppdrag – ulike roller</a:t>
            </a:r>
          </a:p>
        </p:txBody>
      </p:sp>
      <p:sp>
        <p:nvSpPr>
          <p:cNvPr id="5" name="TekstSylinder 4">
            <a:extLst>
              <a:ext uri="{FF2B5EF4-FFF2-40B4-BE49-F238E27FC236}">
                <a16:creationId xmlns:a16="http://schemas.microsoft.com/office/drawing/2014/main" id="{7547AA52-1BD4-8809-C3DA-C02BD15A193F}"/>
              </a:ext>
            </a:extLst>
          </p:cNvPr>
          <p:cNvSpPr txBox="1"/>
          <p:nvPr/>
        </p:nvSpPr>
        <p:spPr>
          <a:xfrm>
            <a:off x="3049003" y="2575082"/>
            <a:ext cx="6455944" cy="40934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Folkevalde må </a:t>
            </a:r>
            <a:r>
              <a:rPr kumimoji="0" lang="nb-NO" sz="2600" b="0" i="0" u="none" strike="noStrike" kern="1200" cap="none" spc="0" normalizeH="0" baseline="0" noProof="0" dirty="0" err="1">
                <a:ln>
                  <a:noFill/>
                </a:ln>
                <a:solidFill>
                  <a:srgbClr val="001A58"/>
                </a:solidFill>
                <a:effectLst/>
                <a:uLnTx/>
                <a:uFillTx/>
                <a:latin typeface="Arial" panose="020B0604020202020204"/>
                <a:ea typeface="+mn-ea"/>
                <a:cs typeface="+mn-cs"/>
              </a:rPr>
              <a:t>spela</a:t>
            </a: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 på lag med administrasjonen for å </a:t>
            </a:r>
            <a:r>
              <a:rPr kumimoji="0" lang="nb-NO" sz="2600" b="0" i="0" u="none" strike="noStrike" kern="1200" cap="none" spc="0" normalizeH="0" baseline="0" noProof="0" dirty="0" err="1">
                <a:ln>
                  <a:noFill/>
                </a:ln>
                <a:solidFill>
                  <a:srgbClr val="001A58"/>
                </a:solidFill>
                <a:effectLst/>
                <a:uLnTx/>
                <a:uFillTx/>
                <a:latin typeface="Arial" panose="020B0604020202020204"/>
                <a:ea typeface="+mn-ea"/>
                <a:cs typeface="+mn-cs"/>
              </a:rPr>
              <a:t>løysa</a:t>
            </a: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 kommunen sitt samfunnsoppdrag.</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br>
            <a:r>
              <a:rPr kumimoji="0" lang="nb-NO" sz="2600" b="0" i="0" u="none" strike="noStrike" kern="1200" cap="none" spc="0" normalizeH="0" baseline="0" noProof="0" dirty="0" err="1">
                <a:ln>
                  <a:noFill/>
                </a:ln>
                <a:solidFill>
                  <a:srgbClr val="001A58"/>
                </a:solidFill>
                <a:effectLst/>
                <a:uLnTx/>
                <a:uFillTx/>
                <a:latin typeface="Arial" panose="020B0604020202020204"/>
                <a:ea typeface="+mn-ea"/>
                <a:cs typeface="+mn-cs"/>
              </a:rPr>
              <a:t>Eit</a:t>
            </a: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 godt </a:t>
            </a:r>
            <a:r>
              <a:rPr kumimoji="0" lang="nb-NO" sz="2600" b="0" i="0" u="none" strike="noStrike" kern="1200" cap="none" spc="0" normalizeH="0" baseline="0" noProof="0" dirty="0" err="1">
                <a:ln>
                  <a:noFill/>
                </a:ln>
                <a:solidFill>
                  <a:srgbClr val="001A58"/>
                </a:solidFill>
                <a:effectLst/>
                <a:uLnTx/>
                <a:uFillTx/>
                <a:latin typeface="Arial" panose="020B0604020202020204"/>
                <a:ea typeface="+mn-ea"/>
                <a:cs typeface="+mn-cs"/>
              </a:rPr>
              <a:t>samspel</a:t>
            </a: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 krev gjensidig respekt og aksept for </a:t>
            </a:r>
            <a:r>
              <a:rPr lang="nb-NO" sz="2600" dirty="0">
                <a:solidFill>
                  <a:srgbClr val="001A58"/>
                </a:solidFill>
                <a:latin typeface="Arial" panose="020B0604020202020204"/>
              </a:rPr>
              <a:t>kvarandre sine</a:t>
            </a: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 roller. Tillit er heilt sentralt.</a:t>
            </a:r>
            <a:b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br>
            <a:b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b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Spel </a:t>
            </a:r>
            <a:r>
              <a:rPr lang="nb-NO" sz="2600" dirty="0">
                <a:solidFill>
                  <a:srgbClr val="001A58"/>
                </a:solidFill>
                <a:latin typeface="Arial" panose="020B0604020202020204"/>
              </a:rPr>
              <a:t>k</a:t>
            </a:r>
            <a:r>
              <a:rPr kumimoji="0" lang="nb-NO" sz="2600" b="0" i="0" u="none" strike="noStrike" kern="1200" cap="none" spc="0" normalizeH="0" baseline="0" noProof="0" dirty="0" err="1">
                <a:ln>
                  <a:noFill/>
                </a:ln>
                <a:solidFill>
                  <a:srgbClr val="001A58"/>
                </a:solidFill>
                <a:effectLst/>
                <a:uLnTx/>
                <a:uFillTx/>
                <a:latin typeface="Arial" panose="020B0604020202020204"/>
                <a:ea typeface="+mn-ea"/>
                <a:cs typeface="+mn-cs"/>
              </a:rPr>
              <a:t>verandre</a:t>
            </a:r>
            <a: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t> gode!​</a:t>
            </a:r>
            <a:br>
              <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rPr>
            </a:br>
            <a:endParaRPr kumimoji="0" lang="nb-NO" sz="26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9925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Grafikk, skjermbilde, symbol, design&#10;&#10;Automatisk generert beskrivelse">
            <a:extLst>
              <a:ext uri="{FF2B5EF4-FFF2-40B4-BE49-F238E27FC236}">
                <a16:creationId xmlns:a16="http://schemas.microsoft.com/office/drawing/2014/main" id="{C9B60EEE-C2A9-0138-E689-39606CF9FA8A}"/>
              </a:ext>
            </a:extLst>
          </p:cNvPr>
          <p:cNvPicPr>
            <a:picLocks noChangeAspect="1"/>
          </p:cNvPicPr>
          <p:nvPr/>
        </p:nvPicPr>
        <p:blipFill>
          <a:blip r:embed="rId3"/>
          <a:stretch>
            <a:fillRect/>
          </a:stretch>
        </p:blipFill>
        <p:spPr>
          <a:xfrm>
            <a:off x="10038017" y="770021"/>
            <a:ext cx="1448130" cy="1676782"/>
          </a:xfrm>
          <a:prstGeom prst="rect">
            <a:avLst/>
          </a:prstGeom>
        </p:spPr>
      </p:pic>
      <p:sp>
        <p:nvSpPr>
          <p:cNvPr id="4" name="TekstSylinder 3">
            <a:extLst>
              <a:ext uri="{FF2B5EF4-FFF2-40B4-BE49-F238E27FC236}">
                <a16:creationId xmlns:a16="http://schemas.microsoft.com/office/drawing/2014/main" id="{6BCFC2E2-2309-EA78-83AF-C0DF8AD4492F}"/>
              </a:ext>
            </a:extLst>
          </p:cNvPr>
          <p:cNvSpPr txBox="1"/>
          <p:nvPr/>
        </p:nvSpPr>
        <p:spPr>
          <a:xfrm>
            <a:off x="1215189" y="1239253"/>
            <a:ext cx="589456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dirty="0" err="1">
                <a:ln>
                  <a:noFill/>
                </a:ln>
                <a:solidFill>
                  <a:srgbClr val="001A58"/>
                </a:solidFill>
                <a:effectLst/>
                <a:uLnTx/>
                <a:uFillTx/>
                <a:latin typeface="Arial" panose="020B0604020202020204"/>
                <a:ea typeface="+mn-ea"/>
                <a:cs typeface="+mn-cs"/>
              </a:rPr>
              <a:t>Forventingsavklaring</a:t>
            </a:r>
            <a:endParaRPr kumimoji="0" lang="nb-NO" sz="4400" b="1" i="0" u="none" strike="noStrike" kern="1200" cap="none" spc="0" normalizeH="0" baseline="0" noProof="0" dirty="0">
              <a:ln>
                <a:noFill/>
              </a:ln>
              <a:solidFill>
                <a:srgbClr val="001A58"/>
              </a:solidFill>
              <a:effectLst/>
              <a:uLnTx/>
              <a:uFillTx/>
              <a:latin typeface="Arial" panose="020B0604020202020204"/>
              <a:ea typeface="+mn-ea"/>
              <a:cs typeface="+mn-cs"/>
            </a:endParaRPr>
          </a:p>
        </p:txBody>
      </p:sp>
      <p:sp>
        <p:nvSpPr>
          <p:cNvPr id="2" name="Plassholder for innhold 2">
            <a:extLst>
              <a:ext uri="{FF2B5EF4-FFF2-40B4-BE49-F238E27FC236}">
                <a16:creationId xmlns:a16="http://schemas.microsoft.com/office/drawing/2014/main" id="{77753824-864D-2925-BA0F-56450A67637A}"/>
              </a:ext>
            </a:extLst>
          </p:cNvPr>
          <p:cNvSpPr txBox="1">
            <a:spLocks/>
          </p:cNvSpPr>
          <p:nvPr/>
        </p:nvSpPr>
        <p:spPr>
          <a:xfrm>
            <a:off x="705853" y="2567030"/>
            <a:ext cx="5384800" cy="36883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200" b="1"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Rådet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Kva </a:t>
            </a:r>
            <a:r>
              <a:rPr kumimoji="0" lang="nb-NO" sz="2800" b="0" i="0" u="none" strike="noStrike" kern="1200" cap="none" spc="0" normalizeH="0" baseline="0" noProof="0" dirty="0" err="1">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forventingar</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har me til administrasjonen for å få til </a:t>
            </a:r>
            <a:r>
              <a:rPr kumimoji="0" lang="nb-NO" sz="2800" b="0" i="0" u="none" strike="noStrike" kern="1200" cap="none" spc="0" normalizeH="0" baseline="0" noProof="0" dirty="0" err="1">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eit</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godt samarbeid?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Bli </a:t>
            </a:r>
            <a:r>
              <a:rPr lang="nb-NO" dirty="0">
                <a:solidFill>
                  <a:srgbClr val="001A58"/>
                </a:solidFill>
                <a:ea typeface="Times New Roman" panose="02020603050405020304" pitchFamily="18" charset="0"/>
                <a:sym typeface="Arial"/>
              </a:rPr>
              <a:t>samde </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om tre punkt som kan </a:t>
            </a:r>
            <a:r>
              <a:rPr kumimoji="0" lang="nb-NO" sz="2800" b="0" i="0" u="none" strike="noStrike" kern="1200" cap="none" spc="0" normalizeH="0" baseline="0" noProof="0" dirty="0" err="1">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løftast</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i plenum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mn-ea"/>
              <a:cs typeface="Arial" panose="020B0604020202020204" pitchFamily="34" charset="0"/>
            </a:endParaRPr>
          </a:p>
        </p:txBody>
      </p:sp>
      <p:sp>
        <p:nvSpPr>
          <p:cNvPr id="6" name="Plassholder for innhold 3">
            <a:extLst>
              <a:ext uri="{FF2B5EF4-FFF2-40B4-BE49-F238E27FC236}">
                <a16:creationId xmlns:a16="http://schemas.microsoft.com/office/drawing/2014/main" id="{160572C6-8D52-A6E3-368A-7930D7714F03}"/>
              </a:ext>
            </a:extLst>
          </p:cNvPr>
          <p:cNvSpPr txBox="1">
            <a:spLocks/>
          </p:cNvSpPr>
          <p:nvPr/>
        </p:nvSpPr>
        <p:spPr>
          <a:xfrm>
            <a:off x="6293853" y="2567030"/>
            <a:ext cx="5384800" cy="368833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200" b="1"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Administrasjonen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b-NO" dirty="0">
              <a:solidFill>
                <a:srgbClr val="001A58"/>
              </a:solidFill>
              <a:ea typeface="Times New Roman" panose="02020603050405020304" pitchFamily="18"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Kva </a:t>
            </a:r>
            <a:r>
              <a:rPr kumimoji="0" lang="nb-NO" sz="2800" b="0" i="0" u="none" strike="noStrike" kern="1200" cap="none" spc="0" normalizeH="0" baseline="0" noProof="0" dirty="0" err="1">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forventingar</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har </a:t>
            </a:r>
            <a:r>
              <a:rPr lang="nb-NO" dirty="0">
                <a:solidFill>
                  <a:srgbClr val="001A58"/>
                </a:solidFill>
                <a:ea typeface="Times New Roman" panose="02020603050405020304" pitchFamily="18" charset="0"/>
                <a:sym typeface="Arial"/>
              </a:rPr>
              <a:t>me</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til rådet for å få til </a:t>
            </a:r>
            <a:r>
              <a:rPr kumimoji="0" lang="nb-NO" sz="2800" b="0" i="0" u="none" strike="noStrike" kern="1200" cap="none" spc="0" normalizeH="0" baseline="0" noProof="0" dirty="0" err="1">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eit</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godt samarbeid?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Bli samde om tre punkt som kan </a:t>
            </a:r>
            <a:r>
              <a:rPr kumimoji="0" lang="nb-NO" sz="2800" b="0" i="0" u="none" strike="noStrike" kern="1200" cap="none" spc="0" normalizeH="0" baseline="0" noProof="0" dirty="0" err="1">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løftast</a:t>
            </a:r>
            <a:r>
              <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i plenum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srgbClr val="001A58"/>
              </a:solidFill>
              <a:effectLst/>
              <a:uLnTx/>
              <a:uFillTx/>
              <a:latin typeface="Arial" panose="020B0604020202020204" pitchFamily="34" charset="0"/>
              <a:ea typeface="+mn-ea"/>
              <a:cs typeface="Arial" panose="020B0604020202020204" pitchFamily="34" charset="0"/>
            </a:endParaRPr>
          </a:p>
        </p:txBody>
      </p:sp>
      <p:cxnSp>
        <p:nvCxnSpPr>
          <p:cNvPr id="7" name="Rett linje 6">
            <a:extLst>
              <a:ext uri="{FF2B5EF4-FFF2-40B4-BE49-F238E27FC236}">
                <a16:creationId xmlns:a16="http://schemas.microsoft.com/office/drawing/2014/main" id="{D51F2728-4B0D-DC1A-3E4A-2E5075EAF82B}"/>
              </a:ext>
            </a:extLst>
          </p:cNvPr>
          <p:cNvCxnSpPr>
            <a:cxnSpLocks/>
          </p:cNvCxnSpPr>
          <p:nvPr/>
        </p:nvCxnSpPr>
        <p:spPr>
          <a:xfrm>
            <a:off x="6090653" y="2567030"/>
            <a:ext cx="0" cy="391799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2854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251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B7CDEA9-24C8-EE9D-D16D-FB7FB1CD5760}"/>
              </a:ext>
            </a:extLst>
          </p:cNvPr>
          <p:cNvSpPr txBox="1"/>
          <p:nvPr/>
        </p:nvSpPr>
        <p:spPr>
          <a:xfrm>
            <a:off x="1122947" y="208547"/>
            <a:ext cx="10170695" cy="769441"/>
          </a:xfrm>
          <a:prstGeom prst="rect">
            <a:avLst/>
          </a:prstGeom>
          <a:noFill/>
        </p:spPr>
        <p:txBody>
          <a:bodyPr wrap="square" rtlCol="0">
            <a:spAutoFit/>
          </a:bodyPr>
          <a:lstStyle/>
          <a:p>
            <a:pPr algn="ctr"/>
            <a:r>
              <a:rPr lang="nb-NO" sz="4400" dirty="0"/>
              <a:t>Hei koordinator!</a:t>
            </a:r>
          </a:p>
        </p:txBody>
      </p:sp>
      <p:pic>
        <p:nvPicPr>
          <p:cNvPr id="4" name="Media på Internett 3" title="Hei koordinator">
            <a:hlinkClick r:id="" action="ppaction://media"/>
            <a:extLst>
              <a:ext uri="{FF2B5EF4-FFF2-40B4-BE49-F238E27FC236}">
                <a16:creationId xmlns:a16="http://schemas.microsoft.com/office/drawing/2014/main" id="{4D2D1F61-779C-4881-953F-DE726FCB3D90}"/>
              </a:ext>
            </a:extLst>
          </p:cNvPr>
          <p:cNvPicPr>
            <a:picLocks noRot="1" noChangeAspect="1"/>
          </p:cNvPicPr>
          <p:nvPr>
            <a:videoFile r:link="rId1"/>
          </p:nvPr>
        </p:nvPicPr>
        <p:blipFill>
          <a:blip r:embed="rId4"/>
          <a:stretch>
            <a:fillRect/>
          </a:stretch>
        </p:blipFill>
        <p:spPr>
          <a:xfrm>
            <a:off x="1915753" y="1003714"/>
            <a:ext cx="8585082" cy="4850571"/>
          </a:xfrm>
          <a:prstGeom prst="rect">
            <a:avLst/>
          </a:prstGeom>
        </p:spPr>
      </p:pic>
    </p:spTree>
    <p:extLst>
      <p:ext uri="{BB962C8B-B14F-4D97-AF65-F5344CB8AC3E}">
        <p14:creationId xmlns:p14="http://schemas.microsoft.com/office/powerpoint/2010/main" val="24286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07B6254-7C61-1D3D-E9E8-F052812356A9}"/>
              </a:ext>
            </a:extLst>
          </p:cNvPr>
          <p:cNvSpPr>
            <a:spLocks noGrp="1"/>
          </p:cNvSpPr>
          <p:nvPr>
            <p:ph type="body" sz="quarter" idx="10"/>
          </p:nvPr>
        </p:nvSpPr>
        <p:spPr/>
        <p:txBody>
          <a:bodyPr/>
          <a:lstStyle/>
          <a:p>
            <a:r>
              <a:rPr lang="nb-NO" dirty="0"/>
              <a:t>Koordinatoren si rolle</a:t>
            </a:r>
          </a:p>
        </p:txBody>
      </p:sp>
      <p:sp>
        <p:nvSpPr>
          <p:cNvPr id="3" name="Plassholder for tekst 2">
            <a:extLst>
              <a:ext uri="{FF2B5EF4-FFF2-40B4-BE49-F238E27FC236}">
                <a16:creationId xmlns:a16="http://schemas.microsoft.com/office/drawing/2014/main" id="{5F7877C0-28B5-59CA-23DE-D53B6354AE8B}"/>
              </a:ext>
            </a:extLst>
          </p:cNvPr>
          <p:cNvSpPr>
            <a:spLocks noGrp="1"/>
          </p:cNvSpPr>
          <p:nvPr>
            <p:ph type="body" sz="quarter" idx="12"/>
          </p:nvPr>
        </p:nvSpPr>
        <p:spPr/>
        <p:txBody>
          <a:bodyPr/>
          <a:lstStyle/>
          <a:p>
            <a:r>
              <a:rPr lang="nb-NO" dirty="0"/>
              <a:t>Gi </a:t>
            </a:r>
            <a:r>
              <a:rPr lang="nb-NO" dirty="0" err="1"/>
              <a:t>tilstrekkeleg</a:t>
            </a:r>
            <a:r>
              <a:rPr lang="nb-NO" dirty="0"/>
              <a:t> </a:t>
            </a:r>
            <a:r>
              <a:rPr lang="nb-NO" dirty="0" err="1"/>
              <a:t>sekretariatshjelp</a:t>
            </a:r>
            <a:endParaRPr lang="nb-NO" dirty="0"/>
          </a:p>
          <a:p>
            <a:pPr lvl="1"/>
            <a:r>
              <a:rPr lang="nb-NO" dirty="0"/>
              <a:t>Praktisk tilrettelegging av møte</a:t>
            </a:r>
          </a:p>
          <a:p>
            <a:pPr lvl="1"/>
            <a:r>
              <a:rPr lang="nb-NO" dirty="0"/>
              <a:t>Kunnskap om saker som skal </a:t>
            </a:r>
            <a:r>
              <a:rPr lang="nb-NO" dirty="0" err="1"/>
              <a:t>behandlast</a:t>
            </a:r>
            <a:endParaRPr lang="nb-NO" dirty="0"/>
          </a:p>
          <a:p>
            <a:pPr lvl="1"/>
            <a:r>
              <a:rPr lang="nb-NO" dirty="0" err="1"/>
              <a:t>Gjera</a:t>
            </a:r>
            <a:r>
              <a:rPr lang="nb-NO" dirty="0"/>
              <a:t> rådet kjent med sine </a:t>
            </a:r>
            <a:r>
              <a:rPr lang="nb-NO" dirty="0" err="1"/>
              <a:t>rettar</a:t>
            </a:r>
            <a:r>
              <a:rPr lang="nb-NO" dirty="0"/>
              <a:t> og plikter</a:t>
            </a:r>
          </a:p>
          <a:p>
            <a:endParaRPr lang="nb-NO" dirty="0"/>
          </a:p>
          <a:p>
            <a:r>
              <a:rPr lang="nb-NO" dirty="0"/>
              <a:t>Bindeleddet mellom rådet og kommunen</a:t>
            </a:r>
          </a:p>
          <a:p>
            <a:r>
              <a:rPr lang="nb-NO" dirty="0"/>
              <a:t>Sørga for nødvendig opplæring</a:t>
            </a:r>
          </a:p>
          <a:p>
            <a:endParaRPr lang="nb-NO" dirty="0"/>
          </a:p>
        </p:txBody>
      </p:sp>
      <p:pic>
        <p:nvPicPr>
          <p:cNvPr id="5" name="Plassholder for bilde 4">
            <a:extLst>
              <a:ext uri="{FF2B5EF4-FFF2-40B4-BE49-F238E27FC236}">
                <a16:creationId xmlns:a16="http://schemas.microsoft.com/office/drawing/2014/main" id="{2627020F-C40F-AD29-7D37-39DDC4A2806D}"/>
              </a:ext>
            </a:extLst>
          </p:cNvPr>
          <p:cNvPicPr>
            <a:picLocks noGrp="1" noChangeAspect="1"/>
          </p:cNvPicPr>
          <p:nvPr>
            <p:ph type="pic" sz="quarter" idx="13"/>
          </p:nvPr>
        </p:nvPicPr>
        <p:blipFill rotWithShape="1">
          <a:blip r:embed="rId3"/>
          <a:srcRect l="12187" r="31523"/>
          <a:stretch/>
        </p:blipFill>
        <p:spPr>
          <a:xfrm>
            <a:off x="1" y="0"/>
            <a:ext cx="5783914" cy="6857999"/>
          </a:xfrm>
          <a:prstGeom prst="rect">
            <a:avLst/>
          </a:prstGeom>
        </p:spPr>
      </p:pic>
      <p:sp>
        <p:nvSpPr>
          <p:cNvPr id="6" name="TekstSylinder 5">
            <a:extLst>
              <a:ext uri="{FF2B5EF4-FFF2-40B4-BE49-F238E27FC236}">
                <a16:creationId xmlns:a16="http://schemas.microsoft.com/office/drawing/2014/main" id="{4FE508EA-7B7C-2DEC-FBC8-50D296C8C509}"/>
              </a:ext>
            </a:extLst>
          </p:cNvPr>
          <p:cNvSpPr txBox="1"/>
          <p:nvPr/>
        </p:nvSpPr>
        <p:spPr>
          <a:xfrm>
            <a:off x="5890437" y="6485860"/>
            <a:ext cx="3051544" cy="276999"/>
          </a:xfrm>
          <a:prstGeom prst="rect">
            <a:avLst/>
          </a:prstGeom>
          <a:noFill/>
        </p:spPr>
        <p:txBody>
          <a:bodyPr wrap="squar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1966251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EA2290-0D3C-83CE-A7A5-6289033F9C71}"/>
              </a:ext>
            </a:extLst>
          </p:cNvPr>
          <p:cNvSpPr>
            <a:spLocks noGrp="1"/>
          </p:cNvSpPr>
          <p:nvPr>
            <p:ph type="body" sz="quarter" idx="10"/>
          </p:nvPr>
        </p:nvSpPr>
        <p:spPr/>
        <p:txBody>
          <a:bodyPr/>
          <a:lstStyle/>
          <a:p>
            <a:r>
              <a:rPr lang="nb-NO" dirty="0" err="1"/>
              <a:t>Samspelet</a:t>
            </a:r>
            <a:r>
              <a:rPr lang="nb-NO" dirty="0"/>
              <a:t> med lokalsamfunnet</a:t>
            </a:r>
          </a:p>
        </p:txBody>
      </p:sp>
      <p:sp>
        <p:nvSpPr>
          <p:cNvPr id="3" name="Plassholder for tekst 2">
            <a:extLst>
              <a:ext uri="{FF2B5EF4-FFF2-40B4-BE49-F238E27FC236}">
                <a16:creationId xmlns:a16="http://schemas.microsoft.com/office/drawing/2014/main" id="{53B96F5B-55FE-8B2F-3B68-F0321571462B}"/>
              </a:ext>
            </a:extLst>
          </p:cNvPr>
          <p:cNvSpPr>
            <a:spLocks noGrp="1"/>
          </p:cNvSpPr>
          <p:nvPr>
            <p:ph type="body" sz="quarter" idx="11"/>
          </p:nvPr>
        </p:nvSpPr>
        <p:spPr/>
        <p:txBody>
          <a:bodyPr/>
          <a:lstStyle/>
          <a:p>
            <a:r>
              <a:rPr lang="nb-NO"/>
              <a:t>6</a:t>
            </a:r>
          </a:p>
        </p:txBody>
      </p:sp>
    </p:spTree>
    <p:extLst>
      <p:ext uri="{BB962C8B-B14F-4D97-AF65-F5344CB8AC3E}">
        <p14:creationId xmlns:p14="http://schemas.microsoft.com/office/powerpoint/2010/main" val="2362584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484969A-313B-A187-D4FF-774BE9D9C13B}"/>
              </a:ext>
            </a:extLst>
          </p:cNvPr>
          <p:cNvSpPr txBox="1"/>
          <p:nvPr/>
        </p:nvSpPr>
        <p:spPr>
          <a:xfrm>
            <a:off x="2310348" y="336885"/>
            <a:ext cx="75713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err="1">
                <a:ln>
                  <a:noFill/>
                </a:ln>
                <a:solidFill>
                  <a:srgbClr val="001A58"/>
                </a:solidFill>
                <a:effectLst/>
                <a:uLnTx/>
                <a:uFillTx/>
                <a:latin typeface="Arial" panose="020B0604020202020204"/>
                <a:ea typeface="+mn-ea"/>
                <a:cs typeface="+mn-cs"/>
              </a:rPr>
              <a:t>Utfordringar</a:t>
            </a:r>
            <a:r>
              <a:rPr kumimoji="0" lang="nb-NO" sz="3600" b="1" i="0" u="none" strike="noStrike" kern="1200" cap="none" spc="0" normalizeH="0" baseline="0" noProof="0" dirty="0">
                <a:ln>
                  <a:noFill/>
                </a:ln>
                <a:solidFill>
                  <a:srgbClr val="001A58"/>
                </a:solidFill>
                <a:effectLst/>
                <a:uLnTx/>
                <a:uFillTx/>
                <a:latin typeface="Arial" panose="020B0604020202020204"/>
                <a:ea typeface="+mn-ea"/>
                <a:cs typeface="+mn-cs"/>
              </a:rPr>
              <a:t> for kommunal sektor</a:t>
            </a:r>
          </a:p>
        </p:txBody>
      </p:sp>
      <p:sp>
        <p:nvSpPr>
          <p:cNvPr id="5" name="Rektangel 4">
            <a:extLst>
              <a:ext uri="{FF2B5EF4-FFF2-40B4-BE49-F238E27FC236}">
                <a16:creationId xmlns:a16="http://schemas.microsoft.com/office/drawing/2014/main" id="{8CF7F264-2E47-C863-76F5-92EEB2C7544F}"/>
              </a:ext>
            </a:extLst>
          </p:cNvPr>
          <p:cNvSpPr/>
          <p:nvPr/>
        </p:nvSpPr>
        <p:spPr>
          <a:xfrm>
            <a:off x="1543208"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ktangel 5">
            <a:extLst>
              <a:ext uri="{FF2B5EF4-FFF2-40B4-BE49-F238E27FC236}">
                <a16:creationId xmlns:a16="http://schemas.microsoft.com/office/drawing/2014/main" id="{0286BADB-D20C-F633-EAEB-9022D846517A}"/>
              </a:ext>
            </a:extLst>
          </p:cNvPr>
          <p:cNvSpPr/>
          <p:nvPr/>
        </p:nvSpPr>
        <p:spPr>
          <a:xfrm>
            <a:off x="8721584"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15EEB316-B493-86EC-AFDB-6456B07D1126}"/>
              </a:ext>
            </a:extLst>
          </p:cNvPr>
          <p:cNvSpPr/>
          <p:nvPr/>
        </p:nvSpPr>
        <p:spPr>
          <a:xfrm>
            <a:off x="6328792"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019B1B9A-E9E3-787E-1DB1-7529663D66B3}"/>
              </a:ext>
            </a:extLst>
          </p:cNvPr>
          <p:cNvSpPr/>
          <p:nvPr/>
        </p:nvSpPr>
        <p:spPr>
          <a:xfrm>
            <a:off x="3936000"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67CAF244-5F6B-C1B5-CA9E-16E11EFD86C8}"/>
              </a:ext>
            </a:extLst>
          </p:cNvPr>
          <p:cNvSpPr/>
          <p:nvPr/>
        </p:nvSpPr>
        <p:spPr>
          <a:xfrm>
            <a:off x="1543208"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A016365D-143D-D92D-91E1-4414EBA2D15F}"/>
              </a:ext>
            </a:extLst>
          </p:cNvPr>
          <p:cNvSpPr/>
          <p:nvPr/>
        </p:nvSpPr>
        <p:spPr>
          <a:xfrm>
            <a:off x="8721584"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DD96BC9B-3576-49BF-6913-E3902A1C1718}"/>
              </a:ext>
            </a:extLst>
          </p:cNvPr>
          <p:cNvSpPr/>
          <p:nvPr/>
        </p:nvSpPr>
        <p:spPr>
          <a:xfrm>
            <a:off x="6328792"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8DB195D3-78C7-3AB8-369C-5E5772641E98}"/>
              </a:ext>
            </a:extLst>
          </p:cNvPr>
          <p:cNvSpPr/>
          <p:nvPr/>
        </p:nvSpPr>
        <p:spPr>
          <a:xfrm>
            <a:off x="3936000"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kstSylinder 12">
            <a:extLst>
              <a:ext uri="{FF2B5EF4-FFF2-40B4-BE49-F238E27FC236}">
                <a16:creationId xmlns:a16="http://schemas.microsoft.com/office/drawing/2014/main" id="{9F481CCF-B172-5D71-E389-621BFC56839F}"/>
              </a:ext>
            </a:extLst>
          </p:cNvPr>
          <p:cNvSpPr txBox="1"/>
          <p:nvPr/>
        </p:nvSpPr>
        <p:spPr>
          <a:xfrm>
            <a:off x="1543208" y="1269000"/>
            <a:ext cx="2160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Trangare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økonomi krev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tøffare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prioriteringar</a:t>
            </a: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17" name="Grafikk 16" descr="Mynter kontur">
            <a:extLst>
              <a:ext uri="{FF2B5EF4-FFF2-40B4-BE49-F238E27FC236}">
                <a16:creationId xmlns:a16="http://schemas.microsoft.com/office/drawing/2014/main" id="{BB27B06B-B382-447C-7EF7-3C65EDB47F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19" y="1485299"/>
            <a:ext cx="831377" cy="831377"/>
          </a:xfrm>
          <a:prstGeom prst="rect">
            <a:avLst/>
          </a:prstGeom>
        </p:spPr>
      </p:pic>
      <p:sp>
        <p:nvSpPr>
          <p:cNvPr id="19" name="TekstSylinder 18">
            <a:extLst>
              <a:ext uri="{FF2B5EF4-FFF2-40B4-BE49-F238E27FC236}">
                <a16:creationId xmlns:a16="http://schemas.microsoft.com/office/drawing/2014/main" id="{9B20E044-43AA-C86F-A880-9BB8F841008A}"/>
              </a:ext>
            </a:extLst>
          </p:cNvPr>
          <p:cNvSpPr txBox="1"/>
          <p:nvPr/>
        </p:nvSpPr>
        <p:spPr>
          <a:xfrm>
            <a:off x="3987300" y="1510098"/>
            <a:ext cx="2057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Mangel på kompetanse og </a:t>
            </a:r>
            <a:b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arbeidskraft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1" name="Grafikk 20" descr="psykisk helse kontur">
            <a:extLst>
              <a:ext uri="{FF2B5EF4-FFF2-40B4-BE49-F238E27FC236}">
                <a16:creationId xmlns:a16="http://schemas.microsoft.com/office/drawing/2014/main" id="{8DF80B6D-B0A8-783E-1306-C117D91494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4000" y="1468987"/>
            <a:ext cx="864000" cy="864000"/>
          </a:xfrm>
          <a:prstGeom prst="rect">
            <a:avLst/>
          </a:prstGeom>
        </p:spPr>
      </p:pic>
      <p:sp>
        <p:nvSpPr>
          <p:cNvPr id="22" name="TekstSylinder 21">
            <a:extLst>
              <a:ext uri="{FF2B5EF4-FFF2-40B4-BE49-F238E27FC236}">
                <a16:creationId xmlns:a16="http://schemas.microsoft.com/office/drawing/2014/main" id="{69A28C5C-3BB3-2B6D-7D23-8C51813FBFEB}"/>
              </a:ext>
            </a:extLst>
          </p:cNvPr>
          <p:cNvSpPr txBox="1"/>
          <p:nvPr/>
        </p:nvSpPr>
        <p:spPr>
          <a:xfrm>
            <a:off x="6438900" y="1468987"/>
            <a:ext cx="19431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Demokratiet under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sp>
        <p:nvSpPr>
          <p:cNvPr id="23" name="TekstSylinder 22">
            <a:extLst>
              <a:ext uri="{FF2B5EF4-FFF2-40B4-BE49-F238E27FC236}">
                <a16:creationId xmlns:a16="http://schemas.microsoft.com/office/drawing/2014/main" id="{E98A16CC-B67A-0ACF-4B12-059E184E8778}"/>
              </a:ext>
            </a:extLst>
          </p:cNvPr>
          <p:cNvSpPr txBox="1"/>
          <p:nvPr/>
        </p:nvSpPr>
        <p:spPr>
          <a:xfrm>
            <a:off x="8788584" y="2082486"/>
            <a:ext cx="2160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Kort tid på å kutta klimautslipp og sikra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naturmangfald</a:t>
            </a: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sp>
        <p:nvSpPr>
          <p:cNvPr id="24" name="TekstSylinder 23">
            <a:extLst>
              <a:ext uri="{FF2B5EF4-FFF2-40B4-BE49-F238E27FC236}">
                <a16:creationId xmlns:a16="http://schemas.microsoft.com/office/drawing/2014/main" id="{6B6F67AC-0A93-AA98-C585-0A0B759EB1AD}"/>
              </a:ext>
            </a:extLst>
          </p:cNvPr>
          <p:cNvSpPr txBox="1"/>
          <p:nvPr/>
        </p:nvSpPr>
        <p:spPr>
          <a:xfrm>
            <a:off x="1543208" y="3911600"/>
            <a:ext cx="216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err="1">
                <a:solidFill>
                  <a:srgbClr val="001A58"/>
                </a:solidFill>
                <a:latin typeface="Arial" panose="020B0604020202020204"/>
              </a:rPr>
              <a:t>Auke</a:t>
            </a:r>
            <a:r>
              <a:rPr lang="nb-NO" dirty="0">
                <a:solidFill>
                  <a:srgbClr val="001A58"/>
                </a:solidFill>
                <a:latin typeface="Arial" panose="020B0604020202020204"/>
              </a:rPr>
              <a:t> i </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helse- og omsorgsbehov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26" name="Grafikk 25" descr="Lege hunn kontur">
            <a:extLst>
              <a:ext uri="{FF2B5EF4-FFF2-40B4-BE49-F238E27FC236}">
                <a16:creationId xmlns:a16="http://schemas.microsoft.com/office/drawing/2014/main" id="{054E1C2C-BB23-820E-10C6-E7AECDC482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7519" y="3911600"/>
            <a:ext cx="864000" cy="864000"/>
          </a:xfrm>
          <a:prstGeom prst="rect">
            <a:avLst/>
          </a:prstGeom>
        </p:spPr>
      </p:pic>
      <p:sp>
        <p:nvSpPr>
          <p:cNvPr id="27" name="TekstSylinder 26">
            <a:extLst>
              <a:ext uri="{FF2B5EF4-FFF2-40B4-BE49-F238E27FC236}">
                <a16:creationId xmlns:a16="http://schemas.microsoft.com/office/drawing/2014/main" id="{37111D4B-C1A5-71E6-D9AA-E73841CC9468}"/>
              </a:ext>
            </a:extLst>
          </p:cNvPr>
          <p:cNvSpPr txBox="1"/>
          <p:nvPr/>
        </p:nvSpPr>
        <p:spPr>
          <a:xfrm>
            <a:off x="3987300" y="3924300"/>
            <a:ext cx="20574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Digitaliserings-arbeidet er for lite samordna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29" name="Grafikk 28" descr="Databehandling i skyen kontur">
            <a:extLst>
              <a:ext uri="{FF2B5EF4-FFF2-40B4-BE49-F238E27FC236}">
                <a16:creationId xmlns:a16="http://schemas.microsoft.com/office/drawing/2014/main" id="{13F56B2F-5A69-53A0-C3A0-6314781E61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4000" y="3815585"/>
            <a:ext cx="864000" cy="864000"/>
          </a:xfrm>
          <a:prstGeom prst="rect">
            <a:avLst/>
          </a:prstGeom>
        </p:spPr>
      </p:pic>
      <p:sp>
        <p:nvSpPr>
          <p:cNvPr id="30" name="TekstSylinder 29">
            <a:extLst>
              <a:ext uri="{FF2B5EF4-FFF2-40B4-BE49-F238E27FC236}">
                <a16:creationId xmlns:a16="http://schemas.microsoft.com/office/drawing/2014/main" id="{2975C0AC-960B-B08D-6198-15747E0CE57B}"/>
              </a:ext>
            </a:extLst>
          </p:cNvPr>
          <p:cNvSpPr txBox="1"/>
          <p:nvPr/>
        </p:nvSpPr>
        <p:spPr>
          <a:xfrm>
            <a:off x="6438900" y="3911600"/>
            <a:ext cx="19431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Fleire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står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utanfor</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arbeids- og samfunnslivet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32" name="Grafikk 31" descr="Barn kontur">
            <a:extLst>
              <a:ext uri="{FF2B5EF4-FFF2-40B4-BE49-F238E27FC236}">
                <a16:creationId xmlns:a16="http://schemas.microsoft.com/office/drawing/2014/main" id="{C88A4343-A0F7-0FFC-C000-86F61153B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3584" y="3815585"/>
            <a:ext cx="936000" cy="936000"/>
          </a:xfrm>
          <a:prstGeom prst="rect">
            <a:avLst/>
          </a:prstGeom>
        </p:spPr>
      </p:pic>
      <p:sp>
        <p:nvSpPr>
          <p:cNvPr id="33" name="TekstSylinder 32">
            <a:extLst>
              <a:ext uri="{FF2B5EF4-FFF2-40B4-BE49-F238E27FC236}">
                <a16:creationId xmlns:a16="http://schemas.microsoft.com/office/drawing/2014/main" id="{ECC609DC-FE7C-6A1B-0FAD-CE6F7279DCB7}"/>
              </a:ext>
            </a:extLst>
          </p:cNvPr>
          <p:cNvSpPr txBox="1"/>
          <p:nvPr/>
        </p:nvSpPr>
        <p:spPr>
          <a:xfrm>
            <a:off x="8813800" y="3942181"/>
            <a:ext cx="2067784"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Aukande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risiko for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krisar</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og </a:t>
            </a:r>
            <a:b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uønska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hendingar</a:t>
            </a: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35" name="Grafikk 34" descr="Advarsel kontur">
            <a:extLst>
              <a:ext uri="{FF2B5EF4-FFF2-40B4-BE49-F238E27FC236}">
                <a16:creationId xmlns:a16="http://schemas.microsoft.com/office/drawing/2014/main" id="{1A248970-C6C7-3DE8-FF53-7C34384E4D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9584" y="3714784"/>
            <a:ext cx="792000" cy="792000"/>
          </a:xfrm>
          <a:prstGeom prst="rect">
            <a:avLst/>
          </a:prstGeom>
        </p:spPr>
      </p:pic>
      <p:pic>
        <p:nvPicPr>
          <p:cNvPr id="41" name="Grafikk 40" descr="Gresk tempel kontur">
            <a:extLst>
              <a:ext uri="{FF2B5EF4-FFF2-40B4-BE49-F238E27FC236}">
                <a16:creationId xmlns:a16="http://schemas.microsoft.com/office/drawing/2014/main" id="{A7AB717E-DF72-236E-D140-A407587566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29584" y="1485000"/>
            <a:ext cx="864000" cy="864000"/>
          </a:xfrm>
          <a:prstGeom prst="rect">
            <a:avLst/>
          </a:prstGeom>
        </p:spPr>
      </p:pic>
      <p:pic>
        <p:nvPicPr>
          <p:cNvPr id="45" name="Grafikk 44" descr="Bærekraft kontur">
            <a:extLst>
              <a:ext uri="{FF2B5EF4-FFF2-40B4-BE49-F238E27FC236}">
                <a16:creationId xmlns:a16="http://schemas.microsoft.com/office/drawing/2014/main" id="{AF7720B2-3A7D-08CF-3FFF-735AF8AE3E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23584" y="1406503"/>
            <a:ext cx="756000" cy="756000"/>
          </a:xfrm>
          <a:prstGeom prst="rect">
            <a:avLst/>
          </a:prstGeom>
        </p:spPr>
      </p:pic>
    </p:spTree>
    <p:extLst>
      <p:ext uri="{BB962C8B-B14F-4D97-AF65-F5344CB8AC3E}">
        <p14:creationId xmlns:p14="http://schemas.microsoft.com/office/powerpoint/2010/main" val="2393892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8C36867-C1E0-DB51-5EFC-BDDC231E249E}"/>
              </a:ext>
            </a:extLst>
          </p:cNvPr>
          <p:cNvSpPr>
            <a:spLocks noGrp="1"/>
          </p:cNvSpPr>
          <p:nvPr>
            <p:ph type="body" sz="quarter" idx="10"/>
          </p:nvPr>
        </p:nvSpPr>
        <p:spPr>
          <a:xfrm>
            <a:off x="693815" y="2587746"/>
            <a:ext cx="5089448" cy="1682508"/>
          </a:xfrm>
        </p:spPr>
        <p:txBody>
          <a:bodyPr/>
          <a:lstStyle/>
          <a:p>
            <a:r>
              <a:rPr lang="nb-NO" sz="3600" dirty="0"/>
              <a:t>De er </a:t>
            </a:r>
            <a:r>
              <a:rPr lang="nb-NO" sz="3600" dirty="0" err="1"/>
              <a:t>ikkje</a:t>
            </a:r>
            <a:r>
              <a:rPr lang="nb-NO" sz="3600" dirty="0"/>
              <a:t> aleine om å skapa </a:t>
            </a:r>
            <a:r>
              <a:rPr lang="nb-NO" sz="3600" dirty="0" err="1"/>
              <a:t>eit</a:t>
            </a:r>
            <a:r>
              <a:rPr lang="nb-NO" sz="3600" dirty="0"/>
              <a:t> godt lokalsamfunn. Det er mange å </a:t>
            </a:r>
            <a:r>
              <a:rPr lang="nb-NO" sz="3600" dirty="0" err="1"/>
              <a:t>spela</a:t>
            </a:r>
            <a:r>
              <a:rPr lang="nb-NO" sz="3600" dirty="0"/>
              <a:t> på lag med! </a:t>
            </a:r>
            <a:endParaRPr lang="nb-NO" dirty="0"/>
          </a:p>
        </p:txBody>
      </p:sp>
      <p:pic>
        <p:nvPicPr>
          <p:cNvPr id="5" name="Plassholder for bilde 6" descr="Et bilde som inneholder person, finger, publikum, Dans&#10;&#10;Automatisk generert beskrivelse">
            <a:extLst>
              <a:ext uri="{FF2B5EF4-FFF2-40B4-BE49-F238E27FC236}">
                <a16:creationId xmlns:a16="http://schemas.microsoft.com/office/drawing/2014/main" id="{0DBAED53-5987-DCBB-5E4E-372CD22AF006}"/>
              </a:ext>
            </a:extLst>
          </p:cNvPr>
          <p:cNvPicPr>
            <a:picLocks noGrp="1" noChangeAspect="1"/>
          </p:cNvPicPr>
          <p:nvPr>
            <p:ph type="pic" sz="quarter" idx="13"/>
          </p:nvPr>
        </p:nvPicPr>
        <p:blipFill>
          <a:blip r:embed="rId3"/>
          <a:srcRect l="22066" r="22066"/>
          <a:stretch>
            <a:fillRect/>
          </a:stretch>
        </p:blipFill>
        <p:spPr>
          <a:xfrm>
            <a:off x="6408738" y="0"/>
            <a:ext cx="5783262" cy="6858000"/>
          </a:xfrm>
        </p:spPr>
      </p:pic>
      <p:sp>
        <p:nvSpPr>
          <p:cNvPr id="3" name="TekstSylinder 2">
            <a:extLst>
              <a:ext uri="{FF2B5EF4-FFF2-40B4-BE49-F238E27FC236}">
                <a16:creationId xmlns:a16="http://schemas.microsoft.com/office/drawing/2014/main" id="{835AB687-DB23-2E86-20A7-A449A104FFF0}"/>
              </a:ext>
            </a:extLst>
          </p:cNvPr>
          <p:cNvSpPr txBox="1"/>
          <p:nvPr/>
        </p:nvSpPr>
        <p:spPr>
          <a:xfrm>
            <a:off x="4975332" y="6464968"/>
            <a:ext cx="1433406" cy="276999"/>
          </a:xfrm>
          <a:prstGeom prst="rect">
            <a:avLst/>
          </a:prstGeom>
          <a:noFill/>
        </p:spPr>
        <p:txBody>
          <a:bodyPr wrap="none" rtlCol="0">
            <a:spAutoFit/>
          </a:bodyPr>
          <a:lstStyle/>
          <a:p>
            <a:r>
              <a:rPr lang="nb-NO" sz="1200"/>
              <a:t>Foto: </a:t>
            </a:r>
            <a:r>
              <a:rPr lang="nb-NO" sz="1200" err="1"/>
              <a:t>Shutterstock</a:t>
            </a:r>
            <a:endParaRPr lang="nb-NO" sz="1200"/>
          </a:p>
        </p:txBody>
      </p:sp>
    </p:spTree>
    <p:extLst>
      <p:ext uri="{BB962C8B-B14F-4D97-AF65-F5344CB8AC3E}">
        <p14:creationId xmlns:p14="http://schemas.microsoft.com/office/powerpoint/2010/main" val="1906451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B54B81D-2591-69BA-92B2-8C9467F033D7}"/>
              </a:ext>
            </a:extLst>
          </p:cNvPr>
          <p:cNvSpPr txBox="1"/>
          <p:nvPr/>
        </p:nvSpPr>
        <p:spPr>
          <a:xfrm>
            <a:off x="2119591" y="2466473"/>
            <a:ext cx="81836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rgbClr val="001A58"/>
                </a:solidFill>
                <a:effectLst/>
                <a:uLnTx/>
                <a:uFillTx/>
                <a:latin typeface="Arial" panose="020B0604020202020204"/>
                <a:ea typeface="+mn-ea"/>
                <a:cs typeface="+mn-cs"/>
              </a:rPr>
              <a:t>Kvifor + </a:t>
            </a:r>
            <a:r>
              <a:rPr lang="nb-NO" sz="4000" b="1" dirty="0">
                <a:solidFill>
                  <a:srgbClr val="001A58"/>
                </a:solidFill>
                <a:latin typeface="Arial" panose="020B0604020202020204"/>
              </a:rPr>
              <a:t>kven </a:t>
            </a:r>
            <a:r>
              <a:rPr kumimoji="0" lang="nb-NO" sz="4000" b="1" i="0" u="none" strike="noStrike" kern="1200" cap="none" spc="0" normalizeH="0" baseline="0" noProof="0" dirty="0">
                <a:ln>
                  <a:noFill/>
                </a:ln>
                <a:solidFill>
                  <a:srgbClr val="001A58"/>
                </a:solidFill>
                <a:effectLst/>
                <a:uLnTx/>
                <a:uFillTx/>
                <a:latin typeface="Arial" panose="020B0604020202020204"/>
                <a:ea typeface="+mn-ea"/>
                <a:cs typeface="+mn-cs"/>
              </a:rPr>
              <a:t>+ kva tid = korleis</a:t>
            </a:r>
          </a:p>
        </p:txBody>
      </p:sp>
    </p:spTree>
    <p:extLst>
      <p:ext uri="{BB962C8B-B14F-4D97-AF65-F5344CB8AC3E}">
        <p14:creationId xmlns:p14="http://schemas.microsoft.com/office/powerpoint/2010/main" val="4229978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34C2FF0-731D-C02E-6690-8B199D4DE6EC}"/>
              </a:ext>
            </a:extLst>
          </p:cNvPr>
          <p:cNvSpPr>
            <a:spLocks noGrp="1"/>
          </p:cNvSpPr>
          <p:nvPr>
            <p:ph type="body" sz="quarter" idx="10"/>
          </p:nvPr>
        </p:nvSpPr>
        <p:spPr/>
        <p:txBody>
          <a:bodyPr/>
          <a:lstStyle/>
          <a:p>
            <a:r>
              <a:rPr lang="nb-NO" dirty="0"/>
              <a:t>Kvifor </a:t>
            </a:r>
            <a:r>
              <a:rPr lang="nb-NO" dirty="0" err="1"/>
              <a:t>involvera</a:t>
            </a:r>
            <a:r>
              <a:rPr lang="nb-NO" dirty="0"/>
              <a:t> lokalsamfunnet?</a:t>
            </a:r>
          </a:p>
        </p:txBody>
      </p:sp>
      <p:pic>
        <p:nvPicPr>
          <p:cNvPr id="5" name="Plassholder for bilde 4">
            <a:extLst>
              <a:ext uri="{FF2B5EF4-FFF2-40B4-BE49-F238E27FC236}">
                <a16:creationId xmlns:a16="http://schemas.microsoft.com/office/drawing/2014/main" id="{CCCF9F24-089A-9D49-8015-DEF426045AC4}"/>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FE08D407-1B61-5DB6-D0B6-8B69DD8447D4}"/>
              </a:ext>
            </a:extLst>
          </p:cNvPr>
          <p:cNvSpPr txBox="1"/>
          <p:nvPr/>
        </p:nvSpPr>
        <p:spPr>
          <a:xfrm>
            <a:off x="6609348" y="2163881"/>
            <a:ext cx="5089448" cy="4093428"/>
          </a:xfrm>
          <a:prstGeom prst="rect">
            <a:avLst/>
          </a:prstGeom>
          <a:noFill/>
        </p:spPr>
        <p:txBody>
          <a:bodyPr wrap="square" rtlCol="0">
            <a:spAutoFit/>
          </a:bodyPr>
          <a:lstStyle/>
          <a:p>
            <a:pPr marL="285750" indent="-285750">
              <a:buFont typeface="Arial" panose="020B0604020202020204" pitchFamily="34" charset="0"/>
              <a:buChar char="•"/>
            </a:pPr>
            <a:r>
              <a:rPr lang="nb-NO" sz="2800" dirty="0"/>
              <a:t>Informasjon </a:t>
            </a:r>
          </a:p>
          <a:p>
            <a:pPr marL="742950" lvl="1" indent="-285750">
              <a:buFont typeface="Arial" panose="020B0604020202020204" pitchFamily="34" charset="0"/>
              <a:buChar char="•"/>
            </a:pPr>
            <a:r>
              <a:rPr lang="nb-NO" sz="2800" dirty="0"/>
              <a:t>for betre </a:t>
            </a:r>
            <a:r>
              <a:rPr lang="nb-NO" sz="2800" dirty="0" err="1"/>
              <a:t>beslutningar</a:t>
            </a:r>
            <a:endParaRPr lang="nb-NO" sz="2800" dirty="0"/>
          </a:p>
          <a:p>
            <a:pPr marL="285750" indent="-285750">
              <a:buFont typeface="Arial" panose="020B0604020202020204" pitchFamily="34" charset="0"/>
              <a:buChar char="•"/>
            </a:pPr>
            <a:r>
              <a:rPr lang="nb-NO" sz="2800" dirty="0"/>
              <a:t>Forankring og tillit </a:t>
            </a:r>
          </a:p>
          <a:p>
            <a:pPr marL="742950" lvl="1" indent="-285750">
              <a:buFont typeface="Arial" panose="020B0604020202020204" pitchFamily="34" charset="0"/>
              <a:buChar char="•"/>
            </a:pPr>
            <a:r>
              <a:rPr lang="nb-NO" sz="2800" dirty="0"/>
              <a:t>ved å lytta, ta omsyn til, beslutta</a:t>
            </a:r>
          </a:p>
          <a:p>
            <a:pPr marL="285750" indent="-285750">
              <a:buFont typeface="Arial" panose="020B0604020202020204" pitchFamily="34" charset="0"/>
              <a:buChar char="•"/>
            </a:pPr>
            <a:r>
              <a:rPr lang="nb-NO" sz="2800" dirty="0"/>
              <a:t>Læring </a:t>
            </a:r>
          </a:p>
          <a:p>
            <a:pPr marL="742950" lvl="1" indent="-285750">
              <a:buFont typeface="Arial" panose="020B0604020202020204" pitchFamily="34" charset="0"/>
              <a:buChar char="•"/>
            </a:pPr>
            <a:r>
              <a:rPr lang="nb-NO" sz="2800" dirty="0"/>
              <a:t>ut frå </a:t>
            </a:r>
            <a:r>
              <a:rPr lang="nb-NO" sz="2800" dirty="0" err="1"/>
              <a:t>ønskje</a:t>
            </a:r>
            <a:r>
              <a:rPr lang="nb-NO" sz="2800" dirty="0"/>
              <a:t> og behov, og for å </a:t>
            </a:r>
            <a:r>
              <a:rPr lang="nb-NO" sz="2800" dirty="0" err="1"/>
              <a:t>gjera</a:t>
            </a:r>
            <a:r>
              <a:rPr lang="nb-NO" sz="2800" dirty="0"/>
              <a:t> </a:t>
            </a:r>
            <a:r>
              <a:rPr lang="nb-NO" sz="2800" dirty="0" err="1"/>
              <a:t>prioriteringar</a:t>
            </a:r>
            <a:endParaRPr lang="nb-NO" sz="2800" dirty="0"/>
          </a:p>
          <a:p>
            <a:endParaRPr lang="nb-NO" dirty="0"/>
          </a:p>
          <a:p>
            <a:endParaRPr lang="nb-NO" dirty="0"/>
          </a:p>
        </p:txBody>
      </p:sp>
      <p:sp>
        <p:nvSpPr>
          <p:cNvPr id="6" name="TekstSylinder 5">
            <a:extLst>
              <a:ext uri="{FF2B5EF4-FFF2-40B4-BE49-F238E27FC236}">
                <a16:creationId xmlns:a16="http://schemas.microsoft.com/office/drawing/2014/main" id="{6B88923B-AF70-FAD5-A244-E20551E429C9}"/>
              </a:ext>
            </a:extLst>
          </p:cNvPr>
          <p:cNvSpPr txBox="1"/>
          <p:nvPr/>
        </p:nvSpPr>
        <p:spPr>
          <a:xfrm>
            <a:off x="5825159" y="6503118"/>
            <a:ext cx="784189" cy="276999"/>
          </a:xfrm>
          <a:prstGeom prst="rect">
            <a:avLst/>
          </a:prstGeom>
          <a:noFill/>
        </p:spPr>
        <p:txBody>
          <a:bodyPr wrap="none" rtlCol="0">
            <a:spAutoFit/>
          </a:bodyPr>
          <a:lstStyle/>
          <a:p>
            <a:r>
              <a:rPr lang="nb-NO" sz="1200" i="1"/>
              <a:t>Foto: KS</a:t>
            </a:r>
          </a:p>
        </p:txBody>
      </p:sp>
    </p:spTree>
    <p:extLst>
      <p:ext uri="{BB962C8B-B14F-4D97-AF65-F5344CB8AC3E}">
        <p14:creationId xmlns:p14="http://schemas.microsoft.com/office/powerpoint/2010/main" val="345985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1FB8BD2-AEB3-D6FB-50FF-643AE126F9FF}"/>
              </a:ext>
            </a:extLst>
          </p:cNvPr>
          <p:cNvSpPr>
            <a:spLocks noGrp="1"/>
          </p:cNvSpPr>
          <p:nvPr>
            <p:ph type="body" sz="quarter" idx="10"/>
          </p:nvPr>
        </p:nvSpPr>
        <p:spPr/>
        <p:txBody>
          <a:bodyPr/>
          <a:lstStyle/>
          <a:p>
            <a:r>
              <a:rPr lang="nb-NO" dirty="0"/>
              <a:t>Kommunen sitt samfunnsoppdrag</a:t>
            </a:r>
          </a:p>
        </p:txBody>
      </p:sp>
      <p:sp>
        <p:nvSpPr>
          <p:cNvPr id="3" name="Plassholder for tekst 2">
            <a:extLst>
              <a:ext uri="{FF2B5EF4-FFF2-40B4-BE49-F238E27FC236}">
                <a16:creationId xmlns:a16="http://schemas.microsoft.com/office/drawing/2014/main" id="{6D4AF978-7F16-3E9A-219E-378ECD4A954D}"/>
              </a:ext>
            </a:extLst>
          </p:cNvPr>
          <p:cNvSpPr>
            <a:spLocks noGrp="1"/>
          </p:cNvSpPr>
          <p:nvPr>
            <p:ph type="body" sz="quarter" idx="11"/>
          </p:nvPr>
        </p:nvSpPr>
        <p:spPr/>
        <p:txBody>
          <a:bodyPr/>
          <a:lstStyle/>
          <a:p>
            <a:r>
              <a:rPr lang="nb-NO"/>
              <a:t>1</a:t>
            </a:r>
          </a:p>
        </p:txBody>
      </p:sp>
    </p:spTree>
    <p:extLst>
      <p:ext uri="{BB962C8B-B14F-4D97-AF65-F5344CB8AC3E}">
        <p14:creationId xmlns:p14="http://schemas.microsoft.com/office/powerpoint/2010/main" val="2505439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FBC1587-93C2-89F0-9649-EB2821B03153}"/>
              </a:ext>
            </a:extLst>
          </p:cNvPr>
          <p:cNvSpPr>
            <a:spLocks noGrp="1"/>
          </p:cNvSpPr>
          <p:nvPr>
            <p:ph type="body" sz="quarter" idx="10"/>
          </p:nvPr>
        </p:nvSpPr>
        <p:spPr/>
        <p:txBody>
          <a:bodyPr vert="horz" lIns="91440" tIns="45720" rIns="91440" bIns="45720" rtlCol="0" anchor="t">
            <a:noAutofit/>
          </a:bodyPr>
          <a:lstStyle/>
          <a:p>
            <a:r>
              <a:rPr lang="nb-NO" dirty="0">
                <a:latin typeface="Arial"/>
                <a:cs typeface="Arial"/>
              </a:rPr>
              <a:t>Kven skal </a:t>
            </a:r>
            <a:r>
              <a:rPr lang="nb-NO" dirty="0" err="1">
                <a:latin typeface="Arial"/>
                <a:cs typeface="Arial"/>
              </a:rPr>
              <a:t>involverast</a:t>
            </a:r>
            <a:r>
              <a:rPr lang="nb-NO" dirty="0">
                <a:latin typeface="Arial"/>
                <a:cs typeface="Arial"/>
              </a:rPr>
              <a:t>?</a:t>
            </a:r>
          </a:p>
        </p:txBody>
      </p:sp>
      <p:sp>
        <p:nvSpPr>
          <p:cNvPr id="3" name="Plassholder for tekst 2">
            <a:extLst>
              <a:ext uri="{FF2B5EF4-FFF2-40B4-BE49-F238E27FC236}">
                <a16:creationId xmlns:a16="http://schemas.microsoft.com/office/drawing/2014/main" id="{E0D09736-07B9-7600-08E7-CE9729743AF1}"/>
              </a:ext>
            </a:extLst>
          </p:cNvPr>
          <p:cNvSpPr>
            <a:spLocks noGrp="1"/>
          </p:cNvSpPr>
          <p:nvPr>
            <p:ph type="body" sz="quarter" idx="12"/>
          </p:nvPr>
        </p:nvSpPr>
        <p:spPr>
          <a:xfrm>
            <a:off x="907177" y="1647608"/>
            <a:ext cx="5089448" cy="4741160"/>
          </a:xfrm>
        </p:spPr>
        <p:txBody>
          <a:bodyPr/>
          <a:lstStyle/>
          <a:p>
            <a:r>
              <a:rPr lang="nb-NO" dirty="0"/>
              <a:t>Svaret vil ofte </a:t>
            </a:r>
            <a:r>
              <a:rPr lang="nb-NO" dirty="0" err="1"/>
              <a:t>variera</a:t>
            </a:r>
            <a:r>
              <a:rPr lang="nb-NO" dirty="0"/>
              <a:t> frå sak til sak</a:t>
            </a:r>
          </a:p>
          <a:p>
            <a:endParaRPr lang="nb-NO" dirty="0"/>
          </a:p>
          <a:p>
            <a:r>
              <a:rPr lang="nb-NO" dirty="0" err="1"/>
              <a:t>Nokre</a:t>
            </a:r>
            <a:r>
              <a:rPr lang="nb-NO" dirty="0"/>
              <a:t> vedtak </a:t>
            </a:r>
            <a:r>
              <a:rPr lang="nb-NO" dirty="0" err="1"/>
              <a:t>vedkjem</a:t>
            </a:r>
            <a:r>
              <a:rPr lang="nb-NO" dirty="0"/>
              <a:t> enkeltgrupper </a:t>
            </a:r>
            <a:r>
              <a:rPr lang="nb-NO" dirty="0" err="1"/>
              <a:t>særleg</a:t>
            </a:r>
            <a:r>
              <a:rPr lang="nb-NO" dirty="0"/>
              <a:t> sterkt</a:t>
            </a:r>
          </a:p>
          <a:p>
            <a:endParaRPr lang="nb-NO" dirty="0"/>
          </a:p>
          <a:p>
            <a:r>
              <a:rPr lang="nb-NO" dirty="0"/>
              <a:t>Oppsøk </a:t>
            </a:r>
            <a:r>
              <a:rPr lang="nb-NO" dirty="0" err="1"/>
              <a:t>innbyggjarane</a:t>
            </a:r>
            <a:r>
              <a:rPr lang="nb-NO" dirty="0"/>
              <a:t> der </a:t>
            </a:r>
            <a:r>
              <a:rPr lang="nb-NO" dirty="0" err="1"/>
              <a:t>dei</a:t>
            </a:r>
            <a:r>
              <a:rPr lang="nb-NO" dirty="0"/>
              <a:t> er</a:t>
            </a:r>
          </a:p>
          <a:p>
            <a:endParaRPr lang="nb-NO" dirty="0"/>
          </a:p>
          <a:p>
            <a:r>
              <a:rPr lang="nb-NO" dirty="0"/>
              <a:t>Deltakinga må skje på </a:t>
            </a:r>
            <a:r>
              <a:rPr lang="nb-NO" dirty="0" err="1"/>
              <a:t>innbyggjarane</a:t>
            </a:r>
            <a:r>
              <a:rPr lang="nb-NO" dirty="0"/>
              <a:t> sine </a:t>
            </a:r>
            <a:r>
              <a:rPr lang="nb-NO" dirty="0" err="1"/>
              <a:t>premissar</a:t>
            </a:r>
            <a:endParaRPr lang="nb-NO" dirty="0"/>
          </a:p>
          <a:p>
            <a:endParaRPr lang="nb-NO" dirty="0"/>
          </a:p>
          <a:p>
            <a:r>
              <a:rPr lang="nb-NO" dirty="0"/>
              <a:t>Unngå «ekkokammer»</a:t>
            </a:r>
          </a:p>
          <a:p>
            <a:endParaRPr lang="nb-NO" dirty="0"/>
          </a:p>
          <a:p>
            <a:endParaRPr lang="nb-NO" dirty="0"/>
          </a:p>
        </p:txBody>
      </p:sp>
      <p:pic>
        <p:nvPicPr>
          <p:cNvPr id="5" name="Plassholder for bilde 4">
            <a:extLst>
              <a:ext uri="{FF2B5EF4-FFF2-40B4-BE49-F238E27FC236}">
                <a16:creationId xmlns:a16="http://schemas.microsoft.com/office/drawing/2014/main" id="{BE9A6EAE-8183-C5DA-F4EC-40AE8F8ACAC1}"/>
              </a:ext>
            </a:extLst>
          </p:cNvPr>
          <p:cNvPicPr>
            <a:picLocks noGrp="1" noChangeAspect="1"/>
          </p:cNvPicPr>
          <p:nvPr>
            <p:ph type="pic" sz="quarter" idx="13"/>
          </p:nvPr>
        </p:nvPicPr>
        <p:blipFill>
          <a:blip r:embed="rId3"/>
          <a:srcRect l="21961" r="21961"/>
          <a:stretch>
            <a:fillRect/>
          </a:stretch>
        </p:blipFill>
        <p:spPr>
          <a:prstGeom prst="rect">
            <a:avLst/>
          </a:prstGeom>
        </p:spPr>
      </p:pic>
      <p:sp>
        <p:nvSpPr>
          <p:cNvPr id="4" name="TekstSylinder 3">
            <a:extLst>
              <a:ext uri="{FF2B5EF4-FFF2-40B4-BE49-F238E27FC236}">
                <a16:creationId xmlns:a16="http://schemas.microsoft.com/office/drawing/2014/main" id="{5E04DE6E-3CF4-AB4D-54D2-E79EE9CA815E}"/>
              </a:ext>
            </a:extLst>
          </p:cNvPr>
          <p:cNvSpPr txBox="1"/>
          <p:nvPr/>
        </p:nvSpPr>
        <p:spPr>
          <a:xfrm>
            <a:off x="5163681" y="6552647"/>
            <a:ext cx="1240468" cy="276999"/>
          </a:xfrm>
          <a:prstGeom prst="rect">
            <a:avLst/>
          </a:prstGeom>
          <a:noFill/>
        </p:spPr>
        <p:txBody>
          <a:bodyPr wrap="none" rtlCol="0">
            <a:spAutoFit/>
          </a:bodyPr>
          <a:lstStyle/>
          <a:p>
            <a:r>
              <a:rPr lang="nb-NO" sz="1200" i="1"/>
              <a:t>Foto: Terje Lien</a:t>
            </a:r>
          </a:p>
        </p:txBody>
      </p:sp>
    </p:spTree>
    <p:extLst>
      <p:ext uri="{BB962C8B-B14F-4D97-AF65-F5344CB8AC3E}">
        <p14:creationId xmlns:p14="http://schemas.microsoft.com/office/powerpoint/2010/main" val="806314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18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1E75A75-B564-841B-F52E-B6B5639ACB04}"/>
              </a:ext>
            </a:extLst>
          </p:cNvPr>
          <p:cNvSpPr>
            <a:spLocks noGrp="1"/>
          </p:cNvSpPr>
          <p:nvPr>
            <p:ph type="body" sz="quarter" idx="10"/>
          </p:nvPr>
        </p:nvSpPr>
        <p:spPr/>
        <p:txBody>
          <a:bodyPr/>
          <a:lstStyle/>
          <a:p>
            <a:r>
              <a:rPr lang="nb-NO" dirty="0"/>
              <a:t>Kva tid skal involveringa skje?</a:t>
            </a:r>
          </a:p>
        </p:txBody>
      </p:sp>
      <p:sp>
        <p:nvSpPr>
          <p:cNvPr id="3" name="Plassholder for tekst 2">
            <a:extLst>
              <a:ext uri="{FF2B5EF4-FFF2-40B4-BE49-F238E27FC236}">
                <a16:creationId xmlns:a16="http://schemas.microsoft.com/office/drawing/2014/main" id="{27EDCDF8-34B7-802D-9534-8A79F4D553E1}"/>
              </a:ext>
            </a:extLst>
          </p:cNvPr>
          <p:cNvSpPr>
            <a:spLocks noGrp="1"/>
          </p:cNvSpPr>
          <p:nvPr>
            <p:ph type="body" sz="quarter" idx="12"/>
          </p:nvPr>
        </p:nvSpPr>
        <p:spPr>
          <a:xfrm>
            <a:off x="6478245" y="1900271"/>
            <a:ext cx="4839453" cy="3982638"/>
          </a:xfrm>
        </p:spPr>
        <p:txBody>
          <a:bodyPr vert="horz" lIns="91440" tIns="45720" rIns="91440" bIns="45720" rtlCol="0" anchor="t">
            <a:noAutofit/>
          </a:bodyPr>
          <a:lstStyle/>
          <a:p>
            <a:pPr marL="185420" indent="-185420"/>
            <a:r>
              <a:rPr lang="nb-NO" dirty="0"/>
              <a:t>Tidspunktet er avhengig av formålet</a:t>
            </a:r>
            <a:endParaRPr lang="nb-NO"/>
          </a:p>
          <a:p>
            <a:pPr marL="185420" indent="-185420"/>
            <a:endParaRPr lang="nb-NO" dirty="0"/>
          </a:p>
          <a:p>
            <a:pPr marL="185420" indent="-185420"/>
            <a:r>
              <a:rPr lang="nb-NO" dirty="0">
                <a:latin typeface="Arial"/>
                <a:cs typeface="Arial"/>
              </a:rPr>
              <a:t>Kor grundig treng saka å </a:t>
            </a:r>
            <a:r>
              <a:rPr lang="nb-NO" dirty="0" err="1">
                <a:latin typeface="Arial"/>
                <a:cs typeface="Arial"/>
              </a:rPr>
              <a:t>vera</a:t>
            </a:r>
            <a:r>
              <a:rPr lang="nb-NO" dirty="0">
                <a:latin typeface="Arial"/>
                <a:cs typeface="Arial"/>
              </a:rPr>
              <a:t> </a:t>
            </a:r>
            <a:r>
              <a:rPr lang="nb-NO" dirty="0" err="1">
                <a:latin typeface="Arial"/>
                <a:cs typeface="Arial"/>
              </a:rPr>
              <a:t>utgreidd</a:t>
            </a:r>
            <a:r>
              <a:rPr lang="nb-NO" dirty="0">
                <a:latin typeface="Arial"/>
                <a:cs typeface="Arial"/>
              </a:rPr>
              <a:t> før </a:t>
            </a:r>
            <a:r>
              <a:rPr lang="nb-NO" dirty="0" err="1">
                <a:latin typeface="Arial"/>
                <a:cs typeface="Arial"/>
              </a:rPr>
              <a:t>innbyggjarane</a:t>
            </a:r>
            <a:r>
              <a:rPr lang="nb-NO" dirty="0">
                <a:latin typeface="Arial"/>
                <a:cs typeface="Arial"/>
              </a:rPr>
              <a:t> skal meina </a:t>
            </a:r>
            <a:r>
              <a:rPr lang="nb-NO" dirty="0" err="1">
                <a:latin typeface="Arial"/>
                <a:cs typeface="Arial"/>
              </a:rPr>
              <a:t>noko</a:t>
            </a:r>
            <a:r>
              <a:rPr lang="nb-NO" dirty="0">
                <a:latin typeface="Arial"/>
                <a:cs typeface="Arial"/>
              </a:rPr>
              <a:t> om ho</a:t>
            </a:r>
          </a:p>
          <a:p>
            <a:pPr marL="185420" indent="-185420"/>
            <a:endParaRPr lang="nb-NO" dirty="0"/>
          </a:p>
          <a:p>
            <a:pPr marL="185420" indent="-185420"/>
            <a:r>
              <a:rPr lang="nb-NO" dirty="0" err="1">
                <a:latin typeface="Arial"/>
                <a:cs typeface="Arial"/>
              </a:rPr>
              <a:t>Moglegheiten</a:t>
            </a:r>
            <a:r>
              <a:rPr lang="nb-NO" dirty="0">
                <a:latin typeface="Arial"/>
                <a:cs typeface="Arial"/>
              </a:rPr>
              <a:t> for å </a:t>
            </a:r>
            <a:r>
              <a:rPr lang="nb-NO" dirty="0" err="1">
                <a:latin typeface="Arial"/>
                <a:cs typeface="Arial"/>
              </a:rPr>
              <a:t>påverka</a:t>
            </a:r>
            <a:r>
              <a:rPr lang="nb-NO" dirty="0">
                <a:latin typeface="Arial"/>
                <a:cs typeface="Arial"/>
              </a:rPr>
              <a:t> er større </a:t>
            </a:r>
            <a:r>
              <a:rPr lang="nb-NO" dirty="0" err="1">
                <a:latin typeface="Arial"/>
                <a:cs typeface="Arial"/>
              </a:rPr>
              <a:t>tidleg</a:t>
            </a:r>
            <a:r>
              <a:rPr lang="nb-NO" dirty="0">
                <a:latin typeface="Arial"/>
                <a:cs typeface="Arial"/>
              </a:rPr>
              <a:t> i ei avgjerd </a:t>
            </a:r>
            <a:endParaRPr lang="nb-NO" dirty="0"/>
          </a:p>
        </p:txBody>
      </p:sp>
      <p:pic>
        <p:nvPicPr>
          <p:cNvPr id="8" name="Plassholder for bilde 7">
            <a:extLst>
              <a:ext uri="{FF2B5EF4-FFF2-40B4-BE49-F238E27FC236}">
                <a16:creationId xmlns:a16="http://schemas.microsoft.com/office/drawing/2014/main" id="{465D25FA-6EBB-CB3A-39C3-544F225E33FE}"/>
              </a:ext>
            </a:extLst>
          </p:cNvPr>
          <p:cNvPicPr>
            <a:picLocks noGrp="1" noChangeAspect="1"/>
          </p:cNvPicPr>
          <p:nvPr>
            <p:ph type="pic" sz="quarter" idx="13"/>
          </p:nvPr>
        </p:nvPicPr>
        <p:blipFill>
          <a:blip r:embed="rId3"/>
          <a:srcRect l="26258" r="26258"/>
          <a:stretch>
            <a:fillRect/>
          </a:stretch>
        </p:blipFill>
        <p:spPr>
          <a:prstGeom prst="rect">
            <a:avLst/>
          </a:prstGeom>
        </p:spPr>
      </p:pic>
      <p:sp>
        <p:nvSpPr>
          <p:cNvPr id="9" name="TekstSylinder 8">
            <a:extLst>
              <a:ext uri="{FF2B5EF4-FFF2-40B4-BE49-F238E27FC236}">
                <a16:creationId xmlns:a16="http://schemas.microsoft.com/office/drawing/2014/main" id="{5D499039-4DCB-22F6-6F67-6B5F11EE6215}"/>
              </a:ext>
            </a:extLst>
          </p:cNvPr>
          <p:cNvSpPr txBox="1"/>
          <p:nvPr/>
        </p:nvSpPr>
        <p:spPr>
          <a:xfrm>
            <a:off x="6003758" y="6509084"/>
            <a:ext cx="22436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srgbClr val="001A58"/>
                </a:solidFill>
                <a:effectLst/>
                <a:uLnTx/>
                <a:uFillTx/>
                <a:latin typeface="Arial" panose="020B0604020202020204"/>
                <a:ea typeface="+mn-ea"/>
                <a:cs typeface="+mn-cs"/>
              </a:rPr>
              <a:t>Foto: Andreas </a:t>
            </a:r>
            <a:r>
              <a:rPr kumimoji="0" lang="nb-NO" sz="1200" b="0" i="1" u="none" strike="noStrike" kern="1200" cap="none" spc="0" normalizeH="0" baseline="0" noProof="0" err="1">
                <a:ln>
                  <a:noFill/>
                </a:ln>
                <a:solidFill>
                  <a:srgbClr val="001A58"/>
                </a:solidFill>
                <a:effectLst/>
                <a:uLnTx/>
                <a:uFillTx/>
                <a:latin typeface="Arial" panose="020B0604020202020204"/>
                <a:ea typeface="+mn-ea"/>
                <a:cs typeface="+mn-cs"/>
              </a:rPr>
              <a:t>Krogset</a:t>
            </a:r>
            <a:r>
              <a:rPr kumimoji="0" lang="nb-NO" sz="1200" b="0" i="1" u="none" strike="noStrike" kern="1200" cap="none" spc="0" normalizeH="0" baseline="0" noProof="0">
                <a:ln>
                  <a:noFill/>
                </a:ln>
                <a:solidFill>
                  <a:srgbClr val="001A58"/>
                </a:solidFill>
                <a:effectLst/>
                <a:uLnTx/>
                <a:uFillTx/>
                <a:latin typeface="Arial" panose="020B0604020202020204"/>
                <a:ea typeface="+mn-ea"/>
                <a:cs typeface="+mn-cs"/>
              </a:rPr>
              <a:t> Dalene</a:t>
            </a:r>
          </a:p>
        </p:txBody>
      </p:sp>
    </p:spTree>
    <p:extLst>
      <p:ext uri="{BB962C8B-B14F-4D97-AF65-F5344CB8AC3E}">
        <p14:creationId xmlns:p14="http://schemas.microsoft.com/office/powerpoint/2010/main" val="3608213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8E8F4E6-F719-B8F7-1516-0039A65AADD3}"/>
              </a:ext>
            </a:extLst>
          </p:cNvPr>
          <p:cNvSpPr>
            <a:spLocks noGrp="1"/>
          </p:cNvSpPr>
          <p:nvPr>
            <p:ph type="body" sz="quarter" idx="10"/>
          </p:nvPr>
        </p:nvSpPr>
        <p:spPr/>
        <p:txBody>
          <a:bodyPr vert="horz" lIns="91440" tIns="45720" rIns="91440" bIns="45720" rtlCol="0" anchor="t">
            <a:noAutofit/>
          </a:bodyPr>
          <a:lstStyle/>
          <a:p>
            <a:r>
              <a:rPr lang="nb-NO" dirty="0">
                <a:latin typeface="Arial"/>
                <a:cs typeface="Arial"/>
              </a:rPr>
              <a:t>Korleis </a:t>
            </a:r>
            <a:r>
              <a:rPr lang="nb-NO" dirty="0" err="1">
                <a:latin typeface="Arial"/>
                <a:cs typeface="Arial"/>
              </a:rPr>
              <a:t>involvera</a:t>
            </a:r>
            <a:r>
              <a:rPr lang="nb-NO" dirty="0">
                <a:latin typeface="Arial"/>
                <a:cs typeface="Arial"/>
              </a:rPr>
              <a:t>?</a:t>
            </a:r>
          </a:p>
        </p:txBody>
      </p:sp>
      <p:sp>
        <p:nvSpPr>
          <p:cNvPr id="3" name="Plassholder for tekst 2">
            <a:extLst>
              <a:ext uri="{FF2B5EF4-FFF2-40B4-BE49-F238E27FC236}">
                <a16:creationId xmlns:a16="http://schemas.microsoft.com/office/drawing/2014/main" id="{1B48DFD0-0BBE-CB1D-BB8C-867D1E446437}"/>
              </a:ext>
            </a:extLst>
          </p:cNvPr>
          <p:cNvSpPr>
            <a:spLocks noGrp="1"/>
          </p:cNvSpPr>
          <p:nvPr>
            <p:ph type="body" sz="quarter" idx="12"/>
          </p:nvPr>
        </p:nvSpPr>
        <p:spPr>
          <a:xfrm>
            <a:off x="907177" y="1972461"/>
            <a:ext cx="5089448" cy="3982638"/>
          </a:xfrm>
        </p:spPr>
        <p:txBody>
          <a:bodyPr vert="horz" lIns="91440" tIns="45720" rIns="91440" bIns="45720" rtlCol="0" anchor="t">
            <a:noAutofit/>
          </a:bodyPr>
          <a:lstStyle/>
          <a:p>
            <a:pPr marL="185420" indent="-185420"/>
            <a:r>
              <a:rPr lang="nb-NO" dirty="0">
                <a:latin typeface="Arial"/>
                <a:cs typeface="Arial"/>
              </a:rPr>
              <a:t>Informer om politiske saker</a:t>
            </a:r>
          </a:p>
          <a:p>
            <a:pPr marL="185420" indent="-185420"/>
            <a:endParaRPr lang="nb-NO"/>
          </a:p>
          <a:p>
            <a:pPr marL="185420" indent="-185420"/>
            <a:r>
              <a:rPr lang="nb-NO" dirty="0">
                <a:latin typeface="Arial"/>
                <a:cs typeface="Arial"/>
              </a:rPr>
              <a:t>Be om </a:t>
            </a:r>
            <a:r>
              <a:rPr lang="nb-NO" dirty="0" err="1">
                <a:latin typeface="Arial"/>
                <a:cs typeface="Arial"/>
              </a:rPr>
              <a:t>innspel</a:t>
            </a:r>
            <a:r>
              <a:rPr lang="nb-NO" dirty="0">
                <a:latin typeface="Arial"/>
                <a:cs typeface="Arial"/>
              </a:rPr>
              <a:t> </a:t>
            </a:r>
            <a:endParaRPr lang="nb-NO" dirty="0"/>
          </a:p>
          <a:p>
            <a:pPr marL="185420" indent="-185420"/>
            <a:endParaRPr lang="nb-NO"/>
          </a:p>
          <a:p>
            <a:pPr marL="185420" indent="-185420"/>
            <a:r>
              <a:rPr lang="nb-NO" dirty="0">
                <a:latin typeface="Arial"/>
                <a:cs typeface="Arial"/>
              </a:rPr>
              <a:t>Bruk </a:t>
            </a:r>
            <a:r>
              <a:rPr lang="nb-NO" dirty="0" err="1">
                <a:latin typeface="Arial"/>
                <a:cs typeface="Arial"/>
              </a:rPr>
              <a:t>foreiningane</a:t>
            </a:r>
            <a:r>
              <a:rPr lang="nb-NO" dirty="0">
                <a:latin typeface="Arial"/>
                <a:cs typeface="Arial"/>
              </a:rPr>
              <a:t> aktivt</a:t>
            </a:r>
          </a:p>
          <a:p>
            <a:pPr marL="185420" indent="-185420"/>
            <a:endParaRPr lang="nb-NO">
              <a:solidFill>
                <a:srgbClr val="002060"/>
              </a:solidFill>
            </a:endParaRPr>
          </a:p>
          <a:p>
            <a:pPr marL="185420" indent="-185420"/>
            <a:r>
              <a:rPr lang="nb-NO" dirty="0">
                <a:solidFill>
                  <a:srgbClr val="002060"/>
                </a:solidFill>
                <a:latin typeface="Arial"/>
                <a:cs typeface="Arial"/>
              </a:rPr>
              <a:t>Vera </a:t>
            </a:r>
            <a:r>
              <a:rPr lang="nb-NO" dirty="0" err="1">
                <a:solidFill>
                  <a:srgbClr val="002060"/>
                </a:solidFill>
                <a:latin typeface="Arial"/>
                <a:cs typeface="Arial"/>
              </a:rPr>
              <a:t>pådrivar</a:t>
            </a:r>
            <a:r>
              <a:rPr lang="nb-NO" dirty="0">
                <a:solidFill>
                  <a:srgbClr val="002060"/>
                </a:solidFill>
                <a:latin typeface="Arial"/>
                <a:cs typeface="Arial"/>
              </a:rPr>
              <a:t> for </a:t>
            </a:r>
            <a:r>
              <a:rPr lang="nb-NO" dirty="0" err="1">
                <a:solidFill>
                  <a:srgbClr val="002060"/>
                </a:solidFill>
                <a:latin typeface="Arial"/>
                <a:cs typeface="Arial"/>
              </a:rPr>
              <a:t>innbyggjarmedverknad</a:t>
            </a:r>
            <a:r>
              <a:rPr lang="nb-NO" dirty="0">
                <a:solidFill>
                  <a:srgbClr val="002060"/>
                </a:solidFill>
                <a:latin typeface="Arial"/>
                <a:cs typeface="Arial"/>
              </a:rPr>
              <a:t> i kommunen</a:t>
            </a:r>
          </a:p>
          <a:p>
            <a:pPr marL="185420" indent="-185420"/>
            <a:endParaRPr lang="nb-NO"/>
          </a:p>
        </p:txBody>
      </p:sp>
      <p:pic>
        <p:nvPicPr>
          <p:cNvPr id="5" name="Plassholder for bilde 4">
            <a:extLst>
              <a:ext uri="{FF2B5EF4-FFF2-40B4-BE49-F238E27FC236}">
                <a16:creationId xmlns:a16="http://schemas.microsoft.com/office/drawing/2014/main" id="{EB36D473-03C7-B795-D232-1D57A2734C92}"/>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AED08568-6262-CC98-840E-D49DAFFB73F8}"/>
              </a:ext>
            </a:extLst>
          </p:cNvPr>
          <p:cNvSpPr txBox="1"/>
          <p:nvPr/>
        </p:nvSpPr>
        <p:spPr>
          <a:xfrm>
            <a:off x="5418166" y="6443831"/>
            <a:ext cx="7841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srgbClr val="001A58"/>
                </a:solidFill>
                <a:effectLst/>
                <a:uLnTx/>
                <a:uFillTx/>
                <a:latin typeface="Arial" panose="020B0604020202020204"/>
                <a:ea typeface="+mn-ea"/>
                <a:cs typeface="+mn-cs"/>
              </a:rPr>
              <a:t>Foto: KS</a:t>
            </a:r>
          </a:p>
        </p:txBody>
      </p:sp>
    </p:spTree>
    <p:extLst>
      <p:ext uri="{BB962C8B-B14F-4D97-AF65-F5344CB8AC3E}">
        <p14:creationId xmlns:p14="http://schemas.microsoft.com/office/powerpoint/2010/main" val="634708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B21530E-A845-68EE-A60D-15A1E3F0B976}"/>
              </a:ext>
            </a:extLst>
          </p:cNvPr>
          <p:cNvSpPr>
            <a:spLocks noGrp="1"/>
          </p:cNvSpPr>
          <p:nvPr>
            <p:ph type="body" sz="quarter" idx="12"/>
          </p:nvPr>
        </p:nvSpPr>
        <p:spPr/>
        <p:txBody>
          <a:bodyPr vert="horz" lIns="91440" tIns="45720" rIns="91440" bIns="45720" rtlCol="0" anchor="t">
            <a:noAutofit/>
          </a:bodyPr>
          <a:lstStyle/>
          <a:p>
            <a:r>
              <a:rPr lang="nb-NO" dirty="0">
                <a:latin typeface="Arial"/>
                <a:cs typeface="Arial"/>
              </a:rPr>
              <a:t>Lukke til med arbeidet!</a:t>
            </a:r>
          </a:p>
        </p:txBody>
      </p:sp>
    </p:spTree>
    <p:extLst>
      <p:ext uri="{BB962C8B-B14F-4D97-AF65-F5344CB8AC3E}">
        <p14:creationId xmlns:p14="http://schemas.microsoft.com/office/powerpoint/2010/main" val="1937323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1E4E28B-41B9-A6D7-13A9-EDBDFBB54CE6}"/>
              </a:ext>
            </a:extLst>
          </p:cNvPr>
          <p:cNvSpPr txBox="1"/>
          <p:nvPr/>
        </p:nvSpPr>
        <p:spPr>
          <a:xfrm>
            <a:off x="602165" y="858644"/>
            <a:ext cx="4304371" cy="630942"/>
          </a:xfrm>
          <a:prstGeom prst="rect">
            <a:avLst/>
          </a:prstGeom>
          <a:noFill/>
        </p:spPr>
        <p:txBody>
          <a:bodyPr wrap="square" lIns="91440" tIns="45720" rIns="91440" bIns="45720" rtlCol="0" anchor="t">
            <a:spAutoFit/>
          </a:bodyPr>
          <a:lstStyle/>
          <a:p>
            <a:r>
              <a:rPr lang="nb-NO" sz="3500" b="1" dirty="0"/>
              <a:t>Vil du </a:t>
            </a:r>
            <a:r>
              <a:rPr lang="nb-NO" sz="3500" b="1" dirty="0" err="1"/>
              <a:t>lesa</a:t>
            </a:r>
            <a:r>
              <a:rPr lang="nb-NO" sz="3500" b="1" dirty="0"/>
              <a:t> </a:t>
            </a:r>
            <a:r>
              <a:rPr lang="nb-NO" sz="3500" b="1" dirty="0" err="1"/>
              <a:t>meir</a:t>
            </a:r>
            <a:r>
              <a:rPr lang="nb-NO" sz="3500" b="1" dirty="0"/>
              <a:t>?</a:t>
            </a:r>
          </a:p>
        </p:txBody>
      </p:sp>
      <p:sp>
        <p:nvSpPr>
          <p:cNvPr id="3" name="TekstSylinder 2">
            <a:extLst>
              <a:ext uri="{FF2B5EF4-FFF2-40B4-BE49-F238E27FC236}">
                <a16:creationId xmlns:a16="http://schemas.microsoft.com/office/drawing/2014/main" id="{C28B5EB9-4AEB-C14E-9602-FCA30EF576B8}"/>
              </a:ext>
            </a:extLst>
          </p:cNvPr>
          <p:cNvSpPr txBox="1"/>
          <p:nvPr/>
        </p:nvSpPr>
        <p:spPr>
          <a:xfrm>
            <a:off x="724830" y="1739590"/>
            <a:ext cx="8151541" cy="4524315"/>
          </a:xfrm>
          <a:prstGeom prst="rect">
            <a:avLst/>
          </a:prstGeom>
          <a:noFill/>
        </p:spPr>
        <p:txBody>
          <a:bodyPr wrap="square" rtlCol="0">
            <a:spAutoFit/>
          </a:bodyPr>
          <a:lstStyle/>
          <a:p>
            <a:pPr marL="285750" indent="-285750">
              <a:buFont typeface="Arial" panose="020B0604020202020204" pitchFamily="34" charset="0"/>
              <a:buChar char="•"/>
            </a:pPr>
            <a:r>
              <a:rPr lang="nb-NO" sz="2400" dirty="0">
                <a:hlinkClick r:id="rId2"/>
              </a:rPr>
              <a:t>Boka Tillit</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hlinkClick r:id="rId3"/>
              </a:rPr>
              <a:t>Erfaringer med lovpålagte råd for medvirkning</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hlinkClick r:id="rId4"/>
              </a:rPr>
              <a:t>Veilederen for eldreråd, råd for personer med funksjonsnedsettelse og ungdomsråd</a:t>
            </a: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hlinkClick r:id="rId5"/>
              </a:rPr>
              <a:t>Forskrift for kommunale og fylkeskommunale råd</a:t>
            </a:r>
            <a:endParaRPr lang="nb-NO" sz="2400" dirty="0"/>
          </a:p>
          <a:p>
            <a:endParaRPr lang="nb-NO" sz="2400" dirty="0"/>
          </a:p>
          <a:p>
            <a:pPr marL="285750" indent="-285750">
              <a:buFont typeface="Arial" panose="020B0604020202020204" pitchFamily="34" charset="0"/>
              <a:buChar char="•"/>
            </a:pPr>
            <a:r>
              <a:rPr lang="nb-NO" sz="2400" dirty="0">
                <a:hlinkClick r:id="rId6"/>
              </a:rPr>
              <a:t>Veileder om FN-konvensjonen om rettighetene til mennesker med nedsatt funksjonsevne (CPRD)</a:t>
            </a:r>
            <a:endParaRPr lang="nb-NO" sz="2400" dirty="0"/>
          </a:p>
          <a:p>
            <a:pPr marL="285750" indent="-285750">
              <a:buFont typeface="Arial" panose="020B0604020202020204" pitchFamily="34" charset="0"/>
              <a:buChar char="•"/>
            </a:pPr>
            <a:endParaRPr lang="nb-NO" sz="2400" dirty="0"/>
          </a:p>
        </p:txBody>
      </p:sp>
    </p:spTree>
    <p:extLst>
      <p:ext uri="{BB962C8B-B14F-4D97-AF65-F5344CB8AC3E}">
        <p14:creationId xmlns:p14="http://schemas.microsoft.com/office/powerpoint/2010/main" val="379348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9BDAAB7-F697-0E03-80A8-8D62712925B3}"/>
              </a:ext>
            </a:extLst>
          </p:cNvPr>
          <p:cNvSpPr>
            <a:spLocks noGrp="1"/>
          </p:cNvSpPr>
          <p:nvPr>
            <p:ph type="body" sz="quarter" idx="10"/>
          </p:nvPr>
        </p:nvSpPr>
        <p:spPr/>
        <p:txBody>
          <a:bodyPr/>
          <a:lstStyle/>
          <a:p>
            <a:pPr algn="ctr"/>
            <a:r>
              <a:rPr lang="nb-NO"/>
              <a:t>Kommunesektorens samfunnsoppdrag</a:t>
            </a:r>
          </a:p>
        </p:txBody>
      </p:sp>
      <p:sp>
        <p:nvSpPr>
          <p:cNvPr id="5" name="TekstSylinder 4">
            <a:extLst>
              <a:ext uri="{FF2B5EF4-FFF2-40B4-BE49-F238E27FC236}">
                <a16:creationId xmlns:a16="http://schemas.microsoft.com/office/drawing/2014/main" id="{B37DF134-BF15-677A-335C-3F5FDDDDADA9}"/>
              </a:ext>
            </a:extLst>
          </p:cNvPr>
          <p:cNvSpPr txBox="1"/>
          <p:nvPr/>
        </p:nvSpPr>
        <p:spPr>
          <a:xfrm>
            <a:off x="927370" y="6306925"/>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1A58"/>
                </a:solidFill>
                <a:effectLst/>
                <a:uLnTx/>
                <a:uFillTx/>
                <a:latin typeface="Arial" panose="020B0604020202020204"/>
                <a:ea typeface="+mn-ea"/>
                <a:cs typeface="+mn-cs"/>
                <a:hlinkClick r:id="rId4"/>
              </a:rPr>
              <a:t>Link til filmen</a:t>
            </a:r>
            <a:endParaRPr kumimoji="0" lang="nb-NO" sz="11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6" name="Media på Internett 5" title="Kommunesektorens samfunnsoppdrag - lang versjon">
            <a:hlinkClick r:id="" action="ppaction://media"/>
            <a:extLst>
              <a:ext uri="{FF2B5EF4-FFF2-40B4-BE49-F238E27FC236}">
                <a16:creationId xmlns:a16="http://schemas.microsoft.com/office/drawing/2014/main" id="{F15817F9-9489-863A-654A-F9A1096EC93D}"/>
              </a:ext>
            </a:extLst>
          </p:cNvPr>
          <p:cNvPicPr>
            <a:picLocks noRot="1" noChangeAspect="1"/>
          </p:cNvPicPr>
          <p:nvPr>
            <a:videoFile r:link="rId1"/>
          </p:nvPr>
        </p:nvPicPr>
        <p:blipFill>
          <a:blip r:embed="rId5"/>
          <a:stretch>
            <a:fillRect/>
          </a:stretch>
        </p:blipFill>
        <p:spPr>
          <a:xfrm>
            <a:off x="1794769" y="1206327"/>
            <a:ext cx="8602462" cy="4860391"/>
          </a:xfrm>
          <a:prstGeom prst="rect">
            <a:avLst/>
          </a:prstGeom>
        </p:spPr>
      </p:pic>
    </p:spTree>
    <p:extLst>
      <p:ext uri="{BB962C8B-B14F-4D97-AF65-F5344CB8AC3E}">
        <p14:creationId xmlns:p14="http://schemas.microsoft.com/office/powerpoint/2010/main" val="26129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0B984CF-DCEB-9CE9-F2D0-4D3FCDDB8E1B}"/>
              </a:ext>
            </a:extLst>
          </p:cNvPr>
          <p:cNvSpPr>
            <a:spLocks noGrp="1"/>
          </p:cNvSpPr>
          <p:nvPr>
            <p:ph type="body" sz="quarter" idx="10"/>
          </p:nvPr>
        </p:nvSpPr>
        <p:spPr/>
        <p:txBody>
          <a:bodyPr/>
          <a:lstStyle/>
          <a:p>
            <a:r>
              <a:rPr lang="nb-NO" dirty="0"/>
              <a:t>Kommunen sine </a:t>
            </a:r>
            <a:r>
              <a:rPr lang="nb-NO" dirty="0" err="1"/>
              <a:t>oppgåver</a:t>
            </a:r>
            <a:r>
              <a:rPr lang="nb-NO" dirty="0"/>
              <a:t> og roller</a:t>
            </a:r>
          </a:p>
        </p:txBody>
      </p:sp>
      <p:sp>
        <p:nvSpPr>
          <p:cNvPr id="3" name="Plassholder for tekst 2">
            <a:extLst>
              <a:ext uri="{FF2B5EF4-FFF2-40B4-BE49-F238E27FC236}">
                <a16:creationId xmlns:a16="http://schemas.microsoft.com/office/drawing/2014/main" id="{EC8DD0BA-FE2B-CCE1-3A85-597D95D8E95E}"/>
              </a:ext>
            </a:extLst>
          </p:cNvPr>
          <p:cNvSpPr>
            <a:spLocks noGrp="1"/>
          </p:cNvSpPr>
          <p:nvPr>
            <p:ph type="body" sz="quarter" idx="12"/>
          </p:nvPr>
        </p:nvSpPr>
        <p:spPr>
          <a:xfrm>
            <a:off x="907177" y="1960429"/>
            <a:ext cx="5089448" cy="3982638"/>
          </a:xfr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dirty="0">
                <a:ln>
                  <a:noFill/>
                </a:ln>
                <a:solidFill>
                  <a:srgbClr val="001A58"/>
                </a:solidFill>
                <a:effectLst/>
                <a:uLnTx/>
                <a:uFillTx/>
                <a:latin typeface="Calibri"/>
                <a:ea typeface="+mn-ea"/>
                <a:cs typeface="+mn-cs"/>
              </a:rPr>
              <a:t>Vera </a:t>
            </a:r>
            <a:r>
              <a:rPr kumimoji="0" lang="nb-NO" sz="3200" b="0" i="0" u="none" strike="noStrike" kern="1200" cap="none" spc="0" normalizeH="0" baseline="0" noProof="0" dirty="0" err="1">
                <a:ln>
                  <a:noFill/>
                </a:ln>
                <a:solidFill>
                  <a:srgbClr val="001A58"/>
                </a:solidFill>
                <a:effectLst/>
                <a:uLnTx/>
                <a:uFillTx/>
                <a:latin typeface="Calibri"/>
                <a:ea typeface="+mn-ea"/>
                <a:cs typeface="+mn-cs"/>
              </a:rPr>
              <a:t>ein</a:t>
            </a:r>
            <a:r>
              <a:rPr kumimoji="0" lang="nb-NO" sz="3200" b="0" i="0" u="none" strike="noStrike" kern="1200" cap="none" spc="0" normalizeH="0" baseline="0" noProof="0" dirty="0">
                <a:ln>
                  <a:noFill/>
                </a:ln>
                <a:solidFill>
                  <a:srgbClr val="001A58"/>
                </a:solidFill>
                <a:effectLst/>
                <a:uLnTx/>
                <a:uFillTx/>
                <a:latin typeface="Calibri"/>
                <a:ea typeface="+mn-ea"/>
                <a:cs typeface="+mn-cs"/>
              </a:rPr>
              <a:t> demokratisk aktør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dirty="0">
                <a:ln>
                  <a:noFill/>
                </a:ln>
                <a:solidFill>
                  <a:srgbClr val="001A58"/>
                </a:solidFill>
                <a:effectLst/>
                <a:uLnTx/>
                <a:uFillTx/>
                <a:latin typeface="Calibri"/>
                <a:ea typeface="+mn-ea"/>
                <a:cs typeface="+mn-cs"/>
              </a:rPr>
              <a:t>Yta </a:t>
            </a:r>
            <a:r>
              <a:rPr kumimoji="0" lang="nb-NO" sz="3200" b="0" i="0" u="none" strike="noStrike" kern="1200" cap="none" spc="0" normalizeH="0" baseline="0" noProof="0" dirty="0" err="1">
                <a:ln>
                  <a:noFill/>
                </a:ln>
                <a:solidFill>
                  <a:srgbClr val="001A58"/>
                </a:solidFill>
                <a:effectLst/>
                <a:uLnTx/>
                <a:uFillTx/>
                <a:latin typeface="Calibri"/>
                <a:ea typeface="+mn-ea"/>
                <a:cs typeface="+mn-cs"/>
              </a:rPr>
              <a:t>offentlege</a:t>
            </a:r>
            <a:r>
              <a:rPr kumimoji="0" lang="nb-NO" sz="3200" b="0" i="0" u="none" strike="noStrike" kern="1200" cap="none" spc="0" normalizeH="0" baseline="0" noProof="0" dirty="0">
                <a:ln>
                  <a:noFill/>
                </a:ln>
                <a:solidFill>
                  <a:srgbClr val="001A58"/>
                </a:solidFill>
                <a:effectLst/>
                <a:uLnTx/>
                <a:uFillTx/>
                <a:latin typeface="Calibri"/>
                <a:ea typeface="+mn-ea"/>
                <a:cs typeface="+mn-cs"/>
              </a:rPr>
              <a:t> </a:t>
            </a:r>
            <a:r>
              <a:rPr kumimoji="0" lang="nb-NO" sz="3200" b="0" i="0" u="none" strike="noStrike" kern="1200" cap="none" spc="0" normalizeH="0" baseline="0" noProof="0" dirty="0" err="1">
                <a:ln>
                  <a:noFill/>
                </a:ln>
                <a:solidFill>
                  <a:srgbClr val="001A58"/>
                </a:solidFill>
                <a:effectLst/>
                <a:uLnTx/>
                <a:uFillTx/>
                <a:latin typeface="Calibri"/>
                <a:ea typeface="+mn-ea"/>
                <a:cs typeface="+mn-cs"/>
              </a:rPr>
              <a:t>tenester</a:t>
            </a:r>
            <a:endParaRPr kumimoji="0" lang="nb-NO" sz="3200" b="0" i="0" u="none" strike="noStrike" kern="1200" cap="none" spc="0" normalizeH="0" baseline="0" noProof="0" dirty="0">
              <a:ln>
                <a:noFill/>
              </a:ln>
              <a:solidFill>
                <a:srgbClr val="001A58"/>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dirty="0">
                <a:ln>
                  <a:noFill/>
                </a:ln>
                <a:solidFill>
                  <a:srgbClr val="001A58"/>
                </a:solidFill>
                <a:effectLst/>
                <a:uLnTx/>
                <a:uFillTx/>
                <a:latin typeface="Calibri"/>
                <a:ea typeface="+mn-ea"/>
                <a:cs typeface="+mn-cs"/>
              </a:rPr>
              <a:t>Driva samfunnsutvikling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3200" b="0" i="0" u="none" strike="noStrike" kern="1200" cap="none" spc="0" normalizeH="0" baseline="0" noProof="0" dirty="0">
                <a:ln>
                  <a:noFill/>
                </a:ln>
                <a:solidFill>
                  <a:srgbClr val="001A58"/>
                </a:solidFill>
                <a:effectLst/>
                <a:uLnTx/>
                <a:uFillTx/>
                <a:latin typeface="Calibri"/>
                <a:ea typeface="+mn-ea"/>
                <a:cs typeface="+mn-cs"/>
              </a:rPr>
              <a:t>Utøva mynde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3200" b="0" i="0" u="none" strike="noStrike" kern="1200" cap="none" spc="0" normalizeH="0" baseline="0" noProof="0" dirty="0">
              <a:ln>
                <a:noFill/>
              </a:ln>
              <a:solidFill>
                <a:srgbClr val="001A58"/>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200" b="0" i="0" u="none" strike="noStrike" kern="1200" cap="none" spc="0" normalizeH="0" baseline="0" noProof="0" dirty="0" err="1">
                <a:ln>
                  <a:noFill/>
                </a:ln>
                <a:solidFill>
                  <a:srgbClr val="001A58"/>
                </a:solidFill>
                <a:effectLst/>
                <a:uLnTx/>
                <a:uFillTx/>
                <a:latin typeface="Calibri"/>
                <a:ea typeface="+mn-ea"/>
                <a:cs typeface="+mn-cs"/>
              </a:rPr>
              <a:t>Arbeidsgjevar</a:t>
            </a:r>
            <a:r>
              <a:rPr kumimoji="0" lang="nb-NO" sz="3200" b="0" i="0" u="none" strike="noStrike" kern="1200" cap="none" spc="0" normalizeH="0" baseline="0" noProof="0" dirty="0">
                <a:ln>
                  <a:noFill/>
                </a:ln>
                <a:solidFill>
                  <a:srgbClr val="001A58"/>
                </a:solidFill>
                <a:effectLst/>
                <a:uLnTx/>
                <a:uFillTx/>
                <a:latin typeface="Calibri"/>
                <a:ea typeface="+mn-ea"/>
                <a:cs typeface="+mn-cs"/>
              </a:rPr>
              <a:t> for de </a:t>
            </a:r>
            <a:r>
              <a:rPr lang="nb-NO" sz="3200" dirty="0">
                <a:solidFill>
                  <a:srgbClr val="001A58"/>
                </a:solidFill>
                <a:latin typeface="Calibri"/>
                <a:cs typeface="+mn-cs"/>
              </a:rPr>
              <a:t>tilse</a:t>
            </a:r>
            <a:r>
              <a:rPr kumimoji="0" lang="nb-NO" sz="3200" b="0" i="0" u="none" strike="noStrike" kern="1200" cap="none" spc="0" normalizeH="0" baseline="0" noProof="0" dirty="0" err="1">
                <a:ln>
                  <a:noFill/>
                </a:ln>
                <a:solidFill>
                  <a:srgbClr val="001A58"/>
                </a:solidFill>
                <a:effectLst/>
                <a:uLnTx/>
                <a:uFillTx/>
                <a:latin typeface="Calibri"/>
                <a:ea typeface="+mn-ea"/>
                <a:cs typeface="+mn-cs"/>
              </a:rPr>
              <a:t>tte</a:t>
            </a:r>
            <a:r>
              <a:rPr kumimoji="0" lang="nb-NO" sz="3200" b="0" i="0" u="none" strike="noStrike" kern="1200" cap="none" spc="0" normalizeH="0" baseline="0" noProof="0" dirty="0">
                <a:ln>
                  <a:noFill/>
                </a:ln>
                <a:solidFill>
                  <a:srgbClr val="001A58"/>
                </a:solidFill>
                <a:effectLst/>
                <a:uLnTx/>
                <a:uFillTx/>
                <a:latin typeface="Calibri"/>
                <a:ea typeface="+mn-ea"/>
                <a:cs typeface="+mn-cs"/>
              </a:rPr>
              <a:t> </a:t>
            </a:r>
          </a:p>
          <a:p>
            <a:endParaRPr lang="nb-NO" sz="3200" dirty="0"/>
          </a:p>
        </p:txBody>
      </p:sp>
      <p:pic>
        <p:nvPicPr>
          <p:cNvPr id="5" name="Plassholder for bilde 4">
            <a:extLst>
              <a:ext uri="{FF2B5EF4-FFF2-40B4-BE49-F238E27FC236}">
                <a16:creationId xmlns:a16="http://schemas.microsoft.com/office/drawing/2014/main" id="{25F232AC-0562-0FF9-8625-EB4378223918}"/>
              </a:ext>
            </a:extLst>
          </p:cNvPr>
          <p:cNvPicPr>
            <a:picLocks noGrp="1" noChangeAspect="1"/>
          </p:cNvPicPr>
          <p:nvPr>
            <p:ph type="pic" sz="quarter" idx="13"/>
          </p:nvPr>
        </p:nvPicPr>
        <p:blipFill>
          <a:blip r:embed="rId3"/>
          <a:srcRect l="21890" r="21890"/>
          <a:stretch>
            <a:fillRect/>
          </a:stretch>
        </p:blipFill>
        <p:spPr>
          <a:prstGeom prst="rect">
            <a:avLst/>
          </a:prstGeom>
        </p:spPr>
      </p:pic>
      <p:sp>
        <p:nvSpPr>
          <p:cNvPr id="4" name="TekstSylinder 3">
            <a:extLst>
              <a:ext uri="{FF2B5EF4-FFF2-40B4-BE49-F238E27FC236}">
                <a16:creationId xmlns:a16="http://schemas.microsoft.com/office/drawing/2014/main" id="{FDD71631-B1A4-1F48-30A6-B2867E53DEA2}"/>
              </a:ext>
            </a:extLst>
          </p:cNvPr>
          <p:cNvSpPr txBox="1"/>
          <p:nvPr/>
        </p:nvSpPr>
        <p:spPr>
          <a:xfrm>
            <a:off x="4974680" y="6558267"/>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3025330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484969A-313B-A187-D4FF-774BE9D9C13B}"/>
              </a:ext>
            </a:extLst>
          </p:cNvPr>
          <p:cNvSpPr txBox="1"/>
          <p:nvPr/>
        </p:nvSpPr>
        <p:spPr>
          <a:xfrm>
            <a:off x="2310348" y="336885"/>
            <a:ext cx="7571303"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3600" b="1" dirty="0" err="1">
                <a:solidFill>
                  <a:srgbClr val="001A58"/>
                </a:solidFill>
                <a:latin typeface="Arial" panose="020B0604020202020204"/>
              </a:rPr>
              <a:t>Utfordringar</a:t>
            </a:r>
            <a:r>
              <a:rPr kumimoji="0" lang="nb-NO" sz="3600" b="1" i="0" u="none" strike="noStrike" kern="1200" cap="none" spc="0" normalizeH="0" baseline="0" noProof="0" dirty="0">
                <a:ln>
                  <a:noFill/>
                </a:ln>
                <a:solidFill>
                  <a:srgbClr val="001A58"/>
                </a:solidFill>
                <a:effectLst/>
                <a:uLnTx/>
                <a:uFillTx/>
                <a:latin typeface="Arial" panose="020B0604020202020204"/>
                <a:ea typeface="+mn-ea"/>
                <a:cs typeface="+mn-cs"/>
              </a:rPr>
              <a:t> for kommunal sektor</a:t>
            </a:r>
          </a:p>
        </p:txBody>
      </p:sp>
      <p:sp>
        <p:nvSpPr>
          <p:cNvPr id="5" name="Rektangel 4">
            <a:extLst>
              <a:ext uri="{FF2B5EF4-FFF2-40B4-BE49-F238E27FC236}">
                <a16:creationId xmlns:a16="http://schemas.microsoft.com/office/drawing/2014/main" id="{8CF7F264-2E47-C863-76F5-92EEB2C7544F}"/>
              </a:ext>
            </a:extLst>
          </p:cNvPr>
          <p:cNvSpPr/>
          <p:nvPr/>
        </p:nvSpPr>
        <p:spPr>
          <a:xfrm>
            <a:off x="1543208"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ktangel 5">
            <a:extLst>
              <a:ext uri="{FF2B5EF4-FFF2-40B4-BE49-F238E27FC236}">
                <a16:creationId xmlns:a16="http://schemas.microsoft.com/office/drawing/2014/main" id="{0286BADB-D20C-F633-EAEB-9022D846517A}"/>
              </a:ext>
            </a:extLst>
          </p:cNvPr>
          <p:cNvSpPr/>
          <p:nvPr/>
        </p:nvSpPr>
        <p:spPr>
          <a:xfrm>
            <a:off x="8721584"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15EEB316-B493-86EC-AFDB-6456B07D1126}"/>
              </a:ext>
            </a:extLst>
          </p:cNvPr>
          <p:cNvSpPr/>
          <p:nvPr/>
        </p:nvSpPr>
        <p:spPr>
          <a:xfrm>
            <a:off x="6328792"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019B1B9A-E9E3-787E-1DB1-7529663D66B3}"/>
              </a:ext>
            </a:extLst>
          </p:cNvPr>
          <p:cNvSpPr/>
          <p:nvPr/>
        </p:nvSpPr>
        <p:spPr>
          <a:xfrm>
            <a:off x="3936000" y="1269000"/>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67CAF244-5F6B-C1B5-CA9E-16E11EFD86C8}"/>
              </a:ext>
            </a:extLst>
          </p:cNvPr>
          <p:cNvSpPr/>
          <p:nvPr/>
        </p:nvSpPr>
        <p:spPr>
          <a:xfrm>
            <a:off x="1543208"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A016365D-143D-D92D-91E1-4414EBA2D15F}"/>
              </a:ext>
            </a:extLst>
          </p:cNvPr>
          <p:cNvSpPr/>
          <p:nvPr/>
        </p:nvSpPr>
        <p:spPr>
          <a:xfrm>
            <a:off x="8721584"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DD96BC9B-3576-49BF-6913-E3902A1C1718}"/>
              </a:ext>
            </a:extLst>
          </p:cNvPr>
          <p:cNvSpPr/>
          <p:nvPr/>
        </p:nvSpPr>
        <p:spPr>
          <a:xfrm>
            <a:off x="6328792"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8DB195D3-78C7-3AB8-369C-5E5772641E98}"/>
              </a:ext>
            </a:extLst>
          </p:cNvPr>
          <p:cNvSpPr/>
          <p:nvPr/>
        </p:nvSpPr>
        <p:spPr>
          <a:xfrm>
            <a:off x="3936000" y="3650138"/>
            <a:ext cx="2160000" cy="216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kstSylinder 12">
            <a:extLst>
              <a:ext uri="{FF2B5EF4-FFF2-40B4-BE49-F238E27FC236}">
                <a16:creationId xmlns:a16="http://schemas.microsoft.com/office/drawing/2014/main" id="{9F481CCF-B172-5D71-E389-621BFC56839F}"/>
              </a:ext>
            </a:extLst>
          </p:cNvPr>
          <p:cNvSpPr txBox="1"/>
          <p:nvPr/>
        </p:nvSpPr>
        <p:spPr>
          <a:xfrm>
            <a:off x="1543208" y="1269000"/>
            <a:ext cx="2160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Trangare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økonomi krev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tøffare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prioriteringar</a:t>
            </a: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17" name="Grafikk 16" descr="Mynter kontur">
            <a:extLst>
              <a:ext uri="{FF2B5EF4-FFF2-40B4-BE49-F238E27FC236}">
                <a16:creationId xmlns:a16="http://schemas.microsoft.com/office/drawing/2014/main" id="{BB27B06B-B382-447C-7EF7-3C65EDB47F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19" y="1485299"/>
            <a:ext cx="831377" cy="831377"/>
          </a:xfrm>
          <a:prstGeom prst="rect">
            <a:avLst/>
          </a:prstGeom>
        </p:spPr>
      </p:pic>
      <p:sp>
        <p:nvSpPr>
          <p:cNvPr id="19" name="TekstSylinder 18">
            <a:extLst>
              <a:ext uri="{FF2B5EF4-FFF2-40B4-BE49-F238E27FC236}">
                <a16:creationId xmlns:a16="http://schemas.microsoft.com/office/drawing/2014/main" id="{9B20E044-43AA-C86F-A880-9BB8F841008A}"/>
              </a:ext>
            </a:extLst>
          </p:cNvPr>
          <p:cNvSpPr txBox="1"/>
          <p:nvPr/>
        </p:nvSpPr>
        <p:spPr>
          <a:xfrm>
            <a:off x="3987300" y="1510098"/>
            <a:ext cx="2057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Mangel på kompetanse og </a:t>
            </a:r>
            <a:b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a:ln>
                  <a:noFill/>
                </a:ln>
                <a:solidFill>
                  <a:srgbClr val="001A58"/>
                </a:solidFill>
                <a:effectLst/>
                <a:uLnTx/>
                <a:uFillTx/>
                <a:latin typeface="Arial" panose="020B0604020202020204"/>
                <a:ea typeface="+mn-ea"/>
                <a:cs typeface="+mn-cs"/>
              </a:rPr>
              <a:t>arbeidskraft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1A58"/>
              </a:solidFill>
              <a:effectLst/>
              <a:uLnTx/>
              <a:uFillTx/>
              <a:latin typeface="Arial" panose="020B0604020202020204"/>
              <a:ea typeface="+mn-ea"/>
              <a:cs typeface="+mn-cs"/>
            </a:endParaRPr>
          </a:p>
        </p:txBody>
      </p:sp>
      <p:pic>
        <p:nvPicPr>
          <p:cNvPr id="21" name="Grafikk 20" descr="psykisk helse kontur">
            <a:extLst>
              <a:ext uri="{FF2B5EF4-FFF2-40B4-BE49-F238E27FC236}">
                <a16:creationId xmlns:a16="http://schemas.microsoft.com/office/drawing/2014/main" id="{8DF80B6D-B0A8-783E-1306-C117D91494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4000" y="1468987"/>
            <a:ext cx="864000" cy="864000"/>
          </a:xfrm>
          <a:prstGeom prst="rect">
            <a:avLst/>
          </a:prstGeom>
        </p:spPr>
      </p:pic>
      <p:sp>
        <p:nvSpPr>
          <p:cNvPr id="22" name="TekstSylinder 21">
            <a:extLst>
              <a:ext uri="{FF2B5EF4-FFF2-40B4-BE49-F238E27FC236}">
                <a16:creationId xmlns:a16="http://schemas.microsoft.com/office/drawing/2014/main" id="{69A28C5C-3BB3-2B6D-7D23-8C51813FBFEB}"/>
              </a:ext>
            </a:extLst>
          </p:cNvPr>
          <p:cNvSpPr txBox="1"/>
          <p:nvPr/>
        </p:nvSpPr>
        <p:spPr>
          <a:xfrm>
            <a:off x="6438900" y="1468987"/>
            <a:ext cx="19431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Demokratiet under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sp>
        <p:nvSpPr>
          <p:cNvPr id="23" name="TekstSylinder 22">
            <a:extLst>
              <a:ext uri="{FF2B5EF4-FFF2-40B4-BE49-F238E27FC236}">
                <a16:creationId xmlns:a16="http://schemas.microsoft.com/office/drawing/2014/main" id="{E98A16CC-B67A-0ACF-4B12-059E184E8778}"/>
              </a:ext>
            </a:extLst>
          </p:cNvPr>
          <p:cNvSpPr txBox="1"/>
          <p:nvPr/>
        </p:nvSpPr>
        <p:spPr>
          <a:xfrm>
            <a:off x="8788584" y="2082486"/>
            <a:ext cx="21600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Kort tid for utslippskutt,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byggja</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ut ny energi, sikra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naturmangfald</a:t>
            </a: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sp>
        <p:nvSpPr>
          <p:cNvPr id="24" name="TekstSylinder 23">
            <a:extLst>
              <a:ext uri="{FF2B5EF4-FFF2-40B4-BE49-F238E27FC236}">
                <a16:creationId xmlns:a16="http://schemas.microsoft.com/office/drawing/2014/main" id="{6B6F67AC-0A93-AA98-C585-0A0B759EB1AD}"/>
              </a:ext>
            </a:extLst>
          </p:cNvPr>
          <p:cNvSpPr txBox="1"/>
          <p:nvPr/>
        </p:nvSpPr>
        <p:spPr>
          <a:xfrm>
            <a:off x="1543208" y="3911600"/>
            <a:ext cx="2160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err="1">
                <a:solidFill>
                  <a:srgbClr val="001A58"/>
                </a:solidFill>
                <a:latin typeface="Arial" panose="020B0604020202020204"/>
              </a:rPr>
              <a:t>Auka</a:t>
            </a:r>
            <a:r>
              <a:rPr lang="nb-NO" dirty="0">
                <a:solidFill>
                  <a:srgbClr val="001A58"/>
                </a:solidFill>
                <a:latin typeface="Arial" panose="020B0604020202020204"/>
              </a:rPr>
              <a:t> </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helse- og omsorgsbehov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26" name="Grafikk 25" descr="Lege hunn kontur">
            <a:extLst>
              <a:ext uri="{FF2B5EF4-FFF2-40B4-BE49-F238E27FC236}">
                <a16:creationId xmlns:a16="http://schemas.microsoft.com/office/drawing/2014/main" id="{054E1C2C-BB23-820E-10C6-E7AECDC482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7519" y="3911600"/>
            <a:ext cx="864000" cy="864000"/>
          </a:xfrm>
          <a:prstGeom prst="rect">
            <a:avLst/>
          </a:prstGeom>
        </p:spPr>
      </p:pic>
      <p:sp>
        <p:nvSpPr>
          <p:cNvPr id="27" name="TekstSylinder 26">
            <a:extLst>
              <a:ext uri="{FF2B5EF4-FFF2-40B4-BE49-F238E27FC236}">
                <a16:creationId xmlns:a16="http://schemas.microsoft.com/office/drawing/2014/main" id="{37111D4B-C1A5-71E6-D9AA-E73841CC9468}"/>
              </a:ext>
            </a:extLst>
          </p:cNvPr>
          <p:cNvSpPr txBox="1"/>
          <p:nvPr/>
        </p:nvSpPr>
        <p:spPr>
          <a:xfrm>
            <a:off x="3987300" y="3924300"/>
            <a:ext cx="20574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Digitaliserings-arbeidet er for lite samordna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29" name="Grafikk 28" descr="Databehandling i skyen kontur">
            <a:extLst>
              <a:ext uri="{FF2B5EF4-FFF2-40B4-BE49-F238E27FC236}">
                <a16:creationId xmlns:a16="http://schemas.microsoft.com/office/drawing/2014/main" id="{13F56B2F-5A69-53A0-C3A0-6314781E61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4000" y="3815585"/>
            <a:ext cx="864000" cy="864000"/>
          </a:xfrm>
          <a:prstGeom prst="rect">
            <a:avLst/>
          </a:prstGeom>
        </p:spPr>
      </p:pic>
      <p:sp>
        <p:nvSpPr>
          <p:cNvPr id="30" name="TekstSylinder 29">
            <a:extLst>
              <a:ext uri="{FF2B5EF4-FFF2-40B4-BE49-F238E27FC236}">
                <a16:creationId xmlns:a16="http://schemas.microsoft.com/office/drawing/2014/main" id="{2975C0AC-960B-B08D-6198-15747E0CE57B}"/>
              </a:ext>
            </a:extLst>
          </p:cNvPr>
          <p:cNvSpPr txBox="1"/>
          <p:nvPr/>
        </p:nvSpPr>
        <p:spPr>
          <a:xfrm>
            <a:off x="6438900" y="3911600"/>
            <a:ext cx="19431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Fleire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står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utanfor</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arbeids- og samfunnslivet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32" name="Grafikk 31" descr="Barn kontur">
            <a:extLst>
              <a:ext uri="{FF2B5EF4-FFF2-40B4-BE49-F238E27FC236}">
                <a16:creationId xmlns:a16="http://schemas.microsoft.com/office/drawing/2014/main" id="{C88A4343-A0F7-0FFC-C000-86F61153B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3584" y="3815585"/>
            <a:ext cx="936000" cy="936000"/>
          </a:xfrm>
          <a:prstGeom prst="rect">
            <a:avLst/>
          </a:prstGeom>
        </p:spPr>
      </p:pic>
      <p:sp>
        <p:nvSpPr>
          <p:cNvPr id="33" name="TekstSylinder 32">
            <a:extLst>
              <a:ext uri="{FF2B5EF4-FFF2-40B4-BE49-F238E27FC236}">
                <a16:creationId xmlns:a16="http://schemas.microsoft.com/office/drawing/2014/main" id="{ECC609DC-FE7C-6A1B-0FAD-CE6F7279DCB7}"/>
              </a:ext>
            </a:extLst>
          </p:cNvPr>
          <p:cNvSpPr txBox="1"/>
          <p:nvPr/>
        </p:nvSpPr>
        <p:spPr>
          <a:xfrm>
            <a:off x="8813800" y="3942181"/>
            <a:ext cx="20677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err="1">
                <a:solidFill>
                  <a:srgbClr val="001A58"/>
                </a:solidFill>
                <a:latin typeface="Arial" panose="020B0604020202020204"/>
              </a:rPr>
              <a:t>Auka</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nde</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risiko for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krisar</a:t>
            </a: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 og </a:t>
            </a:r>
            <a:b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br>
            <a:r>
              <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rPr>
              <a:t>uønska </a:t>
            </a:r>
            <a:r>
              <a:rPr kumimoji="0" lang="nb-NO" sz="1800" b="0" i="0" u="none" strike="noStrike" kern="1200" cap="none" spc="0" normalizeH="0" baseline="0" noProof="0" dirty="0" err="1">
                <a:ln>
                  <a:noFill/>
                </a:ln>
                <a:solidFill>
                  <a:srgbClr val="001A58"/>
                </a:solidFill>
                <a:effectLst/>
                <a:uLnTx/>
                <a:uFillTx/>
                <a:latin typeface="Arial" panose="020B0604020202020204"/>
                <a:ea typeface="+mn-ea"/>
                <a:cs typeface="+mn-cs"/>
              </a:rPr>
              <a:t>hendingar</a:t>
            </a: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1A58"/>
              </a:solidFill>
              <a:effectLst/>
              <a:uLnTx/>
              <a:uFillTx/>
              <a:latin typeface="Arial" panose="020B0604020202020204"/>
              <a:ea typeface="+mn-ea"/>
              <a:cs typeface="+mn-cs"/>
            </a:endParaRPr>
          </a:p>
        </p:txBody>
      </p:sp>
      <p:pic>
        <p:nvPicPr>
          <p:cNvPr id="35" name="Grafikk 34" descr="Advarsel kontur">
            <a:extLst>
              <a:ext uri="{FF2B5EF4-FFF2-40B4-BE49-F238E27FC236}">
                <a16:creationId xmlns:a16="http://schemas.microsoft.com/office/drawing/2014/main" id="{1A248970-C6C7-3DE8-FF53-7C34384E4D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9584" y="3714784"/>
            <a:ext cx="792000" cy="792000"/>
          </a:xfrm>
          <a:prstGeom prst="rect">
            <a:avLst/>
          </a:prstGeom>
        </p:spPr>
      </p:pic>
      <p:pic>
        <p:nvPicPr>
          <p:cNvPr id="41" name="Grafikk 40" descr="Gresk tempel kontur">
            <a:extLst>
              <a:ext uri="{FF2B5EF4-FFF2-40B4-BE49-F238E27FC236}">
                <a16:creationId xmlns:a16="http://schemas.microsoft.com/office/drawing/2014/main" id="{A7AB717E-DF72-236E-D140-A407587566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29584" y="1485000"/>
            <a:ext cx="864000" cy="864000"/>
          </a:xfrm>
          <a:prstGeom prst="rect">
            <a:avLst/>
          </a:prstGeom>
        </p:spPr>
      </p:pic>
      <p:pic>
        <p:nvPicPr>
          <p:cNvPr id="45" name="Grafikk 44" descr="Bærekraft kontur">
            <a:extLst>
              <a:ext uri="{FF2B5EF4-FFF2-40B4-BE49-F238E27FC236}">
                <a16:creationId xmlns:a16="http://schemas.microsoft.com/office/drawing/2014/main" id="{AF7720B2-3A7D-08CF-3FFF-735AF8AE3E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23584" y="1406503"/>
            <a:ext cx="756000" cy="756000"/>
          </a:xfrm>
          <a:prstGeom prst="rect">
            <a:avLst/>
          </a:prstGeom>
        </p:spPr>
      </p:pic>
    </p:spTree>
    <p:extLst>
      <p:ext uri="{BB962C8B-B14F-4D97-AF65-F5344CB8AC3E}">
        <p14:creationId xmlns:p14="http://schemas.microsoft.com/office/powerpoint/2010/main" val="238010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B7A058E-787B-1EE6-817C-8CEB50F9C308}"/>
              </a:ext>
            </a:extLst>
          </p:cNvPr>
          <p:cNvSpPr>
            <a:spLocks noGrp="1"/>
          </p:cNvSpPr>
          <p:nvPr>
            <p:ph type="body" sz="quarter" idx="10"/>
          </p:nvPr>
        </p:nvSpPr>
        <p:spPr/>
        <p:txBody>
          <a:bodyPr/>
          <a:lstStyle/>
          <a:p>
            <a:r>
              <a:rPr lang="nb-NO" sz="3600" dirty="0"/>
              <a:t>Kvifor har me </a:t>
            </a:r>
            <a:r>
              <a:rPr lang="nb-NO" sz="3600" dirty="0" err="1"/>
              <a:t>eit</a:t>
            </a:r>
            <a:r>
              <a:rPr lang="nb-NO" sz="3600" dirty="0"/>
              <a:t> lokalt </a:t>
            </a:r>
            <a:r>
              <a:rPr lang="nb-NO" sz="3600" dirty="0" err="1"/>
              <a:t>sjølvstyre</a:t>
            </a:r>
            <a:r>
              <a:rPr lang="nb-NO" sz="3600" dirty="0"/>
              <a:t>? </a:t>
            </a:r>
          </a:p>
        </p:txBody>
      </p:sp>
      <p:sp>
        <p:nvSpPr>
          <p:cNvPr id="3" name="Plassholder for tekst 2">
            <a:extLst>
              <a:ext uri="{FF2B5EF4-FFF2-40B4-BE49-F238E27FC236}">
                <a16:creationId xmlns:a16="http://schemas.microsoft.com/office/drawing/2014/main" id="{300B7EB4-8751-C3A9-2523-568811A49A54}"/>
              </a:ext>
            </a:extLst>
          </p:cNvPr>
          <p:cNvSpPr>
            <a:spLocks noGrp="1"/>
          </p:cNvSpPr>
          <p:nvPr>
            <p:ph type="body" sz="quarter" idx="12"/>
          </p:nvPr>
        </p:nvSpPr>
        <p:spPr>
          <a:xfrm>
            <a:off x="6478245" y="2274671"/>
            <a:ext cx="4839453" cy="3982638"/>
          </a:xfrm>
        </p:spPr>
        <p:txBody>
          <a:bodyPr/>
          <a:lstStyle/>
          <a:p>
            <a:r>
              <a:rPr lang="nb-NO" sz="2600" dirty="0"/>
              <a:t>Fridom</a:t>
            </a:r>
          </a:p>
          <a:p>
            <a:endParaRPr lang="nb-NO" sz="2600" dirty="0"/>
          </a:p>
          <a:p>
            <a:r>
              <a:rPr lang="nb-NO" sz="2600" dirty="0"/>
              <a:t>Demokrati</a:t>
            </a:r>
          </a:p>
          <a:p>
            <a:endParaRPr lang="nb-NO" sz="2600" dirty="0"/>
          </a:p>
          <a:p>
            <a:r>
              <a:rPr lang="nb-NO" sz="2600" dirty="0"/>
              <a:t>Effektivitet</a:t>
            </a:r>
          </a:p>
        </p:txBody>
      </p:sp>
      <p:pic>
        <p:nvPicPr>
          <p:cNvPr id="5" name="Plassholder for bilde 4">
            <a:extLst>
              <a:ext uri="{FF2B5EF4-FFF2-40B4-BE49-F238E27FC236}">
                <a16:creationId xmlns:a16="http://schemas.microsoft.com/office/drawing/2014/main" id="{E90CE46D-289C-335A-B902-13C435EA816F}"/>
              </a:ext>
            </a:extLst>
          </p:cNvPr>
          <p:cNvPicPr>
            <a:picLocks noGrp="1" noChangeAspect="1"/>
          </p:cNvPicPr>
          <p:nvPr>
            <p:ph type="pic" sz="quarter" idx="13"/>
          </p:nvPr>
        </p:nvPicPr>
        <p:blipFill>
          <a:blip r:embed="rId3"/>
          <a:srcRect l="2565" r="2565"/>
          <a:stretch>
            <a:fillRect/>
          </a:stretch>
        </p:blipFill>
        <p:spPr>
          <a:prstGeom prst="rect">
            <a:avLst/>
          </a:prstGeom>
        </p:spPr>
      </p:pic>
      <p:sp>
        <p:nvSpPr>
          <p:cNvPr id="4" name="TekstSylinder 3">
            <a:extLst>
              <a:ext uri="{FF2B5EF4-FFF2-40B4-BE49-F238E27FC236}">
                <a16:creationId xmlns:a16="http://schemas.microsoft.com/office/drawing/2014/main" id="{47BE0309-96D9-A780-BD07-1AB11BCD8CEB}"/>
              </a:ext>
            </a:extLst>
          </p:cNvPr>
          <p:cNvSpPr txBox="1"/>
          <p:nvPr/>
        </p:nvSpPr>
        <p:spPr>
          <a:xfrm>
            <a:off x="5910943" y="6455229"/>
            <a:ext cx="1433406" cy="276999"/>
          </a:xfrm>
          <a:prstGeom prst="rect">
            <a:avLst/>
          </a:prstGeom>
          <a:noFill/>
        </p:spPr>
        <p:txBody>
          <a:bodyPr wrap="none" rtlCol="0">
            <a:spAutoFit/>
          </a:bodyPr>
          <a:lstStyle/>
          <a:p>
            <a:r>
              <a:rPr lang="nb-NO" sz="1200" i="1"/>
              <a:t>Foto: </a:t>
            </a:r>
            <a:r>
              <a:rPr lang="nb-NO" sz="1200" i="1" err="1"/>
              <a:t>Shutterstock</a:t>
            </a:r>
            <a:endParaRPr lang="nb-NO" sz="1200" i="1"/>
          </a:p>
        </p:txBody>
      </p:sp>
    </p:spTree>
    <p:extLst>
      <p:ext uri="{BB962C8B-B14F-4D97-AF65-F5344CB8AC3E}">
        <p14:creationId xmlns:p14="http://schemas.microsoft.com/office/powerpoint/2010/main" val="3481632922"/>
      </p:ext>
    </p:extLst>
  </p:cSld>
  <p:clrMapOvr>
    <a:masterClrMapping/>
  </p:clrMapOvr>
</p:sld>
</file>

<file path=ppt/theme/theme1.xml><?xml version="1.0" encoding="utf-8"?>
<a:theme xmlns:a="http://schemas.openxmlformats.org/drawingml/2006/main" name="KS Folkevalgtprogram">
  <a:themeElements>
    <a:clrScheme name="KS Folkevalgtprogram">
      <a:dk1>
        <a:srgbClr val="001A58"/>
      </a:dk1>
      <a:lt1>
        <a:srgbClr val="FFFFFF"/>
      </a:lt1>
      <a:dk2>
        <a:srgbClr val="80ABFF"/>
      </a:dk2>
      <a:lt2>
        <a:srgbClr val="E7E6E6"/>
      </a:lt2>
      <a:accent1>
        <a:srgbClr val="FFD9AB"/>
      </a:accent1>
      <a:accent2>
        <a:srgbClr val="FFFFA6"/>
      </a:accent2>
      <a:accent3>
        <a:srgbClr val="B7EBD6"/>
      </a:accent3>
      <a:accent4>
        <a:srgbClr val="D6E3FF"/>
      </a:accent4>
      <a:accent5>
        <a:srgbClr val="F2EEDF"/>
      </a:accent5>
      <a:accent6>
        <a:srgbClr val="F7F7F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for KS FVP 2023-2027" id="{0AC7CDD1-8893-4D14-BDCC-FE2DDECCEF18}" vid="{AD2FB9C9-F03C-41DB-ACB9-B7840061D8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D85D41260A9B4EB3840B93DDBD8814" ma:contentTypeVersion="19" ma:contentTypeDescription="Opprett et nytt dokument." ma:contentTypeScope="" ma:versionID="0a0ded75da291446392c9586512a4450">
  <xsd:schema xmlns:xsd="http://www.w3.org/2001/XMLSchema" xmlns:xs="http://www.w3.org/2001/XMLSchema" xmlns:p="http://schemas.microsoft.com/office/2006/metadata/properties" xmlns:ns2="50e727c7-470a-4958-8d4f-422a4bc41748" xmlns:ns3="ca2653b4-2067-424c-a6fb-72c945f8eec6" targetNamespace="http://schemas.microsoft.com/office/2006/metadata/properties" ma:root="true" ma:fieldsID="c9c89daedf1c9f8f492675c509570576" ns2:_="" ns3:_="">
    <xsd:import namespace="50e727c7-470a-4958-8d4f-422a4bc41748"/>
    <xsd:import namespace="ca2653b4-2067-424c-a6fb-72c945f8eec6"/>
    <xsd:element name="properties">
      <xsd:complexType>
        <xsd:sequence>
          <xsd:element name="documentManagement">
            <xsd:complexType>
              <xsd:all>
                <xsd:element ref="ns2:j25543a5815d485da9a5e0773ad762e9"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lcf76f155ced4ddcb4097134ff3c332f"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e727c7-470a-4958-8d4f-422a4bc41748" elementFormDefault="qualified">
    <xsd:import namespace="http://schemas.microsoft.com/office/2006/documentManagement/types"/>
    <xsd:import namespace="http://schemas.microsoft.com/office/infopath/2007/PartnerControls"/>
    <xsd:element name="j25543a5815d485da9a5e0773ad762e9" ma:index="9" nillable="true" ma:taxonomy="true" ma:internalName="j25543a5815d485da9a5e0773ad762e9" ma:taxonomyFieldName="GtProjectPhase" ma:displayName="Fase" ma:fieldId="{325543a5-815d-485d-a9a5-e0773ad762e9}" ma:sspId="a5af897e-8ee3-44e6-a379-8efb93aa5b2e" ma:termSetId="abcfc9d9-a263-4abb-8234-be973c46258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7cfcdf02-1a1a-45a3-bc76-8b7e7779af88}" ma:internalName="TaxCatchAll" ma:showField="CatchAllData" ma:web="50e727c7-470a-4958-8d4f-422a4bc4174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2653b4-2067-424c-a6fb-72c945f8eec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a5af897e-8ee3-44e6-a379-8efb93aa5b2e"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j25543a5815d485da9a5e0773ad762e9 xmlns="50e727c7-470a-4958-8d4f-422a4bc41748">
      <Terms xmlns="http://schemas.microsoft.com/office/infopath/2007/PartnerControls"/>
    </j25543a5815d485da9a5e0773ad762e9>
    <TaxCatchAll xmlns="50e727c7-470a-4958-8d4f-422a4bc41748" xsi:nil="true"/>
    <lcf76f155ced4ddcb4097134ff3c332f xmlns="ca2653b4-2067-424c-a6fb-72c945f8eec6">
      <Terms xmlns="http://schemas.microsoft.com/office/infopath/2007/PartnerControls"/>
    </lcf76f155ced4ddcb4097134ff3c332f>
    <SharedWithUsers xmlns="50e727c7-470a-4958-8d4f-422a4bc41748">
      <UserInfo>
        <DisplayName>Elin Wetås Jara</DisplayName>
        <AccountId>31</AccountId>
        <AccountType/>
      </UserInfo>
      <UserInfo>
        <DisplayName>Sindre Westerlund Mork</DisplayName>
        <AccountId>429</AccountId>
        <AccountType/>
      </UserInfo>
    </SharedWithUsers>
  </documentManagement>
</p:properties>
</file>

<file path=customXml/itemProps1.xml><?xml version="1.0" encoding="utf-8"?>
<ds:datastoreItem xmlns:ds="http://schemas.openxmlformats.org/officeDocument/2006/customXml" ds:itemID="{A6DD1CD2-D2DF-4AC9-ADA5-DFE90224B5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e727c7-470a-4958-8d4f-422a4bc41748"/>
    <ds:schemaRef ds:uri="ca2653b4-2067-424c-a6fb-72c945f8ee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B91FB1-FCAE-401A-81D6-DC7F09D2A1F3}">
  <ds:schemaRefs>
    <ds:schemaRef ds:uri="http://schemas.microsoft.com/sharepoint/v3/contenttype/forms"/>
  </ds:schemaRefs>
</ds:datastoreItem>
</file>

<file path=customXml/itemProps3.xml><?xml version="1.0" encoding="utf-8"?>
<ds:datastoreItem xmlns:ds="http://schemas.openxmlformats.org/officeDocument/2006/customXml" ds:itemID="{57CF07B9-25E6-4777-8948-649FA15A2654}">
  <ds:schemaRefs>
    <ds:schemaRef ds:uri="http://purl.org/dc/elements/1.1/"/>
    <ds:schemaRef ds:uri="http://purl.org/dc/terms/"/>
    <ds:schemaRef ds:uri="http://purl.org/dc/dcmitype/"/>
    <ds:schemaRef ds:uri="50e727c7-470a-4958-8d4f-422a4bc41748"/>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ca2653b4-2067-424c-a6fb-72c945f8eec6"/>
  </ds:schemaRefs>
</ds:datastoreItem>
</file>

<file path=docProps/app.xml><?xml version="1.0" encoding="utf-8"?>
<Properties xmlns="http://schemas.openxmlformats.org/officeDocument/2006/extended-properties" xmlns:vt="http://schemas.openxmlformats.org/officeDocument/2006/docPropsVTypes">
  <Template>Mal for KS FVP 2023-2027</Template>
  <TotalTime>3</TotalTime>
  <Words>13791</Words>
  <Application>Microsoft Office PowerPoint</Application>
  <PresentationFormat>Widescreen</PresentationFormat>
  <Paragraphs>875</Paragraphs>
  <Slides>55</Slides>
  <Notes>44</Notes>
  <HiddenSlides>0</HiddenSlides>
  <MMClips>2</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55</vt:i4>
      </vt:variant>
    </vt:vector>
  </HeadingPairs>
  <TitlesOfParts>
    <vt:vector size="66" baseType="lpstr">
      <vt:lpstr>Arial</vt:lpstr>
      <vt:lpstr>ars_maquette_web_one</vt:lpstr>
      <vt:lpstr>Calibri</vt:lpstr>
      <vt:lpstr>Helvetica Neue</vt:lpstr>
      <vt:lpstr>Helvetica Neue LT Std</vt:lpstr>
      <vt:lpstr>Minion Pro</vt:lpstr>
      <vt:lpstr>Source Sans Pro</vt:lpstr>
      <vt:lpstr>SourceSansProRegular</vt:lpstr>
      <vt:lpstr>Symbol</vt:lpstr>
      <vt:lpstr>Times New Roman</vt:lpstr>
      <vt:lpstr>KS Folkevalgtprogram</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Gjertrud Strand Sanderød</dc:creator>
  <cp:lastModifiedBy>Gjertrud Strand Sanderød</cp:lastModifiedBy>
  <cp:revision>1</cp:revision>
  <cp:lastPrinted>2023-06-02T09:24:08Z</cp:lastPrinted>
  <dcterms:created xsi:type="dcterms:W3CDTF">2023-09-14T06:22:39Z</dcterms:created>
  <dcterms:modified xsi:type="dcterms:W3CDTF">2024-01-08T14:39:30Z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0x0101002AD85D41260A9B4EB3840B93DDBD8814</vt:lpwstr>
  </property>
  <property fmtid="{D5CDD505-2E9C-101B-9397-08002B2CF9AE}" pid="3" name="MediaServiceImageTags">
    <vt:lpwstr/>
  </property>
  <property fmtid="{D5CDD505-2E9C-101B-9397-08002B2CF9AE}" pid="4" name="GtProjectPhase">
    <vt:lpwstr/>
  </property>
</Properties>
</file>