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147480528" r:id="rId5"/>
    <p:sldId id="257" r:id="rId6"/>
    <p:sldId id="2147481380" r:id="rId7"/>
    <p:sldId id="261" r:id="rId8"/>
    <p:sldId id="2147480681" r:id="rId9"/>
    <p:sldId id="1768" r:id="rId10"/>
    <p:sldId id="2147480683" r:id="rId11"/>
    <p:sldId id="258" r:id="rId12"/>
    <p:sldId id="214748138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A9C1C1-80A8-564C-6181-13C54E6194E1}" name="Silje Heidel" initials="SH" userId="S::silje.heidel@ks.no::3256c8e8-4b16-4f1c-84c7-232959582db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7BB0"/>
    <a:srgbClr val="4A6FA1"/>
    <a:srgbClr val="658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5D074-5B52-42A0-82A1-6D4F897637A2}" v="9" dt="2026-09-11T07:30:37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0" autoAdjust="0"/>
    <p:restoredTop sz="63997" autoAdjust="0"/>
  </p:normalViewPr>
  <p:slideViewPr>
    <p:cSldViewPr snapToGrid="0">
      <p:cViewPr varScale="1">
        <p:scale>
          <a:sx n="102" d="100"/>
          <a:sy n="102" d="100"/>
        </p:scale>
        <p:origin x="40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je Heidel" userId="S::silje.heidel@ks.no::3256c8e8-4b16-4f1c-84c7-232959582db5" providerId="AD" clId="Web-{9DB10416-F9E6-E895-C33C-E78782E0A9F0}"/>
    <pc:docChg chg="modSld">
      <pc:chgData name="Silje Heidel" userId="S::silje.heidel@ks.no::3256c8e8-4b16-4f1c-84c7-232959582db5" providerId="AD" clId="Web-{9DB10416-F9E6-E895-C33C-E78782E0A9F0}" dt="2026-09-08T11:27:52.045" v="1" actId="20577"/>
      <pc:docMkLst>
        <pc:docMk/>
      </pc:docMkLst>
    </pc:docChg>
  </pc:docChgLst>
  <pc:docChgLst>
    <pc:chgData name="Siri Moe Megaard" userId="95162eec-7a39-4041-908a-ab57c05338d4" providerId="ADAL" clId="{D4E764FB-B313-4845-AD3A-B97DAEC3F0A7}"/>
    <pc:docChg chg="undo custSel modSld">
      <pc:chgData name="Siri Moe Megaard" userId="95162eec-7a39-4041-908a-ab57c05338d4" providerId="ADAL" clId="{D4E764FB-B313-4845-AD3A-B97DAEC3F0A7}" dt="2026-09-09T10:12:50.829" v="14" actId="1076"/>
      <pc:docMkLst>
        <pc:docMk/>
      </pc:docMkLst>
      <pc:sldChg chg="modSp mod">
        <pc:chgData name="Siri Moe Megaard" userId="95162eec-7a39-4041-908a-ab57c05338d4" providerId="ADAL" clId="{D4E764FB-B313-4845-AD3A-B97DAEC3F0A7}" dt="2026-09-09T10:12:50.829" v="14" actId="1076"/>
        <pc:sldMkLst>
          <pc:docMk/>
          <pc:sldMk cId="3602146547" sldId="258"/>
        </pc:sldMkLst>
        <pc:picChg chg="mod">
          <ac:chgData name="Siri Moe Megaard" userId="95162eec-7a39-4041-908a-ab57c05338d4" providerId="ADAL" clId="{D4E764FB-B313-4845-AD3A-B97DAEC3F0A7}" dt="2026-09-09T10:12:50.829" v="14" actId="1076"/>
          <ac:picMkLst>
            <pc:docMk/>
            <pc:sldMk cId="3602146547" sldId="258"/>
            <ac:picMk id="9" creationId="{C6736390-8473-A5CF-5902-4501C113886E}"/>
          </ac:picMkLst>
        </pc:picChg>
      </pc:sldChg>
      <pc:sldChg chg="modSp mod">
        <pc:chgData name="Siri Moe Megaard" userId="95162eec-7a39-4041-908a-ab57c05338d4" providerId="ADAL" clId="{D4E764FB-B313-4845-AD3A-B97DAEC3F0A7}" dt="2026-09-09T10:10:34.750" v="12" actId="313"/>
        <pc:sldMkLst>
          <pc:docMk/>
          <pc:sldMk cId="1078832857" sldId="1768"/>
        </pc:sldMkLst>
        <pc:spChg chg="mod">
          <ac:chgData name="Siri Moe Megaard" userId="95162eec-7a39-4041-908a-ab57c05338d4" providerId="ADAL" clId="{D4E764FB-B313-4845-AD3A-B97DAEC3F0A7}" dt="2026-09-09T10:10:34.750" v="12" actId="313"/>
          <ac:spMkLst>
            <pc:docMk/>
            <pc:sldMk cId="1078832857" sldId="1768"/>
            <ac:spMk id="3" creationId="{2F4909D6-866A-7715-EB22-0016C824C21F}"/>
          </ac:spMkLst>
        </pc:spChg>
      </pc:sldChg>
    </pc:docChg>
  </pc:docChgLst>
  <pc:docChgLst>
    <pc:chgData name="Therese Walbom" userId="55e0d128-ad55-4c24-8552-c9e86ed6f0d0" providerId="ADAL" clId="{2B65160A-A123-428F-AAE1-FFE71D7E4BB1}"/>
    <pc:docChg chg="undo custSel addSld delSld modSld sldOrd">
      <pc:chgData name="Therese Walbom" userId="55e0d128-ad55-4c24-8552-c9e86ed6f0d0" providerId="ADAL" clId="{2B65160A-A123-428F-AAE1-FFE71D7E4BB1}" dt="2026-09-11T07:30:58.590" v="2130" actId="680"/>
      <pc:docMkLst>
        <pc:docMk/>
      </pc:docMkLst>
      <pc:sldChg chg="addSp delSp modSp new mod setBg modClrScheme chgLayout">
        <pc:chgData name="Therese Walbom" userId="55e0d128-ad55-4c24-8552-c9e86ed6f0d0" providerId="ADAL" clId="{2B65160A-A123-428F-AAE1-FFE71D7E4BB1}" dt="2026-09-08T10:01:25.947" v="2061" actId="20577"/>
        <pc:sldMkLst>
          <pc:docMk/>
          <pc:sldMk cId="606913796" sldId="257"/>
        </pc:sldMkLst>
        <pc:spChg chg="add mod ord">
          <ac:chgData name="Therese Walbom" userId="55e0d128-ad55-4c24-8552-c9e86ed6f0d0" providerId="ADAL" clId="{2B65160A-A123-428F-AAE1-FFE71D7E4BB1}" dt="2026-09-08T10:01:20.603" v="2059" actId="20577"/>
          <ac:spMkLst>
            <pc:docMk/>
            <pc:sldMk cId="606913796" sldId="257"/>
            <ac:spMk id="2" creationId="{E56CFEA5-A2FE-01AA-D136-A10D7BDBC1CE}"/>
          </ac:spMkLst>
        </pc:spChg>
        <pc:spChg chg="add mod">
          <ac:chgData name="Therese Walbom" userId="55e0d128-ad55-4c24-8552-c9e86ed6f0d0" providerId="ADAL" clId="{2B65160A-A123-428F-AAE1-FFE71D7E4BB1}" dt="2026-09-08T10:01:25.947" v="2061" actId="20577"/>
          <ac:spMkLst>
            <pc:docMk/>
            <pc:sldMk cId="606913796" sldId="257"/>
            <ac:spMk id="10" creationId="{7662BADB-6C49-C6B9-0745-5B816C6C6FBA}"/>
          </ac:spMkLst>
        </pc:spChg>
        <pc:picChg chg="add mod">
          <ac:chgData name="Therese Walbom" userId="55e0d128-ad55-4c24-8552-c9e86ed6f0d0" providerId="ADAL" clId="{2B65160A-A123-428F-AAE1-FFE71D7E4BB1}" dt="2026-09-04T12:31:17.524" v="1789" actId="1076"/>
          <ac:picMkLst>
            <pc:docMk/>
            <pc:sldMk cId="606913796" sldId="257"/>
            <ac:picMk id="6" creationId="{07F5269C-E43D-54C3-829F-2A91FB49E7B8}"/>
          </ac:picMkLst>
        </pc:picChg>
        <pc:picChg chg="add mod ord">
          <ac:chgData name="Therese Walbom" userId="55e0d128-ad55-4c24-8552-c9e86ed6f0d0" providerId="ADAL" clId="{2B65160A-A123-428F-AAE1-FFE71D7E4BB1}" dt="2026-09-08T10:01:16.211" v="2053" actId="167"/>
          <ac:picMkLst>
            <pc:docMk/>
            <pc:sldMk cId="606913796" sldId="257"/>
            <ac:picMk id="8" creationId="{C132AD5A-E201-A333-245E-5CB3DAF28FA7}"/>
          </ac:picMkLst>
        </pc:picChg>
      </pc:sldChg>
      <pc:sldChg chg="addSp delSp modSp new mod chgLayout modNotesTx">
        <pc:chgData name="Therese Walbom" userId="55e0d128-ad55-4c24-8552-c9e86ed6f0d0" providerId="ADAL" clId="{2B65160A-A123-428F-AAE1-FFE71D7E4BB1}" dt="2026-09-10T13:04:04.604" v="2119" actId="20577"/>
        <pc:sldMkLst>
          <pc:docMk/>
          <pc:sldMk cId="3602146547" sldId="258"/>
        </pc:sldMkLst>
        <pc:spChg chg="mod ord">
          <ac:chgData name="Therese Walbom" userId="55e0d128-ad55-4c24-8552-c9e86ed6f0d0" providerId="ADAL" clId="{2B65160A-A123-428F-AAE1-FFE71D7E4BB1}" dt="2026-08-27T11:32:44.011" v="544"/>
          <ac:spMkLst>
            <pc:docMk/>
            <pc:sldMk cId="3602146547" sldId="258"/>
            <ac:spMk id="2" creationId="{D5961622-790C-E1C0-3E14-FF35979402CA}"/>
          </ac:spMkLst>
        </pc:spChg>
        <pc:spChg chg="mod ord">
          <ac:chgData name="Therese Walbom" userId="55e0d128-ad55-4c24-8552-c9e86ed6f0d0" providerId="ADAL" clId="{2B65160A-A123-428F-AAE1-FFE71D7E4BB1}" dt="2026-08-27T11:32:44.011" v="544"/>
          <ac:spMkLst>
            <pc:docMk/>
            <pc:sldMk cId="3602146547" sldId="258"/>
            <ac:spMk id="3" creationId="{E3F8642C-A824-79E0-9B30-7DD895924657}"/>
          </ac:spMkLst>
        </pc:spChg>
        <pc:picChg chg="add mod ord">
          <ac:chgData name="Therese Walbom" userId="55e0d128-ad55-4c24-8552-c9e86ed6f0d0" providerId="ADAL" clId="{2B65160A-A123-428F-AAE1-FFE71D7E4BB1}" dt="2026-08-27T12:54:47.919" v="1347" actId="18653"/>
          <ac:picMkLst>
            <pc:docMk/>
            <pc:sldMk cId="3602146547" sldId="258"/>
            <ac:picMk id="9" creationId="{C6736390-8473-A5CF-5902-4501C113886E}"/>
          </ac:picMkLst>
        </pc:picChg>
      </pc:sldChg>
      <pc:sldChg chg="add">
        <pc:chgData name="Therese Walbom" userId="55e0d128-ad55-4c24-8552-c9e86ed6f0d0" providerId="ADAL" clId="{2B65160A-A123-428F-AAE1-FFE71D7E4BB1}" dt="2026-09-10T07:19:04.025" v="2083"/>
        <pc:sldMkLst>
          <pc:docMk/>
          <pc:sldMk cId="1350367740" sldId="261"/>
        </pc:sldMkLst>
      </pc:sldChg>
      <pc:sldChg chg="modSp add mod">
        <pc:chgData name="Therese Walbom" userId="55e0d128-ad55-4c24-8552-c9e86ed6f0d0" providerId="ADAL" clId="{2B65160A-A123-428F-AAE1-FFE71D7E4BB1}" dt="2026-09-09T07:15:24.178" v="2082" actId="20577"/>
        <pc:sldMkLst>
          <pc:docMk/>
          <pc:sldMk cId="1078832857" sldId="1768"/>
        </pc:sldMkLst>
        <pc:spChg chg="mod">
          <ac:chgData name="Therese Walbom" userId="55e0d128-ad55-4c24-8552-c9e86ed6f0d0" providerId="ADAL" clId="{2B65160A-A123-428F-AAE1-FFE71D7E4BB1}" dt="2026-09-09T07:15:24.178" v="2082" actId="20577"/>
          <ac:spMkLst>
            <pc:docMk/>
            <pc:sldMk cId="1078832857" sldId="1768"/>
            <ac:spMk id="3" creationId="{2F4909D6-866A-7715-EB22-0016C824C21F}"/>
          </ac:spMkLst>
        </pc:spChg>
      </pc:sldChg>
      <pc:sldChg chg="modSp add del modNotesTx">
        <pc:chgData name="Therese Walbom" userId="55e0d128-ad55-4c24-8552-c9e86ed6f0d0" providerId="ADAL" clId="{2B65160A-A123-428F-AAE1-FFE71D7E4BB1}" dt="2026-09-11T07:05:20.644" v="2122" actId="47"/>
        <pc:sldMkLst>
          <pc:docMk/>
          <pc:sldMk cId="2568853550" sldId="2147374928"/>
        </pc:sldMkLst>
      </pc:sldChg>
      <pc:sldChg chg="modSp add mod setBg modNotesTx">
        <pc:chgData name="Therese Walbom" userId="55e0d128-ad55-4c24-8552-c9e86ed6f0d0" providerId="ADAL" clId="{2B65160A-A123-428F-AAE1-FFE71D7E4BB1}" dt="2026-09-11T05:44:35.062" v="2120" actId="113"/>
        <pc:sldMkLst>
          <pc:docMk/>
          <pc:sldMk cId="2312215712" sldId="2147480528"/>
        </pc:sldMkLst>
        <pc:spChg chg="mod">
          <ac:chgData name="Therese Walbom" userId="55e0d128-ad55-4c24-8552-c9e86ed6f0d0" providerId="ADAL" clId="{2B65160A-A123-428F-AAE1-FFE71D7E4BB1}" dt="2026-09-04T11:59:51.107" v="1783" actId="20577"/>
          <ac:spMkLst>
            <pc:docMk/>
            <pc:sldMk cId="2312215712" sldId="2147480528"/>
            <ac:spMk id="2" creationId="{8A125609-D4F0-3B67-7346-9BF2395AFCEC}"/>
          </ac:spMkLst>
        </pc:spChg>
        <pc:picChg chg="mod">
          <ac:chgData name="Therese Walbom" userId="55e0d128-ad55-4c24-8552-c9e86ed6f0d0" providerId="ADAL" clId="{2B65160A-A123-428F-AAE1-FFE71D7E4BB1}" dt="2026-09-04T11:59:29.406" v="1779" actId="14826"/>
          <ac:picMkLst>
            <pc:docMk/>
            <pc:sldMk cId="2312215712" sldId="2147480528"/>
            <ac:picMk id="5" creationId="{41BA517F-A94B-AAAE-66C5-F6FAC39F75D3}"/>
          </ac:picMkLst>
        </pc:picChg>
      </pc:sldChg>
      <pc:sldChg chg="add del">
        <pc:chgData name="Therese Walbom" userId="55e0d128-ad55-4c24-8552-c9e86ed6f0d0" providerId="ADAL" clId="{2B65160A-A123-428F-AAE1-FFE71D7E4BB1}" dt="2026-09-10T07:19:11.530" v="2084" actId="47"/>
        <pc:sldMkLst>
          <pc:docMk/>
          <pc:sldMk cId="1528587142" sldId="2147480531"/>
        </pc:sldMkLst>
      </pc:sldChg>
      <pc:sldChg chg="modSp add mod">
        <pc:chgData name="Therese Walbom" userId="55e0d128-ad55-4c24-8552-c9e86ed6f0d0" providerId="ADAL" clId="{2B65160A-A123-428F-AAE1-FFE71D7E4BB1}" dt="2026-09-09T06:54:11.078" v="2079" actId="20577"/>
        <pc:sldMkLst>
          <pc:docMk/>
          <pc:sldMk cId="4152767406" sldId="2147480681"/>
        </pc:sldMkLst>
        <pc:spChg chg="mod">
          <ac:chgData name="Therese Walbom" userId="55e0d128-ad55-4c24-8552-c9e86ed6f0d0" providerId="ADAL" clId="{2B65160A-A123-428F-AAE1-FFE71D7E4BB1}" dt="2026-09-09T06:54:11.078" v="2079" actId="20577"/>
          <ac:spMkLst>
            <pc:docMk/>
            <pc:sldMk cId="4152767406" sldId="2147480681"/>
            <ac:spMk id="3" creationId="{4F10D99B-AB95-1FC9-3ABE-7FEC18128489}"/>
          </ac:spMkLst>
        </pc:spChg>
      </pc:sldChg>
      <pc:sldChg chg="add">
        <pc:chgData name="Therese Walbom" userId="55e0d128-ad55-4c24-8552-c9e86ed6f0d0" providerId="ADAL" clId="{2B65160A-A123-428F-AAE1-FFE71D7E4BB1}" dt="2026-09-09T06:50:01.955" v="2073"/>
        <pc:sldMkLst>
          <pc:docMk/>
          <pc:sldMk cId="1627955931" sldId="2147480683"/>
        </pc:sldMkLst>
      </pc:sldChg>
      <pc:sldChg chg="modSp add del mod setBg">
        <pc:chgData name="Therese Walbom" userId="55e0d128-ad55-4c24-8552-c9e86ed6f0d0" providerId="ADAL" clId="{2B65160A-A123-428F-AAE1-FFE71D7E4BB1}" dt="2026-09-11T07:30:46.514" v="2129" actId="47"/>
        <pc:sldMkLst>
          <pc:docMk/>
          <pc:sldMk cId="624449418" sldId="2147481379"/>
        </pc:sldMkLst>
        <pc:picChg chg="mod">
          <ac:chgData name="Therese Walbom" userId="55e0d128-ad55-4c24-8552-c9e86ed6f0d0" providerId="ADAL" clId="{2B65160A-A123-428F-AAE1-FFE71D7E4BB1}" dt="2026-09-11T07:05:50.170" v="2126" actId="14100"/>
          <ac:picMkLst>
            <pc:docMk/>
            <pc:sldMk cId="624449418" sldId="2147481379"/>
            <ac:picMk id="10" creationId="{76819C38-C7C3-2DDE-47F9-100F1552408F}"/>
          </ac:picMkLst>
        </pc:picChg>
      </pc:sldChg>
      <pc:sldChg chg="add setBg">
        <pc:chgData name="Therese Walbom" userId="55e0d128-ad55-4c24-8552-c9e86ed6f0d0" providerId="ADAL" clId="{2B65160A-A123-428F-AAE1-FFE71D7E4BB1}" dt="2026-09-11T07:30:37.206" v="2128"/>
        <pc:sldMkLst>
          <pc:docMk/>
          <pc:sldMk cId="2819572947" sldId="2147481380"/>
        </pc:sldMkLst>
      </pc:sldChg>
      <pc:sldChg chg="new">
        <pc:chgData name="Therese Walbom" userId="55e0d128-ad55-4c24-8552-c9e86ed6f0d0" providerId="ADAL" clId="{2B65160A-A123-428F-AAE1-FFE71D7E4BB1}" dt="2026-09-11T07:30:58.590" v="2130" actId="680"/>
        <pc:sldMkLst>
          <pc:docMk/>
          <pc:sldMk cId="3332466115" sldId="2147481381"/>
        </pc:sldMkLst>
      </pc:sldChg>
    </pc:docChg>
  </pc:docChgLst>
  <pc:docChgLst>
    <pc:chgData name="Silje Heidel" userId="S::silje.heidel@ks.no::3256c8e8-4b16-4f1c-84c7-232959582db5" providerId="AD" clId="Web-{C851830E-B9CB-7034-B1DE-F78B33FCE3C7}"/>
    <pc:docChg chg="mod addSld modSld">
      <pc:chgData name="Silje Heidel" userId="S::silje.heidel@ks.no::3256c8e8-4b16-4f1c-84c7-232959582db5" providerId="AD" clId="Web-{C851830E-B9CB-7034-B1DE-F78B33FCE3C7}" dt="2026-09-08T09:38:09.882" v="634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196E1-3D42-40E3-A05D-8FE5ADF36DEF}" type="datetimeFigureOut">
              <a:rPr lang="nb-NO" smtClean="0"/>
              <a:t>11.09.2026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E33D2-B3EE-4B80-B1F4-327EA5FF74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0490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Presentasjonen er et forslag og kan tilpasses etter behov</a:t>
            </a:r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8964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30B25050-89ED-D679-63DA-B1DA111DB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:notes">
            <a:extLst>
              <a:ext uri="{FF2B5EF4-FFF2-40B4-BE49-F238E27FC236}">
                <a16:creationId xmlns:a16="http://schemas.microsoft.com/office/drawing/2014/main" id="{62FE5187-F2AF-B8E7-8C5F-4362D80441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2:notes">
            <a:extLst>
              <a:ext uri="{FF2B5EF4-FFF2-40B4-BE49-F238E27FC236}">
                <a16:creationId xmlns:a16="http://schemas.microsoft.com/office/drawing/2014/main" id="{F977D967-8335-F501-E8E9-30709E9E2D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200" kern="100">
                <a:effectLst/>
                <a:ea typeface="Verdana"/>
              </a:rPr>
              <a:t>Når vi snakker om arbeidsmiljø i bransjeprogrammet er denne definisjonen vi jobber ut i fra. </a:t>
            </a:r>
          </a:p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200" kern="100">
                <a:effectLst/>
                <a:ea typeface="Verdana"/>
              </a:rPr>
              <a:t>Det er fint å ha trivsel på arbeidsplassen med sosiale arrangement og </a:t>
            </a:r>
            <a:r>
              <a:rPr lang="nb-NO" sz="1200" kern="100" err="1">
                <a:effectLst/>
                <a:ea typeface="Verdana"/>
              </a:rPr>
              <a:t>fredagskos</a:t>
            </a:r>
            <a:r>
              <a:rPr lang="nb-NO" sz="1200" kern="100">
                <a:effectLst/>
                <a:ea typeface="Verdana"/>
              </a:rPr>
              <a:t> på pauserommet, </a:t>
            </a:r>
            <a:br>
              <a:rPr lang="nb-NO" sz="1200" kern="100">
                <a:effectLst/>
                <a:ea typeface="Verdana"/>
              </a:rPr>
            </a:br>
            <a:r>
              <a:rPr lang="nb-NO" sz="1200" kern="100">
                <a:effectLst/>
                <a:ea typeface="Verdana"/>
              </a:rPr>
              <a:t>men  det er </a:t>
            </a:r>
            <a:r>
              <a:rPr lang="nb-NO" sz="1200" b="1" kern="100">
                <a:effectLst/>
                <a:ea typeface="Verdana"/>
              </a:rPr>
              <a:t>planlegging , organisering og gjennomføring av arbeidsoppgavene </a:t>
            </a:r>
            <a:r>
              <a:rPr lang="nb-NO" sz="1200" b="0" kern="100">
                <a:effectLst/>
                <a:ea typeface="Verdana"/>
              </a:rPr>
              <a:t>som</a:t>
            </a:r>
            <a:r>
              <a:rPr lang="nb-NO" sz="1200" b="1" kern="100">
                <a:effectLst/>
                <a:ea typeface="Verdana"/>
              </a:rPr>
              <a:t> forebygger slitasje </a:t>
            </a:r>
            <a:r>
              <a:rPr lang="nb-NO" sz="1200" b="0" kern="100">
                <a:effectLst/>
                <a:ea typeface="Verdana"/>
              </a:rPr>
              <a:t>og</a:t>
            </a:r>
            <a:r>
              <a:rPr lang="nb-NO" sz="1200" b="1" kern="100">
                <a:effectLst/>
                <a:ea typeface="Verdana"/>
              </a:rPr>
              <a:t> fremmer et langt og helsefremmed arbeidsliv</a:t>
            </a:r>
            <a:endParaRPr lang="nb-NO" b="1"/>
          </a:p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200" kern="100">
              <a:effectLst/>
              <a:ea typeface="Verdana" panose="020B0604030504040204" pitchFamily="34" charset="0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nb-NO" sz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Alle ansatte skal ha et godt arbeidsmiljø som fremmer helse. </a:t>
            </a:r>
            <a:br>
              <a:rPr lang="nb-NO" sz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2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Når arbeidet og arbeidsplassen blir lagt godt til rette, kan det redusere risikoen for sykdom og skader som skyldes jobben. </a:t>
            </a:r>
            <a:br>
              <a:rPr lang="nb-NO" sz="12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2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 kan også bidra til at ansatte blir værende i arbeid. Slik tar virksomheten vare på viktig kompetanse og sikrer kontinuitet i arbeidet.</a:t>
            </a:r>
            <a:endParaRPr lang="nb-NO" sz="1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927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nb-NO" b="1" dirty="0"/>
              <a:t>Hvor langt strekker tilretteleggingsplikten seg?</a:t>
            </a:r>
          </a:p>
          <a:p>
            <a:pPr>
              <a:buNone/>
            </a:pPr>
            <a:r>
              <a:rPr lang="nb-NO" dirty="0"/>
              <a:t>Arbeidsgiver har plikt til å gjøre så mye som mulig for å sikre at arbeidstaker kan stå i jobb. Men tilretteleggingen må ikke gå utover arbeidsforhold eller arbeidsmiljøet for andre i virksomheten. Arbeidsgiver må derfor vurdere flere forhold opp mot hverandre, som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hva virksomheten driver med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hvor mange ulike arbeidsoppgaver det 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hvor mange ansatte det 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omfanget av tilretteleggingen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kostnadene ved tilretteleggingen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/>
              <a:t>konsekvenser for arbeidsmiljøet</a:t>
            </a:r>
          </a:p>
          <a:p>
            <a:endParaRPr lang="nb-NO" dirty="0"/>
          </a:p>
          <a:p>
            <a:r>
              <a:rPr lang="nb-NO" dirty="0"/>
              <a:t>2) Er tilrettelegging for ansatte som står i fare for å bli syk eller er blitt syk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1452E-A6F7-4815-8F16-2E0B4927550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4144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Last ned skjema 7a (barnevernstjeneste) eller 7b (institusjon).</a:t>
            </a:r>
            <a:br>
              <a:rPr lang="nb-NO"/>
            </a:br>
            <a:r>
              <a:rPr lang="nb-NO"/>
              <a:t>Rediger skjemaet slik at det blir deres. (Fjern og sett inn)</a:t>
            </a:r>
            <a:br>
              <a:rPr lang="nb-NO"/>
            </a:br>
            <a:br>
              <a:rPr lang="nb-NO"/>
            </a:br>
            <a:r>
              <a:rPr lang="nb-NO"/>
              <a:t>Fint om partsgruppen har sett på det før møtet med ansatte.</a:t>
            </a:r>
            <a:br>
              <a:rPr lang="nb-NO"/>
            </a:br>
            <a:r>
              <a:rPr lang="nb-NO"/>
              <a:t>Partsgruppen ser på det igjen etter gjennomgangen med ansatte.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E33D2-B3EE-4B80-B1F4-327EA5FF748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980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E7F50-2802-4B43-06BC-5DAB57EBC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4A62A8E-9E78-2DB0-F89B-9C3313802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2510943-DCCE-14EA-5583-1C0916A1D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min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 min individuelt og 8 min i plenum)</a:t>
            </a:r>
          </a:p>
          <a:p>
            <a:r>
              <a:rPr lang="nb-NO" dirty="0"/>
              <a:t>Oppgavehefte side 5. </a:t>
            </a:r>
          </a:p>
          <a:p>
            <a:endParaRPr lang="nb-NO" b="1" dirty="0"/>
          </a:p>
          <a:p>
            <a:r>
              <a:rPr lang="nb-NO" b="1" dirty="0"/>
              <a:t>Etter denne oppgaven kan det passe med en pause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2E038AB-47A6-05DF-FD4F-812C15792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8767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Hvordan vi jobber videre med dette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E33D2-B3EE-4B80-B1F4-327EA5FF748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75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Forside" type="title" preserve="1">
  <p:cSld name="Tema 1 - Forside">
    <p:bg>
      <p:bgPr>
        <a:solidFill>
          <a:srgbClr val="D8BAC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700"/>
              <a:buNone/>
              <a:defRPr sz="4933">
                <a:solidFill>
                  <a:srgbClr val="9424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None/>
              <a:defRPr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52001" y="1843600"/>
            <a:ext cx="6359532" cy="384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" name="Google Shape;13;p2" title="Asset 3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2001" y="5854399"/>
            <a:ext cx="2559535" cy="66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76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Agenda" preserve="1">
  <p:cSld name="Tema 1 - Agenda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1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4" name="Google Shape;24;p5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5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" name="Google Shape;28;p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80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Agenda" preserve="1">
  <p:cSld name="1_Tema 1 - Agenda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1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Google Shape;25;p5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" name="Google Shape;28;p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526;p87" title="Frame-1.png">
            <a:extLst>
              <a:ext uri="{FF2B5EF4-FFF2-40B4-BE49-F238E27FC236}">
                <a16:creationId xmlns:a16="http://schemas.microsoft.com/office/drawing/2014/main" id="{05D10A61-04BD-919B-21BE-93663FB9A3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00"/>
            <a:ext cx="4787775" cy="498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1236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øra" preserve="1">
  <p:cSld name="Tema 1 - Høra">
    <p:bg>
      <p:bgPr>
        <a:solidFill>
          <a:srgbClr val="F5F1EE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1" name="Google Shape;31;p6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2;p6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34;p6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 dirty="0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 dirty="0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Google Shape;35;p6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36;p6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0" name="Google Shape;40;p6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96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ovedpoeng" preserve="1">
  <p:cSld name="Tema 1 - Hovedpoeng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1214933" y="4439033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2"/>
          </p:nvPr>
        </p:nvSpPr>
        <p:spPr>
          <a:xfrm>
            <a:off x="4817465" y="4439631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subTitle" idx="3"/>
          </p:nvPr>
        </p:nvSpPr>
        <p:spPr>
          <a:xfrm>
            <a:off x="8419999" y="4439033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98" name="Google Shape;98;p16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 title="Group 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867" y="2253500"/>
            <a:ext cx="9936397" cy="204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455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ovedpoeng" preserve="1">
  <p:cSld name="1_Tema 1 - Hovedpoeng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03" name="Google Shape;103;p17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2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3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4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73462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Tema 1 - Logoer">
    <p:bg>
      <p:bgPr>
        <a:solidFill>
          <a:srgbClr val="F5F1EE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15" name="Google Shape;115;p1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 title="Asset 3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34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Tema 1 - Tittel og brødteks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Titillium Web"/>
              <a:buNone/>
              <a:defRPr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2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71" name="Google Shape;71;p11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9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type="tx" preserve="1">
  <p:cSld name="1_Tema 1 - Tittel og brødteks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Titillium Web"/>
              <a:buNone/>
              <a:defRPr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" name="Google Shape;46;p7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450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type="twoColTx" preserve="1">
  <p:cSld name="2_Tema 1 - Tittel og brødteks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1" name="Google Shape;51;p8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52" name="Google Shape;52;p8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48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3_Tema 1 - Tittel og brødteks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3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59" name="Google Shape;59;p9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0463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4_Tema 1 - Tittel og brødteks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66" name="Google Shape;66;p10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566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type="titleOnly" preserve="1">
  <p:cSld name="Tema 1 - Tittel og bil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74" name="Google Shape;74;p1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2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76" name="Google Shape;76;p12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656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preserve="1">
  <p:cSld name="1_Tema 1 - Tittel og bild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0" name="Google Shape;80;p1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3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82" name="Google Shape;82;p13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751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preserve="1">
  <p:cSld name="2_Tema 1 - Tittel og bil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6" name="Google Shape;86;p14"/>
          <p:cNvSpPr>
            <a:spLocks noGrp="1"/>
          </p:cNvSpPr>
          <p:nvPr>
            <p:ph type="pic" idx="2"/>
          </p:nvPr>
        </p:nvSpPr>
        <p:spPr>
          <a:xfrm>
            <a:off x="467333" y="532567"/>
            <a:ext cx="4732800" cy="51080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14"/>
          <p:cNvSpPr txBox="1">
            <a:spLocks noGrp="1"/>
          </p:cNvSpPr>
          <p:nvPr>
            <p:ph type="subTitle" idx="3"/>
          </p:nvPr>
        </p:nvSpPr>
        <p:spPr>
          <a:xfrm>
            <a:off x="564467" y="6023700"/>
            <a:ext cx="41928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88" name="Google Shape;88;p14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4036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Sitat" type="secHead" preserve="1">
  <p:cSld name="Tema 1 - Sita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000"/>
              <a:buNone/>
              <a:defRPr sz="4000" i="1">
                <a:solidFill>
                  <a:srgbClr val="9424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" name="Google Shape;17;p3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833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Sitat 2" preserve="1">
  <p:cSld name="Tema 1 - Sitat 2">
    <p:bg>
      <p:bgPr>
        <a:solidFill>
          <a:srgbClr val="942443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" name="Google Shape;21;p4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7828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om" preserve="1">
  <p:cSld name="Tema 1 - Tom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91" name="Google Shape;91;p1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4681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1_Tema 1 - Logoer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19" name="Google Shape;119;p1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0" name="Google Shape;120;p1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94105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2_Tema 1 - Logo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4" name="Google Shape;124;p2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1251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Kontakt" preserve="1">
  <p:cSld name="Tema 1 - Kontakt">
    <p:bg>
      <p:bgPr>
        <a:solidFill>
          <a:srgbClr val="94244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127" name="Google Shape;127;p2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129" name="Google Shape;129;p2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08366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" preserve="1">
  <p:cSld name="Tema 1 - Logo">
    <p:bg>
      <p:bgPr>
        <a:solidFill>
          <a:srgbClr val="942443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82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351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Forside" preserve="1">
  <p:cSld name="Tema 2 - Forside">
    <p:bg>
      <p:bgPr>
        <a:solidFill>
          <a:srgbClr val="D3D8E8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700"/>
              <a:buNone/>
              <a:defRPr sz="4933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6" name="Google Shape;136;p2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6108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Forside" preserve="1">
  <p:cSld name="1_Tema 2 - Forside">
    <p:bg>
      <p:bgPr>
        <a:solidFill>
          <a:srgbClr val="D3D8E8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700"/>
              <a:buNone/>
              <a:defRPr sz="4933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6" name="Google Shape;136;p2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 title="Group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9201" y="423801"/>
            <a:ext cx="4270873" cy="5206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0514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Agenda" preserve="1">
  <p:cSld name="Tema 2 - Agenda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 b="1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0" name="Google Shape;140;p2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4A6F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44" name="Google Shape;144;p2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096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Agenda" preserve="1">
  <p:cSld name="1_Tema 2 - Agenda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 b="1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1" name="Google Shape;141;p2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4A6F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44" name="Google Shape;144;p2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700;p110" title="Frame-1.png">
            <a:extLst>
              <a:ext uri="{FF2B5EF4-FFF2-40B4-BE49-F238E27FC236}">
                <a16:creationId xmlns:a16="http://schemas.microsoft.com/office/drawing/2014/main" id="{A14E608A-F01D-0362-CED5-6707FD86712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68"/>
            <a:ext cx="4785247" cy="49797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0785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øra" preserve="1">
  <p:cSld name="Tema 2 - Høra">
    <p:bg>
      <p:bgPr>
        <a:solidFill>
          <a:srgbClr val="F5F1EE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005591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00559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24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24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56" name="Google Shape;156;p2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6311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ovedpoeng" preserve="1">
  <p:cSld name="Tema 2 - Hovedpoeng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6"/>
          <p:cNvSpPr txBox="1">
            <a:spLocks noGrp="1"/>
          </p:cNvSpPr>
          <p:nvPr>
            <p:ph type="subTitle" idx="1"/>
          </p:nvPr>
        </p:nvSpPr>
        <p:spPr>
          <a:xfrm>
            <a:off x="1003035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18" name="Google Shape;218;p36"/>
          <p:cNvSpPr txBox="1">
            <a:spLocks noGrp="1"/>
          </p:cNvSpPr>
          <p:nvPr>
            <p:ph type="subTitle" idx="2"/>
          </p:nvPr>
        </p:nvSpPr>
        <p:spPr>
          <a:xfrm>
            <a:off x="4673400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19" name="Google Shape;219;p36"/>
          <p:cNvSpPr txBox="1">
            <a:spLocks noGrp="1"/>
          </p:cNvSpPr>
          <p:nvPr>
            <p:ph type="subTitle" idx="3"/>
          </p:nvPr>
        </p:nvSpPr>
        <p:spPr>
          <a:xfrm>
            <a:off x="8343767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20" name="Google Shape;220;p3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21" name="Google Shape;221;p36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223" name="Google Shape;223;p36" title="Group 5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332" y="1948301"/>
            <a:ext cx="10428600" cy="2143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6829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ovedpoeng" preserve="1">
  <p:cSld name="1_Tema 2 - Hovedpoeng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26" name="Google Shape;226;p3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" name="Google Shape;227;p3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28" name="Google Shape;228;p3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3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3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31" name="Google Shape;231;p3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32" name="Google Shape;232;p3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62667"/>
            <a:ext cx="1634845" cy="405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571984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Tema 2 - Logoer">
    <p:bg>
      <p:bgPr>
        <a:solidFill>
          <a:srgbClr val="F5F1EE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" name="Google Shape;236;p3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37" name="Google Shape;237;p3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38" name="Google Shape;238;p3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39" name="Google Shape;239;p3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8" title="Asset 2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924" y="5962667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89716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Tema 2 - Brødteks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4" name="Google Shape;194;p3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95" name="Google Shape;195;p31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30266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1_Tema 2 - Brødteks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0" name="Google Shape;170;p2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582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2_Tema 2 - Brødteks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4" name="Google Shape;174;p2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5" name="Google Shape;175;p2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6" name="Google Shape;176;p28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5159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3_Tema 2 - Brødteks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1" name="Google Shape;181;p2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2" name="Google Shape;182;p2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83" name="Google Shape;183;p29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837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4_Tema 2 - Brødteks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9" name="Google Shape;189;p3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90" name="Google Shape;190;p30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8090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Tema 2 - Bilde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 sz="4000"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98" name="Google Shape;198;p3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99" name="Google Shape;199;p3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200" name="Google Shape;200;p3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6734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1_Tema 2 - Bilde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3" name="Google Shape;203;p3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4" name="Google Shape;204;p3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3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06" name="Google Shape;206;p3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1307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2_Tema 2 - Bilde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9" name="Google Shape;209;p3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0" name="Google Shape;210;p3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3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2" name="Google Shape;212;p3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73075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Sitat" preserve="1">
  <p:cSld name="Tema 2 - Sita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 sz="4000" i="1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60" name="Google Shape;160;p2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55917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Sitat" preserve="1">
  <p:cSld name="1_Tema 2 - Sitat">
    <p:bg>
      <p:bgPr>
        <a:solidFill>
          <a:srgbClr val="4A6FA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64" name="Google Shape;164;p2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23104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Tom" preserve="1">
  <p:cSld name="Tema 2 - Tom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5" name="Google Shape;215;p3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2272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1_Tema 2 - Logoer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43" name="Google Shape;243;p3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4" name="Google Shape;244;p3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387348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2_Tema 2 - Logoer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8" name="Google Shape;248;p4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1275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Kontakt" preserve="1">
  <p:cSld name="Tema 2 - Kontakt">
    <p:bg>
      <p:bgPr>
        <a:solidFill>
          <a:srgbClr val="4A6FA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251" name="Google Shape;251;p4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253" name="Google Shape;253;p4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254" name="Google Shape;254;p4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849943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" preserve="1">
  <p:cSld name="Tema 2 - Logo">
    <p:bg>
      <p:bgPr>
        <a:solidFill>
          <a:srgbClr val="4A6FA1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83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9219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Forside" preserve="1">
  <p:cSld name="Tema 3 - Forside">
    <p:bg>
      <p:bgPr>
        <a:solidFill>
          <a:srgbClr val="F8A940">
            <a:alpha val="32910"/>
          </a:srgbClr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1" name="Google Shape;261;p42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47500" y="5821602"/>
            <a:ext cx="2566467" cy="644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50186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Forside" preserve="1">
  <p:cSld name="1_Tema 3 - Forside">
    <p:bg>
      <p:bgPr>
        <a:solidFill>
          <a:srgbClr val="F8A940">
            <a:alpha val="32910"/>
          </a:srgbClr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0" name="Google Shape;260;p42" title="barnevernillustrasjon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11200" y="2208001"/>
            <a:ext cx="5502195" cy="33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2" title="Asset 1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7500" y="5821602"/>
            <a:ext cx="2566467" cy="644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68166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Agenda" preserve="1">
  <p:cSld name="Tema 3 - Agenda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4" name="Google Shape;264;p4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4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8" name="Google Shape;268;p4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285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Agenda" preserve="1">
  <p:cSld name="1_Tema 3 - Agenda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5" name="Google Shape;265;p4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8" name="Google Shape;268;p4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44;p129" title="Frame.png">
            <a:extLst>
              <a:ext uri="{FF2B5EF4-FFF2-40B4-BE49-F238E27FC236}">
                <a16:creationId xmlns:a16="http://schemas.microsoft.com/office/drawing/2014/main" id="{ECD1A9B5-91F8-5636-A842-1742DD9A71A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67"/>
            <a:ext cx="4787783" cy="498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9221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øra 1" preserve="1">
  <p:cSld name="Tema 3 - Høra 1">
    <p:bg>
      <p:bgPr>
        <a:solidFill>
          <a:srgbClr val="F5F1EE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71" name="Google Shape;271;p44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" name="Google Shape;272;p44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" name="Google Shape;273;p44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" name="Google Shape;274;p44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p44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" name="Google Shape;276;p44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" name="Google Shape;277;p44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8" name="Google Shape;278;p44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9" name="Google Shape;279;p44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80" name="Google Shape;280;p44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8792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Sitat" preserve="1">
  <p:cSld name="Tema 3 - Sitat">
    <p:bg>
      <p:bgPr>
        <a:solidFill>
          <a:srgbClr val="F08E0D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87" name="Google Shape;287;p4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8" name="Google Shape;288;p4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764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Tom" preserve="1">
  <p:cSld name="Tema 3 - Tom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9" name="Google Shape;339;p55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06551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ovedpoeng" preserve="1">
  <p:cSld name="Tema 3 - Hovedpoeng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6"/>
          <p:cNvSpPr txBox="1">
            <a:spLocks noGrp="1"/>
          </p:cNvSpPr>
          <p:nvPr>
            <p:ph type="subTitle" idx="1"/>
          </p:nvPr>
        </p:nvSpPr>
        <p:spPr>
          <a:xfrm>
            <a:off x="1067433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2" name="Google Shape;342;p56"/>
          <p:cNvSpPr txBox="1">
            <a:spLocks noGrp="1"/>
          </p:cNvSpPr>
          <p:nvPr>
            <p:ph type="subTitle" idx="2"/>
          </p:nvPr>
        </p:nvSpPr>
        <p:spPr>
          <a:xfrm>
            <a:off x="4705600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3" name="Google Shape;343;p56"/>
          <p:cNvSpPr txBox="1">
            <a:spLocks noGrp="1"/>
          </p:cNvSpPr>
          <p:nvPr>
            <p:ph type="subTitle" idx="3"/>
          </p:nvPr>
        </p:nvSpPr>
        <p:spPr>
          <a:xfrm>
            <a:off x="8343767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4" name="Google Shape;344;p5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5" name="Google Shape;345;p5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346" name="Google Shape;346;p56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6" title="Group 5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501" y="2292634"/>
            <a:ext cx="10192999" cy="209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10370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ovedpoeng" preserve="1">
  <p:cSld name="1_Tema 3 - Hovedpoeng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50" name="Google Shape;350;p5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" name="Google Shape;351;p5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2" name="Google Shape;352;p5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5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5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57" name="Google Shape;357;p57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94538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Tema 3 - Logoer">
    <p:bg>
      <p:bgPr>
        <a:solidFill>
          <a:srgbClr val="F5F1EE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0" name="Google Shape;360;p5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61" name="Google Shape;361;p5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62" name="Google Shape;362;p5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63" name="Google Shape;363;p5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58" title="Asset 1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87723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Tema 3 - Brødtekst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17" name="Google Shape;317;p5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8" name="Google Shape;318;p5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19" name="Google Shape;319;p51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92060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1_Tema 3 - Brødteks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91" name="Google Shape;291;p4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2" name="Google Shape;292;p4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3" name="Google Shape;293;p4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94" name="Google Shape;294;p47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056864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2_Tema 3 - Brødteks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97" name="Google Shape;297;p4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8" name="Google Shape;298;p4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9" name="Google Shape;299;p4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00" name="Google Shape;300;p48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31697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3_Tema 3 - Brødteks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3" name="Google Shape;303;p4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04" name="Google Shape;304;p4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5" name="Google Shape;305;p4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6" name="Google Shape;306;p4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07" name="Google Shape;307;p49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47935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4_Tema 3 - Brødteks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0" name="Google Shape;310;p5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11" name="Google Shape;311;p5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2" name="Google Shape;312;p5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3" name="Google Shape;313;p5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14" name="Google Shape;314;p50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64154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Tema 3 - Bilde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22" name="Google Shape;322;p5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23" name="Google Shape;323;p5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324" name="Google Shape;324;p52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621267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1_Tema 3 - Bilde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27" name="Google Shape;327;p5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28" name="Google Shape;328;p5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5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0" name="Google Shape;330;p5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0815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2_Tema 3 - Bild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33" name="Google Shape;333;p5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4" name="Google Shape;334;p5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5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6" name="Google Shape;336;p54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50756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Sitat" preserve="1">
  <p:cSld name="1_Tema 3 - Sita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 i="1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4" name="Google Shape;284;p45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33852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1_Tema 3 - Logoer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67" name="Google Shape;367;p5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8" name="Google Shape;368;p5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157763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2_Tema 3 - Logoer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72" name="Google Shape;372;p6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080116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Kontakt" preserve="1">
  <p:cSld name="Tema 3 - Kontakt">
    <p:bg>
      <p:bgPr>
        <a:solidFill>
          <a:srgbClr val="EB9527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375" name="Google Shape;375;p6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6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377" name="Google Shape;377;p6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378" name="Google Shape;378;p6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79" name="Google Shape;379;p6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645710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" preserve="1">
  <p:cSld name="Tema 3 - Logo">
    <p:bg>
      <p:bgPr>
        <a:solidFill>
          <a:srgbClr val="F08E0D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84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5624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Forside" preserve="1">
  <p:cSld name="Tema 4 - Forside">
    <p:bg>
      <p:bgPr>
        <a:solidFill>
          <a:srgbClr val="74C6C7">
            <a:alpha val="32910"/>
          </a:srgbClr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2" name="Google Shape;382;p6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83" name="Google Shape;383;p6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4" name="Google Shape;384;p6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1585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Forside" preserve="1">
  <p:cSld name="1_Tema 4 - Forside">
    <p:bg>
      <p:bgPr>
        <a:solidFill>
          <a:srgbClr val="74C6C7">
            <a:alpha val="32910"/>
          </a:srgbClr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2" name="Google Shape;382;p6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83" name="Google Shape;383;p6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4" name="Google Shape;384;p6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62" title="Group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5900" y="479996"/>
            <a:ext cx="4084803" cy="4979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22390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Agenda" preserve="1">
  <p:cSld name="Tema 4 - Agenda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4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2" name="Google Shape;392;p64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64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4" name="Google Shape;394;p64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5" name="Google Shape;395;p64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96" name="Google Shape;396;p6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1591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Agenda" preserve="1">
  <p:cSld name="1_Tema 4 - Agenda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4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3" name="Google Shape;393;p64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4" name="Google Shape;394;p64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5" name="Google Shape;395;p64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96" name="Google Shape;396;p6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e 2" descr="Et bilde som inneholder tegnefilm, tegning, klær, illustrasjon&#10;&#10;KI-generert innhold kan være feil.">
            <a:extLst>
              <a:ext uri="{FF2B5EF4-FFF2-40B4-BE49-F238E27FC236}">
                <a16:creationId xmlns:a16="http://schemas.microsoft.com/office/drawing/2014/main" id="{5105833E-972C-2B4E-0402-676AF32F4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134" y="478867"/>
            <a:ext cx="4787605" cy="49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59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øra" preserve="1">
  <p:cSld name="Tema 4 - Høra">
    <p:bg>
      <p:bgPr>
        <a:solidFill>
          <a:srgbClr val="F5F1EE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5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9" name="Google Shape;399;p65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65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65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65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65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65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5" name="Google Shape;405;p65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06" name="Google Shape;406;p65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07" name="Google Shape;407;p65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08" name="Google Shape;408;p6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8450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ovedpoeng" preserve="1">
  <p:cSld name="Tema 4 - Hovedpoeng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6"/>
          <p:cNvSpPr txBox="1">
            <a:spLocks noGrp="1"/>
          </p:cNvSpPr>
          <p:nvPr>
            <p:ph type="subTitle" idx="1"/>
          </p:nvPr>
        </p:nvSpPr>
        <p:spPr>
          <a:xfrm>
            <a:off x="1067433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6" name="Google Shape;466;p76"/>
          <p:cNvSpPr txBox="1">
            <a:spLocks noGrp="1"/>
          </p:cNvSpPr>
          <p:nvPr>
            <p:ph type="subTitle" idx="2"/>
          </p:nvPr>
        </p:nvSpPr>
        <p:spPr>
          <a:xfrm>
            <a:off x="4705600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7" name="Google Shape;467;p76"/>
          <p:cNvSpPr txBox="1">
            <a:spLocks noGrp="1"/>
          </p:cNvSpPr>
          <p:nvPr>
            <p:ph type="subTitle" idx="3"/>
          </p:nvPr>
        </p:nvSpPr>
        <p:spPr>
          <a:xfrm>
            <a:off x="8343767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8" name="Google Shape;468;p7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9" name="Google Shape;469;p7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470" name="Google Shape;470;p76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76" title="Group 5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785" y="2156401"/>
            <a:ext cx="10482436" cy="2154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2069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ovedpoeng" preserve="1">
  <p:cSld name="1_Tema 4 - Hovedpoeng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74" name="Google Shape;474;p7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5" name="Google Shape;475;p7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76" name="Google Shape;476;p7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7" name="Google Shape;477;p7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7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79" name="Google Shape;479;p7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80" name="Google Shape;480;p7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81" name="Google Shape;481;p7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41416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Tema 4 - Logoer">
    <p:bg>
      <p:bgPr>
        <a:solidFill>
          <a:srgbClr val="F5F1EE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7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4" name="Google Shape;484;p7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85" name="Google Shape;485;p7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86" name="Google Shape;486;p7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87" name="Google Shape;487;p7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78" title="Asset 2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63360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Tema 4 - Brødteks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42" name="Google Shape;442;p7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43" name="Google Shape;443;p71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3001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1_Tema 4 - Brødteks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15" name="Google Shape;415;p6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6" name="Google Shape;416;p6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7" name="Google Shape;417;p6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18" name="Google Shape;418;p6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69602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2_Tema 4 - Brødteks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21" name="Google Shape;421;p6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2" name="Google Shape;422;p6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3" name="Google Shape;423;p6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24" name="Google Shape;424;p68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1734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3_Tema 4 - Brødtekst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7" name="Google Shape;427;p6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28" name="Google Shape;428;p6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9" name="Google Shape;429;p6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0" name="Google Shape;430;p6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31" name="Google Shape;431;p69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061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4_Tema 4 - Brødteks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4" name="Google Shape;434;p7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35" name="Google Shape;435;p7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6" name="Google Shape;436;p7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7" name="Google Shape;437;p7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38" name="Google Shape;438;p70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12760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Tema 4 - Bilde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46" name="Google Shape;446;p7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47" name="Google Shape;447;p7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448" name="Google Shape;448;p7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75282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1_Tema 4 - Bilde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51" name="Google Shape;451;p7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2" name="Google Shape;452;p7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7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54" name="Google Shape;454;p7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75535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2_Tema 4 - Bilde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57" name="Google Shape;457;p7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8" name="Google Shape;458;p7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7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0" name="Google Shape;460;p7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10671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Sitat" preserve="1">
  <p:cSld name="Tema 4 - Sita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 i="1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8" name="Google Shape;388;p63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9" name="Google Shape;389;p6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4992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Sitat" preserve="1">
  <p:cSld name="1_Tema 4 - Sitat">
    <p:bg>
      <p:bgPr>
        <a:solidFill>
          <a:srgbClr val="74C6C7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11" name="Google Shape;411;p6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12" name="Google Shape;412;p6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748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Tom" preserve="1">
  <p:cSld name="Tema 4 - Tom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3" name="Google Shape;463;p7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67575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1_Tema 4 - Logoer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91" name="Google Shape;491;p7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2" name="Google Shape;492;p7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7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9337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2_Tema 4 - Logoer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8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6" name="Google Shape;496;p8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259326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Kontakt" preserve="1">
  <p:cSld name="Tema 4 - Kontakt">
    <p:bg>
      <p:bgPr>
        <a:solidFill>
          <a:srgbClr val="74C6C7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8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499" name="Google Shape;499;p8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8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501" name="Google Shape;501;p8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502" name="Google Shape;502;p8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03" name="Google Shape;503;p8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459203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" preserve="1">
  <p:cSld name="Tema 4 - Logo">
    <p:bg>
      <p:bgPr>
        <a:solidFill>
          <a:srgbClr val="74C6C7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85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80728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66A221-C35F-23C7-75A2-15BB2A63D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6EC3E29-4BA6-9569-33DE-72EDE82E4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783F08-6A2B-D623-43F3-9938CD8AB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C846A-EB2E-42C1-AAF8-0E2B698FEC31}" type="datetimeFigureOut">
              <a:rPr lang="nb-NO" smtClean="0"/>
              <a:t>11.09.2026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5697A27-0601-330C-A053-A99DF69A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5A8ACD-488B-1BC4-B5D2-B1573709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2B370-847B-4DA7-9464-D44B1E3231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76476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brødtekst 1 1">
  <p:cSld name="Tittel og brødtekst 1 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699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1E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000"/>
              <a:buFont typeface="Titillium Web"/>
              <a:buNone/>
              <a:defRPr sz="3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80000" y="2314933"/>
            <a:ext cx="11230400" cy="37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38584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  <p:sldLayoutId id="2147483746" r:id="rId86"/>
    <p:sldLayoutId id="2147483747" r:id="rId87"/>
    <p:sldLayoutId id="2147483748" r:id="rId88"/>
    <p:sldLayoutId id="2147483749" r:id="rId89"/>
    <p:sldLayoutId id="2147483750" r:id="rId90"/>
    <p:sldLayoutId id="2147483751" r:id="rId91"/>
    <p:sldLayoutId id="2147483752" r:id="rId92"/>
    <p:sldLayoutId id="2147483753" r:id="rId9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">
          <p15:clr>
            <a:srgbClr val="E46962"/>
          </p15:clr>
        </p15:guide>
        <p15:guide id="2" pos="227">
          <p15:clr>
            <a:srgbClr val="E46962"/>
          </p15:clr>
        </p15:guide>
        <p15:guide id="3" pos="925">
          <p15:clr>
            <a:srgbClr val="E46962"/>
          </p15:clr>
        </p15:guide>
        <p15:guide id="4" pos="996">
          <p15:clr>
            <a:srgbClr val="E46962"/>
          </p15:clr>
        </p15:guide>
        <p15:guide id="5" pos="1694">
          <p15:clr>
            <a:srgbClr val="E46962"/>
          </p15:clr>
        </p15:guide>
        <p15:guide id="6" pos="1762">
          <p15:clr>
            <a:srgbClr val="E46962"/>
          </p15:clr>
        </p15:guide>
        <p15:guide id="7" pos="2460">
          <p15:clr>
            <a:srgbClr val="E46962"/>
          </p15:clr>
        </p15:guide>
        <p15:guide id="8" pos="2529">
          <p15:clr>
            <a:srgbClr val="E46962"/>
          </p15:clr>
        </p15:guide>
        <p15:guide id="9" pos="3229">
          <p15:clr>
            <a:srgbClr val="E46962"/>
          </p15:clr>
        </p15:guide>
        <p15:guide id="10" pos="3297">
          <p15:clr>
            <a:srgbClr val="E46962"/>
          </p15:clr>
        </p15:guide>
        <p15:guide id="11" pos="3996">
          <p15:clr>
            <a:srgbClr val="E46962"/>
          </p15:clr>
        </p15:guide>
        <p15:guide id="12" pos="4064">
          <p15:clr>
            <a:srgbClr val="E46962"/>
          </p15:clr>
        </p15:guide>
        <p15:guide id="13" pos="4764">
          <p15:clr>
            <a:srgbClr val="E46962"/>
          </p15:clr>
        </p15:guide>
        <p15:guide id="14" pos="4833">
          <p15:clr>
            <a:srgbClr val="E46962"/>
          </p15:clr>
        </p15:guide>
        <p15:guide id="15" pos="5533">
          <p15:clr>
            <a:srgbClr val="E46962"/>
          </p15:clr>
        </p15:guide>
        <p15:guide id="16" orient="horz" pos="3014">
          <p15:clr>
            <a:srgbClr val="E46962"/>
          </p15:clr>
        </p15:guide>
        <p15:guide id="17" orient="horz" pos="104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fagomrader/arbeidsgiverpolitikk/ia-bransjeprogram/ia-bransjeprogram-barnevern_/tidlig-og-tett-p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7B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125609-D4F0-3B67-7346-9BF2395A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400">
                <a:solidFill>
                  <a:schemeClr val="bg1">
                    <a:lumMod val="95000"/>
                  </a:schemeClr>
                </a:solidFill>
              </a:rPr>
              <a:t>Hvordan få til </a:t>
            </a:r>
            <a:br>
              <a:rPr lang="nb-NO" sz="4400">
                <a:solidFill>
                  <a:schemeClr val="bg1">
                    <a:lumMod val="95000"/>
                  </a:schemeClr>
                </a:solidFill>
              </a:rPr>
            </a:br>
            <a:r>
              <a:rPr lang="nb-NO" sz="4400">
                <a:solidFill>
                  <a:schemeClr val="bg1">
                    <a:lumMod val="95000"/>
                  </a:schemeClr>
                </a:solidFill>
              </a:rPr>
              <a:t>god tilrettelegging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319BDF5-1593-6D4F-0D30-352AE01F8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915" y="3429000"/>
            <a:ext cx="6355200" cy="2320600"/>
          </a:xfrm>
        </p:spPr>
        <p:txBody>
          <a:bodyPr/>
          <a:lstStyle/>
          <a:p>
            <a:pPr marL="186055" indent="0">
              <a:buNone/>
            </a:pPr>
            <a:r>
              <a:rPr lang="nb-NO" sz="1850">
                <a:solidFill>
                  <a:srgbClr val="FDF6EE"/>
                </a:solidFill>
              </a:rPr>
              <a:t>Tidlig og tett på</a:t>
            </a:r>
          </a:p>
          <a:p>
            <a:pPr marL="186055" indent="0">
              <a:buNone/>
            </a:pPr>
            <a:r>
              <a:rPr lang="nb-NO" sz="1850">
                <a:solidFill>
                  <a:srgbClr val="FDF6EE"/>
                </a:solidFill>
              </a:rPr>
              <a:t>i IA-bransjeprogram barnevern</a:t>
            </a:r>
          </a:p>
          <a:p>
            <a:pPr marL="608965" indent="-422910"/>
            <a:endParaRPr lang="nb-NO" sz="1850">
              <a:solidFill>
                <a:srgbClr val="FDF6EE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852B16D-238A-5C9F-DC3C-5D084D57CAB6}"/>
              </a:ext>
            </a:extLst>
          </p:cNvPr>
          <p:cNvSpPr/>
          <p:nvPr/>
        </p:nvSpPr>
        <p:spPr>
          <a:xfrm>
            <a:off x="6078602" y="810"/>
            <a:ext cx="6114245" cy="6876244"/>
          </a:xfrm>
          <a:prstGeom prst="rect">
            <a:avLst/>
          </a:prstGeom>
          <a:solidFill>
            <a:srgbClr val="FDF6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1BA517F-A94B-AAAE-66C5-F6FAC39F7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5947" y="784162"/>
            <a:ext cx="6480151" cy="531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15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132AD5A-E201-A333-245E-5CB3DAF28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135" y="-73410"/>
            <a:ext cx="7137541" cy="693141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56CFEA5-A2FE-01AA-D136-A10D7BDB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7662BADB-6C49-C6B9-0745-5B816C6C6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262" indent="0">
              <a:buNone/>
            </a:pPr>
            <a:endParaRPr lang="nb-NO"/>
          </a:p>
          <a:p>
            <a:pPr marL="186262" indent="0">
              <a:buNone/>
            </a:pPr>
            <a:endParaRPr lang="nb-NO"/>
          </a:p>
          <a:p>
            <a:r>
              <a:rPr lang="nb-NO"/>
              <a:t>Hva er arbeidsmiljø</a:t>
            </a:r>
          </a:p>
          <a:p>
            <a:r>
              <a:rPr lang="nb-NO"/>
              <a:t>Tilretteleggingsmuligheter hos oss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7F5269C-E43D-54C3-829F-2A91FB49E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0564" y="2208000"/>
            <a:ext cx="4572577" cy="307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13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31">
          <a:extLst>
            <a:ext uri="{FF2B5EF4-FFF2-40B4-BE49-F238E27FC236}">
              <a16:creationId xmlns:a16="http://schemas.microsoft.com/office/drawing/2014/main" id="{2A195B38-75C0-B7A0-0AC2-93A4CE31C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>
            <a:extLst>
              <a:ext uri="{FF2B5EF4-FFF2-40B4-BE49-F238E27FC236}">
                <a16:creationId xmlns:a16="http://schemas.microsoft.com/office/drawing/2014/main" id="{E85A0DDD-A259-C5F1-8678-8880052A07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</a:pPr>
            <a:r>
              <a:rPr lang="nb-NO" sz="3300">
                <a:latin typeface="Titillium Web SemiBold"/>
                <a:sym typeface="Fira Sans"/>
              </a:rPr>
              <a:t>Arbeidsmiljødefinisjonen </a:t>
            </a:r>
            <a:endParaRPr lang="nb-NO" sz="3300">
              <a:latin typeface="Titillium Web SemiBold"/>
              <a:sym typeface="Titillium Web SemiBold"/>
            </a:endParaRPr>
          </a:p>
        </p:txBody>
      </p:sp>
      <p:sp>
        <p:nvSpPr>
          <p:cNvPr id="333" name="Google Shape;333;p22">
            <a:extLst>
              <a:ext uri="{FF2B5EF4-FFF2-40B4-BE49-F238E27FC236}">
                <a16:creationId xmlns:a16="http://schemas.microsoft.com/office/drawing/2014/main" id="{545463AF-22F7-B603-AB71-69DC3E6E22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000" y="2161371"/>
            <a:ext cx="6355200" cy="3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8254" indent="0">
              <a:buSzPts val="998"/>
              <a:buNone/>
            </a:pPr>
            <a: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Arbeidsmiljø </a:t>
            </a:r>
            <a:endParaRPr lang="nb-NO"/>
          </a:p>
          <a:p>
            <a:pPr marL="389245" indent="-380356">
              <a:buSzPts val="998"/>
              <a:buFont typeface="Arial"/>
              <a:buChar char="•"/>
            </a:pPr>
            <a: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handler om hvordan vi  planlegger, organiserer og gjennomfører </a:t>
            </a:r>
            <a:b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selve jobben </a:t>
            </a:r>
          </a:p>
          <a:p>
            <a:pPr marL="389438" indent="-380972">
              <a:buSzPts val="998"/>
              <a:buFont typeface="Arial"/>
              <a:buChar char="•"/>
            </a:pPr>
            <a:endParaRPr lang="nb-NO" noProof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9245" indent="-380356">
              <a:buSzPts val="998"/>
              <a:buFont typeface="Arial"/>
              <a:buChar char="•"/>
            </a:pPr>
            <a:r>
              <a:rPr lang="nb-NO" sz="1851"/>
              <a:t>er forskjellig fra arbeidsplass til arbeidsplass, </a:t>
            </a:r>
            <a:br>
              <a:rPr lang="nb-NO" sz="185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851"/>
              <a:t>og krever ulike tilnærminger</a:t>
            </a:r>
          </a:p>
          <a:p>
            <a:pPr marL="389438" indent="-380972">
              <a:buSzPts val="998"/>
              <a:buFont typeface="Arial"/>
              <a:buChar char="•"/>
            </a:pPr>
            <a:endParaRPr lang="nb-NO" noProof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9245" indent="-380356">
              <a:buSzPts val="998"/>
              <a:buFont typeface="Arial"/>
              <a:buChar char="•"/>
            </a:pPr>
            <a:r>
              <a:rPr lang="nb-NO" sz="1851"/>
              <a:t>påvirker arbeidstakernes helse, jobbengasjement </a:t>
            </a:r>
            <a:br>
              <a:rPr lang="nb-NO" sz="1851"/>
            </a:br>
            <a:r>
              <a:rPr lang="nb-NO" sz="1851"/>
              <a:t>og virksomhetenes resultater og produktivitet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0FAA00F-0CBB-9BCF-4DDF-818B16AF98EE}"/>
              </a:ext>
            </a:extLst>
          </p:cNvPr>
          <p:cNvSpPr/>
          <p:nvPr/>
        </p:nvSpPr>
        <p:spPr>
          <a:xfrm>
            <a:off x="7036385" y="3197762"/>
            <a:ext cx="2227055" cy="2190477"/>
          </a:xfrm>
          <a:prstGeom prst="ellipse">
            <a:avLst/>
          </a:prstGeom>
          <a:solidFill>
            <a:srgbClr val="F1EE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8F0C9F2-CB90-5A5E-1173-CD6C09D35213}"/>
              </a:ext>
            </a:extLst>
          </p:cNvPr>
          <p:cNvSpPr/>
          <p:nvPr/>
        </p:nvSpPr>
        <p:spPr>
          <a:xfrm>
            <a:off x="9158075" y="3057123"/>
            <a:ext cx="2227055" cy="2190477"/>
          </a:xfrm>
          <a:prstGeom prst="ellipse">
            <a:avLst/>
          </a:prstGeom>
          <a:solidFill>
            <a:srgbClr val="F1EE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E7970E8-AA49-7CE9-A245-CB2D9243F9D2}"/>
              </a:ext>
            </a:extLst>
          </p:cNvPr>
          <p:cNvSpPr/>
          <p:nvPr/>
        </p:nvSpPr>
        <p:spPr>
          <a:xfrm>
            <a:off x="7996638" y="1416444"/>
            <a:ext cx="2227055" cy="2190477"/>
          </a:xfrm>
          <a:prstGeom prst="ellipse">
            <a:avLst/>
          </a:prstGeom>
          <a:solidFill>
            <a:srgbClr val="F1EE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pic>
        <p:nvPicPr>
          <p:cNvPr id="6" name="Bilde 5" descr="The image depicts a neatly stacked pile of white, blank paper documents, each with a small, abstract bar chart graphic on the corner.&#10;&#10;KI-generert innhold kan være feil.">
            <a:extLst>
              <a:ext uri="{FF2B5EF4-FFF2-40B4-BE49-F238E27FC236}">
                <a16:creationId xmlns:a16="http://schemas.microsoft.com/office/drawing/2014/main" id="{46B8AB85-B966-E416-9DCE-201E071E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632" y="3902802"/>
            <a:ext cx="1571877" cy="1167517"/>
          </a:xfrm>
          <a:prstGeom prst="rect">
            <a:avLst/>
          </a:prstGeom>
        </p:spPr>
      </p:pic>
      <p:sp>
        <p:nvSpPr>
          <p:cNvPr id="31" name="TekstSylinder 30">
            <a:extLst>
              <a:ext uri="{FF2B5EF4-FFF2-40B4-BE49-F238E27FC236}">
                <a16:creationId xmlns:a16="http://schemas.microsoft.com/office/drawing/2014/main" id="{05235470-768E-0AA8-1F16-4521BAFACEA2}"/>
              </a:ext>
            </a:extLst>
          </p:cNvPr>
          <p:cNvSpPr txBox="1"/>
          <p:nvPr/>
        </p:nvSpPr>
        <p:spPr>
          <a:xfrm>
            <a:off x="7195812" y="3551807"/>
            <a:ext cx="1743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Planlegging</a:t>
            </a:r>
            <a:endParaRPr lang="nb-NO" sz="1400" b="1" dirty="0">
              <a:solidFill>
                <a:srgbClr val="4A6FA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248E5A52-9AFA-497D-7F6D-574557E21D65}"/>
              </a:ext>
            </a:extLst>
          </p:cNvPr>
          <p:cNvSpPr txBox="1"/>
          <p:nvPr/>
        </p:nvSpPr>
        <p:spPr>
          <a:xfrm>
            <a:off x="8112369" y="1853594"/>
            <a:ext cx="1961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Organisering</a:t>
            </a:r>
            <a:endParaRPr lang="nb-NO" sz="1400" b="1" dirty="0">
              <a:solidFill>
                <a:srgbClr val="4A6FA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24980689-66CC-9672-94A8-B98C05C1BF2B}"/>
              </a:ext>
            </a:extLst>
          </p:cNvPr>
          <p:cNvSpPr txBox="1"/>
          <p:nvPr/>
        </p:nvSpPr>
        <p:spPr>
          <a:xfrm>
            <a:off x="9482437" y="34290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Gjennomføring av arbeidet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6819C38-C7C3-2DDE-47F9-100F15524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898"/>
            <a:ext cx="6585133" cy="6917898"/>
          </a:xfrm>
          <a:prstGeom prst="rect">
            <a:avLst/>
          </a:prstGeom>
        </p:spPr>
      </p:pic>
      <p:pic>
        <p:nvPicPr>
          <p:cNvPr id="3" name="Bilde 2" descr="A white puzzle piece with a distinct orange pattern.&#10;&#10;KI-generert innhold kan være feil.">
            <a:extLst>
              <a:ext uri="{FF2B5EF4-FFF2-40B4-BE49-F238E27FC236}">
                <a16:creationId xmlns:a16="http://schemas.microsoft.com/office/drawing/2014/main" id="{744E67A9-6D4F-A514-8755-7929D4DEB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588" y="1941215"/>
            <a:ext cx="1417465" cy="1417465"/>
          </a:xfrm>
          <a:prstGeom prst="rect">
            <a:avLst/>
          </a:prstGeom>
        </p:spPr>
      </p:pic>
      <p:pic>
        <p:nvPicPr>
          <p:cNvPr id="7" name="Bilde 6" descr="The image depicts two people engaged in a conversation, with one sitting and one standing, both having simple, abstract facial expressions.&#10;&#10;KI-generert innhold kan være feil.">
            <a:extLst>
              <a:ext uri="{FF2B5EF4-FFF2-40B4-BE49-F238E27FC236}">
                <a16:creationId xmlns:a16="http://schemas.microsoft.com/office/drawing/2014/main" id="{67E1470E-2C78-AB7B-0E90-FD85515B7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2334" y="3585741"/>
            <a:ext cx="1320865" cy="138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7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B62E3-232A-A617-2F83-D4C679079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FD1A07-5558-3E78-3B9A-38B9A637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480000"/>
            <a:ext cx="11360800" cy="92041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solidFill>
                  <a:srgbClr val="6584AF"/>
                </a:solidFill>
                <a:latin typeface="Titillium Web" panose="000005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Tilrettelegging</a:t>
            </a:r>
            <a:endParaRPr lang="nb-NO" sz="2800" dirty="0">
              <a:solidFill>
                <a:srgbClr val="6584AF"/>
              </a:solidFill>
              <a:latin typeface="Titillium Web" panose="00000500000000000000" pitchFamily="2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E7A28A-8317-1B5D-62E4-7F250CCCD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915987"/>
            <a:ext cx="8968801" cy="3541600"/>
          </a:xfrm>
        </p:spPr>
        <p:txBody>
          <a:bodyPr>
            <a:no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endParaRPr lang="nb-NO" sz="1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endParaRPr lang="nb-NO" sz="1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r>
              <a:rPr lang="nb-NO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på arbeidsoppgaver som gjelder alle ansatte</a:t>
            </a:r>
            <a:r>
              <a:rPr lang="nb-NO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br>
              <a:rPr lang="nb-NO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 kan for eksempel handle om hvordan arbeidet er organisert, ledet og fordelt.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r>
              <a:rPr lang="nb-NO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Vurdere om enkelte ansatte trenger egne tiltak</a:t>
            </a:r>
            <a:r>
              <a:rPr lang="nb-NO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br>
              <a:rPr lang="nb-NO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Dette kan være nødvendig for at arbeidssituasjonen skal være forsvarlig, eller for å forebygge sykefravær.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6262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Den ansatte har ansvar for å si fra om behov for tilrettelegging.</a:t>
            </a:r>
          </a:p>
          <a:p>
            <a:endParaRPr lang="nb-NO" sz="1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490676E-F8DE-AD68-5564-1CC846FA5248}"/>
              </a:ext>
            </a:extLst>
          </p:cNvPr>
          <p:cNvSpPr txBox="1"/>
          <p:nvPr/>
        </p:nvSpPr>
        <p:spPr>
          <a:xfrm>
            <a:off x="480000" y="1400413"/>
            <a:ext cx="1123200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4C78B2"/>
                </a:solidFill>
              </a:rPr>
              <a:t>Arbeidsgiver har plikt til å gjøre så mye som mulig for å sikre at arbeidstaker kan stå i jobb</a:t>
            </a:r>
            <a:r>
              <a:rPr lang="nb-NO" sz="1600" dirty="0"/>
              <a:t> </a:t>
            </a:r>
            <a:br>
              <a:rPr lang="nb-NO" sz="1600" b="1" dirty="0">
                <a:solidFill>
                  <a:srgbClr val="6584AF"/>
                </a:solidFill>
                <a:latin typeface="Titillium Web" panose="000005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endParaRPr lang="nb-NO" sz="1050" b="1" dirty="0"/>
          </a:p>
        </p:txBody>
      </p:sp>
    </p:spTree>
    <p:extLst>
      <p:ext uri="{BB962C8B-B14F-4D97-AF65-F5344CB8AC3E}">
        <p14:creationId xmlns:p14="http://schemas.microsoft.com/office/powerpoint/2010/main" val="135036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33416B-9FDF-3AC6-4532-A1F8192AB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Hvilke arbeidsoppgaver har vi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10D99B-AB95-1FC9-3ABE-7FEC18128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3195" indent="0">
              <a:buNone/>
            </a:pPr>
            <a:r>
              <a:rPr lang="nb-NO"/>
              <a:t>Diskuter og sett inn endringer som passer hos dere</a:t>
            </a:r>
            <a:br>
              <a:rPr lang="nb-NO"/>
            </a:br>
            <a:r>
              <a:rPr lang="nb-NO">
                <a:hlinkClick r:id="rId3"/>
              </a:rPr>
              <a:t>Tidlig og tett på</a:t>
            </a:r>
            <a:r>
              <a:rPr lang="nb-NO"/>
              <a:t> se skjema 4-3/ /4-4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B56D5D6-1051-EF1B-3D0C-CDF04959F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12" y="3429000"/>
            <a:ext cx="6070278" cy="230756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7076D43-50CC-331F-3585-62995A5896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4435" y="480000"/>
            <a:ext cx="4447565" cy="269797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20FBB79-21EC-7085-65D3-5524DC722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535" y="2725367"/>
            <a:ext cx="4522765" cy="3011199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4152767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1A58E-950E-DA80-6183-3EE3F8DB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C69063E-5B2C-5AD0-0B5A-FE38CD991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01" y="743527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 dirty="0"/>
              <a:t>Drøfte</a:t>
            </a:r>
          </a:p>
        </p:txBody>
      </p:sp>
      <p:sp>
        <p:nvSpPr>
          <p:cNvPr id="3" name="Snakkeboble: oval 2">
            <a:extLst>
              <a:ext uri="{FF2B5EF4-FFF2-40B4-BE49-F238E27FC236}">
                <a16:creationId xmlns:a16="http://schemas.microsoft.com/office/drawing/2014/main" id="{2F4909D6-866A-7715-EB22-0016C824C21F}"/>
              </a:ext>
            </a:extLst>
          </p:cNvPr>
          <p:cNvSpPr/>
          <p:nvPr/>
        </p:nvSpPr>
        <p:spPr>
          <a:xfrm>
            <a:off x="1884511" y="1400783"/>
            <a:ext cx="9029924" cy="4143561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Hva er </a:t>
            </a:r>
            <a:r>
              <a:rPr lang="nb-NO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mulige tilretteleggingstiltak </a:t>
            </a:r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hos oss?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Hvilken</a:t>
            </a:r>
            <a:r>
              <a:rPr lang="nb-NO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 varighet </a:t>
            </a:r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kan de ulike </a:t>
            </a:r>
            <a:r>
              <a:rPr lang="nb-NO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tilretteleggingstiltakene </a:t>
            </a:r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ha?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nb-NO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Hva må vi passe på, </a:t>
            </a:r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slik at tilrettelegging for én ikke blir urimelig belastning for andre?</a:t>
            </a:r>
          </a:p>
        </p:txBody>
      </p:sp>
    </p:spTree>
    <p:extLst>
      <p:ext uri="{BB962C8B-B14F-4D97-AF65-F5344CB8AC3E}">
        <p14:creationId xmlns:p14="http://schemas.microsoft.com/office/powerpoint/2010/main" val="1078832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CBFB7-1027-2726-F9C1-A5B281093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52014690-CDAE-ECBB-BD5E-3245A5F4702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72364" y="1565712"/>
            <a:ext cx="4728000" cy="291921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 dirty="0">
                <a:solidFill>
                  <a:srgbClr val="4A6FA3"/>
                </a:solidFill>
              </a:rPr>
              <a:t>Arbeidsmengde og prioritering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Midlertidig reduksjon i arbeidsoppgaver</a:t>
            </a:r>
            <a:endParaRPr lang="nb-NO" sz="1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Tydelig prioritering av oppgaver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Avklare «må», «bør» og «kan vente»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Skjerming fra nye oppgaver i en periode</a:t>
            </a:r>
          </a:p>
          <a:p>
            <a:pPr marL="172800">
              <a:lnSpc>
                <a:spcPct val="150000"/>
              </a:lnSpc>
              <a:spcAft>
                <a:spcPts val="100"/>
              </a:spcAft>
            </a:pPr>
            <a:endParaRPr lang="nb-NO" sz="1400" b="1" dirty="0">
              <a:solidFill>
                <a:srgbClr val="4A6FA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 dirty="0">
                <a:solidFill>
                  <a:srgbClr val="4A6FA3"/>
                </a:solidFill>
              </a:rPr>
              <a:t>Arbeidstid og arbeidstempo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Gradert arbeid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Fleksibilitet i start/sluttid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Kortere dager i en periode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Flere pauser etter belastende samtaler /hendelser</a:t>
            </a:r>
            <a:endParaRPr lang="nb-NO" sz="1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Midlertidig endring av turnus/ tilpasset vaktplan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Arbeide sammen med erfaren kollega</a:t>
            </a:r>
          </a:p>
          <a:p>
            <a:pPr marL="172720" indent="-285750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Lengre frister på skrivearbeid der det er mulig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endParaRPr lang="nb-NO" sz="1400" dirty="0">
              <a:solidFill>
                <a:schemeClr val="tx1"/>
              </a:solidFill>
            </a:endParaRPr>
          </a:p>
          <a:p>
            <a:endParaRPr lang="nb-NO" sz="1400" dirty="0">
              <a:highlight>
                <a:srgbClr val="FFFF00"/>
              </a:highlight>
            </a:endParaRP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0D994F7C-F156-4DED-A1E6-4C8760F8C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221382"/>
            <a:ext cx="11296400" cy="878500"/>
          </a:xfrm>
        </p:spPr>
        <p:txBody>
          <a:bodyPr>
            <a:normAutofit fontScale="90000"/>
          </a:bodyPr>
          <a:lstStyle/>
          <a:p>
            <a:pPr>
              <a:lnSpc>
                <a:spcPct val="125000"/>
              </a:lnSpc>
              <a:spcBef>
                <a:spcPts val="1050"/>
              </a:spcBef>
              <a:spcAft>
                <a:spcPts val="1050"/>
              </a:spcAft>
            </a:pPr>
            <a:r>
              <a:rPr lang="nb-NO" sz="32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Eksempler på mulig tilretteleggingstiltak</a:t>
            </a:r>
            <a:endParaRPr lang="nb-NO" dirty="0">
              <a:latin typeface="Titillium Web" panose="00000500000000000000" pitchFamily="2" charset="0"/>
            </a:endParaRP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691EDCC3-1677-BD99-371F-1BED800136A2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776873" y="1565712"/>
            <a:ext cx="5260582" cy="291921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 dirty="0">
                <a:solidFill>
                  <a:srgbClr val="4A6FA3"/>
                </a:solidFill>
              </a:rPr>
              <a:t>Oppgavejustering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Midlertidig endring i sakstype eller primærkontaktansvar</a:t>
            </a:r>
            <a:endParaRPr lang="nb-NO" sz="1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Mer administrative oppgaver i en periode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Unngå særlig belastende samtaler / oppfølging alene</a:t>
            </a:r>
            <a:endParaRPr lang="nb-NO" sz="1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Midlertidig skjerming fra eller støtte i risikosituasjoner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Unngå/ redusere alenearbeid</a:t>
            </a:r>
          </a:p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endParaRPr lang="nb-NO" sz="1400" b="1" dirty="0">
              <a:solidFill>
                <a:srgbClr val="4A6FA3"/>
              </a:solidFill>
            </a:endParaRPr>
          </a:p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 dirty="0">
                <a:solidFill>
                  <a:srgbClr val="4A6FA3"/>
                </a:solidFill>
              </a:rPr>
              <a:t>Faglig og kollegial støtte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Hyppigere veiledning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Makkerordning/to i krevende samtaler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Hyppigere </a:t>
            </a:r>
            <a:r>
              <a:rPr lang="nb-NO" sz="1400" dirty="0" err="1">
                <a:solidFill>
                  <a:schemeClr val="tx1"/>
                </a:solidFill>
              </a:rPr>
              <a:t>debrief</a:t>
            </a:r>
            <a:r>
              <a:rPr lang="nb-NO" sz="1400" dirty="0">
                <a:solidFill>
                  <a:schemeClr val="tx1"/>
                </a:solidFill>
              </a:rPr>
              <a:t> etter hendelser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Beslutnings- eller kollegastøtte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/>
                </a:solidFill>
              </a:rPr>
              <a:t>Redusert fysisk belastning</a:t>
            </a:r>
          </a:p>
          <a:p>
            <a:pPr marL="172720">
              <a:lnSpc>
                <a:spcPct val="100000"/>
              </a:lnSpc>
              <a:spcAft>
                <a:spcPts val="100"/>
              </a:spcAft>
              <a:buNone/>
            </a:pPr>
            <a:endParaRPr lang="nb-NO" sz="1400" b="1" dirty="0">
              <a:solidFill>
                <a:srgbClr val="4A6FA3"/>
              </a:solidFill>
            </a:endParaRPr>
          </a:p>
          <a:p>
            <a:pPr marL="172800">
              <a:lnSpc>
                <a:spcPct val="100000"/>
              </a:lnSpc>
              <a:spcAft>
                <a:spcPts val="100"/>
              </a:spcAft>
              <a:buNone/>
            </a:pPr>
            <a:endParaRPr lang="nb-NO" sz="1400" dirty="0">
              <a:solidFill>
                <a:srgbClr val="4A6F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5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61622-790C-E1C0-3E14-FF3597940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Fremdrift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F8642C-A824-79E0-9B30-7DD895924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000"/>
              <a:t>Avdelingsmøte/personalmøte: </a:t>
            </a:r>
            <a:br>
              <a:rPr lang="nb-NO" sz="2000"/>
            </a:br>
            <a:r>
              <a:rPr lang="nb-NO" sz="2000"/>
              <a:t>Snakke om tilrettelegging og foreslå tiltak</a:t>
            </a:r>
          </a:p>
          <a:p>
            <a:pPr marL="342900" indent="-342900">
              <a:buFont typeface="+mj-lt"/>
              <a:buAutoNum type="arabicPeriod"/>
            </a:pPr>
            <a:endParaRPr lang="nb-NO" sz="2000"/>
          </a:p>
          <a:p>
            <a:pPr marL="342900" indent="-342900">
              <a:buFont typeface="+mj-lt"/>
              <a:buAutoNum type="arabicPeriod"/>
            </a:pPr>
            <a:r>
              <a:rPr lang="nb-NO" sz="2000"/>
              <a:t>HMS-gruppen: Drøfter forslagene og gir tilbakemelding til ansattgruppen</a:t>
            </a:r>
          </a:p>
          <a:p>
            <a:pPr marL="342900" indent="-342900">
              <a:buFont typeface="+mj-lt"/>
              <a:buAutoNum type="arabicPeriod"/>
            </a:pPr>
            <a:endParaRPr lang="nb-NO" sz="2000"/>
          </a:p>
          <a:p>
            <a:pPr marL="342900" indent="-342900">
              <a:buFont typeface="+mj-lt"/>
              <a:buAutoNum type="arabicPeriod"/>
            </a:pPr>
            <a:r>
              <a:rPr lang="nb-NO" sz="2000"/>
              <a:t>Tilbakemelding til ansattgruppen </a:t>
            </a:r>
          </a:p>
          <a:p>
            <a:endParaRPr lang="nb-NO" sz="2000"/>
          </a:p>
        </p:txBody>
      </p:sp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C6736390-8473-A5CF-5902-4501C113886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99" b="-5799"/>
          <a:stretch>
            <a:fillRect/>
          </a:stretch>
        </p:blipFill>
        <p:spPr>
          <a:xfrm>
            <a:off x="8249054" y="2160256"/>
            <a:ext cx="2243745" cy="2537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2146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466115"/>
      </p:ext>
    </p:extLst>
  </p:cSld>
  <p:clrMapOvr>
    <a:masterClrMapping/>
  </p:clrMapOvr>
</p:sld>
</file>

<file path=ppt/theme/theme1.xml><?xml version="1.0" encoding="utf-8"?>
<a:theme xmlns:a="http://schemas.openxmlformats.org/drawingml/2006/main" name="Barnevern N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rnevern NY" id="{A4D740E7-2B64-4D7D-870B-13510AF59392}" vid="{D711AFCD-4F89-43EC-9DFC-D4D9EB80A09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BC36329319AE84BA9E84D54AE5A8412" ma:contentTypeVersion="10" ma:contentTypeDescription="Opprett et nytt dokument." ma:contentTypeScope="" ma:versionID="86a1f881e38f372895b09c6dd118cd38">
  <xsd:schema xmlns:xsd="http://www.w3.org/2001/XMLSchema" xmlns:xs="http://www.w3.org/2001/XMLSchema" xmlns:p="http://schemas.microsoft.com/office/2006/metadata/properties" xmlns:ns2="48f5d197-e0cc-462a-a9ad-1daec5b74c82" xmlns:ns3="177a4b77-c2e6-4ad0-be4c-1a090b27067a" targetNamespace="http://schemas.microsoft.com/office/2006/metadata/properties" ma:root="true" ma:fieldsID="2115daa1cf7b962551543c26744d7130" ns2:_="" ns3:_="">
    <xsd:import namespace="48f5d197-e0cc-462a-a9ad-1daec5b74c82"/>
    <xsd:import namespace="177a4b77-c2e6-4ad0-be4c-1a090b2706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5d197-e0cc-462a-a9ad-1daec5b74c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7a4b77-c2e6-4ad0-be4c-1a090b27067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211022c-ff38-4b80-aedf-1746f51351b5}" ma:internalName="TaxCatchAll" ma:showField="CatchAllData" ma:web="177a4b77-c2e6-4ad0-be4c-1a090b2706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f5d197-e0cc-462a-a9ad-1daec5b74c82">
      <Terms xmlns="http://schemas.microsoft.com/office/infopath/2007/PartnerControls"/>
    </lcf76f155ced4ddcb4097134ff3c332f>
    <TaxCatchAll xmlns="177a4b77-c2e6-4ad0-be4c-1a090b27067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5B8F51-DEFB-4BB3-8809-E698F5897A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f5d197-e0cc-462a-a9ad-1daec5b74c82"/>
    <ds:schemaRef ds:uri="177a4b77-c2e6-4ad0-be4c-1a090b2706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284857-3A5F-4BD2-AD5E-557F7C06C2E4}">
  <ds:schemaRefs>
    <ds:schemaRef ds:uri="48f5d197-e0cc-462a-a9ad-1daec5b74c82"/>
    <ds:schemaRef ds:uri="http://purl.org/dc/elements/1.1/"/>
    <ds:schemaRef ds:uri="177a4b77-c2e6-4ad0-be4c-1a090b27067a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19B2C76-5B9C-40A2-9878-9F6FAE158A9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661</Words>
  <Application>Microsoft Office PowerPoint</Application>
  <PresentationFormat>Widescreen</PresentationFormat>
  <Paragraphs>92</Paragraphs>
  <Slides>9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7" baseType="lpstr">
      <vt:lpstr>Aptos</vt:lpstr>
      <vt:lpstr>Arial</vt:lpstr>
      <vt:lpstr>Arial,Sans-Serif</vt:lpstr>
      <vt:lpstr>Open Sans</vt:lpstr>
      <vt:lpstr>Titillium Web</vt:lpstr>
      <vt:lpstr>Titillium Web SemiBold</vt:lpstr>
      <vt:lpstr>Verdana</vt:lpstr>
      <vt:lpstr>Barnevern NY</vt:lpstr>
      <vt:lpstr>Hvordan få til  god tilrettelegging</vt:lpstr>
      <vt:lpstr>Agenda</vt:lpstr>
      <vt:lpstr>Arbeidsmiljødefinisjonen </vt:lpstr>
      <vt:lpstr>Tilrettelegging</vt:lpstr>
      <vt:lpstr>Hvilke arbeidsoppgaver har vi</vt:lpstr>
      <vt:lpstr>Drøfte</vt:lpstr>
      <vt:lpstr>Eksempler på mulig tilretteleggingstiltak</vt:lpstr>
      <vt:lpstr>Fremdrift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Therese Walbom</dc:creator>
  <cp:lastModifiedBy>Therese Walbom</cp:lastModifiedBy>
  <cp:revision>1</cp:revision>
  <dcterms:created xsi:type="dcterms:W3CDTF">2026-08-27T10:08:15Z</dcterms:created>
  <dcterms:modified xsi:type="dcterms:W3CDTF">2026-09-11T07:31:03Z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0x0101002BC36329319AE84BA9E84D54AE5A8412</vt:lpwstr>
  </property>
  <property fmtid="{D5CDD505-2E9C-101B-9397-08002B2CF9AE}" pid="3" name="MediaServiceImageTags">
    <vt:lpwstr/>
  </property>
</Properties>
</file>