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7"/>
  </p:notesMasterIdLst>
  <p:handoutMasterIdLst>
    <p:handoutMasterId r:id="rId8"/>
  </p:handoutMasterIdLst>
  <p:sldIdLst>
    <p:sldId id="261" r:id="rId5"/>
    <p:sldId id="260" r:id="rId6"/>
  </p:sldIdLst>
  <p:sldSz cx="12192000" cy="6858000"/>
  <p:notesSz cx="6858000" cy="9144000"/>
  <p:custDataLst>
    <p:tags r:id="rId9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680"/>
    <a:srgbClr val="B6DFD7"/>
    <a:srgbClr val="0C807C"/>
    <a:srgbClr val="001A58"/>
    <a:srgbClr val="BCCFE8"/>
    <a:srgbClr val="008CD3"/>
    <a:srgbClr val="001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9ABCC-9384-4C0A-AE3C-5E40E32E7790}" v="240" dt="2026-01-12T12:14:14.128"/>
    <p1510:client id="{5F0548C3-F6C0-4770-95CC-19E9E0B1078F}" v="240" dt="2026-01-12T12:15:38.4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724" autoAdjust="0"/>
  </p:normalViewPr>
  <p:slideViewPr>
    <p:cSldViewPr snapToGrid="0" snapToObjects="1">
      <p:cViewPr varScale="1">
        <p:scale>
          <a:sx n="147" d="100"/>
          <a:sy n="147" d="100"/>
        </p:scale>
        <p:origin x="3006" y="1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12.01.2026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8E2D7-8D48-4DA2-AC4B-7D09BDA76533}" type="datetimeFigureOut">
              <a:rPr lang="nb-NO" smtClean="0"/>
              <a:t>12.01.2026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CF289-7A13-4284-B591-B92B083199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5181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CF289-7A13-4284-B591-B92B083199C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092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8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575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821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372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154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EE7700F6-FB09-47CC-A326-78208630F4C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0995006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592" imgH="591" progId="TCLayout.ActiveDocument.1">
                  <p:embed/>
                </p:oleObj>
              </mc:Choice>
              <mc:Fallback>
                <p:oleObj name="think-cell Slide" r:id="rId15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EE7700F6-FB09-47CC-A326-78208630F4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36659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48091"/>
            <a:ext cx="10972800" cy="432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12.01.2026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1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649" r:id="rId10"/>
    <p:sldLayoutId id="2147483709" r:id="rId11"/>
    <p:sldLayoutId id="2147483710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9824913-5A61-4B5D-8776-19278664DE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72167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9824913-5A61-4B5D-8776-19278664DE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532FDD07-5E51-4D7D-B7A2-5E0E77C3E7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6" y="-68997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BB7014-6E61-4A85-B99F-9C6B7C37CFDA}"/>
              </a:ext>
            </a:extLst>
          </p:cNvPr>
          <p:cNvSpPr/>
          <p:nvPr/>
        </p:nvSpPr>
        <p:spPr>
          <a:xfrm>
            <a:off x="882562" y="1138296"/>
            <a:ext cx="10929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100" b="1" dirty="0">
                <a:highlight>
                  <a:srgbClr val="B6DFD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TILTAK</a:t>
            </a:r>
            <a:endParaRPr lang="nb-NO" sz="1400" b="1" dirty="0">
              <a:highlight>
                <a:srgbClr val="B6DFD7"/>
              </a:highlight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A00BC4-4856-4CA1-BFAF-B29890CCB891}"/>
              </a:ext>
            </a:extLst>
          </p:cNvPr>
          <p:cNvSpPr/>
          <p:nvPr/>
        </p:nvSpPr>
        <p:spPr>
          <a:xfrm>
            <a:off x="4899511" y="1154330"/>
            <a:ext cx="11609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100" b="1" dirty="0">
                <a:highlight>
                  <a:srgbClr val="F9C88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RESULTATER</a:t>
            </a: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for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barn og unge</a:t>
            </a:r>
            <a:endParaRPr lang="nb-NO" sz="140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EB876C-ACB8-4A40-8203-021ADC2EEDCA}"/>
              </a:ext>
            </a:extLst>
          </p:cNvPr>
          <p:cNvSpPr/>
          <p:nvPr/>
        </p:nvSpPr>
        <p:spPr>
          <a:xfrm>
            <a:off x="6845672" y="1156677"/>
            <a:ext cx="129999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100" b="1" dirty="0">
                <a:highlight>
                  <a:srgbClr val="F9C88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VIRKNINGER</a:t>
            </a: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for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barn og unge</a:t>
            </a:r>
            <a:endParaRPr lang="nb-NO" sz="1400" b="1" dirty="0"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58438A-405C-4CD0-BEBA-41B2EFAFB6B0}"/>
              </a:ext>
            </a:extLst>
          </p:cNvPr>
          <p:cNvSpPr/>
          <p:nvPr/>
        </p:nvSpPr>
        <p:spPr>
          <a:xfrm>
            <a:off x="8548555" y="1127761"/>
            <a:ext cx="18288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100" b="1" dirty="0">
                <a:highlight>
                  <a:srgbClr val="F9C88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EFFEKTER</a:t>
            </a: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for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kommunen</a:t>
            </a:r>
          </a:p>
        </p:txBody>
      </p:sp>
      <p:sp>
        <p:nvSpPr>
          <p:cNvPr id="12" name="Rounded Rectangle 25">
            <a:extLst>
              <a:ext uri="{FF2B5EF4-FFF2-40B4-BE49-F238E27FC236}">
                <a16:creationId xmlns:a16="http://schemas.microsoft.com/office/drawing/2014/main" id="{0F2B2498-01EB-436D-9138-AF73A54E0BFC}"/>
              </a:ext>
            </a:extLst>
          </p:cNvPr>
          <p:cNvSpPr>
            <a:spLocks/>
          </p:cNvSpPr>
          <p:nvPr/>
        </p:nvSpPr>
        <p:spPr>
          <a:xfrm>
            <a:off x="2661577" y="2403368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FF0000"/>
                </a:solidFill>
              </a:rPr>
              <a:t>Fyll inn</a:t>
            </a:r>
          </a:p>
        </p:txBody>
      </p: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E655187E-EA03-4E2A-8B72-DB7AD333898B}"/>
              </a:ext>
            </a:extLst>
          </p:cNvPr>
          <p:cNvSpPr/>
          <p:nvPr/>
        </p:nvSpPr>
        <p:spPr>
          <a:xfrm>
            <a:off x="630930" y="2424275"/>
            <a:ext cx="1596254" cy="350485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nb-NO" sz="1000" i="1" dirty="0">
                <a:solidFill>
                  <a:schemeClr val="bg1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4F3EF9-DFD3-4063-9F06-78C7F3FC491A}"/>
              </a:ext>
            </a:extLst>
          </p:cNvPr>
          <p:cNvSpPr/>
          <p:nvPr/>
        </p:nvSpPr>
        <p:spPr>
          <a:xfrm>
            <a:off x="506783" y="1720150"/>
            <a:ext cx="18445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Skriv inn hvilken form for tiltak som skal bidra til å løse problemet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EADC25-B3C4-4CFC-B468-72486C77AFF1}"/>
              </a:ext>
            </a:extLst>
          </p:cNvPr>
          <p:cNvSpPr/>
          <p:nvPr/>
        </p:nvSpPr>
        <p:spPr>
          <a:xfrm>
            <a:off x="2378150" y="1749641"/>
            <a:ext cx="18445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Hvilke aktiviteter gjør dere, som til sammen skal føre til at dere oppnår ønsket resultat?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B59C6A-3811-4910-94D3-78DEDC5845C0}"/>
              </a:ext>
            </a:extLst>
          </p:cNvPr>
          <p:cNvSpPr/>
          <p:nvPr/>
        </p:nvSpPr>
        <p:spPr>
          <a:xfrm>
            <a:off x="4523732" y="1749641"/>
            <a:ext cx="18445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Beskriv de konkrete (eller direkte) resultatene som kommer ut av aktivitetene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AFDA6D-144A-4809-BD59-28126F47F16F}"/>
              </a:ext>
            </a:extLst>
          </p:cNvPr>
          <p:cNvSpPr/>
          <p:nvPr/>
        </p:nvSpPr>
        <p:spPr>
          <a:xfrm>
            <a:off x="6573394" y="1749641"/>
            <a:ext cx="184454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Hvilken virkning har resultatene for barn og unge?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1F74F7-6466-41CB-A8D5-0FE02DE4491B}"/>
              </a:ext>
            </a:extLst>
          </p:cNvPr>
          <p:cNvSpPr/>
          <p:nvPr/>
        </p:nvSpPr>
        <p:spPr>
          <a:xfrm>
            <a:off x="8540682" y="1720150"/>
            <a:ext cx="18445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50" i="1">
                <a:solidFill>
                  <a:schemeClr val="tx1">
                    <a:lumMod val="65000"/>
                    <a:lumOff val="35000"/>
                  </a:schemeClr>
                </a:solidFill>
              </a:rPr>
              <a:t>Hvilke</a:t>
            </a:r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effektmål kan kommunen oppnå med dette på sikt?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835652-4C2D-4AAF-B2DB-AC828B9BF691}"/>
              </a:ext>
            </a:extLst>
          </p:cNvPr>
          <p:cNvSpPr/>
          <p:nvPr/>
        </p:nvSpPr>
        <p:spPr>
          <a:xfrm>
            <a:off x="142079" y="435746"/>
            <a:ext cx="17850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Problemstilling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509138-2196-4538-918C-6EB1A80B9DFC}"/>
              </a:ext>
            </a:extLst>
          </p:cNvPr>
          <p:cNvSpPr/>
          <p:nvPr/>
        </p:nvSpPr>
        <p:spPr>
          <a:xfrm>
            <a:off x="4972335" y="275377"/>
            <a:ext cx="4843138" cy="732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Bruk litt tid på å drøfte hva som er årsaken til problemene, for å finne fram til hva dere må gjøre for å løse disse. Et godt tips er å spørre hvorfor det er slik (at ungdom er kriminelle)? Forsøk å finne frem til rotårsakene, og fortsett å stille spørsmålet ‘hvorfor’ til hvert svar som kommer opp. </a:t>
            </a:r>
          </a:p>
        </p:txBody>
      </p:sp>
      <p:sp>
        <p:nvSpPr>
          <p:cNvPr id="21" name="Rounded Rectangle 25">
            <a:extLst>
              <a:ext uri="{FF2B5EF4-FFF2-40B4-BE49-F238E27FC236}">
                <a16:creationId xmlns:a16="http://schemas.microsoft.com/office/drawing/2014/main" id="{B32E14EC-031B-4818-9931-8B42F157ED09}"/>
              </a:ext>
            </a:extLst>
          </p:cNvPr>
          <p:cNvSpPr>
            <a:spLocks/>
          </p:cNvSpPr>
          <p:nvPr/>
        </p:nvSpPr>
        <p:spPr>
          <a:xfrm>
            <a:off x="2661577" y="301046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2" name="Rounded Rectangle 25">
            <a:extLst>
              <a:ext uri="{FF2B5EF4-FFF2-40B4-BE49-F238E27FC236}">
                <a16:creationId xmlns:a16="http://schemas.microsoft.com/office/drawing/2014/main" id="{D646508A-8786-43DA-9703-A0ABDC1AF4BD}"/>
              </a:ext>
            </a:extLst>
          </p:cNvPr>
          <p:cNvSpPr>
            <a:spLocks/>
          </p:cNvSpPr>
          <p:nvPr/>
        </p:nvSpPr>
        <p:spPr>
          <a:xfrm>
            <a:off x="2661577" y="3617552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3" name="Rounded Rectangle 25">
            <a:extLst>
              <a:ext uri="{FF2B5EF4-FFF2-40B4-BE49-F238E27FC236}">
                <a16:creationId xmlns:a16="http://schemas.microsoft.com/office/drawing/2014/main" id="{8A2152DB-738C-4B95-B459-78EE1E9D2CEF}"/>
              </a:ext>
            </a:extLst>
          </p:cNvPr>
          <p:cNvSpPr>
            <a:spLocks/>
          </p:cNvSpPr>
          <p:nvPr/>
        </p:nvSpPr>
        <p:spPr>
          <a:xfrm>
            <a:off x="2661577" y="4224644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B0DDDEEC-0646-4AE7-BEEC-D290058C8476}"/>
              </a:ext>
            </a:extLst>
          </p:cNvPr>
          <p:cNvSpPr>
            <a:spLocks/>
          </p:cNvSpPr>
          <p:nvPr/>
        </p:nvSpPr>
        <p:spPr>
          <a:xfrm>
            <a:off x="2661577" y="4831736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5" name="Rounded Rectangle 25">
            <a:extLst>
              <a:ext uri="{FF2B5EF4-FFF2-40B4-BE49-F238E27FC236}">
                <a16:creationId xmlns:a16="http://schemas.microsoft.com/office/drawing/2014/main" id="{00F8FE1E-7534-47ED-9102-7FFCF0819606}"/>
              </a:ext>
            </a:extLst>
          </p:cNvPr>
          <p:cNvSpPr>
            <a:spLocks/>
          </p:cNvSpPr>
          <p:nvPr/>
        </p:nvSpPr>
        <p:spPr>
          <a:xfrm>
            <a:off x="2661577" y="5438828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01A95AE-9BF5-4480-8EF1-191BC0E99B79}"/>
              </a:ext>
            </a:extLst>
          </p:cNvPr>
          <p:cNvSpPr>
            <a:spLocks/>
          </p:cNvSpPr>
          <p:nvPr/>
        </p:nvSpPr>
        <p:spPr>
          <a:xfrm>
            <a:off x="4745607" y="301046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7CD0DFDB-C816-4BA1-AA0F-DE90C560A076}"/>
              </a:ext>
            </a:extLst>
          </p:cNvPr>
          <p:cNvSpPr>
            <a:spLocks/>
          </p:cNvSpPr>
          <p:nvPr/>
        </p:nvSpPr>
        <p:spPr>
          <a:xfrm>
            <a:off x="6712447" y="3111289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8ED6673-3BA4-4345-9EAC-23A3B31570AB}"/>
              </a:ext>
            </a:extLst>
          </p:cNvPr>
          <p:cNvSpPr>
            <a:spLocks/>
          </p:cNvSpPr>
          <p:nvPr/>
        </p:nvSpPr>
        <p:spPr>
          <a:xfrm>
            <a:off x="10441557" y="3132415"/>
            <a:ext cx="1478597" cy="17172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99906A7-AF66-496E-ABB8-4D43BDFFE1E1}"/>
              </a:ext>
            </a:extLst>
          </p:cNvPr>
          <p:cNvSpPr>
            <a:spLocks/>
          </p:cNvSpPr>
          <p:nvPr/>
        </p:nvSpPr>
        <p:spPr>
          <a:xfrm>
            <a:off x="4745607" y="361755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200CEDB-E079-425C-B66D-5393F6CF97B8}"/>
              </a:ext>
            </a:extLst>
          </p:cNvPr>
          <p:cNvSpPr>
            <a:spLocks/>
          </p:cNvSpPr>
          <p:nvPr/>
        </p:nvSpPr>
        <p:spPr>
          <a:xfrm>
            <a:off x="4745607" y="422464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3FC52B1-A6A8-4447-86A7-9FBED09DE9C4}"/>
              </a:ext>
            </a:extLst>
          </p:cNvPr>
          <p:cNvSpPr>
            <a:spLocks/>
          </p:cNvSpPr>
          <p:nvPr/>
        </p:nvSpPr>
        <p:spPr>
          <a:xfrm>
            <a:off x="4779753" y="484519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22B4093-4CBD-4346-BC0C-6DDB01D1AFF3}"/>
              </a:ext>
            </a:extLst>
          </p:cNvPr>
          <p:cNvSpPr>
            <a:spLocks/>
          </p:cNvSpPr>
          <p:nvPr/>
        </p:nvSpPr>
        <p:spPr>
          <a:xfrm>
            <a:off x="6678301" y="3742347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30FDFE9-4D4F-4ACF-B531-4A0E4668246D}"/>
              </a:ext>
            </a:extLst>
          </p:cNvPr>
          <p:cNvSpPr>
            <a:spLocks/>
          </p:cNvSpPr>
          <p:nvPr/>
        </p:nvSpPr>
        <p:spPr>
          <a:xfrm>
            <a:off x="6712447" y="4431195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1932878-5D45-4096-96D2-9F6536BAD588}"/>
              </a:ext>
            </a:extLst>
          </p:cNvPr>
          <p:cNvCxnSpPr>
            <a:cxnSpLocks/>
            <a:stCxn id="12" idx="3"/>
            <a:endCxn id="26" idx="1"/>
          </p:cNvCxnSpPr>
          <p:nvPr/>
        </p:nvCxnSpPr>
        <p:spPr>
          <a:xfrm>
            <a:off x="4140174" y="2652082"/>
            <a:ext cx="605433" cy="607092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1B12139-1F43-4510-84DF-52DFDF8D05E3}"/>
              </a:ext>
            </a:extLst>
          </p:cNvPr>
          <p:cNvCxnSpPr>
            <a:stCxn id="26" idx="3"/>
            <a:endCxn id="27" idx="1"/>
          </p:cNvCxnSpPr>
          <p:nvPr/>
        </p:nvCxnSpPr>
        <p:spPr>
          <a:xfrm>
            <a:off x="6224204" y="3259174"/>
            <a:ext cx="488243" cy="100829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2021E2E-187D-4A76-8B01-260CAFD3503C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8191044" y="3360003"/>
            <a:ext cx="526012" cy="313399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DD8C31-629F-44D9-A3C8-991830A2814B}"/>
              </a:ext>
            </a:extLst>
          </p:cNvPr>
          <p:cNvCxnSpPr>
            <a:cxnSpLocks/>
            <a:stCxn id="32" idx="3"/>
            <a:endCxn id="96" idx="1"/>
          </p:cNvCxnSpPr>
          <p:nvPr/>
        </p:nvCxnSpPr>
        <p:spPr>
          <a:xfrm flipV="1">
            <a:off x="8156898" y="3650560"/>
            <a:ext cx="560158" cy="340501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20F3A93-DEF3-458E-90B8-364143A5F611}"/>
              </a:ext>
            </a:extLst>
          </p:cNvPr>
          <p:cNvCxnSpPr>
            <a:cxnSpLocks/>
            <a:stCxn id="33" idx="3"/>
            <a:endCxn id="97" idx="1"/>
          </p:cNvCxnSpPr>
          <p:nvPr/>
        </p:nvCxnSpPr>
        <p:spPr>
          <a:xfrm flipV="1">
            <a:off x="8191044" y="4328902"/>
            <a:ext cx="551954" cy="351007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72EB811-908F-4CE9-ADA8-20477CA7C5A2}"/>
              </a:ext>
            </a:extLst>
          </p:cNvPr>
          <p:cNvCxnSpPr>
            <a:cxnSpLocks/>
            <a:stCxn id="21" idx="3"/>
            <a:endCxn id="26" idx="1"/>
          </p:cNvCxnSpPr>
          <p:nvPr/>
        </p:nvCxnSpPr>
        <p:spPr>
          <a:xfrm>
            <a:off x="4140174" y="3259174"/>
            <a:ext cx="605433" cy="0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7E0B8F8-D493-45FD-A86C-98D89FCB014F}"/>
              </a:ext>
            </a:extLst>
          </p:cNvPr>
          <p:cNvCxnSpPr>
            <a:stCxn id="21" idx="3"/>
            <a:endCxn id="29" idx="1"/>
          </p:cNvCxnSpPr>
          <p:nvPr/>
        </p:nvCxnSpPr>
        <p:spPr>
          <a:xfrm>
            <a:off x="4140174" y="3259174"/>
            <a:ext cx="605433" cy="607090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631354C-57D0-4479-9A5B-DA737ADABAFA}"/>
              </a:ext>
            </a:extLst>
          </p:cNvPr>
          <p:cNvCxnSpPr>
            <a:stCxn id="22" idx="3"/>
            <a:endCxn id="29" idx="1"/>
          </p:cNvCxnSpPr>
          <p:nvPr/>
        </p:nvCxnSpPr>
        <p:spPr>
          <a:xfrm flipV="1">
            <a:off x="4140174" y="3866264"/>
            <a:ext cx="605433" cy="2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B188AD5-BFE2-4060-A950-506FBCA34B07}"/>
              </a:ext>
            </a:extLst>
          </p:cNvPr>
          <p:cNvCxnSpPr>
            <a:stCxn id="25" idx="3"/>
            <a:endCxn id="31" idx="1"/>
          </p:cNvCxnSpPr>
          <p:nvPr/>
        </p:nvCxnSpPr>
        <p:spPr>
          <a:xfrm flipV="1">
            <a:off x="4140174" y="5093904"/>
            <a:ext cx="639579" cy="593638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094DA5B-292C-48E2-853C-A2E86994D5F2}"/>
              </a:ext>
            </a:extLst>
          </p:cNvPr>
          <p:cNvCxnSpPr>
            <a:stCxn id="24" idx="3"/>
            <a:endCxn id="31" idx="1"/>
          </p:cNvCxnSpPr>
          <p:nvPr/>
        </p:nvCxnSpPr>
        <p:spPr>
          <a:xfrm>
            <a:off x="4140174" y="5080450"/>
            <a:ext cx="639579" cy="1345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6D8F2E0-48CF-414D-8721-16BAFB4066C5}"/>
              </a:ext>
            </a:extLst>
          </p:cNvPr>
          <p:cNvCxnSpPr>
            <a:stCxn id="24" idx="3"/>
            <a:endCxn id="30" idx="1"/>
          </p:cNvCxnSpPr>
          <p:nvPr/>
        </p:nvCxnSpPr>
        <p:spPr>
          <a:xfrm flipV="1">
            <a:off x="4140174" y="4473354"/>
            <a:ext cx="605433" cy="60709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36319A4-25B1-4AED-8614-C4C1AE8917EC}"/>
              </a:ext>
            </a:extLst>
          </p:cNvPr>
          <p:cNvCxnSpPr>
            <a:stCxn id="24" idx="3"/>
            <a:endCxn id="29" idx="1"/>
          </p:cNvCxnSpPr>
          <p:nvPr/>
        </p:nvCxnSpPr>
        <p:spPr>
          <a:xfrm flipV="1">
            <a:off x="4140174" y="3866264"/>
            <a:ext cx="605433" cy="121418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AE72468-9968-47FC-8815-12F4607BD56F}"/>
              </a:ext>
            </a:extLst>
          </p:cNvPr>
          <p:cNvCxnSpPr>
            <a:stCxn id="23" idx="3"/>
            <a:endCxn id="30" idx="1"/>
          </p:cNvCxnSpPr>
          <p:nvPr/>
        </p:nvCxnSpPr>
        <p:spPr>
          <a:xfrm flipV="1">
            <a:off x="4140174" y="4473354"/>
            <a:ext cx="605433" cy="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9102914-D96F-4FED-B757-A11C5036BFB4}"/>
              </a:ext>
            </a:extLst>
          </p:cNvPr>
          <p:cNvCxnSpPr>
            <a:cxnSpLocks/>
            <a:stCxn id="23" idx="3"/>
            <a:endCxn id="26" idx="1"/>
          </p:cNvCxnSpPr>
          <p:nvPr/>
        </p:nvCxnSpPr>
        <p:spPr>
          <a:xfrm flipV="1">
            <a:off x="4140174" y="3259174"/>
            <a:ext cx="605433" cy="121418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2FC84B0-2DD7-4ABC-8B27-06F5FE59C4C4}"/>
              </a:ext>
            </a:extLst>
          </p:cNvPr>
          <p:cNvCxnSpPr>
            <a:cxnSpLocks/>
            <a:stCxn id="22" idx="3"/>
            <a:endCxn id="30" idx="1"/>
          </p:cNvCxnSpPr>
          <p:nvPr/>
        </p:nvCxnSpPr>
        <p:spPr>
          <a:xfrm>
            <a:off x="4140174" y="3866266"/>
            <a:ext cx="605433" cy="607088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AE2986D-E9CF-4950-968F-615EFB8CE5D6}"/>
              </a:ext>
            </a:extLst>
          </p:cNvPr>
          <p:cNvCxnSpPr>
            <a:stCxn id="29" idx="3"/>
            <a:endCxn id="27" idx="1"/>
          </p:cNvCxnSpPr>
          <p:nvPr/>
        </p:nvCxnSpPr>
        <p:spPr>
          <a:xfrm flipV="1">
            <a:off x="6224204" y="3360003"/>
            <a:ext cx="488243" cy="506261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115B653-A8EC-442E-BDBA-D6A2533120D1}"/>
              </a:ext>
            </a:extLst>
          </p:cNvPr>
          <p:cNvCxnSpPr>
            <a:stCxn id="29" idx="3"/>
            <a:endCxn id="32" idx="1"/>
          </p:cNvCxnSpPr>
          <p:nvPr/>
        </p:nvCxnSpPr>
        <p:spPr>
          <a:xfrm>
            <a:off x="6224204" y="3866264"/>
            <a:ext cx="454097" cy="124797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C15C590-A1D8-4685-A1EF-32092414828E}"/>
              </a:ext>
            </a:extLst>
          </p:cNvPr>
          <p:cNvCxnSpPr>
            <a:stCxn id="29" idx="3"/>
            <a:endCxn id="33" idx="1"/>
          </p:cNvCxnSpPr>
          <p:nvPr/>
        </p:nvCxnSpPr>
        <p:spPr>
          <a:xfrm>
            <a:off x="6224204" y="3866264"/>
            <a:ext cx="488243" cy="813645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656E2D8-9595-4FF4-9FA5-C2D75C787E31}"/>
              </a:ext>
            </a:extLst>
          </p:cNvPr>
          <p:cNvCxnSpPr>
            <a:cxnSpLocks/>
            <a:stCxn id="30" idx="3"/>
            <a:endCxn id="32" idx="1"/>
          </p:cNvCxnSpPr>
          <p:nvPr/>
        </p:nvCxnSpPr>
        <p:spPr>
          <a:xfrm flipV="1">
            <a:off x="6224204" y="3991061"/>
            <a:ext cx="454097" cy="482293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DE936D-355C-436E-BA0A-7BABC77AFFDF}"/>
              </a:ext>
            </a:extLst>
          </p:cNvPr>
          <p:cNvCxnSpPr>
            <a:stCxn id="30" idx="3"/>
            <a:endCxn id="33" idx="1"/>
          </p:cNvCxnSpPr>
          <p:nvPr/>
        </p:nvCxnSpPr>
        <p:spPr>
          <a:xfrm>
            <a:off x="6224204" y="4473354"/>
            <a:ext cx="488243" cy="206555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7D7F018-1638-48EA-8829-481B4EF07AB1}"/>
              </a:ext>
            </a:extLst>
          </p:cNvPr>
          <p:cNvCxnSpPr>
            <a:stCxn id="31" idx="3"/>
            <a:endCxn id="33" idx="1"/>
          </p:cNvCxnSpPr>
          <p:nvPr/>
        </p:nvCxnSpPr>
        <p:spPr>
          <a:xfrm flipV="1">
            <a:off x="6258350" y="4679909"/>
            <a:ext cx="454097" cy="413995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5241B676-2357-40FE-8A83-3A9CD71E1349}"/>
              </a:ext>
            </a:extLst>
          </p:cNvPr>
          <p:cNvSpPr/>
          <p:nvPr/>
        </p:nvSpPr>
        <p:spPr>
          <a:xfrm>
            <a:off x="1874695" y="275376"/>
            <a:ext cx="209679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Beskriv problemet dere ønsker å løse og hos hvilken målgruppe. F.eks. redusert frafall i skolen eller mindre kriminalitet blant ungdom. 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DD089D8-01DE-411B-95B2-301995E6922E}"/>
              </a:ext>
            </a:extLst>
          </p:cNvPr>
          <p:cNvCxnSpPr>
            <a:cxnSpLocks/>
          </p:cNvCxnSpPr>
          <p:nvPr/>
        </p:nvCxnSpPr>
        <p:spPr>
          <a:xfrm>
            <a:off x="345618" y="1023435"/>
            <a:ext cx="11532155" cy="0"/>
          </a:xfrm>
          <a:prstGeom prst="line">
            <a:avLst/>
          </a:prstGeom>
          <a:ln w="19050">
            <a:solidFill>
              <a:srgbClr val="0C807C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056D8F23-085B-4A5B-8A7F-32EFBF13EB1C}"/>
              </a:ext>
            </a:extLst>
          </p:cNvPr>
          <p:cNvSpPr/>
          <p:nvPr/>
        </p:nvSpPr>
        <p:spPr>
          <a:xfrm>
            <a:off x="10221595" y="1145094"/>
            <a:ext cx="18288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100" b="1" dirty="0">
                <a:highlight>
                  <a:srgbClr val="D1E9F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HOVEDMÅL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for </a:t>
            </a:r>
          </a:p>
          <a:p>
            <a:pPr lvl="0" algn="ctr">
              <a:defRPr/>
            </a:pPr>
            <a:r>
              <a:rPr lang="nb-NO" sz="11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kommunen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2F98F00-8E33-4056-9508-374D47772243}"/>
              </a:ext>
            </a:extLst>
          </p:cNvPr>
          <p:cNvSpPr/>
          <p:nvPr/>
        </p:nvSpPr>
        <p:spPr>
          <a:xfrm>
            <a:off x="10270284" y="1745258"/>
            <a:ext cx="184454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Hva er hovedmålet med tiltaket?</a:t>
            </a:r>
          </a:p>
        </p:txBody>
      </p:sp>
      <p:sp>
        <p:nvSpPr>
          <p:cNvPr id="96" name="Rounded Rectangle 26">
            <a:extLst>
              <a:ext uri="{FF2B5EF4-FFF2-40B4-BE49-F238E27FC236}">
                <a16:creationId xmlns:a16="http://schemas.microsoft.com/office/drawing/2014/main" id="{00A68A4B-B8E8-439D-8542-119132E3AD4A}"/>
              </a:ext>
            </a:extLst>
          </p:cNvPr>
          <p:cNvSpPr>
            <a:spLocks/>
          </p:cNvSpPr>
          <p:nvPr/>
        </p:nvSpPr>
        <p:spPr>
          <a:xfrm>
            <a:off x="8717056" y="3401846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97" name="Rounded Rectangle 31">
            <a:extLst>
              <a:ext uri="{FF2B5EF4-FFF2-40B4-BE49-F238E27FC236}">
                <a16:creationId xmlns:a16="http://schemas.microsoft.com/office/drawing/2014/main" id="{2524F838-3703-43CA-8772-B695119D668D}"/>
              </a:ext>
            </a:extLst>
          </p:cNvPr>
          <p:cNvSpPr>
            <a:spLocks/>
          </p:cNvSpPr>
          <p:nvPr/>
        </p:nvSpPr>
        <p:spPr>
          <a:xfrm>
            <a:off x="8742998" y="4080188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26B8D63A-5725-45CC-AF05-97AEDF8E4E13}"/>
              </a:ext>
            </a:extLst>
          </p:cNvPr>
          <p:cNvSpPr/>
          <p:nvPr/>
        </p:nvSpPr>
        <p:spPr>
          <a:xfrm>
            <a:off x="2693237" y="1143570"/>
            <a:ext cx="121437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100" b="1" dirty="0">
                <a:highlight>
                  <a:srgbClr val="B6DFD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AKTIVITETER</a:t>
            </a:r>
            <a:endParaRPr lang="nb-NO" sz="1400" b="1" dirty="0">
              <a:highlight>
                <a:srgbClr val="F9C887"/>
              </a:highlight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7086AF0-E6DD-41FF-92C8-225AF6B5E5C1}"/>
              </a:ext>
            </a:extLst>
          </p:cNvPr>
          <p:cNvSpPr/>
          <p:nvPr/>
        </p:nvSpPr>
        <p:spPr>
          <a:xfrm>
            <a:off x="604547" y="6088617"/>
            <a:ext cx="209679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5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Tips</a:t>
            </a:r>
            <a:r>
              <a:rPr lang="nb-NO" sz="105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Kopier flere ark for å lage flere kjeder. Kopier flere bokser eller piler ved behov.</a:t>
            </a:r>
          </a:p>
        </p:txBody>
      </p:sp>
    </p:spTree>
    <p:extLst>
      <p:ext uri="{BB962C8B-B14F-4D97-AF65-F5344CB8AC3E}">
        <p14:creationId xmlns:p14="http://schemas.microsoft.com/office/powerpoint/2010/main" val="1355096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F9824913-5A61-4B5D-8776-19278664DE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49994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F9824913-5A61-4B5D-8776-19278664DE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532FDD07-5E51-4D7D-B7A2-5E0E77C3E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7" y="0"/>
            <a:ext cx="12176306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BB7014-6E61-4A85-B99F-9C6B7C37CFDA}"/>
              </a:ext>
            </a:extLst>
          </p:cNvPr>
          <p:cNvSpPr/>
          <p:nvPr/>
        </p:nvSpPr>
        <p:spPr>
          <a:xfrm>
            <a:off x="882562" y="287857"/>
            <a:ext cx="10929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600" b="1" dirty="0">
                <a:highlight>
                  <a:srgbClr val="B6DFD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TILTAK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CB2174-9564-4155-BF59-52DB82D580EF}"/>
              </a:ext>
            </a:extLst>
          </p:cNvPr>
          <p:cNvSpPr/>
          <p:nvPr/>
        </p:nvSpPr>
        <p:spPr>
          <a:xfrm>
            <a:off x="2324555" y="287857"/>
            <a:ext cx="159420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600" b="1" dirty="0">
                <a:highlight>
                  <a:srgbClr val="B6DFD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AKTIVITETER</a:t>
            </a:r>
            <a:endParaRPr lang="nb-NO" sz="1600" b="1" dirty="0">
              <a:highlight>
                <a:srgbClr val="F9C887"/>
              </a:highlight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A00BC4-4856-4CA1-BFAF-B29890CCB891}"/>
              </a:ext>
            </a:extLst>
          </p:cNvPr>
          <p:cNvSpPr/>
          <p:nvPr/>
        </p:nvSpPr>
        <p:spPr>
          <a:xfrm>
            <a:off x="4536509" y="287857"/>
            <a:ext cx="16579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600" b="1" dirty="0">
                <a:highlight>
                  <a:srgbClr val="F9C88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RESULTAT</a:t>
            </a: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for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barn og unge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EB876C-ACB8-4A40-8203-021ADC2EEDCA}"/>
              </a:ext>
            </a:extLst>
          </p:cNvPr>
          <p:cNvSpPr/>
          <p:nvPr/>
        </p:nvSpPr>
        <p:spPr>
          <a:xfrm>
            <a:off x="6539778" y="244083"/>
            <a:ext cx="1594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600" b="1" dirty="0">
                <a:highlight>
                  <a:srgbClr val="F9C88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VIRKNINGER</a:t>
            </a: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for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barn og unge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58438A-405C-4CD0-BEBA-41B2EFAFB6B0}"/>
              </a:ext>
            </a:extLst>
          </p:cNvPr>
          <p:cNvSpPr/>
          <p:nvPr/>
        </p:nvSpPr>
        <p:spPr>
          <a:xfrm>
            <a:off x="9693024" y="238697"/>
            <a:ext cx="182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600" b="1" dirty="0">
                <a:highlight>
                  <a:srgbClr val="D1E9F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HOVEDMÅL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for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kommunen</a:t>
            </a:r>
          </a:p>
        </p:txBody>
      </p:sp>
      <p:sp>
        <p:nvSpPr>
          <p:cNvPr id="12" name="Rounded Rectangle 25">
            <a:extLst>
              <a:ext uri="{FF2B5EF4-FFF2-40B4-BE49-F238E27FC236}">
                <a16:creationId xmlns:a16="http://schemas.microsoft.com/office/drawing/2014/main" id="{0F2B2498-01EB-436D-9138-AF73A54E0BFC}"/>
              </a:ext>
            </a:extLst>
          </p:cNvPr>
          <p:cNvSpPr>
            <a:spLocks/>
          </p:cNvSpPr>
          <p:nvPr/>
        </p:nvSpPr>
        <p:spPr>
          <a:xfrm>
            <a:off x="2572273" y="2301678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8A8680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E655187E-EA03-4E2A-8B72-DB7AD333898B}"/>
              </a:ext>
            </a:extLst>
          </p:cNvPr>
          <p:cNvSpPr/>
          <p:nvPr/>
        </p:nvSpPr>
        <p:spPr>
          <a:xfrm>
            <a:off x="604547" y="2389109"/>
            <a:ext cx="1596254" cy="3532884"/>
          </a:xfrm>
          <a:prstGeom prst="roundRect">
            <a:avLst/>
          </a:prstGeom>
          <a:solidFill>
            <a:srgbClr val="0C80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nb-NO" sz="1000" i="1" dirty="0">
                <a:solidFill>
                  <a:schemeClr val="bg1"/>
                </a:solidFill>
              </a:rPr>
              <a:t>Fyll inn</a:t>
            </a:r>
          </a:p>
        </p:txBody>
      </p:sp>
      <p:sp>
        <p:nvSpPr>
          <p:cNvPr id="21" name="Rounded Rectangle 25">
            <a:extLst>
              <a:ext uri="{FF2B5EF4-FFF2-40B4-BE49-F238E27FC236}">
                <a16:creationId xmlns:a16="http://schemas.microsoft.com/office/drawing/2014/main" id="{B32E14EC-031B-4818-9931-8B42F157ED09}"/>
              </a:ext>
            </a:extLst>
          </p:cNvPr>
          <p:cNvSpPr>
            <a:spLocks/>
          </p:cNvSpPr>
          <p:nvPr/>
        </p:nvSpPr>
        <p:spPr>
          <a:xfrm>
            <a:off x="2572273" y="290877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8A8680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2" name="Rounded Rectangle 25">
            <a:extLst>
              <a:ext uri="{FF2B5EF4-FFF2-40B4-BE49-F238E27FC236}">
                <a16:creationId xmlns:a16="http://schemas.microsoft.com/office/drawing/2014/main" id="{D646508A-8786-43DA-9703-A0ABDC1AF4BD}"/>
              </a:ext>
            </a:extLst>
          </p:cNvPr>
          <p:cNvSpPr>
            <a:spLocks/>
          </p:cNvSpPr>
          <p:nvPr/>
        </p:nvSpPr>
        <p:spPr>
          <a:xfrm>
            <a:off x="2572273" y="3515862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8A8680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3" name="Rounded Rectangle 25">
            <a:extLst>
              <a:ext uri="{FF2B5EF4-FFF2-40B4-BE49-F238E27FC236}">
                <a16:creationId xmlns:a16="http://schemas.microsoft.com/office/drawing/2014/main" id="{8A2152DB-738C-4B95-B459-78EE1E9D2CEF}"/>
              </a:ext>
            </a:extLst>
          </p:cNvPr>
          <p:cNvSpPr>
            <a:spLocks/>
          </p:cNvSpPr>
          <p:nvPr/>
        </p:nvSpPr>
        <p:spPr>
          <a:xfrm>
            <a:off x="2572273" y="4122954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8A8680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4" name="Rounded Rectangle 25">
            <a:extLst>
              <a:ext uri="{FF2B5EF4-FFF2-40B4-BE49-F238E27FC236}">
                <a16:creationId xmlns:a16="http://schemas.microsoft.com/office/drawing/2014/main" id="{B0DDDEEC-0646-4AE7-BEEC-D290058C8476}"/>
              </a:ext>
            </a:extLst>
          </p:cNvPr>
          <p:cNvSpPr>
            <a:spLocks/>
          </p:cNvSpPr>
          <p:nvPr/>
        </p:nvSpPr>
        <p:spPr>
          <a:xfrm>
            <a:off x="2572273" y="4730046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8A8680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5" name="Rounded Rectangle 25">
            <a:extLst>
              <a:ext uri="{FF2B5EF4-FFF2-40B4-BE49-F238E27FC236}">
                <a16:creationId xmlns:a16="http://schemas.microsoft.com/office/drawing/2014/main" id="{00F8FE1E-7534-47ED-9102-7FFCF0819606}"/>
              </a:ext>
            </a:extLst>
          </p:cNvPr>
          <p:cNvSpPr>
            <a:spLocks/>
          </p:cNvSpPr>
          <p:nvPr/>
        </p:nvSpPr>
        <p:spPr>
          <a:xfrm>
            <a:off x="2572273" y="5337138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rgbClr val="8A8680"/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01A95AE-9BF5-4480-8EF1-191BC0E99B79}"/>
              </a:ext>
            </a:extLst>
          </p:cNvPr>
          <p:cNvSpPr>
            <a:spLocks/>
          </p:cNvSpPr>
          <p:nvPr/>
        </p:nvSpPr>
        <p:spPr>
          <a:xfrm>
            <a:off x="4656303" y="290877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7CD0DFDB-C816-4BA1-AA0F-DE90C560A076}"/>
              </a:ext>
            </a:extLst>
          </p:cNvPr>
          <p:cNvSpPr>
            <a:spLocks/>
          </p:cNvSpPr>
          <p:nvPr/>
        </p:nvSpPr>
        <p:spPr>
          <a:xfrm>
            <a:off x="6642590" y="3157484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8ED6673-3BA4-4345-9EAC-23A3B31570AB}"/>
              </a:ext>
            </a:extLst>
          </p:cNvPr>
          <p:cNvSpPr>
            <a:spLocks/>
          </p:cNvSpPr>
          <p:nvPr/>
        </p:nvSpPr>
        <p:spPr>
          <a:xfrm>
            <a:off x="10107475" y="3261706"/>
            <a:ext cx="1478597" cy="171729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99906A7-AF66-496E-ABB8-4D43BDFFE1E1}"/>
              </a:ext>
            </a:extLst>
          </p:cNvPr>
          <p:cNvSpPr>
            <a:spLocks/>
          </p:cNvSpPr>
          <p:nvPr/>
        </p:nvSpPr>
        <p:spPr>
          <a:xfrm>
            <a:off x="4656303" y="351586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200CEDB-E079-425C-B66D-5393F6CF97B8}"/>
              </a:ext>
            </a:extLst>
          </p:cNvPr>
          <p:cNvSpPr>
            <a:spLocks/>
          </p:cNvSpPr>
          <p:nvPr/>
        </p:nvSpPr>
        <p:spPr>
          <a:xfrm>
            <a:off x="4656303" y="412295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3FC52B1-A6A8-4447-86A7-9FBED09DE9C4}"/>
              </a:ext>
            </a:extLst>
          </p:cNvPr>
          <p:cNvSpPr>
            <a:spLocks/>
          </p:cNvSpPr>
          <p:nvPr/>
        </p:nvSpPr>
        <p:spPr>
          <a:xfrm>
            <a:off x="4656303" y="4730040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322B4093-4CBD-4346-BC0C-6DDB01D1AFF3}"/>
              </a:ext>
            </a:extLst>
          </p:cNvPr>
          <p:cNvSpPr>
            <a:spLocks/>
          </p:cNvSpPr>
          <p:nvPr/>
        </p:nvSpPr>
        <p:spPr>
          <a:xfrm>
            <a:off x="6642590" y="3764574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30FDFE9-4D4F-4ACF-B531-4A0E4668246D}"/>
              </a:ext>
            </a:extLst>
          </p:cNvPr>
          <p:cNvSpPr>
            <a:spLocks/>
          </p:cNvSpPr>
          <p:nvPr/>
        </p:nvSpPr>
        <p:spPr>
          <a:xfrm>
            <a:off x="6642590" y="4371664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1932878-5D45-4096-96D2-9F6536BAD588}"/>
              </a:ext>
            </a:extLst>
          </p:cNvPr>
          <p:cNvCxnSpPr>
            <a:stCxn id="12" idx="3"/>
            <a:endCxn id="26" idx="1"/>
          </p:cNvCxnSpPr>
          <p:nvPr/>
        </p:nvCxnSpPr>
        <p:spPr>
          <a:xfrm>
            <a:off x="4050870" y="2550392"/>
            <a:ext cx="605433" cy="607092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1B12139-1F43-4510-84DF-52DFDF8D05E3}"/>
              </a:ext>
            </a:extLst>
          </p:cNvPr>
          <p:cNvCxnSpPr>
            <a:stCxn id="26" idx="3"/>
            <a:endCxn id="27" idx="1"/>
          </p:cNvCxnSpPr>
          <p:nvPr/>
        </p:nvCxnSpPr>
        <p:spPr>
          <a:xfrm>
            <a:off x="6134900" y="3157484"/>
            <a:ext cx="507690" cy="24871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2021E2E-187D-4A76-8B01-260CAFD3503C}"/>
              </a:ext>
            </a:extLst>
          </p:cNvPr>
          <p:cNvCxnSpPr>
            <a:cxnSpLocks/>
            <a:stCxn id="27" idx="3"/>
            <a:endCxn id="103" idx="1"/>
          </p:cNvCxnSpPr>
          <p:nvPr/>
        </p:nvCxnSpPr>
        <p:spPr>
          <a:xfrm>
            <a:off x="8121187" y="3406198"/>
            <a:ext cx="388793" cy="291717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DD8C31-629F-44D9-A3C8-991830A2814B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8121187" y="3697915"/>
            <a:ext cx="388793" cy="315373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20F3A93-DEF3-458E-90B8-364143A5F611}"/>
              </a:ext>
            </a:extLst>
          </p:cNvPr>
          <p:cNvCxnSpPr>
            <a:cxnSpLocks/>
            <a:stCxn id="33" idx="3"/>
            <a:endCxn id="104" idx="1"/>
          </p:cNvCxnSpPr>
          <p:nvPr/>
        </p:nvCxnSpPr>
        <p:spPr>
          <a:xfrm flipV="1">
            <a:off x="8121187" y="4305005"/>
            <a:ext cx="388793" cy="315373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72EB811-908F-4CE9-ADA8-20477CA7C5A2}"/>
              </a:ext>
            </a:extLst>
          </p:cNvPr>
          <p:cNvCxnSpPr>
            <a:stCxn id="21" idx="3"/>
            <a:endCxn id="26" idx="1"/>
          </p:cNvCxnSpPr>
          <p:nvPr/>
        </p:nvCxnSpPr>
        <p:spPr>
          <a:xfrm>
            <a:off x="4050870" y="3157484"/>
            <a:ext cx="605433" cy="0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7E0B8F8-D493-45FD-A86C-98D89FCB014F}"/>
              </a:ext>
            </a:extLst>
          </p:cNvPr>
          <p:cNvCxnSpPr>
            <a:stCxn id="21" idx="3"/>
            <a:endCxn id="29" idx="1"/>
          </p:cNvCxnSpPr>
          <p:nvPr/>
        </p:nvCxnSpPr>
        <p:spPr>
          <a:xfrm>
            <a:off x="4050870" y="3157484"/>
            <a:ext cx="605433" cy="607090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631354C-57D0-4479-9A5B-DA737ADABAFA}"/>
              </a:ext>
            </a:extLst>
          </p:cNvPr>
          <p:cNvCxnSpPr>
            <a:stCxn id="22" idx="3"/>
            <a:endCxn id="29" idx="1"/>
          </p:cNvCxnSpPr>
          <p:nvPr/>
        </p:nvCxnSpPr>
        <p:spPr>
          <a:xfrm flipV="1">
            <a:off x="4050870" y="3764574"/>
            <a:ext cx="605433" cy="2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B188AD5-BFE2-4060-A950-506FBCA34B07}"/>
              </a:ext>
            </a:extLst>
          </p:cNvPr>
          <p:cNvCxnSpPr>
            <a:stCxn id="25" idx="3"/>
            <a:endCxn id="31" idx="1"/>
          </p:cNvCxnSpPr>
          <p:nvPr/>
        </p:nvCxnSpPr>
        <p:spPr>
          <a:xfrm flipV="1">
            <a:off x="4050870" y="4978754"/>
            <a:ext cx="605433" cy="607098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094DA5B-292C-48E2-853C-A2E86994D5F2}"/>
              </a:ext>
            </a:extLst>
          </p:cNvPr>
          <p:cNvCxnSpPr>
            <a:stCxn id="24" idx="3"/>
            <a:endCxn id="31" idx="1"/>
          </p:cNvCxnSpPr>
          <p:nvPr/>
        </p:nvCxnSpPr>
        <p:spPr>
          <a:xfrm flipV="1">
            <a:off x="4050870" y="4978754"/>
            <a:ext cx="605433" cy="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6D8F2E0-48CF-414D-8721-16BAFB4066C5}"/>
              </a:ext>
            </a:extLst>
          </p:cNvPr>
          <p:cNvCxnSpPr>
            <a:stCxn id="24" idx="3"/>
            <a:endCxn id="30" idx="1"/>
          </p:cNvCxnSpPr>
          <p:nvPr/>
        </p:nvCxnSpPr>
        <p:spPr>
          <a:xfrm flipV="1">
            <a:off x="4050870" y="4371664"/>
            <a:ext cx="605433" cy="60709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36319A4-25B1-4AED-8614-C4C1AE8917EC}"/>
              </a:ext>
            </a:extLst>
          </p:cNvPr>
          <p:cNvCxnSpPr>
            <a:stCxn id="24" idx="3"/>
            <a:endCxn id="29" idx="1"/>
          </p:cNvCxnSpPr>
          <p:nvPr/>
        </p:nvCxnSpPr>
        <p:spPr>
          <a:xfrm flipV="1">
            <a:off x="4050870" y="3764574"/>
            <a:ext cx="605433" cy="121418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AE72468-9968-47FC-8815-12F4607BD56F}"/>
              </a:ext>
            </a:extLst>
          </p:cNvPr>
          <p:cNvCxnSpPr>
            <a:stCxn id="23" idx="3"/>
            <a:endCxn id="30" idx="1"/>
          </p:cNvCxnSpPr>
          <p:nvPr/>
        </p:nvCxnSpPr>
        <p:spPr>
          <a:xfrm flipV="1">
            <a:off x="4050870" y="4371664"/>
            <a:ext cx="605433" cy="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9102914-D96F-4FED-B757-A11C5036BFB4}"/>
              </a:ext>
            </a:extLst>
          </p:cNvPr>
          <p:cNvCxnSpPr>
            <a:stCxn id="23" idx="3"/>
            <a:endCxn id="26" idx="1"/>
          </p:cNvCxnSpPr>
          <p:nvPr/>
        </p:nvCxnSpPr>
        <p:spPr>
          <a:xfrm flipV="1">
            <a:off x="4050870" y="3157484"/>
            <a:ext cx="605433" cy="121418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2FC84B0-2DD7-4ABC-8B27-06F5FE59C4C4}"/>
              </a:ext>
            </a:extLst>
          </p:cNvPr>
          <p:cNvCxnSpPr>
            <a:cxnSpLocks/>
            <a:stCxn id="22" idx="3"/>
            <a:endCxn id="30" idx="1"/>
          </p:cNvCxnSpPr>
          <p:nvPr/>
        </p:nvCxnSpPr>
        <p:spPr>
          <a:xfrm>
            <a:off x="4050870" y="3764576"/>
            <a:ext cx="605433" cy="607088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AE2986D-E9CF-4950-968F-615EFB8CE5D6}"/>
              </a:ext>
            </a:extLst>
          </p:cNvPr>
          <p:cNvCxnSpPr>
            <a:stCxn id="29" idx="3"/>
            <a:endCxn id="27" idx="1"/>
          </p:cNvCxnSpPr>
          <p:nvPr/>
        </p:nvCxnSpPr>
        <p:spPr>
          <a:xfrm flipV="1">
            <a:off x="6134900" y="3406198"/>
            <a:ext cx="507690" cy="35837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115B653-A8EC-442E-BDBA-D6A2533120D1}"/>
              </a:ext>
            </a:extLst>
          </p:cNvPr>
          <p:cNvCxnSpPr>
            <a:stCxn id="29" idx="3"/>
            <a:endCxn id="32" idx="1"/>
          </p:cNvCxnSpPr>
          <p:nvPr/>
        </p:nvCxnSpPr>
        <p:spPr>
          <a:xfrm>
            <a:off x="6134900" y="3764574"/>
            <a:ext cx="507690" cy="24871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C15C590-A1D8-4685-A1EF-32092414828E}"/>
              </a:ext>
            </a:extLst>
          </p:cNvPr>
          <p:cNvCxnSpPr>
            <a:stCxn id="29" idx="3"/>
            <a:endCxn id="33" idx="1"/>
          </p:cNvCxnSpPr>
          <p:nvPr/>
        </p:nvCxnSpPr>
        <p:spPr>
          <a:xfrm>
            <a:off x="6134900" y="3764574"/>
            <a:ext cx="507690" cy="85580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656E2D8-9595-4FF4-9FA5-C2D75C787E31}"/>
              </a:ext>
            </a:extLst>
          </p:cNvPr>
          <p:cNvCxnSpPr>
            <a:cxnSpLocks/>
            <a:stCxn id="30" idx="3"/>
            <a:endCxn id="32" idx="1"/>
          </p:cNvCxnSpPr>
          <p:nvPr/>
        </p:nvCxnSpPr>
        <p:spPr>
          <a:xfrm flipV="1">
            <a:off x="6134900" y="4013288"/>
            <a:ext cx="507690" cy="35837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DE936D-355C-436E-BA0A-7BABC77AFFDF}"/>
              </a:ext>
            </a:extLst>
          </p:cNvPr>
          <p:cNvCxnSpPr>
            <a:stCxn id="30" idx="3"/>
            <a:endCxn id="33" idx="1"/>
          </p:cNvCxnSpPr>
          <p:nvPr/>
        </p:nvCxnSpPr>
        <p:spPr>
          <a:xfrm>
            <a:off x="6134900" y="4371664"/>
            <a:ext cx="507690" cy="248714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7D7F018-1638-48EA-8829-481B4EF07AB1}"/>
              </a:ext>
            </a:extLst>
          </p:cNvPr>
          <p:cNvCxnSpPr>
            <a:stCxn id="31" idx="3"/>
            <a:endCxn id="33" idx="1"/>
          </p:cNvCxnSpPr>
          <p:nvPr/>
        </p:nvCxnSpPr>
        <p:spPr>
          <a:xfrm flipV="1">
            <a:off x="6134900" y="4620378"/>
            <a:ext cx="507690" cy="358376"/>
          </a:xfrm>
          <a:prstGeom prst="line">
            <a:avLst/>
          </a:prstGeom>
          <a:ln w="25400" cap="rnd" cmpd="sng">
            <a:solidFill>
              <a:srgbClr val="E09800"/>
            </a:solidFill>
            <a:prstDash val="solid"/>
            <a:round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DD089D8-01DE-411B-95B2-301995E6922E}"/>
              </a:ext>
            </a:extLst>
          </p:cNvPr>
          <p:cNvCxnSpPr>
            <a:cxnSpLocks/>
          </p:cNvCxnSpPr>
          <p:nvPr/>
        </p:nvCxnSpPr>
        <p:spPr>
          <a:xfrm>
            <a:off x="345618" y="1023435"/>
            <a:ext cx="11532155" cy="0"/>
          </a:xfrm>
          <a:prstGeom prst="line">
            <a:avLst/>
          </a:prstGeom>
          <a:ln w="19050">
            <a:solidFill>
              <a:srgbClr val="0C807C"/>
            </a:solidFill>
            <a:prstDash val="lg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CA1D7BB-5A8B-44CC-ADC1-464E5189BE68}"/>
              </a:ext>
            </a:extLst>
          </p:cNvPr>
          <p:cNvSpPr/>
          <p:nvPr/>
        </p:nvSpPr>
        <p:spPr>
          <a:xfrm>
            <a:off x="8169711" y="249385"/>
            <a:ext cx="1587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nb-NO" sz="1600" b="1" dirty="0">
                <a:highlight>
                  <a:srgbClr val="F9C887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EFFEKTER</a:t>
            </a: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for </a:t>
            </a:r>
          </a:p>
          <a:p>
            <a:pPr lvl="0" algn="ctr">
              <a:defRPr/>
            </a:pPr>
            <a:r>
              <a:rPr lang="nb-NO" sz="1600" b="1" dirty="0">
                <a:latin typeface="Futura Medium" panose="020B0602020204020303" pitchFamily="34" charset="-79"/>
                <a:cs typeface="Futura Medium" panose="020B0602020204020303" pitchFamily="34" charset="-79"/>
              </a:rPr>
              <a:t>barn og unge</a:t>
            </a:r>
          </a:p>
        </p:txBody>
      </p:sp>
      <p:sp>
        <p:nvSpPr>
          <p:cNvPr id="103" name="Rounded Rectangle 26">
            <a:extLst>
              <a:ext uri="{FF2B5EF4-FFF2-40B4-BE49-F238E27FC236}">
                <a16:creationId xmlns:a16="http://schemas.microsoft.com/office/drawing/2014/main" id="{D26C3328-79F7-42CF-8CFC-D96D24F71043}"/>
              </a:ext>
            </a:extLst>
          </p:cNvPr>
          <p:cNvSpPr>
            <a:spLocks/>
          </p:cNvSpPr>
          <p:nvPr/>
        </p:nvSpPr>
        <p:spPr>
          <a:xfrm>
            <a:off x="8509980" y="3449201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  <p:sp>
        <p:nvSpPr>
          <p:cNvPr id="104" name="Rounded Rectangle 31">
            <a:extLst>
              <a:ext uri="{FF2B5EF4-FFF2-40B4-BE49-F238E27FC236}">
                <a16:creationId xmlns:a16="http://schemas.microsoft.com/office/drawing/2014/main" id="{A283BB6B-165D-4494-9856-3237273598F2}"/>
              </a:ext>
            </a:extLst>
          </p:cNvPr>
          <p:cNvSpPr>
            <a:spLocks/>
          </p:cNvSpPr>
          <p:nvPr/>
        </p:nvSpPr>
        <p:spPr>
          <a:xfrm>
            <a:off x="8509980" y="4056291"/>
            <a:ext cx="1478597" cy="497427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0000" tIns="54000" rIns="90000" bIns="54000" rtlCol="0" anchor="ctr" anchorCtr="1">
            <a:noAutofit/>
          </a:bodyPr>
          <a:lstStyle/>
          <a:p>
            <a:pPr algn="ctr"/>
            <a:r>
              <a:rPr lang="nb-NO" sz="1000" i="1" dirty="0">
                <a:solidFill>
                  <a:schemeClr val="tx1">
                    <a:lumMod val="50000"/>
                    <a:lumOff val="50000"/>
                  </a:schemeClr>
                </a:solidFill>
                <a:highlight>
                  <a:srgbClr val="FFFF00"/>
                </a:highlight>
              </a:rPr>
              <a:t>Fyll inn</a:t>
            </a:r>
          </a:p>
        </p:txBody>
      </p:sp>
    </p:spTree>
    <p:extLst>
      <p:ext uri="{BB962C8B-B14F-4D97-AF65-F5344CB8AC3E}">
        <p14:creationId xmlns:p14="http://schemas.microsoft.com/office/powerpoint/2010/main" val="28428032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ASSISTID" val="ecc542ca-55e9-499b-ab81-515f23965bc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7273188B3AC146BF9BE258B05B704B" ma:contentTypeVersion="2" ma:contentTypeDescription="Create a new document." ma:contentTypeScope="" ma:versionID="03d7cb075de9fc328c067d5dcad2aa50">
  <xsd:schema xmlns:xsd="http://www.w3.org/2001/XMLSchema" xmlns:xs="http://www.w3.org/2001/XMLSchema" xmlns:p="http://schemas.microsoft.com/office/2006/metadata/properties" xmlns:ns2="5228aa00-5b90-4c26-8d0b-62bdf8fd5238" targetNamespace="http://schemas.microsoft.com/office/2006/metadata/properties" ma:root="true" ma:fieldsID="df349d8fd7087b517bb5055d69776ad7" ns2:_="">
    <xsd:import namespace="5228aa00-5b90-4c26-8d0b-62bdf8fd52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8aa00-5b90-4c26-8d0b-62bdf8fd52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7BE738E-0CE6-4603-A902-65ACFCA0C26F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purl.org/dc/dcmitype/"/>
    <ds:schemaRef ds:uri="5228aa00-5b90-4c26-8d0b-62bdf8fd5238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9D8BBC9-D64E-4BD4-A90B-0A7D79EDA9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2F6A02-C93B-455D-9097-FE40B1DCDCB7}">
  <ds:schemaRefs>
    <ds:schemaRef ds:uri="5228aa00-5b90-4c26-8d0b-62bdf8fd52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</TotalTime>
  <Words>285</Words>
  <Application>Microsoft Office PowerPoint</Application>
  <PresentationFormat>Widescreen</PresentationFormat>
  <Paragraphs>71</Paragraphs>
  <Slides>2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Futura Medium</vt:lpstr>
      <vt:lpstr>KS-profiltema</vt:lpstr>
      <vt:lpstr>think-cell Slide</vt:lpstr>
      <vt:lpstr>PowerPoint-presentasjon</vt:lpstr>
      <vt:lpstr>PowerPoint-presentasjon</vt:lpstr>
    </vt:vector>
  </TitlesOfParts>
  <Company>Crop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Ståle Hevrøy</dc:creator>
  <cp:lastModifiedBy>Tone Mangset</cp:lastModifiedBy>
  <cp:revision>27</cp:revision>
  <dcterms:created xsi:type="dcterms:W3CDTF">2014-12-02T12:21:04Z</dcterms:created>
  <dcterms:modified xsi:type="dcterms:W3CDTF">2026-01-12T12:32:22Z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0x010100A17273188B3AC146BF9BE258B05B704B</vt:lpwstr>
  </property>
  <property fmtid="{D5CDD505-2E9C-101B-9397-08002B2CF9AE}" pid="3" name="CloudStatistics_StoryID">
    <vt:lpwstr>ca34090f-fd4b-4a5b-9055-9b2ba0c2ed01</vt:lpwstr>
  </property>
</Properties>
</file>