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12"/>
  </p:notesMasterIdLst>
  <p:handoutMasterIdLst>
    <p:handoutMasterId r:id="rId13"/>
  </p:handoutMasterIdLst>
  <p:sldIdLst>
    <p:sldId id="262" r:id="rId2"/>
    <p:sldId id="294" r:id="rId3"/>
    <p:sldId id="297" r:id="rId4"/>
    <p:sldId id="295" r:id="rId5"/>
    <p:sldId id="299" r:id="rId6"/>
    <p:sldId id="302" r:id="rId7"/>
    <p:sldId id="303" r:id="rId8"/>
    <p:sldId id="304" r:id="rId9"/>
    <p:sldId id="307" r:id="rId10"/>
    <p:sldId id="308" r:id="rId11"/>
  </p:sldIdLst>
  <p:sldSz cx="12190413" cy="6859588"/>
  <p:notesSz cx="6794500" cy="9906000"/>
  <p:custDataLst>
    <p:tags r:id="rId14"/>
  </p:custDataLst>
  <p:defaultTextStyle>
    <a:defPPr>
      <a:defRPr lang="en-US"/>
    </a:defPPr>
    <a:lvl1pPr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1pPr>
    <a:lvl2pPr marL="457189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377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566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754" algn="l" defTabSz="457189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5943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6pPr>
    <a:lvl7pPr marL="2743131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7pPr>
    <a:lvl8pPr marL="3200320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8pPr>
    <a:lvl9pPr marL="3657509" algn="l" defTabSz="914377" rtl="0" eaLnBrk="1" latinLnBrk="0" hangingPunct="1">
      <a:defRPr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79">
          <p15:clr>
            <a:srgbClr val="A4A3A4"/>
          </p15:clr>
        </p15:guide>
        <p15:guide id="2" orient="horz" pos="2696">
          <p15:clr>
            <a:srgbClr val="A4A3A4"/>
          </p15:clr>
        </p15:guide>
        <p15:guide id="3" orient="horz" pos="1682">
          <p15:clr>
            <a:srgbClr val="A4A3A4"/>
          </p15:clr>
        </p15:guide>
        <p15:guide id="4" orient="horz" pos="1790">
          <p15:clr>
            <a:srgbClr val="A4A3A4"/>
          </p15:clr>
        </p15:guide>
        <p15:guide id="5" orient="horz" pos="1360">
          <p15:clr>
            <a:srgbClr val="A4A3A4"/>
          </p15:clr>
        </p15:guide>
        <p15:guide id="6" pos="2934">
          <p15:clr>
            <a:srgbClr val="A4A3A4"/>
          </p15:clr>
        </p15:guide>
        <p15:guide id="7" pos="5375">
          <p15:clr>
            <a:srgbClr val="A4A3A4"/>
          </p15:clr>
        </p15:guide>
        <p15:guide id="8" pos="4099">
          <p15:clr>
            <a:srgbClr val="A4A3A4"/>
          </p15:clr>
        </p15:guide>
        <p15:guide id="9" pos="4208">
          <p15:clr>
            <a:srgbClr val="A4A3A4"/>
          </p15:clr>
        </p15:guide>
        <p15:guide id="10" pos="2826">
          <p15:clr>
            <a:srgbClr val="A4A3A4"/>
          </p15:clr>
        </p15:guide>
        <p15:guide id="11" pos="386">
          <p15:clr>
            <a:srgbClr val="A4A3A4"/>
          </p15:clr>
        </p15:guide>
        <p15:guide id="12" orient="horz" pos="1039">
          <p15:clr>
            <a:srgbClr val="A4A3A4"/>
          </p15:clr>
        </p15:guide>
        <p15:guide id="13" orient="horz" pos="3595">
          <p15:clr>
            <a:srgbClr val="A4A3A4"/>
          </p15:clr>
        </p15:guide>
        <p15:guide id="14" orient="horz" pos="2243">
          <p15:clr>
            <a:srgbClr val="A4A3A4"/>
          </p15:clr>
        </p15:guide>
        <p15:guide id="15" orient="horz" pos="2387">
          <p15:clr>
            <a:srgbClr val="A4A3A4"/>
          </p15:clr>
        </p15:guide>
        <p15:guide id="16" orient="horz" pos="1814">
          <p15:clr>
            <a:srgbClr val="A4A3A4"/>
          </p15:clr>
        </p15:guide>
        <p15:guide id="17" pos="3911">
          <p15:clr>
            <a:srgbClr val="A4A3A4"/>
          </p15:clr>
        </p15:guide>
        <p15:guide id="18" pos="7166">
          <p15:clr>
            <a:srgbClr val="A4A3A4"/>
          </p15:clr>
        </p15:guide>
        <p15:guide id="19" pos="5465">
          <p15:clr>
            <a:srgbClr val="A4A3A4"/>
          </p15:clr>
        </p15:guide>
        <p15:guide id="20" pos="5610">
          <p15:clr>
            <a:srgbClr val="A4A3A4"/>
          </p15:clr>
        </p15:guide>
        <p15:guide id="21" pos="3768">
          <p15:clr>
            <a:srgbClr val="A4A3A4"/>
          </p15:clr>
        </p15:guide>
        <p15:guide id="22" pos="51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7" autoAdjust="0"/>
    <p:restoredTop sz="90057" autoAdjust="0"/>
  </p:normalViewPr>
  <p:slideViewPr>
    <p:cSldViewPr>
      <p:cViewPr>
        <p:scale>
          <a:sx n="84" d="100"/>
          <a:sy n="84" d="100"/>
        </p:scale>
        <p:origin x="-662" y="-34"/>
      </p:cViewPr>
      <p:guideLst>
        <p:guide orient="horz" pos="779"/>
        <p:guide orient="horz" pos="2696"/>
        <p:guide orient="horz" pos="1682"/>
        <p:guide orient="horz" pos="1790"/>
        <p:guide orient="horz" pos="1360"/>
        <p:guide orient="horz" pos="1039"/>
        <p:guide orient="horz" pos="3595"/>
        <p:guide orient="horz" pos="2243"/>
        <p:guide orient="horz" pos="2387"/>
        <p:guide orient="horz" pos="1814"/>
        <p:guide pos="2934"/>
        <p:guide pos="5375"/>
        <p:guide pos="4099"/>
        <p:guide pos="4208"/>
        <p:guide pos="2826"/>
        <p:guide pos="386"/>
        <p:guide pos="3911"/>
        <p:guide pos="7166"/>
        <p:guide pos="5465"/>
        <p:guide pos="5610"/>
        <p:guide pos="3768"/>
        <p:guide pos="51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Relationship Id="rId22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nb-NO" smtClean="0"/>
              <a:t>dlkrgfjæ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588AC-F512-4847-9233-601F4B16DDFE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41452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5B7C09-5A60-450F-8B1D-B16CDE8563A2}" type="datetime1">
              <a:rPr lang="nb-NO" noProof="0" smtClean="0"/>
              <a:pPr/>
              <a:t>27.09.2017</a:t>
            </a:fld>
            <a:endParaRPr lang="nb-NO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838" y="742950"/>
            <a:ext cx="6600825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nb-NO" noProof="0" smtClean="0"/>
              <a:t>dlkrgfjæ</a:t>
            </a:r>
            <a:endParaRPr lang="nb-NO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F2F6E2-CA2D-40A7-8BE4-C30E5CF2054D}" type="slidenum">
              <a:rPr lang="nb-NO" noProof="0" smtClean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36534676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ＭＳ Ｐゴシック" pitchFamily="-111" charset="-128"/>
      </a:defRPr>
    </a:lvl1pPr>
    <a:lvl2pPr marL="457189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2pPr>
    <a:lvl3pPr marL="914377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3pPr>
    <a:lvl4pPr marL="1371566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4pPr>
    <a:lvl5pPr marL="1828754" algn="l" defTabSz="457189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pitchFamily="-111" charset="-128"/>
        <a:cs typeface="+mn-cs"/>
      </a:defRPr>
    </a:lvl5pPr>
    <a:lvl6pPr marL="2285943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6838" y="742950"/>
            <a:ext cx="6600825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nb-NO" noProof="0" dirty="0" smtClean="0"/>
              <a:t>Content slide, </a:t>
            </a:r>
            <a:r>
              <a:rPr lang="nb-NO" noProof="0" dirty="0" err="1" smtClean="0"/>
              <a:t>with</a:t>
            </a:r>
            <a:r>
              <a:rPr lang="nb-NO" noProof="0" dirty="0" smtClean="0"/>
              <a:t> </a:t>
            </a:r>
            <a:r>
              <a:rPr lang="nb-NO" noProof="0" dirty="0" err="1" smtClean="0"/>
              <a:t>top</a:t>
            </a:r>
            <a:r>
              <a:rPr lang="nb-NO" noProof="0" dirty="0" smtClean="0"/>
              <a:t> bar image. Image </a:t>
            </a:r>
            <a:r>
              <a:rPr lang="nb-NO" noProof="0" dirty="0" err="1" smtClean="0"/>
              <a:t>size</a:t>
            </a:r>
            <a:r>
              <a:rPr lang="nb-NO" noProof="0" dirty="0" smtClean="0"/>
              <a:t>: 6 cm x 25,4 cm </a:t>
            </a:r>
            <a:r>
              <a:rPr lang="nb-NO" baseline="0" noProof="0" dirty="0" smtClean="0"/>
              <a:t>or 227 x 960 </a:t>
            </a:r>
            <a:r>
              <a:rPr lang="nb-NO" baseline="0" noProof="0" dirty="0" err="1" smtClean="0"/>
              <a:t>pixels</a:t>
            </a:r>
            <a:endParaRPr lang="nb-NO" noProof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325570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F2F6E2-CA2D-40A7-8BE4-C30E5CF2054D}" type="slidenum">
              <a:rPr lang="nb-NO" noProof="0" smtClean="0"/>
              <a:pPr/>
              <a:t>10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495544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nb-NO" noProof="0" smtClean="0"/>
              <a:pPr/>
              <a:t>2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1845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nb-NO" noProof="0" smtClean="0"/>
              <a:pPr/>
              <a:t>3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858259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nb-NO" noProof="0" smtClean="0"/>
              <a:pPr/>
              <a:t>4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930999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nb-NO" noProof="0" smtClean="0"/>
              <a:pPr/>
              <a:t>5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989312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nb-NO" noProof="0" smtClean="0"/>
              <a:pPr/>
              <a:t>6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014582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nb-NO" noProof="0" smtClean="0"/>
              <a:pPr/>
              <a:t>7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822430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nb-NO" noProof="0" smtClean="0"/>
              <a:pPr/>
              <a:t>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93625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2F6E2-CA2D-40A7-8BE4-C30E5CF2054D}" type="slidenum">
              <a:rPr lang="nb-NO" noProof="0" smtClean="0"/>
              <a:pPr/>
              <a:t>9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 smtClean="0"/>
              <a:t>dlkrgfjæ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364992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849490" y="6159826"/>
            <a:ext cx="112797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5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0" y="6159826"/>
            <a:ext cx="1220064" cy="255600"/>
          </a:xfrm>
          <a:prstGeom prst="rect">
            <a:avLst/>
          </a:prstGeom>
        </p:spPr>
      </p:pic>
      <p:pic>
        <p:nvPicPr>
          <p:cNvPr id="4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90" y="6159826"/>
            <a:ext cx="1220064" cy="25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815308" y="257164"/>
            <a:ext cx="10560296" cy="681548"/>
          </a:xfrm>
        </p:spPr>
        <p:txBody>
          <a:bodyPr tIns="0" anchor="b" anchorCtr="0"/>
          <a:lstStyle>
            <a:lvl1pPr>
              <a:defRPr sz="43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27655" name="Subtit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15308" y="943418"/>
            <a:ext cx="10559797" cy="175300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3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nb-NO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nb-NO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4395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10299" y="1645583"/>
            <a:ext cx="5165304" cy="1914418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210299" y="3791828"/>
            <a:ext cx="5165304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448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10299" y="1645583"/>
            <a:ext cx="5165304" cy="1914418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210300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8905774" y="3791828"/>
            <a:ext cx="2465490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816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905875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10300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210300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905875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904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3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210300" y="3791828"/>
            <a:ext cx="2465388" cy="100643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210300" y="4798264"/>
            <a:ext cx="2465388" cy="908533"/>
          </a:xfrm>
        </p:spPr>
        <p:txBody>
          <a:bodyPr lIns="0" anchor="b" anchorCtr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905875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210300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905875" y="3791828"/>
            <a:ext cx="2465388" cy="1916557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2 images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210300" y="1648208"/>
            <a:ext cx="2465388" cy="1911793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210300" y="3791828"/>
            <a:ext cx="2465388" cy="1914969"/>
          </a:xfrm>
        </p:spPr>
        <p:txBody>
          <a:bodyPr lIns="0"/>
          <a:lstStyle>
            <a:lvl1pPr marL="0" indent="0" algn="r">
              <a:lnSpc>
                <a:spcPct val="100000"/>
              </a:lnSpc>
              <a:spcAft>
                <a:spcPts val="300"/>
              </a:spcAft>
              <a:buFontTx/>
              <a:buNone/>
              <a:defRPr sz="1400" b="1" cap="all" baseline="0">
                <a:solidFill>
                  <a:schemeClr val="tx2"/>
                </a:solidFill>
              </a:defRPr>
            </a:lvl1pPr>
            <a:lvl2pPr marL="1588" indent="0" algn="r">
              <a:lnSpc>
                <a:spcPct val="100000"/>
              </a:lnSpc>
              <a:spcAft>
                <a:spcPts val="0"/>
              </a:spcAft>
              <a:buNone/>
              <a:defRPr sz="1400" b="0"/>
            </a:lvl2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8905875" y="3791827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ysClr val="windowText" lastClr="000000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8905875" y="1645031"/>
            <a:ext cx="2465388" cy="1914969"/>
          </a:xfrm>
          <a:noFill/>
          <a:ln>
            <a:noFill/>
          </a:ln>
        </p:spPr>
        <p:txBody>
          <a:bodyPr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16927" y="1648207"/>
            <a:ext cx="10554335" cy="4058590"/>
          </a:xfrm>
        </p:spPr>
        <p:txBody>
          <a:bodyPr lIns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8349" y="0"/>
            <a:ext cx="6078853" cy="342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2"/>
          <p:cNvSpPr txBox="1">
            <a:spLocks noChangeArrowheads="1"/>
          </p:cNvSpPr>
          <p:nvPr userDrawn="1"/>
        </p:nvSpPr>
        <p:spPr bwMode="auto">
          <a:xfrm>
            <a:off x="12698348" y="3610812"/>
            <a:ext cx="60952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nb-NO" dirty="0" err="1" smtClean="0"/>
              <a:t>Keyword</a:t>
            </a:r>
            <a:r>
              <a:rPr lang="nb-NO" dirty="0" smtClean="0"/>
              <a:t> slide</a:t>
            </a:r>
            <a:endParaRPr lang="nb-N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0413" cy="6859588"/>
          </a:xfrm>
          <a:noFill/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8675" cy="1056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, Title and 3 transparent fac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</p:spPr>
        <p:txBody>
          <a:bodyPr tIns="36000" anchor="t" anchorCtr="0"/>
          <a:lstStyle>
            <a:lvl1pPr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Insert picture: Click ‘Insert’ tab in Top Ribbon, Click ‘Picture’, Select the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8" y="452543"/>
            <a:ext cx="10558675" cy="105624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17562" y="2320796"/>
            <a:ext cx="3402000" cy="2160000"/>
          </a:xfrm>
          <a:prstGeom prst="roundRect">
            <a:avLst>
              <a:gd name="adj" fmla="val 7802"/>
            </a:avLst>
          </a:prstGeom>
          <a:blipFill>
            <a:blip r:embed="rId2"/>
            <a:stretch>
              <a:fillRect/>
            </a:stretch>
          </a:blipFill>
        </p:spPr>
        <p:txBody>
          <a:bodyPr lIns="144000" tIns="90000" rIns="144000" bIns="90000"/>
          <a:lstStyle>
            <a:lvl1pPr marL="0" indent="0">
              <a:buFont typeface="Arial" panose="020B0604020202020204" pitchFamily="34" charset="0"/>
              <a:buChar char="​"/>
              <a:defRPr sz="1600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252000">
              <a:defRPr sz="1600">
                <a:solidFill>
                  <a:schemeClr val="bg1"/>
                </a:solidFill>
              </a:defRPr>
            </a:lvl3pPr>
            <a:lvl4pPr marL="630000" indent="-252000">
              <a:defRPr>
                <a:solidFill>
                  <a:schemeClr val="bg1"/>
                </a:solidFill>
              </a:defRPr>
            </a:lvl4pPr>
            <a:lvl5pPr marL="990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3" name="Slide Number Placeholder 2" hidden="1"/>
          <p:cNvSpPr>
            <a:spLocks noGrp="1"/>
          </p:cNvSpPr>
          <p:nvPr>
            <p:ph type="sldNum" sz="quarter" idx="11"/>
          </p:nvPr>
        </p:nvSpPr>
        <p:spPr>
          <a:xfrm>
            <a:off x="11364395" y="7018599"/>
            <a:ext cx="59403" cy="45719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95794" y="2320796"/>
            <a:ext cx="3402000" cy="2160000"/>
          </a:xfrm>
          <a:prstGeom prst="roundRect">
            <a:avLst>
              <a:gd name="adj" fmla="val 7802"/>
            </a:avLst>
          </a:prstGeom>
          <a:blipFill>
            <a:blip r:embed="rId2"/>
            <a:stretch>
              <a:fillRect/>
            </a:stretch>
          </a:blipFill>
        </p:spPr>
        <p:txBody>
          <a:bodyPr lIns="144000" tIns="90000" rIns="144000" bIns="90000"/>
          <a:lstStyle>
            <a:lvl1pPr marL="0" indent="0">
              <a:buFont typeface="Arial" panose="020B0604020202020204" pitchFamily="34" charset="0"/>
              <a:buChar char="​"/>
              <a:defRPr sz="1600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252000">
              <a:defRPr sz="1600">
                <a:solidFill>
                  <a:schemeClr val="bg1"/>
                </a:solidFill>
              </a:defRPr>
            </a:lvl3pPr>
            <a:lvl4pPr marL="630000" indent="-252000">
              <a:defRPr>
                <a:solidFill>
                  <a:schemeClr val="bg1"/>
                </a:solidFill>
              </a:defRPr>
            </a:lvl4pPr>
            <a:lvl5pPr marL="990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974025" y="2320796"/>
            <a:ext cx="3402000" cy="2160000"/>
          </a:xfrm>
          <a:prstGeom prst="roundRect">
            <a:avLst>
              <a:gd name="adj" fmla="val 7802"/>
            </a:avLst>
          </a:prstGeom>
          <a:blipFill>
            <a:blip r:embed="rId2"/>
            <a:stretch>
              <a:fillRect/>
            </a:stretch>
          </a:blipFill>
        </p:spPr>
        <p:txBody>
          <a:bodyPr lIns="144000" tIns="90000" rIns="144000" bIns="90000"/>
          <a:lstStyle>
            <a:lvl1pPr marL="0" indent="0">
              <a:buFont typeface="Arial" panose="020B0604020202020204" pitchFamily="34" charset="0"/>
              <a:buChar char="​"/>
              <a:defRPr sz="1600" b="1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Char char="​"/>
              <a:defRPr>
                <a:solidFill>
                  <a:schemeClr val="bg1"/>
                </a:solidFill>
              </a:defRPr>
            </a:lvl2pPr>
            <a:lvl3pPr marL="252000">
              <a:defRPr sz="1600">
                <a:solidFill>
                  <a:schemeClr val="bg1"/>
                </a:solidFill>
              </a:defRPr>
            </a:lvl3pPr>
            <a:lvl4pPr marL="630000" indent="-252000">
              <a:defRPr>
                <a:solidFill>
                  <a:schemeClr val="bg1"/>
                </a:solidFill>
              </a:defRPr>
            </a:lvl4pPr>
            <a:lvl5pPr marL="990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40899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0413" cy="6859588"/>
          </a:xfrm>
          <a:noFill/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Insert picture: Click ‘Insert’ tab in Top Ribbon, Click ‘Picture’, Select the picture</a:t>
            </a:r>
            <a:endParaRPr lang="en-GB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 userDrawn="1"/>
        </p:nvSpPr>
        <p:spPr>
          <a:xfrm>
            <a:off x="817201" y="6159600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4" name="Logo_ramboll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1" y="6159600"/>
            <a:ext cx="1220064" cy="2556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0413" cy="2878805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815308" y="3141695"/>
            <a:ext cx="10560295" cy="658454"/>
          </a:xfrm>
        </p:spPr>
        <p:txBody>
          <a:bodyPr tIns="0" anchor="b" anchorCtr="0"/>
          <a:lstStyle>
            <a:lvl1pPr>
              <a:defRPr sz="4300" cap="all" baseline="0" smtClean="0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27655" name="Subtit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15308" y="3798879"/>
            <a:ext cx="10560296" cy="1753006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300" b="1" cap="all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subtitle</a:t>
            </a:r>
            <a:r>
              <a:rPr lang="nb-NO" noProof="0" dirty="0" smtClean="0"/>
              <a:t> style</a:t>
            </a:r>
          </a:p>
        </p:txBody>
      </p:sp>
      <p:sp>
        <p:nvSpPr>
          <p:cNvPr id="9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nb-NO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nb-NO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4395" y="6284782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nb-NO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816927" y="452544"/>
            <a:ext cx="10558676" cy="1196721"/>
          </a:xfrm>
        </p:spPr>
        <p:txBody>
          <a:bodyPr tIns="0"/>
          <a:lstStyle>
            <a:lvl1pPr>
              <a:defRPr sz="3200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nb-NO" sz="800" b="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nb-NO" sz="800" b="0" i="0" u="none" strike="noStrike" kern="1200" cap="all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Logo_ramboll_white"/>
          <p:cNvSpPr>
            <a:spLocks noChangeAspect="1"/>
          </p:cNvSpPr>
          <p:nvPr userDrawn="1"/>
        </p:nvSpPr>
        <p:spPr>
          <a:xfrm>
            <a:off x="817200" y="6159600"/>
            <a:ext cx="1130538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5" name="Logo_ramboll_white_bmkArt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0" y="6159600"/>
            <a:ext cx="1220064" cy="25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927" y="1645033"/>
            <a:ext cx="10558676" cy="4063354"/>
          </a:xfrm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5308" y="1645033"/>
            <a:ext cx="5165613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209492" y="1645581"/>
            <a:ext cx="5166111" cy="4061740"/>
          </a:xfrm>
          <a:noFill/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963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27" y="3317933"/>
            <a:ext cx="4887316" cy="1072190"/>
          </a:xfrm>
        </p:spPr>
        <p:txBody>
          <a:bodyPr/>
          <a:lstStyle/>
          <a:p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> style</a:t>
            </a:r>
            <a:endParaRPr lang="nb-NO" noProof="0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2"/>
          </p:nvPr>
        </p:nvSpPr>
        <p:spPr>
          <a:xfrm>
            <a:off x="6210299" y="3377581"/>
            <a:ext cx="5165304" cy="2333340"/>
          </a:xfrm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11" name="Picture Placeholder3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0413" cy="2878805"/>
          </a:xfrm>
          <a:noFill/>
          <a:ln>
            <a:noFill/>
          </a:ln>
        </p:spPr>
        <p:txBody>
          <a:bodyPr tIns="936000" anchor="ctr" anchorCtr="1"/>
          <a:lstStyle>
            <a:lvl1pPr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079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299" y="1645033"/>
            <a:ext cx="516530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10300" y="1645034"/>
            <a:ext cx="5165302" cy="1914966"/>
          </a:xfrm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10299" y="3791827"/>
            <a:ext cx="5165304" cy="1914969"/>
          </a:xfrm>
        </p:spPr>
        <p:txBody>
          <a:bodyPr/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5164774" cy="406335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6210299" y="1645583"/>
            <a:ext cx="5165304" cy="1914418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ogo_ramboll"/>
          <p:cNvSpPr>
            <a:spLocks noChangeAspect="1"/>
          </p:cNvSpPr>
          <p:nvPr/>
        </p:nvSpPr>
        <p:spPr>
          <a:xfrm>
            <a:off x="817201" y="6159600"/>
            <a:ext cx="1128381" cy="2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4" name="Logo_ramboll_bmkArt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1" y="6159600"/>
            <a:ext cx="1220064" cy="255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16927" y="452543"/>
            <a:ext cx="10559098" cy="74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nb-NO" noProof="0" dirty="0" smtClean="0"/>
              <a:t>Presentation </a:t>
            </a:r>
            <a:r>
              <a:rPr lang="nb-NO" noProof="0" dirty="0" err="1" smtClean="0"/>
              <a:t>title</a:t>
            </a:r>
            <a:r>
              <a:rPr lang="nb-NO" noProof="0" dirty="0" smtClean="0"/>
              <a:t/>
            </a:r>
            <a:br>
              <a:rPr lang="nb-NO" noProof="0" dirty="0" smtClean="0"/>
            </a:br>
            <a:r>
              <a:rPr lang="nb-NO" noProof="0" dirty="0" smtClean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4395" y="6282000"/>
            <a:ext cx="479938" cy="155611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21AFA-3AE7-4CEA-BC9B-447859BED57B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6927" y="1648207"/>
            <a:ext cx="10558676" cy="4060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 err="1" smtClean="0"/>
              <a:t>Click</a:t>
            </a:r>
            <a:r>
              <a:rPr lang="nb-NO" noProof="0" dirty="0" smtClean="0"/>
              <a:t> to </a:t>
            </a:r>
            <a:r>
              <a:rPr lang="nb-NO" noProof="0" dirty="0" err="1" smtClean="0"/>
              <a:t>edit</a:t>
            </a:r>
            <a:r>
              <a:rPr lang="nb-NO" noProof="0" dirty="0" smtClean="0"/>
              <a:t> Master </a:t>
            </a:r>
            <a:r>
              <a:rPr lang="nb-NO" noProof="0" dirty="0" err="1" smtClean="0"/>
              <a:t>text</a:t>
            </a:r>
            <a:r>
              <a:rPr lang="nb-NO" noProof="0" dirty="0" smtClean="0"/>
              <a:t> styles</a:t>
            </a:r>
          </a:p>
          <a:p>
            <a:pPr lvl="1"/>
            <a:r>
              <a:rPr lang="nb-NO" noProof="0" dirty="0" smtClean="0"/>
              <a:t>Second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2"/>
            <a:r>
              <a:rPr lang="nb-NO" noProof="0" dirty="0" smtClean="0"/>
              <a:t>Third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3"/>
            <a:r>
              <a:rPr lang="nb-NO" noProof="0" dirty="0" err="1" smtClean="0"/>
              <a:t>Fourth</a:t>
            </a:r>
            <a:r>
              <a:rPr lang="nb-NO" noProof="0" dirty="0" smtClean="0"/>
              <a:t> </a:t>
            </a:r>
            <a:r>
              <a:rPr lang="nb-NO" noProof="0" dirty="0" err="1" smtClean="0"/>
              <a:t>level</a:t>
            </a:r>
            <a:endParaRPr lang="nb-NO" noProof="0" dirty="0" smtClean="0"/>
          </a:p>
          <a:p>
            <a:pPr lvl="4"/>
            <a:r>
              <a:rPr lang="nb-NO" noProof="0" dirty="0" smtClean="0"/>
              <a:t>Fifth </a:t>
            </a:r>
            <a:r>
              <a:rPr lang="nb-NO" noProof="0" dirty="0" err="1" smtClean="0"/>
              <a:t>level</a:t>
            </a:r>
            <a:endParaRPr lang="nb-NO" noProof="0" dirty="0" smtClean="0"/>
          </a:p>
        </p:txBody>
      </p:sp>
      <p:sp>
        <p:nvSpPr>
          <p:cNvPr id="7" name="SD_FLD_DocumentDate"/>
          <p:cNvSpPr txBox="1"/>
          <p:nvPr/>
        </p:nvSpPr>
        <p:spPr bwMode="auto">
          <a:xfrm>
            <a:off x="6092207" y="6281954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nb-NO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8" name="SD_FLD_Name"/>
          <p:cNvSpPr txBox="1"/>
          <p:nvPr/>
        </p:nvSpPr>
        <p:spPr bwMode="auto">
          <a:xfrm>
            <a:off x="6092207" y="6129519"/>
            <a:ext cx="5260115" cy="1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9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189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nb-NO" sz="800" b="0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7" r:id="rId3"/>
    <p:sldLayoutId id="2147483761" r:id="rId4"/>
    <p:sldLayoutId id="2147483762" r:id="rId5"/>
    <p:sldLayoutId id="2147483738" r:id="rId6"/>
    <p:sldLayoutId id="2147483739" r:id="rId7"/>
    <p:sldLayoutId id="2147483741" r:id="rId8"/>
    <p:sldLayoutId id="2147483742" r:id="rId9"/>
    <p:sldLayoutId id="2147483763" r:id="rId10"/>
    <p:sldLayoutId id="2147483764" r:id="rId11"/>
    <p:sldLayoutId id="2147483765" r:id="rId12"/>
    <p:sldLayoutId id="2147483757" r:id="rId13"/>
    <p:sldLayoutId id="2147483758" r:id="rId14"/>
    <p:sldLayoutId id="2147483759" r:id="rId15"/>
    <p:sldLayoutId id="2147483749" r:id="rId16"/>
    <p:sldLayoutId id="2147483760" r:id="rId17"/>
    <p:sldLayoutId id="2147483746" r:id="rId18"/>
    <p:sldLayoutId id="2147483747" r:id="rId19"/>
    <p:sldLayoutId id="2147483748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2400" b="1" kern="1200" cap="all">
          <a:solidFill>
            <a:schemeClr val="tx2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2pPr>
      <a:lvl3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3pPr>
      <a:lvl4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4pPr>
      <a:lvl5pPr algn="l" defTabSz="457189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5pPr>
      <a:lvl6pPr marL="457189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6pPr>
      <a:lvl7pPr marL="914377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7pPr>
      <a:lvl8pPr marL="1371566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8pPr>
      <a:lvl9pPr marL="1828754" algn="l" defTabSz="457189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52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>
          <a:solidFill>
            <a:schemeClr val="tx1"/>
          </a:solidFill>
          <a:latin typeface="Verdana"/>
          <a:ea typeface="ＭＳ Ｐゴシック" pitchFamily="-111" charset="-128"/>
          <a:cs typeface="ＭＳ Ｐゴシック" pitchFamily="-111" charset="-128"/>
        </a:defRPr>
      </a:lvl1pPr>
      <a:lvl2pPr marL="6480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2pPr>
      <a:lvl3pPr marL="979200" indent="-2520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3pPr>
      <a:lvl4pPr marL="1386000" indent="-2844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4pPr>
      <a:lvl5pPr marL="1699200" indent="-284400" algn="l" defTabSz="457189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>
          <a:solidFill>
            <a:schemeClr val="tx1"/>
          </a:solidFill>
          <a:latin typeface="Verdana"/>
          <a:ea typeface="ＭＳ Ｐゴシック" pitchFamily="-11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6614" y="2133650"/>
            <a:ext cx="8590647" cy="2160240"/>
          </a:xfrm>
        </p:spPr>
        <p:txBody>
          <a:bodyPr/>
          <a:lstStyle/>
          <a:p>
            <a:r>
              <a:rPr lang="nb-NO" dirty="0" smtClean="0"/>
              <a:t>FoU-prosjekt nr. 164003</a:t>
            </a:r>
            <a:br>
              <a:rPr lang="nb-NO" dirty="0" smtClean="0"/>
            </a:br>
            <a:r>
              <a:rPr lang="nb-NO" dirty="0" smtClean="0"/>
              <a:t>Utvikling av kommunen som læringsarena for helse- og velferdsutdanningene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b="0" dirty="0" smtClean="0">
                <a:solidFill>
                  <a:schemeClr val="tx1"/>
                </a:solidFill>
              </a:rPr>
              <a:t>Hovedfunn</a:t>
            </a:r>
            <a:endParaRPr lang="nb-NO" b="0" dirty="0">
              <a:solidFill>
                <a:schemeClr val="tx1"/>
              </a:solidFill>
            </a:endParaRPr>
          </a:p>
        </p:txBody>
      </p:sp>
      <p:sp>
        <p:nvSpPr>
          <p:cNvPr id="56330" name="TextBox 12"/>
          <p:cNvSpPr txBox="1">
            <a:spLocks noChangeArrowheads="1"/>
          </p:cNvSpPr>
          <p:nvPr/>
        </p:nvSpPr>
        <p:spPr bwMode="auto">
          <a:xfrm>
            <a:off x="12698348" y="3610812"/>
            <a:ext cx="60952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nb-NO" dirty="0" smtClean="0"/>
              <a:t>Content slide,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top</a:t>
            </a:r>
            <a:r>
              <a:rPr lang="nb-NO" dirty="0" smtClean="0"/>
              <a:t> bar image</a:t>
            </a:r>
            <a:endParaRPr lang="nb-NO" dirty="0"/>
          </a:p>
        </p:txBody>
      </p:sp>
      <p:grpSp>
        <p:nvGrpSpPr>
          <p:cNvPr id="12" name="Group 11"/>
          <p:cNvGrpSpPr/>
          <p:nvPr/>
        </p:nvGrpSpPr>
        <p:grpSpPr>
          <a:xfrm>
            <a:off x="12697201" y="0"/>
            <a:ext cx="6080000" cy="3424411"/>
            <a:chOff x="12697200" y="0"/>
            <a:chExt cx="6080001" cy="3423619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97200" y="0"/>
              <a:ext cx="6080001" cy="342361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4" descr="content_slide_plus_image_bar.jpg"/>
            <p:cNvPicPr>
              <a:picLocks noChangeAspect="1"/>
            </p:cNvPicPr>
            <p:nvPr/>
          </p:nvPicPr>
          <p:blipFill rotWithShape="1">
            <a:blip r:embed="rId4" cstate="screen"/>
            <a:srcRect l="970" t="5922" b="62598"/>
            <a:stretch/>
          </p:blipFill>
          <p:spPr bwMode="auto">
            <a:xfrm>
              <a:off x="12697200" y="0"/>
              <a:ext cx="6080001" cy="145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" name="TextBox 6"/>
          <p:cNvSpPr txBox="1"/>
          <p:nvPr/>
        </p:nvSpPr>
        <p:spPr bwMode="auto">
          <a:xfrm>
            <a:off x="8039422" y="6166098"/>
            <a:ext cx="388843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13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Drivkrefter og barrierer for samarbeidet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6927" y="1053530"/>
            <a:ext cx="10558676" cy="4968552"/>
          </a:xfrm>
        </p:spPr>
        <p:txBody>
          <a:bodyPr/>
          <a:lstStyle/>
          <a:p>
            <a:r>
              <a:rPr lang="nb-NO" sz="1400" b="1" dirty="0" smtClean="0"/>
              <a:t>Strukturelle forhold </a:t>
            </a:r>
            <a:r>
              <a:rPr lang="nb-NO" sz="1400" dirty="0" smtClean="0"/>
              <a:t>preges av at det er veldig mange kommuner med ulike forutsetninger og behov, mange studenter som skal i praksis og manglende overordnede strukturer for praksisutplassering. Overordnede avtaler, forankring hos ledelse og interkommunale samarbeid trekkes frem som viktige måter å imøtekomme strukturelle utfordringer</a:t>
            </a:r>
          </a:p>
          <a:p>
            <a:r>
              <a:rPr lang="nb-NO" sz="1400" b="1" dirty="0" smtClean="0"/>
              <a:t>Juridiske forhold </a:t>
            </a:r>
            <a:r>
              <a:rPr lang="nb-NO" sz="1400" dirty="0" smtClean="0"/>
              <a:t>som påvirker praksis i kommunene er de ulike juridiske kravene til kommune- og spesialisthelsetjenesten.</a:t>
            </a:r>
            <a:r>
              <a:rPr lang="nb-NO" sz="1400" dirty="0"/>
              <a:t> </a:t>
            </a:r>
            <a:r>
              <a:rPr lang="nb-NO" sz="1400" dirty="0" smtClean="0"/>
              <a:t>Loven er ikke til hinder </a:t>
            </a:r>
            <a:r>
              <a:rPr lang="nb-NO" sz="1400" dirty="0"/>
              <a:t>slik den er formulert, </a:t>
            </a:r>
            <a:r>
              <a:rPr lang="nb-NO" sz="1400" dirty="0" smtClean="0"/>
              <a:t>men kan gi rom for tolkning. Et lovfestet </a:t>
            </a:r>
            <a:r>
              <a:rPr lang="nb-NO" sz="1400" dirty="0"/>
              <a:t>krav til </a:t>
            </a:r>
            <a:r>
              <a:rPr lang="nb-NO" sz="1400" dirty="0" smtClean="0"/>
              <a:t>praksis vil </a:t>
            </a:r>
            <a:r>
              <a:rPr lang="nb-NO" sz="1400" dirty="0"/>
              <a:t>følges av økonomiske midler som vil gi kommunene nødvendige ressurser til oppgaver som følger med det å ta i mot studenter i </a:t>
            </a:r>
            <a:r>
              <a:rPr lang="nb-NO" sz="1400" dirty="0" smtClean="0"/>
              <a:t>praksis</a:t>
            </a:r>
            <a:r>
              <a:rPr lang="nb-NO" sz="1400" dirty="0"/>
              <a:t> </a:t>
            </a:r>
            <a:r>
              <a:rPr lang="nb-NO" sz="1400" dirty="0" smtClean="0"/>
              <a:t>og kunne stimulere kommunene i større grad</a:t>
            </a:r>
          </a:p>
          <a:p>
            <a:r>
              <a:rPr lang="nb-NO" sz="1400" b="1" dirty="0" smtClean="0"/>
              <a:t>Økonomiske forhold </a:t>
            </a:r>
            <a:r>
              <a:rPr lang="nb-NO" sz="1400" dirty="0" smtClean="0"/>
              <a:t>som er sentrale handler om at mange kommuner ikke har avsatt midler til forskning og utvikling og kostnader knyttet til praksis, for eksempel til å øke veilederkompetansen. Det er heller ikke statlige overføringer til disse formål. Prosjektet </a:t>
            </a:r>
            <a:r>
              <a:rPr lang="nb-NO" sz="1400" dirty="0"/>
              <a:t>viser at ulik finansieringsordning for utplassering av studenter i praksis i kommune- og spesialisthelsetjeneste kritiseres av informanter i både kommuner og </a:t>
            </a:r>
            <a:r>
              <a:rPr lang="nb-NO" sz="1400" dirty="0" smtClean="0"/>
              <a:t>UH-sektoren</a:t>
            </a:r>
          </a:p>
          <a:p>
            <a:r>
              <a:rPr lang="nb-NO" sz="1400" b="1" dirty="0" smtClean="0"/>
              <a:t>Kultur og kompetanse </a:t>
            </a:r>
            <a:r>
              <a:rPr lang="nb-NO" sz="1400" dirty="0" smtClean="0"/>
              <a:t>er områder som skiller kommuner og UH-sektoren fra hverandre. Mens UH-sektoren driver undervisning og forskning, er kommunene i stor grad driftsorientert og det er behov for en kulturendring for å prioritere forsknings- og utviklingsarbeid. I tillegg er det behov for økt kompetanse i kommunen knyttet til forskning og utvikling. Flere mastergrader i kommunen og økt bruk av delte stillinger er mulige måter å styrke kompetansen og øke forståelsen for begge parter i </a:t>
            </a:r>
            <a:r>
              <a:rPr lang="nb-NO" sz="1400" smtClean="0"/>
              <a:t>de to sektorene</a:t>
            </a:r>
            <a:r>
              <a:rPr lang="nb-NO" sz="1400" dirty="0" smtClean="0"/>
              <a:t>.  </a:t>
            </a:r>
            <a:endParaRPr lang="en-US" sz="1400" b="1" dirty="0"/>
          </a:p>
          <a:p>
            <a:endParaRPr lang="nb-NO" sz="1600" b="1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8039422" y="6166098"/>
            <a:ext cx="3888432" cy="3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VELFERDSAUTDANNINGENE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7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66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 om prosjektet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16928" y="1125538"/>
            <a:ext cx="11038918" cy="5040561"/>
          </a:xfrm>
        </p:spPr>
        <p:txBody>
          <a:bodyPr/>
          <a:lstStyle/>
          <a:p>
            <a:pPr marL="0" indent="0">
              <a:buNone/>
            </a:pPr>
            <a:r>
              <a:rPr lang="nb-NO" sz="1400" u="sng" dirty="0" smtClean="0"/>
              <a:t>Hovedproblemstilling:</a:t>
            </a:r>
          </a:p>
          <a:p>
            <a:pPr marL="0" indent="0">
              <a:buNone/>
            </a:pPr>
            <a:r>
              <a:rPr lang="nb-NO" sz="1400" i="1" dirty="0"/>
              <a:t>Hvordan kan et samarbeid mellom</a:t>
            </a:r>
            <a:r>
              <a:rPr lang="nb-NO" sz="1400" dirty="0"/>
              <a:t> </a:t>
            </a:r>
            <a:r>
              <a:rPr lang="nb-NO" sz="1400" i="1" dirty="0"/>
              <a:t>kommunal sektor og høyskole/universitet gi økt tjenestekvalitet gjennom styrket relevans og kvalitet i helse- og </a:t>
            </a:r>
            <a:r>
              <a:rPr lang="nb-NO" sz="1400" i="1" dirty="0" smtClean="0"/>
              <a:t>velferdsutdanningene?</a:t>
            </a:r>
          </a:p>
          <a:p>
            <a:pPr marL="0" indent="0">
              <a:buNone/>
            </a:pPr>
            <a:r>
              <a:rPr lang="nb-NO" sz="1400" u="sng" dirty="0" smtClean="0"/>
              <a:t>Underproblemstillinger</a:t>
            </a:r>
            <a:r>
              <a:rPr lang="nb-NO" sz="1400" u="sng" dirty="0"/>
              <a:t>:</a:t>
            </a:r>
          </a:p>
          <a:p>
            <a:pPr lvl="0">
              <a:spcAft>
                <a:spcPts val="600"/>
              </a:spcAft>
            </a:pPr>
            <a:r>
              <a:rPr lang="nb-NO" sz="1400" dirty="0"/>
              <a:t>Hva kjennetegner kommuner/virksomheter som gjennom samarbeid med UH-sektoren sikrer kvalitet og relevans i utdanningene?</a:t>
            </a:r>
            <a:endParaRPr lang="en-US" sz="1400" dirty="0"/>
          </a:p>
          <a:p>
            <a:pPr lvl="0">
              <a:spcAft>
                <a:spcPts val="600"/>
              </a:spcAft>
            </a:pPr>
            <a:r>
              <a:rPr lang="nb-NO" sz="1400" dirty="0"/>
              <a:t>Hva kjennetegner UH-institusjoner som aktivt bruker praksisfeltet ved utviklingen av grunn-, etter- og videreutdanninger samt forskning?</a:t>
            </a:r>
            <a:endParaRPr lang="en-US" sz="1400" dirty="0"/>
          </a:p>
          <a:p>
            <a:pPr lvl="0">
              <a:spcAft>
                <a:spcPts val="600"/>
              </a:spcAft>
            </a:pPr>
            <a:r>
              <a:rPr lang="nb-NO" sz="1400" dirty="0"/>
              <a:t>Kan kvalitetsindikatorene foreslått i praksisprosjektet brukes til å beskrive ulike modeller for samarbeid, ansvars- og oppgavedeling?</a:t>
            </a:r>
            <a:endParaRPr lang="en-US" sz="1400" dirty="0"/>
          </a:p>
          <a:p>
            <a:pPr lvl="0">
              <a:spcAft>
                <a:spcPts val="600"/>
              </a:spcAft>
            </a:pPr>
            <a:r>
              <a:rPr lang="nb-NO" sz="1400" dirty="0"/>
              <a:t>Er det elementer i dagens lov- og avtaleverk som er til hinder for et hensiktsmessig samarbeid?</a:t>
            </a:r>
            <a:endParaRPr lang="en-US" sz="1400" dirty="0"/>
          </a:p>
          <a:p>
            <a:pPr lvl="0">
              <a:spcAft>
                <a:spcPts val="600"/>
              </a:spcAft>
            </a:pPr>
            <a:r>
              <a:rPr lang="nb-NO" sz="1400" dirty="0"/>
              <a:t>Hvilke kostnader er knyttet til veiledet praksis i kommunene?</a:t>
            </a:r>
            <a:endParaRPr lang="en-US" sz="1400" dirty="0"/>
          </a:p>
          <a:p>
            <a:pPr lvl="0">
              <a:spcAft>
                <a:spcPts val="600"/>
              </a:spcAft>
            </a:pPr>
            <a:r>
              <a:rPr lang="nb-NO" sz="1400" dirty="0"/>
              <a:t>Hvilke resultater får kommunene og UH-institusjonene av å samarbeide</a:t>
            </a:r>
            <a:r>
              <a:rPr lang="nb-NO" sz="1400" dirty="0" smtClean="0"/>
              <a:t>?</a:t>
            </a:r>
          </a:p>
          <a:p>
            <a:pPr lvl="0">
              <a:spcAft>
                <a:spcPts val="600"/>
              </a:spcAft>
            </a:pPr>
            <a:endParaRPr lang="nb-NO" sz="1400" dirty="0"/>
          </a:p>
          <a:p>
            <a:pPr marL="0" lvl="0" indent="0">
              <a:spcAft>
                <a:spcPts val="600"/>
              </a:spcAft>
              <a:buNone/>
            </a:pPr>
            <a:r>
              <a:rPr lang="nb-NO" sz="1200" dirty="0" smtClean="0">
                <a:solidFill>
                  <a:schemeClr val="tx2"/>
                </a:solidFill>
              </a:rPr>
              <a:t>Undersøkelsen er gjennomført av Rambøll Management </a:t>
            </a:r>
            <a:r>
              <a:rPr lang="nb-NO" sz="1200" dirty="0" err="1" smtClean="0">
                <a:solidFill>
                  <a:schemeClr val="tx2"/>
                </a:solidFill>
              </a:rPr>
              <a:t>Consulting</a:t>
            </a:r>
            <a:r>
              <a:rPr lang="nb-NO" sz="1200" dirty="0" smtClean="0">
                <a:solidFill>
                  <a:schemeClr val="tx2"/>
                </a:solidFill>
              </a:rPr>
              <a:t> i perioden januar – august 2017.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nb-NO" sz="1200" dirty="0" smtClean="0">
                <a:solidFill>
                  <a:schemeClr val="tx2"/>
                </a:solidFill>
              </a:rPr>
              <a:t>Datagrunnlaget består av kvalitative intervjuer med ansatte og studenter i 5 kommuner og tilhørende universiteter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nb-NO" sz="1200" dirty="0" smtClean="0">
                <a:solidFill>
                  <a:schemeClr val="tx2"/>
                </a:solidFill>
              </a:rPr>
              <a:t>og høgskoler, samt gjennomgang av besvarelsene fra KS Arbeidsgivermonitor. </a:t>
            </a:r>
            <a:endParaRPr lang="en-US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nb-NO" u="sng" dirty="0" smtClean="0"/>
          </a:p>
          <a:p>
            <a:endParaRPr lang="nb-NO" dirty="0"/>
          </a:p>
        </p:txBody>
      </p:sp>
      <p:sp>
        <p:nvSpPr>
          <p:cNvPr id="9" name="TextBox 8"/>
          <p:cNvSpPr txBox="1"/>
          <p:nvPr/>
        </p:nvSpPr>
        <p:spPr bwMode="auto">
          <a:xfrm>
            <a:off x="8039422" y="6166098"/>
            <a:ext cx="3888432" cy="3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VELFERDSAUTDANNINGENE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10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53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Formalisert samarbeid mellom kommuner og UH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613" y="993431"/>
            <a:ext cx="10926193" cy="4896544"/>
          </a:xfrm>
        </p:spPr>
        <p:txBody>
          <a:bodyPr/>
          <a:lstStyle/>
          <a:p>
            <a:pPr lvl="0"/>
            <a:r>
              <a:rPr lang="nb-NO" sz="1400" b="1" dirty="0" smtClean="0"/>
              <a:t>Overordnet</a:t>
            </a:r>
          </a:p>
          <a:p>
            <a:pPr lvl="0"/>
            <a:r>
              <a:rPr lang="nb-NO" sz="1400" dirty="0" smtClean="0"/>
              <a:t>Kommunene </a:t>
            </a:r>
            <a:r>
              <a:rPr lang="nb-NO" sz="1400" dirty="0"/>
              <a:t>opplever at UH-institusjonene er lydhøre for kommunens behov og </a:t>
            </a:r>
            <a:r>
              <a:rPr lang="nb-NO" sz="1400" dirty="0" smtClean="0"/>
              <a:t>ønsker.</a:t>
            </a:r>
            <a:endParaRPr lang="nb-NO" sz="1400" dirty="0"/>
          </a:p>
          <a:p>
            <a:r>
              <a:rPr lang="nb-NO" sz="1400" dirty="0"/>
              <a:t>Informantene opplever økt fokus på samarbeid  mellom kommuner og UH-sektoren og samarbeidet bidrar til å øke kommuneperspektivet i </a:t>
            </a:r>
            <a:r>
              <a:rPr lang="nb-NO" sz="1400" dirty="0" smtClean="0"/>
              <a:t>utdanningene.</a:t>
            </a:r>
          </a:p>
          <a:p>
            <a:r>
              <a:rPr lang="nb-NO" sz="1400" b="1" dirty="0" smtClean="0"/>
              <a:t>Samarbeidsavtaler</a:t>
            </a:r>
            <a:endParaRPr lang="nb-NO" sz="1400" b="1" dirty="0"/>
          </a:p>
          <a:p>
            <a:pPr lvl="0"/>
            <a:r>
              <a:rPr lang="nb-NO" sz="1400" dirty="0" smtClean="0"/>
              <a:t>Store </a:t>
            </a:r>
            <a:r>
              <a:rPr lang="nb-NO" sz="1400" dirty="0"/>
              <a:t>og sentrale kommuner har i større grad samarbeidsavtaler med UH-sektoren </a:t>
            </a:r>
            <a:r>
              <a:rPr lang="nb-NO" sz="1400" dirty="0" smtClean="0"/>
              <a:t>enn </a:t>
            </a:r>
            <a:r>
              <a:rPr lang="nb-NO" sz="1400" dirty="0"/>
              <a:t>mindre og usentrale </a:t>
            </a:r>
            <a:r>
              <a:rPr lang="nb-NO" sz="1400" dirty="0" smtClean="0"/>
              <a:t>kommuner.</a:t>
            </a:r>
          </a:p>
          <a:p>
            <a:pPr lvl="1"/>
            <a:r>
              <a:rPr lang="nb-NO" sz="1200" dirty="0" smtClean="0"/>
              <a:t>Regresjonsanalyser viser at store kommuner har 25 prosent større sannsynlighet for å ha en samarbeidsavtale enn mindre kommuner.</a:t>
            </a:r>
          </a:p>
          <a:p>
            <a:pPr lvl="1"/>
            <a:r>
              <a:rPr lang="nb-NO" sz="1200" dirty="0"/>
              <a:t>Avstanden til UH-institusjonen har stor betydning for om det er etablert et formelt </a:t>
            </a:r>
            <a:r>
              <a:rPr lang="nb-NO" sz="1200" dirty="0" smtClean="0"/>
              <a:t>samarbeid.</a:t>
            </a:r>
          </a:p>
          <a:p>
            <a:pPr lvl="0"/>
            <a:r>
              <a:rPr lang="nb-NO" sz="1400" dirty="0"/>
              <a:t>De fleste samarbeidsavtalene tar for seg temaene praksis og forskning og </a:t>
            </a:r>
            <a:r>
              <a:rPr lang="nb-NO" sz="1400" dirty="0" smtClean="0"/>
              <a:t>utvikling.</a:t>
            </a:r>
            <a:endParaRPr lang="en-US" sz="1400" dirty="0"/>
          </a:p>
          <a:p>
            <a:pPr lvl="0"/>
            <a:r>
              <a:rPr lang="nb-NO" sz="1400" dirty="0"/>
              <a:t>Samarbeidsavtalene bidrar til positiv utvikling på en rekke områder i </a:t>
            </a:r>
            <a:r>
              <a:rPr lang="nb-NO" sz="1400" dirty="0" smtClean="0"/>
              <a:t>kommunen.</a:t>
            </a:r>
            <a:endParaRPr lang="nb-NO" sz="1400" dirty="0"/>
          </a:p>
          <a:p>
            <a:pPr lvl="1"/>
            <a:r>
              <a:rPr lang="nb-NO" sz="1200" dirty="0"/>
              <a:t>Utvikling av utdanningstilbud i tråd med sektorens behov</a:t>
            </a:r>
          </a:p>
          <a:p>
            <a:pPr lvl="1"/>
            <a:r>
              <a:rPr lang="nb-NO" sz="1200" dirty="0"/>
              <a:t>Økt samarbeid om forskning og utvikling</a:t>
            </a:r>
          </a:p>
          <a:p>
            <a:pPr lvl="1"/>
            <a:r>
              <a:rPr lang="nb-NO" sz="1200" dirty="0"/>
              <a:t>Økt </a:t>
            </a:r>
            <a:r>
              <a:rPr lang="nb-NO" sz="1200" dirty="0" smtClean="0"/>
              <a:t>veilederkompetanse</a:t>
            </a:r>
          </a:p>
          <a:p>
            <a:r>
              <a:rPr lang="nb-NO" sz="1400" dirty="0"/>
              <a:t>Formaliserte samarbeidsavtaler oppgis å være helt sentralt for at partene skal prioritere </a:t>
            </a:r>
            <a:r>
              <a:rPr lang="nb-NO" sz="1400" dirty="0" smtClean="0"/>
              <a:t>samarbeidet.</a:t>
            </a:r>
          </a:p>
          <a:p>
            <a:endParaRPr lang="en-US" sz="1400" dirty="0"/>
          </a:p>
          <a:p>
            <a:pPr marL="396000" lvl="1" indent="0">
              <a:buNone/>
            </a:pPr>
            <a:endParaRPr lang="en-US" sz="1200" dirty="0"/>
          </a:p>
          <a:p>
            <a:pPr lvl="0"/>
            <a:endParaRPr lang="en-US" sz="1600" dirty="0"/>
          </a:p>
          <a:p>
            <a:endParaRPr lang="nb-NO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4056" y="3501802"/>
            <a:ext cx="284785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 bwMode="auto">
          <a:xfrm>
            <a:off x="8039422" y="6166098"/>
            <a:ext cx="3888432" cy="3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VELFERDSAUTDANNINGENE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6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75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Formalisert Samarbeid mellom kommuner og UH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622" y="1125538"/>
            <a:ext cx="10894902" cy="4582849"/>
          </a:xfrm>
        </p:spPr>
        <p:txBody>
          <a:bodyPr/>
          <a:lstStyle/>
          <a:p>
            <a:r>
              <a:rPr lang="nb-NO" sz="1600" b="1" dirty="0" smtClean="0"/>
              <a:t>Formaliserte samarbeidsarenaer</a:t>
            </a:r>
          </a:p>
          <a:p>
            <a:r>
              <a:rPr lang="nb-NO" sz="1600" dirty="0" smtClean="0"/>
              <a:t>Det </a:t>
            </a:r>
            <a:r>
              <a:rPr lang="nb-NO" sz="1600" dirty="0"/>
              <a:t>er store variasjoner </a:t>
            </a:r>
            <a:r>
              <a:rPr lang="nb-NO" sz="1600" dirty="0" smtClean="0"/>
              <a:t>mellom kommunene når det </a:t>
            </a:r>
            <a:r>
              <a:rPr lang="nb-NO" sz="1600" dirty="0"/>
              <a:t>gjelder formaliseringen av </a:t>
            </a:r>
            <a:r>
              <a:rPr lang="nb-NO" sz="1600" dirty="0" smtClean="0"/>
              <a:t>møtepunkter.</a:t>
            </a:r>
          </a:p>
          <a:p>
            <a:pPr lvl="0"/>
            <a:r>
              <a:rPr lang="nb-NO" sz="1600" dirty="0"/>
              <a:t>Flere av </a:t>
            </a:r>
            <a:r>
              <a:rPr lang="nb-NO" sz="1600" dirty="0" smtClean="0"/>
              <a:t>kommunene som inngår i undersøkelsen </a:t>
            </a:r>
            <a:r>
              <a:rPr lang="nb-NO" sz="1600" dirty="0"/>
              <a:t>mangler </a:t>
            </a:r>
            <a:r>
              <a:rPr lang="nb-NO" sz="1600" dirty="0" smtClean="0"/>
              <a:t>formaliserte </a:t>
            </a:r>
            <a:r>
              <a:rPr lang="nb-NO" sz="1600" dirty="0"/>
              <a:t>arenaer til å formidle egne ønsker og </a:t>
            </a:r>
            <a:r>
              <a:rPr lang="nb-NO" sz="1600" dirty="0" smtClean="0"/>
              <a:t>behov til UH-sektoren.</a:t>
            </a:r>
          </a:p>
          <a:p>
            <a:r>
              <a:rPr lang="nb-NO" sz="1600" dirty="0" smtClean="0"/>
              <a:t>Samarbeid er svært ulikt beskrevet i samarbeidsavtalene, noen har detaljerte beskrivelser av møtepunkter, mens andre avtaler ikke nevner møtepunkter eller møtearenaer.</a:t>
            </a:r>
          </a:p>
          <a:p>
            <a:r>
              <a:rPr lang="nb-NO" sz="1600" dirty="0" smtClean="0"/>
              <a:t>UH-institusjonene har i noen grad andre formaliserte samarbeidsarenaer der de møter kommuner, men dette gjelder kun et fåtall kommuner.</a:t>
            </a:r>
            <a:endParaRPr lang="en-US" sz="1600" dirty="0"/>
          </a:p>
          <a:p>
            <a:pPr lvl="0"/>
            <a:r>
              <a:rPr lang="nb-NO" sz="1600" dirty="0"/>
              <a:t>F</a:t>
            </a:r>
            <a:r>
              <a:rPr lang="nb-NO" sz="1600" dirty="0" smtClean="0"/>
              <a:t>ormaliserte samarbeidsarenaer er et suksesskriterium for samarbeid.</a:t>
            </a:r>
          </a:p>
          <a:p>
            <a:r>
              <a:rPr lang="nb-NO" sz="1600" dirty="0" smtClean="0"/>
              <a:t>Interkommunale </a:t>
            </a:r>
            <a:r>
              <a:rPr lang="nb-NO" sz="1600" dirty="0"/>
              <a:t>samarbeidsarenaer gir mindre kommuner mulighet for å bli sett og hørt og UH-sektoren anledning til å bli kjent med flere </a:t>
            </a:r>
            <a:r>
              <a:rPr lang="nb-NO" sz="1600" dirty="0" smtClean="0"/>
              <a:t>kommuner.</a:t>
            </a:r>
          </a:p>
          <a:p>
            <a:r>
              <a:rPr lang="nb-NO" sz="1600" dirty="0" smtClean="0"/>
              <a:t>Både kommuner og UH-institusjoner som deltar på arenaer der de to sektorene møtes er veldig positive til disse samarbeidene og mulighetene det gir både for kommunene og for UH-sektoren.</a:t>
            </a:r>
            <a:endParaRPr lang="en-US" sz="1600" dirty="0"/>
          </a:p>
          <a:p>
            <a:pPr lvl="0"/>
            <a:endParaRPr lang="nb-NO" dirty="0" smtClean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8039422" y="6166098"/>
            <a:ext cx="3888432" cy="3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VELFERDSAUTDANNINGENE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7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18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Samarbeid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927" y="1125538"/>
            <a:ext cx="10558676" cy="4896544"/>
          </a:xfrm>
        </p:spPr>
        <p:txBody>
          <a:bodyPr/>
          <a:lstStyle/>
          <a:p>
            <a:pPr lvl="0"/>
            <a:r>
              <a:rPr lang="nb-NO" sz="1600" b="1" dirty="0" smtClean="0"/>
              <a:t>Læringsutbyttebeskrivelser</a:t>
            </a:r>
          </a:p>
          <a:p>
            <a:pPr lvl="0"/>
            <a:r>
              <a:rPr lang="nb-NO" sz="1400" dirty="0" smtClean="0"/>
              <a:t>Kommunene </a:t>
            </a:r>
            <a:r>
              <a:rPr lang="nb-NO" sz="1400" dirty="0"/>
              <a:t>er i liten grad involvert i utvikling av læringsutbyttebeskrivelser, men ønsker mer samarbeid om </a:t>
            </a:r>
            <a:r>
              <a:rPr lang="nb-NO" sz="1400" dirty="0" smtClean="0"/>
              <a:t>disse.</a:t>
            </a:r>
            <a:endParaRPr lang="nb-NO" sz="1400" dirty="0"/>
          </a:p>
          <a:p>
            <a:pPr lvl="0"/>
            <a:r>
              <a:rPr lang="nb-NO" sz="1400" dirty="0"/>
              <a:t>UH-institusjonene oppgir at de arbeider med å sikre </a:t>
            </a:r>
            <a:r>
              <a:rPr lang="nb-NO" sz="1400" dirty="0" smtClean="0"/>
              <a:t>kommuneperspektivet i læringsutbyttebeskrivelsene blant annet gjennom å ha delte stillinger mellom UH-institusjon og kommune og ved å </a:t>
            </a:r>
            <a:r>
              <a:rPr lang="nb-NO" sz="1400" dirty="0"/>
              <a:t>ha representanter inn i utviklingen av </a:t>
            </a:r>
            <a:r>
              <a:rPr lang="nb-NO" sz="1400" dirty="0" smtClean="0"/>
              <a:t>læringsutbyttebeskrivelsene.</a:t>
            </a:r>
          </a:p>
          <a:p>
            <a:r>
              <a:rPr lang="nb-NO" sz="1600" b="1" dirty="0" smtClean="0"/>
              <a:t>Forskning og fagutvikling</a:t>
            </a:r>
          </a:p>
          <a:p>
            <a:pPr lvl="0"/>
            <a:r>
              <a:rPr lang="nb-NO" sz="1400" dirty="0"/>
              <a:t>Forskning og fagutvikling skjer i stor grad på UH-institusjonenes </a:t>
            </a:r>
            <a:r>
              <a:rPr lang="nb-NO" sz="1400" dirty="0" smtClean="0"/>
              <a:t>premisser.</a:t>
            </a:r>
            <a:endParaRPr lang="en-US" sz="1400" dirty="0"/>
          </a:p>
          <a:p>
            <a:pPr lvl="0"/>
            <a:r>
              <a:rPr lang="nb-NO" sz="1400" dirty="0" smtClean="0"/>
              <a:t>Det </a:t>
            </a:r>
            <a:r>
              <a:rPr lang="nb-NO" sz="1400" dirty="0"/>
              <a:t>er behov for en kulturendring i kommunen for å prioritere forskning og </a:t>
            </a:r>
            <a:r>
              <a:rPr lang="nb-NO" sz="1400" dirty="0" smtClean="0"/>
              <a:t>utvikling.</a:t>
            </a:r>
            <a:endParaRPr lang="nb-NO" sz="1400" dirty="0"/>
          </a:p>
          <a:p>
            <a:r>
              <a:rPr lang="nb-NO" sz="1400" dirty="0" smtClean="0"/>
              <a:t>Det er behov </a:t>
            </a:r>
            <a:r>
              <a:rPr lang="nb-NO" sz="1400" dirty="0"/>
              <a:t>for mer kompetanse på forskning og utvikling i </a:t>
            </a:r>
            <a:r>
              <a:rPr lang="nb-NO" sz="1400" dirty="0" smtClean="0"/>
              <a:t>kommunen for </a:t>
            </a:r>
            <a:r>
              <a:rPr lang="nb-NO" sz="1400" dirty="0"/>
              <a:t>å sikre at kommunen blir en premissleverandør inn i </a:t>
            </a:r>
            <a:r>
              <a:rPr lang="nb-NO" sz="1400" dirty="0" smtClean="0"/>
              <a:t>forskningen. </a:t>
            </a:r>
            <a:r>
              <a:rPr lang="nb-NO" sz="1400" dirty="0"/>
              <a:t>Tydelige ledere i kommunene er viktig for å sikre at kommunen bidrar til forskning som gir verdi for </a:t>
            </a:r>
            <a:r>
              <a:rPr lang="nb-NO" sz="1400" dirty="0" smtClean="0"/>
              <a:t>kommunen.</a:t>
            </a:r>
          </a:p>
          <a:p>
            <a:pPr lvl="0"/>
            <a:r>
              <a:rPr lang="nb-NO" sz="1600" b="1" dirty="0"/>
              <a:t>D</a:t>
            </a:r>
            <a:r>
              <a:rPr lang="nb-NO" sz="1600" b="1" dirty="0" smtClean="0"/>
              <a:t>elte stillinger</a:t>
            </a:r>
          </a:p>
          <a:p>
            <a:pPr lvl="0"/>
            <a:r>
              <a:rPr lang="nb-NO" sz="1400" dirty="0"/>
              <a:t>D</a:t>
            </a:r>
            <a:r>
              <a:rPr lang="nb-NO" sz="1400" dirty="0" smtClean="0"/>
              <a:t>elte </a:t>
            </a:r>
            <a:r>
              <a:rPr lang="nb-NO" sz="1400" dirty="0"/>
              <a:t>stillinger anses som en god måte å ivareta kommuneperspektivet </a:t>
            </a:r>
            <a:r>
              <a:rPr lang="nb-NO" sz="1400" dirty="0" smtClean="0"/>
              <a:t>i                                                        UH-institusjonene. Det er imidlertid få kommuner som har dette, men flere ønsker mer. Det brukes                                            også forelesere fra kommunen, noe studentene er veldig positive til.</a:t>
            </a:r>
            <a:endParaRPr lang="nb-NO" sz="1400" dirty="0"/>
          </a:p>
          <a:p>
            <a:pPr lvl="0"/>
            <a:endParaRPr lang="nb-NO" sz="1400" dirty="0"/>
          </a:p>
          <a:p>
            <a:pPr lvl="0"/>
            <a:endParaRPr lang="nb-NO" sz="1400" dirty="0"/>
          </a:p>
          <a:p>
            <a:pPr lvl="1"/>
            <a:endParaRPr lang="nb-NO" sz="1400" dirty="0"/>
          </a:p>
          <a:p>
            <a:pPr lvl="0"/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8039422" y="6166098"/>
            <a:ext cx="3888432" cy="3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VELFERDSAUTDANNINGENE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8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1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Praksisstudier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193" y="909514"/>
            <a:ext cx="10750539" cy="4726865"/>
          </a:xfrm>
        </p:spPr>
        <p:txBody>
          <a:bodyPr/>
          <a:lstStyle/>
          <a:p>
            <a:r>
              <a:rPr lang="nb-NO" sz="1600" dirty="0" smtClean="0"/>
              <a:t>Flertallet av informantene er kritiske til at det er ulik finansieringsordning for praksis i kommuner og i spesialisthelsetjenesten.</a:t>
            </a:r>
          </a:p>
          <a:p>
            <a:r>
              <a:rPr lang="nb-NO" sz="1600" dirty="0" smtClean="0"/>
              <a:t>Alle </a:t>
            </a:r>
            <a:r>
              <a:rPr lang="nb-NO" sz="1600" dirty="0"/>
              <a:t>kommunene som inngår i prosjektet har </a:t>
            </a:r>
            <a:r>
              <a:rPr lang="nb-NO" sz="1600" dirty="0" smtClean="0"/>
              <a:t>studenter i praksis, men kun 4 av 5 har overordnet avtale om praksis med UH-institusjon. I den siste kommunen er avtalene om  praksis mellom hvert enkelt praksissted og UH-institusjonen.</a:t>
            </a:r>
            <a:endParaRPr lang="en-US" sz="1600" dirty="0"/>
          </a:p>
          <a:p>
            <a:pPr lvl="0"/>
            <a:r>
              <a:rPr lang="nb-NO" sz="1600" dirty="0" smtClean="0"/>
              <a:t>Koordinering </a:t>
            </a:r>
            <a:r>
              <a:rPr lang="nb-NO" sz="1600" dirty="0"/>
              <a:t>av praksis krever mye ressurser </a:t>
            </a:r>
            <a:r>
              <a:rPr lang="nb-NO" sz="1600" dirty="0" smtClean="0"/>
              <a:t>fra UH-institusjonene. I tillegg til samarbeid med hver enkelt kommune, skjer mye </a:t>
            </a:r>
            <a:r>
              <a:rPr lang="nb-NO" sz="1600" dirty="0"/>
              <a:t>av </a:t>
            </a:r>
            <a:r>
              <a:rPr lang="nb-NO" sz="1600" dirty="0" smtClean="0"/>
              <a:t>selve samarbeidet </a:t>
            </a:r>
            <a:r>
              <a:rPr lang="nb-NO" sz="1600" dirty="0"/>
              <a:t>direkte mellom UH-institusjon og hvert enkelt </a:t>
            </a:r>
            <a:r>
              <a:rPr lang="nb-NO" sz="1600" dirty="0" smtClean="0"/>
              <a:t>praksissted.</a:t>
            </a:r>
            <a:endParaRPr lang="en-US" sz="1600" dirty="0"/>
          </a:p>
          <a:p>
            <a:pPr lvl="0"/>
            <a:r>
              <a:rPr lang="nb-NO" sz="1600" dirty="0"/>
              <a:t>K</a:t>
            </a:r>
            <a:r>
              <a:rPr lang="nb-NO" sz="1600" dirty="0" smtClean="0"/>
              <a:t>ommunens </a:t>
            </a:r>
            <a:r>
              <a:rPr lang="nb-NO" sz="1600" dirty="0"/>
              <a:t>kostander knyttet til praksis handler </a:t>
            </a:r>
            <a:r>
              <a:rPr lang="nb-NO" sz="1600" dirty="0" smtClean="0"/>
              <a:t>om koordinering av praksisstudentene og medgått tid hos veileder. Særlig for store kommuner kreves det mye administrative ressurser på planlegging av praksis.</a:t>
            </a:r>
          </a:p>
          <a:p>
            <a:r>
              <a:rPr lang="nb-NO" sz="1600" dirty="0"/>
              <a:t>Fagveiledning fra </a:t>
            </a:r>
            <a:r>
              <a:rPr lang="nb-NO" sz="1600" dirty="0" smtClean="0"/>
              <a:t>UH-institusjon oppgis å være ressurskrevende for UH-institusjonen, men viktig for å sikre god praksisoppfølging. Enkelte steder etableres rutiner for </a:t>
            </a:r>
            <a:r>
              <a:rPr lang="nb-NO" sz="1600" dirty="0"/>
              <a:t>oppfølging via video når praksisstedet er langt fra </a:t>
            </a:r>
            <a:r>
              <a:rPr lang="nb-NO" sz="1600" dirty="0" smtClean="0"/>
              <a:t>UH-institusjon for å tilrettelegge for praksisutplassering i alle kommuner.</a:t>
            </a:r>
          </a:p>
          <a:p>
            <a:pPr lvl="0"/>
            <a:r>
              <a:rPr lang="nb-NO" sz="1600" dirty="0" smtClean="0"/>
              <a:t>Kommunene opplever at praksis er en viktig rekrutteringskanal og videre at det bidrar til fagutvikling i kommunen.</a:t>
            </a:r>
          </a:p>
          <a:p>
            <a:pPr lvl="0"/>
            <a:endParaRPr lang="nb-NO" sz="1600" dirty="0" smtClean="0"/>
          </a:p>
          <a:p>
            <a:endParaRPr lang="nb-NO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8039422" y="6166098"/>
            <a:ext cx="3888432" cy="3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VELFERDSAUTDANNINGENE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8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9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Praksisutplassering av medisinstudenter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622" y="1053530"/>
            <a:ext cx="10606870" cy="5040560"/>
          </a:xfrm>
        </p:spPr>
        <p:txBody>
          <a:bodyPr/>
          <a:lstStyle/>
          <a:p>
            <a:pPr lvl="0"/>
            <a:r>
              <a:rPr lang="nb-NO" dirty="0"/>
              <a:t>Kommunene tar ikke overordnet ansvar for praksisutplassering av medisinstudenter i </a:t>
            </a:r>
            <a:r>
              <a:rPr lang="nb-NO" dirty="0" smtClean="0"/>
              <a:t>allmennlegetjenesten. UH-institusjonene har derfor ikke noe samarbeid med kommuneadministrasjonen om praksis for medisinstudenter i allmennlegetjenesten.</a:t>
            </a:r>
          </a:p>
          <a:p>
            <a:pPr lvl="0"/>
            <a:r>
              <a:rPr lang="nb-NO" dirty="0" smtClean="0"/>
              <a:t>Organiseringen av fastlegetjenesten gir kommunene begrenset handlingsrom for å styre fastlegene og det er derfor vanskelig eller ikke mulig å pålegge fastleger å motta studenter i praksis i følge kommunene.</a:t>
            </a:r>
          </a:p>
          <a:p>
            <a:r>
              <a:rPr lang="nb-NO" dirty="0" smtClean="0"/>
              <a:t>Manglende kommunal styring av fastlegene gjør at det </a:t>
            </a:r>
            <a:r>
              <a:rPr lang="nb-NO" dirty="0"/>
              <a:t>er særlig ressurskrevende å koordinere praksisutplassering hos </a:t>
            </a:r>
            <a:r>
              <a:rPr lang="nb-NO" dirty="0" smtClean="0"/>
              <a:t>fastleger fordi UH-institusjonene må ta kontakt med hvert enkelt fastlegekontorer.</a:t>
            </a:r>
          </a:p>
          <a:p>
            <a:pPr lvl="0"/>
            <a:r>
              <a:rPr lang="nb-NO" dirty="0"/>
              <a:t>For fastleger medfører praksisveiledning et betydelig økonomisk </a:t>
            </a:r>
            <a:r>
              <a:rPr lang="nb-NO" dirty="0" smtClean="0"/>
              <a:t>tap. De mottar noe kompensasjon fra studiestedet, men dette oppgis å være langt lavere enn hva fastlegen tjener på å ha pasienter. </a:t>
            </a:r>
          </a:p>
          <a:p>
            <a:r>
              <a:rPr lang="nb-NO" dirty="0" smtClean="0"/>
              <a:t>Å legge inn praksis i avtalene mellom kommuner og fastleger og å legge praksis til kommunalt ansatte fastleger er forslag som har fremkommet for hvordan         </a:t>
            </a:r>
            <a:r>
              <a:rPr lang="nb-NO" dirty="0"/>
              <a:t>kommunen kan </a:t>
            </a:r>
            <a:r>
              <a:rPr lang="nb-NO" dirty="0" smtClean="0"/>
              <a:t>tilrettelegge for praksis i allmennlegetjenesten</a:t>
            </a:r>
          </a:p>
          <a:p>
            <a:pPr lvl="0"/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nb-NO" dirty="0"/>
          </a:p>
        </p:txBody>
      </p:sp>
      <p:sp>
        <p:nvSpPr>
          <p:cNvPr id="6" name="TextBox 5"/>
          <p:cNvSpPr txBox="1"/>
          <p:nvPr/>
        </p:nvSpPr>
        <p:spPr bwMode="auto">
          <a:xfrm>
            <a:off x="8039422" y="6166098"/>
            <a:ext cx="3888432" cy="3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VELFERDSAUTDANNINGENE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7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67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Veilederkompetanse i kommunene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6928" y="1645033"/>
            <a:ext cx="10678878" cy="4063354"/>
          </a:xfrm>
        </p:spPr>
        <p:txBody>
          <a:bodyPr/>
          <a:lstStyle/>
          <a:p>
            <a:pPr lvl="0"/>
            <a:r>
              <a:rPr lang="nb-NO" dirty="0" smtClean="0"/>
              <a:t>Både kommunene og UH-institusjonene er enige i at formell </a:t>
            </a:r>
            <a:r>
              <a:rPr lang="nb-NO" dirty="0"/>
              <a:t>veilederkompetanse </a:t>
            </a:r>
            <a:r>
              <a:rPr lang="nb-NO" dirty="0" smtClean="0"/>
              <a:t>er både positivt og viktig. </a:t>
            </a:r>
          </a:p>
          <a:p>
            <a:pPr lvl="0"/>
            <a:r>
              <a:rPr lang="nb-NO" dirty="0" smtClean="0"/>
              <a:t>Det stilles per i dag ikke krav til formell veilederkompetanse hos veiledere. UH-institusjonene tror et slikt krav vil kunne medføre stor mangel på praksisplasser da det per i dag er mange veiledere som ikke har formell veilederkompetanse.</a:t>
            </a:r>
          </a:p>
          <a:p>
            <a:pPr lvl="0"/>
            <a:r>
              <a:rPr lang="nb-NO" dirty="0"/>
              <a:t>K</a:t>
            </a:r>
            <a:r>
              <a:rPr lang="nb-NO" dirty="0" smtClean="0"/>
              <a:t>ommunene </a:t>
            </a:r>
            <a:r>
              <a:rPr lang="nb-NO" dirty="0"/>
              <a:t>og </a:t>
            </a:r>
            <a:r>
              <a:rPr lang="nb-NO" dirty="0" smtClean="0"/>
              <a:t>fastlegene opplever at det er vanskelig </a:t>
            </a:r>
            <a:r>
              <a:rPr lang="nb-NO" dirty="0"/>
              <a:t>å prioritere </a:t>
            </a:r>
            <a:r>
              <a:rPr lang="nb-NO" dirty="0" smtClean="0"/>
              <a:t>og sikre formell veilederkompetanse. Bakgrunnen for dette er at det er både kostbart og ressurskrevende å bruke mye tid på reiser og kurs. I tillegg må kommunen skaffe vikarer. </a:t>
            </a:r>
          </a:p>
          <a:p>
            <a:pPr lvl="0"/>
            <a:r>
              <a:rPr lang="nb-NO" dirty="0" smtClean="0"/>
              <a:t>Selv når UH-institusjonene tilbyr gratis veilederutdanning eller -kurs vurderes kostnadene ved å sende ansatte på disse som for store for flere kommuner.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8039422" y="6166098"/>
            <a:ext cx="3888432" cy="3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VELFERDSAUTDANNINGENE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7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45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Kjennetegn ved kommuner og UH-institusjoner som har etablert gode samarbeid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nb-NO" sz="1600" dirty="0" smtClean="0"/>
              <a:t>Kommuner som samarbeider godt med UH-institusjoner</a:t>
            </a:r>
          </a:p>
          <a:p>
            <a:pPr lvl="1"/>
            <a:r>
              <a:rPr lang="nb-NO" sz="1400" dirty="0" smtClean="0"/>
              <a:t>Formaliserer </a:t>
            </a:r>
            <a:r>
              <a:rPr lang="nb-NO" sz="1400" dirty="0"/>
              <a:t>samarbeidet gjennom kontrakter og samarbeidsarenaer</a:t>
            </a:r>
            <a:endParaRPr lang="en-US" sz="1400" dirty="0"/>
          </a:p>
          <a:p>
            <a:pPr lvl="1"/>
            <a:r>
              <a:rPr lang="nb-NO" sz="1400" dirty="0" smtClean="0"/>
              <a:t>Er </a:t>
            </a:r>
            <a:r>
              <a:rPr lang="nb-NO" sz="1400" dirty="0"/>
              <a:t>opptatt av å heve kompetanse i kommunen</a:t>
            </a:r>
            <a:endParaRPr lang="en-US" sz="1400" dirty="0"/>
          </a:p>
          <a:p>
            <a:pPr lvl="1"/>
            <a:r>
              <a:rPr lang="nb-NO" sz="1400" dirty="0" smtClean="0"/>
              <a:t>Opptatt </a:t>
            </a:r>
            <a:r>
              <a:rPr lang="nb-NO" sz="1400" dirty="0"/>
              <a:t>av at kommunen er et spennende sted å </a:t>
            </a:r>
            <a:r>
              <a:rPr lang="nb-NO" sz="1400" dirty="0" smtClean="0"/>
              <a:t>jobbe</a:t>
            </a:r>
            <a:endParaRPr lang="en-US" sz="1400" dirty="0"/>
          </a:p>
          <a:p>
            <a:pPr lvl="1"/>
            <a:r>
              <a:rPr lang="nb-NO" sz="1400" dirty="0" smtClean="0"/>
              <a:t>Vil </a:t>
            </a:r>
            <a:r>
              <a:rPr lang="nb-NO" sz="1400" dirty="0"/>
              <a:t>være mer enn et forskningsobjekt</a:t>
            </a:r>
            <a:endParaRPr lang="en-US" sz="1400" dirty="0"/>
          </a:p>
          <a:p>
            <a:pPr lvl="1"/>
            <a:r>
              <a:rPr lang="nb-NO" sz="1400" dirty="0" smtClean="0"/>
              <a:t>Toppforankret</a:t>
            </a:r>
            <a:endParaRPr lang="en-US" sz="1400" dirty="0"/>
          </a:p>
          <a:p>
            <a:pPr lvl="1"/>
            <a:r>
              <a:rPr lang="nb-NO" sz="1400" dirty="0"/>
              <a:t>Kulturforståelse og -endring</a:t>
            </a:r>
            <a:r>
              <a:rPr lang="en-US" sz="1400" dirty="0"/>
              <a:t> </a:t>
            </a:r>
            <a:endParaRPr lang="nb-NO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nb-NO" dirty="0" smtClean="0"/>
              <a:t>UH-institusjoner</a:t>
            </a:r>
          </a:p>
          <a:p>
            <a:pPr lvl="2"/>
            <a:r>
              <a:rPr lang="nb-NO" dirty="0" smtClean="0"/>
              <a:t>Legger </a:t>
            </a:r>
            <a:r>
              <a:rPr lang="nb-NO" dirty="0"/>
              <a:t>til rette for delte stillinger</a:t>
            </a:r>
            <a:endParaRPr lang="en-US" dirty="0"/>
          </a:p>
          <a:p>
            <a:pPr lvl="2"/>
            <a:r>
              <a:rPr lang="nb-NO" dirty="0"/>
              <a:t>Søker aktivt etter forskningsprosjekter i kommunehelsetjenesten</a:t>
            </a:r>
            <a:endParaRPr lang="en-US" dirty="0"/>
          </a:p>
          <a:p>
            <a:pPr lvl="2"/>
            <a:r>
              <a:rPr lang="nb-NO" dirty="0"/>
              <a:t>Opptatt av tverrfaglig samarbeid</a:t>
            </a:r>
            <a:endParaRPr lang="en-US" dirty="0"/>
          </a:p>
          <a:p>
            <a:pPr lvl="2"/>
            <a:r>
              <a:rPr lang="nb-NO" dirty="0"/>
              <a:t>Inkluderer forelesere fra kommunehelsetjenesten</a:t>
            </a:r>
            <a:endParaRPr lang="en-US" dirty="0"/>
          </a:p>
          <a:p>
            <a:pPr lvl="2"/>
            <a:r>
              <a:rPr lang="nb-NO" dirty="0"/>
              <a:t>Forankring på toppnivå og samarbeid på hensiktsmessig nivå</a:t>
            </a:r>
            <a:endParaRPr lang="en-US" dirty="0"/>
          </a:p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8039422" y="6166098"/>
            <a:ext cx="3888432" cy="38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0" indent="-254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lang="nb-NO" sz="900" noProof="0" dirty="0" smtClean="0">
                <a:latin typeface="Verdana"/>
                <a:cs typeface="ＭＳ Ｐゴシック" pitchFamily="-111" charset="-128"/>
              </a:rPr>
              <a:t>FOU-PROSJEKT NR.154003 UTVIKLING AV KOMMUNEN SOM LÆRINGSARENA FOR HELSE- OG VELFERDSAUTDANNINGENE</a:t>
            </a:r>
            <a:endParaRPr kumimoji="0" lang="nb-NO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6" name="Picture 2" descr="http://www.ks.no/globalassets/vedlegg-til-hvert-fagomrader/utvikling/fou/fou-rapport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9662" y="5446018"/>
            <a:ext cx="136780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6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Blank">
  <a:themeElements>
    <a:clrScheme name="Ramboll">
      <a:dk1>
        <a:srgbClr val="000000"/>
      </a:dk1>
      <a:lt1>
        <a:srgbClr val="FFFFFF"/>
      </a:lt1>
      <a:dk2>
        <a:srgbClr val="009DE0"/>
      </a:dk2>
      <a:lt2>
        <a:srgbClr val="797766"/>
      </a:lt2>
      <a:accent1>
        <a:srgbClr val="A7D3F5"/>
      </a:accent1>
      <a:accent2>
        <a:srgbClr val="5CA551"/>
      </a:accent2>
      <a:accent3>
        <a:srgbClr val="A1C23D"/>
      </a:accent3>
      <a:accent4>
        <a:srgbClr val="C40079"/>
      </a:accent4>
      <a:accent5>
        <a:srgbClr val="C63418"/>
      </a:accent5>
      <a:accent6>
        <a:srgbClr val="D0CFC5"/>
      </a:accent6>
      <a:hlink>
        <a:srgbClr val="009DE0"/>
      </a:hlink>
      <a:folHlink>
        <a:srgbClr val="9DD3F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36000" tIns="0" rIns="0" bIns="0" numCol="1" anchor="t" anchorCtr="0" compatLnSpc="1">
        <a:prstTxWarp prst="textNoShape">
          <a:avLst/>
        </a:prstTxWarp>
      </a:bodyPr>
      <a:lstStyle>
        <a:defPPr marL="12700" marR="0" indent="-25400" algn="l" defTabSz="457200" rtl="0" eaLnBrk="0" fontAlgn="base" latinLnBrk="0" hangingPunct="0">
          <a:lnSpc>
            <a:spcPts val="2163"/>
          </a:lnSpc>
          <a:spcBef>
            <a:spcPct val="0"/>
          </a:spcBef>
          <a:spcAft>
            <a:spcPts val="1500"/>
          </a:spcAft>
          <a:buClrTx/>
          <a:buSzTx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ＭＳ Ｐゴシック" pitchFamily="-111" charset="-128"/>
            <a:cs typeface="ＭＳ Ｐゴシック" pitchFamily="-111" charset="-128"/>
          </a:defRPr>
        </a:defPPr>
      </a:lstStyle>
    </a:txDef>
  </a:objectDefaults>
  <a:extraClrSchemeLst>
    <a:extraClrScheme>
      <a:clrScheme name="Ramboll 1">
        <a:dk1>
          <a:srgbClr val="000000"/>
        </a:dk1>
        <a:lt1>
          <a:srgbClr val="009DE0"/>
        </a:lt1>
        <a:dk2>
          <a:srgbClr val="797766"/>
        </a:dk2>
        <a:lt2>
          <a:srgbClr val="FFFFFF"/>
        </a:lt2>
        <a:accent1>
          <a:srgbClr val="9DD3F5"/>
        </a:accent1>
        <a:accent2>
          <a:srgbClr val="5CA551"/>
        </a:accent2>
        <a:accent3>
          <a:srgbClr val="AACCED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2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9DD3F5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CCE6F9"/>
        </a:accent5>
        <a:accent6>
          <a:srgbClr val="539549"/>
        </a:accent6>
        <a:hlink>
          <a:srgbClr val="009DE0"/>
        </a:hlink>
        <a:folHlink>
          <a:srgbClr val="797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mboll 3">
        <a:dk1>
          <a:srgbClr val="000000"/>
        </a:dk1>
        <a:lt1>
          <a:srgbClr val="FFFFFF"/>
        </a:lt1>
        <a:dk2>
          <a:srgbClr val="009DE0"/>
        </a:dk2>
        <a:lt2>
          <a:srgbClr val="797766"/>
        </a:lt2>
        <a:accent1>
          <a:srgbClr val="D0D0C9"/>
        </a:accent1>
        <a:accent2>
          <a:srgbClr val="5CA551"/>
        </a:accent2>
        <a:accent3>
          <a:srgbClr val="FFFFFF"/>
        </a:accent3>
        <a:accent4>
          <a:srgbClr val="000000"/>
        </a:accent4>
        <a:accent5>
          <a:srgbClr val="E4E4E1"/>
        </a:accent5>
        <a:accent6>
          <a:srgbClr val="539549"/>
        </a:accent6>
        <a:hlink>
          <a:srgbClr val="009DE0"/>
        </a:hlink>
        <a:folHlink>
          <a:srgbClr val="9DD3F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Blank.potx" id="{1C0553AF-A044-40A9-AEAC-8F59241C9CCA}" vid="{79627C5B-9396-4255-BAB1-ABDFE71235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15F606422559B241A20AE784866480E8" ma:contentTypeVersion="0" ma:contentTypeDescription="" ma:contentTypeScope="" ma:versionID="6f7912a81a40decd9e9bdbe18e8cc4b5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Sammendrag</TermName>
          <TermId xmlns="http://schemas.microsoft.com/office/infopath/2007/PartnerControls">06fd0364-2305-480a-8ec8-1cae03112a06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109</Value>
    </TaxCatchAll>
    <_dlc_DocId xmlns="a0c403bc-df03-43c8-915b-d2d6e5c89d57">DMFW2D44QQMK-118964351-4</_dlc_DocId>
    <_dlc_DocIdUrl xmlns="a0c403bc-df03-43c8-915b-d2d6e5c89d57">
      <Url>http://fou.ks.no/prosjekter/164003/_layouts/15/DocIdRedir.aspx?ID=DMFW2D44QQMK-118964351-4</Url>
      <Description>DMFW2D44QQMK-118964351-4</Description>
    </_dlc_DocIdUrl>
  </documentManagement>
</p:properties>
</file>

<file path=customXml/itemProps1.xml><?xml version="1.0" encoding="utf-8"?>
<ds:datastoreItem xmlns:ds="http://schemas.openxmlformats.org/officeDocument/2006/customXml" ds:itemID="{DB7FA04F-A7D9-4029-AD51-BE962E77128F}"/>
</file>

<file path=customXml/itemProps2.xml><?xml version="1.0" encoding="utf-8"?>
<ds:datastoreItem xmlns:ds="http://schemas.openxmlformats.org/officeDocument/2006/customXml" ds:itemID="{91684A60-B139-46EA-B21A-214E21A92E10}"/>
</file>

<file path=customXml/itemProps3.xml><?xml version="1.0" encoding="utf-8"?>
<ds:datastoreItem xmlns:ds="http://schemas.openxmlformats.org/officeDocument/2006/customXml" ds:itemID="{EEA2D0C1-1587-4EB2-AF04-8F853CAE883F}"/>
</file>

<file path=customXml/itemProps4.xml><?xml version="1.0" encoding="utf-8"?>
<ds:datastoreItem xmlns:ds="http://schemas.openxmlformats.org/officeDocument/2006/customXml" ds:itemID="{289D69A4-7362-4AE5-A997-FD64D01656EA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947</TotalTime>
  <Words>1583</Words>
  <Application>Microsoft Office PowerPoint</Application>
  <PresentationFormat>Egendefinert</PresentationFormat>
  <Paragraphs>125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Blank</vt:lpstr>
      <vt:lpstr>FoU-prosjekt nr. 164003 Utvikling av kommunen som læringsarena for helse- og velferdsutdanningene  Hovedfunn</vt:lpstr>
      <vt:lpstr>Kort om prosjektet</vt:lpstr>
      <vt:lpstr>Formalisert samarbeid mellom kommuner og UH</vt:lpstr>
      <vt:lpstr>Formalisert Samarbeid mellom kommuner og UH</vt:lpstr>
      <vt:lpstr>Samarbeid</vt:lpstr>
      <vt:lpstr>Praksisstudier</vt:lpstr>
      <vt:lpstr>Praksisutplassering av medisinstudenter</vt:lpstr>
      <vt:lpstr>Veilederkompetanse i kommunene</vt:lpstr>
      <vt:lpstr>Kjennetegn ved kommuner og UH-institusjoner som har etablert gode samarbeid</vt:lpstr>
      <vt:lpstr>Drivkrefter og barrierer for samarbeidet</vt:lpstr>
    </vt:vector>
  </TitlesOfParts>
  <Company>Ramboll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</dc:title>
  <dc:creator>Marita Grøtter Raaholt</dc:creator>
  <cp:lastModifiedBy>Hilde Ravnaas</cp:lastModifiedBy>
  <cp:revision>57</cp:revision>
  <dcterms:created xsi:type="dcterms:W3CDTF">2017-08-22T10:09:03Z</dcterms:created>
  <dcterms:modified xsi:type="dcterms:W3CDTF">2017-09-27T12:39:18Z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SD_ArtworkDefinition">
    <vt:lpwstr>Ramboll</vt:lpwstr>
  </property>
  <property fmtid="{D5CDD505-2E9C-101B-9397-08002B2CF9AE}" pid="4" name="SD_CtlText_LogoSelector">
    <vt:lpwstr>Ramboll</vt:lpwstr>
  </property>
  <property fmtid="{D5CDD505-2E9C-101B-9397-08002B2CF9AE}" pid="5" name="SD_DocumentLanguageString">
    <vt:lpwstr>Norwegian (Bokmål)</vt:lpwstr>
  </property>
  <property fmtid="{D5CDD505-2E9C-101B-9397-08002B2CF9AE}" pid="6" name="SD_DocumentLanguage">
    <vt:lpwstr>nb-NO</vt:lpwstr>
  </property>
  <property fmtid="{D5CDD505-2E9C-101B-9397-08002B2CF9AE}" pid="7" name="sdDocumentDateFormat">
    <vt:lpwstr>nb-NO:yyyy/MM/dd</vt:lpwstr>
  </property>
  <property fmtid="{D5CDD505-2E9C-101B-9397-08002B2CF9AE}" pid="8" name="SD_CtlText_UserProfiles_Date">
    <vt:lpwstr/>
  </property>
  <property fmtid="{D5CDD505-2E9C-101B-9397-08002B2CF9AE}" pid="9" name="SD_CtlText_UserProfiles_Name">
    <vt:lpwstr/>
  </property>
  <property fmtid="{D5CDD505-2E9C-101B-9397-08002B2CF9AE}" pid="10" name="SD_UserprofileName">
    <vt:lpwstr/>
  </property>
  <property fmtid="{D5CDD505-2E9C-101B-9397-08002B2CF9AE}" pid="11" name="DocumentInfoFinished">
    <vt:lpwstr>True</vt:lpwstr>
  </property>
  <property fmtid="{D5CDD505-2E9C-101B-9397-08002B2CF9AE}" pid="12" name="ContentTypeId">
    <vt:lpwstr>0x010100C466DCB15B7C4D46B76A8E26AA95A5200015F606422559B241A20AE784866480E8</vt:lpwstr>
  </property>
  <property fmtid="{D5CDD505-2E9C-101B-9397-08002B2CF9AE}" pid="13" name="_dlc_DocIdItemGuid">
    <vt:lpwstr>f10b4a6d-e945-4330-a666-eeff7fe54a73</vt:lpwstr>
  </property>
  <property fmtid="{D5CDD505-2E9C-101B-9397-08002B2CF9AE}" pid="14" name="Dokumentkategori">
    <vt:lpwstr>109;#Sammendrag|06fd0364-2305-480a-8ec8-1cae03112a06</vt:lpwstr>
  </property>
</Properties>
</file>