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3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93313" r:id="rId4"/>
    <p:sldMasterId id="2147493490" r:id="rId5"/>
    <p:sldMasterId id="2147493534" r:id="rId6"/>
    <p:sldMasterId id="2147493576" r:id="rId7"/>
  </p:sldMasterIdLst>
  <p:notesMasterIdLst>
    <p:notesMasterId r:id="rId18"/>
  </p:notesMasterIdLst>
  <p:handoutMasterIdLst>
    <p:handoutMasterId r:id="rId19"/>
  </p:handoutMasterIdLst>
  <p:sldIdLst>
    <p:sldId id="603" r:id="rId8"/>
    <p:sldId id="637" r:id="rId9"/>
    <p:sldId id="638" r:id="rId10"/>
    <p:sldId id="639" r:id="rId11"/>
    <p:sldId id="640" r:id="rId12"/>
    <p:sldId id="641" r:id="rId13"/>
    <p:sldId id="642" r:id="rId14"/>
    <p:sldId id="643" r:id="rId15"/>
    <p:sldId id="645" r:id="rId16"/>
    <p:sldId id="644" r:id="rId17"/>
  </p:sldIdLst>
  <p:sldSz cx="9144000" cy="5143500" type="screen16x9"/>
  <p:notesSz cx="6669088" cy="9926638"/>
  <p:defaultTextStyle>
    <a:defPPr>
      <a:defRPr lang="en-US"/>
    </a:defPPr>
    <a:lvl1pPr marL="0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2140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4282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6422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48564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0704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284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3498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97126" algn="l" defTabSz="92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orient="horz" pos="230">
          <p15:clr>
            <a:srgbClr val="A4A3A4"/>
          </p15:clr>
        </p15:guide>
        <p15:guide id="3" orient="horz" pos="4534">
          <p15:clr>
            <a:srgbClr val="A4A3A4"/>
          </p15:clr>
        </p15:guide>
        <p15:guide id="4" orient="horz" pos="4286">
          <p15:clr>
            <a:srgbClr val="A4A3A4"/>
          </p15:clr>
        </p15:guide>
        <p15:guide id="5" pos="4241" userDrawn="1">
          <p15:clr>
            <a:srgbClr val="A4A3A4"/>
          </p15:clr>
        </p15:guide>
        <p15:guide id="6" pos="237">
          <p15:clr>
            <a:srgbClr val="A4A3A4"/>
          </p15:clr>
        </p15:guide>
        <p15:guide id="7" pos="8229">
          <p15:clr>
            <a:srgbClr val="A4A3A4"/>
          </p15:clr>
        </p15:guide>
        <p15:guide id="8" pos="949">
          <p15:clr>
            <a:srgbClr val="A4A3A4"/>
          </p15:clr>
        </p15:guide>
        <p15:guide id="9" pos="7517">
          <p15:clr>
            <a:srgbClr val="A4A3A4"/>
          </p15:clr>
        </p15:guide>
        <p15:guide id="10" orient="horz" pos="1685">
          <p15:clr>
            <a:srgbClr val="A4A3A4"/>
          </p15:clr>
        </p15:guide>
        <p15:guide id="11" orient="horz" pos="161">
          <p15:clr>
            <a:srgbClr val="A4A3A4"/>
          </p15:clr>
        </p15:guide>
        <p15:guide id="12" orient="horz" pos="3094" userDrawn="1">
          <p15:clr>
            <a:srgbClr val="A4A3A4"/>
          </p15:clr>
        </p15:guide>
        <p15:guide id="13" orient="horz" pos="2544">
          <p15:clr>
            <a:srgbClr val="A4A3A4"/>
          </p15:clr>
        </p15:guide>
        <p15:guide id="14" orient="horz" pos="875">
          <p15:clr>
            <a:srgbClr val="A4A3A4"/>
          </p15:clr>
        </p15:guide>
        <p15:guide id="15" orient="horz" pos="1749">
          <p15:clr>
            <a:srgbClr val="A4A3A4"/>
          </p15:clr>
        </p15:guide>
        <p15:guide id="16" orient="horz" pos="622" userDrawn="1">
          <p15:clr>
            <a:srgbClr val="A4A3A4"/>
          </p15:clr>
        </p15:guide>
        <p15:guide id="17" orient="horz" pos="2865">
          <p15:clr>
            <a:srgbClr val="A4A3A4"/>
          </p15:clr>
        </p15:guide>
        <p15:guide id="18" orient="horz" pos="2119" userDrawn="1">
          <p15:clr>
            <a:srgbClr val="A4A3A4"/>
          </p15:clr>
        </p15:guide>
        <p15:guide id="19" orient="horz" pos="2184">
          <p15:clr>
            <a:srgbClr val="A4A3A4"/>
          </p15:clr>
        </p15:guide>
        <p15:guide id="20" orient="horz" pos="321">
          <p15:clr>
            <a:srgbClr val="A4A3A4"/>
          </p15:clr>
        </p15:guide>
        <p15:guide id="21" orient="horz" pos="1607">
          <p15:clr>
            <a:srgbClr val="A4A3A4"/>
          </p15:clr>
        </p15:guide>
        <p15:guide id="22" pos="2880">
          <p15:clr>
            <a:srgbClr val="A4A3A4"/>
          </p15:clr>
        </p15:guide>
        <p15:guide id="23" pos="156">
          <p15:clr>
            <a:srgbClr val="A4A3A4"/>
          </p15:clr>
        </p15:guide>
        <p15:guide id="24" pos="5598">
          <p15:clr>
            <a:srgbClr val="A4A3A4"/>
          </p15:clr>
        </p15:guide>
        <p15:guide id="25" pos="399">
          <p15:clr>
            <a:srgbClr val="A4A3A4"/>
          </p15:clr>
        </p15:guide>
        <p15:guide id="26" pos="5114">
          <p15:clr>
            <a:srgbClr val="A4A3A4"/>
          </p15:clr>
        </p15:guide>
        <p15:guide id="27" pos="1373">
          <p15:clr>
            <a:srgbClr val="A4A3A4"/>
          </p15:clr>
        </p15:guide>
        <p15:guide id="28" pos="4383">
          <p15:clr>
            <a:srgbClr val="A4A3A4"/>
          </p15:clr>
        </p15:guide>
        <p15:guide id="29" pos="5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5AA"/>
    <a:srgbClr val="B7BF12"/>
    <a:srgbClr val="DAD397"/>
    <a:srgbClr val="9A9A96"/>
    <a:srgbClr val="B5A66C"/>
    <a:srgbClr val="BFAE76"/>
    <a:srgbClr val="D4C88B"/>
    <a:srgbClr val="343434"/>
    <a:srgbClr val="000000"/>
    <a:srgbClr val="FFF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iddels stil 2 – uthevin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0" autoAdjust="0"/>
    <p:restoredTop sz="93886" autoAdjust="0"/>
  </p:normalViewPr>
  <p:slideViewPr>
    <p:cSldViewPr snapToGrid="0" snapToObjects="1" showGuides="1">
      <p:cViewPr varScale="1">
        <p:scale>
          <a:sx n="95" d="100"/>
          <a:sy n="95" d="100"/>
        </p:scale>
        <p:origin x="810" y="78"/>
      </p:cViewPr>
      <p:guideLst>
        <p:guide orient="horz" pos="2382"/>
        <p:guide orient="horz" pos="230"/>
        <p:guide orient="horz" pos="4534"/>
        <p:guide orient="horz" pos="4286"/>
        <p:guide pos="4241"/>
        <p:guide pos="237"/>
        <p:guide pos="8229"/>
        <p:guide pos="949"/>
        <p:guide pos="7517"/>
        <p:guide orient="horz" pos="1685"/>
        <p:guide orient="horz" pos="161"/>
        <p:guide orient="horz" pos="3094"/>
        <p:guide orient="horz" pos="2544"/>
        <p:guide orient="horz" pos="875"/>
        <p:guide orient="horz" pos="1749"/>
        <p:guide orient="horz" pos="622"/>
        <p:guide orient="horz" pos="2865"/>
        <p:guide orient="horz" pos="2119"/>
        <p:guide orient="horz" pos="2184"/>
        <p:guide orient="horz" pos="321"/>
        <p:guide orient="horz" pos="1607"/>
        <p:guide pos="2880"/>
        <p:guide pos="156"/>
        <p:guide pos="5598"/>
        <p:guide pos="399"/>
        <p:guide pos="5114"/>
        <p:guide pos="1373"/>
        <p:guide pos="4383"/>
        <p:guide pos="5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88" d="100"/>
          <a:sy n="88" d="100"/>
        </p:scale>
        <p:origin x="3870" y="102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1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../embeddings/oleObject2.bin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441350758990178"/>
          <c:y val="0"/>
          <c:w val="0.64802121384311495"/>
          <c:h val="0.9832806395383783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(n=237)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0.81</c:v>
                </c:pt>
                <c:pt idx="1">
                  <c:v>0.16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F3-4141-AF78-40055C346F42}"/>
            </c:ext>
          </c:extLst>
        </c:ser>
        <c:ser>
          <c:idx val="2"/>
          <c:order val="1"/>
          <c:tx>
            <c:strRef>
              <c:f>Sheet1!$E$1</c:f>
              <c:strCache>
                <c:ptCount val="1"/>
                <c:pt idx="0">
                  <c:v>2021 (n=217)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0.75</c:v>
                </c:pt>
                <c:pt idx="1">
                  <c:v>0.24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F3-4141-AF78-40055C346F42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2020 (n=229)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9F3-4141-AF78-40055C346F4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9F3-4141-AF78-40055C346F4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9F3-4141-AF78-40055C346F4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0.81</c:v>
                </c:pt>
                <c:pt idx="1">
                  <c:v>0.18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F3-4141-AF78-40055C346F42}"/>
            </c:ext>
          </c:extLst>
        </c:ser>
        <c:ser>
          <c:idx val="1"/>
          <c:order val="3"/>
          <c:tx>
            <c:strRef>
              <c:f>Sheet1!$C$1</c:f>
              <c:strCache>
                <c:ptCount val="1"/>
                <c:pt idx="0">
                  <c:v>2019 (n=275)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0.71</c:v>
                </c:pt>
                <c:pt idx="1">
                  <c:v>0.28000000000000003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9F3-4141-AF78-40055C346F42}"/>
            </c:ext>
          </c:extLst>
        </c:ser>
        <c:ser>
          <c:idx val="3"/>
          <c:order val="4"/>
          <c:tx>
            <c:strRef>
              <c:f>Sheet1!$B$1</c:f>
              <c:strCache>
                <c:ptCount val="1"/>
                <c:pt idx="0">
                  <c:v>2018 (n=241)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0.68</c:v>
                </c:pt>
                <c:pt idx="1">
                  <c:v>0.31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9F3-4141-AF78-40055C346F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138174256"/>
        <c:axId val="1138172288"/>
      </c:barChart>
      <c:valAx>
        <c:axId val="113817228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38174256"/>
        <c:crosses val="autoZero"/>
        <c:crossBetween val="between"/>
      </c:valAx>
      <c:catAx>
        <c:axId val="11381742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381722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990258390111811"/>
          <c:y val="0.3249657257685879"/>
          <c:w val="0.17756094499715219"/>
          <c:h val="0.350068235456144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 b="1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454635918776965"/>
          <c:y val="1.836438055662068E-2"/>
          <c:w val="0.58530250533384576"/>
          <c:h val="0.82526164976829763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Sheet1!$A$6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Sheet1!$B$6:$D$6</c:f>
              <c:numCache>
                <c:formatCode>0%</c:formatCode>
                <c:ptCount val="3"/>
                <c:pt idx="0">
                  <c:v>0.71</c:v>
                </c:pt>
                <c:pt idx="1">
                  <c:v>0.87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F-46BB-8C00-08159EC2449F}"/>
            </c:ext>
          </c:extLst>
        </c:ser>
        <c:ser>
          <c:idx val="3"/>
          <c:order val="1"/>
          <c:tx>
            <c:strRef>
              <c:f>Sheet1!$A$5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Sheet1!$B$5:$D$5</c:f>
              <c:numCache>
                <c:formatCode>0%</c:formatCode>
                <c:ptCount val="3"/>
                <c:pt idx="0">
                  <c:v>0.73</c:v>
                </c:pt>
                <c:pt idx="1">
                  <c:v>0.82</c:v>
                </c:pt>
                <c:pt idx="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F-46BB-8C00-08159EC2449F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Sheet1!$B$4:$D$4</c:f>
              <c:numCache>
                <c:formatCode>0%</c:formatCode>
                <c:ptCount val="3"/>
                <c:pt idx="0">
                  <c:v>0.86</c:v>
                </c:pt>
                <c:pt idx="1">
                  <c:v>0.88</c:v>
                </c:pt>
                <c:pt idx="2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F-46BB-8C00-08159EC2449F}"/>
            </c:ext>
          </c:extLst>
        </c:ser>
        <c:ser>
          <c:idx val="0"/>
          <c:order val="3"/>
          <c:tx>
            <c:strRef>
              <c:f>Sheet1!$A$3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BBDF-46BB-8C00-08159EC2449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BBDF-46BB-8C00-08159EC2449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BBDF-46BB-8C00-08159EC2449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Sheet1!$B$3:$D$3</c:f>
              <c:numCache>
                <c:formatCode>0%</c:formatCode>
                <c:ptCount val="3"/>
                <c:pt idx="0">
                  <c:v>0.79518072289156605</c:v>
                </c:pt>
                <c:pt idx="1">
                  <c:v>0.79611650485436902</c:v>
                </c:pt>
                <c:pt idx="2">
                  <c:v>0.51685393258427004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BDF-46BB-8C00-08159EC2449F}"/>
            </c:ext>
          </c:extLst>
        </c:ser>
        <c:ser>
          <c:idx val="2"/>
          <c:order val="4"/>
          <c:tx>
            <c:strRef>
              <c:f>Sheet1!$A$2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Sheet1!$B$1:$D$1</c:f>
              <c:strCache>
                <c:ptCount val="3"/>
                <c:pt idx="0">
                  <c:v>Under 3000</c:v>
                </c:pt>
                <c:pt idx="1">
                  <c:v>3000-9999</c:v>
                </c:pt>
                <c:pt idx="2">
                  <c:v>10 000+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0.78</c:v>
                </c:pt>
                <c:pt idx="1">
                  <c:v>0.75</c:v>
                </c:pt>
                <c:pt idx="2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BDF-46BB-8C00-08159EC244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016796149239188"/>
          <c:y val="0.373164499107282"/>
          <c:w val="0.20983203850760815"/>
          <c:h val="0.343451900760986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975798989336367"/>
          <c:y val="2.5709249030438357E-2"/>
          <c:w val="0.48072474640259905"/>
          <c:h val="0.84985779762604319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Sheet1!$A$6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Sheet1!$B$6:$E$6</c:f>
              <c:numCache>
                <c:formatCode>0%</c:formatCode>
                <c:ptCount val="4"/>
                <c:pt idx="0">
                  <c:v>0.71</c:v>
                </c:pt>
                <c:pt idx="1">
                  <c:v>0.89</c:v>
                </c:pt>
                <c:pt idx="2">
                  <c:v>0.91</c:v>
                </c:pt>
                <c:pt idx="3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B5-4C12-A876-F56C586067A6}"/>
            </c:ext>
          </c:extLst>
        </c:ser>
        <c:ser>
          <c:idx val="3"/>
          <c:order val="1"/>
          <c:tx>
            <c:strRef>
              <c:f>Sheet1!$A$5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Sheet1!$B$5:$E$5</c:f>
              <c:numCache>
                <c:formatCode>0%</c:formatCode>
                <c:ptCount val="4"/>
                <c:pt idx="0">
                  <c:v>0.53571428571428603</c:v>
                </c:pt>
                <c:pt idx="1">
                  <c:v>0.88461538461538491</c:v>
                </c:pt>
                <c:pt idx="2">
                  <c:v>0.83333333333333304</c:v>
                </c:pt>
                <c:pt idx="3">
                  <c:v>0.763636363636364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B5-4C12-A876-F56C586067A6}"/>
            </c:ext>
          </c:extLst>
        </c:ser>
        <c:ser>
          <c:idx val="1"/>
          <c:order val="2"/>
          <c:tx>
            <c:strRef>
              <c:f>Sheet1!$A$4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Sheet1!$B$4:$E$4</c:f>
              <c:numCache>
                <c:formatCode>0%</c:formatCode>
                <c:ptCount val="4"/>
                <c:pt idx="0">
                  <c:v>0.55000000000000004</c:v>
                </c:pt>
                <c:pt idx="1">
                  <c:v>0.94</c:v>
                </c:pt>
                <c:pt idx="2">
                  <c:v>0.88</c:v>
                </c:pt>
                <c:pt idx="3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B5-4C12-A876-F56C586067A6}"/>
            </c:ext>
          </c:extLst>
        </c:ser>
        <c:ser>
          <c:idx val="0"/>
          <c:order val="3"/>
          <c:tx>
            <c:strRef>
              <c:f>Sheet1!$A$3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8B5-4C12-A876-F56C586067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Sheet1!$B$3:$E$3</c:f>
              <c:numCache>
                <c:formatCode>0%</c:formatCode>
                <c:ptCount val="4"/>
                <c:pt idx="0">
                  <c:v>0.38356164383561597</c:v>
                </c:pt>
                <c:pt idx="1">
                  <c:v>0.81428571428571406</c:v>
                </c:pt>
                <c:pt idx="2">
                  <c:v>0.85897435897435903</c:v>
                </c:pt>
                <c:pt idx="3">
                  <c:v>0.77777777777777801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B5-4C12-A876-F56C586067A6}"/>
            </c:ext>
          </c:extLst>
        </c:ser>
        <c:ser>
          <c:idx val="2"/>
          <c:order val="4"/>
          <c:tx>
            <c:strRef>
              <c:f>Sheet1!$A$2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Sheet1!$B$1:$E$1</c:f>
              <c:strCache>
                <c:ptCount val="4"/>
                <c:pt idx="0">
                  <c:v>1-3 Mest sentral</c:v>
                </c:pt>
                <c:pt idx="1">
                  <c:v>4</c:v>
                </c:pt>
                <c:pt idx="2">
                  <c:v>5</c:v>
                </c:pt>
                <c:pt idx="3">
                  <c:v>6 Minst sentral</c:v>
                </c:pt>
              </c:strCache>
            </c:strRef>
          </c:cat>
          <c:val>
            <c:numRef>
              <c:f>Sheet1!$B$2:$E$2</c:f>
              <c:numCache>
                <c:formatCode>0%</c:formatCode>
                <c:ptCount val="4"/>
                <c:pt idx="0">
                  <c:v>0.35</c:v>
                </c:pt>
                <c:pt idx="1">
                  <c:v>0.67</c:v>
                </c:pt>
                <c:pt idx="2">
                  <c:v>0.89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8B5-4C12-A876-F56C586067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242118800560177"/>
          <c:y val="0.38040882244370616"/>
          <c:w val="0.2341245760521655"/>
          <c:h val="0.337003199212501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3491155849620369"/>
          <c:y val="0"/>
          <c:w val="0.6447259258852277"/>
          <c:h val="0.9469616431511334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Sheet1!$F$2:$F$9</c:f>
              <c:numCache>
                <c:formatCode>0%</c:formatCode>
                <c:ptCount val="8"/>
                <c:pt idx="0">
                  <c:v>0.7</c:v>
                </c:pt>
                <c:pt idx="1">
                  <c:v>0.53</c:v>
                </c:pt>
                <c:pt idx="2">
                  <c:v>0.51</c:v>
                </c:pt>
                <c:pt idx="3">
                  <c:v>0.5</c:v>
                </c:pt>
                <c:pt idx="4">
                  <c:v>0.31</c:v>
                </c:pt>
                <c:pt idx="5">
                  <c:v>0.21</c:v>
                </c:pt>
                <c:pt idx="6">
                  <c:v>0.18</c:v>
                </c:pt>
                <c:pt idx="7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5F-4F69-841B-CA587F931152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Avtaler om leie av praksislokaler og/eller utstyr til næringsdrivende*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Sykelønnsordninger eller andre velferdsgoder**</c:v>
                </c:pt>
              </c:strCache>
            </c:strRef>
          </c:cat>
          <c:val>
            <c:numRef>
              <c:f>Sheet1!$E$2:$E$9</c:f>
              <c:numCache>
                <c:formatCode>0%</c:formatCode>
                <c:ptCount val="8"/>
                <c:pt idx="0">
                  <c:v>0.63190184049079801</c:v>
                </c:pt>
                <c:pt idx="1">
                  <c:v>0.55828220858895694</c:v>
                </c:pt>
                <c:pt idx="2">
                  <c:v>0.49079754601226999</c:v>
                </c:pt>
                <c:pt idx="3">
                  <c:v>0.38650306748466301</c:v>
                </c:pt>
                <c:pt idx="4">
                  <c:v>0.26380368098159501</c:v>
                </c:pt>
                <c:pt idx="5">
                  <c:v>0.20858895705521502</c:v>
                </c:pt>
                <c:pt idx="6">
                  <c:v>0.14110429447852801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5F-4F69-841B-CA587F931152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Avtaler om leie av praksislokaler og/eller utstyr til næringsdrivende*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Sykelønnsordninger eller andre velferdsgoder**</c:v>
                </c:pt>
              </c:strCache>
            </c:strRef>
          </c:cat>
          <c:val>
            <c:numRef>
              <c:f>Sheet1!$D$2:$D$9</c:f>
              <c:numCache>
                <c:formatCode>0%</c:formatCode>
                <c:ptCount val="8"/>
                <c:pt idx="0">
                  <c:v>0.65</c:v>
                </c:pt>
                <c:pt idx="1">
                  <c:v>0.5</c:v>
                </c:pt>
                <c:pt idx="2">
                  <c:v>0.46</c:v>
                </c:pt>
                <c:pt idx="3">
                  <c:v>0.32</c:v>
                </c:pt>
                <c:pt idx="4">
                  <c:v>0.26</c:v>
                </c:pt>
                <c:pt idx="5">
                  <c:v>0.2</c:v>
                </c:pt>
                <c:pt idx="6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F-4F69-841B-CA587F931152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55F-4F69-841B-CA587F93115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A55F-4F69-841B-CA587F93115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A55F-4F69-841B-CA587F93115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Avtaler om leie av praksislokaler og/eller utstyr til næringsdrivende*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Sykelønnsordninger eller andre velferdsgoder**</c:v>
                </c:pt>
              </c:strCache>
            </c:strRef>
          </c:cat>
          <c:val>
            <c:numRef>
              <c:f>Sheet1!$C$2:$C$9</c:f>
              <c:numCache>
                <c:formatCode>0%</c:formatCode>
                <c:ptCount val="8"/>
                <c:pt idx="0">
                  <c:v>0.62371134020618602</c:v>
                </c:pt>
                <c:pt idx="1">
                  <c:v>0.51546391752577303</c:v>
                </c:pt>
                <c:pt idx="2">
                  <c:v>0.42783505154639201</c:v>
                </c:pt>
                <c:pt idx="3">
                  <c:v>0.247422680412371</c:v>
                </c:pt>
                <c:pt idx="4">
                  <c:v>0.19072164948453602</c:v>
                </c:pt>
                <c:pt idx="5">
                  <c:v>0.14432989690721601</c:v>
                </c:pt>
                <c:pt idx="6">
                  <c:v>0.164948453608247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55F-4F69-841B-CA587F931152}"/>
            </c:ext>
          </c:extLst>
        </c:ser>
        <c:ser>
          <c:idx val="2"/>
          <c:order val="4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Bruk av fastlønn</c:v>
                </c:pt>
                <c:pt idx="1">
                  <c:v>Avtaler om leie av praksislokaler og/eller utstyr til næringsdrivende*</c:v>
                </c:pt>
                <c:pt idx="2">
                  <c:v>Avtaler om disp. av kommunale
 støttefunksjoner eller annet helsepersonell</c:v>
                </c:pt>
                <c:pt idx="3">
                  <c:v>Bruk av vikarer og vikarbyrå</c:v>
                </c:pt>
                <c:pt idx="4">
                  <c:v>Ekstra lønn eller andre goder til fastleger 
ved pliktig legevakttjeneste</c:v>
                </c:pt>
                <c:pt idx="5">
                  <c:v>Bonusavtaler</c:v>
                </c:pt>
                <c:pt idx="6">
                  <c:v>Ekstra fridager</c:v>
                </c:pt>
                <c:pt idx="7">
                  <c:v>Sykelønnsordninger eller andre velferdsgoder**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0.55214723926380405</c:v>
                </c:pt>
                <c:pt idx="1">
                  <c:v>0.58282208588957096</c:v>
                </c:pt>
                <c:pt idx="2">
                  <c:v>0.57055214723926395</c:v>
                </c:pt>
                <c:pt idx="3">
                  <c:v>0.312883435582822</c:v>
                </c:pt>
                <c:pt idx="4">
                  <c:v>0.22699386503067501</c:v>
                </c:pt>
                <c:pt idx="5">
                  <c:v>0.14723926380368099</c:v>
                </c:pt>
                <c:pt idx="6">
                  <c:v>0.20858895705521502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55F-4F69-841B-CA587F9311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  <c:max val="0.8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4503940269011202"/>
          <c:y val="0.41839443420154626"/>
          <c:w val="0.14253566461160672"/>
          <c:h val="0.216416400807481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050618752213602"/>
          <c:y val="2.2846932976217215E-2"/>
          <c:w val="0.54630245768164321"/>
          <c:h val="0.86211309149511939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Sheet1!$F$2:$F$5</c:f>
              <c:numCache>
                <c:formatCode>0%</c:formatCode>
                <c:ptCount val="4"/>
                <c:pt idx="0">
                  <c:v>0.76</c:v>
                </c:pt>
                <c:pt idx="1">
                  <c:v>0.08</c:v>
                </c:pt>
                <c:pt idx="2">
                  <c:v>0.09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60-430E-B0B9-265AB0CED8DD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0.88343558282208601</c:v>
                </c:pt>
                <c:pt idx="1">
                  <c:v>4.2944785276073601E-2</c:v>
                </c:pt>
                <c:pt idx="2">
                  <c:v>7.3619631901840496E-2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60-430E-B0B9-265AB0CED8DD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0.92</c:v>
                </c:pt>
                <c:pt idx="1">
                  <c:v>0.03</c:v>
                </c:pt>
                <c:pt idx="2">
                  <c:v>0.04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60-430E-B0B9-265AB0CED8DD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1160-430E-B0B9-265AB0CED8D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1160-430E-B0B9-265AB0CED8D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1160-430E-B0B9-265AB0CED8D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0.91752577319587603</c:v>
                </c:pt>
                <c:pt idx="1">
                  <c:v>1.5463917525773202E-2</c:v>
                </c:pt>
                <c:pt idx="2">
                  <c:v>4.6391752577319603E-2</c:v>
                </c:pt>
                <c:pt idx="3">
                  <c:v>2.06185567010309E-2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160-430E-B0B9-265AB0CED8DD}"/>
            </c:ext>
          </c:extLst>
        </c:ser>
        <c:ser>
          <c:idx val="2"/>
          <c:order val="4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29E6AE-ECE2-4C36-B502-D60F4B9D6788}" type="VALUE">
                      <a:rPr lang="en-US"/>
                      <a:pPr/>
                      <a:t>[VERDI]</a:t>
                    </a:fld>
                    <a:endParaRPr lang="nb-NO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1160-430E-B0B9-265AB0CED8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over flere år</c:v>
                </c:pt>
                <c:pt idx="1">
                  <c:v>i ett år</c:v>
                </c:pt>
                <c:pt idx="2">
                  <c:v>i mindre enn ett år</c:v>
                </c:pt>
                <c:pt idx="3">
                  <c:v>vet ikke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0.94478527607361995</c:v>
                </c:pt>
                <c:pt idx="1">
                  <c:v>3.0674846625766899E-2</c:v>
                </c:pt>
                <c:pt idx="2">
                  <c:v>1.22699386503067E-2</c:v>
                </c:pt>
                <c:pt idx="3">
                  <c:v>1.22699386503067E-2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160-430E-B0B9-265AB0CED8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83512942817979"/>
          <c:y val="0.4726626922570466"/>
          <c:w val="0.30116155082452367"/>
          <c:h val="0.300350565113140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14186421141802"/>
          <c:y val="2.2846932976217215E-2"/>
          <c:w val="0.72716830535072008"/>
          <c:h val="0.86211309149511939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Sheet1!$F$2:$F$5</c:f>
              <c:numCache>
                <c:formatCode>0%</c:formatCode>
                <c:ptCount val="4"/>
                <c:pt idx="0">
                  <c:v>0.61</c:v>
                </c:pt>
                <c:pt idx="1">
                  <c:v>0.31</c:v>
                </c:pt>
                <c:pt idx="2">
                  <c:v>0.01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3-4296-944F-D285E7A1CA7E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0.65644171779141103</c:v>
                </c:pt>
                <c:pt idx="1">
                  <c:v>0.312883435582822</c:v>
                </c:pt>
                <c:pt idx="2">
                  <c:v>1.84049079754601E-2</c:v>
                </c:pt>
                <c:pt idx="3">
                  <c:v>1.22699386503067E-2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C3-4296-944F-D285E7A1CA7E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0.62</c:v>
                </c:pt>
                <c:pt idx="1">
                  <c:v>0.35</c:v>
                </c:pt>
                <c:pt idx="2">
                  <c:v>2.06185567010309E-2</c:v>
                </c:pt>
                <c:pt idx="3">
                  <c:v>1.5463917525773202E-2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C3-4296-944F-D285E7A1CA7E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5C3-4296-944F-D285E7A1CA7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25C3-4296-944F-D285E7A1CA7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25C3-4296-944F-D285E7A1CA7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0.47422680412371099</c:v>
                </c:pt>
                <c:pt idx="1">
                  <c:v>0.48969072164948502</c:v>
                </c:pt>
                <c:pt idx="2">
                  <c:v>2.06185567010309E-2</c:v>
                </c:pt>
                <c:pt idx="3">
                  <c:v>1.5463917525773202E-2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C3-4296-944F-D285E7A1CA7E}"/>
            </c:ext>
          </c:extLst>
        </c:ser>
        <c:ser>
          <c:idx val="2"/>
          <c:order val="4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økt over tid</c:v>
                </c:pt>
                <c:pt idx="1">
                  <c:v>vært stabil</c:v>
                </c:pt>
                <c:pt idx="2">
                  <c:v>avtatt over tid</c:v>
                </c:pt>
                <c:pt idx="3">
                  <c:v>vet ikke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0.30674846625766899</c:v>
                </c:pt>
                <c:pt idx="1">
                  <c:v>0.63803680981595101</c:v>
                </c:pt>
                <c:pt idx="2">
                  <c:v>3.6809815950920199E-2</c:v>
                </c:pt>
                <c:pt idx="3">
                  <c:v>1.84049079754601E-2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5C3-4296-944F-D285E7A1CA7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207656880"/>
        <c:axId val="207656224"/>
      </c:barChart>
      <c:valAx>
        <c:axId val="207656224"/>
        <c:scaling>
          <c:orientation val="minMax"/>
          <c:max val="1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880"/>
        <c:crosses val="autoZero"/>
        <c:crossBetween val="between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104165240214539"/>
          <c:y val="0.47449886763689803"/>
          <c:w val="0.23509361329833775"/>
          <c:h val="0.306302505456180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45430042097535739"/>
          <c:y val="0"/>
          <c:w val="0.48992969656747382"/>
          <c:h val="0.94646178593635943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Sheet1!$F$2:$F$10</c:f>
              <c:numCache>
                <c:formatCode>0%</c:formatCode>
                <c:ptCount val="9"/>
                <c:pt idx="0">
                  <c:v>0.92670157068062808</c:v>
                </c:pt>
                <c:pt idx="1">
                  <c:v>0.84293193717277504</c:v>
                </c:pt>
                <c:pt idx="2">
                  <c:v>0.47643979057591601</c:v>
                </c:pt>
                <c:pt idx="3">
                  <c:v>0.46</c:v>
                </c:pt>
                <c:pt idx="4">
                  <c:v>0.45</c:v>
                </c:pt>
                <c:pt idx="5">
                  <c:v>0.28999999999999998</c:v>
                </c:pt>
                <c:pt idx="6">
                  <c:v>0.31</c:v>
                </c:pt>
                <c:pt idx="7">
                  <c:v>0.3</c:v>
                </c:pt>
                <c:pt idx="8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1-4055-95B6-8947AA392E36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(LIS1*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ALIS-avtaler** 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</c:strCache>
            </c:strRef>
          </c:cat>
          <c:val>
            <c:numRef>
              <c:f>Sheet1!$E$2:$E$10</c:f>
              <c:numCache>
                <c:formatCode>0%</c:formatCode>
                <c:ptCount val="9"/>
                <c:pt idx="0">
                  <c:v>0.91411042944785292</c:v>
                </c:pt>
                <c:pt idx="1">
                  <c:v>0.77914110429447903</c:v>
                </c:pt>
                <c:pt idx="2">
                  <c:v>0.45398773006135001</c:v>
                </c:pt>
                <c:pt idx="3">
                  <c:v>0.42944785276073605</c:v>
                </c:pt>
                <c:pt idx="4">
                  <c:v>0.42331288343558299</c:v>
                </c:pt>
                <c:pt idx="5">
                  <c:v>0.28834355828220898</c:v>
                </c:pt>
                <c:pt idx="6">
                  <c:v>0.28220858895705503</c:v>
                </c:pt>
                <c:pt idx="7">
                  <c:v>0.26993865030674802</c:v>
                </c:pt>
                <c:pt idx="8">
                  <c:v>0.220858895705522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71-4055-95B6-8947AA392E36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(LIS1*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ALIS-avtaler** 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</c:strCache>
            </c:strRef>
          </c:cat>
          <c:val>
            <c:numRef>
              <c:f>Sheet1!$D$2:$D$10</c:f>
              <c:numCache>
                <c:formatCode>0%</c:formatCode>
                <c:ptCount val="9"/>
                <c:pt idx="0">
                  <c:v>0.9</c:v>
                </c:pt>
                <c:pt idx="1">
                  <c:v>0.77</c:v>
                </c:pt>
                <c:pt idx="2">
                  <c:v>0.49</c:v>
                </c:pt>
                <c:pt idx="3">
                  <c:v>0.4</c:v>
                </c:pt>
                <c:pt idx="4">
                  <c:v>0.45</c:v>
                </c:pt>
                <c:pt idx="5">
                  <c:v>0.25</c:v>
                </c:pt>
                <c:pt idx="6">
                  <c:v>0.31</c:v>
                </c:pt>
                <c:pt idx="7">
                  <c:v>0.25</c:v>
                </c:pt>
                <c:pt idx="8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71-4055-95B6-8947AA392E36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371-4055-95B6-8947AA392E3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371-4055-95B6-8947AA392E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C371-4055-95B6-8947AA392E3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(LIS1*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ALIS-avtaler** 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0.86082474226804095</c:v>
                </c:pt>
                <c:pt idx="1">
                  <c:v>0.72680412371133996</c:v>
                </c:pt>
                <c:pt idx="2">
                  <c:v>0.45360824742268002</c:v>
                </c:pt>
                <c:pt idx="3">
                  <c:v>0.38659793814433002</c:v>
                </c:pt>
                <c:pt idx="4">
                  <c:v>0.43298969072165</c:v>
                </c:pt>
                <c:pt idx="5">
                  <c:v>0.134020618556701</c:v>
                </c:pt>
                <c:pt idx="6">
                  <c:v>0.31443298969072198</c:v>
                </c:pt>
                <c:pt idx="7">
                  <c:v>0.25773195876288701</c:v>
                </c:pt>
                <c:pt idx="8">
                  <c:v>0.14432989690721601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371-4055-95B6-8947AA392E36}"/>
            </c:ext>
          </c:extLst>
        </c:ser>
        <c:ser>
          <c:idx val="2"/>
          <c:order val="4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beholde fastleger over tid</c:v>
                </c:pt>
                <c:pt idx="1">
                  <c:v>rekruttere fastleger</c:v>
                </c:pt>
                <c:pt idx="2">
                  <c:v>bedre dekke andre allmennlegeoppgaver, som øyeblikkelig hjelp- og døgnopphold, sykehjem, helsestasjon mv.</c:v>
                </c:pt>
                <c:pt idx="3">
                  <c:v>få leger til å veilede leger under spesialisering (LIS1* og leger for øvrig under spesialisering)</c:v>
                </c:pt>
                <c:pt idx="4">
                  <c:v>stimulere til bedre integrasjon mellom fastlegetjenesten og øvrige kommunale helse- og omsorgstjeneste</c:v>
                </c:pt>
                <c:pt idx="5">
                  <c:v>finansiere ALIS-avtaler** </c:v>
                </c:pt>
                <c:pt idx="6">
                  <c:v>bedre styring/ledelse av fastlegetjenesten (linjeledelse)</c:v>
                </c:pt>
                <c:pt idx="7">
                  <c:v>tilrettelegge for kompetanseheving</c:v>
                </c:pt>
                <c:pt idx="8">
                  <c:v>få flere leger til å gå legevakt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0.90797546012269903</c:v>
                </c:pt>
                <c:pt idx="1">
                  <c:v>0.69938650306748495</c:v>
                </c:pt>
                <c:pt idx="2">
                  <c:v>0.49079754601226999</c:v>
                </c:pt>
                <c:pt idx="3">
                  <c:v>0.39263803680981602</c:v>
                </c:pt>
                <c:pt idx="4">
                  <c:v>0.48466257668711599</c:v>
                </c:pt>
                <c:pt idx="6">
                  <c:v>0.34969325153374198</c:v>
                </c:pt>
                <c:pt idx="7">
                  <c:v>0.33128834355828196</c:v>
                </c:pt>
                <c:pt idx="8">
                  <c:v>0.251533742331288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371-4055-95B6-8947AA392E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7656880"/>
        <c:axId val="207656224"/>
      </c:barChart>
      <c:valAx>
        <c:axId val="20765622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7656880"/>
        <c:crosses val="autoZero"/>
        <c:crossBetween val="between"/>
        <c:majorUnit val="0.2"/>
      </c:valAx>
      <c:catAx>
        <c:axId val="20765688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 algn="just"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76562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/>
      </a:pPr>
      <a:endParaRPr lang="nb-NO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36355737102834E-2"/>
          <c:y val="2.1570354553138486E-2"/>
          <c:w val="0.58931570413766543"/>
          <c:h val="0.95750579423186133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(n=191)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Sheet1!$F$2:$F$4</c:f>
              <c:numCache>
                <c:formatCode>0%</c:formatCode>
                <c:ptCount val="3"/>
                <c:pt idx="0">
                  <c:v>0.81</c:v>
                </c:pt>
                <c:pt idx="1">
                  <c:v>0.12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43-44B9-81FC-317758A884B0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2021 (n=163)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0.84049079754601197</c:v>
                </c:pt>
                <c:pt idx="1">
                  <c:v>0.11656441717791401</c:v>
                </c:pt>
                <c:pt idx="2">
                  <c:v>4.2944785276073601E-2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43-44B9-81FC-317758A884B0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2020 (n=186)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0.78</c:v>
                </c:pt>
                <c:pt idx="1">
                  <c:v>0.15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43-44B9-81FC-317758A884B0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2019 (n=194)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B43-44B9-81FC-317758A884B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B43-44B9-81FC-317758A884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DB43-44B9-81FC-317758A884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0.74226804123711299</c:v>
                </c:pt>
                <c:pt idx="1">
                  <c:v>0.21134020618556701</c:v>
                </c:pt>
                <c:pt idx="2">
                  <c:v>4.6391752577319603E-2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B43-44B9-81FC-317758A884B0}"/>
            </c:ext>
          </c:extLst>
        </c:ser>
        <c:ser>
          <c:idx val="2"/>
          <c:order val="4"/>
          <c:tx>
            <c:strRef>
              <c:f>Sheet1!$B$1</c:f>
              <c:strCache>
                <c:ptCount val="1"/>
                <c:pt idx="0">
                  <c:v>2018 (n=163)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0.73619631901840499</c:v>
                </c:pt>
                <c:pt idx="1">
                  <c:v>0.20858895705521502</c:v>
                </c:pt>
                <c:pt idx="2">
                  <c:v>5.5214723926380396E-2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B43-44B9-81FC-317758A884B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023425376"/>
        <c:axId val="1023424720"/>
      </c:barChart>
      <c:valAx>
        <c:axId val="1023424720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5376"/>
        <c:crosses val="autoZero"/>
        <c:crossBetween val="between"/>
      </c:valAx>
      <c:catAx>
        <c:axId val="1023425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4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</c:legendEntry>
      <c:layout>
        <c:manualLayout>
          <c:xMode val="edge"/>
          <c:yMode val="edge"/>
          <c:x val="0.72616508421325421"/>
          <c:y val="0.25578188196304341"/>
          <c:w val="0.24425576343290187"/>
          <c:h val="0.552083623891054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4221243177936084E-2"/>
          <c:y val="9.2418425545686925E-2"/>
          <c:w val="0.81896446971906289"/>
          <c:h val="0.64751967534946642"/>
        </c:manualLayout>
      </c:layout>
      <c:stockChart>
        <c:ser>
          <c:idx val="0"/>
          <c:order val="0"/>
          <c:tx>
            <c:strRef>
              <c:f>Merkost2022!$AD$33</c:f>
              <c:strCache>
                <c:ptCount val="1"/>
                <c:pt idx="0">
                  <c:v>Konfidensintervall nedre grense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cat>
            <c:numRef>
              <c:f>Merkost2022!$AE$32:$AI$32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Merkost2022!$AE$33:$AI$33</c:f>
              <c:numCache>
                <c:formatCode>#,##0</c:formatCode>
                <c:ptCount val="5"/>
                <c:pt idx="0">
                  <c:v>293394</c:v>
                </c:pt>
                <c:pt idx="1">
                  <c:v>343988</c:v>
                </c:pt>
                <c:pt idx="2">
                  <c:v>426524</c:v>
                </c:pt>
                <c:pt idx="3">
                  <c:v>454095</c:v>
                </c:pt>
                <c:pt idx="4">
                  <c:v>649353.05900000001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C6-4D78-8DF5-B7CC2FC6F8F0}"/>
            </c:ext>
          </c:extLst>
        </c:ser>
        <c:ser>
          <c:idx val="1"/>
          <c:order val="1"/>
          <c:tx>
            <c:strRef>
              <c:f>Merkost2022!$AD$34</c:f>
              <c:strCache>
                <c:ptCount val="1"/>
                <c:pt idx="0">
                  <c:v>Gjennomsnitt</c:v>
                </c:pt>
              </c:strCache>
            </c:strRef>
          </c:tx>
          <c:spPr>
            <a:ln w="9525" cap="sq">
              <a:solidFill>
                <a:schemeClr val="tx2">
                  <a:lumMod val="60000"/>
                  <a:lumOff val="40000"/>
                </a:schemeClr>
              </a:solidFill>
              <a:bevel/>
            </a:ln>
            <a:effectLst/>
          </c:spPr>
          <c:marker>
            <c:symbol val="triangle"/>
            <c:size val="10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/>
            </c:spPr>
          </c:marker>
          <c:cat>
            <c:numRef>
              <c:f>Merkost2022!$AE$32:$AI$32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Merkost2022!$AE$34:$AI$34</c:f>
              <c:numCache>
                <c:formatCode>#,##0</c:formatCode>
                <c:ptCount val="5"/>
                <c:pt idx="0">
                  <c:v>377658</c:v>
                </c:pt>
                <c:pt idx="1">
                  <c:v>439129</c:v>
                </c:pt>
                <c:pt idx="2">
                  <c:v>519718</c:v>
                </c:pt>
                <c:pt idx="3">
                  <c:v>590680</c:v>
                </c:pt>
                <c:pt idx="4">
                  <c:v>813310.94143820228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C6-4D78-8DF5-B7CC2FC6F8F0}"/>
            </c:ext>
          </c:extLst>
        </c:ser>
        <c:ser>
          <c:idx val="2"/>
          <c:order val="2"/>
          <c:tx>
            <c:strRef>
              <c:f>Merkost2022!$AD$35</c:f>
              <c:strCache>
                <c:ptCount val="1"/>
                <c:pt idx="0">
                  <c:v>Konfidensintervall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headEnd type="diamond"/>
                <a:tailEnd type="diamond"/>
              </a:ln>
              <a:effectLst/>
            </c:spPr>
          </c:marker>
          <c:cat>
            <c:numRef>
              <c:f>Merkost2022!$AE$32:$AI$32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Merkost2022!$AE$35:$AI$35</c:f>
              <c:numCache>
                <c:formatCode>#,##0</c:formatCode>
                <c:ptCount val="5"/>
                <c:pt idx="0">
                  <c:v>498218</c:v>
                </c:pt>
                <c:pt idx="1">
                  <c:v>542380</c:v>
                </c:pt>
                <c:pt idx="2">
                  <c:v>618473</c:v>
                </c:pt>
                <c:pt idx="3">
                  <c:v>721680</c:v>
                </c:pt>
                <c:pt idx="4">
                  <c:v>972852.82200000004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C6-4D78-8DF5-B7CC2FC6F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2">
                  <a:lumMod val="40000"/>
                  <a:lumOff val="60000"/>
                </a:schemeClr>
              </a:solidFill>
              <a:round/>
              <a:headEnd type="oval"/>
              <a:tailEnd type="oval"/>
            </a:ln>
            <a:effectLst/>
          </c:spPr>
        </c:hiLowLines>
        <c:axId val="814168351"/>
        <c:axId val="814170847"/>
      </c:stockChart>
      <c:catAx>
        <c:axId val="81416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14170847"/>
        <c:crosses val="autoZero"/>
        <c:auto val="1"/>
        <c:lblAlgn val="ctr"/>
        <c:lblOffset val="100"/>
        <c:noMultiLvlLbl val="0"/>
      </c:catAx>
      <c:valAx>
        <c:axId val="814170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14168351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tockChart>
        <c:ser>
          <c:idx val="0"/>
          <c:order val="0"/>
          <c:tx>
            <c:strRef>
              <c:f>'Ark1'!$A$2</c:f>
              <c:strCache>
                <c:ptCount val="1"/>
                <c:pt idx="0">
                  <c:v>Nedre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accent1"/>
              </a:solidFill>
              <a:ln w="12700">
                <a:solidFill>
                  <a:schemeClr val="accent1"/>
                </a:solidFill>
              </a:ln>
              <a:effectLst/>
            </c:spPr>
          </c:marker>
          <c:cat>
            <c:strRef>
              <c:f>'Ark1'!$B$1:$F$1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'Ark1'!$B$2:$F$2</c:f>
              <c:numCache>
                <c:formatCode>General</c:formatCode>
                <c:ptCount val="5"/>
                <c:pt idx="0">
                  <c:v>0.12</c:v>
                </c:pt>
                <c:pt idx="1">
                  <c:v>0.13</c:v>
                </c:pt>
                <c:pt idx="2">
                  <c:v>0.15</c:v>
                </c:pt>
                <c:pt idx="3">
                  <c:v>0.15</c:v>
                </c:pt>
                <c:pt idx="4">
                  <c:v>0.19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39-4D25-B092-09348C5F864A}"/>
            </c:ext>
          </c:extLst>
        </c:ser>
        <c:ser>
          <c:idx val="1"/>
          <c:order val="1"/>
          <c:tx>
            <c:strRef>
              <c:f>'Ark1'!$A$3</c:f>
              <c:strCache>
                <c:ptCount val="1"/>
                <c:pt idx="0">
                  <c:v>Snitt</c:v>
                </c:pt>
              </c:strCache>
            </c:strRef>
          </c:tx>
          <c:spPr>
            <a:ln w="25400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'Ark1'!$B$1:$F$1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'Ark1'!$B$3:$F$3</c:f>
              <c:numCache>
                <c:formatCode>General</c:formatCode>
                <c:ptCount val="5"/>
                <c:pt idx="0">
                  <c:v>0.15</c:v>
                </c:pt>
                <c:pt idx="1">
                  <c:v>0.17</c:v>
                </c:pt>
                <c:pt idx="2">
                  <c:v>0.19</c:v>
                </c:pt>
                <c:pt idx="3">
                  <c:v>0.19</c:v>
                </c:pt>
                <c:pt idx="4">
                  <c:v>0.24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39-4D25-B092-09348C5F864A}"/>
            </c:ext>
          </c:extLst>
        </c:ser>
        <c:ser>
          <c:idx val="2"/>
          <c:order val="2"/>
          <c:tx>
            <c:strRef>
              <c:f>'Ark1'!$A$4</c:f>
              <c:strCache>
                <c:ptCount val="1"/>
                <c:pt idx="0">
                  <c:v>Øvre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ash"/>
            <c:size val="5"/>
            <c:spPr>
              <a:solidFill>
                <a:schemeClr val="accent6"/>
              </a:solidFill>
              <a:ln w="12700">
                <a:solidFill>
                  <a:schemeClr val="accent6"/>
                </a:solidFill>
              </a:ln>
              <a:effectLst/>
            </c:spPr>
          </c:marker>
          <c:cat>
            <c:strRef>
              <c:f>'Ark1'!$B$1:$F$1</c:f>
              <c:strCach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strCache>
            </c:strRef>
          </c:cat>
          <c:val>
            <c:numRef>
              <c:f>'Ark1'!$B$4:$F$4</c:f>
              <c:numCache>
                <c:formatCode>General</c:formatCode>
                <c:ptCount val="5"/>
                <c:pt idx="0">
                  <c:v>0.2</c:v>
                </c:pt>
                <c:pt idx="1">
                  <c:v>0.21</c:v>
                </c:pt>
                <c:pt idx="2">
                  <c:v>0.22</c:v>
                </c:pt>
                <c:pt idx="3">
                  <c:v>0.23</c:v>
                </c:pt>
                <c:pt idx="4">
                  <c:v>0.28999999999999998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39-4D25-B092-09348C5F86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axId val="2090061968"/>
        <c:axId val="1740004000"/>
      </c:stockChart>
      <c:catAx>
        <c:axId val="2090061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40004000"/>
        <c:crosses val="autoZero"/>
        <c:auto val="1"/>
        <c:lblAlgn val="ctr"/>
        <c:lblOffset val="100"/>
        <c:noMultiLvlLbl val="0"/>
      </c:catAx>
      <c:valAx>
        <c:axId val="1740004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9006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5536355737102834E-2"/>
          <c:y val="2.1570354553138486E-2"/>
          <c:w val="0.68994741698243356"/>
          <c:h val="0.95750579423186133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Sheet1!$D$1</c:f>
              <c:strCache>
                <c:ptCount val="1"/>
                <c:pt idx="0">
                  <c:v>2022 (n=237)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Nei</c:v>
                </c:pt>
                <c:pt idx="1">
                  <c:v>Ja, for én hjemmel</c:v>
                </c:pt>
                <c:pt idx="2">
                  <c:v>Ja, for to hjemler</c:v>
                </c:pt>
                <c:pt idx="3">
                  <c:v>Ja, for tre eller flere hjemler</c:v>
                </c:pt>
                <c:pt idx="4">
                  <c:v>Vet ikke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0.78</c:v>
                </c:pt>
                <c:pt idx="1">
                  <c:v>0.08</c:v>
                </c:pt>
                <c:pt idx="2">
                  <c:v>0.04</c:v>
                </c:pt>
                <c:pt idx="3">
                  <c:v>0.05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6-4C0D-9F11-4BAA21E4134E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2021 (n=217)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Nei</c:v>
                </c:pt>
                <c:pt idx="1">
                  <c:v>Ja, for én hjemmel</c:v>
                </c:pt>
                <c:pt idx="2">
                  <c:v>Ja, for to hjemler</c:v>
                </c:pt>
                <c:pt idx="3">
                  <c:v>Ja, for tre eller flere hjemler</c:v>
                </c:pt>
                <c:pt idx="4">
                  <c:v>Vet ikke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0.81</c:v>
                </c:pt>
                <c:pt idx="1">
                  <c:v>0.06</c:v>
                </c:pt>
                <c:pt idx="2">
                  <c:v>0.04</c:v>
                </c:pt>
                <c:pt idx="3">
                  <c:v>0.06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C6-4C0D-9F11-4BAA21E4134E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2020 (n=229)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Nei</c:v>
                </c:pt>
                <c:pt idx="1">
                  <c:v>Ja, for én hjemmel</c:v>
                </c:pt>
                <c:pt idx="2">
                  <c:v>Ja, for to hjemler</c:v>
                </c:pt>
                <c:pt idx="3">
                  <c:v>Ja, for tre eller flere hjemler</c:v>
                </c:pt>
                <c:pt idx="4">
                  <c:v>Vet ikke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0.8</c:v>
                </c:pt>
                <c:pt idx="1">
                  <c:v>0.09</c:v>
                </c:pt>
                <c:pt idx="2">
                  <c:v>0.05</c:v>
                </c:pt>
                <c:pt idx="3">
                  <c:v>0.03</c:v>
                </c:pt>
                <c:pt idx="4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C6-4C0D-9F11-4BAA21E413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023425376"/>
        <c:axId val="1023424720"/>
      </c:barChart>
      <c:valAx>
        <c:axId val="1023424720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5376"/>
        <c:crosses val="autoZero"/>
        <c:crossBetween val="between"/>
      </c:valAx>
      <c:catAx>
        <c:axId val="102342537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0234247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293352529566621"/>
          <c:y val="0.34760011303802507"/>
          <c:w val="0.16398636823471821"/>
          <c:h val="0.30117017134372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0835000578922631E-2"/>
          <c:y val="0.10718596172560443"/>
          <c:w val="0.84321491063617049"/>
          <c:h val="0.61317362350045268"/>
        </c:manualLayout>
      </c:layout>
      <c:stockChart>
        <c:ser>
          <c:idx val="0"/>
          <c:order val="0"/>
          <c:tx>
            <c:strRef>
              <c:f>'Hjemmelsoverføringer 2022'!$L$45</c:f>
              <c:strCache>
                <c:ptCount val="1"/>
                <c:pt idx="0">
                  <c:v>Nedre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none"/>
          </c:marker>
          <c:cat>
            <c:numRef>
              <c:f>'Hjemmelsoverføringer 2022'!$N$44:$O$44</c:f>
              <c:numCache>
                <c:formatCode>General</c:formatCode>
                <c:ptCount val="2"/>
                <c:pt idx="0">
                  <c:v>2020</c:v>
                </c:pt>
                <c:pt idx="1">
                  <c:v>2021</c:v>
                </c:pt>
              </c:numCache>
            </c:numRef>
          </c:cat>
          <c:val>
            <c:numRef>
              <c:f>'Hjemmelsoverføringer 2022'!$N$45:$O$45</c:f>
              <c:numCache>
                <c:formatCode>_ * #\ ##0_ ;_ * \-#\ ##0_ ;_ * "-"??_ ;_ @_ </c:formatCode>
                <c:ptCount val="2"/>
                <c:pt idx="0">
                  <c:v>45276.043907834101</c:v>
                </c:pt>
                <c:pt idx="1">
                  <c:v>38997.276455696199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C8-4BC1-8B17-C988FA38388F}"/>
            </c:ext>
          </c:extLst>
        </c:ser>
        <c:ser>
          <c:idx val="1"/>
          <c:order val="1"/>
          <c:tx>
            <c:strRef>
              <c:f>'Hjemmelsoverføringer 2022'!$L$46</c:f>
              <c:strCache>
                <c:ptCount val="1"/>
                <c:pt idx="0">
                  <c:v>Gjennomsnitt</c:v>
                </c:pt>
              </c:strCache>
            </c:strRef>
          </c:tx>
          <c:spPr>
            <a:ln w="9525" cap="sq">
              <a:solidFill>
                <a:schemeClr val="tx2">
                  <a:lumMod val="60000"/>
                  <a:lumOff val="40000"/>
                </a:schemeClr>
              </a:solidFill>
              <a:bevel/>
            </a:ln>
            <a:effectLst/>
          </c:spPr>
          <c:marker>
            <c:symbol val="triangle"/>
            <c:size val="10"/>
            <c:spPr>
              <a:solidFill>
                <a:schemeClr val="accent1"/>
              </a:solidFill>
              <a:ln w="9525">
                <a:solidFill>
                  <a:schemeClr val="bg1"/>
                </a:solidFill>
              </a:ln>
              <a:effectLst/>
            </c:spPr>
          </c:marker>
          <c:cat>
            <c:numRef>
              <c:f>'Hjemmelsoverføringer 2022'!$N$44:$O$44</c:f>
              <c:numCache>
                <c:formatCode>General</c:formatCode>
                <c:ptCount val="2"/>
                <c:pt idx="0">
                  <c:v>2020</c:v>
                </c:pt>
                <c:pt idx="1">
                  <c:v>2021</c:v>
                </c:pt>
              </c:numCache>
            </c:numRef>
          </c:cat>
          <c:val>
            <c:numRef>
              <c:f>'Hjemmelsoverføringer 2022'!$N$46:$O$46</c:f>
              <c:numCache>
                <c:formatCode>_ * #\ ##0_ ;_ * \-#\ ##0_ ;_ * "-"??_ ;_ @_ </c:formatCode>
                <c:ptCount val="2"/>
                <c:pt idx="0">
                  <c:v>66580.096922848214</c:v>
                </c:pt>
                <c:pt idx="1">
                  <c:v>55644.151898734184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C8-4BC1-8B17-C988FA38388F}"/>
            </c:ext>
          </c:extLst>
        </c:ser>
        <c:ser>
          <c:idx val="2"/>
          <c:order val="2"/>
          <c:tx>
            <c:strRef>
              <c:f>'Hjemmelsoverføringer 2022'!$L$47</c:f>
              <c:strCache>
                <c:ptCount val="1"/>
                <c:pt idx="0">
                  <c:v>Øvre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headEnd type="diamond"/>
                <a:tailEnd type="diamond"/>
              </a:ln>
              <a:effectLst/>
            </c:spPr>
          </c:marker>
          <c:cat>
            <c:numRef>
              <c:f>'Hjemmelsoverføringer 2022'!$N$44:$O$44</c:f>
              <c:numCache>
                <c:formatCode>General</c:formatCode>
                <c:ptCount val="2"/>
                <c:pt idx="0">
                  <c:v>2020</c:v>
                </c:pt>
                <c:pt idx="1">
                  <c:v>2021</c:v>
                </c:pt>
              </c:numCache>
            </c:numRef>
          </c:cat>
          <c:val>
            <c:numRef>
              <c:f>'Hjemmelsoverføringer 2022'!$N$47:$O$47</c:f>
              <c:numCache>
                <c:formatCode>_ * #\ ##0_ ;_ * \-#\ ##0_ ;_ * "-"??_ ;_ @_ </c:formatCode>
                <c:ptCount val="2"/>
                <c:pt idx="0">
                  <c:v>91295.005677419336</c:v>
                </c:pt>
                <c:pt idx="1">
                  <c:v>74661.077063291144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C8-4BC1-8B17-C988FA383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2">
                  <a:lumMod val="40000"/>
                  <a:lumOff val="60000"/>
                </a:schemeClr>
              </a:solidFill>
              <a:round/>
              <a:headEnd type="oval"/>
              <a:tailEnd type="oval"/>
            </a:ln>
            <a:effectLst/>
          </c:spPr>
        </c:hiLowLines>
        <c:axId val="814168351"/>
        <c:axId val="814170847"/>
      </c:stockChart>
      <c:catAx>
        <c:axId val="814168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14170847"/>
        <c:crosses val="autoZero"/>
        <c:auto val="1"/>
        <c:lblAlgn val="ctr"/>
        <c:lblOffset val="100"/>
        <c:noMultiLvlLbl val="0"/>
      </c:catAx>
      <c:valAx>
        <c:axId val="814170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 * #\ ##0_ ;_ * \-#\ ##0_ ;_ * &quot;-&quot;??_ ;_ @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14168351"/>
        <c:crosses val="autoZero"/>
        <c:crossBetween val="between"/>
        <c:majorUnit val="10000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20988551103327269"/>
          <c:y val="0.841968787079445"/>
          <c:w val="0.60087443603562984"/>
          <c:h val="0.1148326850719606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19303641732286"/>
          <c:y val="4.1160051335702462E-2"/>
          <c:w val="0.57283256515634329"/>
          <c:h val="0.95883994866429756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Sheet1!$F$1</c:f>
              <c:strCache>
                <c:ptCount val="1"/>
                <c:pt idx="0">
                  <c:v>2022 (n=39)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Sheet1!$F$2:$F$4</c:f>
              <c:numCache>
                <c:formatCode>0%</c:formatCode>
                <c:ptCount val="3"/>
                <c:pt idx="0">
                  <c:v>0.59</c:v>
                </c:pt>
                <c:pt idx="1">
                  <c:v>0.23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3B-4165-A4B3-F3A7D0E62928}"/>
            </c:ext>
          </c:extLst>
        </c:ser>
        <c:ser>
          <c:idx val="3"/>
          <c:order val="1"/>
          <c:tx>
            <c:strRef>
              <c:f>Sheet1!$E$1</c:f>
              <c:strCache>
                <c:ptCount val="1"/>
                <c:pt idx="0">
                  <c:v>2021 (n=51)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0.52941176470588203</c:v>
                </c:pt>
                <c:pt idx="1">
                  <c:v>0.19607843137254899</c:v>
                </c:pt>
                <c:pt idx="2">
                  <c:v>0.27450980392156898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3B-4165-A4B3-F3A7D0E62928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2020 (n=42)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0.36</c:v>
                </c:pt>
                <c:pt idx="1">
                  <c:v>0.4</c:v>
                </c:pt>
                <c:pt idx="2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3B-4165-A4B3-F3A7D0E62928}"/>
            </c:ext>
          </c:extLst>
        </c:ser>
        <c:ser>
          <c:idx val="0"/>
          <c:order val="3"/>
          <c:tx>
            <c:strRef>
              <c:f>Sheet1!$C$1</c:f>
              <c:strCache>
                <c:ptCount val="1"/>
                <c:pt idx="0">
                  <c:v>2019 (n=78)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33B-4165-A4B3-F3A7D0E6292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33B-4165-A4B3-F3A7D0E6292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D33B-4165-A4B3-F3A7D0E6292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0.46153846153846201</c:v>
                </c:pt>
                <c:pt idx="1">
                  <c:v>0.256410256410256</c:v>
                </c:pt>
                <c:pt idx="2">
                  <c:v>0.28205128205128199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33B-4165-A4B3-F3A7D0E62928}"/>
            </c:ext>
          </c:extLst>
        </c:ser>
        <c:ser>
          <c:idx val="2"/>
          <c:order val="4"/>
          <c:tx>
            <c:strRef>
              <c:f>Sheet1!$B$1</c:f>
              <c:strCache>
                <c:ptCount val="1"/>
                <c:pt idx="0">
                  <c:v>2018 (n=75)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Ja</c:v>
                </c:pt>
                <c:pt idx="1">
                  <c:v>Nei</c:v>
                </c:pt>
                <c:pt idx="2">
                  <c:v>Vet ikke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0.52</c:v>
                </c:pt>
                <c:pt idx="1">
                  <c:v>0.293333333333333</c:v>
                </c:pt>
                <c:pt idx="2">
                  <c:v>0.18666666666666701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33B-4165-A4B3-F3A7D0E629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1184354104"/>
        <c:axId val="1184358040"/>
      </c:barChart>
      <c:valAx>
        <c:axId val="1184358040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84354104"/>
        <c:crosses val="autoZero"/>
        <c:crossBetween val="between"/>
        <c:majorUnit val="0.2"/>
      </c:valAx>
      <c:catAx>
        <c:axId val="11843541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nb-NO"/>
          </a:p>
        </c:txPr>
        <c:crossAx val="11843580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4562490275752527"/>
          <c:y val="0.23348486555824316"/>
          <c:w val="0.15781831753256501"/>
          <c:h val="0.531621975731787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nb-NO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/>
          <a:lstStyle>
            <a:lvl1pPr algn="l">
              <a:defRPr sz="11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466" y="5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/>
          <a:lstStyle>
            <a:lvl1pPr algn="r">
              <a:defRPr sz="1100"/>
            </a:lvl1pPr>
          </a:lstStyle>
          <a:p>
            <a:fld id="{11059CDB-72EA-483D-9A34-D50D3267644F}" type="datetimeFigureOut">
              <a:rPr lang="en-GB" smtClean="0"/>
              <a:pPr/>
              <a:t>15/08/2022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310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 anchor="b"/>
          <a:lstStyle>
            <a:lvl1pPr algn="l">
              <a:defRPr sz="11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466" y="9429310"/>
            <a:ext cx="2890137" cy="495793"/>
          </a:xfrm>
          <a:prstGeom prst="rect">
            <a:avLst/>
          </a:prstGeom>
        </p:spPr>
        <p:txBody>
          <a:bodyPr vert="horz" lIns="87545" tIns="43772" rIns="87545" bIns="43772" rtlCol="0" anchor="b"/>
          <a:lstStyle>
            <a:lvl1pPr algn="r">
              <a:defRPr sz="1100"/>
            </a:lvl1pPr>
          </a:lstStyle>
          <a:p>
            <a:fld id="{82556AC4-8048-47C4-97D0-565009C72CFD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82416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1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/>
          <a:lstStyle>
            <a:lvl1pPr algn="r">
              <a:defRPr sz="1200"/>
            </a:lvl1pPr>
          </a:lstStyle>
          <a:p>
            <a:fld id="{2D6798F8-BDA6-46C0-A11F-B16041C3620C}" type="datetimeFigureOut">
              <a:rPr lang="en-GB" smtClean="0"/>
              <a:pPr/>
              <a:t>15/08/2022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29" tIns="47414" rIns="94829" bIns="47414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4829" tIns="47414" rIns="94829" bIns="474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4829" tIns="47414" rIns="94829" bIns="47414" rtlCol="0" anchor="b"/>
          <a:lstStyle>
            <a:lvl1pPr algn="r">
              <a:defRPr sz="1200"/>
            </a:lvl1pPr>
          </a:lstStyle>
          <a:p>
            <a:fld id="{628DE85F-A49F-4D4C-8D78-799212E249B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35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2140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4282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6422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48564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0704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284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3498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97126" algn="l" defTabSz="92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2428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DE85F-A49F-4D4C-8D78-799212E249B2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823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46971" cy="46154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598" y="4215715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869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0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4" name="Picture 17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364828" y="4497572"/>
            <a:ext cx="534452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13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3" y="1399203"/>
            <a:ext cx="8288337" cy="2639397"/>
          </a:xfrm>
        </p:spPr>
        <p:txBody>
          <a:bodyPr/>
          <a:lstStyle>
            <a:lvl1pPr marL="176213" indent="-176213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 cap="none"/>
            </a:lvl1pPr>
            <a:lvl2pPr marL="476250" indent="-166688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–"/>
              <a:tabLst/>
              <a:defRPr sz="1200"/>
            </a:lvl2pPr>
            <a:lvl3pPr marL="692150" indent="-17780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•"/>
              <a:defRPr sz="1200"/>
            </a:lvl3pPr>
            <a:lvl5pPr marL="968375" indent="-174625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SzPct val="85000"/>
              <a:buFont typeface="Arial" panose="020B0604020202020204" pitchFamily="34" charset="0"/>
              <a:buChar char="-"/>
              <a:defRPr sz="12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pic>
        <p:nvPicPr>
          <p:cNvPr id="6" name="Picture 17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271571" y="4497572"/>
            <a:ext cx="627709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50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grpSp>
        <p:nvGrpSpPr>
          <p:cNvPr id="88" name="Group 87"/>
          <p:cNvGrpSpPr/>
          <p:nvPr userDrawn="1"/>
        </p:nvGrpSpPr>
        <p:grpSpPr>
          <a:xfrm>
            <a:off x="8252496" y="2571750"/>
            <a:ext cx="891505" cy="2571750"/>
            <a:chOff x="12130881" y="3781425"/>
            <a:chExt cx="1310482" cy="3781425"/>
          </a:xfrm>
        </p:grpSpPr>
        <p:sp>
          <p:nvSpPr>
            <p:cNvPr id="89" name="Oval 88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90" name="Oval 89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2" name="Right Triangle 91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93" name="Picture 9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94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02370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0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8252496" y="2571750"/>
            <a:ext cx="891505" cy="2571750"/>
            <a:chOff x="12130881" y="3781425"/>
            <a:chExt cx="1310482" cy="3781425"/>
          </a:xfrm>
        </p:grpSpPr>
        <p:sp>
          <p:nvSpPr>
            <p:cNvPr id="37" name="Oval 36"/>
            <p:cNvSpPr>
              <a:spLocks/>
            </p:cNvSpPr>
            <p:nvPr/>
          </p:nvSpPr>
          <p:spPr bwMode="auto">
            <a:xfrm rot="3900000" flipH="1">
              <a:off x="12448596" y="5001406"/>
              <a:ext cx="698400" cy="69763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8" name="Oval 37"/>
            <p:cNvSpPr/>
            <p:nvPr/>
          </p:nvSpPr>
          <p:spPr>
            <a:xfrm>
              <a:off x="12613164" y="4367456"/>
              <a:ext cx="411286" cy="4112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12346781" y="4200525"/>
              <a:ext cx="172831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0" name="Right Triangle 39"/>
            <p:cNvSpPr/>
            <p:nvPr/>
          </p:nvSpPr>
          <p:spPr>
            <a:xfrm flipH="1">
              <a:off x="12130881" y="3781425"/>
              <a:ext cx="1310482" cy="3781425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1" name="Picture 4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755928"/>
              <a:ext cx="554656" cy="523425"/>
            </a:xfrm>
            <a:prstGeom prst="rect">
              <a:avLst/>
            </a:prstGeom>
          </p:spPr>
        </p:pic>
        <p:sp>
          <p:nvSpPr>
            <p:cNvPr id="42" name="Oval 24"/>
            <p:cNvSpPr>
              <a:spLocks/>
            </p:cNvSpPr>
            <p:nvPr/>
          </p:nvSpPr>
          <p:spPr bwMode="auto">
            <a:xfrm rot="3900000" flipH="1">
              <a:off x="12429978" y="5491320"/>
              <a:ext cx="763902" cy="754332"/>
            </a:xfrm>
            <a:custGeom>
              <a:avLst/>
              <a:gdLst/>
              <a:ahLst/>
              <a:cxnLst/>
              <a:rect l="l" t="t" r="r" b="b"/>
              <a:pathLst>
                <a:path w="763902" h="754332">
                  <a:moveTo>
                    <a:pt x="763902" y="138227"/>
                  </a:moveTo>
                  <a:cubicBezTo>
                    <a:pt x="683802" y="52832"/>
                    <a:pt x="569760" y="0"/>
                    <a:pt x="443365" y="0"/>
                  </a:cubicBezTo>
                  <a:cubicBezTo>
                    <a:pt x="198502" y="0"/>
                    <a:pt x="-1" y="198284"/>
                    <a:pt x="0" y="442881"/>
                  </a:cubicBezTo>
                  <a:cubicBezTo>
                    <a:pt x="-1" y="564384"/>
                    <a:pt x="48982" y="674459"/>
                    <a:pt x="128444" y="7543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713217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46971" cy="461548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3073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1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6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050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68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1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0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6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  <a:defRPr sz="1200" cap="none">
                <a:solidFill>
                  <a:schemeClr val="bg1"/>
                </a:solidFill>
              </a:defRPr>
            </a:lvl1pPr>
            <a:lvl2pPr marL="533400" indent="-285750">
              <a:defRPr>
                <a:solidFill>
                  <a:schemeClr val="bg1"/>
                </a:solidFill>
              </a:defRPr>
            </a:lvl2pPr>
            <a:lvl3pPr marL="898525" indent="-228600">
              <a:defRPr>
                <a:solidFill>
                  <a:schemeClr val="bg1"/>
                </a:solidFill>
              </a:defRPr>
            </a:lvl3pPr>
            <a:lvl4pPr marL="1257300" indent="-228600">
              <a:defRPr>
                <a:solidFill>
                  <a:schemeClr val="bg1"/>
                </a:solidFill>
              </a:defRPr>
            </a:lvl4pPr>
            <a:lvl5pPr marL="1612900" indent="-22860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2467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1" y="1122848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700" b="1" baseline="0">
                <a:solidFill>
                  <a:schemeClr val="tx1"/>
                </a:solidFill>
              </a:defRPr>
            </a:lvl1pPr>
            <a:lvl2pPr marL="3240" indent="0" algn="l">
              <a:spcBef>
                <a:spcPts val="0"/>
              </a:spcBef>
              <a:buNone/>
              <a:tabLst/>
              <a:defRPr sz="2200" baseline="0">
                <a:solidFill>
                  <a:schemeClr val="bg2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98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096" y="2136385"/>
            <a:ext cx="2145875" cy="747897"/>
          </a:xfrm>
        </p:spPr>
        <p:txBody>
          <a:bodyPr anchor="ctr"/>
          <a:lstStyle>
            <a:lvl1pPr>
              <a:defRPr sz="2700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7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GB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1" y="4659204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3240">
              <a:spcBef>
                <a:spcPts val="816"/>
              </a:spcBef>
            </a:pPr>
            <a:fld id="{5575D932-8F50-448D-A3FF-976A850649DE}" type="slidenum">
              <a:rPr lang="en-GB" sz="700" smtClean="0">
                <a:solidFill>
                  <a:schemeClr val="bg2"/>
                </a:solidFill>
              </a:rPr>
              <a:pPr marL="3240">
                <a:spcBef>
                  <a:spcPts val="816"/>
                </a:spcBef>
              </a:pPr>
              <a:t>‹#›</a:t>
            </a:fld>
            <a:endParaRPr lang="en-GB" sz="7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27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0" y="1535277"/>
            <a:ext cx="3569511" cy="1017291"/>
          </a:xfrm>
        </p:spPr>
        <p:txBody>
          <a:bodyPr anchor="ctr"/>
          <a:lstStyle>
            <a:lvl1pPr>
              <a:defRPr sz="3700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0" y="2724522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3240" indent="0" algn="l">
              <a:spcBef>
                <a:spcPts val="816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9242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8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0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34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97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2"/>
            <a:ext cx="3569510" cy="1172925"/>
          </a:xfrm>
        </p:spPr>
        <p:txBody>
          <a:bodyPr anchor="b">
            <a:normAutofit/>
          </a:bodyPr>
          <a:lstStyle>
            <a:lvl1pPr>
              <a:defRPr sz="220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9" name="Oval 18"/>
          <p:cNvSpPr/>
          <p:nvPr/>
        </p:nvSpPr>
        <p:spPr>
          <a:xfrm>
            <a:off x="7166089" y="922544"/>
            <a:ext cx="1081211" cy="10809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5385163" y="2987329"/>
            <a:ext cx="1384960" cy="13845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246169" y="3098171"/>
            <a:ext cx="381308" cy="3812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8163709" y="838978"/>
            <a:ext cx="167181" cy="1671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95" tIns="31098" rIns="62195" bIns="31098" rtlCol="0" anchor="ctr"/>
          <a:lstStyle/>
          <a:p>
            <a:pPr algn="ctr"/>
            <a:endParaRPr lang="en-ZA" dirty="0">
              <a:solidFill>
                <a:srgbClr val="FFFFFF"/>
              </a:solidFill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809746"/>
            <a:ext cx="2979602" cy="2978781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974510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0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0"/>
            <a:ext cx="3843754" cy="657105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3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3"/>
            <a:ext cx="384375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3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3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077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3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3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3"/>
            <a:ext cx="2561614" cy="1550392"/>
          </a:xfrm>
        </p:spPr>
        <p:txBody>
          <a:bodyPr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3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3649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6723160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481305"/>
            <a:ext cx="1948830" cy="840694"/>
          </a:xfrm>
        </p:spPr>
        <p:txBody>
          <a:bodyPr/>
          <a:lstStyle>
            <a:lvl1pPr>
              <a:defRPr lang="en-US" sz="12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3"/>
            <a:ext cx="1948830" cy="1550392"/>
          </a:xfrm>
        </p:spPr>
        <p:txBody>
          <a:bodyPr lIns="72000" tIns="72000" rIns="72000" bIns="72000">
            <a:normAutofit/>
          </a:bodyPr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69144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7" y="1388443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3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7" y="2001691"/>
            <a:ext cx="3864347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1"/>
            <a:ext cx="3873898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6" y="4215715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825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8654595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6" y="1388444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4" y="1388443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4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1"/>
            <a:ext cx="2654086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5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875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8"/>
            <a:ext cx="7870391" cy="461548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3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7" y="1388443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2" y="1388443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57" y="1388443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3" y="1388443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816"/>
              </a:spcBef>
              <a:defRPr lang="en-US" sz="16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97599" indent="-137132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7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2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57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3" y="2001691"/>
            <a:ext cx="1912119" cy="2029761"/>
          </a:xfrm>
        </p:spPr>
        <p:txBody>
          <a:bodyPr lIns="73459" rIns="24486"/>
          <a:lstStyle>
            <a:lvl1pPr>
              <a:defRPr sz="150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7" y="4215715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0139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480242" y="1618453"/>
            <a:ext cx="1515340" cy="2451323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61878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6" y="248323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900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808770" y="1707293"/>
            <a:ext cx="1501361" cy="242038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6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204"/>
              </a:spcBef>
              <a:defRPr sz="1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218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pic>
        <p:nvPicPr>
          <p:cNvPr id="11" name="Picture 17" descr="IPSOS_GAMECHANGERS_blue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271571" y="4497572"/>
            <a:ext cx="627709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54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7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2045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0018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/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/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/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6991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230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99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3075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5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6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2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4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88440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2951" y="2214389"/>
            <a:ext cx="4450225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42951" y="2864332"/>
            <a:ext cx="4450225" cy="787538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50" y="4031452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442951" y="1059582"/>
            <a:ext cx="4450225" cy="96693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5983" y="465516"/>
            <a:ext cx="1147193" cy="378042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367307998"/>
      </p:ext>
    </p:extLst>
  </p:cSld>
  <p:clrMapOvr>
    <a:masterClrMapping/>
  </p:clrMapOvr>
  <p:hf hd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15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75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1368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170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81378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1" y="1659587"/>
            <a:ext cx="3569511" cy="768672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1" y="2724524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2430" indent="0" algn="l">
              <a:spcBef>
                <a:spcPts val="612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3569510" cy="117292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7166090" y="1388884"/>
            <a:ext cx="1081211" cy="8106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385163" y="2937472"/>
            <a:ext cx="1384960" cy="1038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5246169" y="3020605"/>
            <a:ext cx="381308" cy="2859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8163710" y="1326210"/>
            <a:ext cx="167181" cy="12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1304286"/>
            <a:ext cx="2979602" cy="22340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987939"/>
      </p:ext>
    </p:extLst>
  </p:cSld>
  <p:clrMapOvr>
    <a:masterClrMapping/>
  </p:clrMapOvr>
  <p:hf hd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5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806916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5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5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5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7791844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0020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5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8" y="2001692"/>
            <a:ext cx="3864347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9" y="4215717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7355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6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7" y="1388445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6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7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03547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7870391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8" y="1388445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6" y="1388445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61" y="1388445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7" y="1388445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8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6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61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7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8" y="4215717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54311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9782" y="1619810"/>
            <a:ext cx="1515340" cy="2087728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931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br>
              <a:rPr lang="en-GB" dirty="0"/>
            </a:br>
            <a:r>
              <a:rPr lang="en-GB" dirty="0"/>
              <a:t>     Copy Desired Image, Select this placeholder, Paste &amp;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8"/>
            <a:ext cx="7093160" cy="720197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3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5" y="4650457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r>
              <a:rPr lang="nb-NO" dirty="0"/>
              <a:t>© 2015 Ipsos.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5" y="4650457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6018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468331" y="1707294"/>
            <a:ext cx="1841804" cy="242038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8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094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4" name="Picture 2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5" name="Picture 24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52827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3" y="2196279"/>
            <a:ext cx="2190693" cy="560923"/>
          </a:xfrm>
        </p:spPr>
        <p:txBody>
          <a:bodyPr anchor="ctr"/>
          <a:lstStyle>
            <a:lvl1pPr>
              <a:defRPr sz="20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78059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5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1" name="Picture 2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212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8963"/>
            <a:ext cx="6313395" cy="5179358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  <a:gd name="connsiteX0" fmla="*/ 0 w 6313395"/>
              <a:gd name="connsiteY0" fmla="*/ 8964 h 5179357"/>
              <a:gd name="connsiteX1" fmla="*/ 4529418 w 6313395"/>
              <a:gd name="connsiteY1" fmla="*/ 0 h 5179357"/>
              <a:gd name="connsiteX2" fmla="*/ 6313395 w 6313395"/>
              <a:gd name="connsiteY2" fmla="*/ 5179357 h 5179357"/>
              <a:gd name="connsiteX3" fmla="*/ 0 w 6313395"/>
              <a:gd name="connsiteY3" fmla="*/ 5152464 h 5179357"/>
              <a:gd name="connsiteX4" fmla="*/ 0 w 6313395"/>
              <a:gd name="connsiteY4" fmla="*/ 8964 h 5179357"/>
              <a:gd name="connsiteX0" fmla="*/ 0 w 6313395"/>
              <a:gd name="connsiteY0" fmla="*/ 8964 h 5179358"/>
              <a:gd name="connsiteX1" fmla="*/ 4529418 w 6313395"/>
              <a:gd name="connsiteY1" fmla="*/ 0 h 5179358"/>
              <a:gd name="connsiteX2" fmla="*/ 6313395 w 6313395"/>
              <a:gd name="connsiteY2" fmla="*/ 5179357 h 5179358"/>
              <a:gd name="connsiteX3" fmla="*/ 8965 w 6313395"/>
              <a:gd name="connsiteY3" fmla="*/ 5179358 h 5179358"/>
              <a:gd name="connsiteX4" fmla="*/ 0 w 6313395"/>
              <a:gd name="connsiteY4" fmla="*/ 8964 h 517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3395" h="5179358">
                <a:moveTo>
                  <a:pt x="0" y="8964"/>
                </a:moveTo>
                <a:lnTo>
                  <a:pt x="4529418" y="0"/>
                </a:lnTo>
                <a:lnTo>
                  <a:pt x="6313395" y="5179357"/>
                </a:lnTo>
                <a:lnTo>
                  <a:pt x="8965" y="5179358"/>
                </a:lnTo>
                <a:cubicBezTo>
                  <a:pt x="5977" y="3455893"/>
                  <a:pt x="2988" y="1732429"/>
                  <a:pt x="0" y="896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4221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06336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2"/>
            <a:ext cx="7093160" cy="720197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9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4" name="Picture 1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9333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itle Only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4185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46622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8145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3" name="Picture 12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64377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6898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9138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93247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33775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0393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9526" y="-7142"/>
            <a:ext cx="4714345" cy="5156935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  <a:gd name="connsiteX0" fmla="*/ 0 w 3797216"/>
              <a:gd name="connsiteY0" fmla="*/ 8966 h 5152466"/>
              <a:gd name="connsiteX1" fmla="*/ 441511 w 3797216"/>
              <a:gd name="connsiteY1" fmla="*/ 0 h 5152466"/>
              <a:gd name="connsiteX2" fmla="*/ 3797216 w 3797216"/>
              <a:gd name="connsiteY2" fmla="*/ 5152466 h 5152466"/>
              <a:gd name="connsiteX3" fmla="*/ 0 w 3797216"/>
              <a:gd name="connsiteY3" fmla="*/ 5152466 h 5152466"/>
              <a:gd name="connsiteX4" fmla="*/ 0 w 3797216"/>
              <a:gd name="connsiteY4" fmla="*/ 8966 h 5152466"/>
              <a:gd name="connsiteX0" fmla="*/ 0 w 3797216"/>
              <a:gd name="connsiteY0" fmla="*/ 0 h 5143500"/>
              <a:gd name="connsiteX1" fmla="*/ 299780 w 3797216"/>
              <a:gd name="connsiteY1" fmla="*/ 16201 h 5143500"/>
              <a:gd name="connsiteX2" fmla="*/ 3797216 w 3797216"/>
              <a:gd name="connsiteY2" fmla="*/ 5143500 h 5143500"/>
              <a:gd name="connsiteX3" fmla="*/ 0 w 3797216"/>
              <a:gd name="connsiteY3" fmla="*/ 5143500 h 5143500"/>
              <a:gd name="connsiteX4" fmla="*/ 0 w 3797216"/>
              <a:gd name="connsiteY4" fmla="*/ 0 h 5143500"/>
              <a:gd name="connsiteX0" fmla="*/ 0 w 3974380"/>
              <a:gd name="connsiteY0" fmla="*/ 0 h 5143500"/>
              <a:gd name="connsiteX1" fmla="*/ 299780 w 3974380"/>
              <a:gd name="connsiteY1" fmla="*/ 16201 h 5143500"/>
              <a:gd name="connsiteX2" fmla="*/ 3974380 w 3974380"/>
              <a:gd name="connsiteY2" fmla="*/ 5118334 h 5143500"/>
              <a:gd name="connsiteX3" fmla="*/ 0 w 3974380"/>
              <a:gd name="connsiteY3" fmla="*/ 5143500 h 5143500"/>
              <a:gd name="connsiteX4" fmla="*/ 0 w 3974380"/>
              <a:gd name="connsiteY4" fmla="*/ 0 h 5143500"/>
              <a:gd name="connsiteX0" fmla="*/ 0 w 3974380"/>
              <a:gd name="connsiteY0" fmla="*/ 2675 h 5146175"/>
              <a:gd name="connsiteX1" fmla="*/ 306867 w 3974380"/>
              <a:gd name="connsiteY1" fmla="*/ 0 h 5146175"/>
              <a:gd name="connsiteX2" fmla="*/ 3974380 w 3974380"/>
              <a:gd name="connsiteY2" fmla="*/ 5121009 h 5146175"/>
              <a:gd name="connsiteX3" fmla="*/ 0 w 3974380"/>
              <a:gd name="connsiteY3" fmla="*/ 5146175 h 5146175"/>
              <a:gd name="connsiteX4" fmla="*/ 0 w 3974380"/>
              <a:gd name="connsiteY4" fmla="*/ 2675 h 5146175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2126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14173 w 3974380"/>
              <a:gd name="connsiteY3" fmla="*/ 5152467 h 5152467"/>
              <a:gd name="connsiteX4" fmla="*/ 0 w 3974380"/>
              <a:gd name="connsiteY4" fmla="*/ 2675 h 5152467"/>
              <a:gd name="connsiteX0" fmla="*/ 3766 w 3978146"/>
              <a:gd name="connsiteY0" fmla="*/ 2675 h 5152467"/>
              <a:gd name="connsiteX1" fmla="*/ 310633 w 3978146"/>
              <a:gd name="connsiteY1" fmla="*/ 0 h 5152467"/>
              <a:gd name="connsiteX2" fmla="*/ 3978146 w 3978146"/>
              <a:gd name="connsiteY2" fmla="*/ 5152467 h 5152467"/>
              <a:gd name="connsiteX3" fmla="*/ 1847 w 3978146"/>
              <a:gd name="connsiteY3" fmla="*/ 5152467 h 5152467"/>
              <a:gd name="connsiteX4" fmla="*/ 3766 w 3978146"/>
              <a:gd name="connsiteY4" fmla="*/ 2675 h 5152467"/>
              <a:gd name="connsiteX0" fmla="*/ 0 w 3982426"/>
              <a:gd name="connsiteY0" fmla="*/ 0 h 5171223"/>
              <a:gd name="connsiteX1" fmla="*/ 314913 w 3982426"/>
              <a:gd name="connsiteY1" fmla="*/ 18756 h 5171223"/>
              <a:gd name="connsiteX2" fmla="*/ 3982426 w 3982426"/>
              <a:gd name="connsiteY2" fmla="*/ 5171223 h 5171223"/>
              <a:gd name="connsiteX3" fmla="*/ 6127 w 3982426"/>
              <a:gd name="connsiteY3" fmla="*/ 5171223 h 5171223"/>
              <a:gd name="connsiteX4" fmla="*/ 0 w 3982426"/>
              <a:gd name="connsiteY4" fmla="*/ 0 h 5171223"/>
              <a:gd name="connsiteX0" fmla="*/ 0 w 3982426"/>
              <a:gd name="connsiteY0" fmla="*/ 0 h 5156935"/>
              <a:gd name="connsiteX1" fmla="*/ 314913 w 3982426"/>
              <a:gd name="connsiteY1" fmla="*/ 4468 h 5156935"/>
              <a:gd name="connsiteX2" fmla="*/ 3982426 w 3982426"/>
              <a:gd name="connsiteY2" fmla="*/ 5156935 h 5156935"/>
              <a:gd name="connsiteX3" fmla="*/ 6127 w 3982426"/>
              <a:gd name="connsiteY3" fmla="*/ 5156935 h 5156935"/>
              <a:gd name="connsiteX4" fmla="*/ 0 w 3982426"/>
              <a:gd name="connsiteY4" fmla="*/ 0 h 5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2426" h="5156935">
                <a:moveTo>
                  <a:pt x="0" y="0"/>
                </a:moveTo>
                <a:lnTo>
                  <a:pt x="314913" y="4468"/>
                </a:lnTo>
                <a:lnTo>
                  <a:pt x="3982426" y="5156935"/>
                </a:lnTo>
                <a:lnTo>
                  <a:pt x="6127" y="5156935"/>
                </a:lnTo>
                <a:cubicBezTo>
                  <a:pt x="-960" y="3442435"/>
                  <a:pt x="7087" y="1714500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214389"/>
            <a:ext cx="4699059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275606"/>
            <a:ext cx="4699059" cy="750911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1938" y="411511"/>
            <a:ext cx="1165276" cy="486054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5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75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75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5298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99572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248325"/>
            <a:ext cx="7472962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4330" y="1633068"/>
            <a:ext cx="1809823" cy="2141331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35837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4" name="Picture 1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4" name="Picture 2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5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85460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48"/>
          <p:cNvSpPr>
            <a:spLocks noGrp="1" noChangeArrowheads="1"/>
          </p:cNvSpPr>
          <p:nvPr>
            <p:ph type="dt" sz="half" idx="10"/>
          </p:nvPr>
        </p:nvSpPr>
        <p:spPr>
          <a:xfrm>
            <a:off x="6480175" y="192881"/>
            <a:ext cx="2133600" cy="3571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0451745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B436C60-74E2-438E-AE10-D5BA674E88D1}" type="datetimeFigureOut">
              <a:rPr lang="sv-SE" smtClean="0"/>
              <a:t>2022-08-15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DA26B0B-1793-4533-A887-749DCF7CC8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632022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7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67624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1167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/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/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/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76174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82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4417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3075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5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6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2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4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21143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2951" y="2214389"/>
            <a:ext cx="4450225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42951" y="2864332"/>
            <a:ext cx="4450225" cy="787538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50" y="4031452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442951" y="1059582"/>
            <a:ext cx="4450225" cy="96693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5983" y="465516"/>
            <a:ext cx="1147193" cy="378042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1870383482"/>
      </p:ext>
    </p:extLst>
  </p:cSld>
  <p:clrMapOvr>
    <a:masterClrMapping/>
  </p:clrMapOvr>
  <p:hf hd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1845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969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34820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2127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238079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1" y="1659587"/>
            <a:ext cx="3569511" cy="768672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1" y="2724524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2430" indent="0" algn="l">
              <a:spcBef>
                <a:spcPts val="612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3569510" cy="117292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7166090" y="1388884"/>
            <a:ext cx="1081211" cy="8106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385163" y="2937472"/>
            <a:ext cx="1384960" cy="1038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5246169" y="3020605"/>
            <a:ext cx="381308" cy="2859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8163710" y="1326210"/>
            <a:ext cx="167181" cy="12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1304286"/>
            <a:ext cx="2979602" cy="22340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17814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5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769409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5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5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5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8328977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39155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5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8" y="2001692"/>
            <a:ext cx="3864347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9" y="4215717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19911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6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7" y="1388445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6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7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23660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7870391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8" y="1388445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6" y="1388445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61" y="1388445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7" y="1388445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8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6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61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7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8" y="4215717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60304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9782" y="1619810"/>
            <a:ext cx="1515340" cy="2087728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161727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br>
              <a:rPr lang="en-GB" dirty="0"/>
            </a:br>
            <a:r>
              <a:rPr lang="en-GB" dirty="0"/>
              <a:t>     Copy Desired Image, Select this placeholder, Paste &amp;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8"/>
            <a:ext cx="7093160" cy="720197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3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5" y="4650457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r>
              <a:rPr lang="nb-NO" dirty="0"/>
              <a:t>© 2015 Ipsos.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5" y="4650457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31021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468331" y="1707294"/>
            <a:ext cx="1841804" cy="242038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8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1815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4" name="Picture 2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5" name="Picture 24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379903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3" y="2196279"/>
            <a:ext cx="2190693" cy="560923"/>
          </a:xfrm>
        </p:spPr>
        <p:txBody>
          <a:bodyPr anchor="ctr"/>
          <a:lstStyle>
            <a:lvl1pPr>
              <a:defRPr sz="20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150898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5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1" name="Picture 2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3568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8963"/>
            <a:ext cx="6313395" cy="5179358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  <a:gd name="connsiteX0" fmla="*/ 0 w 6313395"/>
              <a:gd name="connsiteY0" fmla="*/ 8964 h 5179357"/>
              <a:gd name="connsiteX1" fmla="*/ 4529418 w 6313395"/>
              <a:gd name="connsiteY1" fmla="*/ 0 h 5179357"/>
              <a:gd name="connsiteX2" fmla="*/ 6313395 w 6313395"/>
              <a:gd name="connsiteY2" fmla="*/ 5179357 h 5179357"/>
              <a:gd name="connsiteX3" fmla="*/ 0 w 6313395"/>
              <a:gd name="connsiteY3" fmla="*/ 5152464 h 5179357"/>
              <a:gd name="connsiteX4" fmla="*/ 0 w 6313395"/>
              <a:gd name="connsiteY4" fmla="*/ 8964 h 5179357"/>
              <a:gd name="connsiteX0" fmla="*/ 0 w 6313395"/>
              <a:gd name="connsiteY0" fmla="*/ 8964 h 5179358"/>
              <a:gd name="connsiteX1" fmla="*/ 4529418 w 6313395"/>
              <a:gd name="connsiteY1" fmla="*/ 0 h 5179358"/>
              <a:gd name="connsiteX2" fmla="*/ 6313395 w 6313395"/>
              <a:gd name="connsiteY2" fmla="*/ 5179357 h 5179358"/>
              <a:gd name="connsiteX3" fmla="*/ 8965 w 6313395"/>
              <a:gd name="connsiteY3" fmla="*/ 5179358 h 5179358"/>
              <a:gd name="connsiteX4" fmla="*/ 0 w 6313395"/>
              <a:gd name="connsiteY4" fmla="*/ 8964 h 517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3395" h="5179358">
                <a:moveTo>
                  <a:pt x="0" y="8964"/>
                </a:moveTo>
                <a:lnTo>
                  <a:pt x="4529418" y="0"/>
                </a:lnTo>
                <a:lnTo>
                  <a:pt x="6313395" y="5179357"/>
                </a:lnTo>
                <a:lnTo>
                  <a:pt x="8965" y="5179358"/>
                </a:lnTo>
                <a:cubicBezTo>
                  <a:pt x="5977" y="3455893"/>
                  <a:pt x="2988" y="1732429"/>
                  <a:pt x="0" y="896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3820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2018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254901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2"/>
            <a:ext cx="7093160" cy="720197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9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4" name="Picture 1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464721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itle Only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50947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4574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74197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3" name="Picture 12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13504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19565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64452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057025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559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4707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9526" y="-7142"/>
            <a:ext cx="4714345" cy="5156935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  <a:gd name="connsiteX0" fmla="*/ 0 w 3797216"/>
              <a:gd name="connsiteY0" fmla="*/ 8966 h 5152466"/>
              <a:gd name="connsiteX1" fmla="*/ 441511 w 3797216"/>
              <a:gd name="connsiteY1" fmla="*/ 0 h 5152466"/>
              <a:gd name="connsiteX2" fmla="*/ 3797216 w 3797216"/>
              <a:gd name="connsiteY2" fmla="*/ 5152466 h 5152466"/>
              <a:gd name="connsiteX3" fmla="*/ 0 w 3797216"/>
              <a:gd name="connsiteY3" fmla="*/ 5152466 h 5152466"/>
              <a:gd name="connsiteX4" fmla="*/ 0 w 3797216"/>
              <a:gd name="connsiteY4" fmla="*/ 8966 h 5152466"/>
              <a:gd name="connsiteX0" fmla="*/ 0 w 3797216"/>
              <a:gd name="connsiteY0" fmla="*/ 0 h 5143500"/>
              <a:gd name="connsiteX1" fmla="*/ 299780 w 3797216"/>
              <a:gd name="connsiteY1" fmla="*/ 16201 h 5143500"/>
              <a:gd name="connsiteX2" fmla="*/ 3797216 w 3797216"/>
              <a:gd name="connsiteY2" fmla="*/ 5143500 h 5143500"/>
              <a:gd name="connsiteX3" fmla="*/ 0 w 3797216"/>
              <a:gd name="connsiteY3" fmla="*/ 5143500 h 5143500"/>
              <a:gd name="connsiteX4" fmla="*/ 0 w 3797216"/>
              <a:gd name="connsiteY4" fmla="*/ 0 h 5143500"/>
              <a:gd name="connsiteX0" fmla="*/ 0 w 3974380"/>
              <a:gd name="connsiteY0" fmla="*/ 0 h 5143500"/>
              <a:gd name="connsiteX1" fmla="*/ 299780 w 3974380"/>
              <a:gd name="connsiteY1" fmla="*/ 16201 h 5143500"/>
              <a:gd name="connsiteX2" fmla="*/ 3974380 w 3974380"/>
              <a:gd name="connsiteY2" fmla="*/ 5118334 h 5143500"/>
              <a:gd name="connsiteX3" fmla="*/ 0 w 3974380"/>
              <a:gd name="connsiteY3" fmla="*/ 5143500 h 5143500"/>
              <a:gd name="connsiteX4" fmla="*/ 0 w 3974380"/>
              <a:gd name="connsiteY4" fmla="*/ 0 h 5143500"/>
              <a:gd name="connsiteX0" fmla="*/ 0 w 3974380"/>
              <a:gd name="connsiteY0" fmla="*/ 2675 h 5146175"/>
              <a:gd name="connsiteX1" fmla="*/ 306867 w 3974380"/>
              <a:gd name="connsiteY1" fmla="*/ 0 h 5146175"/>
              <a:gd name="connsiteX2" fmla="*/ 3974380 w 3974380"/>
              <a:gd name="connsiteY2" fmla="*/ 5121009 h 5146175"/>
              <a:gd name="connsiteX3" fmla="*/ 0 w 3974380"/>
              <a:gd name="connsiteY3" fmla="*/ 5146175 h 5146175"/>
              <a:gd name="connsiteX4" fmla="*/ 0 w 3974380"/>
              <a:gd name="connsiteY4" fmla="*/ 2675 h 5146175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2126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14173 w 3974380"/>
              <a:gd name="connsiteY3" fmla="*/ 5152467 h 5152467"/>
              <a:gd name="connsiteX4" fmla="*/ 0 w 3974380"/>
              <a:gd name="connsiteY4" fmla="*/ 2675 h 5152467"/>
              <a:gd name="connsiteX0" fmla="*/ 3766 w 3978146"/>
              <a:gd name="connsiteY0" fmla="*/ 2675 h 5152467"/>
              <a:gd name="connsiteX1" fmla="*/ 310633 w 3978146"/>
              <a:gd name="connsiteY1" fmla="*/ 0 h 5152467"/>
              <a:gd name="connsiteX2" fmla="*/ 3978146 w 3978146"/>
              <a:gd name="connsiteY2" fmla="*/ 5152467 h 5152467"/>
              <a:gd name="connsiteX3" fmla="*/ 1847 w 3978146"/>
              <a:gd name="connsiteY3" fmla="*/ 5152467 h 5152467"/>
              <a:gd name="connsiteX4" fmla="*/ 3766 w 3978146"/>
              <a:gd name="connsiteY4" fmla="*/ 2675 h 5152467"/>
              <a:gd name="connsiteX0" fmla="*/ 0 w 3982426"/>
              <a:gd name="connsiteY0" fmla="*/ 0 h 5171223"/>
              <a:gd name="connsiteX1" fmla="*/ 314913 w 3982426"/>
              <a:gd name="connsiteY1" fmla="*/ 18756 h 5171223"/>
              <a:gd name="connsiteX2" fmla="*/ 3982426 w 3982426"/>
              <a:gd name="connsiteY2" fmla="*/ 5171223 h 5171223"/>
              <a:gd name="connsiteX3" fmla="*/ 6127 w 3982426"/>
              <a:gd name="connsiteY3" fmla="*/ 5171223 h 5171223"/>
              <a:gd name="connsiteX4" fmla="*/ 0 w 3982426"/>
              <a:gd name="connsiteY4" fmla="*/ 0 h 5171223"/>
              <a:gd name="connsiteX0" fmla="*/ 0 w 3982426"/>
              <a:gd name="connsiteY0" fmla="*/ 0 h 5156935"/>
              <a:gd name="connsiteX1" fmla="*/ 314913 w 3982426"/>
              <a:gd name="connsiteY1" fmla="*/ 4468 h 5156935"/>
              <a:gd name="connsiteX2" fmla="*/ 3982426 w 3982426"/>
              <a:gd name="connsiteY2" fmla="*/ 5156935 h 5156935"/>
              <a:gd name="connsiteX3" fmla="*/ 6127 w 3982426"/>
              <a:gd name="connsiteY3" fmla="*/ 5156935 h 5156935"/>
              <a:gd name="connsiteX4" fmla="*/ 0 w 3982426"/>
              <a:gd name="connsiteY4" fmla="*/ 0 h 5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2426" h="5156935">
                <a:moveTo>
                  <a:pt x="0" y="0"/>
                </a:moveTo>
                <a:lnTo>
                  <a:pt x="314913" y="4468"/>
                </a:lnTo>
                <a:lnTo>
                  <a:pt x="3982426" y="5156935"/>
                </a:lnTo>
                <a:lnTo>
                  <a:pt x="6127" y="5156935"/>
                </a:lnTo>
                <a:cubicBezTo>
                  <a:pt x="-960" y="3442435"/>
                  <a:pt x="7087" y="1714500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214389"/>
            <a:ext cx="4699059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275606"/>
            <a:ext cx="4699059" cy="750911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1938" y="411511"/>
            <a:ext cx="1165276" cy="486054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5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75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75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878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630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248325"/>
            <a:ext cx="7472962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4330" y="1633068"/>
            <a:ext cx="1809823" cy="2141331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30841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4" name="Picture 1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4" name="Picture 2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5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63274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8167" cy="442661"/>
          </a:xfrm>
        </p:spPr>
        <p:txBody>
          <a:bodyPr anchor="b">
            <a:no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24600" y="4215717"/>
            <a:ext cx="6718075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1321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56664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710396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/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/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/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/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4586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  <a:endParaRPr lang="en-GB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7887670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435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&amp; B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765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8170263" y="3154216"/>
            <a:ext cx="973740" cy="1989284"/>
            <a:chOff x="11870412" y="3781425"/>
            <a:chExt cx="1570949" cy="3781425"/>
          </a:xfrm>
        </p:grpSpPr>
        <p:sp>
          <p:nvSpPr>
            <p:cNvPr id="13" name="Oval 12"/>
            <p:cNvSpPr>
              <a:spLocks/>
            </p:cNvSpPr>
            <p:nvPr/>
          </p:nvSpPr>
          <p:spPr bwMode="auto">
            <a:xfrm rot="3900000" flipH="1">
              <a:off x="12506686" y="4873163"/>
              <a:ext cx="698400" cy="789879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12353809" y="4356054"/>
              <a:ext cx="464635" cy="4112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2330947" y="4060981"/>
              <a:ext cx="197470" cy="1728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6" name="Right Triangle 15"/>
            <p:cNvSpPr/>
            <p:nvPr/>
          </p:nvSpPr>
          <p:spPr>
            <a:xfrm flipH="1">
              <a:off x="11870412" y="3781425"/>
              <a:ext cx="1570949" cy="3781425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 dirty="0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 rot="21075523">
              <a:off x="12263453" y="5283312"/>
              <a:ext cx="957422" cy="1142838"/>
            </a:xfrm>
            <a:custGeom>
              <a:avLst/>
              <a:gdLst>
                <a:gd name="T0" fmla="*/ 397 w 568"/>
                <a:gd name="T1" fmla="*/ 0 h 678"/>
                <a:gd name="T2" fmla="*/ 397 w 568"/>
                <a:gd name="T3" fmla="*/ 0 h 678"/>
                <a:gd name="T4" fmla="*/ 428 w 568"/>
                <a:gd name="T5" fmla="*/ 22 h 678"/>
                <a:gd name="T6" fmla="*/ 457 w 568"/>
                <a:gd name="T7" fmla="*/ 46 h 678"/>
                <a:gd name="T8" fmla="*/ 481 w 568"/>
                <a:gd name="T9" fmla="*/ 71 h 678"/>
                <a:gd name="T10" fmla="*/ 503 w 568"/>
                <a:gd name="T11" fmla="*/ 100 h 678"/>
                <a:gd name="T12" fmla="*/ 522 w 568"/>
                <a:gd name="T13" fmla="*/ 131 h 678"/>
                <a:gd name="T14" fmla="*/ 539 w 568"/>
                <a:gd name="T15" fmla="*/ 163 h 678"/>
                <a:gd name="T16" fmla="*/ 551 w 568"/>
                <a:gd name="T17" fmla="*/ 196 h 678"/>
                <a:gd name="T18" fmla="*/ 559 w 568"/>
                <a:gd name="T19" fmla="*/ 230 h 678"/>
                <a:gd name="T20" fmla="*/ 566 w 568"/>
                <a:gd name="T21" fmla="*/ 266 h 678"/>
                <a:gd name="T22" fmla="*/ 568 w 568"/>
                <a:gd name="T23" fmla="*/ 300 h 678"/>
                <a:gd name="T24" fmla="*/ 568 w 568"/>
                <a:gd name="T25" fmla="*/ 335 h 678"/>
                <a:gd name="T26" fmla="*/ 564 w 568"/>
                <a:gd name="T27" fmla="*/ 371 h 678"/>
                <a:gd name="T28" fmla="*/ 556 w 568"/>
                <a:gd name="T29" fmla="*/ 407 h 678"/>
                <a:gd name="T30" fmla="*/ 544 w 568"/>
                <a:gd name="T31" fmla="*/ 441 h 678"/>
                <a:gd name="T32" fmla="*/ 530 w 568"/>
                <a:gd name="T33" fmla="*/ 475 h 678"/>
                <a:gd name="T34" fmla="*/ 511 w 568"/>
                <a:gd name="T35" fmla="*/ 507 h 678"/>
                <a:gd name="T36" fmla="*/ 511 w 568"/>
                <a:gd name="T37" fmla="*/ 507 h 678"/>
                <a:gd name="T38" fmla="*/ 489 w 568"/>
                <a:gd name="T39" fmla="*/ 538 h 678"/>
                <a:gd name="T40" fmla="*/ 466 w 568"/>
                <a:gd name="T41" fmla="*/ 567 h 678"/>
                <a:gd name="T42" fmla="*/ 438 w 568"/>
                <a:gd name="T43" fmla="*/ 591 h 678"/>
                <a:gd name="T44" fmla="*/ 409 w 568"/>
                <a:gd name="T45" fmla="*/ 613 h 678"/>
                <a:gd name="T46" fmla="*/ 380 w 568"/>
                <a:gd name="T47" fmla="*/ 632 h 678"/>
                <a:gd name="T48" fmla="*/ 348 w 568"/>
                <a:gd name="T49" fmla="*/ 647 h 678"/>
                <a:gd name="T50" fmla="*/ 314 w 568"/>
                <a:gd name="T51" fmla="*/ 661 h 678"/>
                <a:gd name="T52" fmla="*/ 280 w 568"/>
                <a:gd name="T53" fmla="*/ 669 h 678"/>
                <a:gd name="T54" fmla="*/ 246 w 568"/>
                <a:gd name="T55" fmla="*/ 676 h 678"/>
                <a:gd name="T56" fmla="*/ 210 w 568"/>
                <a:gd name="T57" fmla="*/ 678 h 678"/>
                <a:gd name="T58" fmla="*/ 174 w 568"/>
                <a:gd name="T59" fmla="*/ 678 h 678"/>
                <a:gd name="T60" fmla="*/ 140 w 568"/>
                <a:gd name="T61" fmla="*/ 673 h 678"/>
                <a:gd name="T62" fmla="*/ 104 w 568"/>
                <a:gd name="T63" fmla="*/ 666 h 678"/>
                <a:gd name="T64" fmla="*/ 70 w 568"/>
                <a:gd name="T65" fmla="*/ 654 h 678"/>
                <a:gd name="T66" fmla="*/ 36 w 568"/>
                <a:gd name="T67" fmla="*/ 640 h 678"/>
                <a:gd name="T68" fmla="*/ 2 w 568"/>
                <a:gd name="T69" fmla="*/ 622 h 678"/>
                <a:gd name="T70" fmla="*/ 2 w 568"/>
                <a:gd name="T71" fmla="*/ 622 h 678"/>
                <a:gd name="T72" fmla="*/ 0 w 568"/>
                <a:gd name="T73" fmla="*/ 620 h 678"/>
                <a:gd name="T74" fmla="*/ 397 w 568"/>
                <a:gd name="T75" fmla="*/ 0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8" h="678">
                  <a:moveTo>
                    <a:pt x="397" y="0"/>
                  </a:moveTo>
                  <a:lnTo>
                    <a:pt x="397" y="0"/>
                  </a:lnTo>
                  <a:lnTo>
                    <a:pt x="428" y="22"/>
                  </a:lnTo>
                  <a:lnTo>
                    <a:pt x="457" y="46"/>
                  </a:lnTo>
                  <a:lnTo>
                    <a:pt x="481" y="71"/>
                  </a:lnTo>
                  <a:lnTo>
                    <a:pt x="503" y="100"/>
                  </a:lnTo>
                  <a:lnTo>
                    <a:pt x="522" y="131"/>
                  </a:lnTo>
                  <a:lnTo>
                    <a:pt x="539" y="163"/>
                  </a:lnTo>
                  <a:lnTo>
                    <a:pt x="551" y="196"/>
                  </a:lnTo>
                  <a:lnTo>
                    <a:pt x="559" y="230"/>
                  </a:lnTo>
                  <a:lnTo>
                    <a:pt x="566" y="266"/>
                  </a:lnTo>
                  <a:lnTo>
                    <a:pt x="568" y="300"/>
                  </a:lnTo>
                  <a:lnTo>
                    <a:pt x="568" y="335"/>
                  </a:lnTo>
                  <a:lnTo>
                    <a:pt x="564" y="371"/>
                  </a:lnTo>
                  <a:lnTo>
                    <a:pt x="556" y="407"/>
                  </a:lnTo>
                  <a:lnTo>
                    <a:pt x="544" y="441"/>
                  </a:lnTo>
                  <a:lnTo>
                    <a:pt x="530" y="475"/>
                  </a:lnTo>
                  <a:lnTo>
                    <a:pt x="511" y="507"/>
                  </a:lnTo>
                  <a:lnTo>
                    <a:pt x="511" y="507"/>
                  </a:lnTo>
                  <a:lnTo>
                    <a:pt x="489" y="538"/>
                  </a:lnTo>
                  <a:lnTo>
                    <a:pt x="466" y="567"/>
                  </a:lnTo>
                  <a:lnTo>
                    <a:pt x="438" y="591"/>
                  </a:lnTo>
                  <a:lnTo>
                    <a:pt x="409" y="613"/>
                  </a:lnTo>
                  <a:lnTo>
                    <a:pt x="380" y="632"/>
                  </a:lnTo>
                  <a:lnTo>
                    <a:pt x="348" y="647"/>
                  </a:lnTo>
                  <a:lnTo>
                    <a:pt x="314" y="661"/>
                  </a:lnTo>
                  <a:lnTo>
                    <a:pt x="280" y="669"/>
                  </a:lnTo>
                  <a:lnTo>
                    <a:pt x="246" y="676"/>
                  </a:lnTo>
                  <a:lnTo>
                    <a:pt x="210" y="678"/>
                  </a:lnTo>
                  <a:lnTo>
                    <a:pt x="174" y="678"/>
                  </a:lnTo>
                  <a:lnTo>
                    <a:pt x="140" y="673"/>
                  </a:lnTo>
                  <a:lnTo>
                    <a:pt x="104" y="666"/>
                  </a:lnTo>
                  <a:lnTo>
                    <a:pt x="70" y="654"/>
                  </a:lnTo>
                  <a:lnTo>
                    <a:pt x="36" y="640"/>
                  </a:lnTo>
                  <a:lnTo>
                    <a:pt x="2" y="622"/>
                  </a:lnTo>
                  <a:lnTo>
                    <a:pt x="2" y="622"/>
                  </a:lnTo>
                  <a:lnTo>
                    <a:pt x="0" y="620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sz="1350" dirty="0"/>
            </a:p>
          </p:txBody>
        </p:sp>
      </p:grpSp>
      <p:pic>
        <p:nvPicPr>
          <p:cNvPr id="19" name="Picture 18" descr="IPSOS_GAMECHANGERS_blue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4" y="4674736"/>
            <a:ext cx="377327" cy="26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1791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8646971" cy="34278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3075"/>
            <a:ext cx="671816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947455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 hasCustomPrompt="1"/>
          </p:nvPr>
        </p:nvSpPr>
        <p:spPr>
          <a:xfrm>
            <a:off x="262929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 hasCustomPrompt="1"/>
          </p:nvPr>
        </p:nvSpPr>
        <p:spPr>
          <a:xfrm>
            <a:off x="3196468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9" hasCustomPrompt="1"/>
          </p:nvPr>
        </p:nvSpPr>
        <p:spPr>
          <a:xfrm>
            <a:off x="6147915" y="1239838"/>
            <a:ext cx="684522" cy="57877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788" baseline="0"/>
            </a:lvl1pPr>
          </a:lstStyle>
          <a:p>
            <a:r>
              <a:rPr lang="en-GB" dirty="0"/>
              <a:t>Insert picture from file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263526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3196472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6143705" y="1918036"/>
            <a:ext cx="2625725" cy="947738"/>
          </a:xfrm>
        </p:spPr>
        <p:txBody>
          <a:bodyPr>
            <a:noAutofit/>
          </a:bodyPr>
          <a:lstStyle>
            <a:lvl3pPr>
              <a:defRPr baseline="0"/>
            </a:lvl3pPr>
            <a:lvl4pPr>
              <a:defRPr baseline="0"/>
            </a:lvl4pPr>
            <a:lvl5pPr>
              <a:defRPr/>
            </a:lvl5pPr>
          </a:lstStyle>
          <a:p>
            <a:pPr lvl="2"/>
            <a:r>
              <a:rPr lang="en-US" dirty="0"/>
              <a:t>1st Level</a:t>
            </a:r>
          </a:p>
          <a:p>
            <a:pPr lvl="3"/>
            <a:r>
              <a:rPr lang="en-US" dirty="0"/>
              <a:t>2nd Level</a:t>
            </a:r>
          </a:p>
          <a:p>
            <a:pPr lvl="4"/>
            <a:r>
              <a:rPr lang="en-US" dirty="0"/>
              <a:t>3rd Level</a:t>
            </a:r>
            <a:endParaRPr lang="en-GB" dirty="0"/>
          </a:p>
        </p:txBody>
      </p:sp>
      <p:sp>
        <p:nvSpPr>
          <p:cNvPr id="24" name="Content Placeholder 2"/>
          <p:cNvSpPr>
            <a:spLocks noGrp="1"/>
          </p:cNvSpPr>
          <p:nvPr>
            <p:ph idx="23" hasCustomPrompt="1"/>
          </p:nvPr>
        </p:nvSpPr>
        <p:spPr>
          <a:xfrm>
            <a:off x="3880994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4" hasCustomPrompt="1"/>
          </p:nvPr>
        </p:nvSpPr>
        <p:spPr>
          <a:xfrm>
            <a:off x="6832437" y="1239838"/>
            <a:ext cx="1941711" cy="578779"/>
          </a:xfrm>
          <a:prstGeom prst="rect">
            <a:avLst/>
          </a:prstGeom>
          <a:solidFill>
            <a:schemeClr val="accent6"/>
          </a:solidFill>
        </p:spPr>
        <p:txBody>
          <a:bodyPr lIns="90000" tIns="90000" rIns="90000" bIns="90000" anchor="ctr">
            <a:noAutofit/>
          </a:bodyPr>
          <a:lstStyle>
            <a:lvl1pPr marL="0" indent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None/>
              <a:defRPr sz="900" cap="none">
                <a:solidFill>
                  <a:schemeClr val="bg1"/>
                </a:solidFill>
              </a:defRPr>
            </a:lvl1pPr>
            <a:lvl2pPr marL="400050" indent="-214313">
              <a:defRPr>
                <a:solidFill>
                  <a:schemeClr val="bg1"/>
                </a:solidFill>
              </a:defRPr>
            </a:lvl2pPr>
            <a:lvl3pPr marL="673894" indent="-171450">
              <a:defRPr>
                <a:solidFill>
                  <a:schemeClr val="bg1"/>
                </a:solidFill>
              </a:defRPr>
            </a:lvl3pPr>
            <a:lvl4pPr marL="942975" indent="-171450">
              <a:defRPr>
                <a:solidFill>
                  <a:schemeClr val="bg1"/>
                </a:solidFill>
              </a:defRPr>
            </a:lvl4pPr>
            <a:lvl5pPr marL="1209675" indent="-171450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6847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000162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42951" y="2214389"/>
            <a:ext cx="4450225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42951" y="2864332"/>
            <a:ext cx="4450225" cy="787538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442950" y="4031452"/>
            <a:ext cx="4444025" cy="260192"/>
          </a:xfrm>
          <a:prstGeom prst="rect">
            <a:avLst/>
          </a:prstGeom>
        </p:spPr>
        <p:txBody>
          <a:bodyPr lIns="62195" tIns="31098" rIns="62195" bIns="31098"/>
          <a:lstStyle>
            <a:lvl1pPr algn="l">
              <a:defRPr sz="6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 and may not be disclosed or reproduced without the prior written consent of Ipsos.</a:t>
            </a:r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442951" y="1059582"/>
            <a:ext cx="4450225" cy="96693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5983" y="465516"/>
            <a:ext cx="1147193" cy="378042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</p:spTree>
    <p:extLst>
      <p:ext uri="{BB962C8B-B14F-4D97-AF65-F5344CB8AC3E}">
        <p14:creationId xmlns:p14="http://schemas.microsoft.com/office/powerpoint/2010/main" val="3392909007"/>
      </p:ext>
    </p:extLst>
  </p:cSld>
  <p:clrMapOvr>
    <a:masterClrMapping/>
  </p:clrMapOvr>
  <p:hf hdr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Box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571460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427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2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-8964"/>
            <a:ext cx="4419600" cy="5171514"/>
          </a:xfrm>
          <a:custGeom>
            <a:avLst/>
            <a:gdLst>
              <a:gd name="connsiteX0" fmla="*/ 0 w 4419600"/>
              <a:gd name="connsiteY0" fmla="*/ 0 h 5162550"/>
              <a:gd name="connsiteX1" fmla="*/ 4419600 w 4419600"/>
              <a:gd name="connsiteY1" fmla="*/ 0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0 h 5162550"/>
              <a:gd name="connsiteX1" fmla="*/ 2743200 w 4419600"/>
              <a:gd name="connsiteY1" fmla="*/ 8965 h 5162550"/>
              <a:gd name="connsiteX2" fmla="*/ 4419600 w 4419600"/>
              <a:gd name="connsiteY2" fmla="*/ 5162550 h 5162550"/>
              <a:gd name="connsiteX3" fmla="*/ 0 w 4419600"/>
              <a:gd name="connsiteY3" fmla="*/ 5162550 h 5162550"/>
              <a:gd name="connsiteX4" fmla="*/ 0 w 4419600"/>
              <a:gd name="connsiteY4" fmla="*/ 0 h 5162550"/>
              <a:gd name="connsiteX0" fmla="*/ 0 w 4419600"/>
              <a:gd name="connsiteY0" fmla="*/ 8964 h 5171514"/>
              <a:gd name="connsiteX1" fmla="*/ 2743200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  <a:gd name="connsiteX0" fmla="*/ 0 w 4419600"/>
              <a:gd name="connsiteY0" fmla="*/ 8964 h 5171514"/>
              <a:gd name="connsiteX1" fmla="*/ 2734235 w 4419600"/>
              <a:gd name="connsiteY1" fmla="*/ 0 h 5171514"/>
              <a:gd name="connsiteX2" fmla="*/ 4419600 w 4419600"/>
              <a:gd name="connsiteY2" fmla="*/ 5171514 h 5171514"/>
              <a:gd name="connsiteX3" fmla="*/ 0 w 4419600"/>
              <a:gd name="connsiteY3" fmla="*/ 5171514 h 5171514"/>
              <a:gd name="connsiteX4" fmla="*/ 0 w 4419600"/>
              <a:gd name="connsiteY4" fmla="*/ 8964 h 5171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19600" h="5171514">
                <a:moveTo>
                  <a:pt x="0" y="8964"/>
                </a:moveTo>
                <a:lnTo>
                  <a:pt x="2734235" y="0"/>
                </a:lnTo>
                <a:lnTo>
                  <a:pt x="4419600" y="5171514"/>
                </a:lnTo>
                <a:lnTo>
                  <a:pt x="0" y="5171514"/>
                </a:lnTo>
                <a:lnTo>
                  <a:pt x="0" y="896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083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_Triangles and Blob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86375" y="1122850"/>
            <a:ext cx="4100599" cy="2742335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tx1"/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sz="1650" baseline="0">
                <a:solidFill>
                  <a:schemeClr val="bg2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consectetuer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Maecenas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massa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0" y="-8965"/>
            <a:ext cx="4392706" cy="5152465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92706" h="5152465">
                <a:moveTo>
                  <a:pt x="0" y="8965"/>
                </a:moveTo>
                <a:lnTo>
                  <a:pt x="2716306" y="0"/>
                </a:lnTo>
                <a:lnTo>
                  <a:pt x="4392706" y="5152465"/>
                </a:lnTo>
                <a:lnTo>
                  <a:pt x="0" y="5152465"/>
                </a:lnTo>
                <a:lnTo>
                  <a:pt x="0" y="8965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260405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-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38166" cy="514350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37010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1 -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741100" y="2229873"/>
            <a:ext cx="2145875" cy="560923"/>
          </a:xfrm>
        </p:spPr>
        <p:txBody>
          <a:bodyPr anchor="ctr"/>
          <a:lstStyle>
            <a:lvl1pPr>
              <a:defRPr sz="2025" cap="all" baseline="0"/>
            </a:lvl1pPr>
          </a:lstStyle>
          <a:p>
            <a:r>
              <a:rPr lang="en-GB" dirty="0"/>
              <a:t>Title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r>
              <a:rPr lang="en-GB" dirty="0"/>
              <a:t> </a:t>
            </a:r>
            <a:r>
              <a:rPr lang="en-GB" dirty="0" err="1"/>
              <a:t>title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8" name="Rectangle 7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0" name="Rectangle 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1" name="TextBox 1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4" name="Rectangle 13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5" name="TextBox 14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19" name="TextBox 18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1" name="TextBox 20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4679249"/>
            <a:ext cx="1867882" cy="4623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GB" sz="1350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247315" y="4659206"/>
            <a:ext cx="560381" cy="246779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/>
          <a:p>
            <a:pPr marL="2430">
              <a:spcBef>
                <a:spcPts val="612"/>
              </a:spcBef>
            </a:pPr>
            <a:fld id="{5575D932-8F50-448D-A3FF-976A850649DE}" type="slidenum">
              <a:rPr lang="en-GB" sz="525" smtClean="0">
                <a:solidFill>
                  <a:schemeClr val="bg2"/>
                </a:solidFill>
              </a:rPr>
              <a:pPr marL="2430">
                <a:spcBef>
                  <a:spcPts val="612"/>
                </a:spcBef>
              </a:pPr>
              <a:t>‹#›</a:t>
            </a:fld>
            <a:endParaRPr lang="en-GB" sz="525" dirty="0">
              <a:solidFill>
                <a:schemeClr val="bg2"/>
              </a:solidFill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4557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4001" y="1659587"/>
            <a:ext cx="3569511" cy="768672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Subject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4001" y="2724524"/>
            <a:ext cx="3569511" cy="1816529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/>
                </a:solidFill>
              </a:defRPr>
            </a:lvl1pPr>
            <a:lvl2pPr marL="2430" indent="0" algn="l">
              <a:spcBef>
                <a:spcPts val="612"/>
              </a:spcBef>
              <a:buNone/>
              <a:tabLst/>
              <a:defRPr baseline="0">
                <a:solidFill>
                  <a:schemeClr val="tx1"/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MORE COMPLETE TITLE</a:t>
            </a:r>
          </a:p>
          <a:p>
            <a:pPr lvl="1"/>
            <a:r>
              <a:rPr lang="en-US" dirty="0"/>
              <a:t>Body text: Lorem ipsum dolor sit amet, consectetuer adipiscing elit. Maecenas porttitor congue massa.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Pellentesque habitant morbi tristique senectus et netus et malesuada fames ac turpis egestas. Proin pharetra nonummy pede. Mauris et </a:t>
            </a:r>
            <a:r>
              <a:rPr lang="en-US" dirty="0" err="1"/>
              <a:t>orci</a:t>
            </a:r>
            <a:r>
              <a:rPr lang="en-US" dirty="0"/>
              <a:t>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4"/>
            <a:ext cx="3569510" cy="1172925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Related phrase</a:t>
            </a:r>
            <a:endParaRPr lang="en-GB" dirty="0"/>
          </a:p>
        </p:txBody>
      </p:sp>
      <p:sp>
        <p:nvSpPr>
          <p:cNvPr id="10" name="Oval 9"/>
          <p:cNvSpPr/>
          <p:nvPr userDrawn="1"/>
        </p:nvSpPr>
        <p:spPr>
          <a:xfrm>
            <a:off x="7166090" y="1388884"/>
            <a:ext cx="1081211" cy="8106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385163" y="2937472"/>
            <a:ext cx="1384960" cy="10384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2" name="Oval 11"/>
          <p:cNvSpPr/>
          <p:nvPr userDrawn="1"/>
        </p:nvSpPr>
        <p:spPr>
          <a:xfrm>
            <a:off x="5246169" y="3020605"/>
            <a:ext cx="381308" cy="28590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 userDrawn="1"/>
        </p:nvSpPr>
        <p:spPr>
          <a:xfrm>
            <a:off x="8163710" y="1326210"/>
            <a:ext cx="167181" cy="1253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646" tIns="23324" rIns="46646" bIns="23324" rtlCol="0" anchor="ctr"/>
          <a:lstStyle/>
          <a:p>
            <a:pPr algn="ctr"/>
            <a:endParaRPr lang="en-ZA" sz="1350" dirty="0">
              <a:solidFill>
                <a:srgbClr val="FFFFFF"/>
              </a:solidFill>
            </a:endParaRP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5142217" y="1304286"/>
            <a:ext cx="2979602" cy="2234086"/>
          </a:xfrm>
          <a:prstGeom prst="ellipse">
            <a:avLst/>
          </a:prstGeom>
          <a:ln w="38100">
            <a:solidFill>
              <a:schemeClr val="accent3"/>
            </a:solidFill>
          </a:ln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342620"/>
      </p:ext>
    </p:extLst>
  </p:cSld>
  <p:clrMapOvr>
    <a:masterClrMapping/>
  </p:clrMapOvr>
  <p:hf hdr="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2688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5043071" y="3486272"/>
            <a:ext cx="3843754" cy="657105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2688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043071" y="1831104"/>
            <a:ext cx="384375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4375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43071" y="1388445"/>
            <a:ext cx="384375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41902550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0" y="248325"/>
            <a:ext cx="6695158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44533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300205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44533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3300205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4533" y="1388445"/>
            <a:ext cx="2561614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300205" y="1388445"/>
            <a:ext cx="2561614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1029" y="3481305"/>
            <a:ext cx="2561614" cy="785512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6301029" y="1831104"/>
            <a:ext cx="2561614" cy="1550392"/>
          </a:xfrm>
        </p:spPr>
        <p:txBody>
          <a:bodyPr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301029" y="1388445"/>
            <a:ext cx="2561614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6496249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0" y="643469"/>
            <a:ext cx="6723160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615283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5007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2469336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5007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35007" y="1388443"/>
            <a:ext cx="1948830" cy="442660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69336" y="1388443"/>
            <a:ext cx="1948830" cy="442660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2469336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70366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03665" y="1388443"/>
            <a:ext cx="1948830" cy="442660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21"/>
          </p:nvPr>
        </p:nvSpPr>
        <p:spPr>
          <a:xfrm>
            <a:off x="470366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6937995" y="3273828"/>
            <a:ext cx="1948830" cy="840694"/>
          </a:xfrm>
        </p:spPr>
        <p:txBody>
          <a:bodyPr/>
          <a:lstStyle>
            <a:lvl1pPr>
              <a:defRPr lang="en-US" sz="900" kern="1200" cap="none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37995" y="1388443"/>
            <a:ext cx="1948830" cy="442660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4"/>
          </p:nvPr>
        </p:nvSpPr>
        <p:spPr>
          <a:xfrm>
            <a:off x="6937995" y="1831105"/>
            <a:ext cx="1948830" cy="1388718"/>
          </a:xfrm>
        </p:spPr>
        <p:txBody>
          <a:bodyPr lIns="72000" tIns="72000" rIns="72000" bIns="72000">
            <a:normAutofit/>
          </a:bodyPr>
          <a:lstStyle>
            <a:lvl1pPr>
              <a:defRPr sz="825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77720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5"/>
            <a:ext cx="3864347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012927" y="1388445"/>
            <a:ext cx="3873898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2688" y="2001692"/>
            <a:ext cx="3864347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5012927" y="2001692"/>
            <a:ext cx="3873898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9" y="4215717"/>
            <a:ext cx="6725791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23476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3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2688" y="1388446"/>
            <a:ext cx="2654085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55267" y="1388445"/>
            <a:ext cx="2654085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6232737" y="1388446"/>
            <a:ext cx="2654085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250368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3255266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0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6232739" y="2001692"/>
            <a:ext cx="2654086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32377" y="4215717"/>
            <a:ext cx="7880266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51963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4 Column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1" y="643469"/>
            <a:ext cx="7870391" cy="342786"/>
          </a:xfrm>
        </p:spPr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10517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40528" y="1388445"/>
            <a:ext cx="1912119" cy="442661"/>
          </a:xfrm>
          <a:solidFill>
            <a:schemeClr val="tx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477196" y="1388445"/>
            <a:ext cx="1912119" cy="442661"/>
          </a:xfrm>
          <a:solidFill>
            <a:schemeClr val="accent2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4713861" y="1388445"/>
            <a:ext cx="1912119" cy="442661"/>
          </a:xfrm>
          <a:solidFill>
            <a:schemeClr val="accent6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950527" y="1388445"/>
            <a:ext cx="1912119" cy="442661"/>
          </a:xfrm>
          <a:solidFill>
            <a:schemeClr val="accent3"/>
          </a:solidFill>
        </p:spPr>
        <p:txBody>
          <a:bodyPr lIns="73459" rIns="24486" anchor="ctr">
            <a:normAutofit/>
          </a:bodyPr>
          <a:lstStyle>
            <a:lvl1pPr>
              <a:lnSpc>
                <a:spcPct val="80000"/>
              </a:lnSpc>
              <a:spcBef>
                <a:spcPts val="612"/>
              </a:spcBef>
              <a:defRPr lang="en-US" sz="1200" kern="1200" cap="all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48199" indent="-102849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240528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2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2477196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26"/>
          </p:nvPr>
        </p:nvSpPr>
        <p:spPr>
          <a:xfrm>
            <a:off x="4713861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24" name="Text Placeholder 9"/>
          <p:cNvSpPr>
            <a:spLocks noGrp="1"/>
          </p:cNvSpPr>
          <p:nvPr>
            <p:ph type="body" sz="quarter" idx="27"/>
          </p:nvPr>
        </p:nvSpPr>
        <p:spPr>
          <a:xfrm>
            <a:off x="6950527" y="2001692"/>
            <a:ext cx="1912119" cy="2029761"/>
          </a:xfrm>
        </p:spPr>
        <p:txBody>
          <a:bodyPr lIns="73459" rIns="24486"/>
          <a:lstStyle>
            <a:lvl1pPr>
              <a:defRPr sz="1125"/>
            </a:lvl1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240528" y="4215717"/>
            <a:ext cx="6717639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207297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9782" y="1619810"/>
            <a:ext cx="1515340" cy="2087728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28303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3" y="0"/>
            <a:ext cx="9143999" cy="5143500"/>
          </a:xfrm>
          <a:effectLst/>
        </p:spPr>
        <p:txBody>
          <a:bodyPr/>
          <a:lstStyle>
            <a:lvl1pPr>
              <a:defRPr baseline="0"/>
            </a:lvl1pPr>
          </a:lstStyle>
          <a:p>
            <a:br>
              <a:rPr lang="en-GB" dirty="0"/>
            </a:br>
            <a:r>
              <a:rPr lang="en-GB" dirty="0"/>
              <a:t>     Copy Desired Image, Select this placeholder, Paste &amp; Then “Send to back”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4094" y="2479438"/>
            <a:ext cx="7093160" cy="720197"/>
          </a:xfrm>
          <a:effectLst>
            <a:outerShdw blurRad="825500" algn="ctr" rotWithShape="0">
              <a:prstClr val="black">
                <a:alpha val="20000"/>
              </a:prstClr>
            </a:outerShdw>
          </a:effectLst>
        </p:spPr>
        <p:txBody>
          <a:bodyPr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273" y="1857553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  <a:effectLst>
                  <a:outerShdw blurRad="2286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>
          <a:xfrm>
            <a:off x="614375" y="4650457"/>
            <a:ext cx="4951963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GB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r>
              <a:rPr lang="nb-NO" dirty="0"/>
              <a:t>© 2015 Ipsos.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247315" y="4650457"/>
            <a:ext cx="382425" cy="260192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>
              <a:defRPr lang="en-US" sz="60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8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97040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bile Up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9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468331" y="1707294"/>
            <a:ext cx="1841804" cy="2420380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631889" y="4219808"/>
            <a:ext cx="6326278" cy="318287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53"/>
              </a:spcBef>
              <a:defRPr sz="75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137388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5277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3164412" cy="26949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4" name="Picture 2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5" name="Picture 24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21982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Green]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79003" y="2196279"/>
            <a:ext cx="2190693" cy="560923"/>
          </a:xfrm>
        </p:spPr>
        <p:txBody>
          <a:bodyPr anchor="ctr"/>
          <a:lstStyle>
            <a:lvl1pPr>
              <a:defRPr sz="20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4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221682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Box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-8389" y="-14288"/>
            <a:ext cx="4879268" cy="5164080"/>
          </a:xfrm>
          <a:custGeom>
            <a:avLst/>
            <a:gdLst>
              <a:gd name="connsiteX0" fmla="*/ 0 w 4392706"/>
              <a:gd name="connsiteY0" fmla="*/ 0 h 5143500"/>
              <a:gd name="connsiteX1" fmla="*/ 4392706 w 4392706"/>
              <a:gd name="connsiteY1" fmla="*/ 0 h 5143500"/>
              <a:gd name="connsiteX2" fmla="*/ 4392706 w 4392706"/>
              <a:gd name="connsiteY2" fmla="*/ 5143500 h 5143500"/>
              <a:gd name="connsiteX3" fmla="*/ 0 w 4392706"/>
              <a:gd name="connsiteY3" fmla="*/ 5143500 h 5143500"/>
              <a:gd name="connsiteX4" fmla="*/ 0 w 4392706"/>
              <a:gd name="connsiteY4" fmla="*/ 0 h 5143500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07341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392706"/>
              <a:gd name="connsiteY0" fmla="*/ 8965 h 5152465"/>
              <a:gd name="connsiteX1" fmla="*/ 2716306 w 4392706"/>
              <a:gd name="connsiteY1" fmla="*/ 0 h 5152465"/>
              <a:gd name="connsiteX2" fmla="*/ 4392706 w 4392706"/>
              <a:gd name="connsiteY2" fmla="*/ 5152465 h 5152465"/>
              <a:gd name="connsiteX3" fmla="*/ 0 w 4392706"/>
              <a:gd name="connsiteY3" fmla="*/ 5152465 h 5152465"/>
              <a:gd name="connsiteX4" fmla="*/ 0 w 4392706"/>
              <a:gd name="connsiteY4" fmla="*/ 8965 h 5152465"/>
              <a:gd name="connsiteX0" fmla="*/ 0 w 4879268"/>
              <a:gd name="connsiteY0" fmla="*/ 8965 h 5158757"/>
              <a:gd name="connsiteX1" fmla="*/ 2716306 w 4879268"/>
              <a:gd name="connsiteY1" fmla="*/ 0 h 5158757"/>
              <a:gd name="connsiteX2" fmla="*/ 4879268 w 4879268"/>
              <a:gd name="connsiteY2" fmla="*/ 5158757 h 5158757"/>
              <a:gd name="connsiteX3" fmla="*/ 0 w 4879268"/>
              <a:gd name="connsiteY3" fmla="*/ 5152465 h 5158757"/>
              <a:gd name="connsiteX4" fmla="*/ 0 w 4879268"/>
              <a:gd name="connsiteY4" fmla="*/ 8965 h 5158757"/>
              <a:gd name="connsiteX0" fmla="*/ 0 w 4879268"/>
              <a:gd name="connsiteY0" fmla="*/ 2673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2673 h 5152465"/>
              <a:gd name="connsiteX0" fmla="*/ 0 w 4879268"/>
              <a:gd name="connsiteY0" fmla="*/ 8965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8965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0 w 4879268"/>
              <a:gd name="connsiteY0" fmla="*/ 15257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0 w 4879268"/>
              <a:gd name="connsiteY4" fmla="*/ 15257 h 5152465"/>
              <a:gd name="connsiteX0" fmla="*/ 8389 w 4879268"/>
              <a:gd name="connsiteY0" fmla="*/ 8966 h 5152465"/>
              <a:gd name="connsiteX1" fmla="*/ 2716306 w 4879268"/>
              <a:gd name="connsiteY1" fmla="*/ 0 h 5152465"/>
              <a:gd name="connsiteX2" fmla="*/ 4879268 w 4879268"/>
              <a:gd name="connsiteY2" fmla="*/ 5152465 h 5152465"/>
              <a:gd name="connsiteX3" fmla="*/ 0 w 4879268"/>
              <a:gd name="connsiteY3" fmla="*/ 5146173 h 5152465"/>
              <a:gd name="connsiteX4" fmla="*/ 8389 w 4879268"/>
              <a:gd name="connsiteY4" fmla="*/ 8966 h 5152465"/>
              <a:gd name="connsiteX0" fmla="*/ 8389 w 4879268"/>
              <a:gd name="connsiteY0" fmla="*/ 0 h 5152725"/>
              <a:gd name="connsiteX1" fmla="*/ 2716306 w 4879268"/>
              <a:gd name="connsiteY1" fmla="*/ 260 h 5152725"/>
              <a:gd name="connsiteX2" fmla="*/ 4879268 w 4879268"/>
              <a:gd name="connsiteY2" fmla="*/ 5152725 h 5152725"/>
              <a:gd name="connsiteX3" fmla="*/ 0 w 4879268"/>
              <a:gd name="connsiteY3" fmla="*/ 5146433 h 5152725"/>
              <a:gd name="connsiteX4" fmla="*/ 8389 w 4879268"/>
              <a:gd name="connsiteY4" fmla="*/ 0 h 515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79268" h="5152725">
                <a:moveTo>
                  <a:pt x="8389" y="0"/>
                </a:moveTo>
                <a:lnTo>
                  <a:pt x="2716306" y="260"/>
                </a:lnTo>
                <a:lnTo>
                  <a:pt x="4879268" y="5152725"/>
                </a:lnTo>
                <a:lnTo>
                  <a:pt x="0" y="5146433"/>
                </a:lnTo>
                <a:cubicBezTo>
                  <a:pt x="2796" y="3434031"/>
                  <a:pt x="5593" y="1712402"/>
                  <a:pt x="8389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70050" y="1388446"/>
            <a:ext cx="4216925" cy="2247851"/>
          </a:xfrm>
        </p:spPr>
        <p:txBody>
          <a:bodyPr anchor="ctr">
            <a:normAutofit/>
          </a:bodyPr>
          <a:lstStyle>
            <a:lvl1pPr marL="0" indent="0" algn="l">
              <a:buNone/>
              <a:defRPr sz="2025" b="1" baseline="0">
                <a:solidFill>
                  <a:schemeClr val="bg1"/>
                </a:solidFill>
              </a:defRPr>
            </a:lvl1pPr>
            <a:lvl2pPr marL="2430" indent="0" algn="l">
              <a:lnSpc>
                <a:spcPct val="90000"/>
              </a:lnSpc>
              <a:spcBef>
                <a:spcPts val="306"/>
              </a:spcBef>
              <a:buNone/>
              <a:tabLst/>
              <a:defRPr sz="1650" baseline="0">
                <a:solidFill>
                  <a:schemeClr val="bg1">
                    <a:alpha val="70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Slide Title</a:t>
            </a:r>
          </a:p>
          <a:p>
            <a:pPr lvl="1"/>
            <a:r>
              <a:rPr lang="en-US" dirty="0"/>
              <a:t>Lorem ipsum dolor sit amet, consectetuer adipiscing elit. Maecenas porttitor congue </a:t>
            </a:r>
            <a:r>
              <a:rPr lang="en-US" dirty="0" err="1"/>
              <a:t>massa</a:t>
            </a:r>
            <a:r>
              <a:rPr lang="en-US" dirty="0"/>
              <a:t>.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2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1" name="Picture 20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40984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8963"/>
            <a:ext cx="6313395" cy="5179358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205818"/>
              <a:gd name="connsiteY0" fmla="*/ 0 h 5143500"/>
              <a:gd name="connsiteX1" fmla="*/ 4654924 w 6205818"/>
              <a:gd name="connsiteY1" fmla="*/ 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493559 w 6205818"/>
              <a:gd name="connsiteY1" fmla="*/ 17930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26895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05818"/>
              <a:gd name="connsiteY0" fmla="*/ 0 h 5143500"/>
              <a:gd name="connsiteX1" fmla="*/ 4502524 w 6205818"/>
              <a:gd name="connsiteY1" fmla="*/ 1 h 5143500"/>
              <a:gd name="connsiteX2" fmla="*/ 6205818 w 6205818"/>
              <a:gd name="connsiteY2" fmla="*/ 5134535 h 5143500"/>
              <a:gd name="connsiteX3" fmla="*/ 0 w 6205818"/>
              <a:gd name="connsiteY3" fmla="*/ 5143500 h 5143500"/>
              <a:gd name="connsiteX4" fmla="*/ 0 w 6205818"/>
              <a:gd name="connsiteY4" fmla="*/ 0 h 5143500"/>
              <a:gd name="connsiteX0" fmla="*/ 0 w 6223748"/>
              <a:gd name="connsiteY0" fmla="*/ 0 h 5143500"/>
              <a:gd name="connsiteX1" fmla="*/ 4502524 w 6223748"/>
              <a:gd name="connsiteY1" fmla="*/ 1 h 5143500"/>
              <a:gd name="connsiteX2" fmla="*/ 6223748 w 6223748"/>
              <a:gd name="connsiteY2" fmla="*/ 5143499 h 5143500"/>
              <a:gd name="connsiteX3" fmla="*/ 0 w 6223748"/>
              <a:gd name="connsiteY3" fmla="*/ 5143500 h 5143500"/>
              <a:gd name="connsiteX4" fmla="*/ 0 w 6223748"/>
              <a:gd name="connsiteY4" fmla="*/ 0 h 5143500"/>
              <a:gd name="connsiteX0" fmla="*/ 0 w 6223748"/>
              <a:gd name="connsiteY0" fmla="*/ 8964 h 5152464"/>
              <a:gd name="connsiteX1" fmla="*/ 4529418 w 6223748"/>
              <a:gd name="connsiteY1" fmla="*/ 0 h 5152464"/>
              <a:gd name="connsiteX2" fmla="*/ 6223748 w 6223748"/>
              <a:gd name="connsiteY2" fmla="*/ 5152463 h 5152464"/>
              <a:gd name="connsiteX3" fmla="*/ 0 w 6223748"/>
              <a:gd name="connsiteY3" fmla="*/ 5152464 h 5152464"/>
              <a:gd name="connsiteX4" fmla="*/ 0 w 6223748"/>
              <a:gd name="connsiteY4" fmla="*/ 8964 h 5152464"/>
              <a:gd name="connsiteX0" fmla="*/ 0 w 6313395"/>
              <a:gd name="connsiteY0" fmla="*/ 8964 h 5179357"/>
              <a:gd name="connsiteX1" fmla="*/ 4529418 w 6313395"/>
              <a:gd name="connsiteY1" fmla="*/ 0 h 5179357"/>
              <a:gd name="connsiteX2" fmla="*/ 6313395 w 6313395"/>
              <a:gd name="connsiteY2" fmla="*/ 5179357 h 5179357"/>
              <a:gd name="connsiteX3" fmla="*/ 0 w 6313395"/>
              <a:gd name="connsiteY3" fmla="*/ 5152464 h 5179357"/>
              <a:gd name="connsiteX4" fmla="*/ 0 w 6313395"/>
              <a:gd name="connsiteY4" fmla="*/ 8964 h 5179357"/>
              <a:gd name="connsiteX0" fmla="*/ 0 w 6313395"/>
              <a:gd name="connsiteY0" fmla="*/ 8964 h 5179358"/>
              <a:gd name="connsiteX1" fmla="*/ 4529418 w 6313395"/>
              <a:gd name="connsiteY1" fmla="*/ 0 h 5179358"/>
              <a:gd name="connsiteX2" fmla="*/ 6313395 w 6313395"/>
              <a:gd name="connsiteY2" fmla="*/ 5179357 h 5179358"/>
              <a:gd name="connsiteX3" fmla="*/ 8965 w 6313395"/>
              <a:gd name="connsiteY3" fmla="*/ 5179358 h 5179358"/>
              <a:gd name="connsiteX4" fmla="*/ 0 w 6313395"/>
              <a:gd name="connsiteY4" fmla="*/ 8964 h 517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3395" h="5179358">
                <a:moveTo>
                  <a:pt x="0" y="8964"/>
                </a:moveTo>
                <a:lnTo>
                  <a:pt x="4529418" y="0"/>
                </a:lnTo>
                <a:lnTo>
                  <a:pt x="6313395" y="5179357"/>
                </a:lnTo>
                <a:lnTo>
                  <a:pt x="8965" y="5179358"/>
                </a:lnTo>
                <a:cubicBezTo>
                  <a:pt x="5977" y="3455893"/>
                  <a:pt x="2988" y="1732429"/>
                  <a:pt x="0" y="896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43867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wide image [Red]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-7144"/>
            <a:ext cx="5930713" cy="5150644"/>
          </a:xfrm>
          <a:custGeom>
            <a:avLst/>
            <a:gdLst>
              <a:gd name="connsiteX0" fmla="*/ 0 w 6438900"/>
              <a:gd name="connsiteY0" fmla="*/ 0 h 5143500"/>
              <a:gd name="connsiteX1" fmla="*/ 6438900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438900"/>
              <a:gd name="connsiteY0" fmla="*/ 0 h 5143500"/>
              <a:gd name="connsiteX1" fmla="*/ 4654924 w 6438900"/>
              <a:gd name="connsiteY1" fmla="*/ 0 h 5143500"/>
              <a:gd name="connsiteX2" fmla="*/ 6438900 w 6438900"/>
              <a:gd name="connsiteY2" fmla="*/ 5143500 h 5143500"/>
              <a:gd name="connsiteX3" fmla="*/ 0 w 6438900"/>
              <a:gd name="connsiteY3" fmla="*/ 5143500 h 5143500"/>
              <a:gd name="connsiteX4" fmla="*/ 0 w 6438900"/>
              <a:gd name="connsiteY4" fmla="*/ 0 h 5143500"/>
              <a:gd name="connsiteX0" fmla="*/ 0 w 6340288"/>
              <a:gd name="connsiteY0" fmla="*/ 0 h 5143500"/>
              <a:gd name="connsiteX1" fmla="*/ 4654924 w 6340288"/>
              <a:gd name="connsiteY1" fmla="*/ 0 h 5143500"/>
              <a:gd name="connsiteX2" fmla="*/ 6340288 w 6340288"/>
              <a:gd name="connsiteY2" fmla="*/ 5143500 h 5143500"/>
              <a:gd name="connsiteX3" fmla="*/ 0 w 6340288"/>
              <a:gd name="connsiteY3" fmla="*/ 5143500 h 5143500"/>
              <a:gd name="connsiteX4" fmla="*/ 0 w 6340288"/>
              <a:gd name="connsiteY4" fmla="*/ 0 h 5143500"/>
              <a:gd name="connsiteX0" fmla="*/ 0 w 6616513"/>
              <a:gd name="connsiteY0" fmla="*/ 0 h 5143500"/>
              <a:gd name="connsiteX1" fmla="*/ 4654924 w 6616513"/>
              <a:gd name="connsiteY1" fmla="*/ 0 h 5143500"/>
              <a:gd name="connsiteX2" fmla="*/ 6616513 w 6616513"/>
              <a:gd name="connsiteY2" fmla="*/ 5143500 h 5143500"/>
              <a:gd name="connsiteX3" fmla="*/ 0 w 6616513"/>
              <a:gd name="connsiteY3" fmla="*/ 5143500 h 5143500"/>
              <a:gd name="connsiteX4" fmla="*/ 0 w 6616513"/>
              <a:gd name="connsiteY4" fmla="*/ 0 h 5143500"/>
              <a:gd name="connsiteX0" fmla="*/ 0 w 6616513"/>
              <a:gd name="connsiteY0" fmla="*/ 7144 h 5150644"/>
              <a:gd name="connsiteX1" fmla="*/ 3578599 w 6616513"/>
              <a:gd name="connsiteY1" fmla="*/ 0 h 5150644"/>
              <a:gd name="connsiteX2" fmla="*/ 6616513 w 6616513"/>
              <a:gd name="connsiteY2" fmla="*/ 5150644 h 5150644"/>
              <a:gd name="connsiteX3" fmla="*/ 0 w 6616513"/>
              <a:gd name="connsiteY3" fmla="*/ 5150644 h 5150644"/>
              <a:gd name="connsiteX4" fmla="*/ 0 w 6616513"/>
              <a:gd name="connsiteY4" fmla="*/ 7144 h 5150644"/>
              <a:gd name="connsiteX0" fmla="*/ 0 w 5930713"/>
              <a:gd name="connsiteY0" fmla="*/ 7144 h 5150644"/>
              <a:gd name="connsiteX1" fmla="*/ 3578599 w 5930713"/>
              <a:gd name="connsiteY1" fmla="*/ 0 h 5150644"/>
              <a:gd name="connsiteX2" fmla="*/ 5930713 w 5930713"/>
              <a:gd name="connsiteY2" fmla="*/ 5150644 h 5150644"/>
              <a:gd name="connsiteX3" fmla="*/ 0 w 5930713"/>
              <a:gd name="connsiteY3" fmla="*/ 5150644 h 5150644"/>
              <a:gd name="connsiteX4" fmla="*/ 0 w 5930713"/>
              <a:gd name="connsiteY4" fmla="*/ 7144 h 515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0713" h="5150644">
                <a:moveTo>
                  <a:pt x="0" y="7144"/>
                </a:moveTo>
                <a:lnTo>
                  <a:pt x="3578599" y="0"/>
                </a:lnTo>
                <a:lnTo>
                  <a:pt x="5930713" y="5150644"/>
                </a:lnTo>
                <a:lnTo>
                  <a:pt x="0" y="5150644"/>
                </a:lnTo>
                <a:lnTo>
                  <a:pt x="0" y="7144"/>
                </a:ln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89050" y="2144345"/>
            <a:ext cx="1982834" cy="664798"/>
          </a:xfr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r>
              <a:rPr lang="en-US" dirty="0"/>
              <a:t> </a:t>
            </a:r>
            <a:r>
              <a:rPr lang="en-US" dirty="0" err="1"/>
              <a:t>title</a:t>
            </a:r>
            <a:endParaRPr lang="en-US" dirty="0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614375" y="4665811"/>
            <a:ext cx="4951963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GB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r>
              <a:rPr lang="nb-NO" dirty="0"/>
              <a:t>© 2016 Ipsos. 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7"/>
          </p:nvPr>
        </p:nvSpPr>
        <p:spPr>
          <a:xfrm>
            <a:off x="247315" y="4665811"/>
            <a:ext cx="382425" cy="260192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>
              <a:defRPr lang="en-US" sz="600" cap="none" baseline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95000"/>
              </a:lnSpc>
              <a:spcBef>
                <a:spcPts val="153"/>
              </a:spcBef>
            </a:pPr>
            <a:fld id="{7F034911-0302-4AAB-AEF0-815419E29289}" type="slidenum">
              <a:rPr lang="en-GB" smtClean="0"/>
              <a:pPr>
                <a:lnSpc>
                  <a:spcPct val="95000"/>
                </a:lnSpc>
                <a:spcBef>
                  <a:spcPts val="153"/>
                </a:spcBef>
              </a:pPr>
              <a:t>‹#›</a:t>
            </a:fld>
            <a:endParaRPr lang="en-GB" dirty="0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9" name="Picture 18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91358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Section Head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833" y="2480192"/>
            <a:ext cx="7093160" cy="720197"/>
          </a:xfrm>
        </p:spPr>
        <p:txBody>
          <a:bodyPr lIns="0" anchor="t"/>
          <a:lstStyle>
            <a:lvl1pPr>
              <a:lnSpc>
                <a:spcPct val="80000"/>
              </a:lnSpc>
              <a:spcBef>
                <a:spcPts val="612"/>
              </a:spcBef>
              <a:defRPr sz="585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DOLOR SIT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21814" y="1858309"/>
            <a:ext cx="6033722" cy="621884"/>
          </a:xfrm>
        </p:spPr>
        <p:txBody>
          <a:bodyPr anchor="b">
            <a:normAutofit/>
          </a:bodyPr>
          <a:lstStyle>
            <a:lvl1pPr>
              <a:spcBef>
                <a:spcPts val="918"/>
              </a:spcBef>
              <a:defRPr sz="2025" b="0" cap="none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Lorem Ipsum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4" name="Picture 1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3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98342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itle Only">
    <p:bg bwMode="ltGray"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1220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Text Option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161898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1_Bullets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965663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itle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3" name="Picture 12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18679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2_Text Option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4001" y="1388443"/>
            <a:ext cx="7870391" cy="26430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96086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2_Bullets Only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4004" y="643469"/>
            <a:ext cx="8654595" cy="3427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4001" y="248325"/>
            <a:ext cx="672579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1" name="Picture 20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03185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itle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"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 bwMode="black">
          <a:xfrm>
            <a:off x="232377" y="248325"/>
            <a:ext cx="6733351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2" name="Picture 11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4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92648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ll3_Text Op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32377" y="1388446"/>
            <a:ext cx="7885666" cy="26430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3" name="Picture 12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0" name="Picture 19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7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559654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ll3_Bullets Onl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32378" y="248325"/>
            <a:ext cx="6733349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33366" y="1399205"/>
            <a:ext cx="8288337" cy="2639397"/>
          </a:xfrm>
        </p:spPr>
        <p:txBody>
          <a:bodyPr/>
          <a:lstStyle>
            <a:lvl1pPr marL="132160" indent="-13216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•"/>
              <a:defRPr sz="900" cap="none">
                <a:solidFill>
                  <a:schemeClr val="bg1"/>
                </a:solidFill>
              </a:defRPr>
            </a:lvl1pPr>
            <a:lvl2pPr marL="357188" indent="-125016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Font typeface="Arial" panose="020B0604020202020204" pitchFamily="34" charset="0"/>
              <a:buChar char="–"/>
              <a:tabLst/>
              <a:defRPr sz="900">
                <a:solidFill>
                  <a:schemeClr val="bg1"/>
                </a:solidFill>
              </a:defRPr>
            </a:lvl2pPr>
            <a:lvl3pPr marL="519113" indent="-133350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•"/>
              <a:defRPr sz="900">
                <a:solidFill>
                  <a:schemeClr val="bg1"/>
                </a:solidFill>
              </a:defRPr>
            </a:lvl3pPr>
            <a:lvl5pPr marL="726281" indent="-130969">
              <a:lnSpc>
                <a:spcPct val="100000"/>
              </a:lnSpc>
              <a:spcBef>
                <a:spcPts val="225"/>
              </a:spcBef>
              <a:spcAft>
                <a:spcPts val="225"/>
              </a:spcAft>
              <a:buSzPct val="85000"/>
              <a:buFont typeface="Arial" panose="020B0604020202020204" pitchFamily="34" charset="0"/>
              <a:buChar char="-"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20" name="Picture 19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2" name="Picture 21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6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40429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Title - 1/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-9526" y="-7142"/>
            <a:ext cx="4714345" cy="5156935"/>
          </a:xfrm>
          <a:custGeom>
            <a:avLst/>
            <a:gdLst>
              <a:gd name="connsiteX0" fmla="*/ 0 w 4000500"/>
              <a:gd name="connsiteY0" fmla="*/ 0 h 5143500"/>
              <a:gd name="connsiteX1" fmla="*/ 4000500 w 4000500"/>
              <a:gd name="connsiteY1" fmla="*/ 0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4000500"/>
              <a:gd name="connsiteY0" fmla="*/ 0 h 5143500"/>
              <a:gd name="connsiteX1" fmla="*/ 432547 w 4000500"/>
              <a:gd name="connsiteY1" fmla="*/ 8964 h 5143500"/>
              <a:gd name="connsiteX2" fmla="*/ 4000500 w 4000500"/>
              <a:gd name="connsiteY2" fmla="*/ 5143500 h 5143500"/>
              <a:gd name="connsiteX3" fmla="*/ 0 w 4000500"/>
              <a:gd name="connsiteY3" fmla="*/ 5143500 h 5143500"/>
              <a:gd name="connsiteX4" fmla="*/ 0 w 4000500"/>
              <a:gd name="connsiteY4" fmla="*/ 0 h 5143500"/>
              <a:gd name="connsiteX0" fmla="*/ 0 w 3740523"/>
              <a:gd name="connsiteY0" fmla="*/ 0 h 5143500"/>
              <a:gd name="connsiteX1" fmla="*/ 432547 w 3740523"/>
              <a:gd name="connsiteY1" fmla="*/ 8964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0 h 5143500"/>
              <a:gd name="connsiteX1" fmla="*/ 441511 w 3740523"/>
              <a:gd name="connsiteY1" fmla="*/ 17929 h 5143500"/>
              <a:gd name="connsiteX2" fmla="*/ 3740523 w 3740523"/>
              <a:gd name="connsiteY2" fmla="*/ 5143500 h 5143500"/>
              <a:gd name="connsiteX3" fmla="*/ 0 w 3740523"/>
              <a:gd name="connsiteY3" fmla="*/ 5143500 h 5143500"/>
              <a:gd name="connsiteX4" fmla="*/ 0 w 3740523"/>
              <a:gd name="connsiteY4" fmla="*/ 0 h 5143500"/>
              <a:gd name="connsiteX0" fmla="*/ 0 w 3740523"/>
              <a:gd name="connsiteY0" fmla="*/ 8966 h 5152466"/>
              <a:gd name="connsiteX1" fmla="*/ 441511 w 3740523"/>
              <a:gd name="connsiteY1" fmla="*/ 0 h 5152466"/>
              <a:gd name="connsiteX2" fmla="*/ 3740523 w 3740523"/>
              <a:gd name="connsiteY2" fmla="*/ 5152466 h 5152466"/>
              <a:gd name="connsiteX3" fmla="*/ 0 w 3740523"/>
              <a:gd name="connsiteY3" fmla="*/ 5152466 h 5152466"/>
              <a:gd name="connsiteX4" fmla="*/ 0 w 3740523"/>
              <a:gd name="connsiteY4" fmla="*/ 8966 h 5152466"/>
              <a:gd name="connsiteX0" fmla="*/ 0 w 3797216"/>
              <a:gd name="connsiteY0" fmla="*/ 8966 h 5152466"/>
              <a:gd name="connsiteX1" fmla="*/ 441511 w 3797216"/>
              <a:gd name="connsiteY1" fmla="*/ 0 h 5152466"/>
              <a:gd name="connsiteX2" fmla="*/ 3797216 w 3797216"/>
              <a:gd name="connsiteY2" fmla="*/ 5152466 h 5152466"/>
              <a:gd name="connsiteX3" fmla="*/ 0 w 3797216"/>
              <a:gd name="connsiteY3" fmla="*/ 5152466 h 5152466"/>
              <a:gd name="connsiteX4" fmla="*/ 0 w 3797216"/>
              <a:gd name="connsiteY4" fmla="*/ 8966 h 5152466"/>
              <a:gd name="connsiteX0" fmla="*/ 0 w 3797216"/>
              <a:gd name="connsiteY0" fmla="*/ 0 h 5143500"/>
              <a:gd name="connsiteX1" fmla="*/ 299780 w 3797216"/>
              <a:gd name="connsiteY1" fmla="*/ 16201 h 5143500"/>
              <a:gd name="connsiteX2" fmla="*/ 3797216 w 3797216"/>
              <a:gd name="connsiteY2" fmla="*/ 5143500 h 5143500"/>
              <a:gd name="connsiteX3" fmla="*/ 0 w 3797216"/>
              <a:gd name="connsiteY3" fmla="*/ 5143500 h 5143500"/>
              <a:gd name="connsiteX4" fmla="*/ 0 w 3797216"/>
              <a:gd name="connsiteY4" fmla="*/ 0 h 5143500"/>
              <a:gd name="connsiteX0" fmla="*/ 0 w 3974380"/>
              <a:gd name="connsiteY0" fmla="*/ 0 h 5143500"/>
              <a:gd name="connsiteX1" fmla="*/ 299780 w 3974380"/>
              <a:gd name="connsiteY1" fmla="*/ 16201 h 5143500"/>
              <a:gd name="connsiteX2" fmla="*/ 3974380 w 3974380"/>
              <a:gd name="connsiteY2" fmla="*/ 5118334 h 5143500"/>
              <a:gd name="connsiteX3" fmla="*/ 0 w 3974380"/>
              <a:gd name="connsiteY3" fmla="*/ 5143500 h 5143500"/>
              <a:gd name="connsiteX4" fmla="*/ 0 w 3974380"/>
              <a:gd name="connsiteY4" fmla="*/ 0 h 5143500"/>
              <a:gd name="connsiteX0" fmla="*/ 0 w 3974380"/>
              <a:gd name="connsiteY0" fmla="*/ 2675 h 5146175"/>
              <a:gd name="connsiteX1" fmla="*/ 306867 w 3974380"/>
              <a:gd name="connsiteY1" fmla="*/ 0 h 5146175"/>
              <a:gd name="connsiteX2" fmla="*/ 3974380 w 3974380"/>
              <a:gd name="connsiteY2" fmla="*/ 5121009 h 5146175"/>
              <a:gd name="connsiteX3" fmla="*/ 0 w 3974380"/>
              <a:gd name="connsiteY3" fmla="*/ 5146175 h 5146175"/>
              <a:gd name="connsiteX4" fmla="*/ 0 w 3974380"/>
              <a:gd name="connsiteY4" fmla="*/ 2675 h 5146175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21260 w 3974380"/>
              <a:gd name="connsiteY3" fmla="*/ 5146175 h 5152467"/>
              <a:gd name="connsiteX4" fmla="*/ 0 w 3974380"/>
              <a:gd name="connsiteY4" fmla="*/ 2675 h 5152467"/>
              <a:gd name="connsiteX0" fmla="*/ 0 w 3974380"/>
              <a:gd name="connsiteY0" fmla="*/ 2675 h 5152467"/>
              <a:gd name="connsiteX1" fmla="*/ 306867 w 3974380"/>
              <a:gd name="connsiteY1" fmla="*/ 0 h 5152467"/>
              <a:gd name="connsiteX2" fmla="*/ 3974380 w 3974380"/>
              <a:gd name="connsiteY2" fmla="*/ 5152467 h 5152467"/>
              <a:gd name="connsiteX3" fmla="*/ 14173 w 3974380"/>
              <a:gd name="connsiteY3" fmla="*/ 5152467 h 5152467"/>
              <a:gd name="connsiteX4" fmla="*/ 0 w 3974380"/>
              <a:gd name="connsiteY4" fmla="*/ 2675 h 5152467"/>
              <a:gd name="connsiteX0" fmla="*/ 3766 w 3978146"/>
              <a:gd name="connsiteY0" fmla="*/ 2675 h 5152467"/>
              <a:gd name="connsiteX1" fmla="*/ 310633 w 3978146"/>
              <a:gd name="connsiteY1" fmla="*/ 0 h 5152467"/>
              <a:gd name="connsiteX2" fmla="*/ 3978146 w 3978146"/>
              <a:gd name="connsiteY2" fmla="*/ 5152467 h 5152467"/>
              <a:gd name="connsiteX3" fmla="*/ 1847 w 3978146"/>
              <a:gd name="connsiteY3" fmla="*/ 5152467 h 5152467"/>
              <a:gd name="connsiteX4" fmla="*/ 3766 w 3978146"/>
              <a:gd name="connsiteY4" fmla="*/ 2675 h 5152467"/>
              <a:gd name="connsiteX0" fmla="*/ 0 w 3982426"/>
              <a:gd name="connsiteY0" fmla="*/ 0 h 5171223"/>
              <a:gd name="connsiteX1" fmla="*/ 314913 w 3982426"/>
              <a:gd name="connsiteY1" fmla="*/ 18756 h 5171223"/>
              <a:gd name="connsiteX2" fmla="*/ 3982426 w 3982426"/>
              <a:gd name="connsiteY2" fmla="*/ 5171223 h 5171223"/>
              <a:gd name="connsiteX3" fmla="*/ 6127 w 3982426"/>
              <a:gd name="connsiteY3" fmla="*/ 5171223 h 5171223"/>
              <a:gd name="connsiteX4" fmla="*/ 0 w 3982426"/>
              <a:gd name="connsiteY4" fmla="*/ 0 h 5171223"/>
              <a:gd name="connsiteX0" fmla="*/ 0 w 3982426"/>
              <a:gd name="connsiteY0" fmla="*/ 0 h 5156935"/>
              <a:gd name="connsiteX1" fmla="*/ 314913 w 3982426"/>
              <a:gd name="connsiteY1" fmla="*/ 4468 h 5156935"/>
              <a:gd name="connsiteX2" fmla="*/ 3982426 w 3982426"/>
              <a:gd name="connsiteY2" fmla="*/ 5156935 h 5156935"/>
              <a:gd name="connsiteX3" fmla="*/ 6127 w 3982426"/>
              <a:gd name="connsiteY3" fmla="*/ 5156935 h 5156935"/>
              <a:gd name="connsiteX4" fmla="*/ 0 w 3982426"/>
              <a:gd name="connsiteY4" fmla="*/ 0 h 5156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2426" h="5156935">
                <a:moveTo>
                  <a:pt x="0" y="0"/>
                </a:moveTo>
                <a:lnTo>
                  <a:pt x="314913" y="4468"/>
                </a:lnTo>
                <a:lnTo>
                  <a:pt x="3982426" y="5156935"/>
                </a:lnTo>
                <a:lnTo>
                  <a:pt x="6127" y="5156935"/>
                </a:lnTo>
                <a:cubicBezTo>
                  <a:pt x="-960" y="3442435"/>
                  <a:pt x="7087" y="1714500"/>
                  <a:pt x="0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176002" y="2214389"/>
            <a:ext cx="4699059" cy="384336"/>
          </a:xfrm>
        </p:spPr>
        <p:txBody>
          <a:bodyPr anchor="ctr"/>
          <a:lstStyle>
            <a:lvl1pPr>
              <a:defRPr sz="2775" baseline="0"/>
            </a:lvl1pPr>
          </a:lstStyle>
          <a:p>
            <a:r>
              <a:rPr lang="en-US" dirty="0"/>
              <a:t>Impact word(s)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6002" y="2864332"/>
            <a:ext cx="4699059" cy="13323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2">
                    <a:lumMod val="75000"/>
                  </a:schemeClr>
                </a:solidFill>
              </a:defRPr>
            </a:lvl1pPr>
            <a:lvl2pPr marL="2430" indent="0" algn="l">
              <a:spcBef>
                <a:spcPts val="0"/>
              </a:spcBef>
              <a:buNone/>
              <a:tabLst/>
              <a:defRPr baseline="0">
                <a:solidFill>
                  <a:schemeClr val="bg2">
                    <a:lumMod val="75000"/>
                  </a:schemeClr>
                </a:solidFill>
              </a:defRPr>
            </a:lvl2pPr>
            <a:lvl3pPr marL="693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9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2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  <a:p>
            <a:pPr lvl="1"/>
            <a:r>
              <a:rPr lang="en-US" dirty="0"/>
              <a:t>Job title, date, or other relevant presenter info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4176002" y="1275606"/>
            <a:ext cx="4699059" cy="750911"/>
          </a:xfrm>
        </p:spPr>
        <p:txBody>
          <a:bodyPr anchor="b">
            <a:normAutofit/>
          </a:bodyPr>
          <a:lstStyle>
            <a:lvl1pPr>
              <a:defRPr sz="1650" b="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Full presentation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7741938" y="411511"/>
            <a:ext cx="1165276" cy="486054"/>
          </a:xfrm>
          <a:solidFill>
            <a:schemeClr val="bg1"/>
          </a:solidFill>
        </p:spPr>
        <p:txBody>
          <a:bodyPr/>
          <a:lstStyle>
            <a:lvl1pPr algn="ctr">
              <a:defRPr sz="1050"/>
            </a:lvl1pPr>
          </a:lstStyle>
          <a:p>
            <a:r>
              <a:rPr lang="en-GB" dirty="0"/>
              <a:t>Client Logo</a:t>
            </a:r>
            <a:br>
              <a:rPr lang="en-GB" dirty="0"/>
            </a:br>
            <a:r>
              <a:rPr lang="en-GB" dirty="0"/>
              <a:t>(delete if unused)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47315" y="4627423"/>
            <a:ext cx="560381" cy="260192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F034911-0302-4AAB-AEF0-815419E292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176002" y="4031451"/>
            <a:ext cx="4699059" cy="595972"/>
          </a:xfrm>
          <a:prstGeom prst="rect">
            <a:avLst/>
          </a:prstGeom>
        </p:spPr>
        <p:txBody>
          <a:bodyPr lIns="0" tIns="0" rIns="0" bIns="0"/>
          <a:lstStyle>
            <a:lvl1pPr>
              <a:defRPr sz="750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© 2016 Ipsos.  All rights reserved. Contains Ipsos' Confidential and Proprietary information and may not be disclosed or reproduced without the prior written consent of Ipsos.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750">
                <a:solidFill>
                  <a:schemeClr val="bg1"/>
                </a:solidFill>
              </a:rPr>
              <a:pPr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7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519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019241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b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247650" y="248325"/>
            <a:ext cx="7472962" cy="442661"/>
          </a:xfrm>
        </p:spPr>
        <p:txBody>
          <a:bodyPr anchor="b">
            <a:normAutofit/>
          </a:bodyPr>
          <a:lstStyle>
            <a:lvl1pPr marL="0" indent="0">
              <a:buNone/>
              <a:defRPr sz="1425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6"/>
          </p:nvPr>
        </p:nvSpPr>
        <p:spPr>
          <a:xfrm rot="420000">
            <a:off x="6504330" y="1633068"/>
            <a:ext cx="1809823" cy="2141331"/>
          </a:xfrm>
        </p:spPr>
        <p:txBody>
          <a:bodyPr/>
          <a:lstStyle/>
          <a:p>
            <a:r>
              <a:rPr lang="nb-NO" dirty="0"/>
              <a:t>Klikk ikonet for å legge til et bilde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59145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 userDrawn="1"/>
        </p:nvSpPr>
        <p:spPr>
          <a:xfrm>
            <a:off x="629736" y="4755927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chemeClr val="bg1"/>
              </a:solidFill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3383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3818228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sp>
        <p:nvSpPr>
          <p:cNvPr id="19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893074" y="1622615"/>
            <a:ext cx="1260000" cy="945000"/>
          </a:xfrm>
          <a:prstGeom prst="ellipse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  <a:endParaRPr lang="en-GB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4" name="Picture 13" descr="IPSOS_GAMECHANGERS_blue.pn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24" name="Picture 23" descr="IPSOS_GAMECHANGERS_blue.png"/>
            <p:cNvPicPr>
              <a:picLocks noChangeAspect="1"/>
            </p:cNvPicPr>
            <p:nvPr userDrawn="1"/>
          </p:nvPicPr>
          <p:blipFill rotWithShape="1"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5" name="Picture 24"/>
          <p:cNvPicPr>
            <a:picLocks noChangeAspect="1" noChangeArrowheads="1"/>
          </p:cNvPicPr>
          <p:nvPr userDrawn="1"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073644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4C3433F-C556-4ED6-9AAC-9FAD7D617924}" type="datetimeFigureOut">
              <a:rPr lang="nb-NO" smtClean="0"/>
              <a:t>15.08.2022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148C81A-A14D-4981-B69C-BC8A9B68D0A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107778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34278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4C3433F-C556-4ED6-9AAC-9FAD7D617924}" type="datetimeFigureOut">
              <a:rPr lang="nb-NO" smtClean="0"/>
              <a:t>15.08.2022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3148C81A-A14D-4981-B69C-BC8A9B68D0A4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03431109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2B436C60-74E2-438E-AE10-D5BA674E88D1}" type="datetimeFigureOut">
              <a:rPr lang="sv-SE" smtClean="0"/>
              <a:t>2022-08-15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DDA26B0B-1793-4533-A887-749DCF7CC80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3594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26" Type="http://schemas.openxmlformats.org/officeDocument/2006/relationships/slideLayout" Target="../slideLayouts/slideLayout44.xml"/><Relationship Id="rId39" Type="http://schemas.openxmlformats.org/officeDocument/2006/relationships/slideLayout" Target="../slideLayouts/slideLayout57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52.xml"/><Relationship Id="rId42" Type="http://schemas.openxmlformats.org/officeDocument/2006/relationships/slideLayout" Target="../slideLayouts/slideLayout60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slideLayout" Target="../slideLayouts/slideLayout43.xml"/><Relationship Id="rId33" Type="http://schemas.openxmlformats.org/officeDocument/2006/relationships/slideLayout" Target="../slideLayouts/slideLayout51.xml"/><Relationship Id="rId38" Type="http://schemas.openxmlformats.org/officeDocument/2006/relationships/slideLayout" Target="../slideLayouts/slideLayout56.xml"/><Relationship Id="rId46" Type="http://schemas.openxmlformats.org/officeDocument/2006/relationships/image" Target="../media/image5.pn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7.xml"/><Relationship Id="rId41" Type="http://schemas.openxmlformats.org/officeDocument/2006/relationships/slideLayout" Target="../slideLayouts/slideLayout59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42.xml"/><Relationship Id="rId32" Type="http://schemas.openxmlformats.org/officeDocument/2006/relationships/slideLayout" Target="../slideLayouts/slideLayout50.xml"/><Relationship Id="rId37" Type="http://schemas.openxmlformats.org/officeDocument/2006/relationships/slideLayout" Target="../slideLayouts/slideLayout55.xml"/><Relationship Id="rId40" Type="http://schemas.openxmlformats.org/officeDocument/2006/relationships/slideLayout" Target="../slideLayouts/slideLayout58.xml"/><Relationship Id="rId45" Type="http://schemas.openxmlformats.org/officeDocument/2006/relationships/image" Target="../media/image6.png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28" Type="http://schemas.openxmlformats.org/officeDocument/2006/relationships/slideLayout" Target="../slideLayouts/slideLayout46.xml"/><Relationship Id="rId36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31" Type="http://schemas.openxmlformats.org/officeDocument/2006/relationships/slideLayout" Target="../slideLayouts/slideLayout49.xml"/><Relationship Id="rId44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Relationship Id="rId27" Type="http://schemas.openxmlformats.org/officeDocument/2006/relationships/slideLayout" Target="../slideLayouts/slideLayout45.xml"/><Relationship Id="rId30" Type="http://schemas.openxmlformats.org/officeDocument/2006/relationships/slideLayout" Target="../slideLayouts/slideLayout48.xml"/><Relationship Id="rId35" Type="http://schemas.openxmlformats.org/officeDocument/2006/relationships/slideLayout" Target="../slideLayouts/slideLayout53.xml"/><Relationship Id="rId43" Type="http://schemas.openxmlformats.org/officeDocument/2006/relationships/slideLayout" Target="../slideLayouts/slideLayout6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9.xml"/><Relationship Id="rId26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82.xml"/><Relationship Id="rId34" Type="http://schemas.openxmlformats.org/officeDocument/2006/relationships/slideLayout" Target="../slideLayouts/slideLayout95.xml"/><Relationship Id="rId42" Type="http://schemas.openxmlformats.org/officeDocument/2006/relationships/theme" Target="../theme/theme3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5" Type="http://schemas.openxmlformats.org/officeDocument/2006/relationships/slideLayout" Target="../slideLayouts/slideLayout86.xml"/><Relationship Id="rId33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9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20" Type="http://schemas.openxmlformats.org/officeDocument/2006/relationships/slideLayout" Target="../slideLayouts/slideLayout81.xml"/><Relationship Id="rId29" Type="http://schemas.openxmlformats.org/officeDocument/2006/relationships/slideLayout" Target="../slideLayouts/slideLayout90.xml"/><Relationship Id="rId41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24" Type="http://schemas.openxmlformats.org/officeDocument/2006/relationships/slideLayout" Target="../slideLayouts/slideLayout85.xml"/><Relationship Id="rId32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101.xml"/><Relationship Id="rId45" Type="http://schemas.openxmlformats.org/officeDocument/2006/relationships/image" Target="../media/image6.png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23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9.xml"/><Relationship Id="rId36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71.xml"/><Relationship Id="rId19" Type="http://schemas.openxmlformats.org/officeDocument/2006/relationships/slideLayout" Target="../slideLayouts/slideLayout80.xml"/><Relationship Id="rId31" Type="http://schemas.openxmlformats.org/officeDocument/2006/relationships/slideLayout" Target="../slideLayouts/slideLayout92.xml"/><Relationship Id="rId44" Type="http://schemas.openxmlformats.org/officeDocument/2006/relationships/image" Target="../media/image5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6.xml"/><Relationship Id="rId43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slideLayout" Target="../slideLayouts/slideLayout120.xml"/><Relationship Id="rId26" Type="http://schemas.openxmlformats.org/officeDocument/2006/relationships/slideLayout" Target="../slideLayouts/slideLayout128.xml"/><Relationship Id="rId39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123.xml"/><Relationship Id="rId34" Type="http://schemas.openxmlformats.org/officeDocument/2006/relationships/slideLayout" Target="../slideLayouts/slideLayout136.xml"/><Relationship Id="rId42" Type="http://schemas.openxmlformats.org/officeDocument/2006/relationships/slideLayout" Target="../slideLayouts/slideLayout144.xml"/><Relationship Id="rId47" Type="http://schemas.openxmlformats.org/officeDocument/2006/relationships/image" Target="../media/image5.png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5" Type="http://schemas.openxmlformats.org/officeDocument/2006/relationships/slideLayout" Target="../slideLayouts/slideLayout127.xml"/><Relationship Id="rId33" Type="http://schemas.openxmlformats.org/officeDocument/2006/relationships/slideLayout" Target="../slideLayouts/slideLayout135.xml"/><Relationship Id="rId38" Type="http://schemas.openxmlformats.org/officeDocument/2006/relationships/slideLayout" Target="../slideLayouts/slideLayout140.xml"/><Relationship Id="rId46" Type="http://schemas.openxmlformats.org/officeDocument/2006/relationships/image" Target="../media/image1.png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slideLayout" Target="../slideLayouts/slideLayout122.xml"/><Relationship Id="rId29" Type="http://schemas.openxmlformats.org/officeDocument/2006/relationships/slideLayout" Target="../slideLayouts/slideLayout131.xml"/><Relationship Id="rId41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24" Type="http://schemas.openxmlformats.org/officeDocument/2006/relationships/slideLayout" Target="../slideLayouts/slideLayout126.xml"/><Relationship Id="rId32" Type="http://schemas.openxmlformats.org/officeDocument/2006/relationships/slideLayout" Target="../slideLayouts/slideLayout134.xml"/><Relationship Id="rId37" Type="http://schemas.openxmlformats.org/officeDocument/2006/relationships/slideLayout" Target="../slideLayouts/slideLayout139.xml"/><Relationship Id="rId40" Type="http://schemas.openxmlformats.org/officeDocument/2006/relationships/slideLayout" Target="../slideLayouts/slideLayout142.xml"/><Relationship Id="rId45" Type="http://schemas.openxmlformats.org/officeDocument/2006/relationships/theme" Target="../theme/theme4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23" Type="http://schemas.openxmlformats.org/officeDocument/2006/relationships/slideLayout" Target="../slideLayouts/slideLayout125.xml"/><Relationship Id="rId28" Type="http://schemas.openxmlformats.org/officeDocument/2006/relationships/slideLayout" Target="../slideLayouts/slideLayout130.xml"/><Relationship Id="rId36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121.xml"/><Relationship Id="rId31" Type="http://schemas.openxmlformats.org/officeDocument/2006/relationships/slideLayout" Target="../slideLayouts/slideLayout133.xml"/><Relationship Id="rId44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Relationship Id="rId22" Type="http://schemas.openxmlformats.org/officeDocument/2006/relationships/slideLayout" Target="../slideLayouts/slideLayout124.xml"/><Relationship Id="rId27" Type="http://schemas.openxmlformats.org/officeDocument/2006/relationships/slideLayout" Target="../slideLayouts/slideLayout129.xml"/><Relationship Id="rId30" Type="http://schemas.openxmlformats.org/officeDocument/2006/relationships/slideLayout" Target="../slideLayouts/slideLayout132.xml"/><Relationship Id="rId35" Type="http://schemas.openxmlformats.org/officeDocument/2006/relationships/slideLayout" Target="../slideLayouts/slideLayout137.xml"/><Relationship Id="rId43" Type="http://schemas.openxmlformats.org/officeDocument/2006/relationships/slideLayout" Target="../slideLayouts/slideLayout145.xml"/><Relationship Id="rId48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25B2D8-29CD-49A2-A306-7BF824CC9558}"/>
              </a:ext>
            </a:extLst>
          </p:cNvPr>
          <p:cNvSpPr/>
          <p:nvPr userDrawn="1"/>
        </p:nvSpPr>
        <p:spPr bwMode="gray">
          <a:xfrm>
            <a:off x="0" y="4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12674" tIns="56337" rIns="112674" bIns="5633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0000"/>
              </a:lnSpc>
              <a:spcBef>
                <a:spcPts val="1877"/>
              </a:spcBef>
              <a:buClr>
                <a:schemeClr val="bg2"/>
              </a:buClr>
            </a:pPr>
            <a:endParaRPr lang="en-GB" sz="2177" dirty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7" y="643468"/>
            <a:ext cx="8652328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1" y="1388443"/>
            <a:ext cx="8637054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924282" rtl="0" eaLnBrk="1" latinLnBrk="0" hangingPunct="1">
              <a:lnSpc>
                <a:spcPct val="85000"/>
              </a:lnSpc>
              <a:spcBef>
                <a:spcPts val="204"/>
              </a:spcBef>
            </a:pPr>
            <a:endParaRPr lang="en-GB" sz="8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5" name="Picture 17" descr="IPSOS_GAMECHANGERS_blue.png"/>
          <p:cNvPicPr>
            <a:picLocks noChangeAspect="1"/>
          </p:cNvPicPr>
          <p:nvPr userDrawn="1"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521953" y="4674736"/>
            <a:ext cx="377327" cy="266987"/>
          </a:xfrm>
          <a:prstGeom prst="rect">
            <a:avLst/>
          </a:prstGeom>
        </p:spPr>
      </p:pic>
      <p:pic>
        <p:nvPicPr>
          <p:cNvPr id="7" name="Revision_img_OK" descr="A picture containing object, clock&#10;&#10;Description automatically generated" hidden="1">
            <a:extLst>
              <a:ext uri="{FF2B5EF4-FFF2-40B4-BE49-F238E27FC236}">
                <a16:creationId xmlns:a16="http://schemas.microsoft.com/office/drawing/2014/main" id="{DE51BE64-BA04-4234-9458-C9C2B82E9F5C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000" y="0"/>
            <a:ext cx="720000" cy="720000"/>
          </a:xfrm>
          <a:prstGeom prst="rect">
            <a:avLst/>
          </a:prstGeom>
        </p:spPr>
      </p:pic>
      <p:pic>
        <p:nvPicPr>
          <p:cNvPr id="8" name="Revision_img_REV" descr="A picture containing object, clock&#10;&#10;Description automatically generated" hidden="1">
            <a:extLst>
              <a:ext uri="{FF2B5EF4-FFF2-40B4-BE49-F238E27FC236}">
                <a16:creationId xmlns:a16="http://schemas.microsoft.com/office/drawing/2014/main" id="{02066501-5C89-4D95-AC08-179C21A44EF8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000" y="0"/>
            <a:ext cx="720000" cy="720000"/>
          </a:xfrm>
          <a:prstGeom prst="rect">
            <a:avLst/>
          </a:prstGeom>
        </p:spPr>
      </p:pic>
      <p:pic>
        <p:nvPicPr>
          <p:cNvPr id="9" name="Revision_img_PEND" descr="A close up of a clock&#10;&#10;Description automatically generated" hidden="1">
            <a:extLst>
              <a:ext uri="{FF2B5EF4-FFF2-40B4-BE49-F238E27FC236}">
                <a16:creationId xmlns:a16="http://schemas.microsoft.com/office/drawing/2014/main" id="{01D79A54-C80A-4DF2-ACEC-042C48CD09F3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4000" y="0"/>
            <a:ext cx="720000" cy="720000"/>
          </a:xfrm>
          <a:prstGeom prst="rect">
            <a:avLst/>
          </a:prstGeom>
        </p:spPr>
      </p:pic>
      <p:graphicFrame>
        <p:nvGraphicFramePr>
          <p:cNvPr id="11" name="IpsosToolbar_Briefing_Slide" hidden="1">
            <a:extLst>
              <a:ext uri="{FF2B5EF4-FFF2-40B4-BE49-F238E27FC236}">
                <a16:creationId xmlns:a16="http://schemas.microsoft.com/office/drawing/2014/main" id="{FAF93A8A-6621-41D8-85E4-256B0225EBA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9338299"/>
              </p:ext>
            </p:extLst>
          </p:nvPr>
        </p:nvGraphicFramePr>
        <p:xfrm>
          <a:off x="0" y="679520"/>
          <a:ext cx="4320000" cy="144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val="680429793"/>
                    </a:ext>
                  </a:extLst>
                </a:gridCol>
                <a:gridCol w="2736000">
                  <a:extLst>
                    <a:ext uri="{9D8B030D-6E8A-4147-A177-3AD203B41FA5}">
                      <a16:colId xmlns:a16="http://schemas.microsoft.com/office/drawing/2014/main" val="1717690144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description (filter)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229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Banner info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1790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Table/Question number/title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839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2241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Slide/Chart </a:t>
                      </a:r>
                      <a:r>
                        <a:rPr lang="en-US" sz="900" b="0" i="0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(if not in library!)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80602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Ranking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0353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Sigs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4753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 instruction</a:t>
                      </a:r>
                    </a:p>
                  </a:txBody>
                  <a:tcPr marL="36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981876"/>
                  </a:ext>
                </a:extLst>
              </a:tr>
            </a:tbl>
          </a:graphicData>
        </a:graphic>
      </p:graphicFrame>
      <p:graphicFrame>
        <p:nvGraphicFramePr>
          <p:cNvPr id="12" name="IpsosToolbar_Briefing_General" hidden="1">
            <a:extLst>
              <a:ext uri="{FF2B5EF4-FFF2-40B4-BE49-F238E27FC236}">
                <a16:creationId xmlns:a16="http://schemas.microsoft.com/office/drawing/2014/main" id="{0DE2B683-76C3-4A6A-B383-9B8B2920E88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4528630"/>
              </p:ext>
            </p:extLst>
          </p:nvPr>
        </p:nvGraphicFramePr>
        <p:xfrm>
          <a:off x="0" y="-1"/>
          <a:ext cx="4320000" cy="270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4000">
                  <a:extLst>
                    <a:ext uri="{9D8B030D-6E8A-4147-A177-3AD203B41FA5}">
                      <a16:colId xmlns:a16="http://schemas.microsoft.com/office/drawing/2014/main" val="680429793"/>
                    </a:ext>
                  </a:extLst>
                </a:gridCol>
                <a:gridCol w="2736000">
                  <a:extLst>
                    <a:ext uri="{9D8B030D-6E8A-4147-A177-3AD203B41FA5}">
                      <a16:colId xmlns:a16="http://schemas.microsoft.com/office/drawing/2014/main" val="1717690144"/>
                    </a:ext>
                  </a:extLst>
                </a:gridCol>
              </a:tblGrid>
              <a:tr h="180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TIMINGS &amp; BATCHES </a:t>
                      </a:r>
                      <a:r>
                        <a:rPr lang="en-GB" sz="900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(intermediate deadlines)</a:t>
                      </a:r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GB" sz="10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 anchor="ctr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03816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review moment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9229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Batch 1, 2, ...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17901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Deadline full report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288394"/>
                  </a:ext>
                </a:extLst>
              </a:tr>
              <a:tr h="180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INFO</a:t>
                      </a:r>
                    </a:p>
                  </a:txBody>
                  <a:tcPr marL="36000" marR="36000" marT="0" marB="0" anchor="ctr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0424747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PN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2241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title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80602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Client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0353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 leader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47535"/>
                  </a:ext>
                </a:extLst>
              </a:tr>
              <a:tr h="1800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BRIEFING INSTRUCTIONS</a:t>
                      </a:r>
                    </a:p>
                  </a:txBody>
                  <a:tcPr marL="36000" marR="36000" marT="0" marB="0" anchor="ctr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112063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project instruction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7291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layout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20864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 language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47737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base size indication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52500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292929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Extra instruction</a:t>
                      </a:r>
                      <a:endParaRPr lang="en-US" sz="900" b="1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08000" marR="36000" marT="0" marB="0">
                    <a:lnL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solidFill>
                          <a:srgbClr val="29292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0" marB="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AE4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2981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4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318" r:id="rId1"/>
    <p:sldLayoutId id="2147493383" r:id="rId2"/>
    <p:sldLayoutId id="2147493319" r:id="rId3"/>
    <p:sldLayoutId id="2147493322" r:id="rId4"/>
    <p:sldLayoutId id="2147493323" r:id="rId5"/>
    <p:sldLayoutId id="2147493382" r:id="rId6"/>
    <p:sldLayoutId id="2147493315" r:id="rId7"/>
    <p:sldLayoutId id="2147493316" r:id="rId8"/>
    <p:sldLayoutId id="2147493317" r:id="rId9"/>
    <p:sldLayoutId id="2147493331" r:id="rId10"/>
    <p:sldLayoutId id="2147493332" r:id="rId11"/>
    <p:sldLayoutId id="2147493333" r:id="rId12"/>
    <p:sldLayoutId id="2147493334" r:id="rId13"/>
    <p:sldLayoutId id="2147493335" r:id="rId14"/>
    <p:sldLayoutId id="2147493336" r:id="rId15"/>
    <p:sldLayoutId id="2147493339" r:id="rId16"/>
    <p:sldLayoutId id="2147493340" r:id="rId17"/>
    <p:sldLayoutId id="2147493624" r:id="rId18"/>
  </p:sldLayoutIdLst>
  <p:hf hdr="0"/>
  <p:txStyles>
    <p:titleStyle>
      <a:lvl1pPr algn="l" defTabSz="924282" rtl="0" eaLnBrk="1" latinLnBrk="0" hangingPunct="1">
        <a:lnSpc>
          <a:spcPct val="90000"/>
        </a:lnSpc>
        <a:spcBef>
          <a:spcPts val="408"/>
        </a:spcBef>
        <a:buNone/>
        <a:tabLst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3240" indent="0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86802" indent="-186802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431911" indent="-191121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606834" indent="-176004" algn="l" defTabSz="924282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41775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391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66056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28198" indent="-231070" algn="l" defTabSz="9242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2140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428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6422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856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0704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284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498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7126" algn="l" defTabSz="92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342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rgbClr val="1C1C1C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11" name="Picture 24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17" descr="IPSOS_GAMECHANGERS_blue.png"/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397025" y="4497572"/>
            <a:ext cx="502255" cy="44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30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91" r:id="rId1"/>
    <p:sldLayoutId id="2147493492" r:id="rId2"/>
    <p:sldLayoutId id="2147493493" r:id="rId3"/>
    <p:sldLayoutId id="2147493494" r:id="rId4"/>
    <p:sldLayoutId id="2147493495" r:id="rId5"/>
    <p:sldLayoutId id="2147493496" r:id="rId6"/>
    <p:sldLayoutId id="2147493497" r:id="rId7"/>
    <p:sldLayoutId id="2147493498" r:id="rId8"/>
    <p:sldLayoutId id="2147493499" r:id="rId9"/>
    <p:sldLayoutId id="2147493500" r:id="rId10"/>
    <p:sldLayoutId id="2147493501" r:id="rId11"/>
    <p:sldLayoutId id="2147493502" r:id="rId12"/>
    <p:sldLayoutId id="2147493503" r:id="rId13"/>
    <p:sldLayoutId id="2147493504" r:id="rId14"/>
    <p:sldLayoutId id="2147493505" r:id="rId15"/>
    <p:sldLayoutId id="2147493506" r:id="rId16"/>
    <p:sldLayoutId id="2147493507" r:id="rId17"/>
    <p:sldLayoutId id="2147493508" r:id="rId18"/>
    <p:sldLayoutId id="2147493509" r:id="rId19"/>
    <p:sldLayoutId id="2147493510" r:id="rId20"/>
    <p:sldLayoutId id="2147493511" r:id="rId21"/>
    <p:sldLayoutId id="2147493512" r:id="rId22"/>
    <p:sldLayoutId id="2147493513" r:id="rId23"/>
    <p:sldLayoutId id="2147493514" r:id="rId24"/>
    <p:sldLayoutId id="2147493515" r:id="rId25"/>
    <p:sldLayoutId id="2147493516" r:id="rId26"/>
    <p:sldLayoutId id="2147493517" r:id="rId27"/>
    <p:sldLayoutId id="2147493518" r:id="rId28"/>
    <p:sldLayoutId id="2147493519" r:id="rId29"/>
    <p:sldLayoutId id="2147493520" r:id="rId30"/>
    <p:sldLayoutId id="2147493521" r:id="rId31"/>
    <p:sldLayoutId id="2147493522" r:id="rId32"/>
    <p:sldLayoutId id="2147493523" r:id="rId33"/>
    <p:sldLayoutId id="2147493524" r:id="rId34"/>
    <p:sldLayoutId id="2147493525" r:id="rId35"/>
    <p:sldLayoutId id="2147493526" r:id="rId36"/>
    <p:sldLayoutId id="2147493527" r:id="rId37"/>
    <p:sldLayoutId id="2147493528" r:id="rId38"/>
    <p:sldLayoutId id="2147493529" r:id="rId39"/>
    <p:sldLayoutId id="2147493530" r:id="rId40"/>
    <p:sldLayoutId id="2147493531" r:id="rId41"/>
    <p:sldLayoutId id="2147493532" r:id="rId42"/>
    <p:sldLayoutId id="2147493533" r:id="rId43"/>
  </p:sldLayoutIdLst>
  <p:hf hdr="0"/>
  <p:txStyles>
    <p:titleStyle>
      <a:lvl1pPr algn="l" defTabSz="693212" rtl="0" eaLnBrk="1" latinLnBrk="0" hangingPunct="1">
        <a:lnSpc>
          <a:spcPct val="90000"/>
        </a:lnSpc>
        <a:spcBef>
          <a:spcPts val="306"/>
        </a:spcBef>
        <a:buNone/>
        <a:tabLst/>
        <a:defRPr sz="247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12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243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02" indent="-140102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33" indent="-143341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55126" indent="-132003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906331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937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9542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149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660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3212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39817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6423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33028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7963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2624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7284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342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2018 Ipsos.</a:t>
            </a:r>
            <a:endParaRPr lang="en-GB" sz="900" dirty="0">
              <a:solidFill>
                <a:srgbClr val="1C1C1C">
                  <a:lumMod val="75000"/>
                  <a:lumOff val="25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8" name="Picture 17" descr="IPSOS_GAMECHANGERS_blue.png"/>
            <p:cNvPicPr>
              <a:picLocks noChangeAspect="1"/>
            </p:cNvPicPr>
            <p:nvPr/>
          </p:nvPicPr>
          <p:blipFill rotWithShape="1">
            <a:blip r:embed="rId4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4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94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35" r:id="rId1"/>
    <p:sldLayoutId id="2147493536" r:id="rId2"/>
    <p:sldLayoutId id="2147493537" r:id="rId3"/>
    <p:sldLayoutId id="2147493538" r:id="rId4"/>
    <p:sldLayoutId id="2147493539" r:id="rId5"/>
    <p:sldLayoutId id="2147493540" r:id="rId6"/>
    <p:sldLayoutId id="2147493541" r:id="rId7"/>
    <p:sldLayoutId id="2147493542" r:id="rId8"/>
    <p:sldLayoutId id="2147493543" r:id="rId9"/>
    <p:sldLayoutId id="2147493544" r:id="rId10"/>
    <p:sldLayoutId id="2147493545" r:id="rId11"/>
    <p:sldLayoutId id="2147493546" r:id="rId12"/>
    <p:sldLayoutId id="2147493547" r:id="rId13"/>
    <p:sldLayoutId id="2147493548" r:id="rId14"/>
    <p:sldLayoutId id="2147493549" r:id="rId15"/>
    <p:sldLayoutId id="2147493550" r:id="rId16"/>
    <p:sldLayoutId id="2147493551" r:id="rId17"/>
    <p:sldLayoutId id="2147493552" r:id="rId18"/>
    <p:sldLayoutId id="2147493553" r:id="rId19"/>
    <p:sldLayoutId id="2147493554" r:id="rId20"/>
    <p:sldLayoutId id="2147493555" r:id="rId21"/>
    <p:sldLayoutId id="2147493556" r:id="rId22"/>
    <p:sldLayoutId id="2147493557" r:id="rId23"/>
    <p:sldLayoutId id="2147493558" r:id="rId24"/>
    <p:sldLayoutId id="2147493559" r:id="rId25"/>
    <p:sldLayoutId id="2147493560" r:id="rId26"/>
    <p:sldLayoutId id="2147493561" r:id="rId27"/>
    <p:sldLayoutId id="2147493562" r:id="rId28"/>
    <p:sldLayoutId id="2147493563" r:id="rId29"/>
    <p:sldLayoutId id="2147493564" r:id="rId30"/>
    <p:sldLayoutId id="2147493565" r:id="rId31"/>
    <p:sldLayoutId id="2147493566" r:id="rId32"/>
    <p:sldLayoutId id="2147493567" r:id="rId33"/>
    <p:sldLayoutId id="2147493568" r:id="rId34"/>
    <p:sldLayoutId id="2147493569" r:id="rId35"/>
    <p:sldLayoutId id="2147493570" r:id="rId36"/>
    <p:sldLayoutId id="2147493571" r:id="rId37"/>
    <p:sldLayoutId id="2147493572" r:id="rId38"/>
    <p:sldLayoutId id="2147493573" r:id="rId39"/>
    <p:sldLayoutId id="2147493574" r:id="rId40"/>
    <p:sldLayoutId id="2147493575" r:id="rId41"/>
  </p:sldLayoutIdLst>
  <p:hf hdr="0"/>
  <p:txStyles>
    <p:titleStyle>
      <a:lvl1pPr algn="l" defTabSz="693212" rtl="0" eaLnBrk="1" latinLnBrk="0" hangingPunct="1">
        <a:lnSpc>
          <a:spcPct val="90000"/>
        </a:lnSpc>
        <a:spcBef>
          <a:spcPts val="306"/>
        </a:spcBef>
        <a:buNone/>
        <a:tabLst/>
        <a:defRPr sz="247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12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243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02" indent="-140102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33" indent="-143341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55126" indent="-132003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906331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937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9542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149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660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3212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39817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6423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33028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7963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2624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7284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2378" y="643469"/>
            <a:ext cx="8654595" cy="34278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652" y="1388443"/>
            <a:ext cx="8651621" cy="26430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9634" y="4686827"/>
            <a:ext cx="307188" cy="238005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algn="l" defTabSz="693212" rtl="0" eaLnBrk="1" latinLnBrk="0" hangingPunct="1">
              <a:lnSpc>
                <a:spcPct val="85000"/>
              </a:lnSpc>
              <a:spcBef>
                <a:spcPts val="153"/>
              </a:spcBef>
            </a:pPr>
            <a:fld id="{01990C03-C3A3-48FE-AF6D-3AE397C89625}" type="slidenum">
              <a:rPr lang="en-GB" sz="600" kern="1200" smtClean="0">
                <a:solidFill>
                  <a:schemeClr val="bg2"/>
                </a:solidFill>
                <a:latin typeface="+mn-lt"/>
                <a:ea typeface="+mn-ea"/>
                <a:cs typeface="+mn-cs"/>
              </a:rPr>
              <a:pPr marL="0" algn="l" defTabSz="693212" rtl="0" eaLnBrk="1" latinLnBrk="0" hangingPunct="1">
                <a:lnSpc>
                  <a:spcPct val="85000"/>
                </a:lnSpc>
                <a:spcBef>
                  <a:spcPts val="153"/>
                </a:spcBef>
              </a:pPr>
              <a:t>‹#›</a:t>
            </a:fld>
            <a:endParaRPr lang="en-GB" sz="600" kern="1200" dirty="0">
              <a:solidFill>
                <a:schemeClr val="bg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9736" y="4755926"/>
            <a:ext cx="691172" cy="168907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/>
          <a:p>
            <a:pPr marL="0" marR="0" indent="0" algn="l" defTabSz="693212" rtl="0" eaLnBrk="1" fontAlgn="auto" latinLnBrk="0" hangingPunct="1">
              <a:lnSpc>
                <a:spcPct val="85000"/>
              </a:lnSpc>
              <a:spcBef>
                <a:spcPts val="1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600" kern="1200" dirty="0">
                <a:solidFill>
                  <a:schemeClr val="bg2"/>
                </a:solidFill>
                <a:latin typeface="+mn-lt"/>
                <a:ea typeface="+mn-ea"/>
                <a:cs typeface="+mn-cs"/>
              </a:rPr>
              <a:t>© 2016 Ipsos.</a:t>
            </a:r>
            <a:endParaRPr lang="en-GB" sz="900" dirty="0">
              <a:solidFill>
                <a:srgbClr val="1C1C1C">
                  <a:lumMod val="75000"/>
                  <a:lumOff val="25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965726" y="4674736"/>
            <a:ext cx="1933546" cy="266987"/>
            <a:chOff x="10239375" y="6688139"/>
            <a:chExt cx="2842245" cy="523426"/>
          </a:xfrm>
        </p:grpSpPr>
        <p:pic>
          <p:nvPicPr>
            <p:cNvPr id="18" name="Picture 17" descr="IPSOS_GAMECHANGERS_blue.png"/>
            <p:cNvPicPr>
              <a:picLocks noChangeAspect="1"/>
            </p:cNvPicPr>
            <p:nvPr/>
          </p:nvPicPr>
          <p:blipFill rotWithShape="1">
            <a:blip r:embed="rId4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888" t="-9671" b="-1"/>
            <a:stretch/>
          </p:blipFill>
          <p:spPr>
            <a:xfrm>
              <a:off x="12526963" y="6688139"/>
              <a:ext cx="554657" cy="523426"/>
            </a:xfrm>
            <a:prstGeom prst="rect">
              <a:avLst/>
            </a:prstGeom>
          </p:spPr>
        </p:pic>
        <p:pic>
          <p:nvPicPr>
            <p:cNvPr id="19" name="Picture 18" descr="IPSOS_GAMECHANGERS_blue.png"/>
            <p:cNvPicPr>
              <a:picLocks noChangeAspect="1"/>
            </p:cNvPicPr>
            <p:nvPr userDrawn="1"/>
          </p:nvPicPr>
          <p:blipFill rotWithShape="1">
            <a:blip r:embed="rId4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10" r="22774"/>
            <a:stretch/>
          </p:blipFill>
          <p:spPr>
            <a:xfrm>
              <a:off x="10239375" y="6804025"/>
              <a:ext cx="2028825" cy="407539"/>
            </a:xfrm>
            <a:prstGeom prst="rect">
              <a:avLst/>
            </a:prstGeom>
          </p:spPr>
        </p:pic>
      </p:grpSp>
      <p:pic>
        <p:nvPicPr>
          <p:cNvPr id="11" name="Picture 24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020" y="159884"/>
            <a:ext cx="1888872" cy="15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960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577" r:id="rId1"/>
    <p:sldLayoutId id="2147493578" r:id="rId2"/>
    <p:sldLayoutId id="2147493579" r:id="rId3"/>
    <p:sldLayoutId id="2147493580" r:id="rId4"/>
    <p:sldLayoutId id="2147493581" r:id="rId5"/>
    <p:sldLayoutId id="2147493582" r:id="rId6"/>
    <p:sldLayoutId id="2147493583" r:id="rId7"/>
    <p:sldLayoutId id="2147493584" r:id="rId8"/>
    <p:sldLayoutId id="2147493585" r:id="rId9"/>
    <p:sldLayoutId id="2147493586" r:id="rId10"/>
    <p:sldLayoutId id="2147493587" r:id="rId11"/>
    <p:sldLayoutId id="2147493588" r:id="rId12"/>
    <p:sldLayoutId id="2147493589" r:id="rId13"/>
    <p:sldLayoutId id="2147493590" r:id="rId14"/>
    <p:sldLayoutId id="2147493591" r:id="rId15"/>
    <p:sldLayoutId id="2147493592" r:id="rId16"/>
    <p:sldLayoutId id="2147493593" r:id="rId17"/>
    <p:sldLayoutId id="2147493594" r:id="rId18"/>
    <p:sldLayoutId id="2147493595" r:id="rId19"/>
    <p:sldLayoutId id="2147493596" r:id="rId20"/>
    <p:sldLayoutId id="2147493597" r:id="rId21"/>
    <p:sldLayoutId id="2147493598" r:id="rId22"/>
    <p:sldLayoutId id="2147493599" r:id="rId23"/>
    <p:sldLayoutId id="2147493600" r:id="rId24"/>
    <p:sldLayoutId id="2147493601" r:id="rId25"/>
    <p:sldLayoutId id="2147493602" r:id="rId26"/>
    <p:sldLayoutId id="2147493603" r:id="rId27"/>
    <p:sldLayoutId id="2147493604" r:id="rId28"/>
    <p:sldLayoutId id="2147493605" r:id="rId29"/>
    <p:sldLayoutId id="2147493606" r:id="rId30"/>
    <p:sldLayoutId id="2147493607" r:id="rId31"/>
    <p:sldLayoutId id="2147493608" r:id="rId32"/>
    <p:sldLayoutId id="2147493609" r:id="rId33"/>
    <p:sldLayoutId id="2147493610" r:id="rId34"/>
    <p:sldLayoutId id="2147493611" r:id="rId35"/>
    <p:sldLayoutId id="2147493612" r:id="rId36"/>
    <p:sldLayoutId id="2147493613" r:id="rId37"/>
    <p:sldLayoutId id="2147493614" r:id="rId38"/>
    <p:sldLayoutId id="2147493615" r:id="rId39"/>
    <p:sldLayoutId id="2147493616" r:id="rId40"/>
    <p:sldLayoutId id="2147493617" r:id="rId41"/>
    <p:sldLayoutId id="2147493618" r:id="rId42"/>
    <p:sldLayoutId id="2147493619" r:id="rId43"/>
    <p:sldLayoutId id="2147493621" r:id="rId44"/>
  </p:sldLayoutIdLst>
  <p:hf hdr="0"/>
  <p:txStyles>
    <p:titleStyle>
      <a:lvl1pPr algn="l" defTabSz="693212" rtl="0" eaLnBrk="1" latinLnBrk="0" hangingPunct="1">
        <a:lnSpc>
          <a:spcPct val="90000"/>
        </a:lnSpc>
        <a:spcBef>
          <a:spcPts val="306"/>
        </a:spcBef>
        <a:buNone/>
        <a:tabLst/>
        <a:defRPr sz="247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1200" kern="1200" cap="all" baseline="0">
          <a:solidFill>
            <a:schemeClr val="tx1"/>
          </a:solidFill>
          <a:latin typeface="+mn-lt"/>
          <a:ea typeface="+mn-ea"/>
          <a:cs typeface="+mn-cs"/>
        </a:defRPr>
      </a:lvl1pPr>
      <a:lvl2pPr marL="2430" indent="0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0102" indent="-140102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33" indent="-143341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Font typeface="Arial" panose="020B0604020202020204" pitchFamily="34" charset="0"/>
        <a:buChar char="–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455126" indent="-132003" algn="l" defTabSz="693212" rtl="0" eaLnBrk="1" latinLnBrk="0" hangingPunct="1">
        <a:lnSpc>
          <a:spcPct val="100000"/>
        </a:lnSpc>
        <a:spcBef>
          <a:spcPts val="225"/>
        </a:spcBef>
        <a:spcAft>
          <a:spcPts val="225"/>
        </a:spcAft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906331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52937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99542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46149" indent="-173303" algn="l" defTabSz="693212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660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93212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39817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86423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33028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7963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26240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72845" algn="l" defTabSz="69321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A3036FC-701B-4FDA-A447-507457D1333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8" y="1375399"/>
            <a:ext cx="6163009" cy="37681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0080B37-2E2D-4608-BDB7-E9AB188C2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3470" y="0"/>
            <a:ext cx="2970530" cy="5143500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b-NO" dirty="0"/>
          </a:p>
        </p:txBody>
      </p:sp>
      <p:sp>
        <p:nvSpPr>
          <p:cNvPr id="8" name="Rektangel 16">
            <a:extLst>
              <a:ext uri="{FF2B5EF4-FFF2-40B4-BE49-F238E27FC236}">
                <a16:creationId xmlns:a16="http://schemas.microsoft.com/office/drawing/2014/main" id="{738A0B4F-FB04-449A-B5AB-159F89788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6988"/>
            <a:ext cx="9144000" cy="892552"/>
          </a:xfrm>
          <a:prstGeom prst="rect">
            <a:avLst/>
          </a:prstGeom>
          <a:solidFill>
            <a:srgbClr val="008E94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ot="0" vert="horz" wrap="square" lIns="182880" tIns="45720" rIns="182880" bIns="45720" anchor="ctr" anchorCtr="0" upright="1">
            <a:spAutoFit/>
          </a:bodyPr>
          <a:lstStyle/>
          <a:p>
            <a:pPr>
              <a:spcAft>
                <a:spcPts val="0"/>
              </a:spcAft>
            </a:pPr>
            <a:r>
              <a:rPr lang="nb-NO" sz="26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Variasjoner i finansiering av fastlegeordningen                     – </a:t>
            </a:r>
            <a:r>
              <a:rPr lang="nb-NO" sz="2600" dirty="0"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fjerde</a:t>
            </a:r>
            <a:r>
              <a:rPr lang="nb-NO" sz="26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 oppfølgingsundersøkelse</a:t>
            </a:r>
            <a:endParaRPr lang="nb-NO" sz="1100" dirty="0">
              <a:effectLst/>
              <a:latin typeface="Arial" panose="020B0604020202020204" pitchFamily="34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Tekstboks 2">
            <a:extLst>
              <a:ext uri="{FF2B5EF4-FFF2-40B4-BE49-F238E27FC236}">
                <a16:creationId xmlns:a16="http://schemas.microsoft.com/office/drawing/2014/main" id="{E750D2D4-DB8F-40D1-953E-464ED031E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7918" y="2546013"/>
            <a:ext cx="2303941" cy="57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August</a:t>
            </a: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2022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b-NO" sz="1200" b="1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  <a:endParaRPr lang="nb-NO" sz="10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7" descr="IPSOS_GAMECHANGERS_blue.png">
            <a:extLst>
              <a:ext uri="{FF2B5EF4-FFF2-40B4-BE49-F238E27FC236}">
                <a16:creationId xmlns:a16="http://schemas.microsoft.com/office/drawing/2014/main" id="{ACF756B4-3F3C-4B13-95C7-921675122E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8" t="-9671" b="-1"/>
          <a:stretch/>
        </p:blipFill>
        <p:spPr>
          <a:xfrm>
            <a:off x="8420997" y="4580110"/>
            <a:ext cx="627321" cy="443876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545831B1-2E10-4677-9B78-5536C8DEF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0517" y="4626579"/>
            <a:ext cx="808581" cy="41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034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CD1597A-6668-4CCF-8D1E-DC7748F60E76}"/>
              </a:ext>
            </a:extLst>
          </p:cNvPr>
          <p:cNvSpPr txBox="1">
            <a:spLocks/>
          </p:cNvSpPr>
          <p:nvPr/>
        </p:nvSpPr>
        <p:spPr>
          <a:xfrm>
            <a:off x="301396" y="340088"/>
            <a:ext cx="8730064" cy="2492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8 av 10 kommuner subsidierer fastlegeordningen utover hovedmodellen i 2022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1B3CEC7-D4F0-4DCD-80EF-D9E662810FE9}"/>
              </a:ext>
            </a:extLst>
          </p:cNvPr>
          <p:cNvSpPr txBox="1"/>
          <p:nvPr/>
        </p:nvSpPr>
        <p:spPr>
          <a:xfrm>
            <a:off x="6700771" y="1955962"/>
            <a:ext cx="196340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63"/>
            <a:r>
              <a:rPr lang="nb-NO" sz="1200" dirty="0"/>
              <a:t>Samlet sett utgjør dette 287 av landets 356 kommuner i år.</a:t>
            </a:r>
          </a:p>
          <a:p>
            <a:pPr marL="4763"/>
            <a:endParaRPr lang="nb-NO" sz="1200" dirty="0"/>
          </a:p>
          <a:p>
            <a:pPr marL="4763"/>
            <a:r>
              <a:rPr lang="nb-NO" sz="1200" dirty="0"/>
              <a:t>Endringen fra i fjor til i år er ikke signifikant.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2453CF9-209C-4874-8560-9DA5C9566265}"/>
              </a:ext>
            </a:extLst>
          </p:cNvPr>
          <p:cNvSpPr txBox="1">
            <a:spLocks/>
          </p:cNvSpPr>
          <p:nvPr/>
        </p:nvSpPr>
        <p:spPr>
          <a:xfrm>
            <a:off x="218705" y="4451229"/>
            <a:ext cx="7235321" cy="450921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Egenfinansierer/subsidierer din kommune fastlegeordningen utover den ordinære fastlegeordningen (hovedmodellen), dvs. utover basistilskuddet og eventuelle utjamningstilskudd? Base: Alle  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C41EF30E-A080-4AB4-9578-0A226F653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8" name="Diagram 20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3574559"/>
              </p:ext>
            </p:extLst>
          </p:nvPr>
        </p:nvGraphicFramePr>
        <p:xfrm>
          <a:off x="450229" y="833170"/>
          <a:ext cx="5672779" cy="3194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5885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8CC28A94-C7A0-44D6-9545-BC20AEC7C24E}"/>
              </a:ext>
            </a:extLst>
          </p:cNvPr>
          <p:cNvSpPr/>
          <p:nvPr/>
        </p:nvSpPr>
        <p:spPr>
          <a:xfrm>
            <a:off x="254000" y="200830"/>
            <a:ext cx="86867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3"/>
            <a:r>
              <a:rPr lang="nb-NO" b="1" dirty="0"/>
              <a:t>Hyppigere subsidiering blant mellomsentrale kommuner og mellomstore kommuner målt i folkemengde. Økning i subsidiering blant de mest sentrale og største kommunene.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D5847B0B-C39F-4EBB-9B34-F5A7C3ECBE01}"/>
              </a:ext>
            </a:extLst>
          </p:cNvPr>
          <p:cNvSpPr/>
          <p:nvPr/>
        </p:nvSpPr>
        <p:spPr>
          <a:xfrm>
            <a:off x="254001" y="4445931"/>
            <a:ext cx="6270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/>
              <a:t>Kommuner som egenfinansierer/subsidierer fastlegeordningen utover den ordinære fastlegeordningen. 	                   Sentralitet og folkemengde. 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3FEDAA94-9129-4CF5-A739-E9E5E5684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11" name="Diagram 405">
            <a:extLst>
              <a:ext uri="{FF2B5EF4-FFF2-40B4-BE49-F238E27FC236}">
                <a16:creationId xmlns:a16="http://schemas.microsoft.com/office/drawing/2014/main" id="{9DA7C000-DDA3-47FA-B942-901D2641F6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33349"/>
              </p:ext>
            </p:extLst>
          </p:nvPr>
        </p:nvGraphicFramePr>
        <p:xfrm>
          <a:off x="4571999" y="1102770"/>
          <a:ext cx="4368799" cy="3343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Diagram 404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806106"/>
              </p:ext>
            </p:extLst>
          </p:nvPr>
        </p:nvGraphicFramePr>
        <p:xfrm>
          <a:off x="0" y="1102771"/>
          <a:ext cx="4411226" cy="325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47233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EFB0015-3139-4279-A83F-D45341FA3B5B}"/>
              </a:ext>
            </a:extLst>
          </p:cNvPr>
          <p:cNvSpPr txBox="1">
            <a:spLocks/>
          </p:cNvSpPr>
          <p:nvPr/>
        </p:nvSpPr>
        <p:spPr>
          <a:xfrm>
            <a:off x="175227" y="4578548"/>
            <a:ext cx="7157585" cy="424985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Hvilke typer egenfinansiering/subsidieringsløsninger av fastlegeordningen har din kommune?                      		           Flere svar mulig. Base: Egenfinansierer/subsidierer fastlegeordningen</a:t>
            </a:r>
            <a:br>
              <a:rPr lang="nb-NO" sz="1000" dirty="0"/>
            </a:br>
            <a:r>
              <a:rPr lang="nb-NO" sz="800" dirty="0"/>
              <a:t>* Endret fra «Gunstige avtaler om leie av praksislokaler/utstyr til næringsdrivende» i 2022 ** Nytt alternativ i 2022.</a:t>
            </a:r>
            <a:endParaRPr lang="nb-NO" sz="800" dirty="0">
              <a:latin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B5E513-8956-46C3-9538-46A91A240F11}"/>
              </a:ext>
            </a:extLst>
          </p:cNvPr>
          <p:cNvSpPr txBox="1">
            <a:spLocks/>
          </p:cNvSpPr>
          <p:nvPr/>
        </p:nvSpPr>
        <p:spPr>
          <a:xfrm>
            <a:off x="232377" y="179619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Fastlønn, avtaler om leie av praksislokaler/utstyr til næringsdrivende og avtaler om disposisjon av kommunale støttefunksjoner/annet helsepersonell er stadig mye brukt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7B6506D-0091-428F-8DC7-2B733D27E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6" name="Diagram 22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20832"/>
              </p:ext>
            </p:extLst>
          </p:nvPr>
        </p:nvGraphicFramePr>
        <p:xfrm>
          <a:off x="180864" y="753272"/>
          <a:ext cx="8736396" cy="3775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7835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FC4E770-77F9-4A2C-B57D-E5683B5808A5}"/>
              </a:ext>
            </a:extLst>
          </p:cNvPr>
          <p:cNvSpPr txBox="1">
            <a:spLocks/>
          </p:cNvSpPr>
          <p:nvPr/>
        </p:nvSpPr>
        <p:spPr>
          <a:xfrm>
            <a:off x="232377" y="247352"/>
            <a:ext cx="8772434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Rundt 3</a:t>
            </a:r>
            <a:r>
              <a:rPr lang="nb-NO" sz="1800" noProof="0" dirty="0">
                <a:solidFill>
                  <a:srgbClr val="222223"/>
                </a:solidFill>
                <a:latin typeface="Calibri"/>
              </a:rPr>
              <a:t> av 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4</a:t>
            </a:r>
            <a:r>
              <a:rPr lang="nb-NO" sz="1800" noProof="0" dirty="0">
                <a:solidFill>
                  <a:srgbClr val="222223"/>
                </a:solidFill>
                <a:latin typeface="Calibri"/>
              </a:rPr>
              <a:t> som subsidierer har gjort dette over flere år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.</a:t>
            </a:r>
            <a:r>
              <a:rPr lang="nb-NO" sz="1800" noProof="0" dirty="0">
                <a:solidFill>
                  <a:srgbClr val="222223"/>
                </a:solidFill>
                <a:latin typeface="Calibri"/>
              </a:rPr>
              <a:t> Nær dobling fra 2018 til 2022 i andel som oppgir at subsidieringen har 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økt</a:t>
            </a:r>
            <a:r>
              <a:rPr lang="nb-NO" sz="1800" noProof="0" dirty="0">
                <a:solidFill>
                  <a:srgbClr val="222223"/>
                </a:solidFill>
                <a:latin typeface="Calibri"/>
              </a:rPr>
              <a:t> over tid.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C33B769-781F-4703-B437-7A26B5265EDF}"/>
              </a:ext>
            </a:extLst>
          </p:cNvPr>
          <p:cNvSpPr txBox="1">
            <a:spLocks/>
          </p:cNvSpPr>
          <p:nvPr/>
        </p:nvSpPr>
        <p:spPr>
          <a:xfrm>
            <a:off x="4043151" y="4356277"/>
            <a:ext cx="3651677" cy="654986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Jeg opplever at omfanget av egenfinansiering/subsidiering av fastlegeordningen i min kommune har…  		             Base: Egenfinansierer/subsidierer fastlegeordningen </a:t>
            </a:r>
            <a:endParaRPr lang="nb-NO" sz="1000" dirty="0">
              <a:latin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DBAB77-4287-4069-AFF7-A991673C91AA}"/>
              </a:ext>
            </a:extLst>
          </p:cNvPr>
          <p:cNvSpPr txBox="1">
            <a:spLocks/>
          </p:cNvSpPr>
          <p:nvPr/>
        </p:nvSpPr>
        <p:spPr>
          <a:xfrm>
            <a:off x="7325248" y="1674096"/>
            <a:ext cx="1679563" cy="9971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200" b="0" dirty="0">
                <a:latin typeface="+mn-lt"/>
              </a:rPr>
              <a:t>En høyere andel av mindre kommuner (målt i antall innbyggere) og mindre sentrale kommuner har subsidiert fastlege-ordningen over flere år.</a:t>
            </a:r>
            <a:endParaRPr kumimoji="0" lang="nb-NO" sz="1200" b="0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highlight>
                <a:srgbClr val="FFFF00"/>
              </a:highlight>
              <a:uLnTx/>
              <a:uFillTx/>
              <a:latin typeface="+mn-lt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2860C1D0-C34E-45C6-9954-9A644D6902AA}"/>
              </a:ext>
            </a:extLst>
          </p:cNvPr>
          <p:cNvSpPr/>
          <p:nvPr/>
        </p:nvSpPr>
        <p:spPr>
          <a:xfrm>
            <a:off x="419656" y="4369115"/>
            <a:ext cx="353906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/>
              <a:t>Min kommune har hatt egenfinansiering/subsidiering av fastlegeordningen…                                                                            Base: Egenfinansierer/subsidierer fastlegeordningen 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AFC0D7D-1CB6-4B70-96FE-322B69446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14" name="Diagram 25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2376896"/>
              </p:ext>
            </p:extLst>
          </p:nvPr>
        </p:nvGraphicFramePr>
        <p:xfrm>
          <a:off x="247650" y="1276350"/>
          <a:ext cx="3539067" cy="2938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Diagram 26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2578722"/>
              </p:ext>
            </p:extLst>
          </p:nvPr>
        </p:nvGraphicFramePr>
        <p:xfrm>
          <a:off x="3786717" y="1284557"/>
          <a:ext cx="3286125" cy="2917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7748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49768FB-FE7D-4705-BB60-DE254AF6C7BA}"/>
              </a:ext>
            </a:extLst>
          </p:cNvPr>
          <p:cNvSpPr txBox="1">
            <a:spLocks/>
          </p:cNvSpPr>
          <p:nvPr/>
        </p:nvSpPr>
        <p:spPr>
          <a:xfrm>
            <a:off x="232377" y="201459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800" dirty="0"/>
              <a:t>Stabiliserings- og rekrutteringsutfordringer er stadig mest vanlige årsaker til utvikling av subsidieringstilbud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749970-2E1C-4376-B2A4-A296F9C80B3A}"/>
              </a:ext>
            </a:extLst>
          </p:cNvPr>
          <p:cNvSpPr txBox="1">
            <a:spLocks/>
          </p:cNvSpPr>
          <p:nvPr/>
        </p:nvSpPr>
        <p:spPr>
          <a:xfrm>
            <a:off x="147461" y="4600138"/>
            <a:ext cx="7157585" cy="468174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Min kommune egenfinansierer/subsidierer den ordinære fastlegeordningen med mål om å:                         	                                     Flere svar mulig. 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9CD4E2F-EE8D-47F7-93F5-982F9B8D9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D5542B93-1440-45F8-9BE8-2FCE18D920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4230752"/>
              </p:ext>
            </p:extLst>
          </p:nvPr>
        </p:nvGraphicFramePr>
        <p:xfrm>
          <a:off x="127364" y="687302"/>
          <a:ext cx="8886007" cy="3852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1295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6AB3B08-09D8-4D7F-BE3A-EB0C9106D876}"/>
              </a:ext>
            </a:extLst>
          </p:cNvPr>
          <p:cNvSpPr txBox="1">
            <a:spLocks/>
          </p:cNvSpPr>
          <p:nvPr/>
        </p:nvSpPr>
        <p:spPr>
          <a:xfrm>
            <a:off x="232376" y="281710"/>
            <a:ext cx="3478749" cy="8309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500" dirty="0"/>
              <a:t>Av kommunene som subsidierer fastlegeordningen har 81 % merkostnader. Samlet sett utgjør dette 233 kommuner i 2021 mot 224 kommuner i 2020.</a:t>
            </a:r>
            <a:endParaRPr kumimoji="0" lang="nb-NO" sz="15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7F612-6226-4B66-9D1A-05CA367D49DB}"/>
              </a:ext>
            </a:extLst>
          </p:cNvPr>
          <p:cNvSpPr txBox="1">
            <a:spLocks/>
          </p:cNvSpPr>
          <p:nvPr/>
        </p:nvSpPr>
        <p:spPr>
          <a:xfrm>
            <a:off x="175228" y="3935967"/>
            <a:ext cx="3465440" cy="646331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Hadde din kommune merkostnader knyttet til egenfinansiering /subsidieringsordninger av fastlegeordningen i 2017/2018/2019/2020/2021?</a:t>
            </a:r>
          </a:p>
          <a:p>
            <a:pPr marL="0" indent="0">
              <a:buNone/>
            </a:pPr>
            <a:r>
              <a:rPr lang="nb-NO" sz="1000" dirty="0"/>
              <a:t>Base: Egenfinansierer/subsidierer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5D7A7A7A-F7C8-4C28-BDDB-1CE5DE3E0FA9}"/>
              </a:ext>
            </a:extLst>
          </p:cNvPr>
          <p:cNvSpPr/>
          <p:nvPr/>
        </p:nvSpPr>
        <p:spPr>
          <a:xfrm>
            <a:off x="3993141" y="237166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sz="1500" b="1" dirty="0">
                <a:latin typeface="+mj-lt"/>
                <a:ea typeface="Arial" panose="020B0604020202020204" pitchFamily="34" charset="0"/>
              </a:rPr>
              <a:t>Samlede merkostnader for kommunesektoren estimeres til 813 millioner kroner i 2021, mot 591 millioner kroner i 2020 og 378 millioner kroner i 2017. </a:t>
            </a:r>
          </a:p>
          <a:p>
            <a:endParaRPr lang="nb-NO" sz="1500" dirty="0">
              <a:highlight>
                <a:srgbClr val="FFFF00"/>
              </a:highlight>
              <a:latin typeface="+mj-lt"/>
              <a:ea typeface="Arial" panose="020B0604020202020204" pitchFamily="34" charset="0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8759F1C-2BEB-40EF-BC11-C3FEE1642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C6BC08AC-041A-4B7A-924B-570F6A65A543}"/>
              </a:ext>
            </a:extLst>
          </p:cNvPr>
          <p:cNvSpPr/>
          <p:nvPr/>
        </p:nvSpPr>
        <p:spPr>
          <a:xfrm>
            <a:off x="4062537" y="3909023"/>
            <a:ext cx="437584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/>
              <a:t>Estimerte merkostnader knyttet til egenfinansiering/subsidieringsordninger av fastlegeordningen i 2017-2021. Millioner kroner. 95%-konfidensintervall. </a:t>
            </a:r>
            <a:r>
              <a:rPr lang="nb-NO" sz="1000" dirty="0">
                <a:ea typeface="Arial" panose="020B0604020202020204" pitchFamily="34" charset="0"/>
              </a:rPr>
              <a:t>Estimatet er basert på rapporterte merkostnader og gjennomsnittskostnad fra surveyene.</a:t>
            </a:r>
            <a:endParaRPr lang="nb-NO" sz="1000" dirty="0"/>
          </a:p>
          <a:p>
            <a:endParaRPr lang="nb-NO" sz="1000" dirty="0">
              <a:latin typeface="Calibri" panose="020F0502020204030204" pitchFamily="34" charset="0"/>
            </a:endParaRPr>
          </a:p>
        </p:txBody>
      </p:sp>
      <p:graphicFrame>
        <p:nvGraphicFramePr>
          <p:cNvPr id="12" name="Diagram 49">
            <a:extLst>
              <a:ext uri="{FF2B5EF4-FFF2-40B4-BE49-F238E27FC236}">
                <a16:creationId xmlns:a16="http://schemas.microsoft.com/office/drawing/2014/main" id="{FD6D4AC6-DE09-49E8-AC44-C80EBAD85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904128"/>
              </p:ext>
            </p:extLst>
          </p:nvPr>
        </p:nvGraphicFramePr>
        <p:xfrm>
          <a:off x="232377" y="1662112"/>
          <a:ext cx="3750716" cy="1819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Diagram 55">
            <a:extLst>
              <a:ext uri="{FF2B5EF4-FFF2-40B4-BE49-F238E27FC236}">
                <a16:creationId xmlns:a16="http://schemas.microsoft.com/office/drawing/2014/main" id="{AA6D854A-04DB-C001-8C12-975AFED1BE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514530"/>
              </p:ext>
            </p:extLst>
          </p:nvPr>
        </p:nvGraphicFramePr>
        <p:xfrm>
          <a:off x="4062537" y="1321398"/>
          <a:ext cx="4849086" cy="2580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65829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782F63-6865-484E-A896-2682246FF585}"/>
              </a:ext>
            </a:extLst>
          </p:cNvPr>
          <p:cNvSpPr txBox="1">
            <a:spLocks/>
          </p:cNvSpPr>
          <p:nvPr/>
        </p:nvSpPr>
        <p:spPr>
          <a:xfrm>
            <a:off x="323340" y="276891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800" dirty="0"/>
              <a:t>Subsidiering av fastlegeordningen forekommer hyppig, og innsatsen utgjorde en ikke-ubetydelig kostnad for kommune-Norge i perioden 2017-2021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6162E00-5DF4-443C-AB1D-ECA71B9D5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0B9BEEF0-AA9A-47FC-ADD8-E75618A71A22}"/>
              </a:ext>
            </a:extLst>
          </p:cNvPr>
          <p:cNvSpPr/>
          <p:nvPr/>
        </p:nvSpPr>
        <p:spPr>
          <a:xfrm>
            <a:off x="5824539" y="1150913"/>
            <a:ext cx="31912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/>
              <a:t>Merkostnadene er estimert til å utgjøre 24 % av kommunenes kostnader til basistilskudd og utjamningstilskudd (3,4 mrd. kroner) ved finansiering av fastlegeordningen i 2021.</a:t>
            </a:r>
          </a:p>
          <a:p>
            <a:endParaRPr lang="nb-NO" sz="1200" dirty="0"/>
          </a:p>
          <a:p>
            <a:r>
              <a:rPr lang="nb-NO" sz="1200" dirty="0"/>
              <a:t>Til sammenligning utgjorde de estimerte merkostnadene ved finansiering av fastlegeordningen i 2020 19 % av kommunenes kostnader til basistilskudd og utjamningstilskudd (3,1 mrd. kroner). I 2017 var estimatet på 15 % av kommunenes kostnader til basistilskudd og utjamningstilskudd (2,5 mrd. kroner). </a:t>
            </a:r>
            <a:endParaRPr lang="nb-NO" sz="1200" dirty="0">
              <a:solidFill>
                <a:srgbClr val="222223"/>
              </a:solidFill>
            </a:endParaRP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2BB164E-9944-4162-9901-2ABA63980940}"/>
              </a:ext>
            </a:extLst>
          </p:cNvPr>
          <p:cNvSpPr txBox="1">
            <a:spLocks/>
          </p:cNvSpPr>
          <p:nvPr/>
        </p:nvSpPr>
        <p:spPr>
          <a:xfrm>
            <a:off x="266188" y="4192153"/>
            <a:ext cx="6880569" cy="692277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Estimerte merkostnader til subsidieringsordninger av fastlegeordningen i 2017/2018/2019/2020/2021 som andel av basistilskudd og utjamningstilskudd. 95%-konfidensintervall.</a:t>
            </a:r>
            <a:br>
              <a:rPr lang="nb-NO" sz="1000" dirty="0"/>
            </a:br>
            <a:endParaRPr lang="nb-NO" sz="800" dirty="0"/>
          </a:p>
        </p:txBody>
      </p:sp>
      <p:graphicFrame>
        <p:nvGraphicFramePr>
          <p:cNvPr id="9" name="Diagram 5">
            <a:extLst>
              <a:ext uri="{FF2B5EF4-FFF2-40B4-BE49-F238E27FC236}">
                <a16:creationId xmlns:a16="http://schemas.microsoft.com/office/drawing/2014/main" id="{DE63DE24-2769-42BB-9F66-0DBD2055CD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7459421"/>
              </p:ext>
            </p:extLst>
          </p:nvPr>
        </p:nvGraphicFramePr>
        <p:xfrm>
          <a:off x="247650" y="1009014"/>
          <a:ext cx="5530215" cy="3029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08000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782F63-6865-484E-A896-2682246FF585}"/>
              </a:ext>
            </a:extLst>
          </p:cNvPr>
          <p:cNvSpPr txBox="1">
            <a:spLocks/>
          </p:cNvSpPr>
          <p:nvPr/>
        </p:nvSpPr>
        <p:spPr>
          <a:xfrm>
            <a:off x="323340" y="276891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18</a:t>
            </a:r>
            <a:r>
              <a:rPr kumimoji="0" lang="nb-NO" sz="1800" b="1" i="0" u="none" strike="noStrike" kern="1200" cap="none" spc="0" normalizeH="0" baseline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rPr>
              <a:t> % av kommunene har gitt økonomisk kompensasjon til lege(r) ved 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innløsning</a:t>
            </a:r>
            <a:r>
              <a:rPr kumimoji="0" lang="nb-NO" sz="1800" b="1" i="0" u="none" strike="noStrike" kern="1200" cap="none" spc="0" normalizeH="0" baseline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rPr>
              <a:t> av hjemmel i løpet av 2021, dette er på nivå med i 2019 og 2020.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6162E00-5DF4-443C-AB1D-ECA71B9D5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2BB164E-9944-4162-9901-2ABA63980940}"/>
              </a:ext>
            </a:extLst>
          </p:cNvPr>
          <p:cNvSpPr txBox="1">
            <a:spLocks/>
          </p:cNvSpPr>
          <p:nvPr/>
        </p:nvSpPr>
        <p:spPr>
          <a:xfrm>
            <a:off x="199513" y="4172595"/>
            <a:ext cx="3848612" cy="692277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Har din kommune gitt økonomisk kompensasjon til lege(r) ved innløsning av hjemmel i løpet av 2019/2020/2021?</a:t>
            </a:r>
            <a:br>
              <a:rPr lang="nb-NO" sz="1000" dirty="0"/>
            </a:br>
            <a:r>
              <a:rPr lang="nb-NO" sz="1000" dirty="0"/>
              <a:t>Base: Alle</a:t>
            </a:r>
            <a:endParaRPr lang="nb-NO" sz="800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E47D2A4-C176-469F-9A16-C8B861001662}"/>
              </a:ext>
            </a:extLst>
          </p:cNvPr>
          <p:cNvSpPr/>
          <p:nvPr/>
        </p:nvSpPr>
        <p:spPr>
          <a:xfrm>
            <a:off x="5491163" y="1107330"/>
            <a:ext cx="32718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/>
              <a:t>Vi anslår at 63 kommuner totalt har overført 138 hjemler i 2021.</a:t>
            </a:r>
            <a:r>
              <a:rPr lang="nb-NO" sz="1200" dirty="0">
                <a:solidFill>
                  <a:srgbClr val="222223"/>
                </a:solidFill>
              </a:rPr>
              <a:t> </a:t>
            </a:r>
            <a:r>
              <a:rPr lang="nb-NO" sz="1200" dirty="0"/>
              <a:t>De samlede kostnadene til hjemmelsinnløsninger for 2021 estimeres til om lag 56 millioner kroner for kommunene samlet.</a:t>
            </a:r>
          </a:p>
          <a:p>
            <a:endParaRPr lang="nb-NO" sz="1200" dirty="0">
              <a:solidFill>
                <a:srgbClr val="222223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06A46BEB-74C6-4E4F-B400-6BDDBF34C2CE}"/>
              </a:ext>
            </a:extLst>
          </p:cNvPr>
          <p:cNvSpPr/>
          <p:nvPr/>
        </p:nvSpPr>
        <p:spPr>
          <a:xfrm>
            <a:off x="5495926" y="4092217"/>
            <a:ext cx="36099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000" dirty="0">
                <a:ea typeface="Arial" panose="020B0604020202020204" pitchFamily="34" charset="0"/>
              </a:rPr>
              <a:t>Estimerte merkostnader </a:t>
            </a:r>
            <a:r>
              <a:rPr lang="nb-NO" sz="1000" dirty="0">
                <a:ea typeface="Arial" panose="020B0604020202020204" pitchFamily="34" charset="0"/>
                <a:cs typeface="Times New Roman" panose="02020603050405020304" pitchFamily="18" charset="0"/>
              </a:rPr>
              <a:t>knyttet til overføring av hjemler, 2020 og 2021. Millioner kroner. 95%-konfidensintervall.</a:t>
            </a:r>
            <a:endParaRPr lang="nb-NO" sz="1000" dirty="0">
              <a:effectLst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Diagram 19">
            <a:extLst>
              <a:ext uri="{FF2B5EF4-FFF2-40B4-BE49-F238E27FC236}">
                <a16:creationId xmlns:a16="http://schemas.microsoft.com/office/drawing/2014/main" id="{FD6D4AC6-DE09-49E8-AC44-C80EBAD85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57805"/>
              </p:ext>
            </p:extLst>
          </p:nvPr>
        </p:nvGraphicFramePr>
        <p:xfrm>
          <a:off x="128589" y="1107330"/>
          <a:ext cx="5228109" cy="2809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Diagram 57">
            <a:extLst>
              <a:ext uri="{FF2B5EF4-FFF2-40B4-BE49-F238E27FC236}">
                <a16:creationId xmlns:a16="http://schemas.microsoft.com/office/drawing/2014/main" id="{E95A8CF5-32A9-4D85-8121-E540EFAC43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7830059"/>
              </p:ext>
            </p:extLst>
          </p:nvPr>
        </p:nvGraphicFramePr>
        <p:xfrm>
          <a:off x="5415066" y="1969477"/>
          <a:ext cx="3690836" cy="1947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32919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6F7CD1E-9094-4126-9B1A-4D6DABB08149}"/>
              </a:ext>
            </a:extLst>
          </p:cNvPr>
          <p:cNvSpPr txBox="1">
            <a:spLocks/>
          </p:cNvSpPr>
          <p:nvPr/>
        </p:nvSpPr>
        <p:spPr>
          <a:xfrm>
            <a:off x="232377" y="300567"/>
            <a:ext cx="8652328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24282" rtl="0" eaLnBrk="1" latinLnBrk="0" hangingPunct="1">
              <a:lnSpc>
                <a:spcPct val="90000"/>
              </a:lnSpc>
              <a:spcBef>
                <a:spcPts val="408"/>
              </a:spcBef>
              <a:buNone/>
              <a:tabLst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24282" rtl="0" eaLnBrk="1" fontAlgn="auto" latinLnBrk="0" hangingPunct="1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dirty="0">
                <a:solidFill>
                  <a:srgbClr val="222223"/>
                </a:solidFill>
                <a:latin typeface="Calibri"/>
              </a:rPr>
              <a:t>Hva er i vente? Tilstrømning til subsidieringsløsninger blant kommuner som i dag </a:t>
            </a:r>
            <a:r>
              <a:rPr lang="nb-NO" sz="1800" i="1" dirty="0">
                <a:solidFill>
                  <a:srgbClr val="222223"/>
                </a:solidFill>
                <a:latin typeface="Calibri"/>
              </a:rPr>
              <a:t>ikke</a:t>
            </a:r>
            <a:r>
              <a:rPr lang="nb-NO" sz="1800" dirty="0">
                <a:solidFill>
                  <a:srgbClr val="222223"/>
                </a:solidFill>
                <a:latin typeface="Calibri"/>
              </a:rPr>
              <a:t> subsidierer fastlegeordningen utover hovedmodellen </a:t>
            </a:r>
            <a:endParaRPr kumimoji="0" lang="nb-NO" sz="1800" b="1" i="0" u="none" strike="noStrike" kern="1200" cap="none" spc="0" normalizeH="0" baseline="0" noProof="0" dirty="0">
              <a:ln>
                <a:noFill/>
              </a:ln>
              <a:solidFill>
                <a:srgbClr val="222223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D7088150-0A3E-4CAC-9F9A-7ED45D4C0B15}"/>
              </a:ext>
            </a:extLst>
          </p:cNvPr>
          <p:cNvSpPr txBox="1">
            <a:spLocks/>
          </p:cNvSpPr>
          <p:nvPr/>
        </p:nvSpPr>
        <p:spPr>
          <a:xfrm>
            <a:off x="170289" y="4457702"/>
            <a:ext cx="6953733" cy="562982"/>
          </a:xfrm>
          <a:prstGeom prst="rect">
            <a:avLst/>
          </a:prstGeom>
        </p:spPr>
        <p:txBody>
          <a:bodyPr/>
          <a:lstStyle>
            <a:lvl1pPr marL="213637" indent="-213637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1292" indent="-223574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4296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2014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09731" indent="-178859" algn="l" defTabSz="715436" rtl="0" eaLnBrk="1" latinLnBrk="0" hangingPunct="1">
              <a:lnSpc>
                <a:spcPct val="110000"/>
              </a:lnSpc>
              <a:spcBef>
                <a:spcPts val="204"/>
              </a:spcBef>
              <a:spcAft>
                <a:spcPts val="204"/>
              </a:spcAft>
              <a:buClr>
                <a:schemeClr val="tx1"/>
              </a:buClr>
              <a:buFont typeface="Geomanist Light" pitchFamily="50" charset="0"/>
              <a:buChar char="–"/>
              <a:defRPr sz="149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67450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25168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82886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040604" indent="-178859" algn="l" defTabSz="715436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3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000" dirty="0"/>
              <a:t>Vurderer du at din kommune i fremtiden vil måtte egenfinansiere/subsidiere fastlegeordningen, gitt at ordningen fortsetter som i dag? Base: Egenfinansierer/subsidierer ikke fastlegeordningen</a:t>
            </a:r>
            <a:endParaRPr lang="nb-NO" sz="1000" dirty="0">
              <a:latin typeface="Calibri" panose="020F0502020204030204" pitchFamily="34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D30CBF6-67C2-438B-8084-03CA7EE284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06" y="4538292"/>
            <a:ext cx="808581" cy="41867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1711991A-1B2A-431C-8932-863BB0473CA0}"/>
              </a:ext>
            </a:extLst>
          </p:cNvPr>
          <p:cNvSpPr/>
          <p:nvPr/>
        </p:nvSpPr>
        <p:spPr>
          <a:xfrm>
            <a:off x="6217884" y="2016867"/>
            <a:ext cx="228302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>
                <a:ea typeface="Arial" panose="020B0604020202020204" pitchFamily="34" charset="0"/>
              </a:rPr>
              <a:t>Rundt 6 av 10 kommuner (59 %) som pr. i dag </a:t>
            </a:r>
            <a:r>
              <a:rPr lang="nb-NO" sz="1200" i="1" dirty="0">
                <a:ea typeface="Arial" panose="020B0604020202020204" pitchFamily="34" charset="0"/>
              </a:rPr>
              <a:t>ikke</a:t>
            </a:r>
            <a:r>
              <a:rPr lang="nb-NO" sz="1200" dirty="0">
                <a:ea typeface="Arial" panose="020B0604020202020204" pitchFamily="34" charset="0"/>
              </a:rPr>
              <a:t> subsidierer fastlegeordningen vurderer at de i fremtiden vil måtte gjøre dette. Økningen fra 36 % i 2020 til 59 % i år er signifikant.</a:t>
            </a:r>
            <a:endParaRPr lang="nb-NO" sz="1200" dirty="0"/>
          </a:p>
        </p:txBody>
      </p:sp>
      <p:graphicFrame>
        <p:nvGraphicFramePr>
          <p:cNvPr id="9" name="Diagram 52">
            <a:extLst>
              <a:ext uri="{FF2B5EF4-FFF2-40B4-BE49-F238E27FC236}">
                <a16:creationId xmlns:a16="http://schemas.microsoft.com/office/drawing/2014/main" id="{FD6D4AC6-DE09-49E8-AC44-C80EBAD85E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5046676"/>
              </p:ext>
            </p:extLst>
          </p:nvPr>
        </p:nvGraphicFramePr>
        <p:xfrm>
          <a:off x="414093" y="987425"/>
          <a:ext cx="5803791" cy="3239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55507468"/>
      </p:ext>
    </p:extLst>
  </p:cSld>
  <p:clrMapOvr>
    <a:masterClrMapping/>
  </p:clrMapOvr>
</p:sld>
</file>

<file path=ppt/theme/theme1.xml><?xml version="1.0" encoding="utf-8"?>
<a:theme xmlns:a="http://schemas.openxmlformats.org/drawingml/2006/main" name="PPT Template - Ipsos Marketing wide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Spisefakta 2018 template" id="{73670C57-857C-4C65-959C-CF98BF428A41}" vid="{F820A802-8CA4-4AAE-A6A1-265B5AC7D1AD}"/>
    </a:ext>
  </a:extLst>
</a:theme>
</file>

<file path=ppt/theme/theme2.xml><?xml version="1.0" encoding="utf-8"?>
<a:theme xmlns:a="http://schemas.openxmlformats.org/drawingml/2006/main" name="Blank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1_Blank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2_Blank">
  <a:themeElements>
    <a:clrScheme name="IpsosCURRENT">
      <a:dk1>
        <a:srgbClr val="222223"/>
      </a:dk1>
      <a:lt1>
        <a:sysClr val="window" lastClr="FFFFFF"/>
      </a:lt1>
      <a:dk2>
        <a:srgbClr val="1B365D"/>
      </a:dk2>
      <a:lt2>
        <a:srgbClr val="888B8D"/>
      </a:lt2>
      <a:accent1>
        <a:srgbClr val="E87722"/>
      </a:accent1>
      <a:accent2>
        <a:srgbClr val="F1BE48"/>
      </a:accent2>
      <a:accent3>
        <a:srgbClr val="B7BF12"/>
      </a:accent3>
      <a:accent4>
        <a:srgbClr val="C8C9C7"/>
      </a:accent4>
      <a:accent5>
        <a:srgbClr val="71B2C9"/>
      </a:accent5>
      <a:accent6>
        <a:srgbClr val="007681"/>
      </a:accent6>
      <a:hlink>
        <a:srgbClr val="485CC7"/>
      </a:hlink>
      <a:folHlink>
        <a:srgbClr val="00B2A9"/>
      </a:folHlink>
    </a:clrScheme>
    <a:fontScheme name="Ipsos MO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12700">
          <a:solidFill>
            <a:schemeClr val="bg2"/>
          </a:solidFill>
          <a:round/>
          <a:headEnd/>
          <a:tailEnd/>
        </a:ln>
        <a:effectLst/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  <a:txDef>
      <a:spPr/>
      <a:bodyPr vert="horz" wrap="square" lIns="0" tIns="0" rIns="0" bIns="0" rtlCol="0">
        <a:spAutoFit/>
      </a:bodyPr>
      <a:lstStyle>
        <a:defPPr marL="4763">
          <a:defRPr sz="1100" dirty="0" smtClean="0"/>
        </a:defPPr>
      </a:lstStyle>
    </a:tx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Ukens tall">
    <a:dk1>
      <a:srgbClr val="000000"/>
    </a:dk1>
    <a:lt1>
      <a:srgbClr val="FFFFFF"/>
    </a:lt1>
    <a:dk2>
      <a:srgbClr val="1F497D"/>
    </a:dk2>
    <a:lt2>
      <a:srgbClr val="BCBEC0"/>
    </a:lt2>
    <a:accent1>
      <a:srgbClr val="008E94"/>
    </a:accent1>
    <a:accent2>
      <a:srgbClr val="FBB040"/>
    </a:accent2>
    <a:accent3>
      <a:srgbClr val="ED6737"/>
    </a:accent3>
    <a:accent4>
      <a:srgbClr val="A8CCDD"/>
    </a:accent4>
    <a:accent5>
      <a:srgbClr val="A1C46B"/>
    </a:accent5>
    <a:accent6>
      <a:srgbClr val="281051"/>
    </a:accent6>
    <a:hlink>
      <a:srgbClr val="1F497D"/>
    </a:hlink>
    <a:folHlink>
      <a:srgbClr val="008E94"/>
    </a:folHlink>
  </a:clrScheme>
  <a:fontScheme name="Ukens tal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88393D6F8CA74EAE13351524CFB7CC" ma:contentTypeVersion="3" ma:contentTypeDescription="Create a new document." ma:contentTypeScope="" ma:versionID="e1049556f6459672e21344f05b296e5f">
  <xsd:schema xmlns:xsd="http://www.w3.org/2001/XMLSchema" xmlns:xs="http://www.w3.org/2001/XMLSchema" xmlns:p="http://schemas.microsoft.com/office/2006/metadata/properties" xmlns:ns2="http://schemas.microsoft.com/sharepoint/v4" xmlns:ns3="83338f0f-e771-4232-a24f-f7b5fb96c11e" targetNamespace="http://schemas.microsoft.com/office/2006/metadata/properties" ma:root="true" ma:fieldsID="31bbc0fe4ee79952055e332593ba467c" ns2:_="" ns3:_="">
    <xsd:import namespace="http://schemas.microsoft.com/sharepoint/v4"/>
    <xsd:import namespace="83338f0f-e771-4232-a24f-f7b5fb96c11e"/>
    <xsd:element name="properties">
      <xsd:complexType>
        <xsd:sequence>
          <xsd:element name="documentManagement">
            <xsd:complexType>
              <xsd:all>
                <xsd:element ref="ns2:IconOverlay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8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38f0f-e771-4232-a24f-f7b5fb96c11e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CA863B82-AD38-4563-81DE-0D6F2177AE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4"/>
    <ds:schemaRef ds:uri="83338f0f-e771-4232-a24f-f7b5fb96c1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9AFF7C-16E5-4F9C-9697-F581EBEA45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928C91-71A7-4B9A-BBE7-ED9CF82C1C34}">
  <ds:schemaRefs>
    <ds:schemaRef ds:uri="83338f0f-e771-4232-a24f-f7b5fb96c11e"/>
    <ds:schemaRef ds:uri="http://schemas.microsoft.com/office/infopath/2007/PartnerControls"/>
    <ds:schemaRef ds:uri="http://purl.org/dc/terms/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sharepoint/v4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Spisefakta 2018 template</Template>
  <TotalTime>4530</TotalTime>
  <Words>726</Words>
  <Application>Microsoft Office PowerPoint</Application>
  <PresentationFormat>Skjermfremvisning (16:9)</PresentationFormat>
  <Paragraphs>40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Arial</vt:lpstr>
      <vt:lpstr>Calibri</vt:lpstr>
      <vt:lpstr>Segoe UI Light</vt:lpstr>
      <vt:lpstr>Wingdings</vt:lpstr>
      <vt:lpstr>PPT Template - Ipsos Marketing wide</vt:lpstr>
      <vt:lpstr>Blank</vt:lpstr>
      <vt:lpstr>1_Blank</vt:lpstr>
      <vt:lpstr>2_Blank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Kjetil Strømseth</dc:creator>
  <cp:lastModifiedBy>Linn Sørensen Holst</cp:lastModifiedBy>
  <cp:revision>195</cp:revision>
  <cp:lastPrinted>2018-05-31T09:50:41Z</cp:lastPrinted>
  <dcterms:created xsi:type="dcterms:W3CDTF">2018-03-27T12:08:51Z</dcterms:created>
  <dcterms:modified xsi:type="dcterms:W3CDTF">2022-08-15T18:08:28Z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0x010100AB88393D6F8CA74EAE13351524CFB7CC</vt:lpwstr>
  </property>
</Properties>
</file>