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32"/>
  </p:notesMasterIdLst>
  <p:handoutMasterIdLst>
    <p:handoutMasterId r:id="rId33"/>
  </p:handoutMasterIdLst>
  <p:sldIdLst>
    <p:sldId id="258" r:id="rId5"/>
    <p:sldId id="2147474579" r:id="rId6"/>
    <p:sldId id="2147474475" r:id="rId7"/>
    <p:sldId id="2147474476" r:id="rId8"/>
    <p:sldId id="12306" r:id="rId9"/>
    <p:sldId id="2147474559" r:id="rId10"/>
    <p:sldId id="2147474561" r:id="rId11"/>
    <p:sldId id="2147474502" r:id="rId12"/>
    <p:sldId id="2147474564" r:id="rId13"/>
    <p:sldId id="2147474525" r:id="rId14"/>
    <p:sldId id="2147474583" r:id="rId15"/>
    <p:sldId id="2147474565" r:id="rId16"/>
    <p:sldId id="2147474587" r:id="rId17"/>
    <p:sldId id="2147474586" r:id="rId18"/>
    <p:sldId id="2147474584" r:id="rId19"/>
    <p:sldId id="2147474585" r:id="rId20"/>
    <p:sldId id="2147474569" r:id="rId21"/>
    <p:sldId id="2147474573" r:id="rId22"/>
    <p:sldId id="2147474480" r:id="rId23"/>
    <p:sldId id="2147474592" r:id="rId24"/>
    <p:sldId id="2147474594" r:id="rId25"/>
    <p:sldId id="2147474593" r:id="rId26"/>
    <p:sldId id="2147474580" r:id="rId27"/>
    <p:sldId id="2147474574" r:id="rId28"/>
    <p:sldId id="2147474588" r:id="rId29"/>
    <p:sldId id="2147474575" r:id="rId30"/>
    <p:sldId id="267" r:id="rId31"/>
  </p:sldIdLst>
  <p:sldSz cx="12192000" cy="6858000"/>
  <p:notesSz cx="6858000" cy="9144000"/>
  <p:custDataLst>
    <p:tags r:id="rId34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CED"/>
    <a:srgbClr val="001046"/>
    <a:srgbClr val="008CD3"/>
    <a:srgbClr val="001A58"/>
    <a:srgbClr val="BCCFE8"/>
    <a:srgbClr val="F89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77143"/>
  </p:normalViewPr>
  <p:slideViewPr>
    <p:cSldViewPr snapToGrid="0" snapToObjects="1">
      <p:cViewPr varScale="1">
        <p:scale>
          <a:sx n="122" d="100"/>
          <a:sy n="122" d="100"/>
        </p:scale>
        <p:origin x="3180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04.08.2026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7B1A-E018-9140-85DB-7F1A8A38AAEE}" type="datetimeFigureOut">
              <a:rPr lang="nb-NO" smtClean="0"/>
              <a:t>04.08.2026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36332-7825-CC4C-A5F0-67C79CB2EC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84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474EF295-6373-8B41-9D0A-5D96D4C6C928}" type="datetime1">
              <a:rPr lang="nb-NO" smtClean="0"/>
              <a:t>04.08.2026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r>
              <a:rPr lang="nb-NO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454933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474EF295-6373-8B41-9D0A-5D96D4C6C928}" type="datetime1">
              <a:rPr lang="nb-NO" smtClean="0"/>
              <a:t>04.08.2026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r>
              <a:rPr lang="nb-NO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689083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0298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4020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C2D66-9320-0147-15CF-F1A01CAF3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E95FBDB-17B4-561F-FA3E-0F3485B96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0644054-067C-6763-6680-514954FBE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178FEA6-8038-ABEE-6967-EF0CDBA6D2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501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opptekst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474EF295-6373-8B41-9D0A-5D96D4C6C928}" type="datetime1">
              <a:rPr lang="nb-NO" smtClean="0"/>
              <a:t>04.08.2026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r>
              <a:rPr lang="nb-NO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14193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C223C-1148-4EAC-9DEC-E2D79D71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C7270F2-5A78-6BB1-1739-C1363E35A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3826AC1-02EC-A31C-A75B-B12F795AA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Legge inn en beskrivelse av dette trinnet: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5B4D73E-89C0-7BE1-D5C1-AE4E3ABE5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1567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57246-B9FD-27F2-B2A1-01C91C7E4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83C0D44-9A50-2D3D-8252-2F406CE0EF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9FC4FEF-7AD1-A48F-A058-E3C0D557B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opptekst 3">
            <a:extLst>
              <a:ext uri="{FF2B5EF4-FFF2-40B4-BE49-F238E27FC236}">
                <a16:creationId xmlns:a16="http://schemas.microsoft.com/office/drawing/2014/main" id="{D3D1D04A-243E-4FD7-EF6C-220BB125A04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DCDC363-8C12-1A39-082E-E4F3949830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474EF295-6373-8B41-9D0A-5D96D4C6C928}" type="datetime1">
              <a:rPr lang="nb-NO" smtClean="0"/>
              <a:t>04.08.2026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90E7DC-C61C-D9F5-9826-F737D84A28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764A5B-5DE2-695D-2411-B17337CFE2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r>
              <a:rPr lang="nb-NO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885976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BEBD2-CE31-0D01-30FC-ED8F65306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808FD4E-E065-C040-C94A-D6D0AD7B0A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185F5CA-CF7B-9AA8-345B-B5D98F947D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48B9A42-6F3A-57E5-074C-77F8D2178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5132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FD15F-D7A7-23D2-C83E-B677372A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592D2DA-2F25-250D-CE1A-4A571688E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8877BE5-D4E7-C58D-4F64-2B899ADE9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opptekst 3">
            <a:extLst>
              <a:ext uri="{FF2B5EF4-FFF2-40B4-BE49-F238E27FC236}">
                <a16:creationId xmlns:a16="http://schemas.microsoft.com/office/drawing/2014/main" id="{008D0657-3414-AB08-5F65-CAB1F1D5EB1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3ABD21-299A-3254-32DC-E4741E26E0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474EF295-6373-8B41-9D0A-5D96D4C6C928}" type="datetime1">
              <a:rPr lang="nb-NO" smtClean="0"/>
              <a:t>04.08.2026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A284759-C7AA-D19A-EA77-122C8AE384A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0BED093-90DF-1A3F-050E-AA3C561CF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r>
              <a:rPr lang="nb-NO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367470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ED5D2-B673-7E79-9180-D8893C9B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310DECD-D1AB-17EB-6777-A88BFBF02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D145AF4-77BD-9EF6-A294-9124F104D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82C96A4-E1A3-E5C6-CF86-0ED4F03036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9969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035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85C79-BD04-A1D1-0DDF-B01C94E3E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97BCAF75-BA83-ACEE-F15E-F940C3C9D2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21BC154-9A48-7107-3434-B1C75FDF1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FCC6ECA-599E-5258-4EB0-4A68F1AFB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BF87A-F759-42CA-A024-FE6B6E763A26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364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8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ysblå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281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1254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 - blå bakgrunn tekst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9985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 - blå bakgrunn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8929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559ADE44-D286-4C48-AF6F-703878012833}"/>
              </a:ext>
            </a:extLst>
          </p:cNvPr>
          <p:cNvSpPr txBox="1">
            <a:spLocks/>
          </p:cNvSpPr>
          <p:nvPr userDrawn="1"/>
        </p:nvSpPr>
        <p:spPr>
          <a:xfrm>
            <a:off x="1124619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5" name="Bilde 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BDAA196A-661F-1943-8354-6DA556F11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6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0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76465E12-734C-3245-9C95-4F8EED55FA64}"/>
              </a:ext>
            </a:extLst>
          </p:cNvPr>
          <p:cNvSpPr txBox="1">
            <a:spLocks/>
          </p:cNvSpPr>
          <p:nvPr userDrawn="1"/>
        </p:nvSpPr>
        <p:spPr>
          <a:xfrm>
            <a:off x="6945848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15" name="Bilde 1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D19E0E4C-2FD0-EE4A-8162-DFCEE973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795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3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933B4F5-7A9A-CE4F-B4B9-83591295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581026"/>
            <a:ext cx="10564813" cy="642938"/>
          </a:xfrm>
          <a:prstGeom prst="rect">
            <a:avLst/>
          </a:prstGeom>
        </p:spPr>
        <p:txBody>
          <a:bodyPr anchor="ctr" anchorCtr="0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7E856002-DAB7-4C42-8D2F-8FF5EFD4FB7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563688"/>
            <a:ext cx="10564813" cy="4425950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2800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  <a:p>
            <a:pPr lvl="0"/>
            <a:endParaRPr lang="nb-NO"/>
          </a:p>
        </p:txBody>
      </p:sp>
      <p:sp>
        <p:nvSpPr>
          <p:cNvPr id="32" name="Plassholder for dato 31">
            <a:extLst>
              <a:ext uri="{FF2B5EF4-FFF2-40B4-BE49-F238E27FC236}">
                <a16:creationId xmlns:a16="http://schemas.microsoft.com/office/drawing/2014/main" id="{CC5EFA8F-4E29-3B40-9D3F-56331802C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3" name="Plassholder for bunntekst 32">
            <a:extLst>
              <a:ext uri="{FF2B5EF4-FFF2-40B4-BE49-F238E27FC236}">
                <a16:creationId xmlns:a16="http://schemas.microsoft.com/office/drawing/2014/main" id="{4DB2E0FA-6A90-1748-B4C4-5E2BF10A2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4" name="Plassholder for lysbildenummer 33">
            <a:extLst>
              <a:ext uri="{FF2B5EF4-FFF2-40B4-BE49-F238E27FC236}">
                <a16:creationId xmlns:a16="http://schemas.microsoft.com/office/drawing/2014/main" id="{7D565B53-A229-4441-90CF-4F05B296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41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nktliste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8871A52-EB44-3441-A828-77FE16208B84}"/>
              </a:ext>
            </a:extLst>
          </p:cNvPr>
          <p:cNvSpPr/>
          <p:nvPr userDrawn="1"/>
        </p:nvSpPr>
        <p:spPr>
          <a:xfrm>
            <a:off x="0" y="0"/>
            <a:ext cx="5329584" cy="6858000"/>
          </a:xfrm>
          <a:prstGeom prst="rect">
            <a:avLst/>
          </a:prstGeom>
          <a:solidFill>
            <a:srgbClr val="E2E6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4876" y="2813272"/>
            <a:ext cx="3519832" cy="615553"/>
          </a:xfrm>
        </p:spPr>
        <p:txBody>
          <a:bodyPr wrap="square" anchor="ctr">
            <a:spAutoFit/>
          </a:bodyPr>
          <a:lstStyle>
            <a:lvl1pPr algn="l">
              <a:lnSpc>
                <a:spcPct val="100000"/>
              </a:lnSpc>
              <a:defRPr sz="3400"/>
            </a:lvl1pPr>
          </a:lstStyle>
          <a:p>
            <a:r>
              <a:rPr lang="en-GB" err="1"/>
              <a:t>Overskrift</a:t>
            </a:r>
            <a:r>
              <a:rPr lang="en-GB"/>
              <a:t> her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D8EFDB66-EAFD-2147-A51E-48EDA8FE4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6513" y="64132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0" i="0">
                <a:solidFill>
                  <a:srgbClr val="191B21"/>
                </a:solidFill>
                <a:latin typeface="Arial" panose="020B0604020202020204" pitchFamily="34" charset="0"/>
              </a:defRPr>
            </a:lvl1pPr>
          </a:lstStyle>
          <a:p>
            <a:fld id="{F699361D-9E02-3E44-9E9B-78FBAB052EDF}" type="datetime1">
              <a:rPr lang="nb-NO" smtClean="0"/>
              <a:pPr/>
              <a:t>04.08.2026</a:t>
            </a:fld>
            <a:endParaRPr lang="nb-NO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714456FC-CED6-784E-899C-865195FA6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32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 b="0" i="0">
                <a:solidFill>
                  <a:srgbClr val="191B21"/>
                </a:solidFill>
                <a:latin typeface="Arial" panose="020B0604020202020204" pitchFamily="34" charset="0"/>
              </a:defRPr>
            </a:lvl1pPr>
          </a:lstStyle>
          <a:p>
            <a:r>
              <a:rPr lang="nb-NO"/>
              <a:t>Slides eksempler</a:t>
            </a:r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0EA2C270-551B-3744-B50F-2B0D61023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5935" y="641323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rgbClr val="191B21"/>
                </a:solidFill>
                <a:latin typeface="Cera Pro" pitchFamily="2" charset="0"/>
              </a:defRPr>
            </a:lvl1pPr>
          </a:lstStyle>
          <a:p>
            <a:r>
              <a:rPr lang="nb-NO">
                <a:latin typeface="Arial" panose="020B0604020202020204" pitchFamily="34" charset="0"/>
              </a:rPr>
              <a:t>SIDE </a:t>
            </a:r>
            <a:fld id="{B4253239-B063-E34B-ABCB-6A02593C77C9}" type="slidenum">
              <a:rPr lang="nb-NO" smtClean="0">
                <a:latin typeface="Arial" panose="020B0604020202020204" pitchFamily="34" charset="0"/>
              </a:rPr>
              <a:pPr/>
              <a:t>‹#›</a:t>
            </a:fld>
            <a:endParaRPr lang="nb-NO">
              <a:latin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F1839CB-F6F1-434C-9B49-C9DD764006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6349" y="2841356"/>
            <a:ext cx="4026383" cy="559384"/>
          </a:xfrm>
        </p:spPr>
        <p:txBody>
          <a:bodyPr wrap="square" lIns="90000" anchor="ctr">
            <a:spAutoFit/>
          </a:bodyPr>
          <a:lstStyle>
            <a:lvl1pPr marL="252000" indent="-252000" algn="l">
              <a:lnSpc>
                <a:spcPts val="1900"/>
              </a:lnSpc>
              <a:spcBef>
                <a:spcPts val="1800"/>
              </a:spcBef>
              <a:buClr>
                <a:srgbClr val="191B21"/>
              </a:buClr>
              <a:buSzPct val="100000"/>
              <a:buFont typeface="Arial" panose="020B0604020202020204" pitchFamily="34" charset="0"/>
              <a:buChar char="•"/>
              <a:defRPr sz="1500" normalizeH="0" baseline="0">
                <a:solidFill>
                  <a:srgbClr val="191B21"/>
                </a:solidFill>
              </a:defRPr>
            </a:lvl1pPr>
            <a:lvl2pPr marL="252000" indent="0" algn="l">
              <a:lnSpc>
                <a:spcPts val="1900"/>
              </a:lnSpc>
              <a:spcBef>
                <a:spcPts val="0"/>
              </a:spcBef>
              <a:buNone/>
              <a:defRPr sz="1200"/>
            </a:lvl2pPr>
            <a:lvl3pPr marL="914355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3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7" indent="0" algn="ctr">
              <a:buNone/>
              <a:defRPr sz="1600"/>
            </a:lvl9pPr>
          </a:lstStyle>
          <a:p>
            <a:r>
              <a:rPr lang="sv-SE" err="1"/>
              <a:t>Punktliste</a:t>
            </a:r>
            <a:endParaRPr lang="sv-SE"/>
          </a:p>
          <a:p>
            <a:pPr lvl="1"/>
            <a:r>
              <a:rPr lang="sv-SE"/>
              <a:t>Med </a:t>
            </a:r>
            <a:r>
              <a:rPr lang="sv-SE" err="1"/>
              <a:t>undertekst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364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36659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48091"/>
            <a:ext cx="10972800" cy="432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04.08.2026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11" r:id="rId3"/>
    <p:sldLayoutId id="2147483714" r:id="rId4"/>
    <p:sldLayoutId id="2147483715" r:id="rId5"/>
    <p:sldLayoutId id="2147483716" r:id="rId6"/>
    <p:sldLayoutId id="2147483717" r:id="rId7"/>
    <p:sldLayoutId id="2147483712" r:id="rId8"/>
    <p:sldLayoutId id="2147483713" r:id="rId9"/>
    <p:sldLayoutId id="2147483701" r:id="rId10"/>
    <p:sldLayoutId id="2147483703" r:id="rId11"/>
    <p:sldLayoutId id="2147483704" r:id="rId12"/>
    <p:sldLayoutId id="2147483649" r:id="rId13"/>
    <p:sldLayoutId id="2147483709" r:id="rId14"/>
    <p:sldLayoutId id="2147483710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svg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arbeidsmiljohjelpen.arbeidstilsynet.no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64227" y="2072164"/>
            <a:ext cx="9915291" cy="1140427"/>
          </a:xfrm>
        </p:spPr>
        <p:txBody>
          <a:bodyPr/>
          <a:lstStyle/>
          <a:p>
            <a:r>
              <a:rPr lang="nb-NO" dirty="0">
                <a:ea typeface="Calibri"/>
                <a:cs typeface="Calibri"/>
              </a:rPr>
              <a:t>Oppfølging av arbeidsmiljøundersøkelsen i egen virksomhet 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6579278" y="5574926"/>
            <a:ext cx="4282686" cy="475109"/>
          </a:xfrm>
        </p:spPr>
        <p:txBody>
          <a:bodyPr>
            <a:noAutofit/>
          </a:bodyPr>
          <a:lstStyle/>
          <a:p>
            <a:r>
              <a:rPr lang="nb-NO" sz="2800" i="1" dirty="0">
                <a:solidFill>
                  <a:srgbClr val="001046"/>
                </a:solidFill>
              </a:rPr>
              <a:t>«En selvstendig, effektiv og</a:t>
            </a:r>
          </a:p>
        </p:txBody>
      </p:sp>
      <p:sp>
        <p:nvSpPr>
          <p:cNvPr id="4" name="Undertittel 6"/>
          <p:cNvSpPr txBox="1">
            <a:spLocks/>
          </p:cNvSpPr>
          <p:nvPr/>
        </p:nvSpPr>
        <p:spPr>
          <a:xfrm>
            <a:off x="7154630" y="5930114"/>
            <a:ext cx="5284509" cy="54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i="1" dirty="0">
                <a:solidFill>
                  <a:srgbClr val="001046"/>
                </a:solidFill>
              </a:rPr>
              <a:t>nyskapende kommunesektor»</a:t>
            </a: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7AB10-2C2C-5B9F-9945-2FFED2620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89E1A-F41B-E4CA-EB5A-CAEBE0D3B9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Hvordan kan vi gjennomføre oppfølgingsmøte i egen virksomhet eller enhet?</a:t>
            </a:r>
            <a:br>
              <a:rPr lang="nb-NO" dirty="0"/>
            </a:br>
            <a:br>
              <a:rPr lang="nb-NO" i="1" dirty="0"/>
            </a:br>
            <a:r>
              <a:rPr lang="nb-NO" i="1" dirty="0" err="1"/>
              <a:t>Presentasjonsmal</a:t>
            </a:r>
            <a:r>
              <a:rPr lang="nb-NO" i="1" dirty="0"/>
              <a:t> som kan brukes i oppfølgingsmøte med medarbeidere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2437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C73236-1C9E-C516-90E8-772321523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979" y="229131"/>
            <a:ext cx="10564125" cy="642896"/>
          </a:xfrm>
        </p:spPr>
        <p:txBody>
          <a:bodyPr>
            <a:normAutofit/>
          </a:bodyPr>
          <a:lstStyle/>
          <a:p>
            <a:r>
              <a:rPr lang="nb-NO" b="1" dirty="0"/>
              <a:t>Hensikten med møtet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ABD07B-C697-985C-F4BE-60B0AEC1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275AB4-A1C2-E609-7F11-E7AD3CB2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FA96D1-FF2D-17A2-4AF0-E8377875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3</a:t>
            </a:fld>
            <a:endParaRPr lang="nb-NO"/>
          </a:p>
        </p:txBody>
      </p:sp>
      <p:sp>
        <p:nvSpPr>
          <p:cNvPr id="8" name="Avrundet rektangel 6">
            <a:extLst>
              <a:ext uri="{FF2B5EF4-FFF2-40B4-BE49-F238E27FC236}">
                <a16:creationId xmlns:a16="http://schemas.microsoft.com/office/drawing/2014/main" id="{04040B4F-2916-CCAF-2804-95F4F569E7E8}"/>
              </a:ext>
            </a:extLst>
          </p:cNvPr>
          <p:cNvSpPr/>
          <p:nvPr/>
        </p:nvSpPr>
        <p:spPr>
          <a:xfrm>
            <a:off x="650005" y="1163171"/>
            <a:ext cx="5299111" cy="443989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6" indent="-285736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000000"/>
                </a:solidFill>
                <a:cs typeface="Calibri" panose="020F0502020204030204" pitchFamily="34" charset="0"/>
              </a:rPr>
              <a:t>Gå gjennom resultatene og få en felles forståelse av hvordan vi opplever arbeidsmiljøet vårt </a:t>
            </a:r>
          </a:p>
          <a:p>
            <a:pPr marL="285736" indent="-285736">
              <a:buFont typeface="Arial" panose="020B0604020202020204" pitchFamily="34" charset="0"/>
              <a:buChar char="•"/>
            </a:pPr>
            <a:endParaRPr lang="nb-NO" sz="24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36" indent="-285736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rgbClr val="000000"/>
                </a:solidFill>
                <a:cs typeface="Calibri" panose="020F0502020204030204" pitchFamily="34" charset="0"/>
              </a:rPr>
              <a:t>Bli enige om tiltak som bidrar til at vi ivaretar det positive og utvikler forbedringsområder ved arbeidsmiljøet vårt</a:t>
            </a:r>
            <a:endParaRPr lang="nb-NO" sz="190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285736" indent="-285736">
              <a:buFont typeface="Arial" panose="020B0604020202020204" pitchFamily="34" charset="0"/>
              <a:buChar char="•"/>
            </a:pPr>
            <a:endParaRPr lang="nb-NO" sz="19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9066BB3F-4301-CF0E-EC73-736107162ADE}"/>
              </a:ext>
            </a:extLst>
          </p:cNvPr>
          <p:cNvSpPr txBox="1">
            <a:spLocks/>
          </p:cNvSpPr>
          <p:nvPr/>
        </p:nvSpPr>
        <p:spPr>
          <a:xfrm>
            <a:off x="7814535" y="521492"/>
            <a:ext cx="2677822" cy="80430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b-NO" b="1"/>
          </a:p>
        </p:txBody>
      </p:sp>
      <p:pic>
        <p:nvPicPr>
          <p:cNvPr id="15" name="Bilde 14" descr="Et bilde som inneholder person, computer, datamaskin, klær&#10;&#10;KI-generert innhold kan være feil.">
            <a:extLst>
              <a:ext uri="{FF2B5EF4-FFF2-40B4-BE49-F238E27FC236}">
                <a16:creationId xmlns:a16="http://schemas.microsoft.com/office/drawing/2014/main" id="{8BBD312C-75CA-E844-E142-39C212BB5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955" y="1528296"/>
            <a:ext cx="5062818" cy="3375212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0EBBF2AC-FEBB-EE28-31DD-4350F8B68E04}"/>
              </a:ext>
            </a:extLst>
          </p:cNvPr>
          <p:cNvSpPr txBox="1"/>
          <p:nvPr/>
        </p:nvSpPr>
        <p:spPr>
          <a:xfrm>
            <a:off x="6499619" y="5064895"/>
            <a:ext cx="50892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100" i="1" dirty="0">
                <a:solidFill>
                  <a:srgbClr val="000000"/>
                </a:solidFill>
                <a:latin typeface="+mj-lt"/>
              </a:rPr>
              <a:t>Foto: Pexels</a:t>
            </a:r>
          </a:p>
        </p:txBody>
      </p:sp>
    </p:spTree>
    <p:extLst>
      <p:ext uri="{BB962C8B-B14F-4D97-AF65-F5344CB8AC3E}">
        <p14:creationId xmlns:p14="http://schemas.microsoft.com/office/powerpoint/2010/main" val="223942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C73236-1C9E-C516-90E8-772321523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21" y="266278"/>
            <a:ext cx="10564125" cy="642896"/>
          </a:xfrm>
        </p:spPr>
        <p:txBody>
          <a:bodyPr>
            <a:normAutofit/>
          </a:bodyPr>
          <a:lstStyle/>
          <a:p>
            <a:r>
              <a:rPr lang="nb-NO" b="1" dirty="0"/>
              <a:t>Forslag til kjøreregler for møtet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ABD07B-C697-985C-F4BE-60B0AEC1D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275AB4-A1C2-E609-7F11-E7AD3CB28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FA96D1-FF2D-17A2-4AF0-E8377875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9" name="Avrundet rektangel 7">
            <a:extLst>
              <a:ext uri="{FF2B5EF4-FFF2-40B4-BE49-F238E27FC236}">
                <a16:creationId xmlns:a16="http://schemas.microsoft.com/office/drawing/2014/main" id="{35B0111C-16A0-ED9F-7E3E-9E33DB88269B}"/>
              </a:ext>
            </a:extLst>
          </p:cNvPr>
          <p:cNvSpPr/>
          <p:nvPr/>
        </p:nvSpPr>
        <p:spPr>
          <a:xfrm>
            <a:off x="695676" y="1078307"/>
            <a:ext cx="5629836" cy="470138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Det skal være trygt å dele, og alt som sies her holdes internt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Vi tar et felles ansvar for at alle skal få komme til orde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Vi møter hverandre med respekt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Alle synspunkter er like viktige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000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chemeClr val="tx1"/>
                </a:solidFill>
              </a:rPr>
              <a:t>Vi fokuserer på det vi kan påvirke sammen</a:t>
            </a:r>
          </a:p>
        </p:txBody>
      </p:sp>
      <p:sp>
        <p:nvSpPr>
          <p:cNvPr id="3" name="Tittel 1">
            <a:extLst>
              <a:ext uri="{FF2B5EF4-FFF2-40B4-BE49-F238E27FC236}">
                <a16:creationId xmlns:a16="http://schemas.microsoft.com/office/drawing/2014/main" id="{9066BB3F-4301-CF0E-EC73-736107162ADE}"/>
              </a:ext>
            </a:extLst>
          </p:cNvPr>
          <p:cNvSpPr txBox="1">
            <a:spLocks/>
          </p:cNvSpPr>
          <p:nvPr/>
        </p:nvSpPr>
        <p:spPr>
          <a:xfrm>
            <a:off x="7376662" y="575720"/>
            <a:ext cx="2677822" cy="80430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nb-NO" b="1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5B8FE47A-C91D-D96B-8B40-0242DD338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063" y="1949938"/>
            <a:ext cx="4437185" cy="2958123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6083C00-FC7A-4E88-8C6A-00F425921654}"/>
              </a:ext>
            </a:extLst>
          </p:cNvPr>
          <p:cNvSpPr txBox="1"/>
          <p:nvPr/>
        </p:nvSpPr>
        <p:spPr>
          <a:xfrm>
            <a:off x="7020062" y="5050418"/>
            <a:ext cx="447626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100" i="1" dirty="0">
                <a:solidFill>
                  <a:srgbClr val="000000"/>
                </a:solidFill>
              </a:rPr>
              <a:t>Foto: Pexels</a:t>
            </a:r>
          </a:p>
        </p:txBody>
      </p:sp>
    </p:spTree>
    <p:extLst>
      <p:ext uri="{BB962C8B-B14F-4D97-AF65-F5344CB8AC3E}">
        <p14:creationId xmlns:p14="http://schemas.microsoft.com/office/powerpoint/2010/main" val="288956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8C6096-B258-8A8A-60EC-77816DAC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9817" y="401462"/>
            <a:ext cx="10467183" cy="642896"/>
          </a:xfrm>
        </p:spPr>
        <p:txBody>
          <a:bodyPr>
            <a:normAutofit/>
          </a:bodyPr>
          <a:lstStyle/>
          <a:p>
            <a:r>
              <a:rPr lang="nb-NO" b="1" dirty="0"/>
              <a:t>Forslag til agenda for oppfølgingsmøte</a:t>
            </a:r>
            <a:endParaRPr lang="nb-NO" b="1" i="1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21A240-074E-D184-5459-DFC798874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7D0435-D2E0-ED35-7FC9-386D3A474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4E6129A-BAB9-5A6B-1D1D-CF8DCC376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5</a:t>
            </a:fld>
            <a:endParaRPr lang="nb-NO"/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EDF514EE-BD9F-8BCF-D4D4-BF6B04A15A25}"/>
              </a:ext>
            </a:extLst>
          </p:cNvPr>
          <p:cNvGrpSpPr/>
          <p:nvPr/>
        </p:nvGrpSpPr>
        <p:grpSpPr>
          <a:xfrm>
            <a:off x="1702567" y="2067559"/>
            <a:ext cx="8277141" cy="455809"/>
            <a:chOff x="733651" y="83625"/>
            <a:chExt cx="8277680" cy="4558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Rektangel: avrundede hjørner 10">
              <a:extLst>
                <a:ext uri="{FF2B5EF4-FFF2-40B4-BE49-F238E27FC236}">
                  <a16:creationId xmlns:a16="http://schemas.microsoft.com/office/drawing/2014/main" id="{8D38A5DF-3065-01FB-D294-FA7C1D8F7544}"/>
                </a:ext>
              </a:extLst>
            </p:cNvPr>
            <p:cNvSpPr/>
            <p:nvPr/>
          </p:nvSpPr>
          <p:spPr>
            <a:xfrm>
              <a:off x="733651" y="83625"/>
              <a:ext cx="8277680" cy="455838"/>
            </a:xfrm>
            <a:prstGeom prst="roundRect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900">
                <a:solidFill>
                  <a:srgbClr val="113B69"/>
                </a:solidFill>
              </a:endParaRPr>
            </a:p>
          </p:txBody>
        </p:sp>
        <p:sp>
          <p:nvSpPr>
            <p:cNvPr id="12" name="Rektangel: avrundede hjørner 4">
              <a:extLst>
                <a:ext uri="{FF2B5EF4-FFF2-40B4-BE49-F238E27FC236}">
                  <a16:creationId xmlns:a16="http://schemas.microsoft.com/office/drawing/2014/main" id="{26D0D59E-0E52-8CD7-6BF1-D4B0715B2A3B}"/>
                </a:ext>
              </a:extLst>
            </p:cNvPr>
            <p:cNvSpPr txBox="1"/>
            <p:nvPr/>
          </p:nvSpPr>
          <p:spPr>
            <a:xfrm>
              <a:off x="755903" y="105877"/>
              <a:ext cx="8233176" cy="4113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86" tIns="72386" rIns="72386" bIns="72386" numCol="1" spcCol="1270" anchor="ctr" anchorCtr="0">
              <a:noAutofit/>
            </a:bodyPr>
            <a:lstStyle/>
            <a:p>
              <a:pPr defTabSz="844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900" dirty="0">
                  <a:solidFill>
                    <a:srgbClr val="113B69"/>
                  </a:solidFill>
                </a:rPr>
                <a:t>2. Presentasjon og refleksjon omkring resultatene 		       30 min. </a:t>
              </a:r>
              <a:endParaRPr lang="en-US" sz="1900" dirty="0">
                <a:solidFill>
                  <a:srgbClr val="113B69"/>
                </a:solidFill>
              </a:endParaRPr>
            </a:p>
          </p:txBody>
        </p: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D601ADBC-DD9B-1900-2EDE-A77BC656B85E}"/>
              </a:ext>
            </a:extLst>
          </p:cNvPr>
          <p:cNvGrpSpPr/>
          <p:nvPr/>
        </p:nvGrpSpPr>
        <p:grpSpPr>
          <a:xfrm>
            <a:off x="1702567" y="2658616"/>
            <a:ext cx="8277141" cy="455809"/>
            <a:chOff x="733651" y="83625"/>
            <a:chExt cx="8277680" cy="4558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28B01FE2-06C1-B827-1A66-EF10465BD689}"/>
                </a:ext>
              </a:extLst>
            </p:cNvPr>
            <p:cNvSpPr/>
            <p:nvPr/>
          </p:nvSpPr>
          <p:spPr>
            <a:xfrm>
              <a:off x="733651" y="83625"/>
              <a:ext cx="8277680" cy="455838"/>
            </a:xfrm>
            <a:prstGeom prst="roundRect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900">
                <a:solidFill>
                  <a:srgbClr val="113B69"/>
                </a:solidFill>
              </a:endParaRPr>
            </a:p>
          </p:txBody>
        </p:sp>
        <p:sp>
          <p:nvSpPr>
            <p:cNvPr id="21" name="Rektangel: avrundede hjørner 4">
              <a:extLst>
                <a:ext uri="{FF2B5EF4-FFF2-40B4-BE49-F238E27FC236}">
                  <a16:creationId xmlns:a16="http://schemas.microsoft.com/office/drawing/2014/main" id="{C2BDC871-E3EE-3EDB-D037-AAB12A260FFC}"/>
                </a:ext>
              </a:extLst>
            </p:cNvPr>
            <p:cNvSpPr txBox="1"/>
            <p:nvPr/>
          </p:nvSpPr>
          <p:spPr>
            <a:xfrm>
              <a:off x="755903" y="105877"/>
              <a:ext cx="8233176" cy="4113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86" tIns="72386" rIns="72386" bIns="72386" numCol="1" spcCol="1270" anchor="ctr" anchorCtr="0">
              <a:noAutofit/>
            </a:bodyPr>
            <a:lstStyle/>
            <a:p>
              <a:pPr defTabSz="844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900" dirty="0">
                  <a:solidFill>
                    <a:srgbClr val="113B69"/>
                  </a:solidFill>
                </a:rPr>
                <a:t>3. Områder vi ønsker å bevare og forbedre			       40 min. </a:t>
              </a:r>
              <a:endParaRPr lang="en-US" sz="1900" dirty="0">
                <a:solidFill>
                  <a:srgbClr val="113B69"/>
                </a:solidFill>
              </a:endParaRP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01B9ECC4-D728-89D5-335D-1AFAC97E6F3E}"/>
              </a:ext>
            </a:extLst>
          </p:cNvPr>
          <p:cNvGrpSpPr/>
          <p:nvPr/>
        </p:nvGrpSpPr>
        <p:grpSpPr>
          <a:xfrm>
            <a:off x="1702567" y="3840730"/>
            <a:ext cx="8277141" cy="455809"/>
            <a:chOff x="733651" y="83625"/>
            <a:chExt cx="8277680" cy="4558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3" name="Rektangel: avrundede hjørner 22">
              <a:extLst>
                <a:ext uri="{FF2B5EF4-FFF2-40B4-BE49-F238E27FC236}">
                  <a16:creationId xmlns:a16="http://schemas.microsoft.com/office/drawing/2014/main" id="{11671A21-2FBF-9286-9E33-127DB59BAB38}"/>
                </a:ext>
              </a:extLst>
            </p:cNvPr>
            <p:cNvSpPr/>
            <p:nvPr/>
          </p:nvSpPr>
          <p:spPr>
            <a:xfrm>
              <a:off x="733651" y="83625"/>
              <a:ext cx="8277680" cy="455838"/>
            </a:xfrm>
            <a:prstGeom prst="roundRect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900">
                <a:solidFill>
                  <a:srgbClr val="113B69"/>
                </a:solidFill>
              </a:endParaRPr>
            </a:p>
          </p:txBody>
        </p:sp>
        <p:sp>
          <p:nvSpPr>
            <p:cNvPr id="24" name="Rektangel: avrundede hjørner 4">
              <a:extLst>
                <a:ext uri="{FF2B5EF4-FFF2-40B4-BE49-F238E27FC236}">
                  <a16:creationId xmlns:a16="http://schemas.microsoft.com/office/drawing/2014/main" id="{D169C136-0129-9763-79CD-5C63BD23B7B1}"/>
                </a:ext>
              </a:extLst>
            </p:cNvPr>
            <p:cNvSpPr txBox="1"/>
            <p:nvPr/>
          </p:nvSpPr>
          <p:spPr>
            <a:xfrm>
              <a:off x="755903" y="105877"/>
              <a:ext cx="8233176" cy="4113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86" tIns="72386" rIns="72386" bIns="72386" numCol="1" spcCol="1270" anchor="ctr" anchorCtr="0">
              <a:noAutofit/>
            </a:bodyPr>
            <a:lstStyle/>
            <a:p>
              <a:pPr defTabSz="844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900" dirty="0">
                  <a:solidFill>
                    <a:srgbClr val="113B69"/>
                  </a:solidFill>
                </a:rPr>
                <a:t>4. Diskusjon – hva bør vi gjøre (tiltak)?                                                40 min.  </a:t>
              </a:r>
              <a:endParaRPr lang="en-US" sz="1900" dirty="0">
                <a:solidFill>
                  <a:srgbClr val="113B69"/>
                </a:solidFill>
              </a:endParaRP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C79E9C9F-7533-79F9-30B4-116340C7F7F9}"/>
              </a:ext>
            </a:extLst>
          </p:cNvPr>
          <p:cNvGrpSpPr/>
          <p:nvPr/>
        </p:nvGrpSpPr>
        <p:grpSpPr>
          <a:xfrm>
            <a:off x="1702567" y="4431789"/>
            <a:ext cx="8277141" cy="455809"/>
            <a:chOff x="733651" y="83625"/>
            <a:chExt cx="8277680" cy="4558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Rektangel: avrundede hjørner 25">
              <a:extLst>
                <a:ext uri="{FF2B5EF4-FFF2-40B4-BE49-F238E27FC236}">
                  <a16:creationId xmlns:a16="http://schemas.microsoft.com/office/drawing/2014/main" id="{8AC242B3-EF76-8A8F-6F17-5096668BF2BA}"/>
                </a:ext>
              </a:extLst>
            </p:cNvPr>
            <p:cNvSpPr/>
            <p:nvPr/>
          </p:nvSpPr>
          <p:spPr>
            <a:xfrm>
              <a:off x="733651" y="83625"/>
              <a:ext cx="8277680" cy="455838"/>
            </a:xfrm>
            <a:prstGeom prst="roundRect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900">
                <a:solidFill>
                  <a:srgbClr val="113B69"/>
                </a:solidFill>
              </a:endParaRPr>
            </a:p>
          </p:txBody>
        </p:sp>
        <p:sp>
          <p:nvSpPr>
            <p:cNvPr id="27" name="Rektangel: avrundede hjørner 4">
              <a:extLst>
                <a:ext uri="{FF2B5EF4-FFF2-40B4-BE49-F238E27FC236}">
                  <a16:creationId xmlns:a16="http://schemas.microsoft.com/office/drawing/2014/main" id="{C71CE8B0-E071-8A37-9E0D-09C1A1C2A512}"/>
                </a:ext>
              </a:extLst>
            </p:cNvPr>
            <p:cNvSpPr txBox="1"/>
            <p:nvPr/>
          </p:nvSpPr>
          <p:spPr>
            <a:xfrm>
              <a:off x="755903" y="105877"/>
              <a:ext cx="8233176" cy="4113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86" tIns="72386" rIns="72386" bIns="72386" numCol="1" spcCol="1270" anchor="ctr" anchorCtr="0">
              <a:noAutofit/>
            </a:bodyPr>
            <a:lstStyle/>
            <a:p>
              <a:pPr defTabSz="844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900" dirty="0">
                  <a:solidFill>
                    <a:srgbClr val="113B69"/>
                  </a:solidFill>
                </a:rPr>
                <a:t>5. Prioritere tiltak og utarbeide oppfølgingsplan                               30 min. </a:t>
              </a:r>
              <a:endParaRPr lang="en-US" sz="1900" dirty="0">
                <a:solidFill>
                  <a:srgbClr val="113B69"/>
                </a:solidFill>
              </a:endParaRPr>
            </a:p>
          </p:txBody>
        </p:sp>
      </p:grpSp>
      <p:grpSp>
        <p:nvGrpSpPr>
          <p:cNvPr id="28" name="Gruppe 27">
            <a:extLst>
              <a:ext uri="{FF2B5EF4-FFF2-40B4-BE49-F238E27FC236}">
                <a16:creationId xmlns:a16="http://schemas.microsoft.com/office/drawing/2014/main" id="{F21038AD-FE5E-70A7-FFD5-F799CEA620E2}"/>
              </a:ext>
            </a:extLst>
          </p:cNvPr>
          <p:cNvGrpSpPr/>
          <p:nvPr/>
        </p:nvGrpSpPr>
        <p:grpSpPr>
          <a:xfrm>
            <a:off x="1702567" y="1476502"/>
            <a:ext cx="8277141" cy="455809"/>
            <a:chOff x="733651" y="83625"/>
            <a:chExt cx="8277680" cy="4558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9" name="Rektangel: avrundede hjørner 28">
              <a:extLst>
                <a:ext uri="{FF2B5EF4-FFF2-40B4-BE49-F238E27FC236}">
                  <a16:creationId xmlns:a16="http://schemas.microsoft.com/office/drawing/2014/main" id="{8550AE09-2737-68C2-8BF2-4954FA7FA3EC}"/>
                </a:ext>
              </a:extLst>
            </p:cNvPr>
            <p:cNvSpPr/>
            <p:nvPr/>
          </p:nvSpPr>
          <p:spPr>
            <a:xfrm>
              <a:off x="733651" y="83625"/>
              <a:ext cx="8277680" cy="455838"/>
            </a:xfrm>
            <a:prstGeom prst="roundRect">
              <a:avLst/>
            </a:prstGeom>
            <a:grp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nb-NO" sz="1900">
                <a:solidFill>
                  <a:srgbClr val="113B69"/>
                </a:solidFill>
              </a:endParaRPr>
            </a:p>
          </p:txBody>
        </p:sp>
        <p:sp>
          <p:nvSpPr>
            <p:cNvPr id="30" name="Rektangel: avrundede hjørner 4">
              <a:extLst>
                <a:ext uri="{FF2B5EF4-FFF2-40B4-BE49-F238E27FC236}">
                  <a16:creationId xmlns:a16="http://schemas.microsoft.com/office/drawing/2014/main" id="{9FEA1A18-B29B-04B8-745A-3EBFFC84E082}"/>
                </a:ext>
              </a:extLst>
            </p:cNvPr>
            <p:cNvSpPr txBox="1"/>
            <p:nvPr/>
          </p:nvSpPr>
          <p:spPr>
            <a:xfrm>
              <a:off x="755903" y="105877"/>
              <a:ext cx="8233176" cy="4113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86" tIns="72386" rIns="72386" bIns="72386" numCol="1" spcCol="1270" anchor="ctr" anchorCtr="0">
              <a:noAutofit/>
            </a:bodyPr>
            <a:lstStyle/>
            <a:p>
              <a:pPr defTabSz="8445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900" dirty="0">
                  <a:solidFill>
                    <a:srgbClr val="113B69"/>
                  </a:solidFill>
                </a:rPr>
                <a:t>1. Velkommen og oppstart                                                                     10 min.  </a:t>
              </a:r>
              <a:endParaRPr lang="en-US" sz="1900" dirty="0">
                <a:solidFill>
                  <a:srgbClr val="113B69"/>
                </a:solidFill>
              </a:endParaRP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E976956A-443E-BB26-A0C3-E5B4B756CFE3}"/>
              </a:ext>
            </a:extLst>
          </p:cNvPr>
          <p:cNvGrpSpPr/>
          <p:nvPr/>
        </p:nvGrpSpPr>
        <p:grpSpPr>
          <a:xfrm>
            <a:off x="1702566" y="3249673"/>
            <a:ext cx="8277142" cy="455809"/>
            <a:chOff x="1775107" y="3217265"/>
            <a:chExt cx="8277142" cy="455809"/>
          </a:xfrm>
        </p:grpSpPr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A13C27D0-ED2F-42C1-5335-1BE002B5271E}"/>
                </a:ext>
              </a:extLst>
            </p:cNvPr>
            <p:cNvGrpSpPr/>
            <p:nvPr/>
          </p:nvGrpSpPr>
          <p:grpSpPr>
            <a:xfrm>
              <a:off x="1775107" y="3217265"/>
              <a:ext cx="8277142" cy="455809"/>
              <a:chOff x="733651" y="83625"/>
              <a:chExt cx="8277680" cy="455838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7" name="Rektangel: avrundede hjørner 16">
                <a:extLst>
                  <a:ext uri="{FF2B5EF4-FFF2-40B4-BE49-F238E27FC236}">
                    <a16:creationId xmlns:a16="http://schemas.microsoft.com/office/drawing/2014/main" id="{32220198-03FD-D1CD-532C-5CC93ED5938C}"/>
                  </a:ext>
                </a:extLst>
              </p:cNvPr>
              <p:cNvSpPr/>
              <p:nvPr/>
            </p:nvSpPr>
            <p:spPr>
              <a:xfrm>
                <a:off x="733651" y="83625"/>
                <a:ext cx="8277680" cy="455838"/>
              </a:xfrm>
              <a:prstGeom prst="roundRect">
                <a:avLst/>
              </a:prstGeom>
              <a:grp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nb-NO" sz="1900"/>
              </a:p>
            </p:txBody>
          </p:sp>
          <p:sp>
            <p:nvSpPr>
              <p:cNvPr id="18" name="Rektangel: avrundede hjørner 4">
                <a:extLst>
                  <a:ext uri="{FF2B5EF4-FFF2-40B4-BE49-F238E27FC236}">
                    <a16:creationId xmlns:a16="http://schemas.microsoft.com/office/drawing/2014/main" id="{3483D7D3-DD4D-0C12-0098-1A64AA972864}"/>
                  </a:ext>
                </a:extLst>
              </p:cNvPr>
              <p:cNvSpPr txBox="1"/>
              <p:nvPr/>
            </p:nvSpPr>
            <p:spPr>
              <a:xfrm>
                <a:off x="755903" y="105877"/>
                <a:ext cx="8233176" cy="4113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2386" tIns="72386" rIns="72386" bIns="72386" numCol="1" spcCol="1270" anchor="ctr" anchorCtr="0">
                <a:noAutofit/>
              </a:bodyPr>
              <a:lstStyle/>
              <a:p>
                <a:pPr defTabSz="84450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   </a:t>
                </a:r>
                <a:r>
                  <a:rPr lang="nb-NO" sz="1900" dirty="0">
                    <a:solidFill>
                      <a:srgbClr val="113B69"/>
                    </a:solidFill>
                  </a:rPr>
                  <a:t>Pause                                                                                          	       10 min.</a:t>
                </a:r>
                <a:endParaRPr lang="en-US" sz="1900" dirty="0">
                  <a:solidFill>
                    <a:srgbClr val="113B69"/>
                  </a:solidFill>
                </a:endParaRPr>
              </a:p>
            </p:txBody>
          </p:sp>
        </p:grpSp>
        <p:pic>
          <p:nvPicPr>
            <p:cNvPr id="31" name="Grafikk 30" descr="Kaffe kontur">
              <a:extLst>
                <a:ext uri="{FF2B5EF4-FFF2-40B4-BE49-F238E27FC236}">
                  <a16:creationId xmlns:a16="http://schemas.microsoft.com/office/drawing/2014/main" id="{7DF74718-CF74-4C85-102B-5B2D382B4523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7358" y="3218340"/>
              <a:ext cx="367836" cy="367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802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5D447C-9FE0-85EF-B512-5093BAAF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oppfølgingsmøtet: slik skal vi jobbe i dagens 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873C31-BCC1-3FF5-C5B6-1D3A383E8CC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1AA2BCF-4468-C665-D9C2-10D00868A752}"/>
              </a:ext>
            </a:extLst>
          </p:cNvPr>
          <p:cNvSpPr/>
          <p:nvPr/>
        </p:nvSpPr>
        <p:spPr>
          <a:xfrm>
            <a:off x="902419" y="2599395"/>
            <a:ext cx="1940560" cy="19405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Oppstart og presentasjon av resultater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7B8E730-97B8-1D90-F7FD-8E8E2F1782ED}"/>
              </a:ext>
            </a:extLst>
          </p:cNvPr>
          <p:cNvSpPr/>
          <p:nvPr/>
        </p:nvSpPr>
        <p:spPr>
          <a:xfrm>
            <a:off x="3652548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Bli enige om områder vi ønsker å bevare og forbedre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B9BB6DC-6ACC-DD46-0C3A-5E9E47CBF5AE}"/>
              </a:ext>
            </a:extLst>
          </p:cNvPr>
          <p:cNvSpPr/>
          <p:nvPr/>
        </p:nvSpPr>
        <p:spPr>
          <a:xfrm>
            <a:off x="6402677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Diskutere hva vi bør gjøre (tiltak)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EA41198-378B-D070-D7B9-B0F4DA52478E}"/>
              </a:ext>
            </a:extLst>
          </p:cNvPr>
          <p:cNvSpPr/>
          <p:nvPr/>
        </p:nvSpPr>
        <p:spPr>
          <a:xfrm>
            <a:off x="9152807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Planlegging av tiltaksarbeid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99BF831D-F1F4-8159-95C9-9BEBE0A2F657}"/>
              </a:ext>
            </a:extLst>
          </p:cNvPr>
          <p:cNvCxnSpPr>
            <a:cxnSpLocks/>
          </p:cNvCxnSpPr>
          <p:nvPr/>
        </p:nvCxnSpPr>
        <p:spPr>
          <a:xfrm>
            <a:off x="298688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A95863CF-225C-AE4B-EFB6-6572A7F0AB22}"/>
              </a:ext>
            </a:extLst>
          </p:cNvPr>
          <p:cNvCxnSpPr>
            <a:cxnSpLocks/>
          </p:cNvCxnSpPr>
          <p:nvPr/>
        </p:nvCxnSpPr>
        <p:spPr>
          <a:xfrm>
            <a:off x="575675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CA0264DA-EC9E-EBB6-804D-FB625463E82B}"/>
              </a:ext>
            </a:extLst>
          </p:cNvPr>
          <p:cNvCxnSpPr>
            <a:cxnSpLocks/>
          </p:cNvCxnSpPr>
          <p:nvPr/>
        </p:nvCxnSpPr>
        <p:spPr>
          <a:xfrm>
            <a:off x="8520912" y="352395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k 10" descr="Timeglass ferdig kontur">
            <a:extLst>
              <a:ext uri="{FF2B5EF4-FFF2-40B4-BE49-F238E27FC236}">
                <a16:creationId xmlns:a16="http://schemas.microsoft.com/office/drawing/2014/main" id="{679DB00B-BD29-19CA-64AC-E80862D6EA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425" y="4608908"/>
            <a:ext cx="362347" cy="36234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FCF2920-D6B1-BFFE-8C08-B8998EEBF57A}"/>
              </a:ext>
            </a:extLst>
          </p:cNvPr>
          <p:cNvSpPr txBox="1"/>
          <p:nvPr/>
        </p:nvSpPr>
        <p:spPr>
          <a:xfrm>
            <a:off x="1733716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3" name="Grafikk 12" descr="Timeglass ferdig kontur">
            <a:extLst>
              <a:ext uri="{FF2B5EF4-FFF2-40B4-BE49-F238E27FC236}">
                <a16:creationId xmlns:a16="http://schemas.microsoft.com/office/drawing/2014/main" id="{3B99C817-9C9F-CA14-42C3-23EC0A3E65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2321" y="4608908"/>
            <a:ext cx="362347" cy="36234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0302500-C004-D4CA-0DFC-44B95502DAB6}"/>
              </a:ext>
            </a:extLst>
          </p:cNvPr>
          <p:cNvSpPr txBox="1"/>
          <p:nvPr/>
        </p:nvSpPr>
        <p:spPr>
          <a:xfrm>
            <a:off x="4460613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5" name="Grafikk 14" descr="Timeglass ferdig kontur">
            <a:extLst>
              <a:ext uri="{FF2B5EF4-FFF2-40B4-BE49-F238E27FC236}">
                <a16:creationId xmlns:a16="http://schemas.microsoft.com/office/drawing/2014/main" id="{16596830-CD48-4BD7-4799-2F1642ECE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9216" y="4608908"/>
            <a:ext cx="362347" cy="362347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2AB0E4D-FC10-5B57-83B3-EB5A96B570B6}"/>
              </a:ext>
            </a:extLst>
          </p:cNvPr>
          <p:cNvSpPr txBox="1"/>
          <p:nvPr/>
        </p:nvSpPr>
        <p:spPr>
          <a:xfrm>
            <a:off x="718750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7" name="Grafikk 16" descr="Timeglass ferdig kontur">
            <a:extLst>
              <a:ext uri="{FF2B5EF4-FFF2-40B4-BE49-F238E27FC236}">
                <a16:creationId xmlns:a16="http://schemas.microsoft.com/office/drawing/2014/main" id="{83633655-5112-5459-133B-EAE9282053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1067" y="4608908"/>
            <a:ext cx="362347" cy="362347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8AC82BA-711C-B049-B374-A5699B12D1CF}"/>
              </a:ext>
            </a:extLst>
          </p:cNvPr>
          <p:cNvSpPr txBox="1"/>
          <p:nvPr/>
        </p:nvSpPr>
        <p:spPr>
          <a:xfrm>
            <a:off x="9939359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30 min.</a:t>
            </a:r>
          </a:p>
        </p:txBody>
      </p:sp>
    </p:spTree>
    <p:extLst>
      <p:ext uri="{BB962C8B-B14F-4D97-AF65-F5344CB8AC3E}">
        <p14:creationId xmlns:p14="http://schemas.microsoft.com/office/powerpoint/2010/main" val="544855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F09137-CE9C-4105-FF83-D8B31765A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Presentasjon av resultatene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03F9AB-F572-0D4D-0ED7-DD14A6923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C3BAAD3-2D4F-5B07-C943-A0E698E39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EF8593-C4D3-9F62-ABA6-63D507D9F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07C050-C85B-E86B-CE40-714C1EB62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7</a:t>
            </a:fld>
            <a:endParaRPr lang="nb-NO"/>
          </a:p>
        </p:txBody>
      </p:sp>
      <p:sp>
        <p:nvSpPr>
          <p:cNvPr id="7" name="Plassholder for innhold 13">
            <a:extLst>
              <a:ext uri="{FF2B5EF4-FFF2-40B4-BE49-F238E27FC236}">
                <a16:creationId xmlns:a16="http://schemas.microsoft.com/office/drawing/2014/main" id="{8E6C2688-7031-30C9-F5BD-5D4211969757}"/>
              </a:ext>
            </a:extLst>
          </p:cNvPr>
          <p:cNvSpPr txBox="1">
            <a:spLocks/>
          </p:cNvSpPr>
          <p:nvPr/>
        </p:nvSpPr>
        <p:spPr>
          <a:xfrm>
            <a:off x="1857651" y="1901358"/>
            <a:ext cx="9022527" cy="3370611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78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68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8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50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2400" b="1"/>
              <a:t>Her kan du legge inn resultatene fra undersøkelsen som skal presenteres </a:t>
            </a:r>
          </a:p>
          <a:p>
            <a:pPr marL="0" indent="0" algn="ctr">
              <a:buNone/>
            </a:pPr>
            <a:r>
              <a:rPr lang="nb-NO" sz="2400" b="1"/>
              <a:t>Hvis din enhet ikke har mottatt egne resultater kan du ta utgangspunkt i resultatene for overordnet enhet.</a:t>
            </a:r>
          </a:p>
        </p:txBody>
      </p:sp>
    </p:spTree>
    <p:extLst>
      <p:ext uri="{BB962C8B-B14F-4D97-AF65-F5344CB8AC3E}">
        <p14:creationId xmlns:p14="http://schemas.microsoft.com/office/powerpoint/2010/main" val="401783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6F264C2-E7C4-3166-0F85-4675425AF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Refleksjon og spørsmål til presentasjonen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1F77D8-E379-6082-CBFD-2F7A9A38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1E4796-EFA6-AAE1-0F53-190726904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C597F2-F1A3-6317-E3E0-095536D36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7" name="Grafikk 6" descr="Gruppe med kvinner kontur">
            <a:extLst>
              <a:ext uri="{FF2B5EF4-FFF2-40B4-BE49-F238E27FC236}">
                <a16:creationId xmlns:a16="http://schemas.microsoft.com/office/drawing/2014/main" id="{DE6F04DB-3D78-1084-7688-A104BF4D8E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19357" y="2831003"/>
            <a:ext cx="1520885" cy="1520885"/>
          </a:xfrm>
          <a:prstGeom prst="rect">
            <a:avLst/>
          </a:prstGeom>
        </p:spPr>
      </p:pic>
      <p:pic>
        <p:nvPicPr>
          <p:cNvPr id="8" name="Grafikk 7" descr="Mann kontur">
            <a:extLst>
              <a:ext uri="{FF2B5EF4-FFF2-40B4-BE49-F238E27FC236}">
                <a16:creationId xmlns:a16="http://schemas.microsoft.com/office/drawing/2014/main" id="{EB4E3C0F-5DB4-BB6D-E51D-7B57A3C46F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95002" y="2764703"/>
            <a:ext cx="1437545" cy="1437545"/>
          </a:xfrm>
          <a:prstGeom prst="rect">
            <a:avLst/>
          </a:prstGeom>
        </p:spPr>
      </p:pic>
      <p:pic>
        <p:nvPicPr>
          <p:cNvPr id="9" name="Plassholder for innhold 13" descr="Vekkerklokke kontur">
            <a:extLst>
              <a:ext uri="{FF2B5EF4-FFF2-40B4-BE49-F238E27FC236}">
                <a16:creationId xmlns:a16="http://schemas.microsoft.com/office/drawing/2014/main" id="{769F55CE-7627-7E7A-56CF-E79C6762D0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56912" y="3026305"/>
            <a:ext cx="914341" cy="914341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EF86DC5E-8ECC-1C2E-DAAC-6AB11A016EB9}"/>
              </a:ext>
            </a:extLst>
          </p:cNvPr>
          <p:cNvSpPr/>
          <p:nvPr/>
        </p:nvSpPr>
        <p:spPr>
          <a:xfrm>
            <a:off x="4169271" y="3833347"/>
            <a:ext cx="914341" cy="45717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55"/>
            <a:r>
              <a:rPr lang="nb-NO" dirty="0">
                <a:solidFill>
                  <a:srgbClr val="113B69"/>
                </a:solidFill>
                <a:latin typeface="Calibri" panose="020F0502020204030204"/>
              </a:rPr>
              <a:t>2 min.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995BF1B2-1469-C815-0059-A9ED1261AD03}"/>
              </a:ext>
            </a:extLst>
          </p:cNvPr>
          <p:cNvSpPr/>
          <p:nvPr/>
        </p:nvSpPr>
        <p:spPr>
          <a:xfrm>
            <a:off x="4684836" y="4350997"/>
            <a:ext cx="1193099" cy="45717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55"/>
            <a:r>
              <a:rPr lang="nb-NO">
                <a:solidFill>
                  <a:srgbClr val="113B69"/>
                </a:solidFill>
                <a:latin typeface="Calibri" panose="020F0502020204030204"/>
              </a:rPr>
              <a:t>Individuelt 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30F30C9-7EC2-B9C9-2D83-F14DF148DDCD}"/>
              </a:ext>
            </a:extLst>
          </p:cNvPr>
          <p:cNvSpPr/>
          <p:nvPr/>
        </p:nvSpPr>
        <p:spPr>
          <a:xfrm>
            <a:off x="7764745" y="4328758"/>
            <a:ext cx="1991505" cy="45717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55"/>
            <a:r>
              <a:rPr lang="nb-NO">
                <a:solidFill>
                  <a:srgbClr val="113B69"/>
                </a:solidFill>
                <a:latin typeface="Calibri" panose="020F0502020204030204"/>
              </a:rPr>
              <a:t>I plenum  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FC795E9-005A-2617-1BFA-289E1A696B1F}"/>
              </a:ext>
            </a:extLst>
          </p:cNvPr>
          <p:cNvSpPr/>
          <p:nvPr/>
        </p:nvSpPr>
        <p:spPr>
          <a:xfrm>
            <a:off x="7356912" y="3797374"/>
            <a:ext cx="914341" cy="45717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355"/>
            <a:r>
              <a:rPr lang="nb-NO" dirty="0">
                <a:solidFill>
                  <a:srgbClr val="113B69"/>
                </a:solidFill>
                <a:latin typeface="Calibri" panose="020F0502020204030204"/>
              </a:rPr>
              <a:t>8 min.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2D3BE57-896D-ED39-B17E-8EC94F106042}"/>
              </a:ext>
            </a:extLst>
          </p:cNvPr>
          <p:cNvSpPr/>
          <p:nvPr/>
        </p:nvSpPr>
        <p:spPr>
          <a:xfrm>
            <a:off x="695677" y="2021632"/>
            <a:ext cx="3197025" cy="26820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29768">
              <a:lnSpc>
                <a:spcPct val="150000"/>
              </a:lnSpc>
              <a:spcAft>
                <a:spcPts val="300"/>
              </a:spcAft>
            </a:pPr>
            <a:r>
              <a:rPr lang="nb-NO" b="1" dirty="0">
                <a:solidFill>
                  <a:schemeClr val="tx1"/>
                </a:solidFill>
              </a:rPr>
              <a:t>Spørsmål</a:t>
            </a:r>
          </a:p>
          <a:p>
            <a:pPr marL="171450" indent="-171450" defTabSz="42976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Hva er gjenkjennelig/ overraskende? </a:t>
            </a:r>
          </a:p>
          <a:p>
            <a:pPr marL="171450" indent="-171450" defTabSz="429768">
              <a:lnSpc>
                <a:spcPct val="15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/>
                </a:solidFill>
              </a:rPr>
              <a:t>Hva trenger jeg å spørre om for å sikre at jeg forstår resultatene?  </a:t>
            </a:r>
          </a:p>
        </p:txBody>
      </p:sp>
      <p:pic>
        <p:nvPicPr>
          <p:cNvPr id="15" name="Plassholder for innhold 13" descr="Vekkerklokke kontur">
            <a:extLst>
              <a:ext uri="{FF2B5EF4-FFF2-40B4-BE49-F238E27FC236}">
                <a16:creationId xmlns:a16="http://schemas.microsoft.com/office/drawing/2014/main" id="{ADDBB557-9309-7C99-B727-93754C012C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29563" y="3032655"/>
            <a:ext cx="914341" cy="91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50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D6721-EB07-C9D1-1516-2CD2DEA6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2CB586-F63C-6461-D8B7-539D75CA3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oppfølgingsmøtet: slik skal vi jobbe i dagens møte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665CEEEA-2A8C-A99F-5BAC-0FF578EAA6CC}"/>
              </a:ext>
            </a:extLst>
          </p:cNvPr>
          <p:cNvSpPr/>
          <p:nvPr/>
        </p:nvSpPr>
        <p:spPr>
          <a:xfrm>
            <a:off x="902419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Oppstart og presentasjon av resultater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66E2580-E171-2BFB-E96A-E18D1E8D666D}"/>
              </a:ext>
            </a:extLst>
          </p:cNvPr>
          <p:cNvSpPr/>
          <p:nvPr/>
        </p:nvSpPr>
        <p:spPr>
          <a:xfrm>
            <a:off x="3652548" y="2599395"/>
            <a:ext cx="1940560" cy="19405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Bli enige om områder vi ønsker å bevare og forbedre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12351BD8-9D5F-F5DF-341B-5B18F8274860}"/>
              </a:ext>
            </a:extLst>
          </p:cNvPr>
          <p:cNvSpPr/>
          <p:nvPr/>
        </p:nvSpPr>
        <p:spPr>
          <a:xfrm>
            <a:off x="6402677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Diskutere hva vi bør gjøre (tiltak)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4885183-6715-4730-EB18-02156882A444}"/>
              </a:ext>
            </a:extLst>
          </p:cNvPr>
          <p:cNvSpPr/>
          <p:nvPr/>
        </p:nvSpPr>
        <p:spPr>
          <a:xfrm>
            <a:off x="9152807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Planlegging av tiltaksarbeid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54DF6943-21C3-2928-5ADB-68AA187E7008}"/>
              </a:ext>
            </a:extLst>
          </p:cNvPr>
          <p:cNvCxnSpPr>
            <a:cxnSpLocks/>
          </p:cNvCxnSpPr>
          <p:nvPr/>
        </p:nvCxnSpPr>
        <p:spPr>
          <a:xfrm>
            <a:off x="298688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6A3A6D32-1E19-81D0-992D-706EA42B3F5D}"/>
              </a:ext>
            </a:extLst>
          </p:cNvPr>
          <p:cNvCxnSpPr>
            <a:cxnSpLocks/>
          </p:cNvCxnSpPr>
          <p:nvPr/>
        </p:nvCxnSpPr>
        <p:spPr>
          <a:xfrm>
            <a:off x="575675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E9706652-0D11-4994-D504-3AB0BE4EE052}"/>
              </a:ext>
            </a:extLst>
          </p:cNvPr>
          <p:cNvCxnSpPr>
            <a:cxnSpLocks/>
          </p:cNvCxnSpPr>
          <p:nvPr/>
        </p:nvCxnSpPr>
        <p:spPr>
          <a:xfrm>
            <a:off x="8520912" y="352395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k 10" descr="Timeglass ferdig kontur">
            <a:extLst>
              <a:ext uri="{FF2B5EF4-FFF2-40B4-BE49-F238E27FC236}">
                <a16:creationId xmlns:a16="http://schemas.microsoft.com/office/drawing/2014/main" id="{4C7224DE-89E8-C996-9332-A6DBECF0F3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425" y="4608908"/>
            <a:ext cx="362347" cy="36234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AD1B2FF-E8EE-371A-2FDC-2D1C7C1F4164}"/>
              </a:ext>
            </a:extLst>
          </p:cNvPr>
          <p:cNvSpPr txBox="1"/>
          <p:nvPr/>
        </p:nvSpPr>
        <p:spPr>
          <a:xfrm>
            <a:off x="173371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3" name="Grafikk 12" descr="Timeglass ferdig kontur">
            <a:extLst>
              <a:ext uri="{FF2B5EF4-FFF2-40B4-BE49-F238E27FC236}">
                <a16:creationId xmlns:a16="http://schemas.microsoft.com/office/drawing/2014/main" id="{44CE6DFE-7E0B-352C-6865-7931B994A9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2321" y="4608908"/>
            <a:ext cx="362347" cy="36234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54BFE9C-949E-024F-465C-081473AA1531}"/>
              </a:ext>
            </a:extLst>
          </p:cNvPr>
          <p:cNvSpPr txBox="1"/>
          <p:nvPr/>
        </p:nvSpPr>
        <p:spPr>
          <a:xfrm>
            <a:off x="4460613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5" name="Grafikk 14" descr="Timeglass ferdig kontur">
            <a:extLst>
              <a:ext uri="{FF2B5EF4-FFF2-40B4-BE49-F238E27FC236}">
                <a16:creationId xmlns:a16="http://schemas.microsoft.com/office/drawing/2014/main" id="{6B949860-6FD9-161C-9272-C9906918F0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9216" y="4608908"/>
            <a:ext cx="362347" cy="362347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6F29063-639A-DED7-B775-0FAC9DA2E85E}"/>
              </a:ext>
            </a:extLst>
          </p:cNvPr>
          <p:cNvSpPr txBox="1"/>
          <p:nvPr/>
        </p:nvSpPr>
        <p:spPr>
          <a:xfrm>
            <a:off x="718750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7" name="Grafikk 16" descr="Timeglass ferdig kontur">
            <a:extLst>
              <a:ext uri="{FF2B5EF4-FFF2-40B4-BE49-F238E27FC236}">
                <a16:creationId xmlns:a16="http://schemas.microsoft.com/office/drawing/2014/main" id="{5D75592F-CE03-8A2B-65FE-E24739FD0B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1067" y="4608908"/>
            <a:ext cx="362347" cy="362347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17446949-7C2E-CD7F-ECBA-2DB2AD3FFF7C}"/>
              </a:ext>
            </a:extLst>
          </p:cNvPr>
          <p:cNvSpPr txBox="1"/>
          <p:nvPr/>
        </p:nvSpPr>
        <p:spPr>
          <a:xfrm>
            <a:off x="9939358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30 min.</a:t>
            </a:r>
          </a:p>
        </p:txBody>
      </p:sp>
    </p:spTree>
    <p:extLst>
      <p:ext uri="{BB962C8B-B14F-4D97-AF65-F5344CB8AC3E}">
        <p14:creationId xmlns:p14="http://schemas.microsoft.com/office/powerpoint/2010/main" val="35129620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2FB315-4A7E-7B61-92A7-12CF4C07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Diskusjon og prioritering av bevarings- og forbedringsområder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2F75D9-AAFF-0D67-F35E-153C2F14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D8DE323-5BF1-5946-93AD-0007D9FEF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10</a:t>
            </a:fld>
            <a:endParaRPr lang="nb-NO"/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CAA6BBEC-06ED-4DA9-23FA-F019EA210934}"/>
              </a:ext>
            </a:extLst>
          </p:cNvPr>
          <p:cNvSpPr txBox="1">
            <a:spLocks/>
          </p:cNvSpPr>
          <p:nvPr/>
        </p:nvSpPr>
        <p:spPr>
          <a:xfrm>
            <a:off x="566228" y="1588211"/>
            <a:ext cx="7537029" cy="4443071"/>
          </a:xfrm>
          <a:prstGeom prst="rect">
            <a:avLst/>
          </a:prstGeom>
          <a:noFill/>
          <a:ln w="12700" cap="flat" cmpd="sng" algn="ctr">
            <a:solidFill>
              <a:srgbClr val="075B7A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marL="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>
              <a:buNone/>
              <a:defRPr/>
            </a:pPr>
            <a:endParaRPr lang="nb-NO" sz="2000" b="1">
              <a:solidFill>
                <a:sysClr val="windowText" lastClr="000000"/>
              </a:solidFill>
              <a:latin typeface="+mj-lt"/>
            </a:endParaRPr>
          </a:p>
          <a:p>
            <a:pPr indent="0">
              <a:buNone/>
              <a:defRPr/>
            </a:pPr>
            <a:r>
              <a:rPr lang="nb-NO" sz="2000" b="1">
                <a:solidFill>
                  <a:sysClr val="windowText" lastClr="000000"/>
                </a:solidFill>
                <a:latin typeface="+mj-lt"/>
              </a:rPr>
              <a:t>Tenk gjennom individuelt og diskuter i grupper:</a:t>
            </a:r>
          </a:p>
          <a:p>
            <a:pPr indent="0">
              <a:buNone/>
              <a:defRPr/>
            </a:pPr>
            <a:endParaRPr lang="nb-NO" sz="2000" b="1">
              <a:solidFill>
                <a:sysClr val="windowText" lastClr="000000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>
                <a:solidFill>
                  <a:sysClr val="windowText" lastClr="000000"/>
                </a:solidFill>
                <a:latin typeface="+mj-lt"/>
              </a:rPr>
              <a:t>Hva er de 1-2 viktigste områdene vi skal </a:t>
            </a:r>
            <a:r>
              <a:rPr lang="nb-NO" sz="2000" b="1">
                <a:solidFill>
                  <a:sysClr val="windowText" lastClr="000000"/>
                </a:solidFill>
                <a:latin typeface="+mj-lt"/>
              </a:rPr>
              <a:t>bevare</a:t>
            </a:r>
            <a:r>
              <a:rPr lang="nb-NO" sz="2000">
                <a:solidFill>
                  <a:sysClr val="windowText" lastClr="000000"/>
                </a:solidFill>
                <a:latin typeface="+mj-lt"/>
              </a:rPr>
              <a:t>, og hva er de 1-2 viktigste områdene vi skal </a:t>
            </a:r>
            <a:r>
              <a:rPr lang="nb-NO" sz="2000" b="1">
                <a:solidFill>
                  <a:sysClr val="windowText" lastClr="000000"/>
                </a:solidFill>
                <a:latin typeface="+mj-lt"/>
              </a:rPr>
              <a:t>forbedre</a:t>
            </a:r>
            <a:r>
              <a:rPr lang="nb-NO" sz="2000">
                <a:solidFill>
                  <a:sysClr val="windowText" lastClr="000000"/>
                </a:solidFill>
                <a:latin typeface="+mj-lt"/>
              </a:rPr>
              <a:t>?</a:t>
            </a:r>
          </a:p>
          <a:p>
            <a:pPr marL="3428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 i="1">
                <a:solidFill>
                  <a:sysClr val="windowText" lastClr="000000"/>
                </a:solidFill>
                <a:latin typeface="+mj-lt"/>
              </a:rPr>
              <a:t>Se flere diskusjonsspørsmål på neste lysark</a:t>
            </a:r>
          </a:p>
          <a:p>
            <a:pPr marL="1142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6F2A45F6-4192-7D34-9639-15F30890DF4A}"/>
              </a:ext>
            </a:extLst>
          </p:cNvPr>
          <p:cNvSpPr txBox="1">
            <a:spLocks/>
          </p:cNvSpPr>
          <p:nvPr/>
        </p:nvSpPr>
        <p:spPr>
          <a:xfrm>
            <a:off x="8356850" y="1578280"/>
            <a:ext cx="2736126" cy="4453002"/>
          </a:xfrm>
          <a:prstGeom prst="rect">
            <a:avLst/>
          </a:prstGeom>
          <a:noFill/>
          <a:ln w="12700" cap="flat" cmpd="sng" algn="ctr">
            <a:solidFill>
              <a:srgbClr val="075B7A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marL="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6" indent="-285736" defTabSz="914355">
              <a:buFont typeface="Wingdings" panose="05000000000000000000" pitchFamily="2" charset="2"/>
              <a:buChar char="Ø"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indent="0">
              <a:buNone/>
              <a:defRPr/>
            </a:pPr>
            <a:endParaRPr lang="nb-NO" sz="2000" b="1">
              <a:solidFill>
                <a:prstClr val="black"/>
              </a:solidFill>
              <a:latin typeface="+mj-lt"/>
            </a:endParaRPr>
          </a:p>
          <a:p>
            <a:pPr indent="0">
              <a:buNone/>
              <a:defRPr/>
            </a:pPr>
            <a:r>
              <a:rPr lang="nb-NO" sz="2000" b="1">
                <a:solidFill>
                  <a:prstClr val="black"/>
                </a:solidFill>
                <a:latin typeface="+mj-lt"/>
              </a:rPr>
              <a:t>Felles prioritering</a:t>
            </a:r>
          </a:p>
          <a:p>
            <a:pPr indent="0">
              <a:buNone/>
              <a:defRPr/>
            </a:pPr>
            <a:endParaRPr lang="nb-NO" sz="2000" b="1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>
                <a:solidFill>
                  <a:prstClr val="black"/>
                </a:solidFill>
                <a:latin typeface="+mj-lt"/>
              </a:rPr>
              <a:t>Prioriter 1-2 </a:t>
            </a:r>
            <a:r>
              <a:rPr lang="nb-NO" sz="2000" b="1">
                <a:solidFill>
                  <a:prstClr val="black"/>
                </a:solidFill>
                <a:latin typeface="+mj-lt"/>
              </a:rPr>
              <a:t>bevaringsområder</a:t>
            </a:r>
            <a:r>
              <a:rPr lang="nb-NO" sz="2000">
                <a:solidFill>
                  <a:prstClr val="black"/>
                </a:solidFill>
                <a:latin typeface="+mj-lt"/>
              </a:rPr>
              <a:t> og 1-2 </a:t>
            </a:r>
            <a:r>
              <a:rPr lang="nb-NO" sz="2000" b="1">
                <a:solidFill>
                  <a:prstClr val="black"/>
                </a:solidFill>
                <a:latin typeface="+mj-lt"/>
              </a:rPr>
              <a:t>forbedringsområder</a:t>
            </a:r>
            <a:r>
              <a:rPr lang="nb-NO" sz="2000">
                <a:solidFill>
                  <a:prstClr val="black"/>
                </a:solidFill>
                <a:latin typeface="+mj-lt"/>
              </a:rPr>
              <a:t> som vi ønsker å jobbe videre med</a:t>
            </a: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11" name="Grafikk 10" descr="Vekkerklokke kontur">
            <a:extLst>
              <a:ext uri="{FF2B5EF4-FFF2-40B4-BE49-F238E27FC236}">
                <a16:creationId xmlns:a16="http://schemas.microsoft.com/office/drawing/2014/main" id="{C58A82A9-4B94-4328-6897-8232E8F11B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228" y="5347074"/>
            <a:ext cx="489254" cy="489254"/>
          </a:xfrm>
          <a:prstGeom prst="rect">
            <a:avLst/>
          </a:prstGeom>
        </p:spPr>
      </p:pic>
      <p:pic>
        <p:nvPicPr>
          <p:cNvPr id="12" name="Grafikk 11" descr="Mann kontur">
            <a:extLst>
              <a:ext uri="{FF2B5EF4-FFF2-40B4-BE49-F238E27FC236}">
                <a16:creationId xmlns:a16="http://schemas.microsoft.com/office/drawing/2014/main" id="{63EE4BF3-4893-5437-781B-87EB5CB3D4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4226" y="5099493"/>
            <a:ext cx="709492" cy="709492"/>
          </a:xfrm>
          <a:prstGeom prst="rect">
            <a:avLst/>
          </a:prstGeom>
        </p:spPr>
      </p:pic>
      <p:pic>
        <p:nvPicPr>
          <p:cNvPr id="15" name="Grafikk 14" descr="Vekkerklokke kontur">
            <a:extLst>
              <a:ext uri="{FF2B5EF4-FFF2-40B4-BE49-F238E27FC236}">
                <a16:creationId xmlns:a16="http://schemas.microsoft.com/office/drawing/2014/main" id="{60331D99-F5C0-38AD-F6A7-728C62D40C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0969" y="5307397"/>
            <a:ext cx="489254" cy="489254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C130B6A8-CBE5-050E-4508-C301DBD08149}"/>
              </a:ext>
            </a:extLst>
          </p:cNvPr>
          <p:cNvSpPr/>
          <p:nvPr/>
        </p:nvSpPr>
        <p:spPr>
          <a:xfrm>
            <a:off x="9120139" y="5384626"/>
            <a:ext cx="1357636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 dirty="0">
                <a:solidFill>
                  <a:prstClr val="black"/>
                </a:solidFill>
                <a:latin typeface="+mj-lt"/>
              </a:rPr>
              <a:t>15</a:t>
            </a:r>
            <a:r>
              <a:rPr lang="nb-NO" sz="1400" kern="0" dirty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 dirty="0">
                <a:solidFill>
                  <a:prstClr val="black"/>
                </a:solidFill>
                <a:latin typeface="+mj-lt"/>
              </a:rPr>
              <a:t>min. i plenum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A7959E79-3BAF-773D-D274-FE1A7FEA3DD0}"/>
              </a:ext>
            </a:extLst>
          </p:cNvPr>
          <p:cNvSpPr/>
          <p:nvPr/>
        </p:nvSpPr>
        <p:spPr>
          <a:xfrm>
            <a:off x="1005625" y="5435161"/>
            <a:ext cx="760591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 dirty="0">
                <a:solidFill>
                  <a:prstClr val="black"/>
                </a:solidFill>
                <a:latin typeface="+mj-lt"/>
              </a:rPr>
              <a:t>5</a:t>
            </a:r>
            <a:r>
              <a:rPr lang="nb-NO" sz="1400" kern="0" dirty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 dirty="0">
                <a:solidFill>
                  <a:prstClr val="black"/>
                </a:solidFill>
                <a:latin typeface="+mj-lt"/>
              </a:rPr>
              <a:t>min.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264B58FB-04A9-04FF-FAE0-5FB48E5DD68F}"/>
              </a:ext>
            </a:extLst>
          </p:cNvPr>
          <p:cNvSpPr/>
          <p:nvPr/>
        </p:nvSpPr>
        <p:spPr>
          <a:xfrm>
            <a:off x="2237391" y="5413651"/>
            <a:ext cx="1193099" cy="4571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Individuelt </a:t>
            </a:r>
          </a:p>
        </p:txBody>
      </p:sp>
      <p:pic>
        <p:nvPicPr>
          <p:cNvPr id="3" name="Grafikk 2" descr="Vekkerklokke kontur">
            <a:extLst>
              <a:ext uri="{FF2B5EF4-FFF2-40B4-BE49-F238E27FC236}">
                <a16:creationId xmlns:a16="http://schemas.microsoft.com/office/drawing/2014/main" id="{12D2127E-99EF-6B34-C708-C736CDE737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59294" y="5419119"/>
            <a:ext cx="489254" cy="489254"/>
          </a:xfrm>
          <a:prstGeom prst="rect">
            <a:avLst/>
          </a:prstGeom>
        </p:spPr>
      </p:pic>
      <p:pic>
        <p:nvPicPr>
          <p:cNvPr id="7" name="Grafikk 6" descr="Gruppe med kvinner kontur">
            <a:extLst>
              <a:ext uri="{FF2B5EF4-FFF2-40B4-BE49-F238E27FC236}">
                <a16:creationId xmlns:a16="http://schemas.microsoft.com/office/drawing/2014/main" id="{9BD58659-02C6-65C8-0665-40C27475D2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91569" y="5215731"/>
            <a:ext cx="764982" cy="76498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881452BC-546A-6E0B-14A5-FE07DDD8D9A2}"/>
              </a:ext>
            </a:extLst>
          </p:cNvPr>
          <p:cNvSpPr/>
          <p:nvPr/>
        </p:nvSpPr>
        <p:spPr>
          <a:xfrm>
            <a:off x="4341062" y="5456670"/>
            <a:ext cx="760591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 dirty="0">
                <a:solidFill>
                  <a:prstClr val="black"/>
                </a:solidFill>
                <a:latin typeface="+mj-lt"/>
              </a:rPr>
              <a:t>20</a:t>
            </a:r>
            <a:r>
              <a:rPr lang="nb-NO" sz="1400" kern="0" dirty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 dirty="0">
                <a:solidFill>
                  <a:prstClr val="black"/>
                </a:solidFill>
                <a:latin typeface="+mj-lt"/>
              </a:rPr>
              <a:t>min.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DC27DBEC-88D5-FB6C-7E7D-8997F6E827E8}"/>
              </a:ext>
            </a:extLst>
          </p:cNvPr>
          <p:cNvSpPr/>
          <p:nvPr/>
        </p:nvSpPr>
        <p:spPr>
          <a:xfrm>
            <a:off x="5903583" y="5491459"/>
            <a:ext cx="1193099" cy="4571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I grupper </a:t>
            </a:r>
          </a:p>
        </p:txBody>
      </p:sp>
    </p:spTree>
    <p:extLst>
      <p:ext uri="{BB962C8B-B14F-4D97-AF65-F5344CB8AC3E}">
        <p14:creationId xmlns:p14="http://schemas.microsoft.com/office/powerpoint/2010/main" val="50072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0371D3-3D0A-6F5D-7C94-375204DA2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Spørsmål til diskusjon av bevarings- og forbedringsområder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FA30D3-BD34-C309-A853-7FBCA9C27A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Bevaringsområder</a:t>
            </a:r>
          </a:p>
          <a:p>
            <a:r>
              <a:rPr lang="nb-NO" dirty="0"/>
              <a:t>Hva er de 1-2 viktigste områdene vi ønsker å bevare ved arbeidsmiljøet vårt?</a:t>
            </a:r>
          </a:p>
          <a:p>
            <a:r>
              <a:rPr lang="nb-NO" dirty="0"/>
              <a:t>Hvorfor er dette viktige områder å bevare? </a:t>
            </a:r>
          </a:p>
          <a:p>
            <a:r>
              <a:rPr lang="nb-NO" dirty="0"/>
              <a:t>Hva gjør vi i dag for at dette fungerer godt?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39279CF-EF04-08F6-3597-8DBBEB4FCF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/>
              <a:t>Forbedringsområder</a:t>
            </a:r>
          </a:p>
          <a:p>
            <a:r>
              <a:rPr lang="nb-NO"/>
              <a:t>Hva er de 1-2 viktigste områdene vi ønsker å forbedre ved arbeidsmiljøet vårt?</a:t>
            </a:r>
          </a:p>
          <a:p>
            <a:r>
              <a:rPr lang="nb-NO"/>
              <a:t>Hvorfor er dette er viktige områder å forbedre? </a:t>
            </a:r>
          </a:p>
          <a:p>
            <a:r>
              <a:rPr lang="nb-NO"/>
              <a:t>Hvilken risiko kan det ha for arbeidsmiljøet vårt hvis vi ikke forbedrer disse områdene? </a:t>
            </a:r>
          </a:p>
        </p:txBody>
      </p:sp>
    </p:spTree>
    <p:extLst>
      <p:ext uri="{BB962C8B-B14F-4D97-AF65-F5344CB8AC3E}">
        <p14:creationId xmlns:p14="http://schemas.microsoft.com/office/powerpoint/2010/main" val="210130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8E63-6BD5-541A-D30B-92D4C985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E552A8-3497-6751-4DDD-852B24F02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for oppfølgingsmøtet: slik skal vi jobbe i dagens møte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3ECAD9D-22AC-CEEA-6BF3-9CB4A885185D}"/>
              </a:ext>
            </a:extLst>
          </p:cNvPr>
          <p:cNvSpPr/>
          <p:nvPr/>
        </p:nvSpPr>
        <p:spPr>
          <a:xfrm>
            <a:off x="902419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Presentasjon og refleksjon rundt resultatene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74261F9-AD5B-2E49-E929-C5193D816D83}"/>
              </a:ext>
            </a:extLst>
          </p:cNvPr>
          <p:cNvSpPr/>
          <p:nvPr/>
        </p:nvSpPr>
        <p:spPr>
          <a:xfrm>
            <a:off x="3652548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Bli enige om områder vi ønsker å bevare og forbedre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9B5340F1-A0FD-8D8A-6C45-C742D145E265}"/>
              </a:ext>
            </a:extLst>
          </p:cNvPr>
          <p:cNvSpPr/>
          <p:nvPr/>
        </p:nvSpPr>
        <p:spPr>
          <a:xfrm>
            <a:off x="6402677" y="2599395"/>
            <a:ext cx="1940560" cy="19405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Diskutere hva vi bør gjøre (tiltak)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3250E2C-1BDC-0AB7-02B6-C2AE03781852}"/>
              </a:ext>
            </a:extLst>
          </p:cNvPr>
          <p:cNvSpPr/>
          <p:nvPr/>
        </p:nvSpPr>
        <p:spPr>
          <a:xfrm>
            <a:off x="9152807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Planlegging av tiltaksarbeid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A5CD752C-15D4-C7D4-1553-34593C1BFF08}"/>
              </a:ext>
            </a:extLst>
          </p:cNvPr>
          <p:cNvCxnSpPr>
            <a:cxnSpLocks/>
          </p:cNvCxnSpPr>
          <p:nvPr/>
        </p:nvCxnSpPr>
        <p:spPr>
          <a:xfrm>
            <a:off x="298688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7A319CD9-B410-C6E7-3122-B1EBA40B1D34}"/>
              </a:ext>
            </a:extLst>
          </p:cNvPr>
          <p:cNvCxnSpPr>
            <a:cxnSpLocks/>
          </p:cNvCxnSpPr>
          <p:nvPr/>
        </p:nvCxnSpPr>
        <p:spPr>
          <a:xfrm>
            <a:off x="575675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07B5D524-70C1-B9E4-DAF7-C8770161BCE8}"/>
              </a:ext>
            </a:extLst>
          </p:cNvPr>
          <p:cNvCxnSpPr>
            <a:cxnSpLocks/>
          </p:cNvCxnSpPr>
          <p:nvPr/>
        </p:nvCxnSpPr>
        <p:spPr>
          <a:xfrm>
            <a:off x="8520912" y="352395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k 10" descr="Timeglass ferdig kontur">
            <a:extLst>
              <a:ext uri="{FF2B5EF4-FFF2-40B4-BE49-F238E27FC236}">
                <a16:creationId xmlns:a16="http://schemas.microsoft.com/office/drawing/2014/main" id="{ADB394C2-D18E-51BC-8B4C-CAC11DCBE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425" y="4608908"/>
            <a:ext cx="362347" cy="36234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DEA8449-E0BF-8B8C-4E1C-15003F56A695}"/>
              </a:ext>
            </a:extLst>
          </p:cNvPr>
          <p:cNvSpPr txBox="1"/>
          <p:nvPr/>
        </p:nvSpPr>
        <p:spPr>
          <a:xfrm>
            <a:off x="173371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3" name="Grafikk 12" descr="Timeglass ferdig kontur">
            <a:extLst>
              <a:ext uri="{FF2B5EF4-FFF2-40B4-BE49-F238E27FC236}">
                <a16:creationId xmlns:a16="http://schemas.microsoft.com/office/drawing/2014/main" id="{313D7DD5-852C-5FFF-4665-AF5B59DE66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2321" y="4608908"/>
            <a:ext cx="362347" cy="36234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DAEE9470-7CB6-435B-A52F-68003A279E0C}"/>
              </a:ext>
            </a:extLst>
          </p:cNvPr>
          <p:cNvSpPr txBox="1"/>
          <p:nvPr/>
        </p:nvSpPr>
        <p:spPr>
          <a:xfrm>
            <a:off x="4460613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5" name="Grafikk 14" descr="Timeglass ferdig kontur">
            <a:extLst>
              <a:ext uri="{FF2B5EF4-FFF2-40B4-BE49-F238E27FC236}">
                <a16:creationId xmlns:a16="http://schemas.microsoft.com/office/drawing/2014/main" id="{3039D552-6CA5-896D-1439-D772D080C0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9216" y="4608908"/>
            <a:ext cx="362347" cy="362347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572DEFAE-D15C-5F0D-AA1E-1B1A133D42B6}"/>
              </a:ext>
            </a:extLst>
          </p:cNvPr>
          <p:cNvSpPr txBox="1"/>
          <p:nvPr/>
        </p:nvSpPr>
        <p:spPr>
          <a:xfrm>
            <a:off x="718750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7" name="Grafikk 16" descr="Timeglass ferdig kontur">
            <a:extLst>
              <a:ext uri="{FF2B5EF4-FFF2-40B4-BE49-F238E27FC236}">
                <a16:creationId xmlns:a16="http://schemas.microsoft.com/office/drawing/2014/main" id="{8E057A23-3E39-8770-05C8-F29E2171E2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1067" y="4608908"/>
            <a:ext cx="362347" cy="362347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F4676EC-99A2-78B4-6F4B-7C4B8900D32E}"/>
              </a:ext>
            </a:extLst>
          </p:cNvPr>
          <p:cNvSpPr txBox="1"/>
          <p:nvPr/>
        </p:nvSpPr>
        <p:spPr>
          <a:xfrm>
            <a:off x="9939358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30 min.</a:t>
            </a:r>
          </a:p>
        </p:txBody>
      </p:sp>
    </p:spTree>
    <p:extLst>
      <p:ext uri="{BB962C8B-B14F-4D97-AF65-F5344CB8AC3E}">
        <p14:creationId xmlns:p14="http://schemas.microsoft.com/office/powerpoint/2010/main" val="3715557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9B90D-4D0D-6C02-618C-B1F12CB7D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F92740-6486-3141-A6AB-CE70177E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Diskusjon av tiltak for bevarings- og forbedringsområder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20EC96-7B00-98CC-52B0-12641E1D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D4BCBB-F1D2-F1C2-D6BD-FADF02756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F06C58-F0B2-E172-1754-B2E3A642B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2D8D0F1A-B570-8360-FDF6-0E2CBE044CCA}"/>
              </a:ext>
            </a:extLst>
          </p:cNvPr>
          <p:cNvSpPr txBox="1">
            <a:spLocks/>
          </p:cNvSpPr>
          <p:nvPr/>
        </p:nvSpPr>
        <p:spPr>
          <a:xfrm>
            <a:off x="566228" y="1588211"/>
            <a:ext cx="7537029" cy="4443071"/>
          </a:xfrm>
          <a:prstGeom prst="rect">
            <a:avLst/>
          </a:prstGeom>
          <a:noFill/>
          <a:ln w="12700" cap="flat" cmpd="sng" algn="ctr">
            <a:solidFill>
              <a:srgbClr val="075B7A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marL="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indent="0">
              <a:buNone/>
              <a:defRPr/>
            </a:pPr>
            <a:endParaRPr lang="nb-NO" sz="2000" b="1" dirty="0">
              <a:solidFill>
                <a:sysClr val="windowText" lastClr="000000"/>
              </a:solidFill>
              <a:latin typeface="+mj-lt"/>
            </a:endParaRPr>
          </a:p>
          <a:p>
            <a:pPr indent="0">
              <a:buNone/>
              <a:defRPr/>
            </a:pPr>
            <a:r>
              <a:rPr lang="nb-NO" sz="2000" b="1" dirty="0">
                <a:solidFill>
                  <a:sysClr val="windowText" lastClr="000000"/>
                </a:solidFill>
                <a:latin typeface="+mj-lt"/>
              </a:rPr>
              <a:t>Tenk gjennom individuelt og diskuter i grupper:</a:t>
            </a:r>
          </a:p>
          <a:p>
            <a:pPr indent="0">
              <a:buNone/>
              <a:defRPr/>
            </a:pPr>
            <a:endParaRPr lang="nb-NO" sz="2000" b="1" dirty="0">
              <a:solidFill>
                <a:sysClr val="windowText" lastClr="000000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 dirty="0">
                <a:solidFill>
                  <a:sysClr val="windowText" lastClr="000000"/>
                </a:solidFill>
                <a:latin typeface="+mj-lt"/>
              </a:rPr>
              <a:t>Hva er de 1-2 viktigste områdene vi skal </a:t>
            </a:r>
            <a:r>
              <a:rPr lang="nb-NO" sz="2000" b="1" dirty="0">
                <a:solidFill>
                  <a:sysClr val="windowText" lastClr="000000"/>
                </a:solidFill>
                <a:latin typeface="+mj-lt"/>
              </a:rPr>
              <a:t>bevare</a:t>
            </a:r>
            <a:r>
              <a:rPr lang="nb-NO" sz="2000" dirty="0">
                <a:solidFill>
                  <a:sysClr val="windowText" lastClr="000000"/>
                </a:solidFill>
                <a:latin typeface="+mj-lt"/>
              </a:rPr>
              <a:t>, og hva er de 1-2 viktigste områdene vi skal </a:t>
            </a:r>
            <a:r>
              <a:rPr lang="nb-NO" sz="2000" b="1" dirty="0">
                <a:solidFill>
                  <a:sysClr val="windowText" lastClr="000000"/>
                </a:solidFill>
                <a:latin typeface="+mj-lt"/>
              </a:rPr>
              <a:t>forbedre</a:t>
            </a:r>
            <a:r>
              <a:rPr lang="nb-NO" sz="2000" dirty="0">
                <a:solidFill>
                  <a:sysClr val="windowText" lastClr="000000"/>
                </a:solidFill>
                <a:latin typeface="+mj-lt"/>
              </a:rPr>
              <a:t>?</a:t>
            </a:r>
          </a:p>
          <a:p>
            <a:pPr marL="342883" indent="-342883"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 i="1" dirty="0">
                <a:solidFill>
                  <a:sysClr val="windowText" lastClr="000000"/>
                </a:solidFill>
                <a:latin typeface="+mj-lt"/>
              </a:rPr>
              <a:t>Se flere diskusjonsspørsmål på neste lysark</a:t>
            </a:r>
          </a:p>
          <a:p>
            <a:pPr marL="114283" indent="-342883"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 dirty="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430D711C-4449-CD38-2D39-DE8E7F100DAC}"/>
              </a:ext>
            </a:extLst>
          </p:cNvPr>
          <p:cNvSpPr txBox="1">
            <a:spLocks/>
          </p:cNvSpPr>
          <p:nvPr/>
        </p:nvSpPr>
        <p:spPr>
          <a:xfrm>
            <a:off x="8356850" y="1578280"/>
            <a:ext cx="2736126" cy="4453002"/>
          </a:xfrm>
          <a:prstGeom prst="rect">
            <a:avLst/>
          </a:prstGeom>
          <a:noFill/>
          <a:ln w="12700" cap="flat" cmpd="sng" algn="ctr">
            <a:solidFill>
              <a:srgbClr val="075B7A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marL="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6" indent="-285736" defTabSz="914355">
              <a:buFont typeface="Wingdings" panose="05000000000000000000" pitchFamily="2" charset="2"/>
              <a:buChar char="Ø"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indent="0">
              <a:buNone/>
              <a:defRPr/>
            </a:pPr>
            <a:endParaRPr lang="nb-NO" sz="2000" b="1">
              <a:solidFill>
                <a:prstClr val="black"/>
              </a:solidFill>
              <a:latin typeface="+mj-lt"/>
            </a:endParaRPr>
          </a:p>
          <a:p>
            <a:pPr indent="0">
              <a:buNone/>
              <a:defRPr/>
            </a:pPr>
            <a:r>
              <a:rPr lang="nb-NO" sz="2000" b="1">
                <a:solidFill>
                  <a:prstClr val="black"/>
                </a:solidFill>
                <a:latin typeface="+mj-lt"/>
              </a:rPr>
              <a:t>Felles oppsummering</a:t>
            </a:r>
          </a:p>
          <a:p>
            <a:pPr indent="0">
              <a:buNone/>
              <a:defRPr/>
            </a:pPr>
            <a:endParaRPr lang="nb-NO" sz="2000" b="1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>
                <a:solidFill>
                  <a:prstClr val="black"/>
                </a:solidFill>
                <a:latin typeface="+mj-lt"/>
              </a:rPr>
              <a:t>Oppsummer diskusjonen knyttet til </a:t>
            </a:r>
            <a:r>
              <a:rPr lang="nb-NO" sz="2000" b="1">
                <a:solidFill>
                  <a:prstClr val="black"/>
                </a:solidFill>
                <a:latin typeface="+mj-lt"/>
              </a:rPr>
              <a:t>tiltak </a:t>
            </a:r>
            <a:r>
              <a:rPr lang="nb-NO" sz="2000">
                <a:solidFill>
                  <a:prstClr val="black"/>
                </a:solidFill>
                <a:latin typeface="+mj-lt"/>
              </a:rPr>
              <a:t>for prioriterte bevarings- og forbedringsområder</a:t>
            </a: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prstClr val="black"/>
              </a:solidFill>
              <a:latin typeface="+mj-lt"/>
            </a:endParaRPr>
          </a:p>
        </p:txBody>
      </p:sp>
      <p:pic>
        <p:nvPicPr>
          <p:cNvPr id="11" name="Grafikk 10" descr="Vekkerklokke kontur">
            <a:extLst>
              <a:ext uri="{FF2B5EF4-FFF2-40B4-BE49-F238E27FC236}">
                <a16:creationId xmlns:a16="http://schemas.microsoft.com/office/drawing/2014/main" id="{BBA6ACFD-0BDB-2961-D52D-D9E410FC16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228" y="5347074"/>
            <a:ext cx="489254" cy="489254"/>
          </a:xfrm>
          <a:prstGeom prst="rect">
            <a:avLst/>
          </a:prstGeom>
        </p:spPr>
      </p:pic>
      <p:pic>
        <p:nvPicPr>
          <p:cNvPr id="12" name="Grafikk 11" descr="Mann kontur">
            <a:extLst>
              <a:ext uri="{FF2B5EF4-FFF2-40B4-BE49-F238E27FC236}">
                <a16:creationId xmlns:a16="http://schemas.microsoft.com/office/drawing/2014/main" id="{5004D677-72F6-6933-1012-A205C749D8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4226" y="5099493"/>
            <a:ext cx="709492" cy="709492"/>
          </a:xfrm>
          <a:prstGeom prst="rect">
            <a:avLst/>
          </a:prstGeom>
        </p:spPr>
      </p:pic>
      <p:pic>
        <p:nvPicPr>
          <p:cNvPr id="13" name="Grafikk 12" descr="Vekkerklokke kontur">
            <a:extLst>
              <a:ext uri="{FF2B5EF4-FFF2-40B4-BE49-F238E27FC236}">
                <a16:creationId xmlns:a16="http://schemas.microsoft.com/office/drawing/2014/main" id="{45F54C45-A3C3-795D-03A9-168E971AEE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9294" y="5419119"/>
            <a:ext cx="489254" cy="489254"/>
          </a:xfrm>
          <a:prstGeom prst="rect">
            <a:avLst/>
          </a:prstGeom>
        </p:spPr>
      </p:pic>
      <p:pic>
        <p:nvPicPr>
          <p:cNvPr id="14" name="Grafikk 13" descr="Gruppe med kvinner kontur">
            <a:extLst>
              <a:ext uri="{FF2B5EF4-FFF2-40B4-BE49-F238E27FC236}">
                <a16:creationId xmlns:a16="http://schemas.microsoft.com/office/drawing/2014/main" id="{C10476B0-416F-86E1-498E-5685274EF3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91569" y="5215731"/>
            <a:ext cx="764982" cy="764982"/>
          </a:xfrm>
          <a:prstGeom prst="rect">
            <a:avLst/>
          </a:prstGeom>
        </p:spPr>
      </p:pic>
      <p:pic>
        <p:nvPicPr>
          <p:cNvPr id="15" name="Grafikk 14" descr="Vekkerklokke kontur">
            <a:extLst>
              <a:ext uri="{FF2B5EF4-FFF2-40B4-BE49-F238E27FC236}">
                <a16:creationId xmlns:a16="http://schemas.microsoft.com/office/drawing/2014/main" id="{F1FE02FA-7BD0-A38D-D912-B58021111A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0969" y="5307397"/>
            <a:ext cx="489254" cy="489254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06927E78-9B36-D8B4-5CBB-9D61C0A1373F}"/>
              </a:ext>
            </a:extLst>
          </p:cNvPr>
          <p:cNvSpPr/>
          <p:nvPr/>
        </p:nvSpPr>
        <p:spPr>
          <a:xfrm>
            <a:off x="9120139" y="5384626"/>
            <a:ext cx="1357636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 dirty="0">
                <a:solidFill>
                  <a:prstClr val="black"/>
                </a:solidFill>
                <a:latin typeface="+mj-lt"/>
              </a:rPr>
              <a:t>15</a:t>
            </a:r>
            <a:r>
              <a:rPr lang="nb-NO" sz="1400" kern="0" dirty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 dirty="0">
                <a:solidFill>
                  <a:prstClr val="black"/>
                </a:solidFill>
                <a:latin typeface="+mj-lt"/>
              </a:rPr>
              <a:t>min. i plenum</a:t>
            </a:r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8B22ED6-B2DF-1297-43EA-A9BD328914C3}"/>
              </a:ext>
            </a:extLst>
          </p:cNvPr>
          <p:cNvSpPr/>
          <p:nvPr/>
        </p:nvSpPr>
        <p:spPr>
          <a:xfrm>
            <a:off x="4341062" y="5456670"/>
            <a:ext cx="760591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20</a:t>
            </a:r>
            <a:r>
              <a:rPr lang="nb-NO" sz="1400" kern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>
                <a:solidFill>
                  <a:prstClr val="black"/>
                </a:solidFill>
                <a:latin typeface="+mj-lt"/>
              </a:rPr>
              <a:t>min.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4DD0AE0-2BE3-4CFA-6E76-54CC6A8E8422}"/>
              </a:ext>
            </a:extLst>
          </p:cNvPr>
          <p:cNvSpPr/>
          <p:nvPr/>
        </p:nvSpPr>
        <p:spPr>
          <a:xfrm>
            <a:off x="1005625" y="5435161"/>
            <a:ext cx="760591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5</a:t>
            </a:r>
            <a:r>
              <a:rPr lang="nb-NO" sz="1400" kern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>
                <a:solidFill>
                  <a:prstClr val="black"/>
                </a:solidFill>
                <a:latin typeface="+mj-lt"/>
              </a:rPr>
              <a:t>min.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EA9508DA-17A1-FCEC-A3A9-2AD5A967E37F}"/>
              </a:ext>
            </a:extLst>
          </p:cNvPr>
          <p:cNvSpPr/>
          <p:nvPr/>
        </p:nvSpPr>
        <p:spPr>
          <a:xfrm>
            <a:off x="2237391" y="5413651"/>
            <a:ext cx="1193099" cy="4571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Individuelt 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A00FCBB7-0464-F1CA-D5E7-817DFA70B09C}"/>
              </a:ext>
            </a:extLst>
          </p:cNvPr>
          <p:cNvSpPr/>
          <p:nvPr/>
        </p:nvSpPr>
        <p:spPr>
          <a:xfrm>
            <a:off x="5903583" y="5491459"/>
            <a:ext cx="1193099" cy="4571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I grupper </a:t>
            </a:r>
          </a:p>
        </p:txBody>
      </p:sp>
    </p:spTree>
    <p:extLst>
      <p:ext uri="{BB962C8B-B14F-4D97-AF65-F5344CB8AC3E}">
        <p14:creationId xmlns:p14="http://schemas.microsoft.com/office/powerpoint/2010/main" val="39375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59F6E-D523-7A9F-0AF7-EB4B91311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3AF6AF-4C94-8B9B-3E8D-3D2F9A1A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Spørsmål til diskusjon av tiltak for bevarings- og forbedringsområder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E1AA5A-A1E3-69FA-A8F2-999A6C2D19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Spørsmål til prioriterte bevaringsområder </a:t>
            </a:r>
          </a:p>
          <a:p>
            <a:r>
              <a:rPr lang="nb-NO" dirty="0"/>
              <a:t>Hva gjør at det fungerer godt på disse områdene i dag? </a:t>
            </a:r>
          </a:p>
          <a:p>
            <a:r>
              <a:rPr lang="nb-NO" dirty="0"/>
              <a:t>Hva bør vi fortsette med, slutte med eller gjøre annerledes for å ta vare på det som fungerer godt?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D786D1C-4181-F04B-5E69-1C4241CAA6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b="1"/>
              <a:t>Spørsmål til prioriterte forbedringsområder </a:t>
            </a:r>
          </a:p>
          <a:p>
            <a:r>
              <a:rPr lang="nb-NO"/>
              <a:t>Hva gjør at dette ikke fungerer slik vi ønsker det i dag? </a:t>
            </a:r>
          </a:p>
          <a:p>
            <a:r>
              <a:rPr lang="nb-NO"/>
              <a:t>Hva bør vi begynne med, slutte med eller gjøre annerledes for at dette skal fungere bedre?</a:t>
            </a:r>
          </a:p>
          <a:p>
            <a:r>
              <a:rPr lang="nb-NO"/>
              <a:t>Er det forhold som må løftes til et høyere nivå i organisasjonen?</a:t>
            </a:r>
          </a:p>
        </p:txBody>
      </p:sp>
    </p:spTree>
    <p:extLst>
      <p:ext uri="{BB962C8B-B14F-4D97-AF65-F5344CB8AC3E}">
        <p14:creationId xmlns:p14="http://schemas.microsoft.com/office/powerpoint/2010/main" val="2808423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3D4B3-F26D-5247-390D-58618112A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FC4C9D-C6B4-1019-2AB7-1CDE191E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Plan for oppfølgingsmøtet: slik skal vi jobbe i dagens 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BA53B7-F8B0-CCDA-254C-291E11DBC77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0DDC97F8-8E8C-71B1-BAFB-6296B61CD2C7}"/>
              </a:ext>
            </a:extLst>
          </p:cNvPr>
          <p:cNvSpPr/>
          <p:nvPr/>
        </p:nvSpPr>
        <p:spPr>
          <a:xfrm>
            <a:off x="902419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Presentasjon og refleksjon rundt resultatene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6753DF99-38BB-5C36-FEE7-BDD14CB99394}"/>
              </a:ext>
            </a:extLst>
          </p:cNvPr>
          <p:cNvSpPr/>
          <p:nvPr/>
        </p:nvSpPr>
        <p:spPr>
          <a:xfrm>
            <a:off x="3652548" y="2599395"/>
            <a:ext cx="1940560" cy="194056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Bli enige om områder vi ønsker å bevare og forbedre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70BE49CE-DB98-5D4B-BFA2-5FC7EC1E578A}"/>
              </a:ext>
            </a:extLst>
          </p:cNvPr>
          <p:cNvSpPr/>
          <p:nvPr/>
        </p:nvSpPr>
        <p:spPr>
          <a:xfrm>
            <a:off x="6402677" y="2599395"/>
            <a:ext cx="1940560" cy="1940560"/>
          </a:xfrm>
          <a:prstGeom prst="ellipse">
            <a:avLst/>
          </a:prstGeom>
          <a:solidFill>
            <a:srgbClr val="95B3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Diskutere hva vi bør gjøre (tiltak)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3A9A6213-3205-5269-2953-6DB8BFB911B5}"/>
              </a:ext>
            </a:extLst>
          </p:cNvPr>
          <p:cNvSpPr/>
          <p:nvPr/>
        </p:nvSpPr>
        <p:spPr>
          <a:xfrm>
            <a:off x="9152807" y="2599395"/>
            <a:ext cx="1940560" cy="1940560"/>
          </a:xfrm>
          <a:prstGeom prst="ellipse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chemeClr val="bg1"/>
                </a:solidFill>
              </a:rPr>
              <a:t>Planlegging av tiltaksarbeid</a:t>
            </a: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BD268EFD-89CE-356D-2270-9B4A40F525DC}"/>
              </a:ext>
            </a:extLst>
          </p:cNvPr>
          <p:cNvCxnSpPr>
            <a:cxnSpLocks/>
          </p:cNvCxnSpPr>
          <p:nvPr/>
        </p:nvCxnSpPr>
        <p:spPr>
          <a:xfrm>
            <a:off x="298688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BF90A428-99D1-3B7E-DA76-7178B245A73D}"/>
              </a:ext>
            </a:extLst>
          </p:cNvPr>
          <p:cNvCxnSpPr>
            <a:cxnSpLocks/>
          </p:cNvCxnSpPr>
          <p:nvPr/>
        </p:nvCxnSpPr>
        <p:spPr>
          <a:xfrm>
            <a:off x="5756757" y="352776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54938B11-3029-68CD-231E-2DA3B02B991B}"/>
              </a:ext>
            </a:extLst>
          </p:cNvPr>
          <p:cNvCxnSpPr>
            <a:cxnSpLocks/>
          </p:cNvCxnSpPr>
          <p:nvPr/>
        </p:nvCxnSpPr>
        <p:spPr>
          <a:xfrm>
            <a:off x="8520912" y="3523955"/>
            <a:ext cx="4987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k 10" descr="Timeglass ferdig kontur">
            <a:extLst>
              <a:ext uri="{FF2B5EF4-FFF2-40B4-BE49-F238E27FC236}">
                <a16:creationId xmlns:a16="http://schemas.microsoft.com/office/drawing/2014/main" id="{1125E820-41C6-B148-ED90-EA8DEBA84E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5425" y="4608908"/>
            <a:ext cx="362347" cy="36234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CE15BD3-CCA0-0DCA-8C4A-46A861EAD052}"/>
              </a:ext>
            </a:extLst>
          </p:cNvPr>
          <p:cNvSpPr txBox="1"/>
          <p:nvPr/>
        </p:nvSpPr>
        <p:spPr>
          <a:xfrm>
            <a:off x="173371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3" name="Grafikk 12" descr="Timeglass ferdig kontur">
            <a:extLst>
              <a:ext uri="{FF2B5EF4-FFF2-40B4-BE49-F238E27FC236}">
                <a16:creationId xmlns:a16="http://schemas.microsoft.com/office/drawing/2014/main" id="{A63B9DD3-BEDE-9EC1-ED6F-CC4837F96D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2321" y="4608908"/>
            <a:ext cx="362347" cy="36234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7A5A444-3B2B-F676-D7CD-81B00382EF92}"/>
              </a:ext>
            </a:extLst>
          </p:cNvPr>
          <p:cNvSpPr txBox="1"/>
          <p:nvPr/>
        </p:nvSpPr>
        <p:spPr>
          <a:xfrm>
            <a:off x="4460613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5" name="Grafikk 14" descr="Timeglass ferdig kontur">
            <a:extLst>
              <a:ext uri="{FF2B5EF4-FFF2-40B4-BE49-F238E27FC236}">
                <a16:creationId xmlns:a16="http://schemas.microsoft.com/office/drawing/2014/main" id="{C97144AA-4446-3450-A043-0DA1EE1D1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49216" y="4608908"/>
            <a:ext cx="362347" cy="362347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8431EA7-4FEB-8DBE-5847-72339878D403}"/>
              </a:ext>
            </a:extLst>
          </p:cNvPr>
          <p:cNvSpPr txBox="1"/>
          <p:nvPr/>
        </p:nvSpPr>
        <p:spPr>
          <a:xfrm>
            <a:off x="7187507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40 min.</a:t>
            </a:r>
          </a:p>
        </p:txBody>
      </p:sp>
      <p:pic>
        <p:nvPicPr>
          <p:cNvPr id="17" name="Grafikk 16" descr="Timeglass ferdig kontur">
            <a:extLst>
              <a:ext uri="{FF2B5EF4-FFF2-40B4-BE49-F238E27FC236}">
                <a16:creationId xmlns:a16="http://schemas.microsoft.com/office/drawing/2014/main" id="{44AAB724-34F1-5063-759D-0C54E0CD8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1067" y="4608908"/>
            <a:ext cx="362347" cy="362347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100FEC6-D6CC-276E-169F-CDEB6EC4E13D}"/>
              </a:ext>
            </a:extLst>
          </p:cNvPr>
          <p:cNvSpPr txBox="1"/>
          <p:nvPr/>
        </p:nvSpPr>
        <p:spPr>
          <a:xfrm>
            <a:off x="9939358" y="4697748"/>
            <a:ext cx="6142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100" dirty="0"/>
              <a:t>30 min.</a:t>
            </a:r>
          </a:p>
        </p:txBody>
      </p:sp>
    </p:spTree>
    <p:extLst>
      <p:ext uri="{BB962C8B-B14F-4D97-AF65-F5344CB8AC3E}">
        <p14:creationId xmlns:p14="http://schemas.microsoft.com/office/powerpoint/2010/main" val="3985723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5D2AE-2979-601D-A74C-B2A2253EA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499AF4-E6F4-1EC6-2ADA-75E9222D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Prioriter tiltak og utarbeid plan for oppfølging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A7EF6-F9BC-C263-7267-C34156FD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81D02C-CA43-E622-9203-440FE0D95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B7EA7F-7E72-EF8A-BF05-FFF175F0B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9" name="Plassholder for innhold 3">
            <a:extLst>
              <a:ext uri="{FF2B5EF4-FFF2-40B4-BE49-F238E27FC236}">
                <a16:creationId xmlns:a16="http://schemas.microsoft.com/office/drawing/2014/main" id="{B5691BC0-6EB3-3367-14A1-78E71E3264BB}"/>
              </a:ext>
            </a:extLst>
          </p:cNvPr>
          <p:cNvSpPr txBox="1">
            <a:spLocks/>
          </p:cNvSpPr>
          <p:nvPr/>
        </p:nvSpPr>
        <p:spPr>
          <a:xfrm>
            <a:off x="566228" y="1588211"/>
            <a:ext cx="6435073" cy="4443071"/>
          </a:xfrm>
          <a:prstGeom prst="rect">
            <a:avLst/>
          </a:prstGeom>
          <a:noFill/>
          <a:ln w="12700" cap="flat" cmpd="sng" algn="ctr">
            <a:solidFill>
              <a:srgbClr val="075B7A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marL="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>
              <a:buNone/>
              <a:defRPr/>
            </a:pPr>
            <a:endParaRPr lang="nb-NO" sz="2000" b="1">
              <a:solidFill>
                <a:sysClr val="windowText" lastClr="000000"/>
              </a:solidFill>
              <a:latin typeface="+mj-lt"/>
            </a:endParaRPr>
          </a:p>
          <a:p>
            <a:pPr marL="342883" indent="-342883">
              <a:defRPr/>
            </a:pPr>
            <a:r>
              <a:rPr lang="nb-NO" sz="2000">
                <a:solidFill>
                  <a:sysClr val="windowText" lastClr="000000"/>
                </a:solidFill>
              </a:rPr>
              <a:t>Ta utgangspunkt i diskusjonen av </a:t>
            </a:r>
            <a:r>
              <a:rPr lang="nb-NO" sz="2000" b="1">
                <a:solidFill>
                  <a:sysClr val="windowText" lastClr="000000"/>
                </a:solidFill>
              </a:rPr>
              <a:t>tiltak for bevarings- og forbedringsområder</a:t>
            </a:r>
            <a:r>
              <a:rPr lang="nb-NO" sz="2000">
                <a:solidFill>
                  <a:sysClr val="windowText" lastClr="000000"/>
                </a:solidFill>
              </a:rPr>
              <a:t> fra forrige gruppearbeid. </a:t>
            </a:r>
          </a:p>
          <a:p>
            <a:pPr marL="342883" indent="-342883">
              <a:defRPr/>
            </a:pPr>
            <a:endParaRPr lang="nb-NO" sz="2000">
              <a:solidFill>
                <a:sysClr val="windowText" lastClr="000000"/>
              </a:solidFill>
            </a:endParaRPr>
          </a:p>
          <a:p>
            <a:pPr marL="342883" indent="-342883">
              <a:defRPr/>
            </a:pPr>
            <a:r>
              <a:rPr lang="nb-NO" sz="2000">
                <a:solidFill>
                  <a:sysClr val="windowText" lastClr="000000"/>
                </a:solidFill>
              </a:rPr>
              <a:t>Tenk gjennom og diskuter: Hva er de </a:t>
            </a:r>
            <a:r>
              <a:rPr lang="nb-NO" sz="2000" b="1">
                <a:solidFill>
                  <a:sysClr val="windowText" lastClr="000000"/>
                </a:solidFill>
              </a:rPr>
              <a:t>2-3 viktigste tiltakene </a:t>
            </a:r>
            <a:r>
              <a:rPr lang="nb-NO" sz="2000">
                <a:solidFill>
                  <a:sysClr val="windowText" lastClr="000000"/>
                </a:solidFill>
              </a:rPr>
              <a:t>vi bør jobbe med i arbeidshverdagen fremover?</a:t>
            </a:r>
          </a:p>
          <a:p>
            <a:pPr marL="342883" indent="-342883">
              <a:defRPr/>
            </a:pPr>
            <a:endParaRPr lang="nb-NO" sz="2000">
              <a:solidFill>
                <a:schemeClr val="tx1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schemeClr val="tx1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schemeClr val="tx1"/>
              </a:solidFill>
              <a:latin typeface="+mj-lt"/>
            </a:endParaRPr>
          </a:p>
          <a:p>
            <a:pPr marL="3428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114283" indent="-342883"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marL="285736" indent="-285736" defTabSz="914355">
              <a:buFont typeface="Arial" panose="020B0604020202020204" pitchFamily="34" charset="0"/>
              <a:buChar char="•"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  <a:p>
            <a:pPr indent="0" defTabSz="914355">
              <a:buNone/>
              <a:defRPr/>
            </a:pPr>
            <a:endParaRPr lang="nb-NO" sz="200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10" name="Plassholder for innhold 3">
            <a:extLst>
              <a:ext uri="{FF2B5EF4-FFF2-40B4-BE49-F238E27FC236}">
                <a16:creationId xmlns:a16="http://schemas.microsoft.com/office/drawing/2014/main" id="{720C0884-35F4-FFBC-3D76-88B539989CAA}"/>
              </a:ext>
            </a:extLst>
          </p:cNvPr>
          <p:cNvSpPr txBox="1">
            <a:spLocks/>
          </p:cNvSpPr>
          <p:nvPr/>
        </p:nvSpPr>
        <p:spPr>
          <a:xfrm>
            <a:off x="7356143" y="1578280"/>
            <a:ext cx="3736833" cy="4453002"/>
          </a:xfrm>
          <a:prstGeom prst="rect">
            <a:avLst/>
          </a:prstGeom>
          <a:noFill/>
          <a:ln w="12700" cap="flat" cmpd="sng" algn="ctr">
            <a:solidFill>
              <a:srgbClr val="075B7A">
                <a:shade val="50000"/>
              </a:srgbClr>
            </a:solidFill>
            <a:prstDash val="solid"/>
            <a:miter lim="800000"/>
          </a:ln>
          <a:effectLst/>
        </p:spPr>
        <p:txBody>
          <a:bodyPr vert="horz" lIns="0" tIns="0" rIns="0" bIns="0" rtlCol="0" anchor="ctr">
            <a:noAutofit/>
          </a:bodyPr>
          <a:lstStyle>
            <a:defPPr>
              <a:defRPr lang="nb-NO"/>
            </a:defPPr>
            <a:lvl1pPr marL="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Calibri" panose="020F050202020403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-216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-171450" algn="l" defTabSz="9144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>
                <a:solidFill>
                  <a:schemeClr val="tx1"/>
                </a:solidFill>
              </a:rPr>
              <a:t>Bli enige om </a:t>
            </a:r>
            <a:r>
              <a:rPr lang="nb-NO" sz="2000" b="1">
                <a:solidFill>
                  <a:schemeClr val="tx1"/>
                </a:solidFill>
              </a:rPr>
              <a:t>2-3 prioriterte tiltak </a:t>
            </a:r>
            <a:endParaRPr lang="nb-NO" sz="2000">
              <a:solidFill>
                <a:schemeClr val="tx1"/>
              </a:solidFill>
            </a:endParaRPr>
          </a:p>
          <a:p>
            <a:endParaRPr lang="nb-NO" sz="2000">
              <a:solidFill>
                <a:schemeClr val="tx1"/>
              </a:solidFill>
            </a:endParaRPr>
          </a:p>
          <a:p>
            <a:r>
              <a:rPr lang="nb-NO" sz="2000">
                <a:solidFill>
                  <a:schemeClr val="tx1"/>
                </a:solidFill>
              </a:rPr>
              <a:t>Begynn på utfylling av en </a:t>
            </a:r>
            <a:r>
              <a:rPr lang="nb-NO" sz="2000" b="1">
                <a:solidFill>
                  <a:schemeClr val="tx1"/>
                </a:solidFill>
              </a:rPr>
              <a:t>oppfølgingsplan</a:t>
            </a:r>
            <a:r>
              <a:rPr lang="nb-NO" sz="2000">
                <a:solidFill>
                  <a:schemeClr val="tx1"/>
                </a:solidFill>
              </a:rPr>
              <a:t> (se mal på neste lysark). </a:t>
            </a:r>
          </a:p>
          <a:p>
            <a:endParaRPr lang="nb-NO" sz="2000">
              <a:solidFill>
                <a:schemeClr val="tx1"/>
              </a:solidFill>
            </a:endParaRPr>
          </a:p>
          <a:p>
            <a:r>
              <a:rPr lang="nb-NO" sz="2000">
                <a:solidFill>
                  <a:schemeClr val="tx1"/>
                </a:solidFill>
              </a:rPr>
              <a:t>Avtal hvem som har ansvaret for å ferdigstille oppfølgingsplanen og presentere et forslag i et senere møte.</a:t>
            </a:r>
          </a:p>
          <a:p>
            <a:endParaRPr lang="nb-NO" sz="2000">
              <a:solidFill>
                <a:schemeClr val="tx1"/>
              </a:solidFill>
            </a:endParaRPr>
          </a:p>
          <a:p>
            <a:endParaRPr lang="nb-NO" sz="2000">
              <a:solidFill>
                <a:schemeClr val="tx1"/>
              </a:solidFill>
            </a:endParaRPr>
          </a:p>
          <a:p>
            <a:endParaRPr lang="nb-NO" sz="2000">
              <a:solidFill>
                <a:schemeClr val="tx1"/>
              </a:solidFill>
            </a:endParaRPr>
          </a:p>
        </p:txBody>
      </p:sp>
      <p:pic>
        <p:nvPicPr>
          <p:cNvPr id="15" name="Grafikk 14" descr="Vekkerklokke kontur">
            <a:extLst>
              <a:ext uri="{FF2B5EF4-FFF2-40B4-BE49-F238E27FC236}">
                <a16:creationId xmlns:a16="http://schemas.microsoft.com/office/drawing/2014/main" id="{69937849-8367-E210-886B-3511F15C6F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5579" y="5299618"/>
            <a:ext cx="489254" cy="489254"/>
          </a:xfrm>
          <a:prstGeom prst="rect">
            <a:avLst/>
          </a:prstGeom>
        </p:spPr>
      </p:pic>
      <p:sp>
        <p:nvSpPr>
          <p:cNvPr id="17" name="Rektangel 16">
            <a:extLst>
              <a:ext uri="{FF2B5EF4-FFF2-40B4-BE49-F238E27FC236}">
                <a16:creationId xmlns:a16="http://schemas.microsoft.com/office/drawing/2014/main" id="{15042F2F-1625-981A-3085-C5E99CE7A0B9}"/>
              </a:ext>
            </a:extLst>
          </p:cNvPr>
          <p:cNvSpPr/>
          <p:nvPr/>
        </p:nvSpPr>
        <p:spPr>
          <a:xfrm>
            <a:off x="8094749" y="5376847"/>
            <a:ext cx="1357636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 dirty="0">
                <a:solidFill>
                  <a:prstClr val="black"/>
                </a:solidFill>
                <a:latin typeface="+mj-lt"/>
              </a:rPr>
              <a:t>15</a:t>
            </a:r>
            <a:r>
              <a:rPr lang="nb-NO" sz="1400" kern="0" dirty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 dirty="0">
                <a:solidFill>
                  <a:prstClr val="black"/>
                </a:solidFill>
                <a:latin typeface="+mj-lt"/>
              </a:rPr>
              <a:t>min. i plenum</a:t>
            </a:r>
          </a:p>
        </p:txBody>
      </p:sp>
      <p:pic>
        <p:nvPicPr>
          <p:cNvPr id="3" name="Grafikk 2" descr="Vekkerklokke kontur">
            <a:extLst>
              <a:ext uri="{FF2B5EF4-FFF2-40B4-BE49-F238E27FC236}">
                <a16:creationId xmlns:a16="http://schemas.microsoft.com/office/drawing/2014/main" id="{8525F242-6760-C92D-6357-01A019F37C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5326" y="5267141"/>
            <a:ext cx="489254" cy="489254"/>
          </a:xfrm>
          <a:prstGeom prst="rect">
            <a:avLst/>
          </a:prstGeom>
        </p:spPr>
      </p:pic>
      <p:pic>
        <p:nvPicPr>
          <p:cNvPr id="7" name="Grafikk 6" descr="Gruppe med kvinner kontur">
            <a:extLst>
              <a:ext uri="{FF2B5EF4-FFF2-40B4-BE49-F238E27FC236}">
                <a16:creationId xmlns:a16="http://schemas.microsoft.com/office/drawing/2014/main" id="{95B4BE0A-4D58-37D6-B9AC-709E5DE925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27601" y="5063753"/>
            <a:ext cx="764982" cy="764982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E15DB9C-F11F-FFBA-C209-302A79CCDAA1}"/>
              </a:ext>
            </a:extLst>
          </p:cNvPr>
          <p:cNvSpPr/>
          <p:nvPr/>
        </p:nvSpPr>
        <p:spPr>
          <a:xfrm>
            <a:off x="1177094" y="5304692"/>
            <a:ext cx="760591" cy="41415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15</a:t>
            </a:r>
            <a:r>
              <a:rPr lang="nb-NO" sz="1400" kern="0">
                <a:solidFill>
                  <a:srgbClr val="FFFFFF"/>
                </a:solidFill>
                <a:latin typeface="+mj-lt"/>
              </a:rPr>
              <a:t> </a:t>
            </a:r>
            <a:r>
              <a:rPr lang="nb-NO" sz="1400" kern="0">
                <a:solidFill>
                  <a:prstClr val="black"/>
                </a:solidFill>
                <a:latin typeface="+mj-lt"/>
              </a:rPr>
              <a:t>min.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110B1E27-6F3C-BE12-61B5-5C6649A3E226}"/>
              </a:ext>
            </a:extLst>
          </p:cNvPr>
          <p:cNvSpPr/>
          <p:nvPr/>
        </p:nvSpPr>
        <p:spPr>
          <a:xfrm>
            <a:off x="2739615" y="5339481"/>
            <a:ext cx="1193099" cy="4571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55">
              <a:defRPr/>
            </a:pPr>
            <a:r>
              <a:rPr lang="nb-NO" sz="1400" kern="0">
                <a:solidFill>
                  <a:prstClr val="black"/>
                </a:solidFill>
                <a:latin typeface="+mj-lt"/>
              </a:rPr>
              <a:t>I grupper </a:t>
            </a:r>
          </a:p>
        </p:txBody>
      </p:sp>
    </p:spTree>
    <p:extLst>
      <p:ext uri="{BB962C8B-B14F-4D97-AF65-F5344CB8AC3E}">
        <p14:creationId xmlns:p14="http://schemas.microsoft.com/office/powerpoint/2010/main" val="285546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5543B-7702-4447-80DF-08FC5B35E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499D38-904C-109E-50B9-1C3119DB99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Hvordan kan vi finne frem til relevante tiltak og lage en god oppfølgingsplan?</a:t>
            </a:r>
            <a:br>
              <a:rPr lang="nb-NO" dirty="0"/>
            </a:br>
            <a:br>
              <a:rPr lang="nb-NO" dirty="0"/>
            </a:br>
            <a:r>
              <a:rPr lang="nb-NO" i="1" dirty="0"/>
              <a:t>Tips og råd til lederens forberedelse</a:t>
            </a:r>
          </a:p>
        </p:txBody>
      </p:sp>
    </p:spTree>
    <p:extLst>
      <p:ext uri="{BB962C8B-B14F-4D97-AF65-F5344CB8AC3E}">
        <p14:creationId xmlns:p14="http://schemas.microsoft.com/office/powerpoint/2010/main" val="3689896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76B3F-D14B-6842-BB7F-D51511011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3C4F07-A648-6B8B-77DD-EC1E3AF43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14" y="2551662"/>
            <a:ext cx="3519603" cy="1138773"/>
          </a:xfrm>
        </p:spPr>
        <p:txBody>
          <a:bodyPr/>
          <a:lstStyle/>
          <a:p>
            <a:r>
              <a:rPr lang="nb-NO"/>
              <a:t>Tiltaksarbeid – noen råd og tips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F59105-F895-FF1B-7BA4-30BC6B15212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228600"/>
            <a:fld id="{F699361D-9E02-3E44-9E9B-78FBAB052EDF}" type="datetime1">
              <a:rPr lang="nb-NO"/>
              <a:pPr defTabSz="228600"/>
              <a:t>04.08.2026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4DAA225-5564-3230-5E20-25F89374E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735" y="6400082"/>
            <a:ext cx="4114532" cy="365125"/>
          </a:xfrm>
        </p:spPr>
        <p:txBody>
          <a:bodyPr/>
          <a:lstStyle/>
          <a:p>
            <a:pPr defTabSz="228600"/>
            <a:r>
              <a:rPr lang="nb-NO"/>
              <a:t>Slides eksempler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F50A0015-5101-6559-D96C-695E1AC31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1197" y="1759185"/>
            <a:ext cx="4533564" cy="2971711"/>
          </a:xfrm>
        </p:spPr>
        <p:txBody>
          <a:bodyPr/>
          <a:lstStyle/>
          <a:p>
            <a:r>
              <a:rPr lang="nb-NO" sz="2000"/>
              <a:t>Begrens antall tiltak – maks 2–3</a:t>
            </a:r>
          </a:p>
          <a:p>
            <a:r>
              <a:rPr lang="nb-NO" sz="2000"/>
              <a:t>Utarbeid tiltak for bevarings- og forbedringsområder </a:t>
            </a:r>
          </a:p>
          <a:p>
            <a:r>
              <a:rPr lang="nb-NO" sz="2000"/>
              <a:t>Fokuser på det dere selv kan påvirke i hverdagen</a:t>
            </a:r>
          </a:p>
          <a:p>
            <a:r>
              <a:rPr lang="nb-NO" sz="2000"/>
              <a:t>Lag en enkel oppfølgingsplan med ansvar og tidsfrister</a:t>
            </a:r>
          </a:p>
          <a:p>
            <a:pPr marL="0" indent="0">
              <a:buNone/>
            </a:pP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127079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502F-20BF-5E75-EB6A-83058DE78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EA82EA-6046-8A9E-6A5A-FCAA59D1F2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14" y="2290052"/>
            <a:ext cx="3519603" cy="1661993"/>
          </a:xfrm>
        </p:spPr>
        <p:txBody>
          <a:bodyPr/>
          <a:lstStyle/>
          <a:p>
            <a:r>
              <a:rPr lang="nb-NO"/>
              <a:t>Tiltaksarbeid – kjennetegn på gode tiltak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8955C4-487A-F89A-650E-39C5810D7D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228600"/>
            <a:fld id="{F699361D-9E02-3E44-9E9B-78FBAB052EDF}" type="datetime1">
              <a:rPr lang="nb-NO"/>
              <a:pPr defTabSz="228600"/>
              <a:t>04.08.2026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621C9EF-99FD-2257-ED38-B119310241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735" y="6400082"/>
            <a:ext cx="4114532" cy="365125"/>
          </a:xfrm>
        </p:spPr>
        <p:txBody>
          <a:bodyPr/>
          <a:lstStyle/>
          <a:p>
            <a:pPr defTabSz="228600"/>
            <a:r>
              <a:rPr lang="nb-NO"/>
              <a:t>Slides eksempler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CB1DF433-A783-9EC1-AA9E-26BD7690A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1197" y="1047453"/>
            <a:ext cx="4533564" cy="4395178"/>
          </a:xfrm>
        </p:spPr>
        <p:txBody>
          <a:bodyPr/>
          <a:lstStyle/>
          <a:p>
            <a:pPr marL="0" indent="0">
              <a:buNone/>
            </a:pPr>
            <a:r>
              <a:rPr lang="nb-NO" sz="2000" b="1"/>
              <a:t>Tiltakene bør:</a:t>
            </a:r>
          </a:p>
          <a:p>
            <a:r>
              <a:rPr lang="nb-NO" sz="2000"/>
              <a:t>Oppleves som relevante for medarbeiderne</a:t>
            </a:r>
          </a:p>
          <a:p>
            <a:r>
              <a:rPr lang="nb-NO" sz="2000"/>
              <a:t>Være konkrete og tydelige</a:t>
            </a:r>
          </a:p>
          <a:p>
            <a:r>
              <a:rPr lang="nb-NO" sz="2000"/>
              <a:t>Være realistiske med tanke på tid og ressurser</a:t>
            </a:r>
          </a:p>
          <a:p>
            <a:r>
              <a:rPr lang="nb-NO" sz="2000"/>
              <a:t>Være målbare og mulig å evaluere</a:t>
            </a:r>
          </a:p>
          <a:p>
            <a:endParaRPr lang="nb-NO" sz="2000"/>
          </a:p>
          <a:p>
            <a:pPr marL="0" indent="0">
              <a:buNone/>
            </a:pPr>
            <a:r>
              <a:rPr lang="nb-NO" sz="2000" b="1"/>
              <a:t>Husk</a:t>
            </a:r>
            <a:r>
              <a:rPr lang="nb-NO" sz="2000"/>
              <a:t>: </a:t>
            </a:r>
          </a:p>
          <a:p>
            <a:r>
              <a:rPr lang="nb-NO" sz="2000"/>
              <a:t>Både leder og medarbeidere har et ansvar for å gjennomføre tiltakene</a:t>
            </a:r>
          </a:p>
        </p:txBody>
      </p:sp>
    </p:spTree>
    <p:extLst>
      <p:ext uri="{BB962C8B-B14F-4D97-AF65-F5344CB8AC3E}">
        <p14:creationId xmlns:p14="http://schemas.microsoft.com/office/powerpoint/2010/main" val="480315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148DD-2B2F-C504-3D89-E80940546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E70D0F-2927-C146-D40E-44503C310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14" y="2551662"/>
            <a:ext cx="3519603" cy="1138773"/>
          </a:xfrm>
        </p:spPr>
        <p:txBody>
          <a:bodyPr/>
          <a:lstStyle/>
          <a:p>
            <a:r>
              <a:rPr lang="nb-NO"/>
              <a:t>Oppfølging av tiltak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AA889B2-576D-41A1-4EFE-6E4BC73805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228600"/>
            <a:fld id="{F699361D-9E02-3E44-9E9B-78FBAB052EDF}" type="datetime1">
              <a:rPr lang="nb-NO"/>
              <a:pPr defTabSz="228600"/>
              <a:t>04.08.2026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E134582-9A56-84EA-A71B-53B5C64C9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735" y="6400082"/>
            <a:ext cx="4114532" cy="365125"/>
          </a:xfrm>
        </p:spPr>
        <p:txBody>
          <a:bodyPr/>
          <a:lstStyle/>
          <a:p>
            <a:pPr defTabSz="228600"/>
            <a:r>
              <a:rPr lang="nb-NO"/>
              <a:t>Slides eksempler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3D216D5D-F21A-D8FC-522B-FC2A34596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1197" y="1150047"/>
            <a:ext cx="4533564" cy="4189993"/>
          </a:xfrm>
        </p:spPr>
        <p:txBody>
          <a:bodyPr/>
          <a:lstStyle/>
          <a:p>
            <a:r>
              <a:rPr lang="nb-NO" sz="2000"/>
              <a:t>For at tiltakene skal ha effekt må de </a:t>
            </a:r>
            <a:r>
              <a:rPr lang="nb-NO" sz="2000" i="1"/>
              <a:t>iverksettes</a:t>
            </a:r>
            <a:r>
              <a:rPr lang="nb-NO" sz="2000"/>
              <a:t>, </a:t>
            </a:r>
            <a:r>
              <a:rPr lang="nb-NO" sz="2000" i="1"/>
              <a:t>følges opp</a:t>
            </a:r>
            <a:r>
              <a:rPr lang="nb-NO" sz="2000"/>
              <a:t> og </a:t>
            </a:r>
            <a:r>
              <a:rPr lang="nb-NO" sz="2000" i="1"/>
              <a:t>evalueres</a:t>
            </a:r>
          </a:p>
          <a:p>
            <a:r>
              <a:rPr lang="nb-NO" sz="2000"/>
              <a:t>Som leder har du et særskilt ansvar for å sikre at dette skjer.</a:t>
            </a:r>
          </a:p>
          <a:p>
            <a:r>
              <a:rPr lang="nb-NO" sz="2000"/>
              <a:t>NB: Sørg for at oppfølgingsplanen inneholder frister for når tiltakene skal iverksettes og når de skal evalueres</a:t>
            </a:r>
          </a:p>
          <a:p>
            <a:r>
              <a:rPr lang="nb-NO" sz="2000"/>
              <a:t>Tiltak som ikke har ønsket effekt bør avvikles, og man bør vurdere om det er behov for andre tiltak for å redusere risiko eller bevare positive forhold ved arbeidsmiljøet. </a:t>
            </a:r>
          </a:p>
          <a:p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4069128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FCC7-88EF-3E83-0284-8D7AFBF6E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0E2C73-03C8-F915-7ED5-273CDA3E0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Nyttige ressurser for tiltaksarbeid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243063-02BE-EE23-3F9A-C42EE9EFFB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67112"/>
            <a:ext cx="5384800" cy="3971916"/>
          </a:xfrm>
        </p:spPr>
        <p:txBody>
          <a:bodyPr>
            <a:normAutofit lnSpcReduction="10000"/>
          </a:bodyPr>
          <a:lstStyle/>
          <a:p>
            <a:r>
              <a:rPr lang="nb-NO" sz="1800" dirty="0"/>
              <a:t>Arbeidstilsynet har utviklet en nyttig ressurs for tiltaksarbeid, kalt </a:t>
            </a:r>
            <a:r>
              <a:rPr lang="nb-NO" sz="1800" i="1" dirty="0"/>
              <a:t>Arbeidsmiljøhjelpen</a:t>
            </a:r>
            <a:endParaRPr lang="nb-NO" sz="1800" dirty="0"/>
          </a:p>
          <a:p>
            <a:r>
              <a:rPr lang="nb-NO" sz="1800" dirty="0"/>
              <a:t>Her finner dere ressurser for arbeidsmiljøarbeid tilpasset ulike typer arbeidsplasser </a:t>
            </a:r>
          </a:p>
          <a:p>
            <a:r>
              <a:rPr lang="nb-NO" sz="1800" dirty="0"/>
              <a:t>Velg først </a:t>
            </a:r>
            <a:r>
              <a:rPr lang="nb-NO" sz="1800" i="1" dirty="0"/>
              <a:t>bransje</a:t>
            </a:r>
            <a:r>
              <a:rPr lang="nb-NO" sz="1800" dirty="0"/>
              <a:t> (f.eks. barnehage, barnevern, hjemmetjenesten, sykehjem, undervisning grunnskole, kontorarbeidsplasser). </a:t>
            </a:r>
          </a:p>
          <a:p>
            <a:r>
              <a:rPr lang="nb-NO" sz="1800" dirty="0"/>
              <a:t>Velg deretter </a:t>
            </a:r>
            <a:r>
              <a:rPr lang="nb-NO" sz="1800" i="1" dirty="0"/>
              <a:t>tema</a:t>
            </a:r>
            <a:r>
              <a:rPr lang="nb-NO" sz="1800" dirty="0"/>
              <a:t> (f.eks. «organisering av arbeidet»).</a:t>
            </a:r>
          </a:p>
          <a:p>
            <a:r>
              <a:rPr lang="nb-NO" sz="1800" dirty="0"/>
              <a:t>Deretter får dere opp en liste over </a:t>
            </a:r>
            <a:r>
              <a:rPr lang="nb-NO" sz="1800" i="1" dirty="0"/>
              <a:t>typiske arbeidsmiljøutfordringer</a:t>
            </a:r>
            <a:r>
              <a:rPr lang="nb-NO" sz="1800" dirty="0"/>
              <a:t> knyttet til temaet dere har valgt.  </a:t>
            </a:r>
          </a:p>
          <a:p>
            <a:r>
              <a:rPr lang="nb-NO" sz="1800" dirty="0"/>
              <a:t>Dere får også opp </a:t>
            </a:r>
            <a:r>
              <a:rPr lang="nb-NO" sz="1800" i="1" dirty="0"/>
              <a:t>forslag til tiltak </a:t>
            </a:r>
            <a:r>
              <a:rPr lang="nb-NO" sz="1800" dirty="0"/>
              <a:t>dere kan vurdere eller bruke til inspirasjon for å lage egne tiltak. 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3FDE2F6-BE0D-63CF-90C1-EF27CB939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6559" y="1967113"/>
            <a:ext cx="3857651" cy="38300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F87CC3D-9023-FAE0-1B66-199F6F763C9D}"/>
              </a:ext>
            </a:extLst>
          </p:cNvPr>
          <p:cNvSpPr txBox="1"/>
          <p:nvPr/>
        </p:nvSpPr>
        <p:spPr>
          <a:xfrm>
            <a:off x="6885354" y="5862227"/>
            <a:ext cx="395885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i="1" dirty="0"/>
              <a:t>Skjermbilde: Arbeidsmiljøhjelpen, utviklet av Arbeidstilsynet (hentet 4. august 2026). Lenke: </a:t>
            </a:r>
            <a:r>
              <a:rPr lang="nb-NO" sz="1100" i="1" dirty="0">
                <a:hlinkClick r:id="rId4"/>
              </a:rPr>
              <a:t>Arbeidsmiljøhjelpen</a:t>
            </a:r>
            <a:endParaRPr lang="nb-NO" sz="1100" i="1" dirty="0"/>
          </a:p>
          <a:p>
            <a:endParaRPr lang="nb-NO" sz="1100" i="1" dirty="0"/>
          </a:p>
        </p:txBody>
      </p:sp>
    </p:spTree>
    <p:extLst>
      <p:ext uri="{BB962C8B-B14F-4D97-AF65-F5344CB8AC3E}">
        <p14:creationId xmlns:p14="http://schemas.microsoft.com/office/powerpoint/2010/main" val="1637600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677AF-2C9D-7124-320A-7F737D95C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150832-F3EC-A667-C482-F2463215E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14" y="2551662"/>
            <a:ext cx="3519603" cy="1138773"/>
          </a:xfrm>
        </p:spPr>
        <p:txBody>
          <a:bodyPr/>
          <a:lstStyle/>
          <a:p>
            <a:r>
              <a:rPr lang="nb-NO"/>
              <a:t>Eksempler på gode tiltak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8E2A4A0-69F2-E5DD-ABF2-5CE50FC665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228600"/>
            <a:fld id="{F699361D-9E02-3E44-9E9B-78FBAB052EDF}" type="datetime1">
              <a:rPr lang="nb-NO"/>
              <a:pPr defTabSz="228600"/>
              <a:t>04.08.2026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09CD857-4F69-474D-0B98-EA2D360D9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735" y="6400082"/>
            <a:ext cx="4114532" cy="365125"/>
          </a:xfrm>
        </p:spPr>
        <p:txBody>
          <a:bodyPr/>
          <a:lstStyle/>
          <a:p>
            <a:pPr defTabSz="228600"/>
            <a:r>
              <a:rPr lang="nb-NO"/>
              <a:t>Slides eksempler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00AC1EBB-4221-7299-6C16-93529E116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1197" y="1150049"/>
            <a:ext cx="4533564" cy="4189993"/>
          </a:xfrm>
        </p:spPr>
        <p:txBody>
          <a:bodyPr/>
          <a:lstStyle/>
          <a:p>
            <a:r>
              <a:rPr lang="nb-NO" sz="2000" dirty="0"/>
              <a:t>Det kan være utfordrende å komme frem til gode tiltak.</a:t>
            </a:r>
          </a:p>
          <a:p>
            <a:r>
              <a:rPr lang="nb-NO" sz="2000" dirty="0"/>
              <a:t>For å hente inspirasjon kan dere bruke Arbeidsmiljøhjelpen, utviklet av Arbeidstilsynet.</a:t>
            </a:r>
          </a:p>
          <a:p>
            <a:r>
              <a:rPr lang="nb-NO" sz="2000" dirty="0"/>
              <a:t>På Arbeidsmiljøhjelpen finner dere ressurser for arbeidsmiljøarbeid tilpasset ulike typer arbeidsplasser </a:t>
            </a:r>
          </a:p>
          <a:p>
            <a:r>
              <a:rPr lang="nb-NO" sz="2000" dirty="0"/>
              <a:t>Velg først bransje (f.eks. barnehage, sykehjem, undervisning grunnskole, osv.). Velg deretter tema (f.eks. organisering av arbeidet).</a:t>
            </a: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910605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ECD9F-7F2C-3479-7612-78654BA3B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9508B-768C-219C-EC81-8F0302762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Hvordan kan vi finne frem til relevante tiltak og lage en god oppfølgingsplan?</a:t>
            </a:r>
            <a:br>
              <a:rPr lang="nb-NO"/>
            </a:br>
            <a:br>
              <a:rPr lang="nb-NO"/>
            </a:br>
            <a:r>
              <a:rPr lang="nb-NO" i="1"/>
              <a:t>Maler til bruk i oppfølgingsmøte med medarbeidere</a:t>
            </a:r>
          </a:p>
        </p:txBody>
      </p:sp>
    </p:spTree>
    <p:extLst>
      <p:ext uri="{BB962C8B-B14F-4D97-AF65-F5344CB8AC3E}">
        <p14:creationId xmlns:p14="http://schemas.microsoft.com/office/powerpoint/2010/main" val="2063494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880EE-C12B-DF96-D28A-77DE62E20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E8C5F6-EC4B-1EA7-38E8-AF19D152B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Mal for å prioritere forslag til tiltak – til utskrift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2B7C4C-2983-7A44-D6C8-120AC1BFF2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Tiltak for å forbedre arbeidsmiljøet kan variere ut fra hvor mye </a:t>
            </a:r>
            <a:r>
              <a:rPr lang="nb-NO" b="1" dirty="0"/>
              <a:t>innsats</a:t>
            </a:r>
            <a:r>
              <a:rPr lang="nb-NO" dirty="0"/>
              <a:t> de krever og hvor stor </a:t>
            </a:r>
            <a:r>
              <a:rPr lang="nb-NO" b="1" dirty="0"/>
              <a:t>effekt</a:t>
            </a:r>
            <a:r>
              <a:rPr lang="nb-NO" dirty="0"/>
              <a:t> man forventer at de vil ha.</a:t>
            </a:r>
          </a:p>
          <a:p>
            <a:r>
              <a:rPr lang="nb-NO" dirty="0"/>
              <a:t>Dere kan bruke malen til høyre til å </a:t>
            </a:r>
            <a:r>
              <a:rPr lang="nb-NO" b="1" dirty="0"/>
              <a:t>prioritere</a:t>
            </a:r>
            <a:r>
              <a:rPr lang="nb-NO" dirty="0"/>
              <a:t> hvilke tiltak dere ønsker å jobbe med fremover.</a:t>
            </a:r>
          </a:p>
          <a:p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0EB252-57A6-FEB2-DBD3-E882F2F1AA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 sz="2400"/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C6942185-5AAE-5436-EC20-D81095269688}"/>
              </a:ext>
            </a:extLst>
          </p:cNvPr>
          <p:cNvGrpSpPr/>
          <p:nvPr/>
        </p:nvGrpSpPr>
        <p:grpSpPr>
          <a:xfrm>
            <a:off x="6989196" y="1967113"/>
            <a:ext cx="3989788" cy="3814701"/>
            <a:chOff x="3227035" y="914231"/>
            <a:chExt cx="6985706" cy="6456059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5CBC203C-06A8-DB57-B6DF-7C08F56C6B44}"/>
                </a:ext>
              </a:extLst>
            </p:cNvPr>
            <p:cNvSpPr/>
            <p:nvPr/>
          </p:nvSpPr>
          <p:spPr>
            <a:xfrm>
              <a:off x="3227036" y="914231"/>
              <a:ext cx="6985701" cy="4246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kern="0">
                  <a:solidFill>
                    <a:prstClr val="white"/>
                  </a:solidFill>
                  <a:latin typeface="+mj-lt"/>
                </a:rPr>
                <a:t>Lav innsats  		     Høy innsats       </a:t>
              </a:r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F035D908-932D-4D80-52B4-D927F7D98198}"/>
                </a:ext>
              </a:extLst>
            </p:cNvPr>
            <p:cNvSpPr/>
            <p:nvPr/>
          </p:nvSpPr>
          <p:spPr>
            <a:xfrm rot="16200000">
              <a:off x="443491" y="4122423"/>
              <a:ext cx="6031407" cy="4643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kern="0">
                  <a:solidFill>
                    <a:prstClr val="white"/>
                  </a:solidFill>
                  <a:latin typeface="+mj-lt"/>
                </a:rPr>
                <a:t>Liten effekt                  Stor effekt</a:t>
              </a:r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6C876B4D-49D5-4022-0398-4AB4C7733207}"/>
                </a:ext>
              </a:extLst>
            </p:cNvPr>
            <p:cNvSpPr/>
            <p:nvPr/>
          </p:nvSpPr>
          <p:spPr>
            <a:xfrm>
              <a:off x="3651691" y="1338880"/>
              <a:ext cx="3280526" cy="306820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400" b="1" kern="0">
                  <a:solidFill>
                    <a:schemeClr val="tx1"/>
                  </a:solidFill>
                  <a:latin typeface="+mj-lt"/>
                </a:rPr>
                <a:t>«Gjennomfør»:</a:t>
              </a: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endParaRPr lang="nb-NO" sz="1100" kern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C0F8C350-5281-272C-C64E-950A504E0EEC}"/>
                </a:ext>
              </a:extLst>
            </p:cNvPr>
            <p:cNvSpPr/>
            <p:nvPr/>
          </p:nvSpPr>
          <p:spPr>
            <a:xfrm>
              <a:off x="6932215" y="1338878"/>
              <a:ext cx="3280526" cy="306820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400" b="1" kern="0">
                  <a:solidFill>
                    <a:schemeClr val="tx1"/>
                  </a:solidFill>
                  <a:latin typeface="+mj-lt"/>
                </a:rPr>
                <a:t>«Utforsk nærmere»:</a:t>
              </a: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endParaRPr lang="nb-NO" sz="1100" kern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1173BE24-7DBF-6FBF-160B-B7B6B98F3C63}"/>
                </a:ext>
              </a:extLst>
            </p:cNvPr>
            <p:cNvSpPr/>
            <p:nvPr/>
          </p:nvSpPr>
          <p:spPr>
            <a:xfrm>
              <a:off x="3651690" y="4407084"/>
              <a:ext cx="3280526" cy="296320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400" b="1" kern="0">
                  <a:solidFill>
                    <a:schemeClr val="tx1"/>
                  </a:solidFill>
                  <a:latin typeface="+mj-lt"/>
                </a:rPr>
                <a:t>«Gjør det senere»:</a:t>
              </a: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200" b="1" kern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18D56089-2B89-22E7-F7ED-CD71293CB575}"/>
                </a:ext>
              </a:extLst>
            </p:cNvPr>
            <p:cNvSpPr/>
            <p:nvPr/>
          </p:nvSpPr>
          <p:spPr>
            <a:xfrm>
              <a:off x="6932215" y="4407084"/>
              <a:ext cx="3280526" cy="296320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400" b="1" kern="0">
                  <a:solidFill>
                    <a:schemeClr val="tx1"/>
                  </a:solidFill>
                  <a:latin typeface="+mj-lt"/>
                </a:rPr>
                <a:t>«Unngå»:</a:t>
              </a: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400" b="1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100" kern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6252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446FB3C-92A5-8206-2D32-D7BE37C7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9F4CA-66A7-35F9-9B50-FE2A4E890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Mal for å prioritere forslag til tiltak – til å skrive inn i PPT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4A5E39-7C28-3E3C-67C1-3E7B515BB8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/>
              <a:t>Tiltak for å forbedre arbeidsmiljøet kan variere ut i fra hvor mye </a:t>
            </a:r>
            <a:r>
              <a:rPr lang="nb-NO" b="1"/>
              <a:t>innsats</a:t>
            </a:r>
            <a:r>
              <a:rPr lang="nb-NO"/>
              <a:t> de krever og hvor stor </a:t>
            </a:r>
            <a:r>
              <a:rPr lang="nb-NO" b="1"/>
              <a:t>effekt</a:t>
            </a:r>
            <a:r>
              <a:rPr lang="nb-NO"/>
              <a:t> man forventer at de vil ha.</a:t>
            </a:r>
          </a:p>
          <a:p>
            <a:r>
              <a:rPr lang="nb-NO"/>
              <a:t>Dere kan bruke malen til høyre til å </a:t>
            </a:r>
            <a:r>
              <a:rPr lang="nb-NO" b="1"/>
              <a:t>prioritere</a:t>
            </a:r>
            <a:r>
              <a:rPr lang="nb-NO"/>
              <a:t> hvilke tiltak dere ønsker å jobbe med fremover.</a:t>
            </a:r>
          </a:p>
          <a:p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1C46F1E-E87D-D7D2-C269-1E9564D854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63BDD03E-6D38-3138-BD50-DF9F9B67F47D}"/>
              </a:ext>
            </a:extLst>
          </p:cNvPr>
          <p:cNvGrpSpPr/>
          <p:nvPr/>
        </p:nvGrpSpPr>
        <p:grpSpPr>
          <a:xfrm>
            <a:off x="6989196" y="1967113"/>
            <a:ext cx="3989788" cy="3814701"/>
            <a:chOff x="3227035" y="914231"/>
            <a:chExt cx="6985706" cy="6456059"/>
          </a:xfrm>
        </p:grpSpPr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CF3970A6-ABD5-5C30-B2AF-998A557A22B2}"/>
                </a:ext>
              </a:extLst>
            </p:cNvPr>
            <p:cNvSpPr/>
            <p:nvPr/>
          </p:nvSpPr>
          <p:spPr>
            <a:xfrm>
              <a:off x="3227036" y="914231"/>
              <a:ext cx="6985701" cy="42464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600" kern="0">
                  <a:solidFill>
                    <a:prstClr val="white"/>
                  </a:solidFill>
                  <a:latin typeface="+mj-lt"/>
                </a:rPr>
                <a:t>Lav innsats  		     Høy innsats       </a:t>
              </a:r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CB90D01E-5CCD-2EA6-1264-91889DDF44BF}"/>
                </a:ext>
              </a:extLst>
            </p:cNvPr>
            <p:cNvSpPr/>
            <p:nvPr/>
          </p:nvSpPr>
          <p:spPr>
            <a:xfrm rot="16200000">
              <a:off x="443491" y="4122423"/>
              <a:ext cx="6031407" cy="46432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600" kern="0">
                  <a:solidFill>
                    <a:prstClr val="white"/>
                  </a:solidFill>
                  <a:latin typeface="+mj-lt"/>
                </a:rPr>
                <a:t>Liten effekt                  Stor effekt</a:t>
              </a:r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2347D1D1-AACD-F3E2-B946-E0C2097729CB}"/>
                </a:ext>
              </a:extLst>
            </p:cNvPr>
            <p:cNvSpPr/>
            <p:nvPr/>
          </p:nvSpPr>
          <p:spPr>
            <a:xfrm>
              <a:off x="3651691" y="1338880"/>
              <a:ext cx="3280526" cy="306820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200" b="1" kern="0">
                  <a:solidFill>
                    <a:schemeClr val="tx1"/>
                  </a:solidFill>
                  <a:latin typeface="+mj-lt"/>
                </a:rPr>
                <a:t>«Gjennomfør»: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r>
                <a:rPr lang="nb-NO" sz="1050" kern="0">
                  <a:solidFill>
                    <a:schemeClr val="tx1"/>
                  </a:solidFill>
                  <a:latin typeface="+mj-lt"/>
                </a:rPr>
                <a:t>Skriv inn her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endParaRPr lang="nb-NO" sz="1050" kern="0">
                <a:solidFill>
                  <a:schemeClr val="tx1"/>
                </a:solidFill>
                <a:latin typeface="+mj-lt"/>
              </a:endParaRP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endParaRPr lang="nb-NO" sz="1050" kern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2A647325-CF55-4DF2-A09C-F23276665016}"/>
                </a:ext>
              </a:extLst>
            </p:cNvPr>
            <p:cNvSpPr/>
            <p:nvPr/>
          </p:nvSpPr>
          <p:spPr>
            <a:xfrm>
              <a:off x="6932215" y="1338878"/>
              <a:ext cx="3280526" cy="306820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200" b="1" kern="0">
                  <a:solidFill>
                    <a:schemeClr val="tx1"/>
                  </a:solidFill>
                  <a:latin typeface="+mj-lt"/>
                </a:rPr>
                <a:t>«Utforsk nærmere»: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r>
                <a:rPr lang="nb-NO" sz="1050" kern="0">
                  <a:solidFill>
                    <a:schemeClr val="tx1"/>
                  </a:solidFill>
                  <a:latin typeface="+mj-lt"/>
                </a:rPr>
                <a:t>Skriv inn her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endParaRPr lang="nb-NO" sz="1050" kern="0">
                <a:solidFill>
                  <a:schemeClr val="tx1"/>
                </a:solidFill>
                <a:latin typeface="+mj-lt"/>
              </a:endParaRPr>
            </a:p>
            <a:p>
              <a:pPr algn="ctr" defTabSz="609602">
                <a:defRPr/>
              </a:pPr>
              <a:endParaRPr lang="nb-NO" sz="1100" b="1" kern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BDD192F5-D6F1-B8A5-C75C-CED4AFCB47ED}"/>
                </a:ext>
              </a:extLst>
            </p:cNvPr>
            <p:cNvSpPr/>
            <p:nvPr/>
          </p:nvSpPr>
          <p:spPr>
            <a:xfrm>
              <a:off x="3651690" y="4407084"/>
              <a:ext cx="3280526" cy="296320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200" b="1" kern="0">
                  <a:solidFill>
                    <a:schemeClr val="tx1"/>
                  </a:solidFill>
                  <a:latin typeface="+mj-lt"/>
                </a:rPr>
                <a:t>«Gjør det senere»: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r>
                <a:rPr lang="nb-NO" sz="1050" kern="0">
                  <a:solidFill>
                    <a:schemeClr val="tx1"/>
                  </a:solidFill>
                  <a:latin typeface="+mj-lt"/>
                </a:rPr>
                <a:t>Skriv inn her</a:t>
              </a:r>
            </a:p>
            <a:p>
              <a:pPr algn="ctr" defTabSz="609602">
                <a:defRPr/>
              </a:pPr>
              <a:endParaRPr lang="nb-NO" sz="1100" b="1" kern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D9C9BA62-4D4C-91F6-11E5-DA6F45C479C5}"/>
                </a:ext>
              </a:extLst>
            </p:cNvPr>
            <p:cNvSpPr/>
            <p:nvPr/>
          </p:nvSpPr>
          <p:spPr>
            <a:xfrm>
              <a:off x="6932215" y="4407084"/>
              <a:ext cx="3280526" cy="296320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113B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54" tIns="54028" rIns="108054" bIns="54028" anchor="ctr"/>
            <a:lstStyle/>
            <a:p>
              <a:pPr algn="ctr" defTabSz="609602">
                <a:defRPr/>
              </a:pPr>
              <a:r>
                <a:rPr lang="nb-NO" sz="1200" b="1" kern="0">
                  <a:solidFill>
                    <a:schemeClr val="tx1"/>
                  </a:solidFill>
                  <a:latin typeface="+mj-lt"/>
                </a:rPr>
                <a:t>«Unngå»: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r>
                <a:rPr lang="nb-NO" sz="1050" kern="0">
                  <a:solidFill>
                    <a:schemeClr val="tx1"/>
                  </a:solidFill>
                  <a:latin typeface="+mj-lt"/>
                </a:rPr>
                <a:t>Skriv inn her</a:t>
              </a:r>
            </a:p>
            <a:p>
              <a:pPr marL="285750" indent="-285750" algn="ctr" defTabSz="609602">
                <a:buFont typeface="Arial" panose="020B0604020202020204" pitchFamily="34" charset="0"/>
                <a:buChar char="•"/>
                <a:defRPr/>
              </a:pPr>
              <a:endParaRPr lang="nb-NO" sz="1050" kern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237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67BFE-2B46-7903-4180-09A03FA47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484FDD-25F9-45EC-CFEF-B8FE8862E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Mal for oppfølgingsplan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F7CD9B-A094-574C-535E-C21613878F1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B90F928-18C9-E8B4-DC45-53EBD3A2F246}"/>
              </a:ext>
            </a:extLst>
          </p:cNvPr>
          <p:cNvGraphicFramePr>
            <a:graphicFrameLocks/>
          </p:cNvGraphicFramePr>
          <p:nvPr/>
        </p:nvGraphicFramePr>
        <p:xfrm>
          <a:off x="609597" y="1954093"/>
          <a:ext cx="10972802" cy="39625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12714">
                  <a:extLst>
                    <a:ext uri="{9D8B030D-6E8A-4147-A177-3AD203B41FA5}">
                      <a16:colId xmlns:a16="http://schemas.microsoft.com/office/drawing/2014/main" val="654038892"/>
                    </a:ext>
                  </a:extLst>
                </a:gridCol>
                <a:gridCol w="2559264">
                  <a:extLst>
                    <a:ext uri="{9D8B030D-6E8A-4147-A177-3AD203B41FA5}">
                      <a16:colId xmlns:a16="http://schemas.microsoft.com/office/drawing/2014/main" val="3184264418"/>
                    </a:ext>
                  </a:extLst>
                </a:gridCol>
                <a:gridCol w="2780173">
                  <a:extLst>
                    <a:ext uri="{9D8B030D-6E8A-4147-A177-3AD203B41FA5}">
                      <a16:colId xmlns:a16="http://schemas.microsoft.com/office/drawing/2014/main" val="2773851111"/>
                    </a:ext>
                  </a:extLst>
                </a:gridCol>
                <a:gridCol w="1579456">
                  <a:extLst>
                    <a:ext uri="{9D8B030D-6E8A-4147-A177-3AD203B41FA5}">
                      <a16:colId xmlns:a16="http://schemas.microsoft.com/office/drawing/2014/main" val="2105386875"/>
                    </a:ext>
                  </a:extLst>
                </a:gridCol>
                <a:gridCol w="1549062">
                  <a:extLst>
                    <a:ext uri="{9D8B030D-6E8A-4147-A177-3AD203B41FA5}">
                      <a16:colId xmlns:a16="http://schemas.microsoft.com/office/drawing/2014/main" val="2622870783"/>
                    </a:ext>
                  </a:extLst>
                </a:gridCol>
                <a:gridCol w="792133">
                  <a:extLst>
                    <a:ext uri="{9D8B030D-6E8A-4147-A177-3AD203B41FA5}">
                      <a16:colId xmlns:a16="http://schemas.microsoft.com/office/drawing/2014/main" val="980793023"/>
                    </a:ext>
                  </a:extLst>
                </a:gridCol>
              </a:tblGrid>
              <a:tr h="409368">
                <a:tc rowSpan="2">
                  <a:txBody>
                    <a:bodyPr/>
                    <a:lstStyle/>
                    <a:p>
                      <a:pPr algn="l"/>
                      <a:r>
                        <a:rPr lang="nb-NO" sz="1400" b="1" noProof="0">
                          <a:solidFill>
                            <a:schemeClr val="bg1"/>
                          </a:solidFill>
                        </a:rPr>
                        <a:t>Hvilket område skal vi forbedre?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noProof="0">
                          <a:solidFill>
                            <a:schemeClr val="bg1"/>
                          </a:solidFill>
                        </a:rPr>
                        <a:t>Hvordan ser dette ut når vi har lykkes?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nb-NO" sz="1400" b="1" noProof="0">
                          <a:solidFill>
                            <a:schemeClr val="bg1"/>
                          </a:solidFill>
                        </a:rPr>
                        <a:t>Tiltak: Hva gjør vi for å bevege oss i riktig retning?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b-NO" sz="1400" b="1" noProof="0">
                          <a:solidFill>
                            <a:schemeClr val="bg1"/>
                          </a:solidFill>
                        </a:rPr>
                        <a:t>Ansvar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 sz="1200" noProof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nb-NO" sz="1400" b="1" noProof="0">
                          <a:solidFill>
                            <a:schemeClr val="bg1"/>
                          </a:solidFill>
                        </a:rPr>
                        <a:t>Frist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493217"/>
                  </a:ext>
                </a:extLst>
              </a:tr>
              <a:tr h="516776">
                <a:tc vMerge="1">
                  <a:txBody>
                    <a:bodyPr/>
                    <a:lstStyle/>
                    <a:p>
                      <a:endParaRPr lang="nb-NO" sz="1200" noProof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200" noProof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nb-NO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noProof="0">
                          <a:solidFill>
                            <a:schemeClr val="bg1"/>
                          </a:solidFill>
                        </a:rPr>
                        <a:t>Leders ansvar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200" b="1" noProof="0">
                          <a:solidFill>
                            <a:schemeClr val="bg1"/>
                          </a:solidFill>
                        </a:rPr>
                        <a:t>Medarbeideres ansvar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nb-NO" sz="1200" noProof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1404076"/>
                  </a:ext>
                </a:extLst>
              </a:tr>
              <a:tr h="72601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  <a:p>
                      <a:pPr lvl="0">
                        <a:buNone/>
                      </a:pPr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289830"/>
                  </a:ext>
                </a:extLst>
              </a:tr>
              <a:tr h="715758"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99017"/>
                  </a:ext>
                </a:extLst>
              </a:tr>
              <a:tr h="797301"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0959690"/>
                  </a:ext>
                </a:extLst>
              </a:tr>
              <a:tr h="797301"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426064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D62E721-A19F-A70C-678E-9615236C61DE}"/>
              </a:ext>
            </a:extLst>
          </p:cNvPr>
          <p:cNvGraphicFramePr>
            <a:graphicFrameLocks noGrp="1"/>
          </p:cNvGraphicFramePr>
          <p:nvPr/>
        </p:nvGraphicFramePr>
        <p:xfrm>
          <a:off x="4459706" y="1174095"/>
          <a:ext cx="4178967" cy="5681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9429">
                  <a:extLst>
                    <a:ext uri="{9D8B030D-6E8A-4147-A177-3AD203B41FA5}">
                      <a16:colId xmlns:a16="http://schemas.microsoft.com/office/drawing/2014/main" val="735043012"/>
                    </a:ext>
                  </a:extLst>
                </a:gridCol>
                <a:gridCol w="2929538">
                  <a:extLst>
                    <a:ext uri="{9D8B030D-6E8A-4147-A177-3AD203B41FA5}">
                      <a16:colId xmlns:a16="http://schemas.microsoft.com/office/drawing/2014/main" val="3196086666"/>
                    </a:ext>
                  </a:extLst>
                </a:gridCol>
              </a:tblGrid>
              <a:tr h="284058">
                <a:tc>
                  <a:txBody>
                    <a:bodyPr/>
                    <a:lstStyle/>
                    <a:p>
                      <a:r>
                        <a:rPr lang="nb-NO" sz="1200" b="1"/>
                        <a:t>Gruppe/enhet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i="1"/>
                        <a:t>Fyll inn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779104"/>
                  </a:ext>
                </a:extLst>
              </a:tr>
              <a:tr h="284058">
                <a:tc>
                  <a:txBody>
                    <a:bodyPr/>
                    <a:lstStyle/>
                    <a:p>
                      <a:r>
                        <a:rPr lang="nb-NO" sz="1200" b="1"/>
                        <a:t>Leder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i="1"/>
                        <a:t>Fyll inn</a:t>
                      </a:r>
                      <a:endParaRPr lang="nb-NO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074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435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023460-CF10-E649-AEB5-678D7612C7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Takk for oss</a:t>
            </a:r>
          </a:p>
        </p:txBody>
      </p:sp>
    </p:spTree>
    <p:extLst>
      <p:ext uri="{BB962C8B-B14F-4D97-AF65-F5344CB8AC3E}">
        <p14:creationId xmlns:p14="http://schemas.microsoft.com/office/powerpoint/2010/main" val="634121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7db9fbde-42bc-4249-a575-e186644a4500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-mal avansert  -  Skrivebeskyttet" id="{279A9F1D-F2AE-472F-A66F-73D59F0880E7}" vid="{55B065F8-F712-4859-B4BA-DA473C337EB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78A2F68E85A5A4EA61D187681E6CB9C" ma:contentTypeVersion="3" ma:contentTypeDescription="Opprett et nytt dokument." ma:contentTypeScope="" ma:versionID="c88e11be31efdf2affbfda899f377678">
  <xsd:schema xmlns:xsd="http://www.w3.org/2001/XMLSchema" xmlns:xs="http://www.w3.org/2001/XMLSchema" xmlns:p="http://schemas.microsoft.com/office/2006/metadata/properties" xmlns:ns2="aeabea9b-b7fa-47c5-832c-256d93045b1f" targetNamespace="http://schemas.microsoft.com/office/2006/metadata/properties" ma:root="true" ma:fieldsID="bb68ca4a3cecedd476197b99388b3466" ns2:_="">
    <xsd:import namespace="aeabea9b-b7fa-47c5-832c-256d93045b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bea9b-b7fa-47c5-832c-256d93045b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722EE4-960A-42D7-A7AC-2FE25FF3FE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490D17-3760-4456-BDD6-E21E7E9F3B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bea9b-b7fa-47c5-832c-256d93045b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CE8919-F8B8-4788-BBF5-56800C837FBA}">
  <ds:schemaRefs>
    <ds:schemaRef ds:uri="http://www.w3.org/XML/1998/namespace"/>
    <ds:schemaRef ds:uri="aeabea9b-b7fa-47c5-832c-256d93045b1f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KS_pptmal_avansert</Template>
  <TotalTime>79</TotalTime>
  <Words>1520</Words>
  <Application>Microsoft Office PowerPoint</Application>
  <PresentationFormat>Widescreen</PresentationFormat>
  <Paragraphs>300</Paragraphs>
  <Slides>27</Slides>
  <Notes>13</Notes>
  <HiddenSlides>1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2" baseType="lpstr">
      <vt:lpstr>Arial</vt:lpstr>
      <vt:lpstr>Calibri</vt:lpstr>
      <vt:lpstr>Cera Pro</vt:lpstr>
      <vt:lpstr>Wingdings</vt:lpstr>
      <vt:lpstr>KS-profiltema</vt:lpstr>
      <vt:lpstr>Oppfølging av arbeidsmiljøundersøkelsen i egen virksomhet </vt:lpstr>
      <vt:lpstr>Hvordan kan vi gjennomføre oppfølgingsmøte i egen virksomhet eller enhet?  Presentasjonsmal som kan brukes i oppfølgingsmøte med medarbeidere  </vt:lpstr>
      <vt:lpstr>Hensikten med møtet</vt:lpstr>
      <vt:lpstr>Forslag til kjøreregler for møtet</vt:lpstr>
      <vt:lpstr>Forslag til agenda for oppfølgingsmøte</vt:lpstr>
      <vt:lpstr>Plan for oppfølgingsmøtet: slik skal vi jobbe i dagens møte</vt:lpstr>
      <vt:lpstr>Presentasjon av resultatene </vt:lpstr>
      <vt:lpstr>Refleksjon og spørsmål til presentasjonen</vt:lpstr>
      <vt:lpstr>Plan for oppfølgingsmøtet: slik skal vi jobbe i dagens møte</vt:lpstr>
      <vt:lpstr>Diskusjon og prioritering av bevarings- og forbedringsområder</vt:lpstr>
      <vt:lpstr>Spørsmål til diskusjon av bevarings- og forbedringsområder</vt:lpstr>
      <vt:lpstr>Plan for oppfølgingsmøtet: slik skal vi jobbe i dagens møte</vt:lpstr>
      <vt:lpstr>Diskusjon av tiltak for bevarings- og forbedringsområder</vt:lpstr>
      <vt:lpstr>Spørsmål til diskusjon av tiltak for bevarings- og forbedringsområder</vt:lpstr>
      <vt:lpstr>Plan for oppfølgingsmøtet: slik skal vi jobbe i dagens møte</vt:lpstr>
      <vt:lpstr>Prioriter tiltak og utarbeid plan for oppfølging</vt:lpstr>
      <vt:lpstr>Hvordan kan vi finne frem til relevante tiltak og lage en god oppfølgingsplan?  Tips og råd til lederens forberedelse</vt:lpstr>
      <vt:lpstr>Tiltaksarbeid – noen råd og tips</vt:lpstr>
      <vt:lpstr>Tiltaksarbeid – kjennetegn på gode tiltak</vt:lpstr>
      <vt:lpstr>Oppfølging av tiltak</vt:lpstr>
      <vt:lpstr>Nyttige ressurser for tiltaksarbeid </vt:lpstr>
      <vt:lpstr>Eksempler på gode tiltak</vt:lpstr>
      <vt:lpstr>Hvordan kan vi finne frem til relevante tiltak og lage en god oppfølgingsplan?  Maler til bruk i oppfølgingsmøte med medarbeidere</vt:lpstr>
      <vt:lpstr>Mal for å prioritere forslag til tiltak – til utskrift</vt:lpstr>
      <vt:lpstr>Mal for å prioritere forslag til tiltak – til å skrive inn i PPT</vt:lpstr>
      <vt:lpstr>Mal for oppfølgingsplan</vt:lpstr>
      <vt:lpstr>Takk for oss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Marianne Fromreide</dc:creator>
  <cp:lastModifiedBy>Marit Løken</cp:lastModifiedBy>
  <cp:revision>32</cp:revision>
  <dcterms:created xsi:type="dcterms:W3CDTF">2024-04-23T07:58:11Z</dcterms:created>
  <dcterms:modified xsi:type="dcterms:W3CDTF">2026-08-04T10:37:37Z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0x010100478A2F68E85A5A4EA61D187681E6CB9C</vt:lpwstr>
  </property>
  <property fmtid="{D5CDD505-2E9C-101B-9397-08002B2CF9AE}" pid="3" name="CloudStatistics_StoryID">
    <vt:lpwstr>cd4533dc-739f-4cc0-80e1-4e470d83145e</vt:lpwstr>
  </property>
</Properties>
</file>