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5"/>
  </p:notesMasterIdLst>
  <p:sldIdLst>
    <p:sldId id="257" r:id="rId5"/>
    <p:sldId id="258" r:id="rId6"/>
    <p:sldId id="4244" r:id="rId7"/>
    <p:sldId id="4243" r:id="rId8"/>
    <p:sldId id="4246" r:id="rId9"/>
    <p:sldId id="4106" r:id="rId10"/>
    <p:sldId id="259" r:id="rId11"/>
    <p:sldId id="4384" r:id="rId12"/>
    <p:sldId id="4248" r:id="rId13"/>
    <p:sldId id="261" r:id="rId14"/>
    <p:sldId id="4238" r:id="rId15"/>
    <p:sldId id="4381" r:id="rId16"/>
    <p:sldId id="4301" r:id="rId17"/>
    <p:sldId id="2147196281" r:id="rId18"/>
    <p:sldId id="2147196282" r:id="rId19"/>
    <p:sldId id="2147196283" r:id="rId20"/>
    <p:sldId id="4261" r:id="rId21"/>
    <p:sldId id="2147196336" r:id="rId22"/>
    <p:sldId id="2147196290" r:id="rId23"/>
    <p:sldId id="2147196291" r:id="rId24"/>
    <p:sldId id="2147196292" r:id="rId25"/>
    <p:sldId id="2147196293" r:id="rId26"/>
    <p:sldId id="4252" r:id="rId27"/>
    <p:sldId id="4385" r:id="rId28"/>
    <p:sldId id="2147196303" r:id="rId29"/>
    <p:sldId id="2147196320" r:id="rId30"/>
    <p:sldId id="2147196337" r:id="rId31"/>
    <p:sldId id="2147196338" r:id="rId32"/>
    <p:sldId id="2147196339" r:id="rId33"/>
    <p:sldId id="2147196340" r:id="rId34"/>
    <p:sldId id="2147196321" r:id="rId35"/>
    <p:sldId id="2147196322" r:id="rId36"/>
    <p:sldId id="2147196166" r:id="rId37"/>
    <p:sldId id="2147196323" r:id="rId38"/>
    <p:sldId id="4355" r:id="rId39"/>
    <p:sldId id="4357" r:id="rId40"/>
    <p:sldId id="4358" r:id="rId41"/>
    <p:sldId id="4359" r:id="rId42"/>
    <p:sldId id="4360" r:id="rId43"/>
    <p:sldId id="4227" r:id="rId44"/>
    <p:sldId id="4229" r:id="rId45"/>
    <p:sldId id="4386" r:id="rId46"/>
    <p:sldId id="274" r:id="rId47"/>
    <p:sldId id="4134" r:id="rId48"/>
    <p:sldId id="4126" r:id="rId49"/>
    <p:sldId id="4166" r:id="rId50"/>
    <p:sldId id="4130" r:id="rId51"/>
    <p:sldId id="4128" r:id="rId52"/>
    <p:sldId id="4210" r:id="rId53"/>
    <p:sldId id="270" r:id="rId54"/>
  </p:sldIdLst>
  <p:sldSz cx="9144000" cy="5143500" type="screen16x9"/>
  <p:notesSz cx="6858000" cy="9144000"/>
  <p:embeddedFontLst>
    <p:embeddedFont>
      <p:font typeface="Arial Nova" panose="020B050402020202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Open Sans" panose="020B0606030504020204" pitchFamily="34" charset="0"/>
      <p:regular r:id="rId64"/>
      <p:bold r:id="rId65"/>
      <p:italic r:id="rId66"/>
      <p:boldItalic r:id="rId67"/>
    </p:embeddedFont>
    <p:embeddedFont>
      <p:font typeface="Open Sans SemiBold" panose="020B0706030804020204" pitchFamily="34" charset="0"/>
      <p:regular r:id="rId68"/>
      <p:bold r:id="rId69"/>
      <p:italic r:id="rId70"/>
      <p:boldItalic r:id="rId71"/>
    </p:embeddedFont>
    <p:embeddedFont>
      <p:font typeface="Titillium Web" panose="000005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AA1BC59E-01B3-4567-99A0-BE55D319C1D7}">
          <p14:sldIdLst>
            <p14:sldId id="257"/>
            <p14:sldId id="258"/>
            <p14:sldId id="4244"/>
            <p14:sldId id="4243"/>
            <p14:sldId id="4246"/>
            <p14:sldId id="4106"/>
            <p14:sldId id="259"/>
            <p14:sldId id="4384"/>
            <p14:sldId id="4248"/>
            <p14:sldId id="261"/>
            <p14:sldId id="4238"/>
            <p14:sldId id="4381"/>
            <p14:sldId id="4301"/>
            <p14:sldId id="2147196281"/>
            <p14:sldId id="2147196282"/>
            <p14:sldId id="2147196283"/>
            <p14:sldId id="4261"/>
            <p14:sldId id="2147196336"/>
            <p14:sldId id="2147196290"/>
            <p14:sldId id="2147196291"/>
            <p14:sldId id="2147196292"/>
            <p14:sldId id="2147196293"/>
            <p14:sldId id="4252"/>
            <p14:sldId id="4385"/>
            <p14:sldId id="2147196303"/>
            <p14:sldId id="2147196320"/>
            <p14:sldId id="2147196337"/>
            <p14:sldId id="2147196338"/>
            <p14:sldId id="2147196339"/>
            <p14:sldId id="2147196340"/>
            <p14:sldId id="2147196321"/>
            <p14:sldId id="2147196322"/>
            <p14:sldId id="2147196166"/>
            <p14:sldId id="2147196323"/>
            <p14:sldId id="4355"/>
            <p14:sldId id="4357"/>
            <p14:sldId id="4358"/>
            <p14:sldId id="4359"/>
            <p14:sldId id="4360"/>
            <p14:sldId id="4227"/>
            <p14:sldId id="4229"/>
          </p14:sldIdLst>
        </p14:section>
        <p14:section name="Default Section" id="{740B1649-8B71-45F6-98FD-D58707869F6D}">
          <p14:sldIdLst>
            <p14:sldId id="4386"/>
            <p14:sldId id="274"/>
            <p14:sldId id="4134"/>
            <p14:sldId id="4126"/>
            <p14:sldId id="4166"/>
            <p14:sldId id="4130"/>
            <p14:sldId id="4128"/>
            <p14:sldId id="4210"/>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C81"/>
    <a:srgbClr val="2C7B81"/>
    <a:srgbClr val="F0B552"/>
    <a:srgbClr val="F0AD3D"/>
    <a:srgbClr val="1A4866"/>
    <a:srgbClr val="B51F7D"/>
    <a:srgbClr val="EC6046"/>
    <a:srgbClr val="86BF5B"/>
    <a:srgbClr val="F1AE3E"/>
    <a:srgbClr val="2E7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E09B95-8BB3-4934-B02C-D939481422FF}" v="4" dt="2023-01-10T09:07:33.894"/>
    <p1510:client id="{63E9C4D9-0247-4319-BB35-82FF8D558D6E}" v="7" dt="2023-01-10T04:34:00.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95" autoAdjust="0"/>
  </p:normalViewPr>
  <p:slideViewPr>
    <p:cSldViewPr snapToGrid="0">
      <p:cViewPr varScale="1">
        <p:scale>
          <a:sx n="130" d="100"/>
          <a:sy n="130" d="100"/>
        </p:scale>
        <p:origin x="107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notesMaster" Target="notesMasters/notesMaster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customXml" Target="../customXml/item2.xml"/><Relationship Id="rId29"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C0DCE6-0A68-45F3-9196-4DB7F14B3D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969A656-DCBF-498F-A96F-DC7BD80A2CAF}">
      <dgm:prSet phldrT="[Text]"/>
      <dgm:spPr>
        <a:solidFill>
          <a:srgbClr val="2D7C81"/>
        </a:solidFill>
        <a:ln>
          <a:solidFill>
            <a:srgbClr val="2D7C81"/>
          </a:solidFill>
        </a:ln>
      </dgm:spPr>
      <dgm:t>
        <a:bodyPr/>
        <a:lstStyle/>
        <a:p>
          <a:r>
            <a:rPr lang="en-GB"/>
            <a:t>1 </a:t>
          </a:r>
          <a:r>
            <a:rPr lang="en-GB" err="1"/>
            <a:t>Hvorfor</a:t>
          </a:r>
          <a:r>
            <a:rPr lang="en-GB"/>
            <a:t>?</a:t>
          </a:r>
        </a:p>
      </dgm:t>
    </dgm:pt>
    <dgm:pt modelId="{8EFEC3E4-19D5-4A96-9348-EAF1E8EB6BAE}" type="parTrans" cxnId="{ACAA81BA-12AA-4139-A675-AF7A719E87D9}">
      <dgm:prSet/>
      <dgm:spPr/>
      <dgm:t>
        <a:bodyPr/>
        <a:lstStyle/>
        <a:p>
          <a:endParaRPr lang="en-GB"/>
        </a:p>
      </dgm:t>
    </dgm:pt>
    <dgm:pt modelId="{47EEF92B-04AC-42F2-9568-6372EA6ED22F}" type="sibTrans" cxnId="{ACAA81BA-12AA-4139-A675-AF7A719E87D9}">
      <dgm:prSet/>
      <dgm:spPr/>
      <dgm:t>
        <a:bodyPr/>
        <a:lstStyle/>
        <a:p>
          <a:endParaRPr lang="en-GB"/>
        </a:p>
      </dgm:t>
    </dgm:pt>
    <dgm:pt modelId="{89A57BDF-84C3-4E0D-97A5-B677FCBC6844}">
      <dgm:prSet phldrT="[Text]"/>
      <dgm:spPr>
        <a:solidFill>
          <a:srgbClr val="2D7C81"/>
        </a:solidFill>
        <a:ln>
          <a:solidFill>
            <a:srgbClr val="2D7C81"/>
          </a:solidFill>
        </a:ln>
      </dgm:spPr>
      <dgm:t>
        <a:bodyPr/>
        <a:lstStyle/>
        <a:p>
          <a:r>
            <a:rPr lang="en-GB"/>
            <a:t>2 </a:t>
          </a:r>
          <a:r>
            <a:rPr lang="en-GB" err="1"/>
            <a:t>Hvorfor</a:t>
          </a:r>
          <a:r>
            <a:rPr lang="en-GB"/>
            <a:t>?</a:t>
          </a:r>
        </a:p>
      </dgm:t>
    </dgm:pt>
    <dgm:pt modelId="{41000487-6554-41AC-9000-559CB947EBE3}" type="parTrans" cxnId="{6B3AFD42-D042-4054-ABA5-FC42F4946D7F}">
      <dgm:prSet/>
      <dgm:spPr/>
      <dgm:t>
        <a:bodyPr/>
        <a:lstStyle/>
        <a:p>
          <a:endParaRPr lang="en-GB"/>
        </a:p>
      </dgm:t>
    </dgm:pt>
    <dgm:pt modelId="{A5876422-2BD7-4A1C-981B-2E43F6AECA30}" type="sibTrans" cxnId="{6B3AFD42-D042-4054-ABA5-FC42F4946D7F}">
      <dgm:prSet/>
      <dgm:spPr/>
      <dgm:t>
        <a:bodyPr/>
        <a:lstStyle/>
        <a:p>
          <a:endParaRPr lang="en-GB"/>
        </a:p>
      </dgm:t>
    </dgm:pt>
    <dgm:pt modelId="{93593719-4EEC-412C-BA0C-0A5CCEEE11C7}">
      <dgm:prSet phldrT="[Text]" custT="1"/>
      <dgm:spPr>
        <a:ln>
          <a:solidFill>
            <a:srgbClr val="2D7C81"/>
          </a:solidFill>
        </a:ln>
      </dgm:spPr>
      <dgm:t>
        <a:bodyPr/>
        <a:lstStyle/>
        <a:p>
          <a:r>
            <a:rPr lang="en-GB" sz="1600" err="1"/>
            <a:t>fordi</a:t>
          </a:r>
          <a:endParaRPr lang="en-GB" sz="1600"/>
        </a:p>
      </dgm:t>
    </dgm:pt>
    <dgm:pt modelId="{687FA513-108C-4BA8-8F0D-7B3E148420DC}" type="parTrans" cxnId="{44BACBF8-0D5B-4D11-A444-2868FC5F3F92}">
      <dgm:prSet/>
      <dgm:spPr/>
      <dgm:t>
        <a:bodyPr/>
        <a:lstStyle/>
        <a:p>
          <a:endParaRPr lang="en-GB"/>
        </a:p>
      </dgm:t>
    </dgm:pt>
    <dgm:pt modelId="{D7D6B506-3CC9-43FD-9EA7-ABBB351AFBC3}" type="sibTrans" cxnId="{44BACBF8-0D5B-4D11-A444-2868FC5F3F92}">
      <dgm:prSet/>
      <dgm:spPr/>
      <dgm:t>
        <a:bodyPr/>
        <a:lstStyle/>
        <a:p>
          <a:endParaRPr lang="en-GB"/>
        </a:p>
      </dgm:t>
    </dgm:pt>
    <dgm:pt modelId="{C7CB940C-C098-4F97-A85A-9904B656B53A}">
      <dgm:prSet phldrT="[Text]"/>
      <dgm:spPr>
        <a:solidFill>
          <a:srgbClr val="2D7C81"/>
        </a:solidFill>
        <a:ln>
          <a:solidFill>
            <a:srgbClr val="2D7C81"/>
          </a:solidFill>
        </a:ln>
      </dgm:spPr>
      <dgm:t>
        <a:bodyPr/>
        <a:lstStyle/>
        <a:p>
          <a:r>
            <a:rPr lang="en-GB"/>
            <a:t>3 </a:t>
          </a:r>
          <a:r>
            <a:rPr lang="en-GB" err="1"/>
            <a:t>Hvorfor</a:t>
          </a:r>
          <a:r>
            <a:rPr lang="en-GB"/>
            <a:t>?</a:t>
          </a:r>
        </a:p>
      </dgm:t>
    </dgm:pt>
    <dgm:pt modelId="{4BA07D4C-A595-4F00-803A-22DC78AF8534}" type="parTrans" cxnId="{5A3E6597-0A01-410C-8B5E-2F8E884F6850}">
      <dgm:prSet/>
      <dgm:spPr/>
      <dgm:t>
        <a:bodyPr/>
        <a:lstStyle/>
        <a:p>
          <a:endParaRPr lang="en-GB"/>
        </a:p>
      </dgm:t>
    </dgm:pt>
    <dgm:pt modelId="{70EC7178-57DF-4270-ADC7-7904A75FFDCB}" type="sibTrans" cxnId="{5A3E6597-0A01-410C-8B5E-2F8E884F6850}">
      <dgm:prSet/>
      <dgm:spPr/>
      <dgm:t>
        <a:bodyPr/>
        <a:lstStyle/>
        <a:p>
          <a:endParaRPr lang="en-GB"/>
        </a:p>
      </dgm:t>
    </dgm:pt>
    <dgm:pt modelId="{0100D682-EB33-4565-83DD-92D5ED084A13}">
      <dgm:prSet phldrT="[Text]" custT="1"/>
      <dgm:spPr>
        <a:ln>
          <a:solidFill>
            <a:srgbClr val="2D7C81"/>
          </a:solidFill>
        </a:ln>
      </dgm:spPr>
      <dgm:t>
        <a:bodyPr/>
        <a:lstStyle/>
        <a:p>
          <a:r>
            <a:rPr lang="nb-NO" sz="1600" dirty="0"/>
            <a:t>fordi</a:t>
          </a:r>
          <a:endParaRPr lang="en-GB" sz="1600" dirty="0"/>
        </a:p>
      </dgm:t>
    </dgm:pt>
    <dgm:pt modelId="{F0CCF619-3DA3-48FD-8E31-5A029858B879}" type="parTrans" cxnId="{6ED0F6B9-F78A-44A9-8EE0-79840CB78D5B}">
      <dgm:prSet/>
      <dgm:spPr/>
      <dgm:t>
        <a:bodyPr/>
        <a:lstStyle/>
        <a:p>
          <a:endParaRPr lang="en-GB"/>
        </a:p>
      </dgm:t>
    </dgm:pt>
    <dgm:pt modelId="{7D31840F-669F-461D-B956-27205A8923EE}" type="sibTrans" cxnId="{6ED0F6B9-F78A-44A9-8EE0-79840CB78D5B}">
      <dgm:prSet/>
      <dgm:spPr/>
      <dgm:t>
        <a:bodyPr/>
        <a:lstStyle/>
        <a:p>
          <a:endParaRPr lang="en-GB"/>
        </a:p>
      </dgm:t>
    </dgm:pt>
    <dgm:pt modelId="{9BFEEB7B-2CA0-43D9-B4E8-FE9C40EE7CCF}">
      <dgm:prSet phldrT="[Text]"/>
      <dgm:spPr>
        <a:solidFill>
          <a:srgbClr val="2D7C81"/>
        </a:solidFill>
        <a:ln>
          <a:solidFill>
            <a:srgbClr val="2D7C81"/>
          </a:solidFill>
        </a:ln>
      </dgm:spPr>
      <dgm:t>
        <a:bodyPr/>
        <a:lstStyle/>
        <a:p>
          <a:r>
            <a:rPr lang="en-GB"/>
            <a:t>4 </a:t>
          </a:r>
          <a:r>
            <a:rPr lang="en-GB" err="1"/>
            <a:t>Hvorfor</a:t>
          </a:r>
          <a:r>
            <a:rPr lang="en-GB"/>
            <a:t>?</a:t>
          </a:r>
        </a:p>
      </dgm:t>
    </dgm:pt>
    <dgm:pt modelId="{7C912797-8238-4927-9B28-59E92CC7EC9E}" type="parTrans" cxnId="{64EC5520-BE42-4E1B-AF04-F4A9084C009E}">
      <dgm:prSet/>
      <dgm:spPr/>
      <dgm:t>
        <a:bodyPr/>
        <a:lstStyle/>
        <a:p>
          <a:endParaRPr lang="en-GB"/>
        </a:p>
      </dgm:t>
    </dgm:pt>
    <dgm:pt modelId="{DA595400-65AB-4139-9E8D-E4863BBA14A9}" type="sibTrans" cxnId="{64EC5520-BE42-4E1B-AF04-F4A9084C009E}">
      <dgm:prSet/>
      <dgm:spPr/>
      <dgm:t>
        <a:bodyPr/>
        <a:lstStyle/>
        <a:p>
          <a:endParaRPr lang="en-GB"/>
        </a:p>
      </dgm:t>
    </dgm:pt>
    <dgm:pt modelId="{01E45948-CC61-45AB-8F9E-C6897E61069C}">
      <dgm:prSet phldrT="[Text]"/>
      <dgm:spPr>
        <a:solidFill>
          <a:srgbClr val="2D7C81"/>
        </a:solidFill>
        <a:ln>
          <a:solidFill>
            <a:srgbClr val="2D7C81"/>
          </a:solidFill>
        </a:ln>
      </dgm:spPr>
      <dgm:t>
        <a:bodyPr/>
        <a:lstStyle/>
        <a:p>
          <a:r>
            <a:rPr lang="en-GB"/>
            <a:t>5 </a:t>
          </a:r>
          <a:r>
            <a:rPr lang="en-GB" err="1"/>
            <a:t>Hvorfor</a:t>
          </a:r>
          <a:r>
            <a:rPr lang="en-GB"/>
            <a:t>?</a:t>
          </a:r>
        </a:p>
      </dgm:t>
    </dgm:pt>
    <dgm:pt modelId="{D61C54C4-3325-4FB9-A812-522819E4C81D}" type="parTrans" cxnId="{F68A5284-9A0F-4F4B-BEEC-57C1AA042C26}">
      <dgm:prSet/>
      <dgm:spPr/>
      <dgm:t>
        <a:bodyPr/>
        <a:lstStyle/>
        <a:p>
          <a:endParaRPr lang="en-GB"/>
        </a:p>
      </dgm:t>
    </dgm:pt>
    <dgm:pt modelId="{225BD991-DA1A-4109-A80C-ED85FBFD940D}" type="sibTrans" cxnId="{F68A5284-9A0F-4F4B-BEEC-57C1AA042C26}">
      <dgm:prSet/>
      <dgm:spPr/>
      <dgm:t>
        <a:bodyPr/>
        <a:lstStyle/>
        <a:p>
          <a:endParaRPr lang="en-GB"/>
        </a:p>
      </dgm:t>
    </dgm:pt>
    <dgm:pt modelId="{3AD8A5F1-2457-48AB-9638-F14F4C79718E}">
      <dgm:prSet custT="1"/>
      <dgm:spPr>
        <a:ln>
          <a:solidFill>
            <a:srgbClr val="2D7C81"/>
          </a:solidFill>
        </a:ln>
      </dgm:spPr>
      <dgm:t>
        <a:bodyPr/>
        <a:lstStyle/>
        <a:p>
          <a:pPr>
            <a:buFont typeface="Arial" panose="020B0604020202020204" pitchFamily="34" charset="0"/>
            <a:buChar char="•"/>
          </a:pPr>
          <a:r>
            <a:rPr lang="nb-NO" sz="1600" dirty="0"/>
            <a:t>fordi</a:t>
          </a:r>
          <a:endParaRPr lang="en-GB" sz="1600" dirty="0"/>
        </a:p>
      </dgm:t>
    </dgm:pt>
    <dgm:pt modelId="{0C725E07-79C5-4329-AC6F-7E90AE244488}" type="parTrans" cxnId="{D7539699-DE83-42B2-B360-9E50EB00674F}">
      <dgm:prSet/>
      <dgm:spPr/>
      <dgm:t>
        <a:bodyPr/>
        <a:lstStyle/>
        <a:p>
          <a:endParaRPr lang="en-GB"/>
        </a:p>
      </dgm:t>
    </dgm:pt>
    <dgm:pt modelId="{A2EF54D5-C675-4E72-85F8-B85EA8CA2B01}" type="sibTrans" cxnId="{D7539699-DE83-42B2-B360-9E50EB00674F}">
      <dgm:prSet/>
      <dgm:spPr/>
      <dgm:t>
        <a:bodyPr/>
        <a:lstStyle/>
        <a:p>
          <a:endParaRPr lang="en-GB"/>
        </a:p>
      </dgm:t>
    </dgm:pt>
    <dgm:pt modelId="{13496B56-6EF3-47B6-8D15-9239393A4A2C}">
      <dgm:prSet custT="1"/>
      <dgm:spPr>
        <a:ln>
          <a:solidFill>
            <a:srgbClr val="2D7C81"/>
          </a:solidFill>
        </a:ln>
      </dgm:spPr>
      <dgm:t>
        <a:bodyPr/>
        <a:lstStyle/>
        <a:p>
          <a:r>
            <a:rPr lang="nb-NO" sz="1600" dirty="0"/>
            <a:t>fordi</a:t>
          </a:r>
          <a:endParaRPr lang="en-GB" sz="1600" dirty="0"/>
        </a:p>
      </dgm:t>
    </dgm:pt>
    <dgm:pt modelId="{41AA0835-589E-4E88-A4B1-9B150861FE98}" type="parTrans" cxnId="{645CFBE6-A28D-4B7F-A1BA-C9B259C14524}">
      <dgm:prSet/>
      <dgm:spPr/>
      <dgm:t>
        <a:bodyPr/>
        <a:lstStyle/>
        <a:p>
          <a:endParaRPr lang="en-GB"/>
        </a:p>
      </dgm:t>
    </dgm:pt>
    <dgm:pt modelId="{170C4B5C-1E0F-40C4-A81A-BC1AFF5444E2}" type="sibTrans" cxnId="{645CFBE6-A28D-4B7F-A1BA-C9B259C14524}">
      <dgm:prSet/>
      <dgm:spPr/>
      <dgm:t>
        <a:bodyPr/>
        <a:lstStyle/>
        <a:p>
          <a:endParaRPr lang="en-GB"/>
        </a:p>
      </dgm:t>
    </dgm:pt>
    <dgm:pt modelId="{27DD8275-B5B4-4506-81CB-E2E34E94AEB6}">
      <dgm:prSet phldrT="[Text]" custT="1"/>
      <dgm:spPr>
        <a:ln>
          <a:solidFill>
            <a:srgbClr val="2D7C81"/>
          </a:solidFill>
        </a:ln>
      </dgm:spPr>
      <dgm:t>
        <a:bodyPr/>
        <a:lstStyle/>
        <a:p>
          <a:r>
            <a:rPr lang="nb-NO" sz="1600" dirty="0"/>
            <a:t>fordi.....</a:t>
          </a:r>
          <a:endParaRPr lang="en-GB" sz="1600" dirty="0"/>
        </a:p>
      </dgm:t>
    </dgm:pt>
    <dgm:pt modelId="{7062D56F-236A-48F0-B779-9EEA66226D6E}" type="parTrans" cxnId="{A85FEDCD-24FB-4166-800B-CFAC3AD4BCF1}">
      <dgm:prSet/>
      <dgm:spPr/>
      <dgm:t>
        <a:bodyPr/>
        <a:lstStyle/>
        <a:p>
          <a:endParaRPr lang="en-GB"/>
        </a:p>
      </dgm:t>
    </dgm:pt>
    <dgm:pt modelId="{2900A9D9-9D5D-4E8F-8696-ABAB5C162A37}" type="sibTrans" cxnId="{A85FEDCD-24FB-4166-800B-CFAC3AD4BCF1}">
      <dgm:prSet/>
      <dgm:spPr/>
      <dgm:t>
        <a:bodyPr/>
        <a:lstStyle/>
        <a:p>
          <a:endParaRPr lang="en-GB"/>
        </a:p>
      </dgm:t>
    </dgm:pt>
    <dgm:pt modelId="{E75248A4-2E7F-430C-B21D-AC0D2106F5E4}" type="pres">
      <dgm:prSet presAssocID="{5AC0DCE6-0A68-45F3-9196-4DB7F14B3DAD}" presName="linearFlow" presStyleCnt="0">
        <dgm:presLayoutVars>
          <dgm:dir/>
          <dgm:animLvl val="lvl"/>
          <dgm:resizeHandles val="exact"/>
        </dgm:presLayoutVars>
      </dgm:prSet>
      <dgm:spPr/>
    </dgm:pt>
    <dgm:pt modelId="{02565A25-169F-44EA-BC2B-44F1AEF573F5}" type="pres">
      <dgm:prSet presAssocID="{C969A656-DCBF-498F-A96F-DC7BD80A2CAF}" presName="composite" presStyleCnt="0"/>
      <dgm:spPr/>
    </dgm:pt>
    <dgm:pt modelId="{CCFE57A1-B9FA-4B3E-96EF-CC3BED11E76B}" type="pres">
      <dgm:prSet presAssocID="{C969A656-DCBF-498F-A96F-DC7BD80A2CAF}" presName="parentText" presStyleLbl="alignNode1" presStyleIdx="0" presStyleCnt="5">
        <dgm:presLayoutVars>
          <dgm:chMax val="1"/>
          <dgm:bulletEnabled val="1"/>
        </dgm:presLayoutVars>
      </dgm:prSet>
      <dgm:spPr/>
    </dgm:pt>
    <dgm:pt modelId="{DD79604E-07DD-4477-9556-24962BE54139}" type="pres">
      <dgm:prSet presAssocID="{C969A656-DCBF-498F-A96F-DC7BD80A2CAF}" presName="descendantText" presStyleLbl="alignAcc1" presStyleIdx="0" presStyleCnt="5">
        <dgm:presLayoutVars>
          <dgm:bulletEnabled val="1"/>
        </dgm:presLayoutVars>
      </dgm:prSet>
      <dgm:spPr/>
    </dgm:pt>
    <dgm:pt modelId="{3FC811AA-70B3-4021-B8F3-E978D44FF989}" type="pres">
      <dgm:prSet presAssocID="{47EEF92B-04AC-42F2-9568-6372EA6ED22F}" presName="sp" presStyleCnt="0"/>
      <dgm:spPr/>
    </dgm:pt>
    <dgm:pt modelId="{32A77090-1378-49BA-A466-EFC6F512161B}" type="pres">
      <dgm:prSet presAssocID="{89A57BDF-84C3-4E0D-97A5-B677FCBC6844}" presName="composite" presStyleCnt="0"/>
      <dgm:spPr/>
    </dgm:pt>
    <dgm:pt modelId="{710E2673-7AA7-4521-A6BC-A739EB4C818B}" type="pres">
      <dgm:prSet presAssocID="{89A57BDF-84C3-4E0D-97A5-B677FCBC6844}" presName="parentText" presStyleLbl="alignNode1" presStyleIdx="1" presStyleCnt="5" custLinFactNeighborX="-995" custLinFactNeighborY="-2588">
        <dgm:presLayoutVars>
          <dgm:chMax val="1"/>
          <dgm:bulletEnabled val="1"/>
        </dgm:presLayoutVars>
      </dgm:prSet>
      <dgm:spPr/>
    </dgm:pt>
    <dgm:pt modelId="{F29A4509-7EAB-4B61-A8EF-BBA2B628A5A9}" type="pres">
      <dgm:prSet presAssocID="{89A57BDF-84C3-4E0D-97A5-B677FCBC6844}" presName="descendantText" presStyleLbl="alignAcc1" presStyleIdx="1" presStyleCnt="5" custLinFactNeighborX="0">
        <dgm:presLayoutVars>
          <dgm:bulletEnabled val="1"/>
        </dgm:presLayoutVars>
      </dgm:prSet>
      <dgm:spPr/>
    </dgm:pt>
    <dgm:pt modelId="{B7161266-BBEE-4CB6-9C4C-CF3F1F3BAA12}" type="pres">
      <dgm:prSet presAssocID="{A5876422-2BD7-4A1C-981B-2E43F6AECA30}" presName="sp" presStyleCnt="0"/>
      <dgm:spPr/>
    </dgm:pt>
    <dgm:pt modelId="{5AEF1DDA-CB6E-4DBF-93DB-2F6CFC592547}" type="pres">
      <dgm:prSet presAssocID="{C7CB940C-C098-4F97-A85A-9904B656B53A}" presName="composite" presStyleCnt="0"/>
      <dgm:spPr/>
    </dgm:pt>
    <dgm:pt modelId="{01B880AC-F773-49E3-9468-A8901E154D0E}" type="pres">
      <dgm:prSet presAssocID="{C7CB940C-C098-4F97-A85A-9904B656B53A}" presName="parentText" presStyleLbl="alignNode1" presStyleIdx="2" presStyleCnt="5">
        <dgm:presLayoutVars>
          <dgm:chMax val="1"/>
          <dgm:bulletEnabled val="1"/>
        </dgm:presLayoutVars>
      </dgm:prSet>
      <dgm:spPr/>
    </dgm:pt>
    <dgm:pt modelId="{56850FA9-EB72-4B49-8A1A-24481CD91015}" type="pres">
      <dgm:prSet presAssocID="{C7CB940C-C098-4F97-A85A-9904B656B53A}" presName="descendantText" presStyleLbl="alignAcc1" presStyleIdx="2" presStyleCnt="5">
        <dgm:presLayoutVars>
          <dgm:bulletEnabled val="1"/>
        </dgm:presLayoutVars>
      </dgm:prSet>
      <dgm:spPr/>
    </dgm:pt>
    <dgm:pt modelId="{DAF908F3-ADFF-427D-A4C1-F1820531063B}" type="pres">
      <dgm:prSet presAssocID="{70EC7178-57DF-4270-ADC7-7904A75FFDCB}" presName="sp" presStyleCnt="0"/>
      <dgm:spPr/>
    </dgm:pt>
    <dgm:pt modelId="{95E68D16-274E-4818-9EDE-770958AE39E1}" type="pres">
      <dgm:prSet presAssocID="{9BFEEB7B-2CA0-43D9-B4E8-FE9C40EE7CCF}" presName="composite" presStyleCnt="0"/>
      <dgm:spPr/>
    </dgm:pt>
    <dgm:pt modelId="{52A057A8-C7A0-45F7-81EF-7E45D83D5159}" type="pres">
      <dgm:prSet presAssocID="{9BFEEB7B-2CA0-43D9-B4E8-FE9C40EE7CCF}" presName="parentText" presStyleLbl="alignNode1" presStyleIdx="3" presStyleCnt="5">
        <dgm:presLayoutVars>
          <dgm:chMax val="1"/>
          <dgm:bulletEnabled val="1"/>
        </dgm:presLayoutVars>
      </dgm:prSet>
      <dgm:spPr/>
    </dgm:pt>
    <dgm:pt modelId="{D4C96811-2EA2-4073-AC53-EA3A62989495}" type="pres">
      <dgm:prSet presAssocID="{9BFEEB7B-2CA0-43D9-B4E8-FE9C40EE7CCF}" presName="descendantText" presStyleLbl="alignAcc1" presStyleIdx="3" presStyleCnt="5">
        <dgm:presLayoutVars>
          <dgm:bulletEnabled val="1"/>
        </dgm:presLayoutVars>
      </dgm:prSet>
      <dgm:spPr/>
    </dgm:pt>
    <dgm:pt modelId="{0BDFE4ED-E3A9-4C17-BA96-B02295B28018}" type="pres">
      <dgm:prSet presAssocID="{DA595400-65AB-4139-9E8D-E4863BBA14A9}" presName="sp" presStyleCnt="0"/>
      <dgm:spPr/>
    </dgm:pt>
    <dgm:pt modelId="{6410D215-47A8-4BEE-8E1C-9C16C46467A5}" type="pres">
      <dgm:prSet presAssocID="{01E45948-CC61-45AB-8F9E-C6897E61069C}" presName="composite" presStyleCnt="0"/>
      <dgm:spPr/>
    </dgm:pt>
    <dgm:pt modelId="{128FD427-85D1-4220-83CF-D62694AD7D49}" type="pres">
      <dgm:prSet presAssocID="{01E45948-CC61-45AB-8F9E-C6897E61069C}" presName="parentText" presStyleLbl="alignNode1" presStyleIdx="4" presStyleCnt="5">
        <dgm:presLayoutVars>
          <dgm:chMax val="1"/>
          <dgm:bulletEnabled val="1"/>
        </dgm:presLayoutVars>
      </dgm:prSet>
      <dgm:spPr/>
    </dgm:pt>
    <dgm:pt modelId="{88D6F6C5-124C-4A16-86A2-862AA5D019F7}" type="pres">
      <dgm:prSet presAssocID="{01E45948-CC61-45AB-8F9E-C6897E61069C}" presName="descendantText" presStyleLbl="alignAcc1" presStyleIdx="4" presStyleCnt="5">
        <dgm:presLayoutVars>
          <dgm:bulletEnabled val="1"/>
        </dgm:presLayoutVars>
      </dgm:prSet>
      <dgm:spPr/>
    </dgm:pt>
  </dgm:ptLst>
  <dgm:cxnLst>
    <dgm:cxn modelId="{687E8C03-88E5-47E9-A547-23ACDF91D405}" type="presOf" srcId="{27DD8275-B5B4-4506-81CB-E2E34E94AEB6}" destId="{DD79604E-07DD-4477-9556-24962BE54139}" srcOrd="0" destOrd="0" presId="urn:microsoft.com/office/officeart/2005/8/layout/chevron2"/>
    <dgm:cxn modelId="{64EC5520-BE42-4E1B-AF04-F4A9084C009E}" srcId="{5AC0DCE6-0A68-45F3-9196-4DB7F14B3DAD}" destId="{9BFEEB7B-2CA0-43D9-B4E8-FE9C40EE7CCF}" srcOrd="3" destOrd="0" parTransId="{7C912797-8238-4927-9B28-59E92CC7EC9E}" sibTransId="{DA595400-65AB-4139-9E8D-E4863BBA14A9}"/>
    <dgm:cxn modelId="{D8D02B28-D590-415B-9DAE-EE2A7FF2502B}" type="presOf" srcId="{C969A656-DCBF-498F-A96F-DC7BD80A2CAF}" destId="{CCFE57A1-B9FA-4B3E-96EF-CC3BED11E76B}" srcOrd="0" destOrd="0" presId="urn:microsoft.com/office/officeart/2005/8/layout/chevron2"/>
    <dgm:cxn modelId="{69511937-33C1-4F60-9D85-5DFF90C18CE4}" type="presOf" srcId="{0100D682-EB33-4565-83DD-92D5ED084A13}" destId="{56850FA9-EB72-4B49-8A1A-24481CD91015}" srcOrd="0" destOrd="0" presId="urn:microsoft.com/office/officeart/2005/8/layout/chevron2"/>
    <dgm:cxn modelId="{4C34F33B-9AE5-4724-BFB6-5E443D0221BF}" type="presOf" srcId="{C7CB940C-C098-4F97-A85A-9904B656B53A}" destId="{01B880AC-F773-49E3-9468-A8901E154D0E}" srcOrd="0" destOrd="0" presId="urn:microsoft.com/office/officeart/2005/8/layout/chevron2"/>
    <dgm:cxn modelId="{6B3AFD42-D042-4054-ABA5-FC42F4946D7F}" srcId="{5AC0DCE6-0A68-45F3-9196-4DB7F14B3DAD}" destId="{89A57BDF-84C3-4E0D-97A5-B677FCBC6844}" srcOrd="1" destOrd="0" parTransId="{41000487-6554-41AC-9000-559CB947EBE3}" sibTransId="{A5876422-2BD7-4A1C-981B-2E43F6AECA30}"/>
    <dgm:cxn modelId="{7443A546-6BDF-41BB-A7C4-11555F36B40B}" type="presOf" srcId="{01E45948-CC61-45AB-8F9E-C6897E61069C}" destId="{128FD427-85D1-4220-83CF-D62694AD7D49}" srcOrd="0" destOrd="0" presId="urn:microsoft.com/office/officeart/2005/8/layout/chevron2"/>
    <dgm:cxn modelId="{F68A5284-9A0F-4F4B-BEEC-57C1AA042C26}" srcId="{5AC0DCE6-0A68-45F3-9196-4DB7F14B3DAD}" destId="{01E45948-CC61-45AB-8F9E-C6897E61069C}" srcOrd="4" destOrd="0" parTransId="{D61C54C4-3325-4FB9-A812-522819E4C81D}" sibTransId="{225BD991-DA1A-4109-A80C-ED85FBFD940D}"/>
    <dgm:cxn modelId="{5A3E6597-0A01-410C-8B5E-2F8E884F6850}" srcId="{5AC0DCE6-0A68-45F3-9196-4DB7F14B3DAD}" destId="{C7CB940C-C098-4F97-A85A-9904B656B53A}" srcOrd="2" destOrd="0" parTransId="{4BA07D4C-A595-4F00-803A-22DC78AF8534}" sibTransId="{70EC7178-57DF-4270-ADC7-7904A75FFDCB}"/>
    <dgm:cxn modelId="{D7539699-DE83-42B2-B360-9E50EB00674F}" srcId="{9BFEEB7B-2CA0-43D9-B4E8-FE9C40EE7CCF}" destId="{3AD8A5F1-2457-48AB-9638-F14F4C79718E}" srcOrd="0" destOrd="0" parTransId="{0C725E07-79C5-4329-AC6F-7E90AE244488}" sibTransId="{A2EF54D5-C675-4E72-85F8-B85EA8CA2B01}"/>
    <dgm:cxn modelId="{201AD99C-7B7A-4308-A8DA-9E7C3FF4AF48}" type="presOf" srcId="{9BFEEB7B-2CA0-43D9-B4E8-FE9C40EE7CCF}" destId="{52A057A8-C7A0-45F7-81EF-7E45D83D5159}" srcOrd="0" destOrd="0" presId="urn:microsoft.com/office/officeart/2005/8/layout/chevron2"/>
    <dgm:cxn modelId="{EA486EA9-133A-41EB-9EFF-B0784E923CCD}" type="presOf" srcId="{13496B56-6EF3-47B6-8D15-9239393A4A2C}" destId="{88D6F6C5-124C-4A16-86A2-862AA5D019F7}" srcOrd="0" destOrd="0" presId="urn:microsoft.com/office/officeart/2005/8/layout/chevron2"/>
    <dgm:cxn modelId="{BA877AB4-6147-4012-89B5-BF42DAF925D6}" type="presOf" srcId="{3AD8A5F1-2457-48AB-9638-F14F4C79718E}" destId="{D4C96811-2EA2-4073-AC53-EA3A62989495}" srcOrd="0" destOrd="0" presId="urn:microsoft.com/office/officeart/2005/8/layout/chevron2"/>
    <dgm:cxn modelId="{6ED0F6B9-F78A-44A9-8EE0-79840CB78D5B}" srcId="{C7CB940C-C098-4F97-A85A-9904B656B53A}" destId="{0100D682-EB33-4565-83DD-92D5ED084A13}" srcOrd="0" destOrd="0" parTransId="{F0CCF619-3DA3-48FD-8E31-5A029858B879}" sibTransId="{7D31840F-669F-461D-B956-27205A8923EE}"/>
    <dgm:cxn modelId="{ACAA81BA-12AA-4139-A675-AF7A719E87D9}" srcId="{5AC0DCE6-0A68-45F3-9196-4DB7F14B3DAD}" destId="{C969A656-DCBF-498F-A96F-DC7BD80A2CAF}" srcOrd="0" destOrd="0" parTransId="{8EFEC3E4-19D5-4A96-9348-EAF1E8EB6BAE}" sibTransId="{47EEF92B-04AC-42F2-9568-6372EA6ED22F}"/>
    <dgm:cxn modelId="{90C95DC2-F5D1-4227-84C9-3DAFEB53004D}" type="presOf" srcId="{5AC0DCE6-0A68-45F3-9196-4DB7F14B3DAD}" destId="{E75248A4-2E7F-430C-B21D-AC0D2106F5E4}" srcOrd="0" destOrd="0" presId="urn:microsoft.com/office/officeart/2005/8/layout/chevron2"/>
    <dgm:cxn modelId="{A85FEDCD-24FB-4166-800B-CFAC3AD4BCF1}" srcId="{C969A656-DCBF-498F-A96F-DC7BD80A2CAF}" destId="{27DD8275-B5B4-4506-81CB-E2E34E94AEB6}" srcOrd="0" destOrd="0" parTransId="{7062D56F-236A-48F0-B779-9EEA66226D6E}" sibTransId="{2900A9D9-9D5D-4E8F-8696-ABAB5C162A37}"/>
    <dgm:cxn modelId="{E2B224D3-2324-4DA7-A4F5-F2E78C0171E1}" type="presOf" srcId="{89A57BDF-84C3-4E0D-97A5-B677FCBC6844}" destId="{710E2673-7AA7-4521-A6BC-A739EB4C818B}" srcOrd="0" destOrd="0" presId="urn:microsoft.com/office/officeart/2005/8/layout/chevron2"/>
    <dgm:cxn modelId="{645CFBE6-A28D-4B7F-A1BA-C9B259C14524}" srcId="{01E45948-CC61-45AB-8F9E-C6897E61069C}" destId="{13496B56-6EF3-47B6-8D15-9239393A4A2C}" srcOrd="0" destOrd="0" parTransId="{41AA0835-589E-4E88-A4B1-9B150861FE98}" sibTransId="{170C4B5C-1E0F-40C4-A81A-BC1AFF5444E2}"/>
    <dgm:cxn modelId="{44BACBF8-0D5B-4D11-A444-2868FC5F3F92}" srcId="{89A57BDF-84C3-4E0D-97A5-B677FCBC6844}" destId="{93593719-4EEC-412C-BA0C-0A5CCEEE11C7}" srcOrd="0" destOrd="0" parTransId="{687FA513-108C-4BA8-8F0D-7B3E148420DC}" sibTransId="{D7D6B506-3CC9-43FD-9EA7-ABBB351AFBC3}"/>
    <dgm:cxn modelId="{443E9DFD-FBC6-447A-B001-858952448FF9}" type="presOf" srcId="{93593719-4EEC-412C-BA0C-0A5CCEEE11C7}" destId="{F29A4509-7EAB-4B61-A8EF-BBA2B628A5A9}" srcOrd="0" destOrd="0" presId="urn:microsoft.com/office/officeart/2005/8/layout/chevron2"/>
    <dgm:cxn modelId="{A292FF17-EC09-4350-9E43-9E51EF903ED8}" type="presParOf" srcId="{E75248A4-2E7F-430C-B21D-AC0D2106F5E4}" destId="{02565A25-169F-44EA-BC2B-44F1AEF573F5}" srcOrd="0" destOrd="0" presId="urn:microsoft.com/office/officeart/2005/8/layout/chevron2"/>
    <dgm:cxn modelId="{9D479B55-9A81-4F32-830B-78DA0C6CAE14}" type="presParOf" srcId="{02565A25-169F-44EA-BC2B-44F1AEF573F5}" destId="{CCFE57A1-B9FA-4B3E-96EF-CC3BED11E76B}" srcOrd="0" destOrd="0" presId="urn:microsoft.com/office/officeart/2005/8/layout/chevron2"/>
    <dgm:cxn modelId="{926CE4BE-71D8-4211-AAFD-3EB81629BCD4}" type="presParOf" srcId="{02565A25-169F-44EA-BC2B-44F1AEF573F5}" destId="{DD79604E-07DD-4477-9556-24962BE54139}" srcOrd="1" destOrd="0" presId="urn:microsoft.com/office/officeart/2005/8/layout/chevron2"/>
    <dgm:cxn modelId="{52D8C0EC-63BB-4B70-BE69-0F0AB71C1C7C}" type="presParOf" srcId="{E75248A4-2E7F-430C-B21D-AC0D2106F5E4}" destId="{3FC811AA-70B3-4021-B8F3-E978D44FF989}" srcOrd="1" destOrd="0" presId="urn:microsoft.com/office/officeart/2005/8/layout/chevron2"/>
    <dgm:cxn modelId="{F5C6477F-A36B-40D6-B81F-7DD89BA4184A}" type="presParOf" srcId="{E75248A4-2E7F-430C-B21D-AC0D2106F5E4}" destId="{32A77090-1378-49BA-A466-EFC6F512161B}" srcOrd="2" destOrd="0" presId="urn:microsoft.com/office/officeart/2005/8/layout/chevron2"/>
    <dgm:cxn modelId="{44EE7A73-9EC3-4DCD-A675-4B831D522081}" type="presParOf" srcId="{32A77090-1378-49BA-A466-EFC6F512161B}" destId="{710E2673-7AA7-4521-A6BC-A739EB4C818B}" srcOrd="0" destOrd="0" presId="urn:microsoft.com/office/officeart/2005/8/layout/chevron2"/>
    <dgm:cxn modelId="{24017A99-59A4-4F0F-9FB7-1BE03C6F3F5B}" type="presParOf" srcId="{32A77090-1378-49BA-A466-EFC6F512161B}" destId="{F29A4509-7EAB-4B61-A8EF-BBA2B628A5A9}" srcOrd="1" destOrd="0" presId="urn:microsoft.com/office/officeart/2005/8/layout/chevron2"/>
    <dgm:cxn modelId="{A1AF6D0F-71E0-4626-A48B-AEDB93DF734E}" type="presParOf" srcId="{E75248A4-2E7F-430C-B21D-AC0D2106F5E4}" destId="{B7161266-BBEE-4CB6-9C4C-CF3F1F3BAA12}" srcOrd="3" destOrd="0" presId="urn:microsoft.com/office/officeart/2005/8/layout/chevron2"/>
    <dgm:cxn modelId="{988E7362-748C-4782-B289-394BB4851DB3}" type="presParOf" srcId="{E75248A4-2E7F-430C-B21D-AC0D2106F5E4}" destId="{5AEF1DDA-CB6E-4DBF-93DB-2F6CFC592547}" srcOrd="4" destOrd="0" presId="urn:microsoft.com/office/officeart/2005/8/layout/chevron2"/>
    <dgm:cxn modelId="{9678DD2E-A60B-49D3-8E17-9E17472AEC0B}" type="presParOf" srcId="{5AEF1DDA-CB6E-4DBF-93DB-2F6CFC592547}" destId="{01B880AC-F773-49E3-9468-A8901E154D0E}" srcOrd="0" destOrd="0" presId="urn:microsoft.com/office/officeart/2005/8/layout/chevron2"/>
    <dgm:cxn modelId="{A577ACF6-54AB-435D-A117-FC8E1741FB2F}" type="presParOf" srcId="{5AEF1DDA-CB6E-4DBF-93DB-2F6CFC592547}" destId="{56850FA9-EB72-4B49-8A1A-24481CD91015}" srcOrd="1" destOrd="0" presId="urn:microsoft.com/office/officeart/2005/8/layout/chevron2"/>
    <dgm:cxn modelId="{6999E883-B1FA-4C53-9E3B-1E976C431D76}" type="presParOf" srcId="{E75248A4-2E7F-430C-B21D-AC0D2106F5E4}" destId="{DAF908F3-ADFF-427D-A4C1-F1820531063B}" srcOrd="5" destOrd="0" presId="urn:microsoft.com/office/officeart/2005/8/layout/chevron2"/>
    <dgm:cxn modelId="{5F063DD4-2C1B-42DC-BDB3-6BC403060E1B}" type="presParOf" srcId="{E75248A4-2E7F-430C-B21D-AC0D2106F5E4}" destId="{95E68D16-274E-4818-9EDE-770958AE39E1}" srcOrd="6" destOrd="0" presId="urn:microsoft.com/office/officeart/2005/8/layout/chevron2"/>
    <dgm:cxn modelId="{89D92F3A-BD58-401E-A0F2-44D51A9A05C3}" type="presParOf" srcId="{95E68D16-274E-4818-9EDE-770958AE39E1}" destId="{52A057A8-C7A0-45F7-81EF-7E45D83D5159}" srcOrd="0" destOrd="0" presId="urn:microsoft.com/office/officeart/2005/8/layout/chevron2"/>
    <dgm:cxn modelId="{9700AE13-B822-4267-9E20-822288722176}" type="presParOf" srcId="{95E68D16-274E-4818-9EDE-770958AE39E1}" destId="{D4C96811-2EA2-4073-AC53-EA3A62989495}" srcOrd="1" destOrd="0" presId="urn:microsoft.com/office/officeart/2005/8/layout/chevron2"/>
    <dgm:cxn modelId="{00DC158D-EE00-4DC6-B026-C791E9E88351}" type="presParOf" srcId="{E75248A4-2E7F-430C-B21D-AC0D2106F5E4}" destId="{0BDFE4ED-E3A9-4C17-BA96-B02295B28018}" srcOrd="7" destOrd="0" presId="urn:microsoft.com/office/officeart/2005/8/layout/chevron2"/>
    <dgm:cxn modelId="{A7FDB913-2F38-41F1-8EBF-CADA822E49D2}" type="presParOf" srcId="{E75248A4-2E7F-430C-B21D-AC0D2106F5E4}" destId="{6410D215-47A8-4BEE-8E1C-9C16C46467A5}" srcOrd="8" destOrd="0" presId="urn:microsoft.com/office/officeart/2005/8/layout/chevron2"/>
    <dgm:cxn modelId="{89D965E2-CDBF-41BD-A761-FB2E9B1B44E9}" type="presParOf" srcId="{6410D215-47A8-4BEE-8E1C-9C16C46467A5}" destId="{128FD427-85D1-4220-83CF-D62694AD7D49}" srcOrd="0" destOrd="0" presId="urn:microsoft.com/office/officeart/2005/8/layout/chevron2"/>
    <dgm:cxn modelId="{D8453691-75F8-4F6A-A8F5-775C6CC5739B}" type="presParOf" srcId="{6410D215-47A8-4BEE-8E1C-9C16C46467A5}" destId="{88D6F6C5-124C-4A16-86A2-862AA5D019F7}" srcOrd="1" destOrd="0" presId="urn:microsoft.com/office/officeart/2005/8/layout/chevron2"/>
  </dgm:cxnLst>
  <dgm:bg/>
  <dgm:whole>
    <a:ln>
      <a:solidFill>
        <a:srgbClr val="2D7C8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C0DCE6-0A68-45F3-9196-4DB7F14B3D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C969A656-DCBF-498F-A96F-DC7BD80A2CAF}">
      <dgm:prSet phldrT="[Text]"/>
      <dgm:spPr>
        <a:solidFill>
          <a:srgbClr val="2D7C81"/>
        </a:solidFill>
        <a:ln>
          <a:solidFill>
            <a:srgbClr val="2D7C81"/>
          </a:solidFill>
        </a:ln>
      </dgm:spPr>
      <dgm:t>
        <a:bodyPr/>
        <a:lstStyle/>
        <a:p>
          <a:r>
            <a:rPr lang="en-GB"/>
            <a:t>1 </a:t>
          </a:r>
          <a:r>
            <a:rPr lang="en-GB" err="1"/>
            <a:t>Hvorfor</a:t>
          </a:r>
          <a:r>
            <a:rPr lang="en-GB"/>
            <a:t>?</a:t>
          </a:r>
        </a:p>
      </dgm:t>
    </dgm:pt>
    <dgm:pt modelId="{8EFEC3E4-19D5-4A96-9348-EAF1E8EB6BAE}" type="parTrans" cxnId="{ACAA81BA-12AA-4139-A675-AF7A719E87D9}">
      <dgm:prSet/>
      <dgm:spPr/>
      <dgm:t>
        <a:bodyPr/>
        <a:lstStyle/>
        <a:p>
          <a:endParaRPr lang="en-GB"/>
        </a:p>
      </dgm:t>
    </dgm:pt>
    <dgm:pt modelId="{47EEF92B-04AC-42F2-9568-6372EA6ED22F}" type="sibTrans" cxnId="{ACAA81BA-12AA-4139-A675-AF7A719E87D9}">
      <dgm:prSet/>
      <dgm:spPr/>
      <dgm:t>
        <a:bodyPr/>
        <a:lstStyle/>
        <a:p>
          <a:endParaRPr lang="en-GB"/>
        </a:p>
      </dgm:t>
    </dgm:pt>
    <dgm:pt modelId="{89A57BDF-84C3-4E0D-97A5-B677FCBC6844}">
      <dgm:prSet phldrT="[Text]"/>
      <dgm:spPr>
        <a:solidFill>
          <a:srgbClr val="2D7C81"/>
        </a:solidFill>
        <a:ln>
          <a:solidFill>
            <a:srgbClr val="2D7C81"/>
          </a:solidFill>
        </a:ln>
      </dgm:spPr>
      <dgm:t>
        <a:bodyPr/>
        <a:lstStyle/>
        <a:p>
          <a:r>
            <a:rPr lang="en-GB"/>
            <a:t>2 </a:t>
          </a:r>
          <a:r>
            <a:rPr lang="en-GB" err="1"/>
            <a:t>Hvorfor</a:t>
          </a:r>
          <a:r>
            <a:rPr lang="en-GB"/>
            <a:t>?</a:t>
          </a:r>
        </a:p>
      </dgm:t>
    </dgm:pt>
    <dgm:pt modelId="{41000487-6554-41AC-9000-559CB947EBE3}" type="parTrans" cxnId="{6B3AFD42-D042-4054-ABA5-FC42F4946D7F}">
      <dgm:prSet/>
      <dgm:spPr/>
      <dgm:t>
        <a:bodyPr/>
        <a:lstStyle/>
        <a:p>
          <a:endParaRPr lang="en-GB"/>
        </a:p>
      </dgm:t>
    </dgm:pt>
    <dgm:pt modelId="{A5876422-2BD7-4A1C-981B-2E43F6AECA30}" type="sibTrans" cxnId="{6B3AFD42-D042-4054-ABA5-FC42F4946D7F}">
      <dgm:prSet/>
      <dgm:spPr/>
      <dgm:t>
        <a:bodyPr/>
        <a:lstStyle/>
        <a:p>
          <a:endParaRPr lang="en-GB"/>
        </a:p>
      </dgm:t>
    </dgm:pt>
    <dgm:pt modelId="{93593719-4EEC-412C-BA0C-0A5CCEEE11C7}">
      <dgm:prSet phldrT="[Text]" custT="1"/>
      <dgm:spPr>
        <a:ln>
          <a:solidFill>
            <a:srgbClr val="2D7C81"/>
          </a:solidFill>
        </a:ln>
      </dgm:spPr>
      <dgm:t>
        <a:bodyPr/>
        <a:lstStyle/>
        <a:p>
          <a:r>
            <a:rPr lang="en-GB" sz="1600" err="1"/>
            <a:t>fordi</a:t>
          </a:r>
          <a:endParaRPr lang="en-GB" sz="1600"/>
        </a:p>
      </dgm:t>
    </dgm:pt>
    <dgm:pt modelId="{687FA513-108C-4BA8-8F0D-7B3E148420DC}" type="parTrans" cxnId="{44BACBF8-0D5B-4D11-A444-2868FC5F3F92}">
      <dgm:prSet/>
      <dgm:spPr/>
      <dgm:t>
        <a:bodyPr/>
        <a:lstStyle/>
        <a:p>
          <a:endParaRPr lang="en-GB"/>
        </a:p>
      </dgm:t>
    </dgm:pt>
    <dgm:pt modelId="{D7D6B506-3CC9-43FD-9EA7-ABBB351AFBC3}" type="sibTrans" cxnId="{44BACBF8-0D5B-4D11-A444-2868FC5F3F92}">
      <dgm:prSet/>
      <dgm:spPr/>
      <dgm:t>
        <a:bodyPr/>
        <a:lstStyle/>
        <a:p>
          <a:endParaRPr lang="en-GB"/>
        </a:p>
      </dgm:t>
    </dgm:pt>
    <dgm:pt modelId="{C7CB940C-C098-4F97-A85A-9904B656B53A}">
      <dgm:prSet phldrT="[Text]"/>
      <dgm:spPr>
        <a:solidFill>
          <a:srgbClr val="2D7C81"/>
        </a:solidFill>
        <a:ln>
          <a:solidFill>
            <a:srgbClr val="2D7C81"/>
          </a:solidFill>
        </a:ln>
      </dgm:spPr>
      <dgm:t>
        <a:bodyPr/>
        <a:lstStyle/>
        <a:p>
          <a:r>
            <a:rPr lang="en-GB"/>
            <a:t>3 </a:t>
          </a:r>
          <a:r>
            <a:rPr lang="en-GB" err="1"/>
            <a:t>Hvorfor</a:t>
          </a:r>
          <a:r>
            <a:rPr lang="en-GB"/>
            <a:t>?</a:t>
          </a:r>
        </a:p>
      </dgm:t>
    </dgm:pt>
    <dgm:pt modelId="{4BA07D4C-A595-4F00-803A-22DC78AF8534}" type="parTrans" cxnId="{5A3E6597-0A01-410C-8B5E-2F8E884F6850}">
      <dgm:prSet/>
      <dgm:spPr/>
      <dgm:t>
        <a:bodyPr/>
        <a:lstStyle/>
        <a:p>
          <a:endParaRPr lang="en-GB"/>
        </a:p>
      </dgm:t>
    </dgm:pt>
    <dgm:pt modelId="{70EC7178-57DF-4270-ADC7-7904A75FFDCB}" type="sibTrans" cxnId="{5A3E6597-0A01-410C-8B5E-2F8E884F6850}">
      <dgm:prSet/>
      <dgm:spPr/>
      <dgm:t>
        <a:bodyPr/>
        <a:lstStyle/>
        <a:p>
          <a:endParaRPr lang="en-GB"/>
        </a:p>
      </dgm:t>
    </dgm:pt>
    <dgm:pt modelId="{0100D682-EB33-4565-83DD-92D5ED084A13}">
      <dgm:prSet phldrT="[Text]" custT="1"/>
      <dgm:spPr>
        <a:ln>
          <a:solidFill>
            <a:srgbClr val="2D7C81"/>
          </a:solidFill>
        </a:ln>
      </dgm:spPr>
      <dgm:t>
        <a:bodyPr/>
        <a:lstStyle/>
        <a:p>
          <a:r>
            <a:rPr lang="nb-NO" sz="1600" dirty="0"/>
            <a:t>fordi</a:t>
          </a:r>
          <a:endParaRPr lang="en-GB" sz="1600" dirty="0"/>
        </a:p>
      </dgm:t>
    </dgm:pt>
    <dgm:pt modelId="{F0CCF619-3DA3-48FD-8E31-5A029858B879}" type="parTrans" cxnId="{6ED0F6B9-F78A-44A9-8EE0-79840CB78D5B}">
      <dgm:prSet/>
      <dgm:spPr/>
      <dgm:t>
        <a:bodyPr/>
        <a:lstStyle/>
        <a:p>
          <a:endParaRPr lang="en-GB"/>
        </a:p>
      </dgm:t>
    </dgm:pt>
    <dgm:pt modelId="{7D31840F-669F-461D-B956-27205A8923EE}" type="sibTrans" cxnId="{6ED0F6B9-F78A-44A9-8EE0-79840CB78D5B}">
      <dgm:prSet/>
      <dgm:spPr/>
      <dgm:t>
        <a:bodyPr/>
        <a:lstStyle/>
        <a:p>
          <a:endParaRPr lang="en-GB"/>
        </a:p>
      </dgm:t>
    </dgm:pt>
    <dgm:pt modelId="{9BFEEB7B-2CA0-43D9-B4E8-FE9C40EE7CCF}">
      <dgm:prSet phldrT="[Text]"/>
      <dgm:spPr>
        <a:solidFill>
          <a:srgbClr val="2D7C81"/>
        </a:solidFill>
        <a:ln>
          <a:solidFill>
            <a:srgbClr val="2D7C81"/>
          </a:solidFill>
        </a:ln>
      </dgm:spPr>
      <dgm:t>
        <a:bodyPr/>
        <a:lstStyle/>
        <a:p>
          <a:r>
            <a:rPr lang="en-GB"/>
            <a:t>4 </a:t>
          </a:r>
          <a:r>
            <a:rPr lang="en-GB" err="1"/>
            <a:t>Hvorfor</a:t>
          </a:r>
          <a:r>
            <a:rPr lang="en-GB"/>
            <a:t>?</a:t>
          </a:r>
        </a:p>
      </dgm:t>
    </dgm:pt>
    <dgm:pt modelId="{7C912797-8238-4927-9B28-59E92CC7EC9E}" type="parTrans" cxnId="{64EC5520-BE42-4E1B-AF04-F4A9084C009E}">
      <dgm:prSet/>
      <dgm:spPr/>
      <dgm:t>
        <a:bodyPr/>
        <a:lstStyle/>
        <a:p>
          <a:endParaRPr lang="en-GB"/>
        </a:p>
      </dgm:t>
    </dgm:pt>
    <dgm:pt modelId="{DA595400-65AB-4139-9E8D-E4863BBA14A9}" type="sibTrans" cxnId="{64EC5520-BE42-4E1B-AF04-F4A9084C009E}">
      <dgm:prSet/>
      <dgm:spPr/>
      <dgm:t>
        <a:bodyPr/>
        <a:lstStyle/>
        <a:p>
          <a:endParaRPr lang="en-GB"/>
        </a:p>
      </dgm:t>
    </dgm:pt>
    <dgm:pt modelId="{01E45948-CC61-45AB-8F9E-C6897E61069C}">
      <dgm:prSet phldrT="[Text]"/>
      <dgm:spPr>
        <a:solidFill>
          <a:srgbClr val="2D7C81"/>
        </a:solidFill>
        <a:ln>
          <a:solidFill>
            <a:srgbClr val="2D7C81"/>
          </a:solidFill>
        </a:ln>
      </dgm:spPr>
      <dgm:t>
        <a:bodyPr/>
        <a:lstStyle/>
        <a:p>
          <a:r>
            <a:rPr lang="en-GB"/>
            <a:t>5 </a:t>
          </a:r>
          <a:r>
            <a:rPr lang="en-GB" err="1"/>
            <a:t>Hvorfor</a:t>
          </a:r>
          <a:r>
            <a:rPr lang="en-GB"/>
            <a:t>?</a:t>
          </a:r>
        </a:p>
      </dgm:t>
    </dgm:pt>
    <dgm:pt modelId="{D61C54C4-3325-4FB9-A812-522819E4C81D}" type="parTrans" cxnId="{F68A5284-9A0F-4F4B-BEEC-57C1AA042C26}">
      <dgm:prSet/>
      <dgm:spPr/>
      <dgm:t>
        <a:bodyPr/>
        <a:lstStyle/>
        <a:p>
          <a:endParaRPr lang="en-GB"/>
        </a:p>
      </dgm:t>
    </dgm:pt>
    <dgm:pt modelId="{225BD991-DA1A-4109-A80C-ED85FBFD940D}" type="sibTrans" cxnId="{F68A5284-9A0F-4F4B-BEEC-57C1AA042C26}">
      <dgm:prSet/>
      <dgm:spPr/>
      <dgm:t>
        <a:bodyPr/>
        <a:lstStyle/>
        <a:p>
          <a:endParaRPr lang="en-GB"/>
        </a:p>
      </dgm:t>
    </dgm:pt>
    <dgm:pt modelId="{3AD8A5F1-2457-48AB-9638-F14F4C79718E}">
      <dgm:prSet custT="1"/>
      <dgm:spPr>
        <a:ln>
          <a:solidFill>
            <a:srgbClr val="2D7C81"/>
          </a:solidFill>
        </a:ln>
      </dgm:spPr>
      <dgm:t>
        <a:bodyPr/>
        <a:lstStyle/>
        <a:p>
          <a:pPr>
            <a:buFont typeface="Arial" panose="020B0604020202020204" pitchFamily="34" charset="0"/>
            <a:buChar char="•"/>
          </a:pPr>
          <a:r>
            <a:rPr lang="nb-NO" sz="1600" dirty="0"/>
            <a:t>fordi</a:t>
          </a:r>
          <a:endParaRPr lang="en-GB" sz="1600" dirty="0"/>
        </a:p>
      </dgm:t>
    </dgm:pt>
    <dgm:pt modelId="{0C725E07-79C5-4329-AC6F-7E90AE244488}" type="parTrans" cxnId="{D7539699-DE83-42B2-B360-9E50EB00674F}">
      <dgm:prSet/>
      <dgm:spPr/>
      <dgm:t>
        <a:bodyPr/>
        <a:lstStyle/>
        <a:p>
          <a:endParaRPr lang="en-GB"/>
        </a:p>
      </dgm:t>
    </dgm:pt>
    <dgm:pt modelId="{A2EF54D5-C675-4E72-85F8-B85EA8CA2B01}" type="sibTrans" cxnId="{D7539699-DE83-42B2-B360-9E50EB00674F}">
      <dgm:prSet/>
      <dgm:spPr/>
      <dgm:t>
        <a:bodyPr/>
        <a:lstStyle/>
        <a:p>
          <a:endParaRPr lang="en-GB"/>
        </a:p>
      </dgm:t>
    </dgm:pt>
    <dgm:pt modelId="{13496B56-6EF3-47B6-8D15-9239393A4A2C}">
      <dgm:prSet custT="1"/>
      <dgm:spPr>
        <a:ln>
          <a:solidFill>
            <a:srgbClr val="2D7C81"/>
          </a:solidFill>
        </a:ln>
      </dgm:spPr>
      <dgm:t>
        <a:bodyPr/>
        <a:lstStyle/>
        <a:p>
          <a:r>
            <a:rPr lang="nb-NO" sz="1600" dirty="0"/>
            <a:t>fordi</a:t>
          </a:r>
          <a:endParaRPr lang="en-GB" sz="1600" dirty="0"/>
        </a:p>
      </dgm:t>
    </dgm:pt>
    <dgm:pt modelId="{41AA0835-589E-4E88-A4B1-9B150861FE98}" type="parTrans" cxnId="{645CFBE6-A28D-4B7F-A1BA-C9B259C14524}">
      <dgm:prSet/>
      <dgm:spPr/>
      <dgm:t>
        <a:bodyPr/>
        <a:lstStyle/>
        <a:p>
          <a:endParaRPr lang="en-GB"/>
        </a:p>
      </dgm:t>
    </dgm:pt>
    <dgm:pt modelId="{170C4B5C-1E0F-40C4-A81A-BC1AFF5444E2}" type="sibTrans" cxnId="{645CFBE6-A28D-4B7F-A1BA-C9B259C14524}">
      <dgm:prSet/>
      <dgm:spPr/>
      <dgm:t>
        <a:bodyPr/>
        <a:lstStyle/>
        <a:p>
          <a:endParaRPr lang="en-GB"/>
        </a:p>
      </dgm:t>
    </dgm:pt>
    <dgm:pt modelId="{27DD8275-B5B4-4506-81CB-E2E34E94AEB6}">
      <dgm:prSet phldrT="[Text]" custT="1"/>
      <dgm:spPr>
        <a:ln>
          <a:solidFill>
            <a:srgbClr val="2D7C81"/>
          </a:solidFill>
        </a:ln>
      </dgm:spPr>
      <dgm:t>
        <a:bodyPr/>
        <a:lstStyle/>
        <a:p>
          <a:r>
            <a:rPr lang="nb-NO" sz="1600" dirty="0"/>
            <a:t>fordi.....</a:t>
          </a:r>
          <a:endParaRPr lang="en-GB" sz="1600" dirty="0"/>
        </a:p>
      </dgm:t>
    </dgm:pt>
    <dgm:pt modelId="{7062D56F-236A-48F0-B779-9EEA66226D6E}" type="parTrans" cxnId="{A85FEDCD-24FB-4166-800B-CFAC3AD4BCF1}">
      <dgm:prSet/>
      <dgm:spPr/>
      <dgm:t>
        <a:bodyPr/>
        <a:lstStyle/>
        <a:p>
          <a:endParaRPr lang="en-GB"/>
        </a:p>
      </dgm:t>
    </dgm:pt>
    <dgm:pt modelId="{2900A9D9-9D5D-4E8F-8696-ABAB5C162A37}" type="sibTrans" cxnId="{A85FEDCD-24FB-4166-800B-CFAC3AD4BCF1}">
      <dgm:prSet/>
      <dgm:spPr/>
      <dgm:t>
        <a:bodyPr/>
        <a:lstStyle/>
        <a:p>
          <a:endParaRPr lang="en-GB"/>
        </a:p>
      </dgm:t>
    </dgm:pt>
    <dgm:pt modelId="{E75248A4-2E7F-430C-B21D-AC0D2106F5E4}" type="pres">
      <dgm:prSet presAssocID="{5AC0DCE6-0A68-45F3-9196-4DB7F14B3DAD}" presName="linearFlow" presStyleCnt="0">
        <dgm:presLayoutVars>
          <dgm:dir/>
          <dgm:animLvl val="lvl"/>
          <dgm:resizeHandles val="exact"/>
        </dgm:presLayoutVars>
      </dgm:prSet>
      <dgm:spPr/>
    </dgm:pt>
    <dgm:pt modelId="{02565A25-169F-44EA-BC2B-44F1AEF573F5}" type="pres">
      <dgm:prSet presAssocID="{C969A656-DCBF-498F-A96F-DC7BD80A2CAF}" presName="composite" presStyleCnt="0"/>
      <dgm:spPr/>
    </dgm:pt>
    <dgm:pt modelId="{CCFE57A1-B9FA-4B3E-96EF-CC3BED11E76B}" type="pres">
      <dgm:prSet presAssocID="{C969A656-DCBF-498F-A96F-DC7BD80A2CAF}" presName="parentText" presStyleLbl="alignNode1" presStyleIdx="0" presStyleCnt="5">
        <dgm:presLayoutVars>
          <dgm:chMax val="1"/>
          <dgm:bulletEnabled val="1"/>
        </dgm:presLayoutVars>
      </dgm:prSet>
      <dgm:spPr/>
    </dgm:pt>
    <dgm:pt modelId="{DD79604E-07DD-4477-9556-24962BE54139}" type="pres">
      <dgm:prSet presAssocID="{C969A656-DCBF-498F-A96F-DC7BD80A2CAF}" presName="descendantText" presStyleLbl="alignAcc1" presStyleIdx="0" presStyleCnt="5">
        <dgm:presLayoutVars>
          <dgm:bulletEnabled val="1"/>
        </dgm:presLayoutVars>
      </dgm:prSet>
      <dgm:spPr/>
    </dgm:pt>
    <dgm:pt modelId="{3FC811AA-70B3-4021-B8F3-E978D44FF989}" type="pres">
      <dgm:prSet presAssocID="{47EEF92B-04AC-42F2-9568-6372EA6ED22F}" presName="sp" presStyleCnt="0"/>
      <dgm:spPr/>
    </dgm:pt>
    <dgm:pt modelId="{32A77090-1378-49BA-A466-EFC6F512161B}" type="pres">
      <dgm:prSet presAssocID="{89A57BDF-84C3-4E0D-97A5-B677FCBC6844}" presName="composite" presStyleCnt="0"/>
      <dgm:spPr/>
    </dgm:pt>
    <dgm:pt modelId="{710E2673-7AA7-4521-A6BC-A739EB4C818B}" type="pres">
      <dgm:prSet presAssocID="{89A57BDF-84C3-4E0D-97A5-B677FCBC6844}" presName="parentText" presStyleLbl="alignNode1" presStyleIdx="1" presStyleCnt="5" custLinFactNeighborX="-995" custLinFactNeighborY="-2588">
        <dgm:presLayoutVars>
          <dgm:chMax val="1"/>
          <dgm:bulletEnabled val="1"/>
        </dgm:presLayoutVars>
      </dgm:prSet>
      <dgm:spPr/>
    </dgm:pt>
    <dgm:pt modelId="{F29A4509-7EAB-4B61-A8EF-BBA2B628A5A9}" type="pres">
      <dgm:prSet presAssocID="{89A57BDF-84C3-4E0D-97A5-B677FCBC6844}" presName="descendantText" presStyleLbl="alignAcc1" presStyleIdx="1" presStyleCnt="5" custLinFactNeighborX="0">
        <dgm:presLayoutVars>
          <dgm:bulletEnabled val="1"/>
        </dgm:presLayoutVars>
      </dgm:prSet>
      <dgm:spPr/>
    </dgm:pt>
    <dgm:pt modelId="{B7161266-BBEE-4CB6-9C4C-CF3F1F3BAA12}" type="pres">
      <dgm:prSet presAssocID="{A5876422-2BD7-4A1C-981B-2E43F6AECA30}" presName="sp" presStyleCnt="0"/>
      <dgm:spPr/>
    </dgm:pt>
    <dgm:pt modelId="{5AEF1DDA-CB6E-4DBF-93DB-2F6CFC592547}" type="pres">
      <dgm:prSet presAssocID="{C7CB940C-C098-4F97-A85A-9904B656B53A}" presName="composite" presStyleCnt="0"/>
      <dgm:spPr/>
    </dgm:pt>
    <dgm:pt modelId="{01B880AC-F773-49E3-9468-A8901E154D0E}" type="pres">
      <dgm:prSet presAssocID="{C7CB940C-C098-4F97-A85A-9904B656B53A}" presName="parentText" presStyleLbl="alignNode1" presStyleIdx="2" presStyleCnt="5">
        <dgm:presLayoutVars>
          <dgm:chMax val="1"/>
          <dgm:bulletEnabled val="1"/>
        </dgm:presLayoutVars>
      </dgm:prSet>
      <dgm:spPr/>
    </dgm:pt>
    <dgm:pt modelId="{56850FA9-EB72-4B49-8A1A-24481CD91015}" type="pres">
      <dgm:prSet presAssocID="{C7CB940C-C098-4F97-A85A-9904B656B53A}" presName="descendantText" presStyleLbl="alignAcc1" presStyleIdx="2" presStyleCnt="5">
        <dgm:presLayoutVars>
          <dgm:bulletEnabled val="1"/>
        </dgm:presLayoutVars>
      </dgm:prSet>
      <dgm:spPr/>
    </dgm:pt>
    <dgm:pt modelId="{DAF908F3-ADFF-427D-A4C1-F1820531063B}" type="pres">
      <dgm:prSet presAssocID="{70EC7178-57DF-4270-ADC7-7904A75FFDCB}" presName="sp" presStyleCnt="0"/>
      <dgm:spPr/>
    </dgm:pt>
    <dgm:pt modelId="{95E68D16-274E-4818-9EDE-770958AE39E1}" type="pres">
      <dgm:prSet presAssocID="{9BFEEB7B-2CA0-43D9-B4E8-FE9C40EE7CCF}" presName="composite" presStyleCnt="0"/>
      <dgm:spPr/>
    </dgm:pt>
    <dgm:pt modelId="{52A057A8-C7A0-45F7-81EF-7E45D83D5159}" type="pres">
      <dgm:prSet presAssocID="{9BFEEB7B-2CA0-43D9-B4E8-FE9C40EE7CCF}" presName="parentText" presStyleLbl="alignNode1" presStyleIdx="3" presStyleCnt="5">
        <dgm:presLayoutVars>
          <dgm:chMax val="1"/>
          <dgm:bulletEnabled val="1"/>
        </dgm:presLayoutVars>
      </dgm:prSet>
      <dgm:spPr/>
    </dgm:pt>
    <dgm:pt modelId="{D4C96811-2EA2-4073-AC53-EA3A62989495}" type="pres">
      <dgm:prSet presAssocID="{9BFEEB7B-2CA0-43D9-B4E8-FE9C40EE7CCF}" presName="descendantText" presStyleLbl="alignAcc1" presStyleIdx="3" presStyleCnt="5">
        <dgm:presLayoutVars>
          <dgm:bulletEnabled val="1"/>
        </dgm:presLayoutVars>
      </dgm:prSet>
      <dgm:spPr/>
    </dgm:pt>
    <dgm:pt modelId="{0BDFE4ED-E3A9-4C17-BA96-B02295B28018}" type="pres">
      <dgm:prSet presAssocID="{DA595400-65AB-4139-9E8D-E4863BBA14A9}" presName="sp" presStyleCnt="0"/>
      <dgm:spPr/>
    </dgm:pt>
    <dgm:pt modelId="{6410D215-47A8-4BEE-8E1C-9C16C46467A5}" type="pres">
      <dgm:prSet presAssocID="{01E45948-CC61-45AB-8F9E-C6897E61069C}" presName="composite" presStyleCnt="0"/>
      <dgm:spPr/>
    </dgm:pt>
    <dgm:pt modelId="{128FD427-85D1-4220-83CF-D62694AD7D49}" type="pres">
      <dgm:prSet presAssocID="{01E45948-CC61-45AB-8F9E-C6897E61069C}" presName="parentText" presStyleLbl="alignNode1" presStyleIdx="4" presStyleCnt="5">
        <dgm:presLayoutVars>
          <dgm:chMax val="1"/>
          <dgm:bulletEnabled val="1"/>
        </dgm:presLayoutVars>
      </dgm:prSet>
      <dgm:spPr/>
    </dgm:pt>
    <dgm:pt modelId="{88D6F6C5-124C-4A16-86A2-862AA5D019F7}" type="pres">
      <dgm:prSet presAssocID="{01E45948-CC61-45AB-8F9E-C6897E61069C}" presName="descendantText" presStyleLbl="alignAcc1" presStyleIdx="4" presStyleCnt="5">
        <dgm:presLayoutVars>
          <dgm:bulletEnabled val="1"/>
        </dgm:presLayoutVars>
      </dgm:prSet>
      <dgm:spPr/>
    </dgm:pt>
  </dgm:ptLst>
  <dgm:cxnLst>
    <dgm:cxn modelId="{687E8C03-88E5-47E9-A547-23ACDF91D405}" type="presOf" srcId="{27DD8275-B5B4-4506-81CB-E2E34E94AEB6}" destId="{DD79604E-07DD-4477-9556-24962BE54139}" srcOrd="0" destOrd="0" presId="urn:microsoft.com/office/officeart/2005/8/layout/chevron2"/>
    <dgm:cxn modelId="{64EC5520-BE42-4E1B-AF04-F4A9084C009E}" srcId="{5AC0DCE6-0A68-45F3-9196-4DB7F14B3DAD}" destId="{9BFEEB7B-2CA0-43D9-B4E8-FE9C40EE7CCF}" srcOrd="3" destOrd="0" parTransId="{7C912797-8238-4927-9B28-59E92CC7EC9E}" sibTransId="{DA595400-65AB-4139-9E8D-E4863BBA14A9}"/>
    <dgm:cxn modelId="{D8D02B28-D590-415B-9DAE-EE2A7FF2502B}" type="presOf" srcId="{C969A656-DCBF-498F-A96F-DC7BD80A2CAF}" destId="{CCFE57A1-B9FA-4B3E-96EF-CC3BED11E76B}" srcOrd="0" destOrd="0" presId="urn:microsoft.com/office/officeart/2005/8/layout/chevron2"/>
    <dgm:cxn modelId="{69511937-33C1-4F60-9D85-5DFF90C18CE4}" type="presOf" srcId="{0100D682-EB33-4565-83DD-92D5ED084A13}" destId="{56850FA9-EB72-4B49-8A1A-24481CD91015}" srcOrd="0" destOrd="0" presId="urn:microsoft.com/office/officeart/2005/8/layout/chevron2"/>
    <dgm:cxn modelId="{4C34F33B-9AE5-4724-BFB6-5E443D0221BF}" type="presOf" srcId="{C7CB940C-C098-4F97-A85A-9904B656B53A}" destId="{01B880AC-F773-49E3-9468-A8901E154D0E}" srcOrd="0" destOrd="0" presId="urn:microsoft.com/office/officeart/2005/8/layout/chevron2"/>
    <dgm:cxn modelId="{6B3AFD42-D042-4054-ABA5-FC42F4946D7F}" srcId="{5AC0DCE6-0A68-45F3-9196-4DB7F14B3DAD}" destId="{89A57BDF-84C3-4E0D-97A5-B677FCBC6844}" srcOrd="1" destOrd="0" parTransId="{41000487-6554-41AC-9000-559CB947EBE3}" sibTransId="{A5876422-2BD7-4A1C-981B-2E43F6AECA30}"/>
    <dgm:cxn modelId="{7443A546-6BDF-41BB-A7C4-11555F36B40B}" type="presOf" srcId="{01E45948-CC61-45AB-8F9E-C6897E61069C}" destId="{128FD427-85D1-4220-83CF-D62694AD7D49}" srcOrd="0" destOrd="0" presId="urn:microsoft.com/office/officeart/2005/8/layout/chevron2"/>
    <dgm:cxn modelId="{F68A5284-9A0F-4F4B-BEEC-57C1AA042C26}" srcId="{5AC0DCE6-0A68-45F3-9196-4DB7F14B3DAD}" destId="{01E45948-CC61-45AB-8F9E-C6897E61069C}" srcOrd="4" destOrd="0" parTransId="{D61C54C4-3325-4FB9-A812-522819E4C81D}" sibTransId="{225BD991-DA1A-4109-A80C-ED85FBFD940D}"/>
    <dgm:cxn modelId="{5A3E6597-0A01-410C-8B5E-2F8E884F6850}" srcId="{5AC0DCE6-0A68-45F3-9196-4DB7F14B3DAD}" destId="{C7CB940C-C098-4F97-A85A-9904B656B53A}" srcOrd="2" destOrd="0" parTransId="{4BA07D4C-A595-4F00-803A-22DC78AF8534}" sibTransId="{70EC7178-57DF-4270-ADC7-7904A75FFDCB}"/>
    <dgm:cxn modelId="{D7539699-DE83-42B2-B360-9E50EB00674F}" srcId="{9BFEEB7B-2CA0-43D9-B4E8-FE9C40EE7CCF}" destId="{3AD8A5F1-2457-48AB-9638-F14F4C79718E}" srcOrd="0" destOrd="0" parTransId="{0C725E07-79C5-4329-AC6F-7E90AE244488}" sibTransId="{A2EF54D5-C675-4E72-85F8-B85EA8CA2B01}"/>
    <dgm:cxn modelId="{201AD99C-7B7A-4308-A8DA-9E7C3FF4AF48}" type="presOf" srcId="{9BFEEB7B-2CA0-43D9-B4E8-FE9C40EE7CCF}" destId="{52A057A8-C7A0-45F7-81EF-7E45D83D5159}" srcOrd="0" destOrd="0" presId="urn:microsoft.com/office/officeart/2005/8/layout/chevron2"/>
    <dgm:cxn modelId="{EA486EA9-133A-41EB-9EFF-B0784E923CCD}" type="presOf" srcId="{13496B56-6EF3-47B6-8D15-9239393A4A2C}" destId="{88D6F6C5-124C-4A16-86A2-862AA5D019F7}" srcOrd="0" destOrd="0" presId="urn:microsoft.com/office/officeart/2005/8/layout/chevron2"/>
    <dgm:cxn modelId="{BA877AB4-6147-4012-89B5-BF42DAF925D6}" type="presOf" srcId="{3AD8A5F1-2457-48AB-9638-F14F4C79718E}" destId="{D4C96811-2EA2-4073-AC53-EA3A62989495}" srcOrd="0" destOrd="0" presId="urn:microsoft.com/office/officeart/2005/8/layout/chevron2"/>
    <dgm:cxn modelId="{6ED0F6B9-F78A-44A9-8EE0-79840CB78D5B}" srcId="{C7CB940C-C098-4F97-A85A-9904B656B53A}" destId="{0100D682-EB33-4565-83DD-92D5ED084A13}" srcOrd="0" destOrd="0" parTransId="{F0CCF619-3DA3-48FD-8E31-5A029858B879}" sibTransId="{7D31840F-669F-461D-B956-27205A8923EE}"/>
    <dgm:cxn modelId="{ACAA81BA-12AA-4139-A675-AF7A719E87D9}" srcId="{5AC0DCE6-0A68-45F3-9196-4DB7F14B3DAD}" destId="{C969A656-DCBF-498F-A96F-DC7BD80A2CAF}" srcOrd="0" destOrd="0" parTransId="{8EFEC3E4-19D5-4A96-9348-EAF1E8EB6BAE}" sibTransId="{47EEF92B-04AC-42F2-9568-6372EA6ED22F}"/>
    <dgm:cxn modelId="{90C95DC2-F5D1-4227-84C9-3DAFEB53004D}" type="presOf" srcId="{5AC0DCE6-0A68-45F3-9196-4DB7F14B3DAD}" destId="{E75248A4-2E7F-430C-B21D-AC0D2106F5E4}" srcOrd="0" destOrd="0" presId="urn:microsoft.com/office/officeart/2005/8/layout/chevron2"/>
    <dgm:cxn modelId="{A85FEDCD-24FB-4166-800B-CFAC3AD4BCF1}" srcId="{C969A656-DCBF-498F-A96F-DC7BD80A2CAF}" destId="{27DD8275-B5B4-4506-81CB-E2E34E94AEB6}" srcOrd="0" destOrd="0" parTransId="{7062D56F-236A-48F0-B779-9EEA66226D6E}" sibTransId="{2900A9D9-9D5D-4E8F-8696-ABAB5C162A37}"/>
    <dgm:cxn modelId="{E2B224D3-2324-4DA7-A4F5-F2E78C0171E1}" type="presOf" srcId="{89A57BDF-84C3-4E0D-97A5-B677FCBC6844}" destId="{710E2673-7AA7-4521-A6BC-A739EB4C818B}" srcOrd="0" destOrd="0" presId="urn:microsoft.com/office/officeart/2005/8/layout/chevron2"/>
    <dgm:cxn modelId="{645CFBE6-A28D-4B7F-A1BA-C9B259C14524}" srcId="{01E45948-CC61-45AB-8F9E-C6897E61069C}" destId="{13496B56-6EF3-47B6-8D15-9239393A4A2C}" srcOrd="0" destOrd="0" parTransId="{41AA0835-589E-4E88-A4B1-9B150861FE98}" sibTransId="{170C4B5C-1E0F-40C4-A81A-BC1AFF5444E2}"/>
    <dgm:cxn modelId="{44BACBF8-0D5B-4D11-A444-2868FC5F3F92}" srcId="{89A57BDF-84C3-4E0D-97A5-B677FCBC6844}" destId="{93593719-4EEC-412C-BA0C-0A5CCEEE11C7}" srcOrd="0" destOrd="0" parTransId="{687FA513-108C-4BA8-8F0D-7B3E148420DC}" sibTransId="{D7D6B506-3CC9-43FD-9EA7-ABBB351AFBC3}"/>
    <dgm:cxn modelId="{443E9DFD-FBC6-447A-B001-858952448FF9}" type="presOf" srcId="{93593719-4EEC-412C-BA0C-0A5CCEEE11C7}" destId="{F29A4509-7EAB-4B61-A8EF-BBA2B628A5A9}" srcOrd="0" destOrd="0" presId="urn:microsoft.com/office/officeart/2005/8/layout/chevron2"/>
    <dgm:cxn modelId="{A292FF17-EC09-4350-9E43-9E51EF903ED8}" type="presParOf" srcId="{E75248A4-2E7F-430C-B21D-AC0D2106F5E4}" destId="{02565A25-169F-44EA-BC2B-44F1AEF573F5}" srcOrd="0" destOrd="0" presId="urn:microsoft.com/office/officeart/2005/8/layout/chevron2"/>
    <dgm:cxn modelId="{9D479B55-9A81-4F32-830B-78DA0C6CAE14}" type="presParOf" srcId="{02565A25-169F-44EA-BC2B-44F1AEF573F5}" destId="{CCFE57A1-B9FA-4B3E-96EF-CC3BED11E76B}" srcOrd="0" destOrd="0" presId="urn:microsoft.com/office/officeart/2005/8/layout/chevron2"/>
    <dgm:cxn modelId="{926CE4BE-71D8-4211-AAFD-3EB81629BCD4}" type="presParOf" srcId="{02565A25-169F-44EA-BC2B-44F1AEF573F5}" destId="{DD79604E-07DD-4477-9556-24962BE54139}" srcOrd="1" destOrd="0" presId="urn:microsoft.com/office/officeart/2005/8/layout/chevron2"/>
    <dgm:cxn modelId="{52D8C0EC-63BB-4B70-BE69-0F0AB71C1C7C}" type="presParOf" srcId="{E75248A4-2E7F-430C-B21D-AC0D2106F5E4}" destId="{3FC811AA-70B3-4021-B8F3-E978D44FF989}" srcOrd="1" destOrd="0" presId="urn:microsoft.com/office/officeart/2005/8/layout/chevron2"/>
    <dgm:cxn modelId="{F5C6477F-A36B-40D6-B81F-7DD89BA4184A}" type="presParOf" srcId="{E75248A4-2E7F-430C-B21D-AC0D2106F5E4}" destId="{32A77090-1378-49BA-A466-EFC6F512161B}" srcOrd="2" destOrd="0" presId="urn:microsoft.com/office/officeart/2005/8/layout/chevron2"/>
    <dgm:cxn modelId="{44EE7A73-9EC3-4DCD-A675-4B831D522081}" type="presParOf" srcId="{32A77090-1378-49BA-A466-EFC6F512161B}" destId="{710E2673-7AA7-4521-A6BC-A739EB4C818B}" srcOrd="0" destOrd="0" presId="urn:microsoft.com/office/officeart/2005/8/layout/chevron2"/>
    <dgm:cxn modelId="{24017A99-59A4-4F0F-9FB7-1BE03C6F3F5B}" type="presParOf" srcId="{32A77090-1378-49BA-A466-EFC6F512161B}" destId="{F29A4509-7EAB-4B61-A8EF-BBA2B628A5A9}" srcOrd="1" destOrd="0" presId="urn:microsoft.com/office/officeart/2005/8/layout/chevron2"/>
    <dgm:cxn modelId="{A1AF6D0F-71E0-4626-A48B-AEDB93DF734E}" type="presParOf" srcId="{E75248A4-2E7F-430C-B21D-AC0D2106F5E4}" destId="{B7161266-BBEE-4CB6-9C4C-CF3F1F3BAA12}" srcOrd="3" destOrd="0" presId="urn:microsoft.com/office/officeart/2005/8/layout/chevron2"/>
    <dgm:cxn modelId="{988E7362-748C-4782-B289-394BB4851DB3}" type="presParOf" srcId="{E75248A4-2E7F-430C-B21D-AC0D2106F5E4}" destId="{5AEF1DDA-CB6E-4DBF-93DB-2F6CFC592547}" srcOrd="4" destOrd="0" presId="urn:microsoft.com/office/officeart/2005/8/layout/chevron2"/>
    <dgm:cxn modelId="{9678DD2E-A60B-49D3-8E17-9E17472AEC0B}" type="presParOf" srcId="{5AEF1DDA-CB6E-4DBF-93DB-2F6CFC592547}" destId="{01B880AC-F773-49E3-9468-A8901E154D0E}" srcOrd="0" destOrd="0" presId="urn:microsoft.com/office/officeart/2005/8/layout/chevron2"/>
    <dgm:cxn modelId="{A577ACF6-54AB-435D-A117-FC8E1741FB2F}" type="presParOf" srcId="{5AEF1DDA-CB6E-4DBF-93DB-2F6CFC592547}" destId="{56850FA9-EB72-4B49-8A1A-24481CD91015}" srcOrd="1" destOrd="0" presId="urn:microsoft.com/office/officeart/2005/8/layout/chevron2"/>
    <dgm:cxn modelId="{6999E883-B1FA-4C53-9E3B-1E976C431D76}" type="presParOf" srcId="{E75248A4-2E7F-430C-B21D-AC0D2106F5E4}" destId="{DAF908F3-ADFF-427D-A4C1-F1820531063B}" srcOrd="5" destOrd="0" presId="urn:microsoft.com/office/officeart/2005/8/layout/chevron2"/>
    <dgm:cxn modelId="{5F063DD4-2C1B-42DC-BDB3-6BC403060E1B}" type="presParOf" srcId="{E75248A4-2E7F-430C-B21D-AC0D2106F5E4}" destId="{95E68D16-274E-4818-9EDE-770958AE39E1}" srcOrd="6" destOrd="0" presId="urn:microsoft.com/office/officeart/2005/8/layout/chevron2"/>
    <dgm:cxn modelId="{89D92F3A-BD58-401E-A0F2-44D51A9A05C3}" type="presParOf" srcId="{95E68D16-274E-4818-9EDE-770958AE39E1}" destId="{52A057A8-C7A0-45F7-81EF-7E45D83D5159}" srcOrd="0" destOrd="0" presId="urn:microsoft.com/office/officeart/2005/8/layout/chevron2"/>
    <dgm:cxn modelId="{9700AE13-B822-4267-9E20-822288722176}" type="presParOf" srcId="{95E68D16-274E-4818-9EDE-770958AE39E1}" destId="{D4C96811-2EA2-4073-AC53-EA3A62989495}" srcOrd="1" destOrd="0" presId="urn:microsoft.com/office/officeart/2005/8/layout/chevron2"/>
    <dgm:cxn modelId="{00DC158D-EE00-4DC6-B026-C791E9E88351}" type="presParOf" srcId="{E75248A4-2E7F-430C-B21D-AC0D2106F5E4}" destId="{0BDFE4ED-E3A9-4C17-BA96-B02295B28018}" srcOrd="7" destOrd="0" presId="urn:microsoft.com/office/officeart/2005/8/layout/chevron2"/>
    <dgm:cxn modelId="{A7FDB913-2F38-41F1-8EBF-CADA822E49D2}" type="presParOf" srcId="{E75248A4-2E7F-430C-B21D-AC0D2106F5E4}" destId="{6410D215-47A8-4BEE-8E1C-9C16C46467A5}" srcOrd="8" destOrd="0" presId="urn:microsoft.com/office/officeart/2005/8/layout/chevron2"/>
    <dgm:cxn modelId="{89D965E2-CDBF-41BD-A761-FB2E9B1B44E9}" type="presParOf" srcId="{6410D215-47A8-4BEE-8E1C-9C16C46467A5}" destId="{128FD427-85D1-4220-83CF-D62694AD7D49}" srcOrd="0" destOrd="0" presId="urn:microsoft.com/office/officeart/2005/8/layout/chevron2"/>
    <dgm:cxn modelId="{D8453691-75F8-4F6A-A8F5-775C6CC5739B}" type="presParOf" srcId="{6410D215-47A8-4BEE-8E1C-9C16C46467A5}" destId="{88D6F6C5-124C-4A16-86A2-862AA5D019F7}" srcOrd="1" destOrd="0" presId="urn:microsoft.com/office/officeart/2005/8/layout/chevron2"/>
  </dgm:cxnLst>
  <dgm:bg/>
  <dgm:whole>
    <a:ln>
      <a:solidFill>
        <a:srgbClr val="2D7C8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E57A1-B9FA-4B3E-96EF-CC3BED11E76B}">
      <dsp:nvSpPr>
        <dsp:cNvPr id="0" name=""/>
        <dsp:cNvSpPr/>
      </dsp:nvSpPr>
      <dsp:spPr>
        <a:xfrm rot="5400000">
          <a:off x="-112700" y="112758"/>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1 </a:t>
          </a:r>
          <a:r>
            <a:rPr lang="en-GB" sz="800" kern="1200" err="1"/>
            <a:t>Hvorfor</a:t>
          </a:r>
          <a:r>
            <a:rPr lang="en-GB" sz="800" kern="1200"/>
            <a:t>?</a:t>
          </a:r>
        </a:p>
      </dsp:txBody>
      <dsp:txXfrm rot="-5400000">
        <a:off x="1" y="263027"/>
        <a:ext cx="525937" cy="225401"/>
      </dsp:txXfrm>
    </dsp:sp>
    <dsp:sp modelId="{DD79604E-07DD-4477-9556-24962BE54139}">
      <dsp:nvSpPr>
        <dsp:cNvPr id="0" name=""/>
        <dsp:cNvSpPr/>
      </dsp:nvSpPr>
      <dsp:spPr>
        <a:xfrm rot="5400000">
          <a:off x="3962133" y="-3436138"/>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23898"/>
        <a:ext cx="7336922" cy="440690"/>
      </dsp:txXfrm>
    </dsp:sp>
    <dsp:sp modelId="{710E2673-7AA7-4521-A6BC-A739EB4C818B}">
      <dsp:nvSpPr>
        <dsp:cNvPr id="0" name=""/>
        <dsp:cNvSpPr/>
      </dsp:nvSpPr>
      <dsp:spPr>
        <a:xfrm rot="5400000">
          <a:off x="-112700" y="721326"/>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2 </a:t>
          </a:r>
          <a:r>
            <a:rPr lang="en-GB" sz="800" kern="1200" err="1"/>
            <a:t>Hvorfor</a:t>
          </a:r>
          <a:r>
            <a:rPr lang="en-GB" sz="800" kern="1200"/>
            <a:t>?</a:t>
          </a:r>
        </a:p>
      </dsp:txBody>
      <dsp:txXfrm rot="-5400000">
        <a:off x="1" y="871595"/>
        <a:ext cx="525937" cy="225401"/>
      </dsp:txXfrm>
    </dsp:sp>
    <dsp:sp modelId="{F29A4509-7EAB-4B61-A8EF-BBA2B628A5A9}">
      <dsp:nvSpPr>
        <dsp:cNvPr id="0" name=""/>
        <dsp:cNvSpPr/>
      </dsp:nvSpPr>
      <dsp:spPr>
        <a:xfrm rot="5400000">
          <a:off x="3962133" y="-2808125"/>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err="1"/>
            <a:t>fordi</a:t>
          </a:r>
          <a:endParaRPr lang="en-GB" sz="1600" kern="1200"/>
        </a:p>
      </dsp:txBody>
      <dsp:txXfrm rot="-5400000">
        <a:off x="525937" y="651911"/>
        <a:ext cx="7336922" cy="440690"/>
      </dsp:txXfrm>
    </dsp:sp>
    <dsp:sp modelId="{01B880AC-F773-49E3-9468-A8901E154D0E}">
      <dsp:nvSpPr>
        <dsp:cNvPr id="0" name=""/>
        <dsp:cNvSpPr/>
      </dsp:nvSpPr>
      <dsp:spPr>
        <a:xfrm rot="5400000">
          <a:off x="-112700" y="1368783"/>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3 </a:t>
          </a:r>
          <a:r>
            <a:rPr lang="en-GB" sz="800" kern="1200" err="1"/>
            <a:t>Hvorfor</a:t>
          </a:r>
          <a:r>
            <a:rPr lang="en-GB" sz="800" kern="1200"/>
            <a:t>?</a:t>
          </a:r>
        </a:p>
      </dsp:txBody>
      <dsp:txXfrm rot="-5400000">
        <a:off x="1" y="1519052"/>
        <a:ext cx="525937" cy="225401"/>
      </dsp:txXfrm>
    </dsp:sp>
    <dsp:sp modelId="{56850FA9-EB72-4B49-8A1A-24481CD91015}">
      <dsp:nvSpPr>
        <dsp:cNvPr id="0" name=""/>
        <dsp:cNvSpPr/>
      </dsp:nvSpPr>
      <dsp:spPr>
        <a:xfrm rot="5400000">
          <a:off x="3962133" y="-2180113"/>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1279923"/>
        <a:ext cx="7336922" cy="440690"/>
      </dsp:txXfrm>
    </dsp:sp>
    <dsp:sp modelId="{52A057A8-C7A0-45F7-81EF-7E45D83D5159}">
      <dsp:nvSpPr>
        <dsp:cNvPr id="0" name=""/>
        <dsp:cNvSpPr/>
      </dsp:nvSpPr>
      <dsp:spPr>
        <a:xfrm rot="5400000">
          <a:off x="-112700" y="1996795"/>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4 </a:t>
          </a:r>
          <a:r>
            <a:rPr lang="en-GB" sz="800" kern="1200" err="1"/>
            <a:t>Hvorfor</a:t>
          </a:r>
          <a:r>
            <a:rPr lang="en-GB" sz="800" kern="1200"/>
            <a:t>?</a:t>
          </a:r>
        </a:p>
      </dsp:txBody>
      <dsp:txXfrm rot="-5400000">
        <a:off x="1" y="2147064"/>
        <a:ext cx="525937" cy="225401"/>
      </dsp:txXfrm>
    </dsp:sp>
    <dsp:sp modelId="{D4C96811-2EA2-4073-AC53-EA3A62989495}">
      <dsp:nvSpPr>
        <dsp:cNvPr id="0" name=""/>
        <dsp:cNvSpPr/>
      </dsp:nvSpPr>
      <dsp:spPr>
        <a:xfrm rot="5400000">
          <a:off x="3962133" y="-1552101"/>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nb-NO" sz="1600" kern="1200" dirty="0"/>
            <a:t>fordi</a:t>
          </a:r>
          <a:endParaRPr lang="en-GB" sz="1600" kern="1200" dirty="0"/>
        </a:p>
      </dsp:txBody>
      <dsp:txXfrm rot="-5400000">
        <a:off x="525937" y="1907935"/>
        <a:ext cx="7336922" cy="440690"/>
      </dsp:txXfrm>
    </dsp:sp>
    <dsp:sp modelId="{128FD427-85D1-4220-83CF-D62694AD7D49}">
      <dsp:nvSpPr>
        <dsp:cNvPr id="0" name=""/>
        <dsp:cNvSpPr/>
      </dsp:nvSpPr>
      <dsp:spPr>
        <a:xfrm rot="5400000">
          <a:off x="-112700" y="2624807"/>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5 </a:t>
          </a:r>
          <a:r>
            <a:rPr lang="en-GB" sz="800" kern="1200" err="1"/>
            <a:t>Hvorfor</a:t>
          </a:r>
          <a:r>
            <a:rPr lang="en-GB" sz="800" kern="1200"/>
            <a:t>?</a:t>
          </a:r>
        </a:p>
      </dsp:txBody>
      <dsp:txXfrm rot="-5400000">
        <a:off x="1" y="2775076"/>
        <a:ext cx="525937" cy="225401"/>
      </dsp:txXfrm>
    </dsp:sp>
    <dsp:sp modelId="{88D6F6C5-124C-4A16-86A2-862AA5D019F7}">
      <dsp:nvSpPr>
        <dsp:cNvPr id="0" name=""/>
        <dsp:cNvSpPr/>
      </dsp:nvSpPr>
      <dsp:spPr>
        <a:xfrm rot="5400000">
          <a:off x="3962133" y="-924089"/>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2535947"/>
        <a:ext cx="7336922" cy="440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E57A1-B9FA-4B3E-96EF-CC3BED11E76B}">
      <dsp:nvSpPr>
        <dsp:cNvPr id="0" name=""/>
        <dsp:cNvSpPr/>
      </dsp:nvSpPr>
      <dsp:spPr>
        <a:xfrm rot="5400000">
          <a:off x="-112700" y="112758"/>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1 </a:t>
          </a:r>
          <a:r>
            <a:rPr lang="en-GB" sz="800" kern="1200" err="1"/>
            <a:t>Hvorfor</a:t>
          </a:r>
          <a:r>
            <a:rPr lang="en-GB" sz="800" kern="1200"/>
            <a:t>?</a:t>
          </a:r>
        </a:p>
      </dsp:txBody>
      <dsp:txXfrm rot="-5400000">
        <a:off x="1" y="263027"/>
        <a:ext cx="525937" cy="225401"/>
      </dsp:txXfrm>
    </dsp:sp>
    <dsp:sp modelId="{DD79604E-07DD-4477-9556-24962BE54139}">
      <dsp:nvSpPr>
        <dsp:cNvPr id="0" name=""/>
        <dsp:cNvSpPr/>
      </dsp:nvSpPr>
      <dsp:spPr>
        <a:xfrm rot="5400000">
          <a:off x="3962133" y="-3436138"/>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23898"/>
        <a:ext cx="7336922" cy="440690"/>
      </dsp:txXfrm>
    </dsp:sp>
    <dsp:sp modelId="{710E2673-7AA7-4521-A6BC-A739EB4C818B}">
      <dsp:nvSpPr>
        <dsp:cNvPr id="0" name=""/>
        <dsp:cNvSpPr/>
      </dsp:nvSpPr>
      <dsp:spPr>
        <a:xfrm rot="5400000">
          <a:off x="-112700" y="721326"/>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2 </a:t>
          </a:r>
          <a:r>
            <a:rPr lang="en-GB" sz="800" kern="1200" err="1"/>
            <a:t>Hvorfor</a:t>
          </a:r>
          <a:r>
            <a:rPr lang="en-GB" sz="800" kern="1200"/>
            <a:t>?</a:t>
          </a:r>
        </a:p>
      </dsp:txBody>
      <dsp:txXfrm rot="-5400000">
        <a:off x="1" y="871595"/>
        <a:ext cx="525937" cy="225401"/>
      </dsp:txXfrm>
    </dsp:sp>
    <dsp:sp modelId="{F29A4509-7EAB-4B61-A8EF-BBA2B628A5A9}">
      <dsp:nvSpPr>
        <dsp:cNvPr id="0" name=""/>
        <dsp:cNvSpPr/>
      </dsp:nvSpPr>
      <dsp:spPr>
        <a:xfrm rot="5400000">
          <a:off x="3962133" y="-2808125"/>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GB" sz="1600" kern="1200" err="1"/>
            <a:t>fordi</a:t>
          </a:r>
          <a:endParaRPr lang="en-GB" sz="1600" kern="1200"/>
        </a:p>
      </dsp:txBody>
      <dsp:txXfrm rot="-5400000">
        <a:off x="525937" y="651911"/>
        <a:ext cx="7336922" cy="440690"/>
      </dsp:txXfrm>
    </dsp:sp>
    <dsp:sp modelId="{01B880AC-F773-49E3-9468-A8901E154D0E}">
      <dsp:nvSpPr>
        <dsp:cNvPr id="0" name=""/>
        <dsp:cNvSpPr/>
      </dsp:nvSpPr>
      <dsp:spPr>
        <a:xfrm rot="5400000">
          <a:off x="-112700" y="1368783"/>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3 </a:t>
          </a:r>
          <a:r>
            <a:rPr lang="en-GB" sz="800" kern="1200" err="1"/>
            <a:t>Hvorfor</a:t>
          </a:r>
          <a:r>
            <a:rPr lang="en-GB" sz="800" kern="1200"/>
            <a:t>?</a:t>
          </a:r>
        </a:p>
      </dsp:txBody>
      <dsp:txXfrm rot="-5400000">
        <a:off x="1" y="1519052"/>
        <a:ext cx="525937" cy="225401"/>
      </dsp:txXfrm>
    </dsp:sp>
    <dsp:sp modelId="{56850FA9-EB72-4B49-8A1A-24481CD91015}">
      <dsp:nvSpPr>
        <dsp:cNvPr id="0" name=""/>
        <dsp:cNvSpPr/>
      </dsp:nvSpPr>
      <dsp:spPr>
        <a:xfrm rot="5400000">
          <a:off x="3962133" y="-2180113"/>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1279923"/>
        <a:ext cx="7336922" cy="440690"/>
      </dsp:txXfrm>
    </dsp:sp>
    <dsp:sp modelId="{52A057A8-C7A0-45F7-81EF-7E45D83D5159}">
      <dsp:nvSpPr>
        <dsp:cNvPr id="0" name=""/>
        <dsp:cNvSpPr/>
      </dsp:nvSpPr>
      <dsp:spPr>
        <a:xfrm rot="5400000">
          <a:off x="-112700" y="1996795"/>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4 </a:t>
          </a:r>
          <a:r>
            <a:rPr lang="en-GB" sz="800" kern="1200" err="1"/>
            <a:t>Hvorfor</a:t>
          </a:r>
          <a:r>
            <a:rPr lang="en-GB" sz="800" kern="1200"/>
            <a:t>?</a:t>
          </a:r>
        </a:p>
      </dsp:txBody>
      <dsp:txXfrm rot="-5400000">
        <a:off x="1" y="2147064"/>
        <a:ext cx="525937" cy="225401"/>
      </dsp:txXfrm>
    </dsp:sp>
    <dsp:sp modelId="{D4C96811-2EA2-4073-AC53-EA3A62989495}">
      <dsp:nvSpPr>
        <dsp:cNvPr id="0" name=""/>
        <dsp:cNvSpPr/>
      </dsp:nvSpPr>
      <dsp:spPr>
        <a:xfrm rot="5400000">
          <a:off x="3962133" y="-1552101"/>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nb-NO" sz="1600" kern="1200" dirty="0"/>
            <a:t>fordi</a:t>
          </a:r>
          <a:endParaRPr lang="en-GB" sz="1600" kern="1200" dirty="0"/>
        </a:p>
      </dsp:txBody>
      <dsp:txXfrm rot="-5400000">
        <a:off x="525937" y="1907935"/>
        <a:ext cx="7336922" cy="440690"/>
      </dsp:txXfrm>
    </dsp:sp>
    <dsp:sp modelId="{128FD427-85D1-4220-83CF-D62694AD7D49}">
      <dsp:nvSpPr>
        <dsp:cNvPr id="0" name=""/>
        <dsp:cNvSpPr/>
      </dsp:nvSpPr>
      <dsp:spPr>
        <a:xfrm rot="5400000">
          <a:off x="-112700" y="2624807"/>
          <a:ext cx="751338" cy="525937"/>
        </a:xfrm>
        <a:prstGeom prst="chevron">
          <a:avLst/>
        </a:prstGeom>
        <a:solidFill>
          <a:srgbClr val="2D7C81"/>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a:t>5 </a:t>
          </a:r>
          <a:r>
            <a:rPr lang="en-GB" sz="800" kern="1200" err="1"/>
            <a:t>Hvorfor</a:t>
          </a:r>
          <a:r>
            <a:rPr lang="en-GB" sz="800" kern="1200"/>
            <a:t>?</a:t>
          </a:r>
        </a:p>
      </dsp:txBody>
      <dsp:txXfrm rot="-5400000">
        <a:off x="1" y="2775076"/>
        <a:ext cx="525937" cy="225401"/>
      </dsp:txXfrm>
    </dsp:sp>
    <dsp:sp modelId="{88D6F6C5-124C-4A16-86A2-862AA5D019F7}">
      <dsp:nvSpPr>
        <dsp:cNvPr id="0" name=""/>
        <dsp:cNvSpPr/>
      </dsp:nvSpPr>
      <dsp:spPr>
        <a:xfrm rot="5400000">
          <a:off x="3962133" y="-924089"/>
          <a:ext cx="488370" cy="7360762"/>
        </a:xfrm>
        <a:prstGeom prst="round2SameRect">
          <a:avLst/>
        </a:prstGeom>
        <a:solidFill>
          <a:schemeClr val="lt1">
            <a:alpha val="90000"/>
            <a:hueOff val="0"/>
            <a:satOff val="0"/>
            <a:lumOff val="0"/>
            <a:alphaOff val="0"/>
          </a:schemeClr>
        </a:solidFill>
        <a:ln w="25400" cap="flat" cmpd="sng" algn="ctr">
          <a:solidFill>
            <a:srgbClr val="2D7C8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nb-NO" sz="1600" kern="1200" dirty="0"/>
            <a:t>fordi</a:t>
          </a:r>
          <a:endParaRPr lang="en-GB" sz="1600" kern="1200" dirty="0"/>
        </a:p>
      </dsp:txBody>
      <dsp:txXfrm rot="-5400000">
        <a:off x="525937" y="2535947"/>
        <a:ext cx="7336922" cy="4406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dunn.no/spa/2019/03/nav_virksomhetsbaserte_team_redusert_sykefrava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7424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r>
              <a:rPr lang="nb-NO" i="1"/>
              <a:t>Kilde:  A. B. Bakker og E. </a:t>
            </a:r>
            <a:r>
              <a:rPr lang="nb-NO" i="1" dirty="0"/>
              <a:t>Demerouti</a:t>
            </a:r>
            <a:r>
              <a:rPr lang="nb-NO" i="1"/>
              <a:t>, 2007, Journal </a:t>
            </a:r>
            <a:r>
              <a:rPr lang="nb-NO" i="1" dirty="0"/>
              <a:t>of</a:t>
            </a:r>
            <a:r>
              <a:rPr lang="nb-NO" i="1"/>
              <a:t> </a:t>
            </a:r>
            <a:r>
              <a:rPr lang="nb-NO" i="1" dirty="0"/>
              <a:t>Managerial</a:t>
            </a:r>
            <a:r>
              <a:rPr lang="nb-NO" i="1"/>
              <a:t> </a:t>
            </a:r>
            <a:r>
              <a:rPr lang="nb-NO" i="1" dirty="0"/>
              <a:t>Psychology</a:t>
            </a:r>
            <a:r>
              <a:rPr lang="nb-NO" i="1"/>
              <a:t>, 22, s. 313 i </a:t>
            </a:r>
            <a:r>
              <a:rPr lang="nb-NO" i="1">
                <a:hlinkClick r:id="rId3"/>
              </a:rPr>
              <a:t>https://www.idunn.no/spa/2019/03/nav_virksomhetsbaserte_team_redusert_sykefravaer</a:t>
            </a:r>
            <a:endParaRPr lang="en-US"/>
          </a:p>
          <a:p>
            <a:pPr marL="171450" indent="-171450"/>
            <a:endParaRPr lang="nb-NO"/>
          </a:p>
          <a:p>
            <a:pPr marL="6350" indent="0">
              <a:lnSpc>
                <a:spcPct val="114999"/>
              </a:lnSpc>
              <a:buNone/>
            </a:pPr>
            <a:endParaRPr lang="nb-NO"/>
          </a:p>
          <a:p>
            <a:pPr marL="6350" indent="0">
              <a:lnSpc>
                <a:spcPct val="114999"/>
              </a:lnSpc>
              <a:buNone/>
            </a:pPr>
            <a:r>
              <a:rPr lang="nb-NO"/>
              <a:t>Den enkelte arbeidstaker møter en rekke </a:t>
            </a:r>
            <a:r>
              <a:rPr lang="nb-NO" i="1"/>
              <a:t>krav </a:t>
            </a:r>
            <a:r>
              <a:rPr lang="nb-NO"/>
              <a:t>i jobben sin og hun har samtidig tilgang til en rekke positive </a:t>
            </a:r>
            <a:r>
              <a:rPr lang="nb-NO" i="1"/>
              <a:t>ressurser</a:t>
            </a:r>
            <a:r>
              <a:rPr lang="nb-NO"/>
              <a:t>.</a:t>
            </a:r>
            <a:endParaRPr lang="en-US"/>
          </a:p>
          <a:p>
            <a:pPr marL="6350" indent="0">
              <a:lnSpc>
                <a:spcPct val="114999"/>
              </a:lnSpc>
              <a:buNone/>
            </a:pPr>
            <a:r>
              <a:rPr lang="nb-NO"/>
              <a:t>Det handler om faktorer i arbeidsmiljøet, fra arbeidsgiver, fra eksterne (pårørende ell. kunder) og hos arbeidstakeren selv. </a:t>
            </a:r>
            <a:endParaRPr lang="en-US"/>
          </a:p>
          <a:p>
            <a:pPr marL="6350" indent="0">
              <a:lnSpc>
                <a:spcPct val="114999"/>
              </a:lnSpc>
              <a:buNone/>
            </a:pPr>
            <a:endParaRPr lang="nb-NO"/>
          </a:p>
        </p:txBody>
      </p:sp>
    </p:spTree>
    <p:extLst>
      <p:ext uri="{BB962C8B-B14F-4D97-AF65-F5344CB8AC3E}">
        <p14:creationId xmlns:p14="http://schemas.microsoft.com/office/powerpoint/2010/main" val="77775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pPr marL="6350" indent="0">
              <a:lnSpc>
                <a:spcPct val="114999"/>
              </a:lnSpc>
              <a:buNone/>
            </a:pPr>
            <a:r>
              <a:rPr lang="nb-NO" sz="1200"/>
              <a:t>Er det mangel på jobbressurser / fravær av disse fører det til sammen med jobbkravene til utmattelse, noe som igjen går utover jobbprestasjonen. </a:t>
            </a:r>
            <a:endParaRPr lang="en-US" sz="1200"/>
          </a:p>
          <a:p>
            <a:pPr marL="6350" indent="0">
              <a:lnSpc>
                <a:spcPct val="114999"/>
              </a:lnSpc>
              <a:buNone/>
            </a:pPr>
            <a:r>
              <a:rPr lang="nb-NO" sz="1200"/>
              <a:t>Er det balanse i krav og ressurser, vil kravene oppleves enklere og positive og føre til jobbengasjement, noe som igjen påvirker jobbprestasjonen positiv.</a:t>
            </a:r>
            <a:endParaRPr lang="en-US" sz="1200"/>
          </a:p>
          <a:p>
            <a:pPr marL="6350" indent="0">
              <a:lnSpc>
                <a:spcPct val="114999"/>
              </a:lnSpc>
              <a:buNone/>
            </a:pPr>
            <a:endParaRPr lang="nb-NO" sz="1200"/>
          </a:p>
          <a:p>
            <a:pPr marL="6350" indent="0">
              <a:lnSpc>
                <a:spcPct val="114999"/>
              </a:lnSpc>
              <a:buNone/>
            </a:pPr>
            <a:r>
              <a:rPr lang="nb-NO" sz="1200" i="1"/>
              <a:t>Modellen viser en fordeling av  jobbressurser illustrert med grønne ballonger, og  jobbkrav illustrert som blå dråper</a:t>
            </a:r>
          </a:p>
          <a:p>
            <a:pPr marL="6350" indent="0">
              <a:lnSpc>
                <a:spcPct val="114999"/>
              </a:lnSpc>
              <a:buNone/>
            </a:pPr>
            <a:endParaRPr lang="nb-NO" sz="1200" i="1"/>
          </a:p>
          <a:p>
            <a:pPr marL="6350" indent="0">
              <a:lnSpc>
                <a:spcPct val="114999"/>
              </a:lnSpc>
              <a:buNone/>
            </a:pPr>
            <a:r>
              <a:rPr lang="nb-NO" sz="1200" i="1"/>
              <a:t>I dag spør vi: </a:t>
            </a:r>
            <a:r>
              <a:rPr lang="nb-NO" sz="1200" b="1"/>
              <a:t>Hvordan står det til på din arbeidsplass? </a:t>
            </a:r>
            <a:br>
              <a:rPr lang="nb-NO" sz="1200" b="1"/>
            </a:br>
            <a:r>
              <a:rPr lang="nb-NO" sz="1200" b="1"/>
              <a:t>Dagens første oppgave handler om hvordan dere jobber med arbeidsmiljøet på din </a:t>
            </a:r>
            <a:r>
              <a:rPr lang="nb-NO" sz="1200" b="1" err="1"/>
              <a:t>arebidsplass</a:t>
            </a:r>
            <a:endParaRPr lang="nb-NO" sz="1200" b="1"/>
          </a:p>
          <a:p>
            <a:endParaRPr lang="nb-NO"/>
          </a:p>
        </p:txBody>
      </p:sp>
      <p:sp>
        <p:nvSpPr>
          <p:cNvPr id="4" name="Slide Number Placeholder 3"/>
          <p:cNvSpPr>
            <a:spLocks noGrp="1"/>
          </p:cNvSpPr>
          <p:nvPr>
            <p:ph type="sldNum" sz="quarter" idx="5"/>
          </p:nvPr>
        </p:nvSpPr>
        <p:spPr/>
        <p:txBody>
          <a:bodyPr/>
          <a:lstStyle/>
          <a:p>
            <a:fld id="{C11508BD-BFDE-448D-96DD-933D1E6BE34F}" type="slidenum">
              <a:rPr lang="nb-NO" smtClean="0"/>
              <a:t>12</a:t>
            </a:fld>
            <a:endParaRPr lang="nb-NO"/>
          </a:p>
        </p:txBody>
      </p:sp>
    </p:spTree>
    <p:extLst>
      <p:ext uri="{BB962C8B-B14F-4D97-AF65-F5344CB8AC3E}">
        <p14:creationId xmlns:p14="http://schemas.microsoft.com/office/powerpoint/2010/main" val="13442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1508BD-BFDE-448D-96DD-933D1E6BE34F}" type="slidenum">
              <a:rPr lang="nb-NO" smtClean="0"/>
              <a:t>13</a:t>
            </a:fld>
            <a:endParaRPr lang="nb-NO"/>
          </a:p>
        </p:txBody>
      </p:sp>
    </p:spTree>
    <p:extLst>
      <p:ext uri="{BB962C8B-B14F-4D97-AF65-F5344CB8AC3E}">
        <p14:creationId xmlns:p14="http://schemas.microsoft.com/office/powerpoint/2010/main" val="1942610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30066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58750" indent="0" algn="l">
              <a:buNone/>
            </a:pPr>
            <a:r>
              <a:rPr lang="nb-NO" b="1">
                <a:solidFill>
                  <a:schemeClr val="tx1"/>
                </a:solidFill>
              </a:rPr>
              <a:t>TD: 40 sek </a:t>
            </a:r>
          </a:p>
          <a:p>
            <a:pPr marL="158750" indent="0" algn="l">
              <a:buNone/>
            </a:pPr>
            <a:r>
              <a:rPr lang="nb-NO">
                <a:solidFill>
                  <a:schemeClr val="tx1"/>
                </a:solidFill>
              </a:rPr>
              <a:t>Anita: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b-NO">
                <a:solidFill>
                  <a:schemeClr val="tx1"/>
                </a:solidFill>
              </a:rPr>
              <a:t>I dag vil dere nok oppleve at det er satt av alt for kort tid til gruppeoppgavene for å gjøre dette bra. Dere vil få en følelse av at man ikke rekker å tenke og diskutere ferdig før tiden er ute. Hensikten i dag er at dere skal komme i gang og lære hvordan oppgavene kan gjennomføres. Se på dette som øving og ikke minst få gode refleksjonssamtaler med hverandre som vi håper kan inspirere. Oppgaven dere får her skal dere ta med hjem og bruke aktivt på egen arbeidsplass. Både i modul 2 og i modul 3. </a:t>
            </a:r>
          </a:p>
          <a:p>
            <a:pPr marL="158750" indent="0" algn="l">
              <a:buNone/>
            </a:pPr>
            <a:endParaRPr lang="nb-NO">
              <a:solidFill>
                <a:schemeClr val="tx1"/>
              </a:solidFill>
            </a:endParaRPr>
          </a:p>
          <a:p>
            <a:pPr marL="158750" indent="0" algn="l">
              <a:buNone/>
            </a:pPr>
            <a:r>
              <a:rPr lang="nb-NO">
                <a:solidFill>
                  <a:schemeClr val="tx1"/>
                </a:solidFill>
              </a:rPr>
              <a:t>Når dere går inn i grupperommene må dere ha slide-decket dere har fått utsendt klart. Hver gruppe har en fasilitator og referent, som vi kaller hjelpere. Det er forhåndsbestemt hvem dette er. Hjelperne skal støtte dere i gjennomføringen av oppgavene. Husk å notere egne tanker og stikkord underveis. </a:t>
            </a:r>
          </a:p>
          <a:p>
            <a:pPr marL="158750" indent="0" algn="l">
              <a:buNone/>
            </a:pPr>
            <a:r>
              <a:rPr lang="nb-NO">
                <a:solidFill>
                  <a:schemeClr val="tx1"/>
                </a:solidFill>
              </a:rPr>
              <a:t>Det er vitkig å notere ned underveis og spare på notatene. Dette er ikke oppgaver som er ment å gjennomføres en gang, og så er den ferdig. Dere er nå i en endringsprosess for bedre og styrket arbeidsmiljø, så oppgavene som gis er ment å støtte dere i dette arbeidet.</a:t>
            </a:r>
          </a:p>
          <a:p>
            <a:pPr marL="158750" indent="0" algn="l">
              <a:buNone/>
            </a:pPr>
            <a:endParaRPr lang="nb-NO">
              <a:solidFill>
                <a:schemeClr val="tx1"/>
              </a:solidFill>
            </a:endParaRPr>
          </a:p>
        </p:txBody>
      </p:sp>
    </p:spTree>
    <p:extLst>
      <p:ext uri="{BB962C8B-B14F-4D97-AF65-F5344CB8AC3E}">
        <p14:creationId xmlns:p14="http://schemas.microsoft.com/office/powerpoint/2010/main" val="223361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811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spcAft>
                <a:spcPts val="450"/>
              </a:spcAft>
              <a:buFont typeface="Arial" panose="020B0604020202020204" pitchFamily="34" charset="0"/>
              <a:buChar char="•"/>
            </a:pPr>
            <a:r>
              <a:rPr lang="nb-NO" sz="1100">
                <a:solidFill>
                  <a:schemeClr val="bg2"/>
                </a:solidFill>
                <a:latin typeface="Arial Nova" panose="020B0504020202020204" pitchFamily="34" charset="0"/>
              </a:rPr>
              <a:t>Takk </a:t>
            </a:r>
            <a:r>
              <a:rPr lang="nb-NO" sz="1100" dirty="0">
                <a:solidFill>
                  <a:schemeClr val="bg2"/>
                </a:solidFill>
                <a:latin typeface="Arial Nova" panose="020B0504020202020204" pitchFamily="34" charset="0"/>
              </a:rPr>
              <a:t>til Hans Jacob</a:t>
            </a:r>
          </a:p>
          <a:p>
            <a:pPr marL="171450" indent="-171450">
              <a:spcAft>
                <a:spcPts val="450"/>
              </a:spcAft>
              <a:buFont typeface="Arial" panose="020B0604020202020204" pitchFamily="34" charset="0"/>
              <a:buChar char="•"/>
            </a:pPr>
            <a:r>
              <a:rPr lang="nb-NO" sz="1100" dirty="0">
                <a:solidFill>
                  <a:schemeClr val="bg2"/>
                </a:solidFill>
                <a:latin typeface="Arial Nova" panose="020B0504020202020204" pitchFamily="34" charset="0"/>
              </a:rPr>
              <a:t>Kristin hvordan definere et problem</a:t>
            </a:r>
            <a:r>
              <a:rPr lang="nb-NO" sz="1200" dirty="0">
                <a:solidFill>
                  <a:schemeClr val="bg2"/>
                </a:solidFill>
                <a:latin typeface="Arial Nova" panose="020B0504020202020204" pitchFamily="34" charset="0"/>
              </a:rPr>
              <a:t>.</a:t>
            </a:r>
          </a:p>
          <a:p>
            <a:pPr marL="171450" indent="-171450">
              <a:spcAft>
                <a:spcPts val="450"/>
              </a:spcAft>
              <a:buFont typeface="Arial" panose="020B0604020202020204" pitchFamily="34" charset="0"/>
              <a:buChar char="•"/>
            </a:pPr>
            <a:r>
              <a:rPr lang="nb-NO" sz="1200" dirty="0">
                <a:solidFill>
                  <a:schemeClr val="bg2"/>
                </a:solidFill>
                <a:latin typeface="Arial Nova" panose="020B0504020202020204" pitchFamily="34" charset="0"/>
              </a:rPr>
              <a:t>Vi er gode på å løse problemer i barnehagen. F eks hvi vi opplever </a:t>
            </a:r>
          </a:p>
          <a:p>
            <a:pPr marL="171450" indent="-171450">
              <a:spcAft>
                <a:spcPts val="450"/>
              </a:spcAft>
              <a:buFont typeface="Arial" panose="020B0604020202020204" pitchFamily="34" charset="0"/>
              <a:buChar char="•"/>
            </a:pPr>
            <a:r>
              <a:rPr lang="nb-NO" sz="1200" dirty="0">
                <a:solidFill>
                  <a:schemeClr val="bg2"/>
                </a:solidFill>
                <a:latin typeface="Arial Nova" panose="020B0504020202020204" pitchFamily="34" charset="0"/>
              </a:rPr>
              <a:t>Når de er ferdig er det 10 min pause. </a:t>
            </a:r>
            <a:r>
              <a:rPr lang="nb-NO" sz="1200" dirty="0" err="1">
                <a:solidFill>
                  <a:schemeClr val="bg2"/>
                </a:solidFill>
                <a:latin typeface="Arial Nova" panose="020B0504020202020204" pitchFamily="34" charset="0"/>
              </a:rPr>
              <a:t>Ca</a:t>
            </a:r>
            <a:r>
              <a:rPr lang="nb-NO" sz="1200" dirty="0">
                <a:solidFill>
                  <a:schemeClr val="bg2"/>
                </a:solidFill>
                <a:latin typeface="Arial Nova" panose="020B0504020202020204" pitchFamily="34" charset="0"/>
              </a:rPr>
              <a:t> </a:t>
            </a:r>
            <a:r>
              <a:rPr lang="nb-NO" sz="1200" dirty="0" err="1">
                <a:solidFill>
                  <a:schemeClr val="bg2"/>
                </a:solidFill>
                <a:latin typeface="Arial Nova" panose="020B0504020202020204" pitchFamily="34" charset="0"/>
              </a:rPr>
              <a:t>kl</a:t>
            </a:r>
            <a:r>
              <a:rPr lang="nb-NO" sz="1200" dirty="0">
                <a:solidFill>
                  <a:schemeClr val="bg2"/>
                </a:solidFill>
                <a:latin typeface="Arial Nova" panose="020B0504020202020204" pitchFamily="34" charset="0"/>
              </a:rPr>
              <a:t> 1315</a:t>
            </a:r>
          </a:p>
          <a:p>
            <a:endParaRPr lang="nb-NO" dirty="0"/>
          </a:p>
        </p:txBody>
      </p:sp>
    </p:spTree>
    <p:extLst>
      <p:ext uri="{BB962C8B-B14F-4D97-AF65-F5344CB8AC3E}">
        <p14:creationId xmlns:p14="http://schemas.microsoft.com/office/powerpoint/2010/main" val="3491853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885A7F4D-DC89-46E5-AC65-6F0EF4042FAE}"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1713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2"/>
                </a:solidFill>
              </a:rPr>
              <a:t>En organisasjonskultur holdes ved like, utvikles og endres av oss mennesker samtidig som den virker inn på våre handlingsvalg. Kulturen i en organisasjon er ikke noe som enkelt kan designes, vedtas og implementeres. Likevel kan både ledere og medarbeidere ha stor betydning for kulturutvikling gjennom kommunikasjon og handlinger.</a:t>
            </a:r>
          </a:p>
          <a:p>
            <a:endParaRPr lang="nb-NO"/>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1508BD-BFDE-448D-96DD-933D1E6BE34F}"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94906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72163" y="920750"/>
            <a:ext cx="8181975" cy="460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Utsagnene er hentet fra den samme håndboken. </a:t>
            </a:r>
            <a:br>
              <a:rPr lang="nb-NO" sz="1200" b="0" i="0" kern="1200">
                <a:solidFill>
                  <a:schemeClr val="tx1"/>
                </a:solidFill>
                <a:effectLst/>
                <a:latin typeface="+mn-lt"/>
                <a:ea typeface="+mn-ea"/>
                <a:cs typeface="+mn-cs"/>
              </a:rPr>
            </a:br>
            <a:r>
              <a:rPr lang="nb-NO" sz="1200" b="0" i="0" kern="1200">
                <a:solidFill>
                  <a:schemeClr val="tx1"/>
                </a:solidFill>
                <a:effectLst/>
                <a:latin typeface="+mn-lt"/>
                <a:ea typeface="+mn-ea"/>
                <a:cs typeface="+mn-cs"/>
              </a:rPr>
              <a:t>Bruk dette arket som referanse og inspirasjon når dere tar fatt på oppgaven.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1508BD-BFDE-448D-96DD-933D1E6BE34F}"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617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703841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C11508BD-BFDE-448D-96DD-933D1E6BE34F}" type="slidenum">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34979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1508BD-BFDE-448D-96DD-933D1E6BE34F}" type="slidenum">
              <a:rPr lang="nb-NO" smtClean="0"/>
              <a:t>30</a:t>
            </a:fld>
            <a:endParaRPr lang="nb-NO"/>
          </a:p>
        </p:txBody>
      </p:sp>
    </p:spTree>
    <p:extLst>
      <p:ext uri="{BB962C8B-B14F-4D97-AF65-F5344CB8AC3E}">
        <p14:creationId xmlns:p14="http://schemas.microsoft.com/office/powerpoint/2010/main" val="287797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149054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373792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A7F4D-DC89-46E5-AC65-6F0EF4042FA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68775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5A7F4D-DC89-46E5-AC65-6F0EF4042FA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52926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b-NO" b="1" dirty="0"/>
              <a:t>2m 30 sekunder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dirty="0"/>
              <a:t>Kilde til eksempel: https://pasientsikkerhetsprogrammet.no/forbedringskunnskap/forbedringsarbeid/her-kan-du-laste-ned-forbedringsguiden/_/attachment/inline/c4726dfa-407b-49c8-b141-6ee3ff384871:c32236efd604d926b9803254ff6ca25121108570/forbedringsguiden-juli-2018-lavoppl.pdf</a:t>
            </a:r>
          </a:p>
          <a:p>
            <a:endParaRPr lang="nb-NO" b="1" dirty="0"/>
          </a:p>
        </p:txBody>
      </p:sp>
    </p:spTree>
    <p:extLst>
      <p:ext uri="{BB962C8B-B14F-4D97-AF65-F5344CB8AC3E}">
        <p14:creationId xmlns:p14="http://schemas.microsoft.com/office/powerpoint/2010/main" val="1962149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95730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2333394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87366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010400" y="5371925"/>
            <a:ext cx="16083300" cy="5089200"/>
          </a:xfrm>
          <a:prstGeom prst="rect">
            <a:avLst/>
          </a:prstGeom>
          <a:noFill/>
          <a:ln>
            <a:noFill/>
          </a:ln>
        </p:spPr>
        <p:txBody>
          <a:bodyPr spcFirstLastPara="1" wrap="square" lIns="91425" tIns="91425" rIns="91425" bIns="91425" anchor="t" anchorCtr="0">
            <a:noAutofit/>
          </a:bodyPr>
          <a:lstStyle/>
          <a:p>
            <a:pPr marL="228600" indent="-228600">
              <a:lnSpc>
                <a:spcPct val="150000"/>
              </a:lnSpc>
              <a:buClr>
                <a:schemeClr val="dk1"/>
              </a:buClr>
              <a:buSzPts val="1100"/>
              <a:buFont typeface="+mj-lt"/>
              <a:buAutoNum type="arabicPeriod"/>
            </a:pPr>
            <a:r>
              <a:rPr lang="nb-NO" sz="1100" dirty="0">
                <a:solidFill>
                  <a:schemeClr val="tx1"/>
                </a:solidFill>
                <a:latin typeface="Arial Nova" panose="020B0504020202020204" pitchFamily="34" charset="0"/>
                <a:ea typeface="Open Sans"/>
                <a:cs typeface="Open Sans"/>
              </a:rPr>
              <a:t>Introduksjon, 5</a:t>
            </a:r>
            <a:endParaRPr lang="nb-NO" sz="1100" b="1" dirty="0">
              <a:solidFill>
                <a:schemeClr val="tx1"/>
              </a:solidFill>
              <a:latin typeface="Arial Nova" panose="020B0504020202020204" pitchFamily="34" charset="0"/>
              <a:ea typeface="Open Sans"/>
              <a:cs typeface="Open Sans"/>
            </a:endParaRPr>
          </a:p>
          <a:p>
            <a:pPr marL="228600" indent="-228600">
              <a:lnSpc>
                <a:spcPct val="150000"/>
              </a:lnSpc>
              <a:buClr>
                <a:schemeClr val="dk1"/>
              </a:buClr>
              <a:buSzPts val="1100"/>
              <a:buFont typeface="+mj-lt"/>
              <a:buAutoNum type="arabicPeriod"/>
            </a:pPr>
            <a:r>
              <a:rPr lang="nb-NO" sz="1100" dirty="0">
                <a:solidFill>
                  <a:schemeClr val="tx1"/>
                </a:solidFill>
                <a:latin typeface="Arial Nova" panose="020B0504020202020204" pitchFamily="34" charset="0"/>
                <a:ea typeface="Open Sans"/>
                <a:cs typeface="Open Sans"/>
              </a:rPr>
              <a:t>Kjøreplan for modul 1, 5</a:t>
            </a:r>
          </a:p>
          <a:p>
            <a:pPr marL="228600" indent="-228600">
              <a:lnSpc>
                <a:spcPct val="150000"/>
              </a:lnSpc>
              <a:buClr>
                <a:schemeClr val="dk1"/>
              </a:buClr>
              <a:buSzPts val="1100"/>
              <a:buFont typeface="+mj-lt"/>
              <a:buAutoNum type="arabicPeriod"/>
            </a:pPr>
            <a:r>
              <a:rPr lang="nb-NO" sz="1100" dirty="0">
                <a:solidFill>
                  <a:schemeClr val="tx1"/>
                </a:solidFill>
                <a:latin typeface="Arial Nova" panose="020B0504020202020204" pitchFamily="34" charset="0"/>
                <a:ea typeface="Open Sans"/>
                <a:cs typeface="Open Sans"/>
              </a:rPr>
              <a:t>Gruppeoppgave 1, 5 + 30 min,  </a:t>
            </a:r>
            <a:r>
              <a:rPr lang="nb-NO" sz="1100" dirty="0" err="1">
                <a:solidFill>
                  <a:schemeClr val="tx1"/>
                </a:solidFill>
                <a:latin typeface="Arial Nova" panose="020B0504020202020204" pitchFamily="34" charset="0"/>
                <a:ea typeface="Open Sans"/>
                <a:cs typeface="Open Sans"/>
              </a:rPr>
              <a:t>kl</a:t>
            </a:r>
            <a:r>
              <a:rPr lang="nb-NO" sz="1100" dirty="0">
                <a:solidFill>
                  <a:schemeClr val="tx1"/>
                </a:solidFill>
                <a:latin typeface="Arial Nova" panose="020B0504020202020204" pitchFamily="34" charset="0"/>
                <a:ea typeface="Open Sans"/>
                <a:cs typeface="Open Sans"/>
              </a:rPr>
              <a:t> 0945</a:t>
            </a:r>
          </a:p>
          <a:p>
            <a:pPr marL="228600" indent="-228600">
              <a:lnSpc>
                <a:spcPct val="150000"/>
              </a:lnSpc>
              <a:buClr>
                <a:schemeClr val="dk1"/>
              </a:buClr>
              <a:buSzPts val="1100"/>
              <a:buFont typeface="+mj-lt"/>
              <a:buAutoNum type="arabicPeriod"/>
            </a:pPr>
            <a:r>
              <a:rPr lang="nb-NO" sz="1100" dirty="0">
                <a:solidFill>
                  <a:schemeClr val="tx1"/>
                </a:solidFill>
                <a:latin typeface="Arial Nova" panose="020B0504020202020204" pitchFamily="34" charset="0"/>
                <a:ea typeface="Open Sans"/>
                <a:cs typeface="Open Sans"/>
              </a:rPr>
              <a:t>Tilbakemeldinger på gruppeoppgave 1, 10 min, </a:t>
            </a:r>
            <a:r>
              <a:rPr lang="nb-NO" sz="1100" dirty="0" err="1">
                <a:solidFill>
                  <a:schemeClr val="tx1"/>
                </a:solidFill>
                <a:latin typeface="Arial Nova" panose="020B0504020202020204" pitchFamily="34" charset="0"/>
                <a:ea typeface="Open Sans"/>
                <a:cs typeface="Open Sans"/>
              </a:rPr>
              <a:t>kl</a:t>
            </a:r>
            <a:r>
              <a:rPr lang="nb-NO" sz="1100" dirty="0">
                <a:solidFill>
                  <a:schemeClr val="tx1"/>
                </a:solidFill>
                <a:latin typeface="Arial Nova" panose="020B0504020202020204" pitchFamily="34" charset="0"/>
                <a:ea typeface="Open Sans"/>
                <a:cs typeface="Open Sans"/>
              </a:rPr>
              <a:t> 0955</a:t>
            </a:r>
          </a:p>
          <a:p>
            <a:pPr marL="228600" indent="-228600">
              <a:lnSpc>
                <a:spcPct val="150000"/>
              </a:lnSpc>
              <a:buClr>
                <a:schemeClr val="dk1"/>
              </a:buClr>
              <a:buSzPts val="1100"/>
              <a:buFont typeface="+mj-lt"/>
              <a:buAutoNum type="arabicPeriod"/>
            </a:pPr>
            <a:r>
              <a:rPr lang="nb-NO" sz="1100" dirty="0">
                <a:solidFill>
                  <a:schemeClr val="tx1"/>
                </a:solidFill>
                <a:latin typeface="Arial Nova" panose="020B0504020202020204" pitchFamily="34" charset="0"/>
                <a:ea typeface="Open Sans"/>
                <a:cs typeface="Open Sans"/>
              </a:rPr>
              <a:t>Pause 5 min </a:t>
            </a:r>
          </a:p>
          <a:p>
            <a:pPr marL="0" indent="0">
              <a:lnSpc>
                <a:spcPct val="150000"/>
              </a:lnSpc>
              <a:buClr>
                <a:schemeClr val="dk1"/>
              </a:buClr>
              <a:buSzPts val="1100"/>
              <a:buFont typeface="+mj-lt"/>
              <a:buNone/>
            </a:pPr>
            <a:endParaRPr lang="nb-NO" sz="1100" dirty="0">
              <a:solidFill>
                <a:schemeClr val="tx1"/>
              </a:solidFill>
              <a:latin typeface="Arial Nova" panose="020B0504020202020204" pitchFamily="34" charset="0"/>
              <a:ea typeface="Open Sans"/>
              <a:cs typeface="Open Sans"/>
            </a:endParaRPr>
          </a:p>
          <a:p>
            <a:pPr marL="228600" indent="-228600">
              <a:lnSpc>
                <a:spcPct val="150000"/>
              </a:lnSpc>
              <a:buClr>
                <a:schemeClr val="dk1"/>
              </a:buClr>
              <a:buSzPts val="1100"/>
              <a:buFont typeface="+mj-lt"/>
              <a:buAutoNum type="arabicPeriod" startAt="5"/>
            </a:pPr>
            <a:r>
              <a:rPr lang="nb-NO" sz="1100" dirty="0">
                <a:solidFill>
                  <a:schemeClr val="tx1"/>
                </a:solidFill>
                <a:latin typeface="Arial Nova" panose="020B0504020202020204" pitchFamily="34" charset="0"/>
                <a:ea typeface="Open Sans"/>
                <a:cs typeface="Open Sans"/>
              </a:rPr>
              <a:t>Gruppeoppgave 2, 5 + 20 min</a:t>
            </a:r>
          </a:p>
          <a:p>
            <a:pPr marL="228600" indent="-228600">
              <a:lnSpc>
                <a:spcPct val="150000"/>
              </a:lnSpc>
              <a:buClr>
                <a:schemeClr val="dk1"/>
              </a:buClr>
              <a:buSzPts val="1100"/>
              <a:buFont typeface="+mj-lt"/>
              <a:buAutoNum type="arabicPeriod" startAt="5"/>
            </a:pPr>
            <a:r>
              <a:rPr lang="nb-NO" sz="1100" dirty="0">
                <a:solidFill>
                  <a:schemeClr val="tx1"/>
                </a:solidFill>
                <a:latin typeface="Arial Nova" panose="020B0504020202020204" pitchFamily="34" charset="0"/>
                <a:ea typeface="Open Sans"/>
                <a:cs typeface="Open Sans"/>
              </a:rPr>
              <a:t>Tilbakemeldinger på gruppeoppgave 2, 1035</a:t>
            </a:r>
          </a:p>
          <a:p>
            <a:pPr marL="0" indent="0">
              <a:lnSpc>
                <a:spcPct val="150000"/>
              </a:lnSpc>
              <a:buClr>
                <a:schemeClr val="dk1"/>
              </a:buClr>
              <a:buSzPts val="1100"/>
              <a:buFont typeface="+mj-lt"/>
              <a:buNone/>
            </a:pPr>
            <a:endParaRPr lang="nb-NO" sz="1100" dirty="0">
              <a:solidFill>
                <a:schemeClr val="tx1"/>
              </a:solidFill>
              <a:latin typeface="Arial Nova" panose="020B0504020202020204" pitchFamily="34" charset="0"/>
              <a:ea typeface="Open Sans"/>
              <a:cs typeface="Open Sans"/>
            </a:endParaRPr>
          </a:p>
          <a:p>
            <a:pPr marL="0" indent="0">
              <a:lnSpc>
                <a:spcPct val="150000"/>
              </a:lnSpc>
              <a:buClr>
                <a:schemeClr val="dk1"/>
              </a:buClr>
              <a:buSzPts val="1100"/>
              <a:buFont typeface="+mj-lt"/>
              <a:buNone/>
            </a:pPr>
            <a:r>
              <a:rPr lang="nb-NO" sz="1100" dirty="0">
                <a:solidFill>
                  <a:schemeClr val="tx1"/>
                </a:solidFill>
                <a:latin typeface="Arial Nova" panose="020B0504020202020204" pitchFamily="34" charset="0"/>
                <a:ea typeface="Open Sans"/>
                <a:cs typeface="Open Sans"/>
              </a:rPr>
              <a:t>10:35</a:t>
            </a:r>
          </a:p>
          <a:p>
            <a:pPr marL="228600" indent="-228600">
              <a:lnSpc>
                <a:spcPct val="150000"/>
              </a:lnSpc>
              <a:buClr>
                <a:schemeClr val="dk1"/>
              </a:buClr>
              <a:buSzPts val="1100"/>
              <a:buFont typeface="+mj-lt"/>
              <a:buAutoNum type="arabicPeriod" startAt="7"/>
            </a:pPr>
            <a:r>
              <a:rPr lang="nb-NO" sz="1100" dirty="0">
                <a:solidFill>
                  <a:schemeClr val="tx1"/>
                </a:solidFill>
                <a:latin typeface="Arial Nova" panose="020B0504020202020204" pitchFamily="34" charset="0"/>
                <a:ea typeface="Open Sans"/>
                <a:cs typeface="Open Sans"/>
              </a:rPr>
              <a:t>Gruppeoppgave 3, 5 + 40 min, </a:t>
            </a:r>
            <a:r>
              <a:rPr lang="nb-NO" sz="1100" dirty="0" err="1">
                <a:solidFill>
                  <a:schemeClr val="tx1"/>
                </a:solidFill>
                <a:latin typeface="Arial Nova" panose="020B0504020202020204" pitchFamily="34" charset="0"/>
                <a:ea typeface="Open Sans"/>
                <a:cs typeface="Open Sans"/>
              </a:rPr>
              <a:t>kl</a:t>
            </a:r>
            <a:r>
              <a:rPr lang="nb-NO" sz="1100" dirty="0">
                <a:solidFill>
                  <a:schemeClr val="tx1"/>
                </a:solidFill>
                <a:latin typeface="Arial Nova" panose="020B0504020202020204" pitchFamily="34" charset="0"/>
                <a:ea typeface="Open Sans"/>
                <a:cs typeface="Open Sans"/>
              </a:rPr>
              <a:t> 1120, deltagerne må innvilge seg 5 min pause under denne oppgaven</a:t>
            </a:r>
          </a:p>
          <a:p>
            <a:pPr marL="228600" indent="-228600">
              <a:lnSpc>
                <a:spcPct val="150000"/>
              </a:lnSpc>
              <a:buClr>
                <a:schemeClr val="dk1"/>
              </a:buClr>
              <a:buSzPts val="1100"/>
              <a:buFont typeface="+mj-lt"/>
              <a:buAutoNum type="arabicPeriod" startAt="7"/>
            </a:pPr>
            <a:r>
              <a:rPr lang="nb-NO" sz="1100" dirty="0">
                <a:solidFill>
                  <a:schemeClr val="tx1"/>
                </a:solidFill>
                <a:latin typeface="Arial Nova" panose="020B0504020202020204" pitchFamily="34" charset="0"/>
                <a:ea typeface="Open Sans"/>
                <a:cs typeface="Open Sans"/>
              </a:rPr>
              <a:t>Tilbakemeldinger på gruppeoppgave 3. 1130 </a:t>
            </a:r>
          </a:p>
          <a:p>
            <a:pPr marL="228600" indent="-228600">
              <a:lnSpc>
                <a:spcPct val="150000"/>
              </a:lnSpc>
              <a:buClr>
                <a:schemeClr val="dk1"/>
              </a:buClr>
              <a:buSzPts val="1100"/>
              <a:buFont typeface="+mj-lt"/>
              <a:buAutoNum type="arabicPeriod" startAt="9"/>
            </a:pPr>
            <a:endParaRPr lang="nb-NO" sz="1100" dirty="0">
              <a:solidFill>
                <a:schemeClr val="tx1"/>
              </a:solidFill>
              <a:latin typeface="Arial Nova" panose="020B0504020202020204" pitchFamily="34" charset="0"/>
              <a:ea typeface="Open Sans"/>
              <a:cs typeface="Open Sans"/>
            </a:endParaRPr>
          </a:p>
          <a:p>
            <a:pPr marL="0" indent="0">
              <a:lnSpc>
                <a:spcPct val="150000"/>
              </a:lnSpc>
              <a:buClr>
                <a:schemeClr val="dk1"/>
              </a:buClr>
              <a:buSzPts val="1100"/>
              <a:buFont typeface="+mj-lt"/>
              <a:buNone/>
            </a:pPr>
            <a:r>
              <a:rPr lang="nb-NO" sz="1100" dirty="0">
                <a:solidFill>
                  <a:schemeClr val="tx1"/>
                </a:solidFill>
                <a:latin typeface="Arial Nova" panose="020B0504020202020204" pitchFamily="34" charset="0"/>
                <a:ea typeface="Open Sans"/>
                <a:cs typeface="Open Sans"/>
              </a:rPr>
              <a:t>11:30</a:t>
            </a:r>
          </a:p>
          <a:p>
            <a:pPr marL="228600" indent="-228600">
              <a:lnSpc>
                <a:spcPct val="150000"/>
              </a:lnSpc>
              <a:buClr>
                <a:schemeClr val="dk1"/>
              </a:buClr>
              <a:buSzPts val="1100"/>
              <a:buFont typeface="+mj-lt"/>
              <a:buAutoNum type="arabicPeriod" startAt="9"/>
            </a:pPr>
            <a:r>
              <a:rPr lang="nb-NO" sz="1100" dirty="0">
                <a:solidFill>
                  <a:schemeClr val="tx1"/>
                </a:solidFill>
                <a:latin typeface="Arial Nova" panose="020B0504020202020204" pitchFamily="34" charset="0"/>
                <a:ea typeface="Open Sans"/>
                <a:cs typeface="Open Sans"/>
              </a:rPr>
              <a:t>Gjennomgang av modul 2, 20 min</a:t>
            </a:r>
          </a:p>
          <a:p>
            <a:pPr marL="228600" indent="-228600">
              <a:lnSpc>
                <a:spcPct val="150000"/>
              </a:lnSpc>
              <a:buClr>
                <a:schemeClr val="dk1"/>
              </a:buClr>
              <a:buSzPts val="1100"/>
              <a:buFont typeface="+mj-lt"/>
              <a:buAutoNum type="arabicPeriod" startAt="9"/>
            </a:pPr>
            <a:endParaRPr lang="nb-NO" sz="1100" dirty="0">
              <a:solidFill>
                <a:schemeClr val="tx1"/>
              </a:solidFill>
              <a:latin typeface="Arial Nova" panose="020B0504020202020204" pitchFamily="34" charset="0"/>
              <a:cs typeface="Open Sans"/>
            </a:endParaRPr>
          </a:p>
          <a:p>
            <a:pPr marL="0" indent="0">
              <a:lnSpc>
                <a:spcPct val="150000"/>
              </a:lnSpc>
              <a:buClr>
                <a:schemeClr val="dk1"/>
              </a:buClr>
              <a:buSzPts val="1100"/>
              <a:buFont typeface="+mj-lt"/>
              <a:buNone/>
            </a:pPr>
            <a:r>
              <a:rPr lang="nb-NO" sz="1100" dirty="0">
                <a:solidFill>
                  <a:schemeClr val="tx1"/>
                </a:solidFill>
                <a:latin typeface="Arial Nova" panose="020B0504020202020204" pitchFamily="34" charset="0"/>
                <a:cs typeface="Open Sans"/>
              </a:rPr>
              <a:t>11: 50</a:t>
            </a:r>
          </a:p>
          <a:p>
            <a:pPr marL="228600" indent="-228600">
              <a:lnSpc>
                <a:spcPct val="150000"/>
              </a:lnSpc>
              <a:buClr>
                <a:schemeClr val="dk1"/>
              </a:buClr>
              <a:buSzPts val="1100"/>
              <a:buFont typeface="+mj-lt"/>
              <a:buAutoNum type="arabicPeriod" startAt="9"/>
            </a:pPr>
            <a:r>
              <a:rPr lang="nb-NO" sz="1100" dirty="0">
                <a:solidFill>
                  <a:schemeClr val="tx1"/>
                </a:solidFill>
                <a:latin typeface="Arial Nova" panose="020B0504020202020204" pitchFamily="34" charset="0"/>
                <a:cs typeface="Open Sans"/>
              </a:rPr>
              <a:t>Oppsummering / Veien videre </a:t>
            </a:r>
            <a:endParaRPr dirty="0"/>
          </a:p>
        </p:txBody>
      </p:sp>
      <p:sp>
        <p:nvSpPr>
          <p:cNvPr id="112" name="Google Shape;112;gbb9474cba7_0_224: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85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3150523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CJ</a:t>
            </a:r>
          </a:p>
        </p:txBody>
      </p:sp>
    </p:spTree>
    <p:extLst>
      <p:ext uri="{BB962C8B-B14F-4D97-AF65-F5344CB8AC3E}">
        <p14:creationId xmlns:p14="http://schemas.microsoft.com/office/powerpoint/2010/main" val="1307705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407988"/>
            <a:ext cx="3621088" cy="2038350"/>
          </a:xfrm>
        </p:spPr>
      </p:sp>
      <p:sp>
        <p:nvSpPr>
          <p:cNvPr id="3" name="Notes Placeholder 2"/>
          <p:cNvSpPr>
            <a:spLocks noGrp="1"/>
          </p:cNvSpPr>
          <p:nvPr>
            <p:ph type="body" idx="1"/>
          </p:nvPr>
        </p:nvSpPr>
        <p:spPr/>
        <p:txBody>
          <a:bodyPr/>
          <a:lstStyle/>
          <a:p>
            <a:r>
              <a:rPr lang="nb-NO"/>
              <a:t>Marit</a:t>
            </a:r>
          </a:p>
          <a:p>
            <a:r>
              <a:rPr lang="nb-NO"/>
              <a:t>Som Randi nevnte om målet med kurset så er ideen om et utvidet partssamarbeid at det skal muliggjøre positive endringer på deres arbeidsplass. Det vil si endringer som skal dra arbeidsmiljøet og arbeidshverdagen i positiv retning. </a:t>
            </a:r>
          </a:p>
          <a:p>
            <a:r>
              <a:rPr lang="nb-NO"/>
              <a:t>Derfor skal dere ikke bare få inspirasjon og øve på hva utvidet partssamarbeid er i praksis, men dere skal også få modeller og verktøy som skal vise vei for hvordan dere kan få til endringer på arbeidsplassen. </a:t>
            </a:r>
          </a:p>
          <a:p>
            <a:endParaRPr lang="nb-NO"/>
          </a:p>
        </p:txBody>
      </p:sp>
    </p:spTree>
    <p:extLst>
      <p:ext uri="{BB962C8B-B14F-4D97-AF65-F5344CB8AC3E}">
        <p14:creationId xmlns:p14="http://schemas.microsoft.com/office/powerpoint/2010/main" val="702687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81738" y="847725"/>
            <a:ext cx="7542212" cy="4241800"/>
          </a:xfrm>
        </p:spPr>
      </p:sp>
      <p:sp>
        <p:nvSpPr>
          <p:cNvPr id="3" name="Notes Placeholder 2"/>
          <p:cNvSpPr>
            <a:spLocks noGrp="1"/>
          </p:cNvSpPr>
          <p:nvPr>
            <p:ph type="body" idx="1"/>
          </p:nvPr>
        </p:nvSpPr>
        <p:spPr/>
        <p:txBody>
          <a:bodyPr/>
          <a:lstStyle/>
          <a:p>
            <a:r>
              <a:rPr lang="nb-NO" dirty="0"/>
              <a:t>Hjelper – dere må tilpasse dette til </a:t>
            </a:r>
            <a:r>
              <a:rPr lang="nb-NO"/>
              <a:t>virksomhetens behov  «holde det nede og enkelt»</a:t>
            </a:r>
            <a:endParaRPr lang="nb-NO" dirty="0"/>
          </a:p>
          <a:p>
            <a:endParaRPr lang="nb-NO" dirty="0"/>
          </a:p>
          <a:p>
            <a:r>
              <a:rPr lang="nb-NO" dirty="0"/>
              <a:t>Hensikten er å øve på teknikker og bruk av en modell som dere skal bruke i alle modulene gjennom kurset. </a:t>
            </a:r>
          </a:p>
          <a:p>
            <a:r>
              <a:rPr lang="nb-NO" dirty="0"/>
              <a:t>Vi ønsker at dere i denne samlingen skal sitte blandet fra ulike arbeidsplasser. Hensikten er å få inspirasjon, idéer og lære av hverandre. </a:t>
            </a:r>
          </a:p>
          <a:p>
            <a:r>
              <a:rPr lang="nb-NO" dirty="0"/>
              <a:t>I oppgave 2 vil dere få en modell som heter «målhjul for lederferdigheter» Med «leder» mener vi her rollen som dere har i kraft i å være ledere som tillitsvalgt, verneombud og leder av enhet eller virksomhet.</a:t>
            </a:r>
          </a:p>
          <a:p>
            <a:endParaRPr lang="nb-NO" dirty="0"/>
          </a:p>
          <a:p>
            <a:r>
              <a:rPr lang="nb-NO" dirty="0"/>
              <a:t>Modul 2 </a:t>
            </a:r>
          </a:p>
          <a:p>
            <a:r>
              <a:rPr lang="nb-NO" dirty="0"/>
              <a:t>En endring betyr at man må gjøre noe på en annen måte enn før. </a:t>
            </a:r>
          </a:p>
          <a:p>
            <a:r>
              <a:rPr lang="nb-NO" dirty="0"/>
              <a:t>Dere tre parter kan ikke alene skape endringer på arbeidsplassen. Dere må involvere alle ansatte. </a:t>
            </a:r>
          </a:p>
          <a:p>
            <a:r>
              <a:rPr lang="nb-NO" dirty="0"/>
              <a:t>Derfor har vi foreslått å kuppe et personalmøte hos dere med den hensikt å informere og engasjere ansatte til å være med dere på den veien dere nå skal gå.</a:t>
            </a:r>
          </a:p>
          <a:p>
            <a:r>
              <a:rPr lang="nb-NO" dirty="0"/>
              <a:t>For å skape endring må alle berørte først bli bevisst på eller klar over at en endring er nødvendig. </a:t>
            </a:r>
          </a:p>
          <a:p>
            <a:r>
              <a:rPr lang="nb-NO" dirty="0"/>
              <a:t>Deretter må dere sørge for at de ønsker å være med på endringen. </a:t>
            </a:r>
          </a:p>
          <a:p>
            <a:endParaRPr lang="nb-NO" dirty="0"/>
          </a:p>
        </p:txBody>
      </p:sp>
    </p:spTree>
    <p:extLst>
      <p:ext uri="{BB962C8B-B14F-4D97-AF65-F5344CB8AC3E}">
        <p14:creationId xmlns:p14="http://schemas.microsoft.com/office/powerpoint/2010/main" val="290360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1958282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b="1"/>
              <a:t>Agenda: </a:t>
            </a:r>
            <a:r>
              <a:rPr lang="nb-NO"/>
              <a:t>Dette er innholdspunkter som er nødvendige for å gjennomføre møtet og komme frem til ønsket resultat. Tenk gjennom rekkefølge, hvor lang tid du ønsker å bruke på hvert punkt, hvem som skal være ansvarlig for å gjennomføre hvert punkt og hvordan det skal gjennomføres. Bestem deg også på forhånd hvor viktig det er å komme gjennom alle punktene i møtet eller om det er mulig å fortsette i et møte nr 2. </a:t>
            </a:r>
          </a:p>
          <a:p>
            <a:endParaRPr lang="nb-NO" b="1"/>
          </a:p>
          <a:p>
            <a:r>
              <a:rPr lang="nb-NO" b="1"/>
              <a:t>Gjennomføring sykehjem: </a:t>
            </a:r>
            <a:r>
              <a:rPr lang="nb-NO"/>
              <a:t>Skiftordningen i sykehjem gjør at det ikke er mulig å samle alle i ett felles møte.</a:t>
            </a:r>
          </a:p>
          <a:p>
            <a:pPr lvl="1"/>
            <a:r>
              <a:rPr lang="nb-NO"/>
              <a:t>De tre partene gjennomfører derfor møtet tre ganger – ett for hvert skift.</a:t>
            </a:r>
          </a:p>
          <a:p>
            <a:pPr lvl="1"/>
            <a:r>
              <a:rPr lang="nb-NO"/>
              <a:t>Notatene fra alle tre skiftene samles og bearbeides under ett</a:t>
            </a:r>
          </a:p>
          <a:p>
            <a:pPr lvl="1"/>
            <a:r>
              <a:rPr lang="nb-NO"/>
              <a:t>Dette sikrer likt fokus og kvalitet for hvert skift samtidig som det gir partene nyttig trening på inkluderingsarbeidet,  fasilitering, partssamarbeid og egen rolleatferd, </a:t>
            </a:r>
          </a:p>
          <a:p>
            <a:endParaRPr lang="nb-NO"/>
          </a:p>
        </p:txBody>
      </p:sp>
    </p:spTree>
    <p:extLst>
      <p:ext uri="{BB962C8B-B14F-4D97-AF65-F5344CB8AC3E}">
        <p14:creationId xmlns:p14="http://schemas.microsoft.com/office/powerpoint/2010/main" val="3368713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nb-NO"/>
              <a:t>Dette er innholdspunkter som er nødvendige for å gjennomføre møtet og komme frem til ønsket resultat. Tenk gjennom rekkefølge, hvor lang tid du ønsker å bruke på hvert punkt, hvem som skal være ansvarlig for å gjennomføre hvert punkt og hvordan det skal gjennomføres. Bestem deg også på forhånd hvor viktig det er å komme gjennom alle punktene i møtet eller om det er mulig å fortsette i et møte nr 2. </a:t>
            </a:r>
          </a:p>
          <a:p>
            <a:endParaRPr lang="nb-NO"/>
          </a:p>
        </p:txBody>
      </p:sp>
    </p:spTree>
    <p:extLst>
      <p:ext uri="{BB962C8B-B14F-4D97-AF65-F5344CB8AC3E}">
        <p14:creationId xmlns:p14="http://schemas.microsoft.com/office/powerpoint/2010/main" val="980714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b-NO"/>
              <a:t>Skiftordningen i sykehjem gjør at det ikke er mulig å samle alle i ett felles møte.</a:t>
            </a:r>
          </a:p>
          <a:p>
            <a:pPr lvl="1"/>
            <a:r>
              <a:rPr lang="nb-NO"/>
              <a:t>De tre partene gjennomfører derfor møtet tre ganger – ett for hvert skift.</a:t>
            </a:r>
          </a:p>
          <a:p>
            <a:pPr lvl="1"/>
            <a:r>
              <a:rPr lang="nb-NO"/>
              <a:t>Notatene fra alle tre skiftene samles og bearbeides under ett</a:t>
            </a:r>
          </a:p>
          <a:p>
            <a:pPr lvl="1"/>
            <a:r>
              <a:rPr lang="nb-NO"/>
              <a:t>Dette sikrer likt fokus og kvalitet for hvert skift samtidig som det gir partene nyttig trening på inkluderingsarbeidet,  </a:t>
            </a:r>
            <a:r>
              <a:rPr lang="nb-NO" err="1"/>
              <a:t>fasilitering</a:t>
            </a:r>
            <a:r>
              <a:rPr lang="nb-NO"/>
              <a:t>, partssamarbeid og egen rolleatferd, </a:t>
            </a:r>
          </a:p>
        </p:txBody>
      </p:sp>
    </p:spTree>
    <p:extLst>
      <p:ext uri="{BB962C8B-B14F-4D97-AF65-F5344CB8AC3E}">
        <p14:creationId xmlns:p14="http://schemas.microsoft.com/office/powerpoint/2010/main" val="3942611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010400" y="5371925"/>
            <a:ext cx="16083300"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b-NO"/>
              <a:t>Marit </a:t>
            </a:r>
            <a:endParaRPr/>
          </a:p>
        </p:txBody>
      </p:sp>
      <p:sp>
        <p:nvSpPr>
          <p:cNvPr id="112" name="Google Shape;112;gbb9474cba7_0_224: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20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010400" y="5371925"/>
            <a:ext cx="16083300"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b-NO" dirty="0"/>
              <a:t>Tar en runde med hvem som støtter hvem?</a:t>
            </a:r>
            <a:endParaRPr dirty="0"/>
          </a:p>
        </p:txBody>
      </p:sp>
      <p:sp>
        <p:nvSpPr>
          <p:cNvPr id="112" name="Google Shape;112;gbb9474cba7_0_224: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b9474cba7_0_224:notes"/>
          <p:cNvSpPr txBox="1">
            <a:spLocks noGrp="1"/>
          </p:cNvSpPr>
          <p:nvPr>
            <p:ph type="body" idx="1"/>
          </p:nvPr>
        </p:nvSpPr>
        <p:spPr>
          <a:xfrm>
            <a:off x="2010400" y="5371925"/>
            <a:ext cx="16083300" cy="508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b-NO"/>
              <a:t>Dette kurset er om og for partene  og deres samarbeid for bidra til et bedre arbeidsmiljø </a:t>
            </a:r>
          </a:p>
          <a:p>
            <a:pPr marL="0" lvl="0" indent="0" algn="l" rtl="0">
              <a:lnSpc>
                <a:spcPct val="100000"/>
              </a:lnSpc>
              <a:spcBef>
                <a:spcPts val="0"/>
              </a:spcBef>
              <a:spcAft>
                <a:spcPts val="0"/>
              </a:spcAft>
              <a:buSzPts val="1100"/>
              <a:buNone/>
            </a:pPr>
            <a:r>
              <a:rPr lang="nb-NO"/>
              <a:t>Der er de som står i sentrum for egen læring. Læring som fundamentalt handler om endrede atferds- og kommunikasjonsformer</a:t>
            </a:r>
          </a:p>
          <a:p>
            <a:pPr marL="0" lvl="0" indent="0" algn="l" rtl="0">
              <a:lnSpc>
                <a:spcPct val="100000"/>
              </a:lnSpc>
              <a:spcBef>
                <a:spcPts val="0"/>
              </a:spcBef>
              <a:spcAft>
                <a:spcPts val="0"/>
              </a:spcAft>
              <a:buSzPts val="1100"/>
              <a:buNone/>
            </a:pPr>
            <a:endParaRPr lang="nb-NO"/>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nb-NO"/>
              <a:t>Vi hverken kan eller vil gi dem svarene på egne utfordringer og muligheter. </a:t>
            </a:r>
            <a:endParaRPr lang="nb-NO" dirty="0"/>
          </a:p>
          <a:p>
            <a:pPr marL="0" lvl="0" indent="0" algn="l" rtl="0">
              <a:lnSpc>
                <a:spcPct val="100000"/>
              </a:lnSpc>
              <a:spcBef>
                <a:spcPts val="0"/>
              </a:spcBef>
              <a:spcAft>
                <a:spcPts val="0"/>
              </a:spcAft>
              <a:buSzPts val="1100"/>
              <a:buNone/>
            </a:pPr>
            <a:r>
              <a:rPr lang="nb-NO" dirty="0"/>
              <a:t>Vår oppgave er å tilrettelegge og fasilitere endringsreisen og de ulike stegene på veien</a:t>
            </a:r>
            <a:endParaRPr lang="nb-NO"/>
          </a:p>
        </p:txBody>
      </p:sp>
      <p:sp>
        <p:nvSpPr>
          <p:cNvPr id="112" name="Google Shape;112;gbb9474cba7_0_224:notes"/>
          <p:cNvSpPr>
            <a:spLocks noGrp="1" noRot="1" noChangeAspect="1"/>
          </p:cNvSpPr>
          <p:nvPr>
            <p:ph type="sldImg" idx="2"/>
          </p:nvPr>
        </p:nvSpPr>
        <p:spPr>
          <a:xfrm>
            <a:off x="6281738" y="847725"/>
            <a:ext cx="7542212" cy="4241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276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293109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r>
              <a:rPr lang="nb-NO"/>
              <a:t>kristin</a:t>
            </a:r>
          </a:p>
        </p:txBody>
      </p:sp>
    </p:spTree>
    <p:extLst>
      <p:ext uri="{BB962C8B-B14F-4D97-AF65-F5344CB8AC3E}">
        <p14:creationId xmlns:p14="http://schemas.microsoft.com/office/powerpoint/2010/main" val="88278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b-NO"/>
          </a:p>
        </p:txBody>
      </p:sp>
    </p:spTree>
    <p:extLst>
      <p:ext uri="{BB962C8B-B14F-4D97-AF65-F5344CB8AC3E}">
        <p14:creationId xmlns:p14="http://schemas.microsoft.com/office/powerpoint/2010/main" val="3499042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b-NO"/>
              <a:t>Carl J</a:t>
            </a:r>
          </a:p>
          <a:p>
            <a:r>
              <a:rPr lang="nb-NO"/>
              <a:t>Denne oppgaven tar utgangspunkt i jobbkrav-ressurs-modellen til Bakker og Demrouti* . </a:t>
            </a:r>
          </a:p>
          <a:p>
            <a:r>
              <a:rPr lang="nb-NO"/>
              <a:t>I denne oppgaven er fokuset på jobbressurser,  det vil si de faktorene som påvirker arbeidsmiljø og jobbprestasjon på en positiv måte.</a:t>
            </a:r>
          </a:p>
          <a:p>
            <a:endParaRPr lang="nb-NO"/>
          </a:p>
          <a:p>
            <a:r>
              <a:rPr lang="nb-NO"/>
              <a:t>Rollefordeling</a:t>
            </a:r>
            <a:br>
              <a:rPr lang="nb-NO"/>
            </a:br>
            <a:r>
              <a:rPr lang="nb-NO"/>
              <a:t>En av dere fasiliteter mens de  andre gjennomfører stegene i oppgaven</a:t>
            </a:r>
          </a:p>
          <a:p>
            <a:endParaRPr lang="nb-NO"/>
          </a:p>
          <a:p>
            <a:r>
              <a:rPr lang="nb-NO"/>
              <a:t>(I de påfølgende oppgavene rokkeres rollene slik at alle får testet ut både deltaker- og fasilitatorrollen)</a:t>
            </a:r>
          </a:p>
          <a:p>
            <a:endParaRPr lang="nb-NO"/>
          </a:p>
          <a:p>
            <a:r>
              <a:rPr lang="nb-NO"/>
              <a:t>Vil du lese mer om jobbkrav  og ressursmodellen, så kopier lenken i  chatten</a:t>
            </a:r>
          </a:p>
        </p:txBody>
      </p:sp>
    </p:spTree>
    <p:extLst>
      <p:ext uri="{BB962C8B-B14F-4D97-AF65-F5344CB8AC3E}">
        <p14:creationId xmlns:p14="http://schemas.microsoft.com/office/powerpoint/2010/main" val="180724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p:bg>
      <p:bgPr>
        <a:solidFill>
          <a:srgbClr val="2D7C8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2A12FF3-D9AC-9A44-B559-A674D51C9A40}"/>
              </a:ext>
            </a:extLst>
          </p:cNvPr>
          <p:cNvPicPr>
            <a:picLocks noChangeAspect="1"/>
          </p:cNvPicPr>
          <p:nvPr userDrawn="1"/>
        </p:nvPicPr>
        <p:blipFill>
          <a:blip r:embed="rId2"/>
          <a:stretch>
            <a:fillRect/>
          </a:stretch>
        </p:blipFill>
        <p:spPr>
          <a:xfrm>
            <a:off x="2772000" y="2011125"/>
            <a:ext cx="3600000" cy="1121250"/>
          </a:xfrm>
          <a:prstGeom prst="rect">
            <a:avLst/>
          </a:prstGeom>
        </p:spPr>
      </p:pic>
    </p:spTree>
    <p:extLst>
      <p:ext uri="{BB962C8B-B14F-4D97-AF65-F5344CB8AC3E}">
        <p14:creationId xmlns:p14="http://schemas.microsoft.com/office/powerpoint/2010/main" val="148585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sirkl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BEF0699D-0A78-EB4D-AB47-2666FC4DFD9E}"/>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54AB60BE-0AA0-B844-B382-C00394462806}"/>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F1325F5E-98AC-D94D-BF52-F7766C24F340}"/>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marL="4763" lvl="0" indent="-4763" algn="ctr" rtl="0">
              <a:spcBef>
                <a:spcPts val="0"/>
              </a:spcBef>
              <a:spcAft>
                <a:spcPts val="0"/>
              </a:spcAft>
              <a:buClr>
                <a:srgbClr val="5B666F"/>
              </a:buClr>
              <a:buSzPts val="1000"/>
              <a:buNone/>
              <a:tabLst/>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13" name="Google Shape;31;p7">
            <a:extLst>
              <a:ext uri="{FF2B5EF4-FFF2-40B4-BE49-F238E27FC236}">
                <a16:creationId xmlns:a16="http://schemas.microsoft.com/office/drawing/2014/main" id="{8ED88CDB-E631-6B4B-9710-2A92A7F85B1E}"/>
              </a:ext>
            </a:extLst>
          </p:cNvPr>
          <p:cNvPicPr preferRelativeResize="0"/>
          <p:nvPr userDrawn="1"/>
        </p:nvPicPr>
        <p:blipFill rotWithShape="1">
          <a:blip r:embed="rId2">
            <a:alphaModFix/>
          </a:blip>
          <a:srcRect/>
          <a:stretch/>
        </p:blipFill>
        <p:spPr>
          <a:xfrm>
            <a:off x="4525679" y="1840350"/>
            <a:ext cx="2084831" cy="2084831"/>
          </a:xfrm>
          <a:prstGeom prst="rect">
            <a:avLst/>
          </a:prstGeom>
          <a:noFill/>
          <a:ln>
            <a:noFill/>
          </a:ln>
        </p:spPr>
      </p:pic>
      <p:pic>
        <p:nvPicPr>
          <p:cNvPr id="14" name="Google Shape;32;p7">
            <a:extLst>
              <a:ext uri="{FF2B5EF4-FFF2-40B4-BE49-F238E27FC236}">
                <a16:creationId xmlns:a16="http://schemas.microsoft.com/office/drawing/2014/main" id="{D1CBD738-9F6E-864D-B407-08BA32609BDF}"/>
              </a:ext>
            </a:extLst>
          </p:cNvPr>
          <p:cNvPicPr preferRelativeResize="0"/>
          <p:nvPr userDrawn="1"/>
        </p:nvPicPr>
        <p:blipFill rotWithShape="1">
          <a:blip r:embed="rId2">
            <a:alphaModFix/>
          </a:blip>
          <a:srcRect/>
          <a:stretch/>
        </p:blipFill>
        <p:spPr>
          <a:xfrm>
            <a:off x="6529912" y="1840350"/>
            <a:ext cx="2084831" cy="2084831"/>
          </a:xfrm>
          <a:prstGeom prst="rect">
            <a:avLst/>
          </a:prstGeom>
          <a:noFill/>
          <a:ln>
            <a:noFill/>
          </a:ln>
        </p:spPr>
      </p:pic>
      <p:pic>
        <p:nvPicPr>
          <p:cNvPr id="15" name="Google Shape;33;p7">
            <a:extLst>
              <a:ext uri="{FF2B5EF4-FFF2-40B4-BE49-F238E27FC236}">
                <a16:creationId xmlns:a16="http://schemas.microsoft.com/office/drawing/2014/main" id="{3B766FD0-3784-CC4D-8533-08819651C766}"/>
              </a:ext>
            </a:extLst>
          </p:cNvPr>
          <p:cNvPicPr preferRelativeResize="0"/>
          <p:nvPr userDrawn="1"/>
        </p:nvPicPr>
        <p:blipFill rotWithShape="1">
          <a:blip r:embed="rId2">
            <a:alphaModFix/>
          </a:blip>
          <a:srcRect/>
          <a:stretch/>
        </p:blipFill>
        <p:spPr>
          <a:xfrm>
            <a:off x="2521446" y="1840350"/>
            <a:ext cx="2084831" cy="2084831"/>
          </a:xfrm>
          <a:prstGeom prst="rect">
            <a:avLst/>
          </a:prstGeom>
          <a:noFill/>
          <a:ln>
            <a:noFill/>
          </a:ln>
        </p:spPr>
      </p:pic>
      <p:pic>
        <p:nvPicPr>
          <p:cNvPr id="16" name="Google Shape;34;p7">
            <a:extLst>
              <a:ext uri="{FF2B5EF4-FFF2-40B4-BE49-F238E27FC236}">
                <a16:creationId xmlns:a16="http://schemas.microsoft.com/office/drawing/2014/main" id="{EE4A612B-D5F3-F14F-9B3C-F7A4A2DB67C6}"/>
              </a:ext>
            </a:extLst>
          </p:cNvPr>
          <p:cNvPicPr preferRelativeResize="0"/>
          <p:nvPr userDrawn="1"/>
        </p:nvPicPr>
        <p:blipFill rotWithShape="1">
          <a:blip r:embed="rId2">
            <a:alphaModFix/>
          </a:blip>
          <a:srcRect/>
          <a:stretch/>
        </p:blipFill>
        <p:spPr>
          <a:xfrm>
            <a:off x="517213" y="1840350"/>
            <a:ext cx="2084831" cy="2084831"/>
          </a:xfrm>
          <a:prstGeom prst="rect">
            <a:avLst/>
          </a:prstGeom>
          <a:noFill/>
          <a:ln>
            <a:noFill/>
          </a:ln>
        </p:spPr>
      </p:pic>
      <p:sp>
        <p:nvSpPr>
          <p:cNvPr id="21" name="Google Shape;68;p11">
            <a:extLst>
              <a:ext uri="{FF2B5EF4-FFF2-40B4-BE49-F238E27FC236}">
                <a16:creationId xmlns:a16="http://schemas.microsoft.com/office/drawing/2014/main" id="{3A9FD1C8-1779-0C47-BB9E-072D3F9F23FA}"/>
              </a:ext>
            </a:extLst>
          </p:cNvPr>
          <p:cNvSpPr txBox="1">
            <a:spLocks/>
          </p:cNvSpPr>
          <p:nvPr userDrawn="1"/>
        </p:nvSpPr>
        <p:spPr>
          <a:xfrm>
            <a:off x="262890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2" name="Google Shape;68;p11">
            <a:extLst>
              <a:ext uri="{FF2B5EF4-FFF2-40B4-BE49-F238E27FC236}">
                <a16:creationId xmlns:a16="http://schemas.microsoft.com/office/drawing/2014/main" id="{82863EF7-85ED-BE46-81C7-20D19379899C}"/>
              </a:ext>
            </a:extLst>
          </p:cNvPr>
          <p:cNvSpPr txBox="1">
            <a:spLocks/>
          </p:cNvSpPr>
          <p:nvPr userDrawn="1"/>
        </p:nvSpPr>
        <p:spPr>
          <a:xfrm>
            <a:off x="611560"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3" name="Google Shape;68;p11">
            <a:extLst>
              <a:ext uri="{FF2B5EF4-FFF2-40B4-BE49-F238E27FC236}">
                <a16:creationId xmlns:a16="http://schemas.microsoft.com/office/drawing/2014/main" id="{026D1B83-7A3B-BD46-ACE2-45E5ED2B4B72}"/>
              </a:ext>
            </a:extLst>
          </p:cNvPr>
          <p:cNvSpPr txBox="1">
            <a:spLocks/>
          </p:cNvSpPr>
          <p:nvPr userDrawn="1"/>
        </p:nvSpPr>
        <p:spPr>
          <a:xfrm>
            <a:off x="665499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
        <p:nvSpPr>
          <p:cNvPr id="24" name="Google Shape;68;p11">
            <a:extLst>
              <a:ext uri="{FF2B5EF4-FFF2-40B4-BE49-F238E27FC236}">
                <a16:creationId xmlns:a16="http://schemas.microsoft.com/office/drawing/2014/main" id="{9885D9E9-5BFF-BB45-83EC-A01633B75DE9}"/>
              </a:ext>
            </a:extLst>
          </p:cNvPr>
          <p:cNvSpPr txBox="1">
            <a:spLocks/>
          </p:cNvSpPr>
          <p:nvPr userDrawn="1"/>
        </p:nvSpPr>
        <p:spPr>
          <a:xfrm>
            <a:off x="4637658" y="2108200"/>
            <a:ext cx="1873250" cy="157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rgbClr val="5B666F"/>
              </a:buClr>
              <a:buSzPts val="1000"/>
              <a:buFont typeface="Open Sans"/>
              <a:buNone/>
              <a:defRPr sz="1000" b="0" i="0" u="none" strike="noStrike" cap="none">
                <a:solidFill>
                  <a:srgbClr val="5B666F"/>
                </a:solidFill>
                <a:latin typeface="Open Sans"/>
                <a:ea typeface="Open Sans"/>
                <a:cs typeface="Open Sans"/>
                <a:sym typeface="Open Sans"/>
              </a:defRPr>
            </a:lvl1pPr>
            <a:lvl2pPr marL="914400" marR="0" lvl="1"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eaLnBrk="1" hangingPunct="1">
              <a:lnSpc>
                <a:spcPct val="115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4763" indent="-4763">
              <a:tabLst/>
            </a:pPr>
            <a:r>
              <a:rPr lang="nb-NO" sz="900">
                <a:solidFill>
                  <a:schemeClr val="bg1"/>
                </a:solidFill>
              </a:rPr>
              <a:t>Klikk for å redigere undertittelstil i malen</a:t>
            </a:r>
          </a:p>
        </p:txBody>
      </p:sp>
    </p:spTree>
    <p:extLst>
      <p:ext uri="{BB962C8B-B14F-4D97-AF65-F5344CB8AC3E}">
        <p14:creationId xmlns:p14="http://schemas.microsoft.com/office/powerpoint/2010/main" val="356684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EA383D63-DC67-DE4F-B78F-424AA451BD05}"/>
              </a:ext>
            </a:extLst>
          </p:cNvPr>
          <p:cNvSpPr>
            <a:spLocks noGrp="1"/>
          </p:cNvSpPr>
          <p:nvPr>
            <p:ph type="pic" sz="quarter" idx="11"/>
          </p:nvPr>
        </p:nvSpPr>
        <p:spPr>
          <a:xfrm>
            <a:off x="0" y="0"/>
            <a:ext cx="9144000" cy="5143500"/>
          </a:xfrm>
        </p:spPr>
        <p:txBody>
          <a:bodyPr/>
          <a:lstStyle/>
          <a:p>
            <a:r>
              <a:rPr lang="nb-NO"/>
              <a:t>Klikk på ikonet for å legge til et bilde</a:t>
            </a:r>
          </a:p>
        </p:txBody>
      </p:sp>
    </p:spTree>
    <p:extLst>
      <p:ext uri="{BB962C8B-B14F-4D97-AF65-F5344CB8AC3E}">
        <p14:creationId xmlns:p14="http://schemas.microsoft.com/office/powerpoint/2010/main" val="78665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fleksjonsoppgave x 2 1" preserve="1" userDrawn="1">
  <p:cSld name="1 refleksjonsoppgave ">
    <p:spTree>
      <p:nvGrpSpPr>
        <p:cNvPr id="1" name="Shape 57"/>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EDB81DCA-3D4A-594D-A895-3A6CC04BCFA0}"/>
              </a:ext>
            </a:extLst>
          </p:cNvPr>
          <p:cNvSpPr>
            <a:spLocks noGrp="1"/>
          </p:cNvSpPr>
          <p:nvPr>
            <p:ph type="pic" sz="quarter" idx="10"/>
          </p:nvPr>
        </p:nvSpPr>
        <p:spPr>
          <a:xfrm>
            <a:off x="4579684" y="0"/>
            <a:ext cx="4564316" cy="5143500"/>
          </a:xfrm>
        </p:spPr>
        <p:txBody>
          <a:bodyPr/>
          <a:lstStyle/>
          <a:p>
            <a:r>
              <a:rPr lang="nb-NO"/>
              <a:t>Klikk på ikonet for å legge til et bilde</a:t>
            </a:r>
          </a:p>
        </p:txBody>
      </p:sp>
      <p:sp>
        <p:nvSpPr>
          <p:cNvPr id="59" name="Google Shape;59;p10"/>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0"/>
          <p:cNvSpPr txBox="1">
            <a:spLocks noGrp="1"/>
          </p:cNvSpPr>
          <p:nvPr>
            <p:ph type="subTitle" idx="1"/>
          </p:nvPr>
        </p:nvSpPr>
        <p:spPr>
          <a:xfrm>
            <a:off x="3005550" y="4675742"/>
            <a:ext cx="3132900" cy="391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00"/>
              <a:buNone/>
              <a:defRPr sz="900">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61" name="Google Shape;61;p10"/>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2" name="Google Shape;62;p10"/>
          <p:cNvSpPr txBox="1">
            <a:spLocks noGrp="1"/>
          </p:cNvSpPr>
          <p:nvPr>
            <p:ph type="subTitle" idx="2"/>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63" name="Google Shape;63;p10"/>
          <p:cNvSpPr txBox="1">
            <a:spLocks noGrp="1"/>
          </p:cNvSpPr>
          <p:nvPr>
            <p:ph type="title"/>
          </p:nvPr>
        </p:nvSpPr>
        <p:spPr>
          <a:xfrm>
            <a:off x="440000" y="955700"/>
            <a:ext cx="4673100"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64" name="Google Shape;64;p10"/>
          <p:cNvSpPr txBox="1">
            <a:spLocks noGrp="1"/>
          </p:cNvSpPr>
          <p:nvPr>
            <p:ph type="body" idx="3"/>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3727209531"/>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leksjonsoppgave x 2" preserve="1">
  <p:cSld name="2 refleksjonsoppgaver">
    <p:spTree>
      <p:nvGrpSpPr>
        <p:cNvPr id="1" name="Shape 45"/>
        <p:cNvGrpSpPr/>
        <p:nvPr/>
      </p:nvGrpSpPr>
      <p:grpSpPr>
        <a:xfrm>
          <a:off x="0" y="0"/>
          <a:ext cx="0" cy="0"/>
          <a:chOff x="0" y="0"/>
          <a:chExt cx="0" cy="0"/>
        </a:xfrm>
      </p:grpSpPr>
      <p:sp>
        <p:nvSpPr>
          <p:cNvPr id="46" name="Google Shape;46;p9"/>
          <p:cNvSpPr/>
          <p:nvPr/>
        </p:nvSpPr>
        <p:spPr>
          <a:xfrm>
            <a:off x="3005550" y="4682005"/>
            <a:ext cx="3132900" cy="391500"/>
          </a:xfrm>
          <a:prstGeom prst="roundRect">
            <a:avLst>
              <a:gd name="adj" fmla="val 16667"/>
            </a:avLst>
          </a:prstGeom>
          <a:solidFill>
            <a:srgbClr val="2C7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9"/>
          <p:cNvSpPr txBox="1">
            <a:spLocks noGrp="1"/>
          </p:cNvSpPr>
          <p:nvPr>
            <p:ph type="subTitle" idx="1"/>
          </p:nvPr>
        </p:nvSpPr>
        <p:spPr>
          <a:xfrm>
            <a:off x="3005550" y="4682005"/>
            <a:ext cx="3132900" cy="391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900"/>
              <a:buNone/>
              <a:defRPr sz="900">
                <a:solidFill>
                  <a:schemeClr val="lt1"/>
                </a:solidFill>
              </a:defRPr>
            </a:lvl1pPr>
            <a:lvl2pPr lvl="1" algn="ctr">
              <a:spcBef>
                <a:spcPts val="0"/>
              </a:spcBef>
              <a:spcAft>
                <a:spcPts val="0"/>
              </a:spcAft>
              <a:buClr>
                <a:schemeClr val="lt1"/>
              </a:buClr>
              <a:buSzPts val="1400"/>
              <a:buNone/>
              <a:defRPr>
                <a:solidFill>
                  <a:schemeClr val="lt1"/>
                </a:solidFill>
              </a:defRPr>
            </a:lvl2pPr>
            <a:lvl3pPr lvl="2" algn="ctr">
              <a:spcBef>
                <a:spcPts val="0"/>
              </a:spcBef>
              <a:spcAft>
                <a:spcPts val="0"/>
              </a:spcAft>
              <a:buClr>
                <a:schemeClr val="lt1"/>
              </a:buClr>
              <a:buSzPts val="1400"/>
              <a:buNone/>
              <a:defRPr>
                <a:solidFill>
                  <a:schemeClr val="lt1"/>
                </a:solidFill>
              </a:defRPr>
            </a:lvl3pPr>
            <a:lvl4pPr lvl="3" algn="ctr">
              <a:spcBef>
                <a:spcPts val="0"/>
              </a:spcBef>
              <a:spcAft>
                <a:spcPts val="0"/>
              </a:spcAft>
              <a:buClr>
                <a:schemeClr val="lt1"/>
              </a:buClr>
              <a:buSzPts val="1400"/>
              <a:buNone/>
              <a:defRPr>
                <a:solidFill>
                  <a:schemeClr val="lt1"/>
                </a:solidFill>
              </a:defRPr>
            </a:lvl4pPr>
            <a:lvl5pPr lvl="4" algn="ctr">
              <a:spcBef>
                <a:spcPts val="0"/>
              </a:spcBef>
              <a:spcAft>
                <a:spcPts val="0"/>
              </a:spcAft>
              <a:buClr>
                <a:schemeClr val="lt1"/>
              </a:buClr>
              <a:buSzPts val="1400"/>
              <a:buNone/>
              <a:defRPr>
                <a:solidFill>
                  <a:schemeClr val="lt1"/>
                </a:solidFill>
              </a:defRPr>
            </a:lvl5pPr>
            <a:lvl6pPr lvl="5" algn="ctr">
              <a:spcBef>
                <a:spcPts val="0"/>
              </a:spcBef>
              <a:spcAft>
                <a:spcPts val="0"/>
              </a:spcAft>
              <a:buClr>
                <a:schemeClr val="lt1"/>
              </a:buClr>
              <a:buSzPts val="1400"/>
              <a:buNone/>
              <a:defRPr>
                <a:solidFill>
                  <a:schemeClr val="lt1"/>
                </a:solidFill>
              </a:defRPr>
            </a:lvl6pPr>
            <a:lvl7pPr lvl="6" algn="ctr">
              <a:spcBef>
                <a:spcPts val="0"/>
              </a:spcBef>
              <a:spcAft>
                <a:spcPts val="0"/>
              </a:spcAft>
              <a:buClr>
                <a:schemeClr val="lt1"/>
              </a:buClr>
              <a:buSzPts val="1400"/>
              <a:buNone/>
              <a:defRPr>
                <a:solidFill>
                  <a:schemeClr val="lt1"/>
                </a:solidFill>
              </a:defRPr>
            </a:lvl7pPr>
            <a:lvl8pPr lvl="7" algn="ctr">
              <a:spcBef>
                <a:spcPts val="0"/>
              </a:spcBef>
              <a:spcAft>
                <a:spcPts val="0"/>
              </a:spcAft>
              <a:buClr>
                <a:schemeClr val="lt1"/>
              </a:buClr>
              <a:buSzPts val="1400"/>
              <a:buNone/>
              <a:defRPr>
                <a:solidFill>
                  <a:schemeClr val="lt1"/>
                </a:solidFill>
              </a:defRPr>
            </a:lvl8pPr>
            <a:lvl9pPr lvl="8" algn="ctr">
              <a:spcBef>
                <a:spcPts val="0"/>
              </a:spcBef>
              <a:spcAft>
                <a:spcPts val="0"/>
              </a:spcAft>
              <a:buClr>
                <a:schemeClr val="lt1"/>
              </a:buClr>
              <a:buSzPts val="1400"/>
              <a:buNone/>
              <a:defRPr>
                <a:solidFill>
                  <a:schemeClr val="lt1"/>
                </a:solidFill>
              </a:defRPr>
            </a:lvl9pPr>
          </a:lstStyle>
          <a:p>
            <a:r>
              <a:rPr lang="nb-NO"/>
              <a:t>Klikk for å redigere undertittelstil i malen</a:t>
            </a:r>
            <a:endParaRPr/>
          </a:p>
        </p:txBody>
      </p:sp>
      <p:sp>
        <p:nvSpPr>
          <p:cNvPr id="48" name="Google Shape;48;p9"/>
          <p:cNvSpPr/>
          <p:nvPr/>
        </p:nvSpPr>
        <p:spPr>
          <a:xfrm>
            <a:off x="44000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49" name="Google Shape;49;p9"/>
          <p:cNvSpPr/>
          <p:nvPr/>
        </p:nvSpPr>
        <p:spPr>
          <a:xfrm>
            <a:off x="5037020" y="83250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0" name="Google Shape;50;p9"/>
          <p:cNvSpPr/>
          <p:nvPr/>
        </p:nvSpPr>
        <p:spPr>
          <a:xfrm>
            <a:off x="4567237" y="391017"/>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1" name="Google Shape;51;p9"/>
          <p:cNvSpPr txBox="1">
            <a:spLocks noGrp="1"/>
          </p:cNvSpPr>
          <p:nvPr>
            <p:ph type="subTitle" idx="2"/>
          </p:nvPr>
        </p:nvSpPr>
        <p:spPr>
          <a:xfrm>
            <a:off x="5055823"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2" name="Google Shape;52;p9"/>
          <p:cNvSpPr txBox="1">
            <a:spLocks noGrp="1"/>
          </p:cNvSpPr>
          <p:nvPr>
            <p:ph type="subTitle" idx="3"/>
          </p:nvPr>
        </p:nvSpPr>
        <p:spPr>
          <a:xfrm>
            <a:off x="440000" y="378850"/>
            <a:ext cx="3780000" cy="391500"/>
          </a:xfrm>
          <a:prstGeom prst="rect">
            <a:avLst/>
          </a:prstGeom>
        </p:spPr>
        <p:txBody>
          <a:bodyPr spcFirstLastPara="1" wrap="square" lIns="0" tIns="91425" rIns="91425" bIns="91425" anchor="t" anchorCtr="0">
            <a:normAutofit/>
          </a:bodyPr>
          <a:lstStyle>
            <a:lvl1pPr marL="6350" lvl="0" indent="-6350" rtl="0">
              <a:spcBef>
                <a:spcPts val="0"/>
              </a:spcBef>
              <a:spcAft>
                <a:spcPts val="0"/>
              </a:spcAft>
              <a:buClr>
                <a:schemeClr val="accent3"/>
              </a:buClr>
              <a:buSzPts val="900"/>
              <a:buNone/>
              <a:tabLst/>
              <a:defRPr sz="900">
                <a:solidFill>
                  <a:srgbClr val="5B6670"/>
                </a:solidFill>
              </a:defRPr>
            </a:lvl1pPr>
            <a:lvl2pPr lvl="1" rtl="0">
              <a:spcBef>
                <a:spcPts val="0"/>
              </a:spcBef>
              <a:spcAft>
                <a:spcPts val="0"/>
              </a:spcAft>
              <a:buClr>
                <a:schemeClr val="accent3"/>
              </a:buClr>
              <a:buSzPts val="1400"/>
              <a:buNone/>
              <a:defRPr>
                <a:solidFill>
                  <a:schemeClr val="accent3"/>
                </a:solidFill>
              </a:defRPr>
            </a:lvl2pPr>
            <a:lvl3pPr lvl="2" rtl="0">
              <a:spcBef>
                <a:spcPts val="0"/>
              </a:spcBef>
              <a:spcAft>
                <a:spcPts val="0"/>
              </a:spcAft>
              <a:buClr>
                <a:schemeClr val="accent3"/>
              </a:buClr>
              <a:buSzPts val="1400"/>
              <a:buNone/>
              <a:defRPr>
                <a:solidFill>
                  <a:schemeClr val="accent3"/>
                </a:solidFill>
              </a:defRPr>
            </a:lvl3pPr>
            <a:lvl4pPr lvl="3" rtl="0">
              <a:spcBef>
                <a:spcPts val="0"/>
              </a:spcBef>
              <a:spcAft>
                <a:spcPts val="0"/>
              </a:spcAft>
              <a:buClr>
                <a:schemeClr val="accent3"/>
              </a:buClr>
              <a:buSzPts val="1400"/>
              <a:buNone/>
              <a:defRPr>
                <a:solidFill>
                  <a:schemeClr val="accent3"/>
                </a:solidFill>
              </a:defRPr>
            </a:lvl4pPr>
            <a:lvl5pPr lvl="4" rtl="0">
              <a:spcBef>
                <a:spcPts val="0"/>
              </a:spcBef>
              <a:spcAft>
                <a:spcPts val="0"/>
              </a:spcAft>
              <a:buClr>
                <a:schemeClr val="accent3"/>
              </a:buClr>
              <a:buSzPts val="1400"/>
              <a:buNone/>
              <a:defRPr>
                <a:solidFill>
                  <a:schemeClr val="accent3"/>
                </a:solidFill>
              </a:defRPr>
            </a:lvl5pPr>
            <a:lvl6pPr lvl="5" rtl="0">
              <a:spcBef>
                <a:spcPts val="0"/>
              </a:spcBef>
              <a:spcAft>
                <a:spcPts val="0"/>
              </a:spcAft>
              <a:buClr>
                <a:schemeClr val="accent3"/>
              </a:buClr>
              <a:buSzPts val="1400"/>
              <a:buNone/>
              <a:defRPr>
                <a:solidFill>
                  <a:schemeClr val="accent3"/>
                </a:solidFill>
              </a:defRPr>
            </a:lvl6pPr>
            <a:lvl7pPr lvl="6" rtl="0">
              <a:spcBef>
                <a:spcPts val="0"/>
              </a:spcBef>
              <a:spcAft>
                <a:spcPts val="0"/>
              </a:spcAft>
              <a:buClr>
                <a:schemeClr val="accent3"/>
              </a:buClr>
              <a:buSzPts val="1400"/>
              <a:buNone/>
              <a:defRPr>
                <a:solidFill>
                  <a:schemeClr val="accent3"/>
                </a:solidFill>
              </a:defRPr>
            </a:lvl7pPr>
            <a:lvl8pPr lvl="7" rtl="0">
              <a:spcBef>
                <a:spcPts val="0"/>
              </a:spcBef>
              <a:spcAft>
                <a:spcPts val="0"/>
              </a:spcAft>
              <a:buClr>
                <a:schemeClr val="accent3"/>
              </a:buClr>
              <a:buSzPts val="1400"/>
              <a:buNone/>
              <a:defRPr>
                <a:solidFill>
                  <a:schemeClr val="accent3"/>
                </a:solidFill>
              </a:defRPr>
            </a:lvl8pPr>
            <a:lvl9pPr lvl="8" rtl="0">
              <a:spcBef>
                <a:spcPts val="0"/>
              </a:spcBef>
              <a:spcAft>
                <a:spcPts val="0"/>
              </a:spcAft>
              <a:buClr>
                <a:schemeClr val="accent3"/>
              </a:buClr>
              <a:buSzPts val="1400"/>
              <a:buNone/>
              <a:defRPr>
                <a:solidFill>
                  <a:schemeClr val="accent3"/>
                </a:solidFill>
              </a:defRPr>
            </a:lvl9pPr>
          </a:lstStyle>
          <a:p>
            <a:r>
              <a:rPr lang="nb-NO"/>
              <a:t>Klikk for å redigere undertittelstil i malen</a:t>
            </a:r>
            <a:endParaRPr/>
          </a:p>
        </p:txBody>
      </p:sp>
      <p:sp>
        <p:nvSpPr>
          <p:cNvPr id="53" name="Google Shape;53;p9"/>
          <p:cNvSpPr txBox="1">
            <a:spLocks noGrp="1"/>
          </p:cNvSpPr>
          <p:nvPr>
            <p:ph type="title"/>
          </p:nvPr>
        </p:nvSpPr>
        <p:spPr>
          <a:xfrm>
            <a:off x="440000" y="955700"/>
            <a:ext cx="3780000" cy="976200"/>
          </a:xfrm>
          <a:prstGeom prst="rect">
            <a:avLst/>
          </a:prstGeom>
        </p:spPr>
        <p:txBody>
          <a:bodyPr spcFirstLastPara="1" wrap="square" lIns="0"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955700"/>
            <a:ext cx="3768775" cy="976200"/>
          </a:xfrm>
          <a:prstGeom prst="rect">
            <a:avLst/>
          </a:prstGeom>
        </p:spPr>
        <p:txBody>
          <a:bodyPr spcFirstLastPara="1" wrap="square" lIns="0"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5" name="Google Shape;55;p9"/>
          <p:cNvSpPr txBox="1">
            <a:spLocks noGrp="1"/>
          </p:cNvSpPr>
          <p:nvPr>
            <p:ph type="body" idx="5"/>
          </p:nvPr>
        </p:nvSpPr>
        <p:spPr>
          <a:xfrm>
            <a:off x="5055832" y="1967225"/>
            <a:ext cx="3780000" cy="2010900"/>
          </a:xfrm>
          <a:prstGeom prst="rect">
            <a:avLst/>
          </a:prstGeom>
        </p:spPr>
        <p:txBody>
          <a:bodyPr spcFirstLastPara="1" wrap="square" lIns="0" tIns="91425" rIns="91425" bIns="91425" anchor="t" anchorCtr="0">
            <a:normAutofit/>
          </a:bodyPr>
          <a:lstStyle>
            <a:lvl1pPr marL="6350" lvl="0" indent="0">
              <a:spcBef>
                <a:spcPts val="0"/>
              </a:spcBef>
              <a:spcAft>
                <a:spcPts val="0"/>
              </a:spcAft>
              <a:buClr>
                <a:srgbClr val="5B6670"/>
              </a:buClr>
              <a:buSzPts val="1100"/>
              <a:buFontTx/>
              <a:buNone/>
              <a:tabLst/>
              <a:defRPr sz="1100">
                <a:solidFill>
                  <a:srgbClr val="5B6670"/>
                </a:solidFill>
              </a:defRPr>
            </a:lvl1pPr>
            <a:lvl2pPr marL="914400" lvl="1" indent="-298450">
              <a:spcBef>
                <a:spcPts val="0"/>
              </a:spcBef>
              <a:spcAft>
                <a:spcPts val="0"/>
              </a:spcAft>
              <a:buClr>
                <a:schemeClr val="accent2"/>
              </a:buClr>
              <a:buSzPts val="1100"/>
              <a:buChar char="○"/>
              <a:defRPr sz="1100">
                <a:solidFill>
                  <a:schemeClr val="accent2"/>
                </a:solidFill>
              </a:defRPr>
            </a:lvl2pPr>
            <a:lvl3pPr marL="1371600" lvl="2" indent="-298450">
              <a:spcBef>
                <a:spcPts val="0"/>
              </a:spcBef>
              <a:spcAft>
                <a:spcPts val="0"/>
              </a:spcAft>
              <a:buClr>
                <a:schemeClr val="accent2"/>
              </a:buClr>
              <a:buSzPts val="1100"/>
              <a:buChar char="■"/>
              <a:defRPr sz="1100">
                <a:solidFill>
                  <a:schemeClr val="accent2"/>
                </a:solidFill>
              </a:defRPr>
            </a:lvl3pPr>
            <a:lvl4pPr marL="1828800" lvl="3" indent="-298450">
              <a:spcBef>
                <a:spcPts val="0"/>
              </a:spcBef>
              <a:spcAft>
                <a:spcPts val="0"/>
              </a:spcAft>
              <a:buClr>
                <a:schemeClr val="accent2"/>
              </a:buClr>
              <a:buSzPts val="1100"/>
              <a:buChar char="●"/>
              <a:defRPr sz="1100">
                <a:solidFill>
                  <a:schemeClr val="accent2"/>
                </a:solidFill>
              </a:defRPr>
            </a:lvl4pPr>
            <a:lvl5pPr marL="2286000" lvl="4" indent="-298450">
              <a:spcBef>
                <a:spcPts val="0"/>
              </a:spcBef>
              <a:spcAft>
                <a:spcPts val="0"/>
              </a:spcAft>
              <a:buClr>
                <a:schemeClr val="accent2"/>
              </a:buClr>
              <a:buSzPts val="1100"/>
              <a:buChar char="○"/>
              <a:defRPr sz="1100">
                <a:solidFill>
                  <a:schemeClr val="accent2"/>
                </a:solidFill>
              </a:defRPr>
            </a:lvl5pPr>
            <a:lvl6pPr marL="2743200" lvl="5" indent="-298450">
              <a:spcBef>
                <a:spcPts val="0"/>
              </a:spcBef>
              <a:spcAft>
                <a:spcPts val="0"/>
              </a:spcAft>
              <a:buClr>
                <a:schemeClr val="accent2"/>
              </a:buClr>
              <a:buSzPts val="1100"/>
              <a:buChar char="■"/>
              <a:defRPr sz="1100">
                <a:solidFill>
                  <a:schemeClr val="accent2"/>
                </a:solidFill>
              </a:defRPr>
            </a:lvl6pPr>
            <a:lvl7pPr marL="3200400" lvl="6" indent="-298450">
              <a:spcBef>
                <a:spcPts val="0"/>
              </a:spcBef>
              <a:spcAft>
                <a:spcPts val="0"/>
              </a:spcAft>
              <a:buClr>
                <a:schemeClr val="accent2"/>
              </a:buClr>
              <a:buSzPts val="1100"/>
              <a:buChar char="●"/>
              <a:defRPr sz="1100">
                <a:solidFill>
                  <a:schemeClr val="accent2"/>
                </a:solidFill>
              </a:defRPr>
            </a:lvl7pPr>
            <a:lvl8pPr marL="3657600" lvl="7" indent="-298450">
              <a:spcBef>
                <a:spcPts val="0"/>
              </a:spcBef>
              <a:spcAft>
                <a:spcPts val="0"/>
              </a:spcAft>
              <a:buClr>
                <a:schemeClr val="accent2"/>
              </a:buClr>
              <a:buSzPts val="1100"/>
              <a:buChar char="○"/>
              <a:defRPr sz="1100">
                <a:solidFill>
                  <a:schemeClr val="accent2"/>
                </a:solidFill>
              </a:defRPr>
            </a:lvl8pPr>
            <a:lvl9pPr marL="4114800" lvl="8" indent="-29845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
        <p:nvSpPr>
          <p:cNvPr id="56" name="Google Shape;56;p9"/>
          <p:cNvSpPr txBox="1">
            <a:spLocks noGrp="1"/>
          </p:cNvSpPr>
          <p:nvPr>
            <p:ph type="body" idx="6"/>
          </p:nvPr>
        </p:nvSpPr>
        <p:spPr>
          <a:xfrm>
            <a:off x="440000" y="1967225"/>
            <a:ext cx="3780000" cy="2010900"/>
          </a:xfrm>
          <a:prstGeom prst="rect">
            <a:avLst/>
          </a:prstGeom>
        </p:spPr>
        <p:txBody>
          <a:bodyPr spcFirstLastPara="1" wrap="square" lIns="0" tIns="91425" rIns="91425" bIns="91425" anchor="t" anchorCtr="0">
            <a:normAutofit/>
          </a:bodyPr>
          <a:lstStyle>
            <a:lvl1pPr marL="6350" lvl="0" indent="0" rtl="0">
              <a:spcBef>
                <a:spcPts val="0"/>
              </a:spcBef>
              <a:spcAft>
                <a:spcPts val="0"/>
              </a:spcAft>
              <a:buClr>
                <a:srgbClr val="5B6670"/>
              </a:buClr>
              <a:buSzPts val="1100"/>
              <a:buFontTx/>
              <a:buNone/>
              <a:tabLst/>
              <a:defRPr sz="1100">
                <a:solidFill>
                  <a:srgbClr val="5B6670"/>
                </a:solidFill>
              </a:defRPr>
            </a:lvl1pPr>
            <a:lvl2pPr marL="914400" lvl="1" indent="-298450" rtl="0">
              <a:spcBef>
                <a:spcPts val="0"/>
              </a:spcBef>
              <a:spcAft>
                <a:spcPts val="0"/>
              </a:spcAft>
              <a:buClr>
                <a:schemeClr val="accent2"/>
              </a:buClr>
              <a:buSzPts val="1100"/>
              <a:buChar char="○"/>
              <a:defRPr sz="1100">
                <a:solidFill>
                  <a:schemeClr val="accent2"/>
                </a:solidFill>
              </a:defRPr>
            </a:lvl2pPr>
            <a:lvl3pPr marL="1371600" lvl="2" indent="-298450" rtl="0">
              <a:spcBef>
                <a:spcPts val="0"/>
              </a:spcBef>
              <a:spcAft>
                <a:spcPts val="0"/>
              </a:spcAft>
              <a:buClr>
                <a:schemeClr val="accent2"/>
              </a:buClr>
              <a:buSzPts val="1100"/>
              <a:buChar char="■"/>
              <a:defRPr sz="1100">
                <a:solidFill>
                  <a:schemeClr val="accent2"/>
                </a:solidFill>
              </a:defRPr>
            </a:lvl3pPr>
            <a:lvl4pPr marL="1828800" lvl="3" indent="-298450" rtl="0">
              <a:spcBef>
                <a:spcPts val="0"/>
              </a:spcBef>
              <a:spcAft>
                <a:spcPts val="0"/>
              </a:spcAft>
              <a:buClr>
                <a:schemeClr val="accent2"/>
              </a:buClr>
              <a:buSzPts val="1100"/>
              <a:buChar char="●"/>
              <a:defRPr sz="1100">
                <a:solidFill>
                  <a:schemeClr val="accent2"/>
                </a:solidFill>
              </a:defRPr>
            </a:lvl4pPr>
            <a:lvl5pPr marL="2286000" lvl="4" indent="-298450" rtl="0">
              <a:spcBef>
                <a:spcPts val="0"/>
              </a:spcBef>
              <a:spcAft>
                <a:spcPts val="0"/>
              </a:spcAft>
              <a:buClr>
                <a:schemeClr val="accent2"/>
              </a:buClr>
              <a:buSzPts val="1100"/>
              <a:buChar char="○"/>
              <a:defRPr sz="1100">
                <a:solidFill>
                  <a:schemeClr val="accent2"/>
                </a:solidFill>
              </a:defRPr>
            </a:lvl5pPr>
            <a:lvl6pPr marL="2743200" lvl="5" indent="-298450" rtl="0">
              <a:spcBef>
                <a:spcPts val="0"/>
              </a:spcBef>
              <a:spcAft>
                <a:spcPts val="0"/>
              </a:spcAft>
              <a:buClr>
                <a:schemeClr val="accent2"/>
              </a:buClr>
              <a:buSzPts val="1100"/>
              <a:buChar char="■"/>
              <a:defRPr sz="1100">
                <a:solidFill>
                  <a:schemeClr val="accent2"/>
                </a:solidFill>
              </a:defRPr>
            </a:lvl6pPr>
            <a:lvl7pPr marL="3200400" lvl="6" indent="-298450" rtl="0">
              <a:spcBef>
                <a:spcPts val="0"/>
              </a:spcBef>
              <a:spcAft>
                <a:spcPts val="0"/>
              </a:spcAft>
              <a:buClr>
                <a:schemeClr val="accent2"/>
              </a:buClr>
              <a:buSzPts val="1100"/>
              <a:buChar char="●"/>
              <a:defRPr sz="1100">
                <a:solidFill>
                  <a:schemeClr val="accent2"/>
                </a:solidFill>
              </a:defRPr>
            </a:lvl7pPr>
            <a:lvl8pPr marL="3657600" lvl="7" indent="-298450" rtl="0">
              <a:spcBef>
                <a:spcPts val="0"/>
              </a:spcBef>
              <a:spcAft>
                <a:spcPts val="0"/>
              </a:spcAft>
              <a:buClr>
                <a:schemeClr val="accent2"/>
              </a:buClr>
              <a:buSzPts val="1100"/>
              <a:buChar char="○"/>
              <a:defRPr sz="1100">
                <a:solidFill>
                  <a:schemeClr val="accent2"/>
                </a:solidFill>
              </a:defRPr>
            </a:lvl8pPr>
            <a:lvl9pPr marL="4114800" lvl="8" indent="-298450" rtl="0">
              <a:spcBef>
                <a:spcPts val="0"/>
              </a:spcBef>
              <a:spcAft>
                <a:spcPts val="0"/>
              </a:spcAft>
              <a:buClr>
                <a:schemeClr val="accent2"/>
              </a:buClr>
              <a:buSzPts val="1100"/>
              <a:buChar char="■"/>
              <a:defRPr sz="1100">
                <a:solidFill>
                  <a:schemeClr val="accent2"/>
                </a:solidFill>
              </a:defRPr>
            </a:lvl9pPr>
          </a:lstStyle>
          <a:p>
            <a:pPr lvl="0"/>
            <a:r>
              <a:rPr lang="nb-NO"/>
              <a:t>Klikk for å redigere tekststiler i malen</a:t>
            </a:r>
          </a:p>
        </p:txBody>
      </p:sp>
    </p:spTree>
    <p:extLst>
      <p:ext uri="{BB962C8B-B14F-4D97-AF65-F5344CB8AC3E}">
        <p14:creationId xmlns:p14="http://schemas.microsoft.com/office/powerpoint/2010/main" val="828306729"/>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med overskrift">
    <p:spTree>
      <p:nvGrpSpPr>
        <p:cNvPr id="1" name=""/>
        <p:cNvGrpSpPr/>
        <p:nvPr/>
      </p:nvGrpSpPr>
      <p:grpSpPr>
        <a:xfrm>
          <a:off x="0" y="0"/>
          <a:ext cx="0" cy="0"/>
          <a:chOff x="0" y="0"/>
          <a:chExt cx="0" cy="0"/>
        </a:xfrm>
      </p:grpSpPr>
      <p:sp>
        <p:nvSpPr>
          <p:cNvPr id="4" name="Google Shape;76;p12">
            <a:extLst>
              <a:ext uri="{FF2B5EF4-FFF2-40B4-BE49-F238E27FC236}">
                <a16:creationId xmlns:a16="http://schemas.microsoft.com/office/drawing/2014/main" id="{22040B22-10E5-B84F-BB3C-AE0E4C5F6638}"/>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Open Sans"/>
                <a:ea typeface="Open Sans"/>
                <a:cs typeface="Open Sans"/>
                <a:sym typeface="Open Sans"/>
              </a:defRPr>
            </a:lvl2pPr>
            <a:lvl3pPr lvl="2" algn="ctr" rtl="0">
              <a:spcBef>
                <a:spcPts val="0"/>
              </a:spcBef>
              <a:spcAft>
                <a:spcPts val="0"/>
              </a:spcAft>
              <a:buSzPts val="2800"/>
              <a:buNone/>
              <a:defRPr>
                <a:latin typeface="Open Sans"/>
                <a:ea typeface="Open Sans"/>
                <a:cs typeface="Open Sans"/>
                <a:sym typeface="Open Sans"/>
              </a:defRPr>
            </a:lvl3pPr>
            <a:lvl4pPr lvl="3" algn="ctr" rtl="0">
              <a:spcBef>
                <a:spcPts val="0"/>
              </a:spcBef>
              <a:spcAft>
                <a:spcPts val="0"/>
              </a:spcAft>
              <a:buSzPts val="2800"/>
              <a:buNone/>
              <a:defRPr>
                <a:latin typeface="Open Sans"/>
                <a:ea typeface="Open Sans"/>
                <a:cs typeface="Open Sans"/>
                <a:sym typeface="Open Sans"/>
              </a:defRPr>
            </a:lvl4pPr>
            <a:lvl5pPr lvl="4" algn="ctr" rtl="0">
              <a:spcBef>
                <a:spcPts val="0"/>
              </a:spcBef>
              <a:spcAft>
                <a:spcPts val="0"/>
              </a:spcAft>
              <a:buSzPts val="2800"/>
              <a:buNone/>
              <a:defRPr>
                <a:latin typeface="Open Sans"/>
                <a:ea typeface="Open Sans"/>
                <a:cs typeface="Open Sans"/>
                <a:sym typeface="Open Sans"/>
              </a:defRPr>
            </a:lvl5pPr>
            <a:lvl6pPr lvl="5" algn="ctr" rtl="0">
              <a:spcBef>
                <a:spcPts val="0"/>
              </a:spcBef>
              <a:spcAft>
                <a:spcPts val="0"/>
              </a:spcAft>
              <a:buSzPts val="2800"/>
              <a:buNone/>
              <a:defRPr>
                <a:latin typeface="Open Sans"/>
                <a:ea typeface="Open Sans"/>
                <a:cs typeface="Open Sans"/>
                <a:sym typeface="Open Sans"/>
              </a:defRPr>
            </a:lvl6pPr>
            <a:lvl7pPr lvl="6" algn="ctr" rtl="0">
              <a:spcBef>
                <a:spcPts val="0"/>
              </a:spcBef>
              <a:spcAft>
                <a:spcPts val="0"/>
              </a:spcAft>
              <a:buSzPts val="2800"/>
              <a:buNone/>
              <a:defRPr>
                <a:latin typeface="Open Sans"/>
                <a:ea typeface="Open Sans"/>
                <a:cs typeface="Open Sans"/>
                <a:sym typeface="Open Sans"/>
              </a:defRPr>
            </a:lvl7pPr>
            <a:lvl8pPr lvl="7" algn="ctr" rtl="0">
              <a:spcBef>
                <a:spcPts val="0"/>
              </a:spcBef>
              <a:spcAft>
                <a:spcPts val="0"/>
              </a:spcAft>
              <a:buSzPts val="2800"/>
              <a:buNone/>
              <a:defRPr>
                <a:latin typeface="Open Sans"/>
                <a:ea typeface="Open Sans"/>
                <a:cs typeface="Open Sans"/>
                <a:sym typeface="Open Sans"/>
              </a:defRPr>
            </a:lvl8pPr>
            <a:lvl9pPr lvl="8" algn="ctr"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77;p12">
            <a:extLst>
              <a:ext uri="{FF2B5EF4-FFF2-40B4-BE49-F238E27FC236}">
                <a16:creationId xmlns:a16="http://schemas.microsoft.com/office/drawing/2014/main" id="{6FB68313-3985-B44B-9EDC-0A92E0B2772D}"/>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78;p12">
            <a:extLst>
              <a:ext uri="{FF2B5EF4-FFF2-40B4-BE49-F238E27FC236}">
                <a16:creationId xmlns:a16="http://schemas.microsoft.com/office/drawing/2014/main" id="{103A74F2-413E-6745-A659-C7A72EF0C78A}"/>
              </a:ext>
            </a:extLst>
          </p:cNvPr>
          <p:cNvSpPr txBox="1">
            <a:spLocks noGrp="1"/>
          </p:cNvSpPr>
          <p:nvPr>
            <p:ph type="subTitle" idx="1"/>
          </p:nvPr>
        </p:nvSpPr>
        <p:spPr>
          <a:xfrm>
            <a:off x="1946550" y="1116000"/>
            <a:ext cx="5250900" cy="520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spTree>
    <p:extLst>
      <p:ext uri="{BB962C8B-B14F-4D97-AF65-F5344CB8AC3E}">
        <p14:creationId xmlns:p14="http://schemas.microsoft.com/office/powerpoint/2010/main" val="610047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kk for i dag">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E6E88A82-BB71-0642-8E10-A5DE3D3AD507}"/>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pic>
        <p:nvPicPr>
          <p:cNvPr id="6" name="Google Shape;16;p3">
            <a:extLst>
              <a:ext uri="{FF2B5EF4-FFF2-40B4-BE49-F238E27FC236}">
                <a16:creationId xmlns:a16="http://schemas.microsoft.com/office/drawing/2014/main" id="{063D3FDA-4A37-6D4D-BE18-266237BDE162}"/>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
        <p:nvSpPr>
          <p:cNvPr id="7" name="Google Shape;17;p3">
            <a:extLst>
              <a:ext uri="{FF2B5EF4-FFF2-40B4-BE49-F238E27FC236}">
                <a16:creationId xmlns:a16="http://schemas.microsoft.com/office/drawing/2014/main" id="{547B545A-B96A-3040-A64F-5B110111BDDB}"/>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8" name="Google Shape;14;p3">
            <a:extLst>
              <a:ext uri="{FF2B5EF4-FFF2-40B4-BE49-F238E27FC236}">
                <a16:creationId xmlns:a16="http://schemas.microsoft.com/office/drawing/2014/main" id="{E32A3D5C-9893-6A43-9B40-28655795BA5D}"/>
              </a:ext>
            </a:extLst>
          </p:cNvPr>
          <p:cNvSpPr txBox="1">
            <a:spLocks/>
          </p:cNvSpPr>
          <p:nvPr userDrawn="1"/>
        </p:nvSpPr>
        <p:spPr>
          <a:xfrm>
            <a:off x="1332000" y="1922250"/>
            <a:ext cx="6480000" cy="841800"/>
          </a:xfrm>
          <a:prstGeom prst="rect">
            <a:avLst/>
          </a:prstGeom>
          <a:no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lt1"/>
              </a:buClr>
              <a:buSzPts val="3600"/>
              <a:buFont typeface="Titillium Web"/>
              <a:buNone/>
              <a:defRPr sz="3600" b="1" i="0" u="none" strike="noStrike" cap="none">
                <a:solidFill>
                  <a:schemeClr val="lt1"/>
                </a:solidFill>
                <a:latin typeface="Titillium Web"/>
                <a:ea typeface="Titillium Web"/>
                <a:cs typeface="Titillium Web"/>
                <a:sym typeface="Titillium Web"/>
              </a:defRPr>
            </a:lvl1pPr>
            <a:lvl2pPr marR="0" lvl="1"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eaLnBrk="1" hangingPunct="1">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nb-NO"/>
              <a:t>Takk for i dag</a:t>
            </a:r>
          </a:p>
        </p:txBody>
      </p:sp>
    </p:spTree>
    <p:extLst>
      <p:ext uri="{BB962C8B-B14F-4D97-AF65-F5344CB8AC3E}">
        <p14:creationId xmlns:p14="http://schemas.microsoft.com/office/powerpoint/2010/main" val="797019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tat">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5F1F76BC-2011-984B-9AF0-465FA4BF2996}"/>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16420242-8CF4-1545-B79B-5BC05412BDDB}"/>
              </a:ext>
            </a:extLst>
          </p:cNvPr>
          <p:cNvSpPr>
            <a:spLocks noGrp="1"/>
          </p:cNvSpPr>
          <p:nvPr>
            <p:ph type="body" sz="quarter" idx="11"/>
          </p:nvPr>
        </p:nvSpPr>
        <p:spPr>
          <a:xfrm>
            <a:off x="1343962" y="892969"/>
            <a:ext cx="6456076" cy="3357562"/>
          </a:xfrm>
        </p:spPr>
        <p:txBody>
          <a:bodyPr anchor="ctr">
            <a:normAutofit/>
          </a:bodyPr>
          <a:lstStyle>
            <a:lvl1pPr marL="114300" indent="0" algn="ctr" rtl="0">
              <a:lnSpc>
                <a:spcPct val="150000"/>
              </a:lnSpc>
              <a:buFontTx/>
              <a:buNone/>
              <a:defRPr lang="nb-NO" sz="2400" b="1" i="1" u="none" strike="noStrike" smtClean="0">
                <a:solidFill>
                  <a:schemeClr val="bg1"/>
                </a:solidFill>
                <a:effectLst/>
              </a:defRPr>
            </a:lvl1pPr>
          </a:lstStyle>
          <a:p>
            <a:pPr lvl="0" rtl="0"/>
            <a:r>
              <a:rPr lang="nb-NO" b="0">
                <a:effectLst/>
              </a:rPr>
              <a:t>Klikk for å redigere tekststiler i malen</a:t>
            </a:r>
          </a:p>
        </p:txBody>
      </p:sp>
      <p:grpSp>
        <p:nvGrpSpPr>
          <p:cNvPr id="6" name="Gruppe 5">
            <a:extLst>
              <a:ext uri="{FF2B5EF4-FFF2-40B4-BE49-F238E27FC236}">
                <a16:creationId xmlns:a16="http://schemas.microsoft.com/office/drawing/2014/main" id="{FDAC3FFF-A37E-E343-B50F-501FD8EC4042}"/>
              </a:ext>
            </a:extLst>
          </p:cNvPr>
          <p:cNvGrpSpPr/>
          <p:nvPr userDrawn="1"/>
        </p:nvGrpSpPr>
        <p:grpSpPr>
          <a:xfrm>
            <a:off x="863612" y="845803"/>
            <a:ext cx="7416777" cy="3451894"/>
            <a:chOff x="899591" y="841318"/>
            <a:chExt cx="7416777" cy="3451894"/>
          </a:xfrm>
        </p:grpSpPr>
        <p:pic>
          <p:nvPicPr>
            <p:cNvPr id="7" name="Bilde 6" descr="Et bilde som inneholder tekst, utklipp&#10;&#10;Automatisk generert beskrivelse">
              <a:extLst>
                <a:ext uri="{FF2B5EF4-FFF2-40B4-BE49-F238E27FC236}">
                  <a16:creationId xmlns:a16="http://schemas.microsoft.com/office/drawing/2014/main" id="{6885FF70-D243-4E44-A84D-E682CC8991ED}"/>
                </a:ext>
              </a:extLst>
            </p:cNvPr>
            <p:cNvPicPr>
              <a:picLocks noChangeAspect="1"/>
            </p:cNvPicPr>
            <p:nvPr userDrawn="1"/>
          </p:nvPicPr>
          <p:blipFill>
            <a:blip r:embed="rId2"/>
            <a:stretch>
              <a:fillRect/>
            </a:stretch>
          </p:blipFill>
          <p:spPr>
            <a:xfrm>
              <a:off x="899591" y="841318"/>
              <a:ext cx="432000" cy="281302"/>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191FFD1B-84AA-BF4E-B540-16512B14CCBE}"/>
                </a:ext>
              </a:extLst>
            </p:cNvPr>
            <p:cNvPicPr>
              <a:picLocks noChangeAspect="1"/>
            </p:cNvPicPr>
            <p:nvPr userDrawn="1"/>
          </p:nvPicPr>
          <p:blipFill>
            <a:blip r:embed="rId2"/>
            <a:stretch>
              <a:fillRect/>
            </a:stretch>
          </p:blipFill>
          <p:spPr>
            <a:xfrm>
              <a:off x="7884368" y="4011910"/>
              <a:ext cx="432000" cy="281302"/>
            </a:xfrm>
            <a:prstGeom prst="rect">
              <a:avLst/>
            </a:prstGeom>
          </p:spPr>
        </p:pic>
      </p:grpSp>
    </p:spTree>
    <p:extLst>
      <p:ext uri="{BB962C8B-B14F-4D97-AF65-F5344CB8AC3E}">
        <p14:creationId xmlns:p14="http://schemas.microsoft.com/office/powerpoint/2010/main" val="7951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på bilde">
    <p:bg>
      <p:bgPr>
        <a:solidFill>
          <a:srgbClr val="2D7C81"/>
        </a:solidFill>
        <a:effectLst/>
      </p:bgPr>
    </p:bg>
    <p:spTree>
      <p:nvGrpSpPr>
        <p:cNvPr id="1" name=""/>
        <p:cNvGrpSpPr/>
        <p:nvPr/>
      </p:nvGrpSpPr>
      <p:grpSpPr>
        <a:xfrm>
          <a:off x="0" y="0"/>
          <a:ext cx="0" cy="0"/>
          <a:chOff x="0" y="0"/>
          <a:chExt cx="0" cy="0"/>
        </a:xfrm>
      </p:grpSpPr>
      <p:sp>
        <p:nvSpPr>
          <p:cNvPr id="4" name="Plassholder for bilde 2">
            <a:extLst>
              <a:ext uri="{FF2B5EF4-FFF2-40B4-BE49-F238E27FC236}">
                <a16:creationId xmlns:a16="http://schemas.microsoft.com/office/drawing/2014/main" id="{B0CDD0C4-5EC0-7742-92B7-79408924D6EE}"/>
              </a:ext>
            </a:extLst>
          </p:cNvPr>
          <p:cNvSpPr>
            <a:spLocks noGrp="1"/>
          </p:cNvSpPr>
          <p:nvPr>
            <p:ph type="pic" sz="quarter" idx="10"/>
          </p:nvPr>
        </p:nvSpPr>
        <p:spPr>
          <a:xfrm>
            <a:off x="0" y="0"/>
            <a:ext cx="9144000" cy="5143500"/>
          </a:xfrm>
        </p:spPr>
        <p:txBody>
          <a:bodyPr/>
          <a:lstStyle>
            <a:lvl1pPr marL="114300" indent="0">
              <a:buNone/>
              <a:defRPr/>
            </a:lvl1pPr>
          </a:lstStyle>
          <a:p>
            <a:r>
              <a:rPr lang="nb-NO"/>
              <a:t>Klikk på ikonet for å legge til et bilde</a:t>
            </a:r>
          </a:p>
        </p:txBody>
      </p:sp>
      <p:sp>
        <p:nvSpPr>
          <p:cNvPr id="5" name="Plassholder for tekst 3">
            <a:extLst>
              <a:ext uri="{FF2B5EF4-FFF2-40B4-BE49-F238E27FC236}">
                <a16:creationId xmlns:a16="http://schemas.microsoft.com/office/drawing/2014/main" id="{BC9C219A-448F-194F-9AC9-C64192625D1A}"/>
              </a:ext>
            </a:extLst>
          </p:cNvPr>
          <p:cNvSpPr>
            <a:spLocks noGrp="1"/>
          </p:cNvSpPr>
          <p:nvPr>
            <p:ph type="body" sz="quarter" idx="11"/>
          </p:nvPr>
        </p:nvSpPr>
        <p:spPr>
          <a:xfrm>
            <a:off x="1755416" y="892969"/>
            <a:ext cx="5633169" cy="3357562"/>
          </a:xfrm>
        </p:spPr>
        <p:txBody>
          <a:bodyPr anchor="ctr"/>
          <a:lstStyle>
            <a:lvl1pPr marL="114300" indent="0" algn="ctr" rtl="0">
              <a:buFontTx/>
              <a:buNone/>
              <a:defRPr lang="nb-NO" sz="1500" b="1" i="0" u="none" strike="noStrike" smtClean="0">
                <a:solidFill>
                  <a:schemeClr val="bg1"/>
                </a:solidFill>
                <a:effectLst/>
              </a:defRPr>
            </a:lvl1pPr>
          </a:lstStyle>
          <a:p>
            <a:pPr lvl="0" rtl="0"/>
            <a:r>
              <a:rPr lang="nb-NO" b="0">
                <a:effectLst/>
              </a:rPr>
              <a:t>Klikk for å redigere tekststiler i malen</a:t>
            </a:r>
          </a:p>
        </p:txBody>
      </p:sp>
      <p:pic>
        <p:nvPicPr>
          <p:cNvPr id="6" name="Google Shape;16;p3">
            <a:extLst>
              <a:ext uri="{FF2B5EF4-FFF2-40B4-BE49-F238E27FC236}">
                <a16:creationId xmlns:a16="http://schemas.microsoft.com/office/drawing/2014/main" id="{A58CD93C-B3D0-C54A-8050-79F3FD5D7B65}"/>
              </a:ext>
            </a:extLst>
          </p:cNvPr>
          <p:cNvPicPr preferRelativeResize="0"/>
          <p:nvPr userDrawn="1"/>
        </p:nvPicPr>
        <p:blipFill rotWithShape="1">
          <a:blip r:embed="rId2">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255900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tel og innhold">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r>
              <a:rPr lang="nb-NO"/>
              <a:t>Klikk for å redigere tittelstil</a:t>
            </a:r>
            <a:endParaRPr/>
          </a:p>
        </p:txBody>
      </p:sp>
      <p:sp>
        <p:nvSpPr>
          <p:cNvPr id="19" name="Google Shape;19;p34"/>
          <p:cNvSpPr txBox="1">
            <a:spLocks noGrp="1"/>
          </p:cNvSpPr>
          <p:nvPr>
            <p:ph type="body" idx="1"/>
          </p:nvPr>
        </p:nvSpPr>
        <p:spPr>
          <a:xfrm>
            <a:off x="1733608" y="1747916"/>
            <a:ext cx="5673900" cy="22860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sz="14900" b="1" i="0">
                <a:solidFill>
                  <a:schemeClr val="dk1"/>
                </a:solidFill>
                <a:latin typeface="Arial"/>
                <a:ea typeface="Arial"/>
                <a:cs typeface="Arial"/>
                <a:sym typeface="Arial"/>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pPr lvl="0"/>
            <a:r>
              <a:rPr lang="nb-NO"/>
              <a:t>Klikk for å redigere tekststiler i malen</a:t>
            </a:r>
          </a:p>
        </p:txBody>
      </p:sp>
      <p:sp>
        <p:nvSpPr>
          <p:cNvPr id="20" name="Google Shape;20;p3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3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34"/>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2878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48800" y="997594"/>
            <a:ext cx="7646400" cy="11957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a:xfrm>
            <a:off x="3045992" y="2290183"/>
            <a:ext cx="3051900" cy="1754326"/>
          </a:xfrm>
        </p:spPr>
        <p:txBody>
          <a:bodyPr/>
          <a:lstStyle/>
          <a:p>
            <a:r>
              <a:rPr lang="en-US"/>
              <a:t>Click to edit Master title style</a:t>
            </a:r>
            <a:endParaRPr lang="en-GB"/>
          </a:p>
        </p:txBody>
      </p:sp>
    </p:spTree>
    <p:extLst>
      <p:ext uri="{BB962C8B-B14F-4D97-AF65-F5344CB8AC3E}">
        <p14:creationId xmlns:p14="http://schemas.microsoft.com/office/powerpoint/2010/main" val="253452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0421515B-2D51-1F42-A685-BA155910D3ED}"/>
              </a:ext>
            </a:extLst>
          </p:cNvPr>
          <p:cNvSpPr txBox="1">
            <a:spLocks noGrp="1"/>
          </p:cNvSpPr>
          <p:nvPr>
            <p:ph type="ctrTitle"/>
          </p:nvPr>
        </p:nvSpPr>
        <p:spPr>
          <a:xfrm>
            <a:off x="1332000" y="820775"/>
            <a:ext cx="64800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5200"/>
              <a:buNone/>
              <a:defRPr sz="52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r>
              <a:rPr lang="nb-NO"/>
              <a:t>Klikk for å redigere tittelstil</a:t>
            </a:r>
            <a:endParaRPr/>
          </a:p>
        </p:txBody>
      </p:sp>
      <p:sp>
        <p:nvSpPr>
          <p:cNvPr id="5" name="Google Shape;11;p2">
            <a:extLst>
              <a:ext uri="{FF2B5EF4-FFF2-40B4-BE49-F238E27FC236}">
                <a16:creationId xmlns:a16="http://schemas.microsoft.com/office/drawing/2014/main" id="{2F7BF527-2666-4240-BFA3-320FC38707A3}"/>
              </a:ext>
            </a:extLst>
          </p:cNvPr>
          <p:cNvSpPr txBox="1">
            <a:spLocks noGrp="1"/>
          </p:cNvSpPr>
          <p:nvPr>
            <p:ph type="subTitle" idx="1"/>
          </p:nvPr>
        </p:nvSpPr>
        <p:spPr>
          <a:xfrm>
            <a:off x="1332000" y="2834125"/>
            <a:ext cx="64800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4"/>
              </a:buClr>
              <a:buSzPts val="1800"/>
              <a:buFont typeface="Open Sans SemiBold"/>
              <a:buNone/>
              <a:defRPr>
                <a:solidFill>
                  <a:schemeClr val="accent4"/>
                </a:solidFill>
                <a:latin typeface="Open Sans SemiBold"/>
                <a:ea typeface="Open Sans SemiBold"/>
                <a:cs typeface="Open Sans SemiBold"/>
                <a:sym typeface="Open Sans SemiBold"/>
              </a:defRPr>
            </a:lvl1pPr>
            <a:lvl2pPr lvl="1" algn="ctr">
              <a:lnSpc>
                <a:spcPct val="100000"/>
              </a:lnSpc>
              <a:spcBef>
                <a:spcPts val="0"/>
              </a:spcBef>
              <a:spcAft>
                <a:spcPts val="0"/>
              </a:spcAft>
              <a:buClr>
                <a:schemeClr val="accent4"/>
              </a:buClr>
              <a:buSzPts val="2800"/>
              <a:buNone/>
              <a:defRPr sz="2800">
                <a:solidFill>
                  <a:schemeClr val="accent4"/>
                </a:solidFill>
              </a:defRPr>
            </a:lvl2pPr>
            <a:lvl3pPr lvl="2" algn="ctr">
              <a:lnSpc>
                <a:spcPct val="100000"/>
              </a:lnSpc>
              <a:spcBef>
                <a:spcPts val="0"/>
              </a:spcBef>
              <a:spcAft>
                <a:spcPts val="0"/>
              </a:spcAft>
              <a:buClr>
                <a:schemeClr val="accent4"/>
              </a:buClr>
              <a:buSzPts val="2800"/>
              <a:buNone/>
              <a:defRPr sz="2800">
                <a:solidFill>
                  <a:schemeClr val="accent4"/>
                </a:solidFill>
              </a:defRPr>
            </a:lvl3pPr>
            <a:lvl4pPr lvl="3" algn="ctr">
              <a:lnSpc>
                <a:spcPct val="100000"/>
              </a:lnSpc>
              <a:spcBef>
                <a:spcPts val="0"/>
              </a:spcBef>
              <a:spcAft>
                <a:spcPts val="0"/>
              </a:spcAft>
              <a:buClr>
                <a:schemeClr val="accent4"/>
              </a:buClr>
              <a:buSzPts val="2800"/>
              <a:buNone/>
              <a:defRPr sz="2800">
                <a:solidFill>
                  <a:schemeClr val="accent4"/>
                </a:solidFill>
              </a:defRPr>
            </a:lvl4pPr>
            <a:lvl5pPr lvl="4" algn="ctr">
              <a:lnSpc>
                <a:spcPct val="100000"/>
              </a:lnSpc>
              <a:spcBef>
                <a:spcPts val="0"/>
              </a:spcBef>
              <a:spcAft>
                <a:spcPts val="0"/>
              </a:spcAft>
              <a:buClr>
                <a:schemeClr val="accent4"/>
              </a:buClr>
              <a:buSzPts val="2800"/>
              <a:buNone/>
              <a:defRPr sz="2800">
                <a:solidFill>
                  <a:schemeClr val="accent4"/>
                </a:solidFill>
              </a:defRPr>
            </a:lvl5pPr>
            <a:lvl6pPr lvl="5" algn="ctr">
              <a:lnSpc>
                <a:spcPct val="100000"/>
              </a:lnSpc>
              <a:spcBef>
                <a:spcPts val="0"/>
              </a:spcBef>
              <a:spcAft>
                <a:spcPts val="0"/>
              </a:spcAft>
              <a:buClr>
                <a:schemeClr val="accent4"/>
              </a:buClr>
              <a:buSzPts val="2800"/>
              <a:buNone/>
              <a:defRPr sz="2800">
                <a:solidFill>
                  <a:schemeClr val="accent4"/>
                </a:solidFill>
              </a:defRPr>
            </a:lvl6pPr>
            <a:lvl7pPr lvl="6" algn="ctr">
              <a:lnSpc>
                <a:spcPct val="100000"/>
              </a:lnSpc>
              <a:spcBef>
                <a:spcPts val="0"/>
              </a:spcBef>
              <a:spcAft>
                <a:spcPts val="0"/>
              </a:spcAft>
              <a:buClr>
                <a:schemeClr val="accent4"/>
              </a:buClr>
              <a:buSzPts val="2800"/>
              <a:buNone/>
              <a:defRPr sz="2800">
                <a:solidFill>
                  <a:schemeClr val="accent4"/>
                </a:solidFill>
              </a:defRPr>
            </a:lvl7pPr>
            <a:lvl8pPr lvl="7" algn="ctr">
              <a:lnSpc>
                <a:spcPct val="100000"/>
              </a:lnSpc>
              <a:spcBef>
                <a:spcPts val="0"/>
              </a:spcBef>
              <a:spcAft>
                <a:spcPts val="0"/>
              </a:spcAft>
              <a:buClr>
                <a:schemeClr val="accent4"/>
              </a:buClr>
              <a:buSzPts val="2800"/>
              <a:buNone/>
              <a:defRPr sz="2800">
                <a:solidFill>
                  <a:schemeClr val="accent4"/>
                </a:solidFill>
              </a:defRPr>
            </a:lvl8pPr>
            <a:lvl9pPr lvl="8" algn="ctr">
              <a:lnSpc>
                <a:spcPct val="100000"/>
              </a:lnSpc>
              <a:spcBef>
                <a:spcPts val="0"/>
              </a:spcBef>
              <a:spcAft>
                <a:spcPts val="0"/>
              </a:spcAft>
              <a:buClr>
                <a:schemeClr val="accent4"/>
              </a:buClr>
              <a:buSzPts val="2800"/>
              <a:buNone/>
              <a:defRPr sz="2800">
                <a:solidFill>
                  <a:schemeClr val="accent4"/>
                </a:solidFill>
              </a:defRPr>
            </a:lvl9pPr>
          </a:lstStyle>
          <a:p>
            <a:r>
              <a:rPr lang="nb-NO"/>
              <a:t>Klikk for å redigere undertittelstil i malen</a:t>
            </a:r>
            <a:endParaRPr/>
          </a:p>
        </p:txBody>
      </p:sp>
      <p:pic>
        <p:nvPicPr>
          <p:cNvPr id="6" name="Google Shape;12;p2">
            <a:extLst>
              <a:ext uri="{FF2B5EF4-FFF2-40B4-BE49-F238E27FC236}">
                <a16:creationId xmlns:a16="http://schemas.microsoft.com/office/drawing/2014/main" id="{68CBE42A-4D3D-FF4F-BDEA-84539459AD04}"/>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Tree>
    <p:extLst>
      <p:ext uri="{BB962C8B-B14F-4D97-AF65-F5344CB8AC3E}">
        <p14:creationId xmlns:p14="http://schemas.microsoft.com/office/powerpoint/2010/main" val="3006662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35"/>
          <p:cNvSpPr txBox="1">
            <a:spLocks noGrp="1"/>
          </p:cNvSpPr>
          <p:nvPr>
            <p:ph type="title"/>
          </p:nvPr>
        </p:nvSpPr>
        <p:spPr>
          <a:xfrm>
            <a:off x="3045992" y="2290183"/>
            <a:ext cx="3051900" cy="58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800" b="1" i="0">
                <a:solidFill>
                  <a:schemeClr val="lt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2" name="Google Shape;42;p35"/>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endParaRPr/>
          </a:p>
        </p:txBody>
      </p:sp>
      <p:sp>
        <p:nvSpPr>
          <p:cNvPr id="43" name="Google Shape;43;p35"/>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600"/>
              <a:buNone/>
              <a:defRPr/>
            </a:lvl1pPr>
            <a:lvl2pPr marL="914400" lvl="1" indent="-228600" algn="l">
              <a:lnSpc>
                <a:spcPct val="100000"/>
              </a:lnSpc>
              <a:spcBef>
                <a:spcPts val="0"/>
              </a:spcBef>
              <a:spcAft>
                <a:spcPts val="0"/>
              </a:spcAft>
              <a:buSzPts val="600"/>
              <a:buNone/>
              <a:defRPr/>
            </a:lvl2pPr>
            <a:lvl3pPr marL="1371600" lvl="2" indent="-228600" algn="l">
              <a:lnSpc>
                <a:spcPct val="100000"/>
              </a:lnSpc>
              <a:spcBef>
                <a:spcPts val="0"/>
              </a:spcBef>
              <a:spcAft>
                <a:spcPts val="0"/>
              </a:spcAft>
              <a:buSzPts val="600"/>
              <a:buNone/>
              <a:defRPr/>
            </a:lvl3pPr>
            <a:lvl4pPr marL="1828800" lvl="3" indent="-228600" algn="l">
              <a:lnSpc>
                <a:spcPct val="100000"/>
              </a:lnSpc>
              <a:spcBef>
                <a:spcPts val="0"/>
              </a:spcBef>
              <a:spcAft>
                <a:spcPts val="0"/>
              </a:spcAft>
              <a:buSzPts val="600"/>
              <a:buNone/>
              <a:defRPr/>
            </a:lvl4pPr>
            <a:lvl5pPr marL="2286000" lvl="4" indent="-228600" algn="l">
              <a:lnSpc>
                <a:spcPct val="100000"/>
              </a:lnSpc>
              <a:spcBef>
                <a:spcPts val="0"/>
              </a:spcBef>
              <a:spcAft>
                <a:spcPts val="0"/>
              </a:spcAft>
              <a:buSzPts val="600"/>
              <a:buNone/>
              <a:defRPr/>
            </a:lvl5pPr>
            <a:lvl6pPr marL="2743200" lvl="5" indent="-228600" algn="l">
              <a:lnSpc>
                <a:spcPct val="100000"/>
              </a:lnSpc>
              <a:spcBef>
                <a:spcPts val="0"/>
              </a:spcBef>
              <a:spcAft>
                <a:spcPts val="0"/>
              </a:spcAft>
              <a:buSzPts val="600"/>
              <a:buNone/>
              <a:defRPr/>
            </a:lvl6pPr>
            <a:lvl7pPr marL="3200400" lvl="6" indent="-228600" algn="l">
              <a:lnSpc>
                <a:spcPct val="100000"/>
              </a:lnSpc>
              <a:spcBef>
                <a:spcPts val="0"/>
              </a:spcBef>
              <a:spcAft>
                <a:spcPts val="0"/>
              </a:spcAft>
              <a:buSzPts val="600"/>
              <a:buNone/>
              <a:defRPr/>
            </a:lvl7pPr>
            <a:lvl8pPr marL="3657600" lvl="7" indent="-228600" algn="l">
              <a:lnSpc>
                <a:spcPct val="100000"/>
              </a:lnSpc>
              <a:spcBef>
                <a:spcPts val="0"/>
              </a:spcBef>
              <a:spcAft>
                <a:spcPts val="0"/>
              </a:spcAft>
              <a:buSzPts val="600"/>
              <a:buNone/>
              <a:defRPr/>
            </a:lvl8pPr>
            <a:lvl9pPr marL="4114800" lvl="8" indent="-228600" algn="l">
              <a:lnSpc>
                <a:spcPct val="100000"/>
              </a:lnSpc>
              <a:spcBef>
                <a:spcPts val="0"/>
              </a:spcBef>
              <a:spcAft>
                <a:spcPts val="0"/>
              </a:spcAft>
              <a:buSzPts val="600"/>
              <a:buNone/>
              <a:defRPr/>
            </a:lvl9pPr>
          </a:lstStyle>
          <a:p>
            <a:endParaRPr/>
          </a:p>
        </p:txBody>
      </p:sp>
      <p:sp>
        <p:nvSpPr>
          <p:cNvPr id="44" name="Google Shape;44;p3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5" name="Google Shape;45;p3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46" name="Google Shape;46;p35"/>
          <p:cNvSpPr txBox="1">
            <a:spLocks noGrp="1"/>
          </p:cNvSpPr>
          <p:nvPr>
            <p:ph type="sldNum" idx="12"/>
          </p:nvPr>
        </p:nvSpPr>
        <p:spPr>
          <a:xfrm>
            <a:off x="6583681" y="4783455"/>
            <a:ext cx="2103000" cy="2571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05537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74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2336C6-8348-124B-B56C-66ECB840E842}" type="datetimeFigureOut">
              <a:rPr lang="nb-NO" smtClean="0"/>
              <a:t>10.01.2023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37D7A64-831F-5544-B8BA-747A0BECEE1A}" type="slidenum">
              <a:rPr lang="nb-NO" smtClean="0"/>
              <a:t>‹#›</a:t>
            </a:fld>
            <a:endParaRPr lang="nb-NO"/>
          </a:p>
        </p:txBody>
      </p:sp>
      <p:sp>
        <p:nvSpPr>
          <p:cNvPr id="8" name="Title 1">
            <a:extLst>
              <a:ext uri="{FF2B5EF4-FFF2-40B4-BE49-F238E27FC236}">
                <a16:creationId xmlns:a16="http://schemas.microsoft.com/office/drawing/2014/main" id="{7417E570-A144-E14A-8244-44910D9C3108}"/>
              </a:ext>
            </a:extLst>
          </p:cNvPr>
          <p:cNvSpPr>
            <a:spLocks noGrp="1"/>
          </p:cNvSpPr>
          <p:nvPr>
            <p:ph type="title"/>
          </p:nvPr>
        </p:nvSpPr>
        <p:spPr>
          <a:xfrm>
            <a:off x="628650" y="592626"/>
            <a:ext cx="7886700" cy="994172"/>
          </a:xfrm>
        </p:spPr>
        <p:txBody>
          <a:bodyPr lIns="0" tIns="0" rIns="0" bIns="0"/>
          <a:lstStyle/>
          <a:p>
            <a:r>
              <a:rPr lang="nb-NO"/>
              <a:t>Klikk for å redigere tittelstil</a:t>
            </a:r>
            <a:endParaRPr lang="en-US"/>
          </a:p>
        </p:txBody>
      </p:sp>
      <p:sp>
        <p:nvSpPr>
          <p:cNvPr id="9" name="Content Placeholder 2">
            <a:extLst>
              <a:ext uri="{FF2B5EF4-FFF2-40B4-BE49-F238E27FC236}">
                <a16:creationId xmlns:a16="http://schemas.microsoft.com/office/drawing/2014/main" id="{CA08DE28-A9DA-1341-8A4D-53E550788CE1}"/>
              </a:ext>
            </a:extLst>
          </p:cNvPr>
          <p:cNvSpPr>
            <a:spLocks noGrp="1"/>
          </p:cNvSpPr>
          <p:nvPr>
            <p:ph sz="half" idx="1"/>
          </p:nvPr>
        </p:nvSpPr>
        <p:spPr>
          <a:xfrm>
            <a:off x="6286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
        <p:nvSpPr>
          <p:cNvPr id="10" name="Content Placeholder 3">
            <a:extLst>
              <a:ext uri="{FF2B5EF4-FFF2-40B4-BE49-F238E27FC236}">
                <a16:creationId xmlns:a16="http://schemas.microsoft.com/office/drawing/2014/main" id="{4DF0E67D-F5F2-C244-A528-8B51815D622C}"/>
              </a:ext>
            </a:extLst>
          </p:cNvPr>
          <p:cNvSpPr>
            <a:spLocks noGrp="1"/>
          </p:cNvSpPr>
          <p:nvPr>
            <p:ph sz="half" idx="2"/>
          </p:nvPr>
        </p:nvSpPr>
        <p:spPr>
          <a:xfrm>
            <a:off x="4629150" y="1586797"/>
            <a:ext cx="3886200" cy="3045926"/>
          </a:xfrm>
        </p:spPr>
        <p:txBody>
          <a:bodyPr>
            <a:normAutofit/>
          </a:bodyPr>
          <a:lstStyle>
            <a:lvl1pPr>
              <a:defRPr sz="1800"/>
            </a:lvl1pPr>
          </a:lstStyle>
          <a:p>
            <a:pPr lvl="0"/>
            <a:r>
              <a:rPr lang="nb-NO"/>
              <a:t>Rediger tekststiler i malen
Andre nivå
Tredje nivå
Fjerde nivå
Femte nivå</a:t>
            </a:r>
            <a:endParaRPr lang="en-US"/>
          </a:p>
        </p:txBody>
      </p:sp>
    </p:spTree>
    <p:extLst>
      <p:ext uri="{BB962C8B-B14F-4D97-AF65-F5344CB8AC3E}">
        <p14:creationId xmlns:p14="http://schemas.microsoft.com/office/powerpoint/2010/main" val="1046755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Rediger tekststiler i malen
Andre nivå
Tredje nivå
Fjerde nivå
Femte nivå</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DF2336C6-8348-124B-B56C-66ECB840E842}" type="datetimeFigureOut">
              <a:rPr kumimoji="0" lang="nb-N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10.01.2023</a:t>
            </a:fld>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837D7A64-831F-5544-B8BA-747A0BECEE1A}" type="slidenum">
              <a:rPr kumimoji="0" lang="nb-NO" sz="1000" b="0" i="0" u="none" strike="noStrike" kern="0" cap="none" spc="0" normalizeH="0" baseline="0" noProof="0" smtClean="0">
                <a:ln>
                  <a:noFill/>
                </a:ln>
                <a:solidFill>
                  <a:srgbClr val="5B667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nb-NO" sz="1000" b="0" i="0" u="none" strike="noStrike" kern="0" cap="none" spc="0" normalizeH="0" baseline="0" noProof="0">
              <a:ln>
                <a:noFill/>
              </a:ln>
              <a:solidFill>
                <a:srgbClr val="5B6670"/>
              </a:solidFill>
              <a:effectLst/>
              <a:uLnTx/>
              <a:uFillTx/>
              <a:latin typeface="Arial"/>
              <a:cs typeface="Arial"/>
              <a:sym typeface="Arial"/>
            </a:endParaRPr>
          </a:p>
        </p:txBody>
      </p:sp>
    </p:spTree>
    <p:extLst>
      <p:ext uri="{BB962C8B-B14F-4D97-AF65-F5344CB8AC3E}">
        <p14:creationId xmlns:p14="http://schemas.microsoft.com/office/powerpoint/2010/main" val="278148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ACA069A1-B82F-CE46-A94C-0CA7DAA6F0E5}"/>
              </a:ext>
            </a:extLst>
          </p:cNvPr>
          <p:cNvSpPr txBox="1">
            <a:spLocks noGrp="1"/>
          </p:cNvSpPr>
          <p:nvPr>
            <p:ph type="title"/>
          </p:nvPr>
        </p:nvSpPr>
        <p:spPr>
          <a:xfrm>
            <a:off x="1332000" y="1922250"/>
            <a:ext cx="6480000" cy="84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nb-NO"/>
              <a:t>Klikk for å redigere tittelstil</a:t>
            </a:r>
            <a:endParaRPr/>
          </a:p>
        </p:txBody>
      </p:sp>
      <p:pic>
        <p:nvPicPr>
          <p:cNvPr id="5" name="Google Shape;16;p3">
            <a:extLst>
              <a:ext uri="{FF2B5EF4-FFF2-40B4-BE49-F238E27FC236}">
                <a16:creationId xmlns:a16="http://schemas.microsoft.com/office/drawing/2014/main" id="{44A01723-A0E1-4C41-9C25-34FD9083B286}"/>
              </a:ext>
            </a:extLst>
          </p:cNvPr>
          <p:cNvPicPr preferRelativeResize="0"/>
          <p:nvPr userDrawn="1"/>
        </p:nvPicPr>
        <p:blipFill rotWithShape="1">
          <a:blip r:embed="rId3">
            <a:alphaModFix/>
          </a:blip>
          <a:srcRect/>
          <a:stretch/>
        </p:blipFill>
        <p:spPr>
          <a:xfrm>
            <a:off x="3640727" y="4590769"/>
            <a:ext cx="1862546" cy="324978"/>
          </a:xfrm>
          <a:prstGeom prst="rect">
            <a:avLst/>
          </a:prstGeom>
          <a:noFill/>
          <a:ln>
            <a:noFill/>
          </a:ln>
        </p:spPr>
      </p:pic>
      <p:sp>
        <p:nvSpPr>
          <p:cNvPr id="6" name="Google Shape;17;p3">
            <a:extLst>
              <a:ext uri="{FF2B5EF4-FFF2-40B4-BE49-F238E27FC236}">
                <a16:creationId xmlns:a16="http://schemas.microsoft.com/office/drawing/2014/main" id="{DABF0D40-1F3A-C64B-B71D-D4FC77DBB495}"/>
              </a:ext>
            </a:extLst>
          </p:cNvPr>
          <p:cNvSpPr/>
          <p:nvPr userDrawn="1"/>
        </p:nvSpPr>
        <p:spPr>
          <a:xfrm>
            <a:off x="4381186" y="3038257"/>
            <a:ext cx="381381" cy="19069"/>
          </a:xfrm>
          <a:custGeom>
            <a:avLst/>
            <a:gdLst/>
            <a:ahLst/>
            <a:cxnLst/>
            <a:rect l="l" t="t" r="r" b="b"/>
            <a:pathLst>
              <a:path w="838200" h="41909"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860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p4">
            <a:extLst>
              <a:ext uri="{FF2B5EF4-FFF2-40B4-BE49-F238E27FC236}">
                <a16:creationId xmlns:a16="http://schemas.microsoft.com/office/drawing/2014/main" id="{42DBC23D-DBDA-C947-8B45-0472343C592A}"/>
              </a:ext>
            </a:extLst>
          </p:cNvPr>
          <p:cNvSpPr txBox="1">
            <a:spLocks noGrp="1"/>
          </p:cNvSpPr>
          <p:nvPr>
            <p:ph type="body" idx="1"/>
          </p:nvPr>
        </p:nvSpPr>
        <p:spPr>
          <a:xfrm>
            <a:off x="4909575" y="326650"/>
            <a:ext cx="3922800" cy="4242300"/>
          </a:xfrm>
          <a:prstGeom prst="rect">
            <a:avLst/>
          </a:prstGeom>
        </p:spPr>
        <p:txBody>
          <a:bodyPr spcFirstLastPara="1" wrap="square" lIns="91425" tIns="91425" rIns="91425" bIns="91425" anchor="ctr" anchorCtr="0">
            <a:normAutofit/>
          </a:bodyPr>
          <a:lstStyle>
            <a:lvl1pPr marL="358775" lvl="0" indent="-350838">
              <a:spcBef>
                <a:spcPts val="0"/>
              </a:spcBef>
              <a:spcAft>
                <a:spcPts val="0"/>
              </a:spcAft>
              <a:buClr>
                <a:schemeClr val="lt1"/>
              </a:buClr>
              <a:buSzPts val="1400"/>
              <a:buFontTx/>
              <a:buNone/>
              <a:tabLst/>
              <a:defRPr sz="1400">
                <a:solidFill>
                  <a:schemeClr val="lt1"/>
                </a:solidFill>
                <a:latin typeface="Open Sans SemiBold"/>
                <a:ea typeface="Open Sans SemiBold"/>
                <a:cs typeface="Open Sans SemiBold"/>
                <a:sym typeface="Open Sans SemiBold"/>
              </a:defRPr>
            </a:lvl1pPr>
            <a:lvl2pPr marL="914400" lvl="1" indent="-292100">
              <a:spcBef>
                <a:spcPts val="0"/>
              </a:spcBef>
              <a:spcAft>
                <a:spcPts val="0"/>
              </a:spcAft>
              <a:buClr>
                <a:schemeClr val="lt1"/>
              </a:buClr>
              <a:buSzPts val="1000"/>
              <a:buChar char="○"/>
              <a:defRPr sz="1000">
                <a:solidFill>
                  <a:schemeClr val="lt1"/>
                </a:solidFill>
              </a:defRPr>
            </a:lvl2pPr>
            <a:lvl3pPr marL="1371600" lvl="2" indent="-292100">
              <a:spcBef>
                <a:spcPts val="0"/>
              </a:spcBef>
              <a:spcAft>
                <a:spcPts val="0"/>
              </a:spcAft>
              <a:buClr>
                <a:schemeClr val="lt1"/>
              </a:buClr>
              <a:buSzPts val="1000"/>
              <a:buChar char="■"/>
              <a:defRPr sz="1000">
                <a:solidFill>
                  <a:schemeClr val="lt1"/>
                </a:solidFill>
              </a:defRPr>
            </a:lvl3pPr>
            <a:lvl4pPr marL="1828800" lvl="3" indent="-292100">
              <a:spcBef>
                <a:spcPts val="0"/>
              </a:spcBef>
              <a:spcAft>
                <a:spcPts val="0"/>
              </a:spcAft>
              <a:buClr>
                <a:schemeClr val="lt1"/>
              </a:buClr>
              <a:buSzPts val="1000"/>
              <a:buChar char="●"/>
              <a:defRPr sz="1000">
                <a:solidFill>
                  <a:schemeClr val="lt1"/>
                </a:solidFill>
              </a:defRPr>
            </a:lvl4pPr>
            <a:lvl5pPr marL="2286000" lvl="4" indent="-292100">
              <a:spcBef>
                <a:spcPts val="0"/>
              </a:spcBef>
              <a:spcAft>
                <a:spcPts val="0"/>
              </a:spcAft>
              <a:buClr>
                <a:schemeClr val="lt1"/>
              </a:buClr>
              <a:buSzPts val="1000"/>
              <a:buChar char="○"/>
              <a:defRPr sz="1000">
                <a:solidFill>
                  <a:schemeClr val="lt1"/>
                </a:solidFill>
              </a:defRPr>
            </a:lvl5pPr>
            <a:lvl6pPr marL="2743200" lvl="5" indent="-292100">
              <a:spcBef>
                <a:spcPts val="0"/>
              </a:spcBef>
              <a:spcAft>
                <a:spcPts val="0"/>
              </a:spcAft>
              <a:buClr>
                <a:schemeClr val="lt1"/>
              </a:buClr>
              <a:buSzPts val="1000"/>
              <a:buChar char="■"/>
              <a:defRPr sz="1000">
                <a:solidFill>
                  <a:schemeClr val="lt1"/>
                </a:solidFill>
              </a:defRPr>
            </a:lvl6pPr>
            <a:lvl7pPr marL="3200400" lvl="6" indent="-292100">
              <a:spcBef>
                <a:spcPts val="0"/>
              </a:spcBef>
              <a:spcAft>
                <a:spcPts val="0"/>
              </a:spcAft>
              <a:buClr>
                <a:schemeClr val="lt1"/>
              </a:buClr>
              <a:buSzPts val="1000"/>
              <a:buChar char="●"/>
              <a:defRPr sz="1000">
                <a:solidFill>
                  <a:schemeClr val="lt1"/>
                </a:solidFill>
              </a:defRPr>
            </a:lvl7pPr>
            <a:lvl8pPr marL="3657600" lvl="7" indent="-292100">
              <a:spcBef>
                <a:spcPts val="0"/>
              </a:spcBef>
              <a:spcAft>
                <a:spcPts val="0"/>
              </a:spcAft>
              <a:buClr>
                <a:schemeClr val="lt1"/>
              </a:buClr>
              <a:buSzPts val="1000"/>
              <a:buChar char="○"/>
              <a:defRPr sz="1000">
                <a:solidFill>
                  <a:schemeClr val="lt1"/>
                </a:solidFill>
              </a:defRPr>
            </a:lvl8pPr>
            <a:lvl9pPr marL="4114800" lvl="8" indent="-292100">
              <a:spcBef>
                <a:spcPts val="0"/>
              </a:spcBef>
              <a:spcAft>
                <a:spcPts val="0"/>
              </a:spcAft>
              <a:buClr>
                <a:schemeClr val="lt1"/>
              </a:buClr>
              <a:buSzPts val="1000"/>
              <a:buChar char="■"/>
              <a:defRPr sz="1000">
                <a:solidFill>
                  <a:schemeClr val="lt1"/>
                </a:solidFill>
              </a:defRPr>
            </a:lvl9pPr>
          </a:lstStyle>
          <a:p>
            <a:pPr lvl="0"/>
            <a:r>
              <a:rPr lang="nb-NO"/>
              <a:t>Klikk for å redigere tekststiler i malen</a:t>
            </a:r>
          </a:p>
        </p:txBody>
      </p:sp>
    </p:spTree>
    <p:extLst>
      <p:ext uri="{BB962C8B-B14F-4D97-AF65-F5344CB8AC3E}">
        <p14:creationId xmlns:p14="http://schemas.microsoft.com/office/powerpoint/2010/main" val="10024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bilde - venstr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040699C2-3127-B849-9404-9BCBC3ED231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no" smtClean="0"/>
              <a:t>‹#›</a:t>
            </a:fld>
            <a:endParaRPr lang="no"/>
          </a:p>
        </p:txBody>
      </p:sp>
      <p:sp>
        <p:nvSpPr>
          <p:cNvPr id="4" name="Google Shape;21;p5">
            <a:extLst>
              <a:ext uri="{FF2B5EF4-FFF2-40B4-BE49-F238E27FC236}">
                <a16:creationId xmlns:a16="http://schemas.microsoft.com/office/drawing/2014/main" id="{F5FF8195-BD77-DE46-B9E2-CE343FF8A09C}"/>
              </a:ext>
            </a:extLst>
          </p:cNvPr>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2;p5">
            <a:extLst>
              <a:ext uri="{FF2B5EF4-FFF2-40B4-BE49-F238E27FC236}">
                <a16:creationId xmlns:a16="http://schemas.microsoft.com/office/drawing/2014/main" id="{0B100459-D3AF-8048-9AD8-AF0D7356C2B3}"/>
              </a:ext>
            </a:extLst>
          </p:cNvPr>
          <p:cNvSpPr txBox="1">
            <a:spLocks noGrp="1"/>
          </p:cNvSpPr>
          <p:nvPr>
            <p:ph type="body" idx="1"/>
          </p:nvPr>
        </p:nvSpPr>
        <p:spPr>
          <a:xfrm>
            <a:off x="339634" y="2126800"/>
            <a:ext cx="3968666"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3;p5">
            <a:extLst>
              <a:ext uri="{FF2B5EF4-FFF2-40B4-BE49-F238E27FC236}">
                <a16:creationId xmlns:a16="http://schemas.microsoft.com/office/drawing/2014/main" id="{850A79C0-FC54-7041-9A3F-030FDC392FC0}"/>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2063E7A8-C85D-E64A-8745-2218867A5151}"/>
              </a:ext>
            </a:extLst>
          </p:cNvPr>
          <p:cNvSpPr>
            <a:spLocks noGrp="1"/>
          </p:cNvSpPr>
          <p:nvPr>
            <p:ph type="pic" sz="quarter" idx="11"/>
          </p:nvPr>
        </p:nvSpPr>
        <p:spPr>
          <a:xfrm>
            <a:off x="4579684"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91381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de - høyre">
    <p:spTree>
      <p:nvGrpSpPr>
        <p:cNvPr id="1" name=""/>
        <p:cNvGrpSpPr/>
        <p:nvPr/>
      </p:nvGrpSpPr>
      <p:grpSpPr>
        <a:xfrm>
          <a:off x="0" y="0"/>
          <a:ext cx="0" cy="0"/>
          <a:chOff x="0" y="0"/>
          <a:chExt cx="0" cy="0"/>
        </a:xfrm>
      </p:grpSpPr>
      <p:sp>
        <p:nvSpPr>
          <p:cNvPr id="4" name="Google Shape;26;p6">
            <a:extLst>
              <a:ext uri="{FF2B5EF4-FFF2-40B4-BE49-F238E27FC236}">
                <a16:creationId xmlns:a16="http://schemas.microsoft.com/office/drawing/2014/main" id="{9D4A07E2-A393-234C-B554-A24CEC2C5433}"/>
              </a:ext>
            </a:extLst>
          </p:cNvPr>
          <p:cNvSpPr txBox="1">
            <a:spLocks noGrp="1"/>
          </p:cNvSpPr>
          <p:nvPr>
            <p:ph type="title"/>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 name="Google Shape;27;p6">
            <a:extLst>
              <a:ext uri="{FF2B5EF4-FFF2-40B4-BE49-F238E27FC236}">
                <a16:creationId xmlns:a16="http://schemas.microsoft.com/office/drawing/2014/main" id="{049F640E-232C-AF45-BB31-86B66F0473D0}"/>
              </a:ext>
            </a:extLst>
          </p:cNvPr>
          <p:cNvSpPr txBox="1">
            <a:spLocks noGrp="1"/>
          </p:cNvSpPr>
          <p:nvPr>
            <p:ph type="body" idx="1"/>
          </p:nvPr>
        </p:nvSpPr>
        <p:spPr>
          <a:xfrm>
            <a:off x="4911634"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 name="Google Shape;28;p6">
            <a:extLst>
              <a:ext uri="{FF2B5EF4-FFF2-40B4-BE49-F238E27FC236}">
                <a16:creationId xmlns:a16="http://schemas.microsoft.com/office/drawing/2014/main" id="{ABEA0347-EE01-A340-895A-3FB1803207C3}"/>
              </a:ext>
            </a:extLst>
          </p:cNvPr>
          <p:cNvSpPr/>
          <p:nvPr userDrawn="1"/>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7" name="Plassholder for bilde 2">
            <a:extLst>
              <a:ext uri="{FF2B5EF4-FFF2-40B4-BE49-F238E27FC236}">
                <a16:creationId xmlns:a16="http://schemas.microsoft.com/office/drawing/2014/main" id="{1AA79579-6F0D-1747-96E9-D970A6BA1D61}"/>
              </a:ext>
            </a:extLst>
          </p:cNvPr>
          <p:cNvSpPr>
            <a:spLocks noGrp="1"/>
          </p:cNvSpPr>
          <p:nvPr>
            <p:ph type="pic" sz="quarter" idx="10"/>
          </p:nvPr>
        </p:nvSpPr>
        <p:spPr>
          <a:xfrm>
            <a:off x="0" y="0"/>
            <a:ext cx="4564316" cy="5143500"/>
          </a:xfrm>
        </p:spPr>
        <p:txBody>
          <a:bodyPr/>
          <a:lstStyle/>
          <a:p>
            <a:r>
              <a:rPr lang="nb-NO"/>
              <a:t>Klikk på ikonet for å legge til et bilde</a:t>
            </a:r>
          </a:p>
        </p:txBody>
      </p:sp>
    </p:spTree>
    <p:extLst>
      <p:ext uri="{BB962C8B-B14F-4D97-AF65-F5344CB8AC3E}">
        <p14:creationId xmlns:p14="http://schemas.microsoft.com/office/powerpoint/2010/main" val="3784168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fleksjonsoppgave x 2" preserve="1" userDrawn="1">
  <p:cSld name="tekst 2 spalter">
    <p:spTree>
      <p:nvGrpSpPr>
        <p:cNvPr id="1" name="Shape 45"/>
        <p:cNvGrpSpPr/>
        <p:nvPr/>
      </p:nvGrpSpPr>
      <p:grpSpPr>
        <a:xfrm>
          <a:off x="0" y="0"/>
          <a:ext cx="0" cy="0"/>
          <a:chOff x="0" y="0"/>
          <a:chExt cx="0" cy="0"/>
        </a:xfrm>
      </p:grpSpPr>
      <p:sp>
        <p:nvSpPr>
          <p:cNvPr id="50" name="Google Shape;50;p9"/>
          <p:cNvSpPr/>
          <p:nvPr userDrawn="1"/>
        </p:nvSpPr>
        <p:spPr>
          <a:xfrm>
            <a:off x="4567237" y="804255"/>
            <a:ext cx="9534" cy="4144918"/>
          </a:xfrm>
          <a:custGeom>
            <a:avLst/>
            <a:gdLst/>
            <a:ahLst/>
            <a:cxnLst/>
            <a:rect l="l" t="t" r="r" b="b"/>
            <a:pathLst>
              <a:path w="20954" h="9109710" extrusionOk="0">
                <a:moveTo>
                  <a:pt x="20941" y="0"/>
                </a:moveTo>
                <a:lnTo>
                  <a:pt x="0" y="0"/>
                </a:lnTo>
                <a:lnTo>
                  <a:pt x="0" y="9109670"/>
                </a:lnTo>
                <a:lnTo>
                  <a:pt x="20941" y="9109670"/>
                </a:lnTo>
                <a:lnTo>
                  <a:pt x="20941" y="0"/>
                </a:lnTo>
                <a:close/>
              </a:path>
            </a:pathLst>
          </a:custGeom>
          <a:solidFill>
            <a:srgbClr val="CDD2D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53" name="Google Shape;53;p9"/>
          <p:cNvSpPr txBox="1">
            <a:spLocks noGrp="1"/>
          </p:cNvSpPr>
          <p:nvPr>
            <p:ph type="title"/>
          </p:nvPr>
        </p:nvSpPr>
        <p:spPr>
          <a:xfrm>
            <a:off x="440000" y="885361"/>
            <a:ext cx="3784704" cy="976200"/>
          </a:xfrm>
          <a:prstGeom prst="rect">
            <a:avLst/>
          </a:prstGeom>
        </p:spPr>
        <p:txBody>
          <a:bodyPr spcFirstLastPara="1" wrap="square" lIns="0" tIns="91425" rIns="91425" bIns="91425" anchor="b" anchorCtr="0">
            <a:noAutofit/>
          </a:bodyPr>
          <a:lstStyle>
            <a:lvl1pPr lvl="0">
              <a:spcBef>
                <a:spcPts val="0"/>
              </a:spcBef>
              <a:spcAft>
                <a:spcPts val="0"/>
              </a:spcAft>
              <a:buSzPts val="2400"/>
              <a:buNone/>
              <a:defRPr sz="2800"/>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4" name="Google Shape;54;p9"/>
          <p:cNvSpPr txBox="1">
            <a:spLocks noGrp="1"/>
          </p:cNvSpPr>
          <p:nvPr>
            <p:ph type="title" idx="4"/>
          </p:nvPr>
        </p:nvSpPr>
        <p:spPr>
          <a:xfrm>
            <a:off x="5048249" y="885361"/>
            <a:ext cx="3768775" cy="976200"/>
          </a:xfrm>
          <a:prstGeom prst="rect">
            <a:avLst/>
          </a:prstGeom>
        </p:spPr>
        <p:txBody>
          <a:bodyPr spcFirstLastPara="1" wrap="square" lIns="0" tIns="91425" rIns="91425" bIns="91425" anchor="b" anchorCtr="0">
            <a:noAutofit/>
          </a:bodyPr>
          <a:lstStyle>
            <a:lvl1pPr lvl="0" rtl="0">
              <a:spcBef>
                <a:spcPts val="0"/>
              </a:spcBef>
              <a:spcAft>
                <a:spcPts val="0"/>
              </a:spcAft>
              <a:buSzPts val="2400"/>
              <a:buNone/>
              <a:defRPr sz="2800"/>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14" name="Google Shape;23;p5">
            <a:extLst>
              <a:ext uri="{FF2B5EF4-FFF2-40B4-BE49-F238E27FC236}">
                <a16:creationId xmlns:a16="http://schemas.microsoft.com/office/drawing/2014/main" id="{C011EBE8-8D4D-7C41-9A88-D5F0959CD672}"/>
              </a:ext>
            </a:extLst>
          </p:cNvPr>
          <p:cNvSpPr/>
          <p:nvPr userDrawn="1"/>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6" name="Google Shape;23;p5">
            <a:extLst>
              <a:ext uri="{FF2B5EF4-FFF2-40B4-BE49-F238E27FC236}">
                <a16:creationId xmlns:a16="http://schemas.microsoft.com/office/drawing/2014/main" id="{B3DBD3C6-068D-7940-90CF-C1D310504975}"/>
              </a:ext>
            </a:extLst>
          </p:cNvPr>
          <p:cNvSpPr/>
          <p:nvPr userDrawn="1"/>
        </p:nvSpPr>
        <p:spPr>
          <a:xfrm>
            <a:off x="5037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 name="Google Shape;22;p5">
            <a:extLst>
              <a:ext uri="{FF2B5EF4-FFF2-40B4-BE49-F238E27FC236}">
                <a16:creationId xmlns:a16="http://schemas.microsoft.com/office/drawing/2014/main" id="{90ED88B3-A196-6744-8F68-5B6862F13842}"/>
              </a:ext>
            </a:extLst>
          </p:cNvPr>
          <p:cNvSpPr txBox="1">
            <a:spLocks noGrp="1"/>
          </p:cNvSpPr>
          <p:nvPr>
            <p:ph type="body" idx="10"/>
          </p:nvPr>
        </p:nvSpPr>
        <p:spPr>
          <a:xfrm>
            <a:off x="352822" y="2126800"/>
            <a:ext cx="3881362"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19" name="Google Shape;27;p6">
            <a:extLst>
              <a:ext uri="{FF2B5EF4-FFF2-40B4-BE49-F238E27FC236}">
                <a16:creationId xmlns:a16="http://schemas.microsoft.com/office/drawing/2014/main" id="{CFAD6399-9448-F345-88E9-855AAB40CC55}"/>
              </a:ext>
            </a:extLst>
          </p:cNvPr>
          <p:cNvSpPr txBox="1">
            <a:spLocks noGrp="1"/>
          </p:cNvSpPr>
          <p:nvPr>
            <p:ph type="body" idx="1"/>
          </p:nvPr>
        </p:nvSpPr>
        <p:spPr>
          <a:xfrm>
            <a:off x="4964386" y="2126800"/>
            <a:ext cx="3835016" cy="2696700"/>
          </a:xfrm>
          <a:prstGeom prst="rect">
            <a:avLst/>
          </a:prstGeom>
        </p:spPr>
        <p:txBody>
          <a:bodyPr spcFirstLastPara="1" wrap="square" lIns="91425" tIns="91425" rIns="91425" bIns="91425" anchor="t" anchorCtr="0">
            <a:normAutofit/>
          </a:bodyPr>
          <a:lstStyle>
            <a:lvl1pPr marL="6350" lvl="0" indent="-63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Tree>
    <p:extLst>
      <p:ext uri="{BB962C8B-B14F-4D97-AF65-F5344CB8AC3E}">
        <p14:creationId xmlns:p14="http://schemas.microsoft.com/office/powerpoint/2010/main" val="21942029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kst 2 spalter" preserve="1">
  <p:cSld name="tekst 2 spal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338850" y="597425"/>
            <a:ext cx="39303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59" name="Google Shape;59;p10"/>
          <p:cNvSpPr txBox="1">
            <a:spLocks noGrp="1"/>
          </p:cNvSpPr>
          <p:nvPr>
            <p:ph type="body" idx="1"/>
          </p:nvPr>
        </p:nvSpPr>
        <p:spPr>
          <a:xfrm>
            <a:off x="326570" y="2126800"/>
            <a:ext cx="3981729" cy="2711100"/>
          </a:xfrm>
          <a:prstGeom prst="rect">
            <a:avLst/>
          </a:prstGeom>
        </p:spPr>
        <p:txBody>
          <a:bodyPr spcFirstLastPara="1" wrap="square" lIns="91425" tIns="91425" rIns="91425" bIns="91425" anchor="t" anchorCtr="0">
            <a:normAutofit/>
          </a:bodyPr>
          <a:lstStyle>
            <a:lvl1pPr marL="6350" lvl="0" indent="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0" name="Google Shape;60;p10"/>
          <p:cNvSpPr/>
          <p:nvPr/>
        </p:nvSpPr>
        <p:spPr>
          <a:xfrm>
            <a:off x="46502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1" name="Google Shape;61;p10"/>
          <p:cNvSpPr txBox="1">
            <a:spLocks noGrp="1"/>
          </p:cNvSpPr>
          <p:nvPr>
            <p:ph type="title" idx="2"/>
          </p:nvPr>
        </p:nvSpPr>
        <p:spPr>
          <a:xfrm>
            <a:off x="4882350" y="597425"/>
            <a:ext cx="3864600" cy="1265100"/>
          </a:xfrm>
          <a:prstGeom prst="rect">
            <a:avLst/>
          </a:prstGeom>
        </p:spPr>
        <p:txBody>
          <a:bodyPr spcFirstLastPara="1" wrap="square" lIns="91425" tIns="91425" rIns="91425" bIns="91425" anchor="b"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nb-NO"/>
              <a:t>Klikk for å redigere tittelstil</a:t>
            </a:r>
            <a:endParaRPr/>
          </a:p>
        </p:txBody>
      </p:sp>
      <p:sp>
        <p:nvSpPr>
          <p:cNvPr id="62" name="Google Shape;62;p10"/>
          <p:cNvSpPr txBox="1">
            <a:spLocks noGrp="1"/>
          </p:cNvSpPr>
          <p:nvPr>
            <p:ph type="body" idx="3"/>
          </p:nvPr>
        </p:nvSpPr>
        <p:spPr>
          <a:xfrm>
            <a:off x="4898570" y="2126800"/>
            <a:ext cx="3848079" cy="2696700"/>
          </a:xfrm>
          <a:prstGeom prst="rect">
            <a:avLst/>
          </a:prstGeom>
        </p:spPr>
        <p:txBody>
          <a:bodyPr spcFirstLastPara="1" wrap="square" lIns="91425" tIns="91425" rIns="91425" bIns="91425" anchor="t" anchorCtr="0">
            <a:normAutofit/>
          </a:bodyPr>
          <a:lstStyle>
            <a:lvl1pPr marL="165100" lvl="0" indent="-158750" rtl="0">
              <a:spcBef>
                <a:spcPts val="0"/>
              </a:spcBef>
              <a:spcAft>
                <a:spcPts val="0"/>
              </a:spcAft>
              <a:buSzPts val="1000"/>
              <a:buFontTx/>
              <a:buNone/>
              <a:tabLst/>
              <a:defRPr sz="1000"/>
            </a:lvl1pPr>
            <a:lvl2pPr marL="914400" lvl="1" indent="-292100" rtl="0">
              <a:spcBef>
                <a:spcPts val="0"/>
              </a:spcBef>
              <a:spcAft>
                <a:spcPts val="0"/>
              </a:spcAft>
              <a:buSzPts val="1000"/>
              <a:buChar char="○"/>
              <a:defRPr sz="1000"/>
            </a:lvl2pPr>
            <a:lvl3pPr marL="1371600" lvl="2" indent="-292100" rtl="0">
              <a:spcBef>
                <a:spcPts val="0"/>
              </a:spcBef>
              <a:spcAft>
                <a:spcPts val="0"/>
              </a:spcAft>
              <a:buSzPts val="1000"/>
              <a:buChar char="■"/>
              <a:defRPr sz="1000"/>
            </a:lvl3pPr>
            <a:lvl4pPr marL="1828800" lvl="3" indent="-292100" rtl="0">
              <a:spcBef>
                <a:spcPts val="0"/>
              </a:spcBef>
              <a:spcAft>
                <a:spcPts val="0"/>
              </a:spcAft>
              <a:buSzPts val="1000"/>
              <a:buChar char="●"/>
              <a:defRPr sz="1000"/>
            </a:lvl4pPr>
            <a:lvl5pPr marL="2286000" lvl="4" indent="-292100" rtl="0">
              <a:spcBef>
                <a:spcPts val="0"/>
              </a:spcBef>
              <a:spcAft>
                <a:spcPts val="0"/>
              </a:spcAft>
              <a:buSzPts val="1000"/>
              <a:buChar char="○"/>
              <a:defRPr sz="1000"/>
            </a:lvl5pPr>
            <a:lvl6pPr marL="2743200" lvl="5" indent="-292100" rtl="0">
              <a:spcBef>
                <a:spcPts val="0"/>
              </a:spcBef>
              <a:spcAft>
                <a:spcPts val="0"/>
              </a:spcAft>
              <a:buSzPts val="1000"/>
              <a:buChar char="■"/>
              <a:defRPr sz="1000"/>
            </a:lvl6pPr>
            <a:lvl7pPr marL="3200400" lvl="6" indent="-292100" rtl="0">
              <a:spcBef>
                <a:spcPts val="0"/>
              </a:spcBef>
              <a:spcAft>
                <a:spcPts val="0"/>
              </a:spcAft>
              <a:buSzPts val="1000"/>
              <a:buChar char="●"/>
              <a:defRPr sz="1000"/>
            </a:lvl7pPr>
            <a:lvl8pPr marL="3657600" lvl="7" indent="-292100" rtl="0">
              <a:spcBef>
                <a:spcPts val="0"/>
              </a:spcBef>
              <a:spcAft>
                <a:spcPts val="0"/>
              </a:spcAft>
              <a:buSzPts val="1000"/>
              <a:buChar char="○"/>
              <a:defRPr sz="1000"/>
            </a:lvl8pPr>
            <a:lvl9pPr marL="4114800" lvl="8" indent="-292100" rtl="0">
              <a:spcBef>
                <a:spcPts val="0"/>
              </a:spcBef>
              <a:spcAft>
                <a:spcPts val="0"/>
              </a:spcAft>
              <a:buSzPts val="1000"/>
              <a:buChar char="■"/>
              <a:defRPr sz="1000"/>
            </a:lvl9pPr>
          </a:lstStyle>
          <a:p>
            <a:pPr lvl="0"/>
            <a:r>
              <a:rPr lang="nb-NO"/>
              <a:t>Klikk for å redigere tekststiler i malen</a:t>
            </a:r>
          </a:p>
        </p:txBody>
      </p:sp>
      <p:sp>
        <p:nvSpPr>
          <p:cNvPr id="63" name="Google Shape;63;p10"/>
          <p:cNvSpPr/>
          <p:nvPr/>
        </p:nvSpPr>
        <p:spPr>
          <a:xfrm>
            <a:off x="5035670" y="1990994"/>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chemeClr val="accent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6912153"/>
      </p:ext>
    </p:extLst>
  </p:cSld>
  <p:clrMapOvr>
    <a:masterClrMapping/>
  </p:clrMapOvr>
  <p:extLst>
    <p:ext uri="{DCECCB84-F9BA-43D5-87BE-67443E8EF086}">
      <p15:sldGuideLst xmlns:p15="http://schemas.microsoft.com/office/powerpoint/2012/main">
        <p15:guide id="1" pos="3173">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bokser">
    <p:spTree>
      <p:nvGrpSpPr>
        <p:cNvPr id="1" name=""/>
        <p:cNvGrpSpPr/>
        <p:nvPr/>
      </p:nvGrpSpPr>
      <p:grpSpPr>
        <a:xfrm>
          <a:off x="0" y="0"/>
          <a:ext cx="0" cy="0"/>
          <a:chOff x="0" y="0"/>
          <a:chExt cx="0" cy="0"/>
        </a:xfrm>
      </p:grpSpPr>
      <p:sp>
        <p:nvSpPr>
          <p:cNvPr id="4" name="Google Shape;66;p11">
            <a:extLst>
              <a:ext uri="{FF2B5EF4-FFF2-40B4-BE49-F238E27FC236}">
                <a16:creationId xmlns:a16="http://schemas.microsoft.com/office/drawing/2014/main" id="{26786200-91D6-DE44-8D8B-59701BA34670}"/>
              </a:ext>
            </a:extLst>
          </p:cNvPr>
          <p:cNvSpPr txBox="1">
            <a:spLocks noGrp="1"/>
          </p:cNvSpPr>
          <p:nvPr>
            <p:ph type="title"/>
          </p:nvPr>
        </p:nvSpPr>
        <p:spPr>
          <a:xfrm>
            <a:off x="534375" y="412000"/>
            <a:ext cx="8075100" cy="5748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a:lvl1pPr>
            <a:lvl2pPr lvl="1" algn="ctr">
              <a:spcBef>
                <a:spcPts val="0"/>
              </a:spcBef>
              <a:spcAft>
                <a:spcPts val="0"/>
              </a:spcAft>
              <a:buSzPts val="2800"/>
              <a:buNone/>
              <a:defRPr>
                <a:latin typeface="Open Sans"/>
                <a:ea typeface="Open Sans"/>
                <a:cs typeface="Open Sans"/>
                <a:sym typeface="Open Sans"/>
              </a:defRPr>
            </a:lvl2pPr>
            <a:lvl3pPr lvl="2" algn="ctr">
              <a:spcBef>
                <a:spcPts val="0"/>
              </a:spcBef>
              <a:spcAft>
                <a:spcPts val="0"/>
              </a:spcAft>
              <a:buSzPts val="2800"/>
              <a:buNone/>
              <a:defRPr>
                <a:latin typeface="Open Sans"/>
                <a:ea typeface="Open Sans"/>
                <a:cs typeface="Open Sans"/>
                <a:sym typeface="Open Sans"/>
              </a:defRPr>
            </a:lvl3pPr>
            <a:lvl4pPr lvl="3" algn="ctr">
              <a:spcBef>
                <a:spcPts val="0"/>
              </a:spcBef>
              <a:spcAft>
                <a:spcPts val="0"/>
              </a:spcAft>
              <a:buSzPts val="2800"/>
              <a:buNone/>
              <a:defRPr>
                <a:latin typeface="Open Sans"/>
                <a:ea typeface="Open Sans"/>
                <a:cs typeface="Open Sans"/>
                <a:sym typeface="Open Sans"/>
              </a:defRPr>
            </a:lvl4pPr>
            <a:lvl5pPr lvl="4" algn="ctr">
              <a:spcBef>
                <a:spcPts val="0"/>
              </a:spcBef>
              <a:spcAft>
                <a:spcPts val="0"/>
              </a:spcAft>
              <a:buSzPts val="2800"/>
              <a:buNone/>
              <a:defRPr>
                <a:latin typeface="Open Sans"/>
                <a:ea typeface="Open Sans"/>
                <a:cs typeface="Open Sans"/>
                <a:sym typeface="Open Sans"/>
              </a:defRPr>
            </a:lvl5pPr>
            <a:lvl6pPr lvl="5" algn="ctr">
              <a:spcBef>
                <a:spcPts val="0"/>
              </a:spcBef>
              <a:spcAft>
                <a:spcPts val="0"/>
              </a:spcAft>
              <a:buSzPts val="2800"/>
              <a:buNone/>
              <a:defRPr>
                <a:latin typeface="Open Sans"/>
                <a:ea typeface="Open Sans"/>
                <a:cs typeface="Open Sans"/>
                <a:sym typeface="Open Sans"/>
              </a:defRPr>
            </a:lvl6pPr>
            <a:lvl7pPr lvl="6" algn="ctr">
              <a:spcBef>
                <a:spcPts val="0"/>
              </a:spcBef>
              <a:spcAft>
                <a:spcPts val="0"/>
              </a:spcAft>
              <a:buSzPts val="2800"/>
              <a:buNone/>
              <a:defRPr>
                <a:latin typeface="Open Sans"/>
                <a:ea typeface="Open Sans"/>
                <a:cs typeface="Open Sans"/>
                <a:sym typeface="Open Sans"/>
              </a:defRPr>
            </a:lvl7pPr>
            <a:lvl8pPr lvl="7" algn="ctr">
              <a:spcBef>
                <a:spcPts val="0"/>
              </a:spcBef>
              <a:spcAft>
                <a:spcPts val="0"/>
              </a:spcAft>
              <a:buSzPts val="2800"/>
              <a:buNone/>
              <a:defRPr>
                <a:latin typeface="Open Sans"/>
                <a:ea typeface="Open Sans"/>
                <a:cs typeface="Open Sans"/>
                <a:sym typeface="Open Sans"/>
              </a:defRPr>
            </a:lvl8pPr>
            <a:lvl9pPr lvl="8" algn="ctr">
              <a:spcBef>
                <a:spcPts val="0"/>
              </a:spcBef>
              <a:spcAft>
                <a:spcPts val="0"/>
              </a:spcAft>
              <a:buSzPts val="2800"/>
              <a:buNone/>
              <a:defRPr>
                <a:latin typeface="Open Sans"/>
                <a:ea typeface="Open Sans"/>
                <a:cs typeface="Open Sans"/>
                <a:sym typeface="Open Sans"/>
              </a:defRPr>
            </a:lvl9pPr>
          </a:lstStyle>
          <a:p>
            <a:r>
              <a:rPr lang="nb-NO"/>
              <a:t>Klikk for å redigere tittelstil</a:t>
            </a:r>
            <a:endParaRPr/>
          </a:p>
        </p:txBody>
      </p:sp>
      <p:sp>
        <p:nvSpPr>
          <p:cNvPr id="5" name="Google Shape;67;p11">
            <a:extLst>
              <a:ext uri="{FF2B5EF4-FFF2-40B4-BE49-F238E27FC236}">
                <a16:creationId xmlns:a16="http://schemas.microsoft.com/office/drawing/2014/main" id="{78A92DF6-EF73-DE43-A471-351455F5CA91}"/>
              </a:ext>
            </a:extLst>
          </p:cNvPr>
          <p:cNvSpPr/>
          <p:nvPr userDrawn="1"/>
        </p:nvSpPr>
        <p:spPr>
          <a:xfrm>
            <a:off x="4381500" y="1036676"/>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6" name="Google Shape;68;p11">
            <a:extLst>
              <a:ext uri="{FF2B5EF4-FFF2-40B4-BE49-F238E27FC236}">
                <a16:creationId xmlns:a16="http://schemas.microsoft.com/office/drawing/2014/main" id="{EF8E0C63-63FC-0744-A416-6B08B7714808}"/>
              </a:ext>
            </a:extLst>
          </p:cNvPr>
          <p:cNvSpPr txBox="1">
            <a:spLocks noGrp="1"/>
          </p:cNvSpPr>
          <p:nvPr>
            <p:ph type="subTitle" idx="1"/>
          </p:nvPr>
        </p:nvSpPr>
        <p:spPr>
          <a:xfrm>
            <a:off x="1946550" y="1116000"/>
            <a:ext cx="5250900" cy="405823"/>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5B666F"/>
              </a:buClr>
              <a:buSzPts val="1000"/>
              <a:buNone/>
              <a:defRPr sz="1000">
                <a:solidFill>
                  <a:srgbClr val="5B666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r>
              <a:rPr lang="nb-NO"/>
              <a:t>Klikk for å redigere undertittelstil i malen</a:t>
            </a:r>
            <a:endParaRPr/>
          </a:p>
        </p:txBody>
      </p:sp>
      <p:pic>
        <p:nvPicPr>
          <p:cNvPr id="7" name="Google Shape;69;p11">
            <a:extLst>
              <a:ext uri="{FF2B5EF4-FFF2-40B4-BE49-F238E27FC236}">
                <a16:creationId xmlns:a16="http://schemas.microsoft.com/office/drawing/2014/main" id="{CE7BB66A-566E-F649-BB77-2F40262A1C23}"/>
              </a:ext>
            </a:extLst>
          </p:cNvPr>
          <p:cNvPicPr preferRelativeResize="0"/>
          <p:nvPr userDrawn="1"/>
        </p:nvPicPr>
        <p:blipFill rotWithShape="1">
          <a:blip r:embed="rId2">
            <a:alphaModFix/>
          </a:blip>
          <a:srcRect/>
          <a:stretch/>
        </p:blipFill>
        <p:spPr>
          <a:xfrm>
            <a:off x="1119004" y="1792900"/>
            <a:ext cx="2286000" cy="2743201"/>
          </a:xfrm>
          <a:prstGeom prst="rect">
            <a:avLst/>
          </a:prstGeom>
          <a:noFill/>
          <a:ln>
            <a:noFill/>
          </a:ln>
        </p:spPr>
      </p:pic>
      <p:pic>
        <p:nvPicPr>
          <p:cNvPr id="8" name="Google Shape;70;p11">
            <a:extLst>
              <a:ext uri="{FF2B5EF4-FFF2-40B4-BE49-F238E27FC236}">
                <a16:creationId xmlns:a16="http://schemas.microsoft.com/office/drawing/2014/main" id="{232C7360-934F-8C4A-A020-1B4A58D444D7}"/>
              </a:ext>
            </a:extLst>
          </p:cNvPr>
          <p:cNvPicPr preferRelativeResize="0"/>
          <p:nvPr userDrawn="1"/>
        </p:nvPicPr>
        <p:blipFill rotWithShape="1">
          <a:blip r:embed="rId3">
            <a:alphaModFix/>
          </a:blip>
          <a:srcRect/>
          <a:stretch/>
        </p:blipFill>
        <p:spPr>
          <a:xfrm>
            <a:off x="5733717" y="1792900"/>
            <a:ext cx="2286000" cy="2743201"/>
          </a:xfrm>
          <a:prstGeom prst="rect">
            <a:avLst/>
          </a:prstGeom>
          <a:noFill/>
          <a:ln>
            <a:noFill/>
          </a:ln>
        </p:spPr>
      </p:pic>
      <p:pic>
        <p:nvPicPr>
          <p:cNvPr id="9" name="Google Shape;71;p11">
            <a:extLst>
              <a:ext uri="{FF2B5EF4-FFF2-40B4-BE49-F238E27FC236}">
                <a16:creationId xmlns:a16="http://schemas.microsoft.com/office/drawing/2014/main" id="{6E5C47BE-F87B-4B4D-8DDC-64EE6B6255AE}"/>
              </a:ext>
            </a:extLst>
          </p:cNvPr>
          <p:cNvPicPr preferRelativeResize="0"/>
          <p:nvPr userDrawn="1"/>
        </p:nvPicPr>
        <p:blipFill rotWithShape="1">
          <a:blip r:embed="rId4">
            <a:alphaModFix/>
          </a:blip>
          <a:srcRect/>
          <a:stretch/>
        </p:blipFill>
        <p:spPr>
          <a:xfrm>
            <a:off x="3426360" y="1792900"/>
            <a:ext cx="2286000" cy="2743201"/>
          </a:xfrm>
          <a:prstGeom prst="rect">
            <a:avLst/>
          </a:prstGeom>
          <a:noFill/>
          <a:ln>
            <a:noFill/>
          </a:ln>
        </p:spPr>
      </p:pic>
      <p:sp>
        <p:nvSpPr>
          <p:cNvPr id="10" name="Google Shape;72;p11">
            <a:extLst>
              <a:ext uri="{FF2B5EF4-FFF2-40B4-BE49-F238E27FC236}">
                <a16:creationId xmlns:a16="http://schemas.microsoft.com/office/drawing/2014/main" id="{4A93ED0B-D981-AB4A-886A-F568B5845CA1}"/>
              </a:ext>
            </a:extLst>
          </p:cNvPr>
          <p:cNvSpPr txBox="1">
            <a:spLocks/>
          </p:cNvSpPr>
          <p:nvPr userDrawn="1"/>
        </p:nvSpPr>
        <p:spPr>
          <a:xfrm>
            <a:off x="12495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0">
              <a:tabLst/>
            </a:pPr>
            <a:r>
              <a:rPr lang="nb-NO"/>
              <a:t>Klikk for å redigere undertittelstil i malen</a:t>
            </a:r>
          </a:p>
        </p:txBody>
      </p:sp>
      <p:sp>
        <p:nvSpPr>
          <p:cNvPr id="11" name="Google Shape;73;p11">
            <a:extLst>
              <a:ext uri="{FF2B5EF4-FFF2-40B4-BE49-F238E27FC236}">
                <a16:creationId xmlns:a16="http://schemas.microsoft.com/office/drawing/2014/main" id="{5116060E-969C-9A49-9506-A58C88B09AE0}"/>
              </a:ext>
            </a:extLst>
          </p:cNvPr>
          <p:cNvSpPr txBox="1">
            <a:spLocks/>
          </p:cNvSpPr>
          <p:nvPr userDrawn="1"/>
        </p:nvSpPr>
        <p:spPr>
          <a:xfrm>
            <a:off x="3547113"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
        <p:nvSpPr>
          <p:cNvPr id="12" name="Google Shape;74;p11">
            <a:extLst>
              <a:ext uri="{FF2B5EF4-FFF2-40B4-BE49-F238E27FC236}">
                <a16:creationId xmlns:a16="http://schemas.microsoft.com/office/drawing/2014/main" id="{A0864765-224B-414B-B2EE-BBA5B05A267C}"/>
              </a:ext>
            </a:extLst>
          </p:cNvPr>
          <p:cNvSpPr txBox="1">
            <a:spLocks/>
          </p:cNvSpPr>
          <p:nvPr userDrawn="1"/>
        </p:nvSpPr>
        <p:spPr>
          <a:xfrm>
            <a:off x="5855800" y="1893175"/>
            <a:ext cx="2044500" cy="24990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429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1pPr>
            <a:lvl2pPr marL="914400" marR="0" lvl="1"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2pPr>
            <a:lvl3pPr marL="1371600" marR="0" lvl="2"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3pPr>
            <a:lvl4pPr marL="1828800" marR="0" lvl="3"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4pPr>
            <a:lvl5pPr marL="2286000" marR="0" lvl="4"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5pPr>
            <a:lvl6pPr marL="2743200" marR="0" lvl="5"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6pPr>
            <a:lvl7pPr marL="3200400" marR="0" lvl="6"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7pPr>
            <a:lvl8pPr marL="3657600" marR="0" lvl="7"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8pPr>
            <a:lvl9pPr marL="4114800" marR="0" lvl="8" indent="-317500" algn="ctr" rtl="0" eaLnBrk="1" hangingPunct="1">
              <a:lnSpc>
                <a:spcPct val="115000"/>
              </a:lnSpc>
              <a:spcBef>
                <a:spcPts val="0"/>
              </a:spcBef>
              <a:spcAft>
                <a:spcPts val="0"/>
              </a:spcAft>
              <a:buClr>
                <a:schemeClr val="lt1"/>
              </a:buClr>
              <a:buSzPts val="1400"/>
              <a:buFont typeface="Open Sans SemiBold"/>
              <a:buNone/>
              <a:defRPr sz="1400" b="0" i="0" u="none" strike="noStrike" cap="none">
                <a:solidFill>
                  <a:schemeClr val="lt1"/>
                </a:solidFill>
                <a:latin typeface="Open Sans SemiBold"/>
                <a:ea typeface="Open Sans SemiBold"/>
                <a:cs typeface="Open Sans SemiBold"/>
                <a:sym typeface="Open Sans SemiBold"/>
              </a:defRPr>
            </a:lvl9pPr>
          </a:lstStyle>
          <a:p>
            <a:pPr marL="4763" indent="-4763">
              <a:tabLst/>
            </a:pPr>
            <a:r>
              <a:rPr lang="nb-NO"/>
              <a:t>Klikk for å redigere undertittelstil i malen</a:t>
            </a:r>
          </a:p>
        </p:txBody>
      </p:sp>
    </p:spTree>
    <p:extLst>
      <p:ext uri="{BB962C8B-B14F-4D97-AF65-F5344CB8AC3E}">
        <p14:creationId xmlns:p14="http://schemas.microsoft.com/office/powerpoint/2010/main" val="316370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0" y="445025"/>
            <a:ext cx="8280000" cy="574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Titillium Web"/>
              <a:buNone/>
              <a:defRPr sz="2800" b="1">
                <a:solidFill>
                  <a:schemeClr val="dk1"/>
                </a:solidFill>
                <a:latin typeface="Titillium Web"/>
                <a:ea typeface="Titillium Web"/>
                <a:cs typeface="Titillium Web"/>
                <a:sym typeface="Titillium We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no"/>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7" r:id="rId5"/>
    <p:sldLayoutId id="2147483678" r:id="rId6"/>
    <p:sldLayoutId id="2147483689" r:id="rId7"/>
    <p:sldLayoutId id="2147483690" r:id="rId8"/>
    <p:sldLayoutId id="2147483683" r:id="rId9"/>
    <p:sldLayoutId id="2147483684" r:id="rId10"/>
    <p:sldLayoutId id="2147483676" r:id="rId11"/>
    <p:sldLayoutId id="2147483672" r:id="rId12"/>
    <p:sldLayoutId id="2147483671" r:id="rId13"/>
    <p:sldLayoutId id="2147483685" r:id="rId14"/>
    <p:sldLayoutId id="2147483686" r:id="rId15"/>
    <p:sldLayoutId id="2147483688" r:id="rId16"/>
    <p:sldLayoutId id="2147483687" r:id="rId17"/>
    <p:sldLayoutId id="2147483691" r:id="rId18"/>
    <p:sldLayoutId id="2147483692" r:id="rId19"/>
    <p:sldLayoutId id="2147483694" r:id="rId20"/>
    <p:sldLayoutId id="2147483695" r:id="rId21"/>
    <p:sldLayoutId id="2147483696" r:id="rId22"/>
    <p:sldLayoutId id="2147483697" r:id="rId23"/>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272">
          <p15:clr>
            <a:srgbClr val="EA4335"/>
          </p15:clr>
        </p15:guide>
        <p15:guide id="4" pos="548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idunn.no/spa/2019/03/nav_virksomhetsbaserte_team_redusert_sykefravaer"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hyperlink" Target="https://www.arbeidsmiljoportalen.no/bransje/sykehje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hyperlink" Target="https://www.arbeidsmiljoportalen.no/bransje/barneh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29.svg"/></Relationships>
</file>

<file path=ppt/slides/_rels/slide44.xml.rels><?xml version="1.0" encoding="UTF-8" standalone="yes"?>
<Relationships xmlns="http://schemas.openxmlformats.org/package/2006/relationships"><Relationship Id="rId3" Type="http://schemas.openxmlformats.org/officeDocument/2006/relationships/hyperlink" Target="https://spo-global.kpmg.com/sites/NO-PeopleandChange-KS-kursogopplring/Shared%20Documents/KS%20-%20kurs%20og%20oppl&#230;ring/Materiale%20til%20samling%20nr%202,%203%20og%204/kursleder@ks.no"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70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5D7F3-C623-3344-816C-0DFC5020015C}"/>
              </a:ext>
            </a:extLst>
          </p:cNvPr>
          <p:cNvSpPr>
            <a:spLocks noGrp="1"/>
          </p:cNvSpPr>
          <p:nvPr>
            <p:ph type="title"/>
          </p:nvPr>
        </p:nvSpPr>
        <p:spPr/>
        <p:txBody>
          <a:bodyPr>
            <a:normAutofit/>
          </a:bodyPr>
          <a:lstStyle/>
          <a:p>
            <a:r>
              <a:rPr lang="nb-NO"/>
              <a:t>Introduksjon til gruppeoppgave 1</a:t>
            </a:r>
          </a:p>
        </p:txBody>
      </p:sp>
      <p:sp>
        <p:nvSpPr>
          <p:cNvPr id="3" name="Plassholder for tekst 2">
            <a:extLst>
              <a:ext uri="{FF2B5EF4-FFF2-40B4-BE49-F238E27FC236}">
                <a16:creationId xmlns:a16="http://schemas.microsoft.com/office/drawing/2014/main" id="{F28933EB-2113-F748-9A7F-D128E4EEFF8E}"/>
              </a:ext>
            </a:extLst>
          </p:cNvPr>
          <p:cNvSpPr>
            <a:spLocks noGrp="1"/>
          </p:cNvSpPr>
          <p:nvPr>
            <p:ph type="body" idx="1"/>
          </p:nvPr>
        </p:nvSpPr>
        <p:spPr/>
        <p:txBody>
          <a:bodyPr>
            <a:normAutofit/>
          </a:bodyPr>
          <a:lstStyle/>
          <a:p>
            <a:r>
              <a:rPr lang="nb-NO" sz="1100">
                <a:solidFill>
                  <a:schemeClr val="tx1"/>
                </a:solidFill>
              </a:rPr>
              <a:t>Denne oppgaven tar utgangspunkt i jobbkrav-ressurs-modellen </a:t>
            </a:r>
            <a:r>
              <a:rPr lang="nb-NO" sz="1100" dirty="0">
                <a:solidFill>
                  <a:schemeClr val="tx1"/>
                </a:solidFill>
              </a:rPr>
              <a:t>(</a:t>
            </a:r>
            <a:r>
              <a:rPr lang="nb-NO" sz="1100">
                <a:solidFill>
                  <a:schemeClr val="tx1"/>
                </a:solidFill>
              </a:rPr>
              <a:t>Bakker og Demrouti</a:t>
            </a:r>
            <a:r>
              <a:rPr lang="nb-NO" sz="1100" dirty="0">
                <a:solidFill>
                  <a:schemeClr val="tx1"/>
                </a:solidFill>
              </a:rPr>
              <a:t>)*</a:t>
            </a:r>
            <a:r>
              <a:rPr lang="nb-NO" sz="1100">
                <a:solidFill>
                  <a:schemeClr val="tx1"/>
                </a:solidFill>
              </a:rPr>
              <a:t> . I denne oppgaven er fokuset på jobbressurser,  det vil si de faktorene som påvirker arbeidsmiljø og jobbprestasjon på en positiv måte.</a:t>
            </a:r>
          </a:p>
          <a:p>
            <a:endParaRPr lang="nb-NO" sz="1100">
              <a:solidFill>
                <a:schemeClr val="tx1"/>
              </a:solidFill>
            </a:endParaRPr>
          </a:p>
          <a:p>
            <a:r>
              <a:rPr lang="nb-NO" sz="1100">
                <a:solidFill>
                  <a:schemeClr val="tx1"/>
                </a:solidFill>
              </a:rPr>
              <a:t>Rollefordeling</a:t>
            </a:r>
            <a:br>
              <a:rPr lang="nb-NO" sz="1100">
                <a:solidFill>
                  <a:schemeClr val="tx1"/>
                </a:solidFill>
              </a:rPr>
            </a:br>
            <a:r>
              <a:rPr lang="nb-NO" sz="1100">
                <a:solidFill>
                  <a:schemeClr val="tx1"/>
                </a:solidFill>
              </a:rPr>
              <a:t>En av dere fasiliterer mens dere andre gjennomfører oppgaven. </a:t>
            </a:r>
          </a:p>
          <a:p>
            <a:endParaRPr lang="nb-NO" sz="1100">
              <a:solidFill>
                <a:schemeClr val="tx1"/>
              </a:solidFill>
            </a:endParaRPr>
          </a:p>
          <a:p>
            <a:r>
              <a:rPr lang="nb-NO" sz="1100">
                <a:solidFill>
                  <a:schemeClr val="tx1"/>
                </a:solidFill>
              </a:rPr>
              <a:t>(I de påfølgende oppgavene rokkeres rollene slik at alle får testet ut både deltaker- og fasilitatorrollen)</a:t>
            </a:r>
          </a:p>
          <a:p>
            <a:endParaRPr lang="nb-NO" sz="1100">
              <a:solidFill>
                <a:schemeClr val="tx1"/>
              </a:solidFill>
            </a:endParaRPr>
          </a:p>
          <a:p>
            <a:endParaRPr lang="nb-NO" sz="1100">
              <a:solidFill>
                <a:schemeClr val="tx1"/>
              </a:solidFill>
            </a:endParaRPr>
          </a:p>
        </p:txBody>
      </p:sp>
      <p:pic>
        <p:nvPicPr>
          <p:cNvPr id="6" name="Picture Placeholder 5">
            <a:extLst>
              <a:ext uri="{FF2B5EF4-FFF2-40B4-BE49-F238E27FC236}">
                <a16:creationId xmlns:a16="http://schemas.microsoft.com/office/drawing/2014/main" id="{491D183E-A4FE-4FB2-A9E5-D8C2B27F28B2}"/>
              </a:ext>
            </a:extLst>
          </p:cNvPr>
          <p:cNvPicPr>
            <a:picLocks noGrp="1" noChangeAspect="1"/>
          </p:cNvPicPr>
          <p:nvPr>
            <p:ph type="pic" sz="quarter" idx="11"/>
          </p:nvPr>
        </p:nvPicPr>
        <p:blipFill>
          <a:blip r:embed="rId3"/>
          <a:srcRect l="2595" r="2595"/>
          <a:stretch>
            <a:fillRect/>
          </a:stretch>
        </p:blipFill>
        <p:spPr/>
      </p:pic>
      <p:sp>
        <p:nvSpPr>
          <p:cNvPr id="5" name="TextBox 4">
            <a:extLst>
              <a:ext uri="{FF2B5EF4-FFF2-40B4-BE49-F238E27FC236}">
                <a16:creationId xmlns:a16="http://schemas.microsoft.com/office/drawing/2014/main" id="{8F07E0A0-F682-42D5-924A-760B2FAD0014}"/>
              </a:ext>
            </a:extLst>
          </p:cNvPr>
          <p:cNvSpPr txBox="1"/>
          <p:nvPr/>
        </p:nvSpPr>
        <p:spPr>
          <a:xfrm>
            <a:off x="548756" y="4714789"/>
            <a:ext cx="2684585" cy="246221"/>
          </a:xfrm>
          <a:prstGeom prst="rect">
            <a:avLst/>
          </a:prstGeom>
          <a:noFill/>
        </p:spPr>
        <p:txBody>
          <a:bodyPr wrap="square" rtlCol="0">
            <a:spAutoFit/>
          </a:bodyPr>
          <a:lstStyle/>
          <a:p>
            <a:r>
              <a:rPr lang="da-DK" sz="500">
                <a:solidFill>
                  <a:schemeClr val="tx1"/>
                </a:solidFill>
              </a:rPr>
              <a:t>Kilde: A.B.Bakker og E. Demerouti, 2007, Journal of Managerial Psychology, 22, s313 i https://www.idunn.no/spa/2019/03/nav_virksomhetsbaserte_team_redusert_sykefravaer</a:t>
            </a:r>
            <a:endParaRPr lang="nb-NO" sz="500">
              <a:solidFill>
                <a:schemeClr val="tx1"/>
              </a:solidFill>
            </a:endParaRPr>
          </a:p>
        </p:txBody>
      </p:sp>
      <p:sp>
        <p:nvSpPr>
          <p:cNvPr id="7" name="TextBox 6">
            <a:extLst>
              <a:ext uri="{FF2B5EF4-FFF2-40B4-BE49-F238E27FC236}">
                <a16:creationId xmlns:a16="http://schemas.microsoft.com/office/drawing/2014/main" id="{A4E806ED-DAD8-4210-ADC4-D64356076545}"/>
              </a:ext>
            </a:extLst>
          </p:cNvPr>
          <p:cNvSpPr txBox="1"/>
          <p:nvPr/>
        </p:nvSpPr>
        <p:spPr>
          <a:xfrm>
            <a:off x="5657856" y="3940801"/>
            <a:ext cx="2423516" cy="707886"/>
          </a:xfrm>
          <a:prstGeom prst="rect">
            <a:avLst/>
          </a:prstGeom>
          <a:noFill/>
        </p:spPr>
        <p:txBody>
          <a:bodyPr wrap="square">
            <a:spAutoFit/>
          </a:bodyPr>
          <a:lstStyle/>
          <a:p>
            <a:pPr marL="171450" indent="-171450"/>
            <a:r>
              <a:rPr lang="nb-NO" sz="800" i="1" dirty="0"/>
              <a:t>* A. B. Bakker og E. Demerouti, 2007, Journal of Managerial Psychology, 22, s. 313 i </a:t>
            </a:r>
            <a:r>
              <a:rPr lang="nb-NO" sz="800" i="1" dirty="0">
                <a:hlinkClick r:id="rId4"/>
              </a:rPr>
              <a:t>https://www.idunn.no/spa/2019/03/nav_virksomhetsbaserte_team_redusert_sykefravaer</a:t>
            </a:r>
            <a:endParaRPr lang="en-US" sz="800" dirty="0"/>
          </a:p>
          <a:p>
            <a:pPr marL="171450" indent="-171450"/>
            <a:endParaRPr lang="nb-NO" sz="800" dirty="0"/>
          </a:p>
        </p:txBody>
      </p:sp>
    </p:spTree>
    <p:extLst>
      <p:ext uri="{BB962C8B-B14F-4D97-AF65-F5344CB8AC3E}">
        <p14:creationId xmlns:p14="http://schemas.microsoft.com/office/powerpoint/2010/main" val="1211908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49568-5F55-4440-9DAC-BF8246E4C2EF}"/>
              </a:ext>
            </a:extLst>
          </p:cNvPr>
          <p:cNvSpPr>
            <a:spLocks noGrp="1"/>
          </p:cNvSpPr>
          <p:nvPr>
            <p:ph type="title"/>
          </p:nvPr>
        </p:nvSpPr>
        <p:spPr/>
        <p:txBody>
          <a:bodyPr/>
          <a:lstStyle/>
          <a:p>
            <a:r>
              <a:rPr lang="nb-NO"/>
              <a:t>Jobbkravmodellen</a:t>
            </a:r>
          </a:p>
        </p:txBody>
      </p:sp>
      <p:sp>
        <p:nvSpPr>
          <p:cNvPr id="5" name="Text Placeholder 4">
            <a:extLst>
              <a:ext uri="{FF2B5EF4-FFF2-40B4-BE49-F238E27FC236}">
                <a16:creationId xmlns:a16="http://schemas.microsoft.com/office/drawing/2014/main" id="{8B3EFFFF-80BC-4E80-84CD-244DC1931787}"/>
              </a:ext>
            </a:extLst>
          </p:cNvPr>
          <p:cNvSpPr>
            <a:spLocks noGrp="1"/>
          </p:cNvSpPr>
          <p:nvPr>
            <p:ph type="body" idx="1"/>
          </p:nvPr>
        </p:nvSpPr>
        <p:spPr/>
        <p:txBody>
          <a:bodyPr>
            <a:normAutofit lnSpcReduction="10000"/>
          </a:bodyPr>
          <a:lstStyle/>
          <a:p>
            <a:pPr>
              <a:lnSpc>
                <a:spcPct val="114999"/>
              </a:lnSpc>
            </a:pPr>
            <a:r>
              <a:rPr lang="nb-NO"/>
              <a:t>Den enkelte arbeidstaker møter en rekke </a:t>
            </a:r>
            <a:r>
              <a:rPr lang="nb-NO" i="1"/>
              <a:t>krav </a:t>
            </a:r>
            <a:r>
              <a:rPr lang="nb-NO"/>
              <a:t>i jobben sin, og har samtidig tilgang til en rekke positive </a:t>
            </a:r>
            <a:r>
              <a:rPr lang="nb-NO" i="1"/>
              <a:t>ressurser:</a:t>
            </a:r>
            <a:endParaRPr lang="nb-NO"/>
          </a:p>
          <a:p>
            <a:pPr>
              <a:lnSpc>
                <a:spcPct val="114999"/>
              </a:lnSpc>
            </a:pPr>
            <a:endParaRPr lang="nb-NO"/>
          </a:p>
          <a:p>
            <a:pPr>
              <a:lnSpc>
                <a:spcPct val="114999"/>
              </a:lnSpc>
            </a:pPr>
            <a:r>
              <a:rPr lang="nb-NO"/>
              <a:t>Det handler om faktorer i arbeidsmiljøet, fra arbeidsgiver, fra eksterne (pårørende ell. kunder) og hos arbeidstakeren selv. </a:t>
            </a:r>
          </a:p>
          <a:p>
            <a:pPr>
              <a:lnSpc>
                <a:spcPct val="114999"/>
              </a:lnSpc>
            </a:pPr>
            <a:endParaRPr lang="nb-NO"/>
          </a:p>
          <a:p>
            <a:pPr>
              <a:lnSpc>
                <a:spcPct val="114999"/>
              </a:lnSpc>
            </a:pPr>
            <a:r>
              <a:rPr lang="nb-NO"/>
              <a:t>Mangel på jobbressurser / fravær av disse fører til sammen med jobbkravene til utmattelse, noe som igjen går utover jobbprestasjonen. </a:t>
            </a:r>
          </a:p>
          <a:p>
            <a:pPr>
              <a:lnSpc>
                <a:spcPct val="114999"/>
              </a:lnSpc>
            </a:pPr>
            <a:endParaRPr lang="nb-NO"/>
          </a:p>
          <a:p>
            <a:pPr>
              <a:lnSpc>
                <a:spcPct val="114999"/>
              </a:lnSpc>
            </a:pPr>
            <a:r>
              <a:rPr lang="nb-NO"/>
              <a:t>Balanse i krav og ressurser, gjør at kravene oppleves enklere og positive og føre til jobbengasjement, noe som igjen påvirker jobbprestasjonen positivt. </a:t>
            </a:r>
            <a:br>
              <a:rPr lang="nb-NO"/>
            </a:br>
            <a:br>
              <a:rPr lang="nb-NO"/>
            </a:br>
            <a:r>
              <a:rPr lang="nb-NO" b="1"/>
              <a:t>Hvordan står det til på din arbeidsplass?</a:t>
            </a:r>
          </a:p>
        </p:txBody>
      </p:sp>
      <p:pic>
        <p:nvPicPr>
          <p:cNvPr id="8" name="Picture Placeholder 7">
            <a:extLst>
              <a:ext uri="{FF2B5EF4-FFF2-40B4-BE49-F238E27FC236}">
                <a16:creationId xmlns:a16="http://schemas.microsoft.com/office/drawing/2014/main" id="{10CEB3C3-E39B-468E-A1EA-A12F74E6F604}"/>
              </a:ext>
            </a:extLst>
          </p:cNvPr>
          <p:cNvPicPr>
            <a:picLocks noGrp="1" noChangeAspect="1"/>
          </p:cNvPicPr>
          <p:nvPr>
            <p:ph type="pic" sz="quarter" idx="11"/>
          </p:nvPr>
        </p:nvPicPr>
        <p:blipFill>
          <a:blip r:embed="rId3"/>
          <a:srcRect l="24400" r="24400"/>
          <a:stretch>
            <a:fillRect/>
          </a:stretch>
        </p:blipFill>
        <p:spPr/>
      </p:pic>
      <p:sp>
        <p:nvSpPr>
          <p:cNvPr id="2" name="TextBox 1">
            <a:extLst>
              <a:ext uri="{FF2B5EF4-FFF2-40B4-BE49-F238E27FC236}">
                <a16:creationId xmlns:a16="http://schemas.microsoft.com/office/drawing/2014/main" id="{50B5ECD1-C459-47D1-AE3A-007BFAF0CD70}"/>
              </a:ext>
            </a:extLst>
          </p:cNvPr>
          <p:cNvSpPr txBox="1"/>
          <p:nvPr/>
        </p:nvSpPr>
        <p:spPr>
          <a:xfrm>
            <a:off x="6533919" y="4837900"/>
            <a:ext cx="2684585" cy="246221"/>
          </a:xfrm>
          <a:prstGeom prst="rect">
            <a:avLst/>
          </a:prstGeom>
          <a:noFill/>
        </p:spPr>
        <p:txBody>
          <a:bodyPr wrap="square" rtlCol="0">
            <a:spAutoFit/>
          </a:bodyPr>
          <a:lstStyle/>
          <a:p>
            <a:r>
              <a:rPr lang="da-DK" sz="500">
                <a:solidFill>
                  <a:schemeClr val="tx2">
                    <a:lumMod val="75000"/>
                  </a:schemeClr>
                </a:solidFill>
              </a:rPr>
              <a:t>Kilde: A.B.Bakker og E. Demerouti, 2007, Journal of Managerial Psychology, 22, s313 i https://www.idunn.no/spa/2019/03/nav_virksomhetsbaserte_team_redusert_sykefravaer</a:t>
            </a:r>
            <a:endParaRPr lang="nb-NO" sz="500">
              <a:solidFill>
                <a:schemeClr val="tx2">
                  <a:lumMod val="75000"/>
                </a:schemeClr>
              </a:solidFill>
            </a:endParaRPr>
          </a:p>
        </p:txBody>
      </p:sp>
    </p:spTree>
    <p:extLst>
      <p:ext uri="{BB962C8B-B14F-4D97-AF65-F5344CB8AC3E}">
        <p14:creationId xmlns:p14="http://schemas.microsoft.com/office/powerpoint/2010/main" val="3332553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24B1352D-AB5A-45EC-9A5E-C36A52DEB618}"/>
              </a:ext>
            </a:extLst>
          </p:cNvPr>
          <p:cNvSpPr/>
          <p:nvPr/>
        </p:nvSpPr>
        <p:spPr>
          <a:xfrm>
            <a:off x="2847814" y="802828"/>
            <a:ext cx="620892" cy="621398"/>
          </a:xfrm>
          <a:prstGeom prst="ellipse">
            <a:avLst/>
          </a:prstGeom>
          <a:solidFill>
            <a:srgbClr val="A7CA9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125" b="1">
              <a:solidFill>
                <a:schemeClr val="accent6">
                  <a:lumMod val="75000"/>
                </a:schemeClr>
              </a:solidFill>
            </a:endParaRPr>
          </a:p>
        </p:txBody>
      </p:sp>
      <p:cxnSp>
        <p:nvCxnSpPr>
          <p:cNvPr id="59" name="Connector: Curved 58">
            <a:extLst>
              <a:ext uri="{FF2B5EF4-FFF2-40B4-BE49-F238E27FC236}">
                <a16:creationId xmlns:a16="http://schemas.microsoft.com/office/drawing/2014/main" id="{43DF36E0-1055-4226-B171-31C3D4754605}"/>
              </a:ext>
            </a:extLst>
          </p:cNvPr>
          <p:cNvCxnSpPr>
            <a:stCxn id="14" idx="4"/>
            <a:endCxn id="67" idx="7"/>
          </p:cNvCxnSpPr>
          <p:nvPr/>
        </p:nvCxnSpPr>
        <p:spPr>
          <a:xfrm rot="16200000" flipH="1">
            <a:off x="2751334" y="1015225"/>
            <a:ext cx="980132" cy="461206"/>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AF506385-786B-4A54-9180-3C966194837D}"/>
              </a:ext>
            </a:extLst>
          </p:cNvPr>
          <p:cNvCxnSpPr>
            <a:cxnSpLocks/>
            <a:stCxn id="17" idx="4"/>
            <a:endCxn id="67" idx="7"/>
          </p:cNvCxnSpPr>
          <p:nvPr/>
        </p:nvCxnSpPr>
        <p:spPr>
          <a:xfrm rot="5400000">
            <a:off x="3198289" y="1233144"/>
            <a:ext cx="776464" cy="229036"/>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3779A3F9-35CB-4C10-9D04-0E0F923104D9}"/>
              </a:ext>
            </a:extLst>
          </p:cNvPr>
          <p:cNvCxnSpPr>
            <a:cxnSpLocks/>
            <a:stCxn id="15" idx="4"/>
            <a:endCxn id="67" idx="1"/>
          </p:cNvCxnSpPr>
          <p:nvPr/>
        </p:nvCxnSpPr>
        <p:spPr>
          <a:xfrm rot="5400000">
            <a:off x="1806252" y="1205555"/>
            <a:ext cx="923299" cy="137379"/>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C611CFF3-2FD4-4CCD-A82D-442D59597CE1}"/>
              </a:ext>
            </a:extLst>
          </p:cNvPr>
          <p:cNvCxnSpPr>
            <a:stCxn id="12" idx="4"/>
            <a:endCxn id="67" idx="1"/>
          </p:cNvCxnSpPr>
          <p:nvPr/>
        </p:nvCxnSpPr>
        <p:spPr>
          <a:xfrm rot="16200000" flipH="1">
            <a:off x="1409647" y="946330"/>
            <a:ext cx="929250" cy="649877"/>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E305E9B0-BF48-41EF-B17D-8EA8AF7EA90D}"/>
              </a:ext>
            </a:extLst>
          </p:cNvPr>
          <p:cNvSpPr>
            <a:spLocks noChangeAspect="1"/>
          </p:cNvSpPr>
          <p:nvPr/>
        </p:nvSpPr>
        <p:spPr>
          <a:xfrm>
            <a:off x="6752098" y="2117269"/>
            <a:ext cx="1846911" cy="1517402"/>
          </a:xfrm>
          <a:prstGeom prst="ellipse">
            <a:avLst/>
          </a:prstGeom>
          <a:solidFill>
            <a:srgbClr val="D4E5E6"/>
          </a:solid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tx1"/>
              </a:solidFill>
            </a:endParaRPr>
          </a:p>
        </p:txBody>
      </p:sp>
      <p:sp>
        <p:nvSpPr>
          <p:cNvPr id="156" name="TextBox 155">
            <a:extLst>
              <a:ext uri="{FF2B5EF4-FFF2-40B4-BE49-F238E27FC236}">
                <a16:creationId xmlns:a16="http://schemas.microsoft.com/office/drawing/2014/main" id="{BD4BA3CC-293B-4F05-8507-8C0326909C7D}"/>
              </a:ext>
            </a:extLst>
          </p:cNvPr>
          <p:cNvSpPr txBox="1"/>
          <p:nvPr/>
        </p:nvSpPr>
        <p:spPr>
          <a:xfrm>
            <a:off x="6778570" y="2665591"/>
            <a:ext cx="1793965" cy="277285"/>
          </a:xfrm>
          <a:prstGeom prst="rect">
            <a:avLst/>
          </a:prstGeom>
          <a:noFill/>
        </p:spPr>
        <p:txBody>
          <a:bodyPr wrap="square" lIns="40958" tIns="40958" rIns="40958" bIns="40958" rtlCol="0">
            <a:noAutofit/>
          </a:bodyPr>
          <a:lstStyle/>
          <a:p>
            <a:pPr algn="ctr">
              <a:spcAft>
                <a:spcPts val="450"/>
              </a:spcAft>
            </a:pPr>
            <a:r>
              <a:rPr lang="nb-NO" sz="1800" b="1">
                <a:solidFill>
                  <a:schemeClr val="tx1"/>
                </a:solidFill>
              </a:rPr>
              <a:t>Jobbprestasjon</a:t>
            </a:r>
          </a:p>
        </p:txBody>
      </p:sp>
      <p:sp>
        <p:nvSpPr>
          <p:cNvPr id="94" name="Cloud 93">
            <a:extLst>
              <a:ext uri="{FF2B5EF4-FFF2-40B4-BE49-F238E27FC236}">
                <a16:creationId xmlns:a16="http://schemas.microsoft.com/office/drawing/2014/main" id="{02FBE71A-9EE7-4415-B3A2-63272249E140}"/>
              </a:ext>
            </a:extLst>
          </p:cNvPr>
          <p:cNvSpPr/>
          <p:nvPr/>
        </p:nvSpPr>
        <p:spPr>
          <a:xfrm>
            <a:off x="5017330" y="157304"/>
            <a:ext cx="763263" cy="471730"/>
          </a:xfrm>
          <a:prstGeom prst="cloud">
            <a:avLst/>
          </a:prstGeom>
          <a:solidFill>
            <a:schemeClr val="accent1">
              <a:alpha val="12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sp>
        <p:nvSpPr>
          <p:cNvPr id="13" name="Oval 12">
            <a:extLst>
              <a:ext uri="{FF2B5EF4-FFF2-40B4-BE49-F238E27FC236}">
                <a16:creationId xmlns:a16="http://schemas.microsoft.com/office/drawing/2014/main" id="{93D0C0D9-63E1-4A55-909B-5B9CD3E46F90}"/>
              </a:ext>
            </a:extLst>
          </p:cNvPr>
          <p:cNvSpPr/>
          <p:nvPr/>
        </p:nvSpPr>
        <p:spPr>
          <a:xfrm>
            <a:off x="1350228" y="833612"/>
            <a:ext cx="751459" cy="640212"/>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1" name="TextBox 20">
            <a:extLst>
              <a:ext uri="{FF2B5EF4-FFF2-40B4-BE49-F238E27FC236}">
                <a16:creationId xmlns:a16="http://schemas.microsoft.com/office/drawing/2014/main" id="{AFE5059A-18B6-4AFD-A69E-B9DB4F152516}"/>
              </a:ext>
            </a:extLst>
          </p:cNvPr>
          <p:cNvSpPr txBox="1"/>
          <p:nvPr/>
        </p:nvSpPr>
        <p:spPr>
          <a:xfrm>
            <a:off x="1310990" y="1027003"/>
            <a:ext cx="880036" cy="343769"/>
          </a:xfrm>
          <a:prstGeom prst="rect">
            <a:avLst/>
          </a:prstGeom>
          <a:noFill/>
        </p:spPr>
        <p:txBody>
          <a:bodyPr wrap="square" lIns="40958" tIns="40958" rIns="40958" bIns="40958" rtlCol="0">
            <a:noAutofit/>
          </a:bodyPr>
          <a:lstStyle/>
          <a:p>
            <a:pPr algn="ctr">
              <a:spcAft>
                <a:spcPts val="450"/>
              </a:spcAft>
            </a:pPr>
            <a:r>
              <a:rPr lang="nb-NO" sz="900" b="1">
                <a:solidFill>
                  <a:srgbClr val="277D82"/>
                </a:solidFill>
                <a:latin typeface="+mn-lt"/>
              </a:rPr>
              <a:t>Engasjement</a:t>
            </a:r>
          </a:p>
        </p:txBody>
      </p:sp>
      <p:grpSp>
        <p:nvGrpSpPr>
          <p:cNvPr id="31" name="Group 30">
            <a:extLst>
              <a:ext uri="{FF2B5EF4-FFF2-40B4-BE49-F238E27FC236}">
                <a16:creationId xmlns:a16="http://schemas.microsoft.com/office/drawing/2014/main" id="{E984C442-4BBD-4CE0-98FC-ED7AEE7D6C19}"/>
              </a:ext>
            </a:extLst>
          </p:cNvPr>
          <p:cNvGrpSpPr/>
          <p:nvPr/>
        </p:nvGrpSpPr>
        <p:grpSpPr>
          <a:xfrm>
            <a:off x="2637620" y="96650"/>
            <a:ext cx="746353" cy="659112"/>
            <a:chOff x="9051044" y="2715269"/>
            <a:chExt cx="770964" cy="804583"/>
          </a:xfrm>
          <a:solidFill>
            <a:srgbClr val="A7CA9E">
              <a:alpha val="40000"/>
            </a:srgbClr>
          </a:solidFill>
        </p:grpSpPr>
        <p:sp>
          <p:nvSpPr>
            <p:cNvPr id="14" name="Oval 13">
              <a:extLst>
                <a:ext uri="{FF2B5EF4-FFF2-40B4-BE49-F238E27FC236}">
                  <a16:creationId xmlns:a16="http://schemas.microsoft.com/office/drawing/2014/main" id="{86E9A34B-6D08-49FA-8BFF-019AA4C4829F}"/>
                </a:ext>
              </a:extLst>
            </p:cNvPr>
            <p:cNvSpPr/>
            <p:nvPr/>
          </p:nvSpPr>
          <p:spPr>
            <a:xfrm>
              <a:off x="9051044" y="2715269"/>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2" name="TextBox 21">
              <a:extLst>
                <a:ext uri="{FF2B5EF4-FFF2-40B4-BE49-F238E27FC236}">
                  <a16:creationId xmlns:a16="http://schemas.microsoft.com/office/drawing/2014/main" id="{BAD232F0-E13A-4113-BBA5-31524C95D1AD}"/>
                </a:ext>
              </a:extLst>
            </p:cNvPr>
            <p:cNvSpPr txBox="1"/>
            <p:nvPr/>
          </p:nvSpPr>
          <p:spPr>
            <a:xfrm>
              <a:off x="9172759" y="2998306"/>
              <a:ext cx="485403" cy="227067"/>
            </a:xfrm>
            <a:prstGeom prst="rect">
              <a:avLst/>
            </a:prstGeom>
            <a:noFill/>
            <a:ln>
              <a:noFill/>
            </a:ln>
          </p:spPr>
          <p:txBody>
            <a:bodyPr wrap="square" lIns="40958" tIns="40958" rIns="40958" bIns="40958" rtlCol="0">
              <a:noAutofit/>
            </a:bodyPr>
            <a:lstStyle/>
            <a:p>
              <a:pPr algn="ctr">
                <a:spcAft>
                  <a:spcPts val="450"/>
                </a:spcAft>
              </a:pPr>
              <a:r>
                <a:rPr lang="nb-NO" sz="1000" b="1">
                  <a:solidFill>
                    <a:srgbClr val="277D82"/>
                  </a:solidFill>
                  <a:latin typeface="+mn-lt"/>
                </a:rPr>
                <a:t>Tillit</a:t>
              </a:r>
            </a:p>
          </p:txBody>
        </p:sp>
      </p:grpSp>
      <p:grpSp>
        <p:nvGrpSpPr>
          <p:cNvPr id="32" name="Group 31">
            <a:extLst>
              <a:ext uri="{FF2B5EF4-FFF2-40B4-BE49-F238E27FC236}">
                <a16:creationId xmlns:a16="http://schemas.microsoft.com/office/drawing/2014/main" id="{27E76697-E341-44CF-A475-469581FCFA2E}"/>
              </a:ext>
            </a:extLst>
          </p:cNvPr>
          <p:cNvGrpSpPr/>
          <p:nvPr/>
        </p:nvGrpSpPr>
        <p:grpSpPr>
          <a:xfrm>
            <a:off x="1237932" y="203207"/>
            <a:ext cx="649878" cy="603437"/>
            <a:chOff x="9355551" y="2986368"/>
            <a:chExt cx="866504" cy="804583"/>
          </a:xfrm>
          <a:solidFill>
            <a:srgbClr val="A7CA9E">
              <a:alpha val="43000"/>
            </a:srgbClr>
          </a:solidFill>
        </p:grpSpPr>
        <p:sp>
          <p:nvSpPr>
            <p:cNvPr id="12" name="Oval 11">
              <a:extLst>
                <a:ext uri="{FF2B5EF4-FFF2-40B4-BE49-F238E27FC236}">
                  <a16:creationId xmlns:a16="http://schemas.microsoft.com/office/drawing/2014/main" id="{3C1D8CAB-6B17-48CA-BC96-592415B80B20}"/>
                </a:ext>
              </a:extLst>
            </p:cNvPr>
            <p:cNvSpPr/>
            <p:nvPr/>
          </p:nvSpPr>
          <p:spPr>
            <a:xfrm>
              <a:off x="9385271" y="2986368"/>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3" name="TextBox 22">
              <a:extLst>
                <a:ext uri="{FF2B5EF4-FFF2-40B4-BE49-F238E27FC236}">
                  <a16:creationId xmlns:a16="http://schemas.microsoft.com/office/drawing/2014/main" id="{3BFF591C-CAE4-4225-A71C-5F9C95CCB267}"/>
                </a:ext>
              </a:extLst>
            </p:cNvPr>
            <p:cNvSpPr txBox="1"/>
            <p:nvPr/>
          </p:nvSpPr>
          <p:spPr>
            <a:xfrm>
              <a:off x="9355551" y="3195843"/>
              <a:ext cx="866504" cy="308565"/>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Trygghet</a:t>
              </a:r>
            </a:p>
          </p:txBody>
        </p:sp>
      </p:grpSp>
      <p:sp>
        <p:nvSpPr>
          <p:cNvPr id="17" name="Oval 16">
            <a:extLst>
              <a:ext uri="{FF2B5EF4-FFF2-40B4-BE49-F238E27FC236}">
                <a16:creationId xmlns:a16="http://schemas.microsoft.com/office/drawing/2014/main" id="{A3227FE2-9507-4A77-AF51-3571E192B61F}"/>
              </a:ext>
            </a:extLst>
          </p:cNvPr>
          <p:cNvSpPr/>
          <p:nvPr/>
        </p:nvSpPr>
        <p:spPr>
          <a:xfrm>
            <a:off x="3324751" y="269396"/>
            <a:ext cx="752576" cy="690034"/>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5" name="TextBox 24">
            <a:extLst>
              <a:ext uri="{FF2B5EF4-FFF2-40B4-BE49-F238E27FC236}">
                <a16:creationId xmlns:a16="http://schemas.microsoft.com/office/drawing/2014/main" id="{D95D6262-11CD-48CE-A65A-15599287B905}"/>
              </a:ext>
            </a:extLst>
          </p:cNvPr>
          <p:cNvSpPr txBox="1"/>
          <p:nvPr/>
        </p:nvSpPr>
        <p:spPr>
          <a:xfrm>
            <a:off x="2805144" y="980455"/>
            <a:ext cx="623782" cy="231424"/>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Stolthet</a:t>
            </a:r>
          </a:p>
        </p:txBody>
      </p:sp>
      <p:grpSp>
        <p:nvGrpSpPr>
          <p:cNvPr id="35" name="Group 34">
            <a:extLst>
              <a:ext uri="{FF2B5EF4-FFF2-40B4-BE49-F238E27FC236}">
                <a16:creationId xmlns:a16="http://schemas.microsoft.com/office/drawing/2014/main" id="{F5F7362C-C69E-49F4-AFFD-5C05BCCE6F18}"/>
              </a:ext>
            </a:extLst>
          </p:cNvPr>
          <p:cNvGrpSpPr/>
          <p:nvPr/>
        </p:nvGrpSpPr>
        <p:grpSpPr>
          <a:xfrm>
            <a:off x="1929732" y="114874"/>
            <a:ext cx="848715" cy="697721"/>
            <a:chOff x="9504221" y="3382398"/>
            <a:chExt cx="962653" cy="804583"/>
          </a:xfrm>
          <a:solidFill>
            <a:srgbClr val="A7CA9E">
              <a:alpha val="54902"/>
            </a:srgbClr>
          </a:solidFill>
        </p:grpSpPr>
        <p:sp>
          <p:nvSpPr>
            <p:cNvPr id="15" name="Oval 14">
              <a:extLst>
                <a:ext uri="{FF2B5EF4-FFF2-40B4-BE49-F238E27FC236}">
                  <a16:creationId xmlns:a16="http://schemas.microsoft.com/office/drawing/2014/main" id="{44D979C2-E6A1-4A72-BDBD-111E318B04C8}"/>
                </a:ext>
              </a:extLst>
            </p:cNvPr>
            <p:cNvSpPr/>
            <p:nvPr/>
          </p:nvSpPr>
          <p:spPr>
            <a:xfrm>
              <a:off x="9580217" y="3382398"/>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6" name="TextBox 25">
              <a:extLst>
                <a:ext uri="{FF2B5EF4-FFF2-40B4-BE49-F238E27FC236}">
                  <a16:creationId xmlns:a16="http://schemas.microsoft.com/office/drawing/2014/main" id="{C7A01B93-9AEA-4B2B-BBA6-ED3861DB73DE}"/>
                </a:ext>
              </a:extLst>
            </p:cNvPr>
            <p:cNvSpPr txBox="1"/>
            <p:nvPr/>
          </p:nvSpPr>
          <p:spPr>
            <a:xfrm>
              <a:off x="9504221" y="3634923"/>
              <a:ext cx="962653" cy="308565"/>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Toleranse</a:t>
              </a:r>
            </a:p>
          </p:txBody>
        </p:sp>
      </p:grpSp>
      <p:sp>
        <p:nvSpPr>
          <p:cNvPr id="27" name="TextBox 26">
            <a:extLst>
              <a:ext uri="{FF2B5EF4-FFF2-40B4-BE49-F238E27FC236}">
                <a16:creationId xmlns:a16="http://schemas.microsoft.com/office/drawing/2014/main" id="{FE559198-E1E9-4186-9A08-340D612775B6}"/>
              </a:ext>
            </a:extLst>
          </p:cNvPr>
          <p:cNvSpPr txBox="1"/>
          <p:nvPr/>
        </p:nvSpPr>
        <p:spPr>
          <a:xfrm>
            <a:off x="3324751" y="421867"/>
            <a:ext cx="779560" cy="231424"/>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Utviklings- orientering</a:t>
            </a:r>
          </a:p>
        </p:txBody>
      </p:sp>
      <p:grpSp>
        <p:nvGrpSpPr>
          <p:cNvPr id="38" name="Group 37">
            <a:extLst>
              <a:ext uri="{FF2B5EF4-FFF2-40B4-BE49-F238E27FC236}">
                <a16:creationId xmlns:a16="http://schemas.microsoft.com/office/drawing/2014/main" id="{3494ADC0-F615-4561-B4ED-A04B0A0B8CAA}"/>
              </a:ext>
            </a:extLst>
          </p:cNvPr>
          <p:cNvGrpSpPr/>
          <p:nvPr/>
        </p:nvGrpSpPr>
        <p:grpSpPr>
          <a:xfrm>
            <a:off x="3468707" y="1010001"/>
            <a:ext cx="775955" cy="655584"/>
            <a:chOff x="9804089" y="4483334"/>
            <a:chExt cx="923616" cy="804583"/>
          </a:xfrm>
          <a:solidFill>
            <a:srgbClr val="A7CA9E"/>
          </a:solidFill>
        </p:grpSpPr>
        <p:sp>
          <p:nvSpPr>
            <p:cNvPr id="18" name="Oval 17">
              <a:extLst>
                <a:ext uri="{FF2B5EF4-FFF2-40B4-BE49-F238E27FC236}">
                  <a16:creationId xmlns:a16="http://schemas.microsoft.com/office/drawing/2014/main" id="{F24C15E0-E631-4358-8475-54F03C8D424B}"/>
                </a:ext>
              </a:extLst>
            </p:cNvPr>
            <p:cNvSpPr/>
            <p:nvPr/>
          </p:nvSpPr>
          <p:spPr>
            <a:xfrm>
              <a:off x="9869056" y="4483334"/>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9" name="TextBox 28">
              <a:extLst>
                <a:ext uri="{FF2B5EF4-FFF2-40B4-BE49-F238E27FC236}">
                  <a16:creationId xmlns:a16="http://schemas.microsoft.com/office/drawing/2014/main" id="{D9BFFEFD-7E27-4032-881D-097A0348F5BA}"/>
                </a:ext>
              </a:extLst>
            </p:cNvPr>
            <p:cNvSpPr txBox="1"/>
            <p:nvPr/>
          </p:nvSpPr>
          <p:spPr>
            <a:xfrm>
              <a:off x="9804089" y="4715727"/>
              <a:ext cx="923616" cy="332364"/>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Åpenhet</a:t>
              </a:r>
            </a:p>
          </p:txBody>
        </p:sp>
      </p:grpSp>
      <p:sp>
        <p:nvSpPr>
          <p:cNvPr id="67" name="Oval 66">
            <a:extLst>
              <a:ext uri="{FF2B5EF4-FFF2-40B4-BE49-F238E27FC236}">
                <a16:creationId xmlns:a16="http://schemas.microsoft.com/office/drawing/2014/main" id="{34A029C3-11FC-4355-AC0A-187F9FE57AEF}"/>
              </a:ext>
            </a:extLst>
          </p:cNvPr>
          <p:cNvSpPr/>
          <p:nvPr/>
        </p:nvSpPr>
        <p:spPr>
          <a:xfrm>
            <a:off x="1935607" y="1577732"/>
            <a:ext cx="1800000" cy="1080000"/>
          </a:xfrm>
          <a:prstGeom prst="ellipse">
            <a:avLst/>
          </a:prstGeom>
          <a:solidFill>
            <a:schemeClr val="bg1"/>
          </a:solidFill>
          <a:ln w="31750">
            <a:solidFill>
              <a:srgbClr val="277D82"/>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sp>
        <p:nvSpPr>
          <p:cNvPr id="68" name="TextBox 67">
            <a:extLst>
              <a:ext uri="{FF2B5EF4-FFF2-40B4-BE49-F238E27FC236}">
                <a16:creationId xmlns:a16="http://schemas.microsoft.com/office/drawing/2014/main" id="{6E57D17D-447D-4F1C-857F-DA9C53FD4ED3}"/>
              </a:ext>
            </a:extLst>
          </p:cNvPr>
          <p:cNvSpPr txBox="1"/>
          <p:nvPr/>
        </p:nvSpPr>
        <p:spPr>
          <a:xfrm>
            <a:off x="2284517" y="2005823"/>
            <a:ext cx="1102179" cy="211406"/>
          </a:xfrm>
          <a:prstGeom prst="rect">
            <a:avLst/>
          </a:prstGeom>
          <a:noFill/>
        </p:spPr>
        <p:txBody>
          <a:bodyPr wrap="square" lIns="40958" tIns="40958" rIns="40958" bIns="40958" rtlCol="0">
            <a:noAutofit/>
          </a:bodyPr>
          <a:lstStyle/>
          <a:p>
            <a:pPr>
              <a:spcAft>
                <a:spcPts val="450"/>
              </a:spcAft>
            </a:pPr>
            <a:r>
              <a:rPr lang="nb-NO" sz="1125" b="1">
                <a:solidFill>
                  <a:srgbClr val="277D82"/>
                </a:solidFill>
              </a:rPr>
              <a:t>Jobbressurser</a:t>
            </a:r>
          </a:p>
        </p:txBody>
      </p:sp>
      <p:sp>
        <p:nvSpPr>
          <p:cNvPr id="69" name="Oval 68">
            <a:extLst>
              <a:ext uri="{FF2B5EF4-FFF2-40B4-BE49-F238E27FC236}">
                <a16:creationId xmlns:a16="http://schemas.microsoft.com/office/drawing/2014/main" id="{0A69F669-1D2C-4A63-9B9C-736D1920C4F9}"/>
              </a:ext>
            </a:extLst>
          </p:cNvPr>
          <p:cNvSpPr/>
          <p:nvPr/>
        </p:nvSpPr>
        <p:spPr>
          <a:xfrm>
            <a:off x="4866556" y="1750877"/>
            <a:ext cx="1638000" cy="720000"/>
          </a:xfrm>
          <a:prstGeom prst="ellipse">
            <a:avLst/>
          </a:prstGeom>
          <a:solidFill>
            <a:schemeClr val="bg1"/>
          </a:solidFill>
          <a:ln w="31750">
            <a:solidFill>
              <a:srgbClr val="277D82"/>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sp>
        <p:nvSpPr>
          <p:cNvPr id="70" name="TextBox 69">
            <a:extLst>
              <a:ext uri="{FF2B5EF4-FFF2-40B4-BE49-F238E27FC236}">
                <a16:creationId xmlns:a16="http://schemas.microsoft.com/office/drawing/2014/main" id="{559C54B1-F87F-46E3-8E70-C32072EA3082}"/>
              </a:ext>
            </a:extLst>
          </p:cNvPr>
          <p:cNvSpPr txBox="1"/>
          <p:nvPr/>
        </p:nvSpPr>
        <p:spPr>
          <a:xfrm>
            <a:off x="4971129" y="2053593"/>
            <a:ext cx="1411551" cy="358061"/>
          </a:xfrm>
          <a:prstGeom prst="rect">
            <a:avLst/>
          </a:prstGeom>
          <a:noFill/>
        </p:spPr>
        <p:txBody>
          <a:bodyPr wrap="square" lIns="40958" tIns="40958" rIns="40958" bIns="40958" rtlCol="0">
            <a:noAutofit/>
          </a:bodyPr>
          <a:lstStyle/>
          <a:p>
            <a:pPr algn="ctr">
              <a:spcAft>
                <a:spcPts val="450"/>
              </a:spcAft>
            </a:pPr>
            <a:r>
              <a:rPr lang="nb-NO" sz="1125" b="1">
                <a:solidFill>
                  <a:srgbClr val="277D82"/>
                </a:solidFill>
              </a:rPr>
              <a:t>Jobbengasjement</a:t>
            </a:r>
          </a:p>
        </p:txBody>
      </p:sp>
      <p:cxnSp>
        <p:nvCxnSpPr>
          <p:cNvPr id="72" name="Straight Arrow Connector 71">
            <a:extLst>
              <a:ext uri="{FF2B5EF4-FFF2-40B4-BE49-F238E27FC236}">
                <a16:creationId xmlns:a16="http://schemas.microsoft.com/office/drawing/2014/main" id="{EC1DB487-DDC6-4ED3-AAA2-009391B63281}"/>
              </a:ext>
            </a:extLst>
          </p:cNvPr>
          <p:cNvCxnSpPr>
            <a:cxnSpLocks/>
            <a:stCxn id="67" idx="6"/>
            <a:endCxn id="69" idx="2"/>
          </p:cNvCxnSpPr>
          <p:nvPr/>
        </p:nvCxnSpPr>
        <p:spPr>
          <a:xfrm flipV="1">
            <a:off x="3735607" y="2110877"/>
            <a:ext cx="1130949" cy="68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396DA3B-9B6D-4EDA-A6CD-130E169EE123}"/>
              </a:ext>
            </a:extLst>
          </p:cNvPr>
          <p:cNvSpPr txBox="1"/>
          <p:nvPr/>
        </p:nvSpPr>
        <p:spPr>
          <a:xfrm flipV="1">
            <a:off x="3523335" y="1561646"/>
            <a:ext cx="212272" cy="369661"/>
          </a:xfrm>
          <a:prstGeom prst="rect">
            <a:avLst/>
          </a:prstGeom>
          <a:noFill/>
        </p:spPr>
        <p:txBody>
          <a:bodyPr wrap="square" lIns="40958" tIns="40958" rIns="40958" bIns="40958" rtlCol="0">
            <a:noAutofit/>
          </a:bodyPr>
          <a:lstStyle/>
          <a:p>
            <a:pPr>
              <a:spcAft>
                <a:spcPts val="450"/>
              </a:spcAft>
            </a:pPr>
            <a:r>
              <a:rPr lang="nb-NO" sz="1800">
                <a:solidFill>
                  <a:schemeClr val="tx1"/>
                </a:solidFill>
              </a:rPr>
              <a:t>+</a:t>
            </a:r>
          </a:p>
        </p:txBody>
      </p:sp>
      <p:cxnSp>
        <p:nvCxnSpPr>
          <p:cNvPr id="75" name="Straight Arrow Connector 74">
            <a:extLst>
              <a:ext uri="{FF2B5EF4-FFF2-40B4-BE49-F238E27FC236}">
                <a16:creationId xmlns:a16="http://schemas.microsoft.com/office/drawing/2014/main" id="{AA150CAD-6595-4C29-9984-D8DD8DDA1896}"/>
              </a:ext>
            </a:extLst>
          </p:cNvPr>
          <p:cNvCxnSpPr>
            <a:cxnSpLocks/>
            <a:stCxn id="69" idx="6"/>
            <a:endCxn id="155" idx="1"/>
          </p:cNvCxnSpPr>
          <p:nvPr/>
        </p:nvCxnSpPr>
        <p:spPr>
          <a:xfrm>
            <a:off x="6504556" y="2110877"/>
            <a:ext cx="518016" cy="228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E531A80-9D95-46F2-BB57-8DD5CE7FA06B}"/>
              </a:ext>
            </a:extLst>
          </p:cNvPr>
          <p:cNvSpPr txBox="1"/>
          <p:nvPr/>
        </p:nvSpPr>
        <p:spPr>
          <a:xfrm flipV="1">
            <a:off x="6589460" y="1890898"/>
            <a:ext cx="268611" cy="369661"/>
          </a:xfrm>
          <a:prstGeom prst="rect">
            <a:avLst/>
          </a:prstGeom>
          <a:noFill/>
        </p:spPr>
        <p:txBody>
          <a:bodyPr wrap="square" lIns="40958" tIns="40958" rIns="40958" bIns="40958" rtlCol="0">
            <a:noAutofit/>
          </a:bodyPr>
          <a:lstStyle/>
          <a:p>
            <a:pPr>
              <a:spcAft>
                <a:spcPts val="450"/>
              </a:spcAft>
            </a:pPr>
            <a:r>
              <a:rPr lang="nb-NO" sz="1800">
                <a:solidFill>
                  <a:schemeClr val="tx1"/>
                </a:solidFill>
              </a:rPr>
              <a:t>+</a:t>
            </a:r>
          </a:p>
        </p:txBody>
      </p:sp>
      <p:sp>
        <p:nvSpPr>
          <p:cNvPr id="88" name="Oval 87">
            <a:extLst>
              <a:ext uri="{FF2B5EF4-FFF2-40B4-BE49-F238E27FC236}">
                <a16:creationId xmlns:a16="http://schemas.microsoft.com/office/drawing/2014/main" id="{3331999A-2E52-4DC9-9250-DDEDF05A5AB7}"/>
              </a:ext>
            </a:extLst>
          </p:cNvPr>
          <p:cNvSpPr/>
          <p:nvPr/>
        </p:nvSpPr>
        <p:spPr>
          <a:xfrm>
            <a:off x="2176246" y="2859190"/>
            <a:ext cx="1800000" cy="1081430"/>
          </a:xfrm>
          <a:prstGeom prst="ellipse">
            <a:avLst/>
          </a:prstGeom>
          <a:solidFill>
            <a:schemeClr val="bg1"/>
          </a:solidFill>
          <a:ln w="317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sp>
        <p:nvSpPr>
          <p:cNvPr id="89" name="TextBox 88">
            <a:extLst>
              <a:ext uri="{FF2B5EF4-FFF2-40B4-BE49-F238E27FC236}">
                <a16:creationId xmlns:a16="http://schemas.microsoft.com/office/drawing/2014/main" id="{AEC6E26D-90A4-49AE-89A6-FE644DA9099D}"/>
              </a:ext>
            </a:extLst>
          </p:cNvPr>
          <p:cNvSpPr txBox="1"/>
          <p:nvPr/>
        </p:nvSpPr>
        <p:spPr>
          <a:xfrm>
            <a:off x="2446674" y="3323986"/>
            <a:ext cx="1102179" cy="211406"/>
          </a:xfrm>
          <a:prstGeom prst="rect">
            <a:avLst/>
          </a:prstGeom>
          <a:noFill/>
        </p:spPr>
        <p:txBody>
          <a:bodyPr wrap="square" lIns="40958" tIns="40958" rIns="40958" bIns="40958" rtlCol="0">
            <a:noAutofit/>
          </a:bodyPr>
          <a:lstStyle/>
          <a:p>
            <a:pPr algn="ctr">
              <a:spcAft>
                <a:spcPts val="450"/>
              </a:spcAft>
            </a:pPr>
            <a:r>
              <a:rPr lang="nb-NO" sz="1125" b="1">
                <a:solidFill>
                  <a:srgbClr val="00338D"/>
                </a:solidFill>
              </a:rPr>
              <a:t>Jobbkrav</a:t>
            </a:r>
          </a:p>
        </p:txBody>
      </p:sp>
      <p:sp>
        <p:nvSpPr>
          <p:cNvPr id="90" name="Oval 89">
            <a:extLst>
              <a:ext uri="{FF2B5EF4-FFF2-40B4-BE49-F238E27FC236}">
                <a16:creationId xmlns:a16="http://schemas.microsoft.com/office/drawing/2014/main" id="{15572925-F7CC-4DF2-A8AD-06B808419D82}"/>
              </a:ext>
            </a:extLst>
          </p:cNvPr>
          <p:cNvSpPr/>
          <p:nvPr/>
        </p:nvSpPr>
        <p:spPr>
          <a:xfrm>
            <a:off x="4866556" y="3032669"/>
            <a:ext cx="1638000" cy="720000"/>
          </a:xfrm>
          <a:prstGeom prst="ellipse">
            <a:avLst/>
          </a:prstGeom>
          <a:solidFill>
            <a:schemeClr val="bg1"/>
          </a:solidFill>
          <a:ln w="317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sp>
        <p:nvSpPr>
          <p:cNvPr id="91" name="TextBox 90">
            <a:extLst>
              <a:ext uri="{FF2B5EF4-FFF2-40B4-BE49-F238E27FC236}">
                <a16:creationId xmlns:a16="http://schemas.microsoft.com/office/drawing/2014/main" id="{0CF5EBF8-12D3-4B50-920E-CF02B6FA06A2}"/>
              </a:ext>
            </a:extLst>
          </p:cNvPr>
          <p:cNvSpPr txBox="1"/>
          <p:nvPr/>
        </p:nvSpPr>
        <p:spPr>
          <a:xfrm>
            <a:off x="5215131" y="3252464"/>
            <a:ext cx="975377" cy="307568"/>
          </a:xfrm>
          <a:prstGeom prst="rect">
            <a:avLst/>
          </a:prstGeom>
          <a:noFill/>
        </p:spPr>
        <p:txBody>
          <a:bodyPr wrap="square" lIns="40958" tIns="40958" rIns="40958" bIns="40958" rtlCol="0">
            <a:noAutofit/>
          </a:bodyPr>
          <a:lstStyle/>
          <a:p>
            <a:pPr algn="ctr">
              <a:spcAft>
                <a:spcPts val="450"/>
              </a:spcAft>
            </a:pPr>
            <a:r>
              <a:rPr lang="nb-NO" sz="1125" b="1">
                <a:solidFill>
                  <a:srgbClr val="00338D"/>
                </a:solidFill>
              </a:rPr>
              <a:t>Utmattelse</a:t>
            </a:r>
          </a:p>
        </p:txBody>
      </p:sp>
      <p:sp>
        <p:nvSpPr>
          <p:cNvPr id="92" name="TextBox 91">
            <a:extLst>
              <a:ext uri="{FF2B5EF4-FFF2-40B4-BE49-F238E27FC236}">
                <a16:creationId xmlns:a16="http://schemas.microsoft.com/office/drawing/2014/main" id="{08F5E264-AA27-46DC-BD53-283335073208}"/>
              </a:ext>
            </a:extLst>
          </p:cNvPr>
          <p:cNvSpPr txBox="1"/>
          <p:nvPr/>
        </p:nvSpPr>
        <p:spPr>
          <a:xfrm flipV="1">
            <a:off x="4452881" y="3335673"/>
            <a:ext cx="212272" cy="369661"/>
          </a:xfrm>
          <a:prstGeom prst="rect">
            <a:avLst/>
          </a:prstGeom>
          <a:noFill/>
        </p:spPr>
        <p:txBody>
          <a:bodyPr wrap="square" lIns="40958" tIns="40958" rIns="40958" bIns="40958" rtlCol="0">
            <a:noAutofit/>
          </a:bodyPr>
          <a:lstStyle/>
          <a:p>
            <a:pPr>
              <a:spcAft>
                <a:spcPts val="450"/>
              </a:spcAft>
            </a:pPr>
            <a:r>
              <a:rPr lang="nb-NO" sz="1800">
                <a:solidFill>
                  <a:schemeClr val="tx1"/>
                </a:solidFill>
              </a:rPr>
              <a:t>+</a:t>
            </a:r>
          </a:p>
        </p:txBody>
      </p:sp>
      <p:cxnSp>
        <p:nvCxnSpPr>
          <p:cNvPr id="93" name="Straight Arrow Connector 92">
            <a:extLst>
              <a:ext uri="{FF2B5EF4-FFF2-40B4-BE49-F238E27FC236}">
                <a16:creationId xmlns:a16="http://schemas.microsoft.com/office/drawing/2014/main" id="{581DE25B-1D6F-4436-9035-B2BBC926D200}"/>
              </a:ext>
            </a:extLst>
          </p:cNvPr>
          <p:cNvCxnSpPr>
            <a:cxnSpLocks/>
            <a:stCxn id="88" idx="6"/>
            <a:endCxn id="90" idx="2"/>
          </p:cNvCxnSpPr>
          <p:nvPr/>
        </p:nvCxnSpPr>
        <p:spPr>
          <a:xfrm flipV="1">
            <a:off x="3976246" y="3392669"/>
            <a:ext cx="890310" cy="7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Sun 94">
            <a:extLst>
              <a:ext uri="{FF2B5EF4-FFF2-40B4-BE49-F238E27FC236}">
                <a16:creationId xmlns:a16="http://schemas.microsoft.com/office/drawing/2014/main" id="{D6FE11E8-3DDA-44A9-85E5-7C37F1566980}"/>
              </a:ext>
            </a:extLst>
          </p:cNvPr>
          <p:cNvSpPr/>
          <p:nvPr/>
        </p:nvSpPr>
        <p:spPr>
          <a:xfrm>
            <a:off x="587789" y="124650"/>
            <a:ext cx="765399" cy="666996"/>
          </a:xfrm>
          <a:prstGeom prst="sun">
            <a:avLst/>
          </a:pr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err="1">
              <a:solidFill>
                <a:schemeClr val="bg1"/>
              </a:solidFill>
            </a:endParaRPr>
          </a:p>
        </p:txBody>
      </p:sp>
      <p:cxnSp>
        <p:nvCxnSpPr>
          <p:cNvPr id="134" name="Straight Arrow Connector 133">
            <a:extLst>
              <a:ext uri="{FF2B5EF4-FFF2-40B4-BE49-F238E27FC236}">
                <a16:creationId xmlns:a16="http://schemas.microsoft.com/office/drawing/2014/main" id="{BFC7A9A7-2128-435F-BA2C-3C8512F66BB4}"/>
              </a:ext>
            </a:extLst>
          </p:cNvPr>
          <p:cNvCxnSpPr>
            <a:cxnSpLocks/>
            <a:stCxn id="90" idx="6"/>
            <a:endCxn id="155" idx="3"/>
          </p:cNvCxnSpPr>
          <p:nvPr/>
        </p:nvCxnSpPr>
        <p:spPr>
          <a:xfrm>
            <a:off x="6504556" y="3392669"/>
            <a:ext cx="518016" cy="197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F002DD72-2DD3-4E24-AFBD-CE1DF70AA72E}"/>
              </a:ext>
            </a:extLst>
          </p:cNvPr>
          <p:cNvSpPr txBox="1"/>
          <p:nvPr/>
        </p:nvSpPr>
        <p:spPr>
          <a:xfrm flipV="1">
            <a:off x="6533615" y="3483189"/>
            <a:ext cx="212272" cy="369661"/>
          </a:xfrm>
          <a:prstGeom prst="rect">
            <a:avLst/>
          </a:prstGeom>
          <a:noFill/>
        </p:spPr>
        <p:txBody>
          <a:bodyPr wrap="square" lIns="40958" tIns="40958" rIns="40958" bIns="40958" rtlCol="0">
            <a:noAutofit/>
          </a:bodyPr>
          <a:lstStyle/>
          <a:p>
            <a:pPr>
              <a:spcAft>
                <a:spcPts val="450"/>
              </a:spcAft>
            </a:pPr>
            <a:r>
              <a:rPr lang="nb-NO" sz="2700">
                <a:solidFill>
                  <a:srgbClr val="FF0000"/>
                </a:solidFill>
              </a:rPr>
              <a:t>-</a:t>
            </a:r>
          </a:p>
        </p:txBody>
      </p:sp>
      <p:cxnSp>
        <p:nvCxnSpPr>
          <p:cNvPr id="148" name="Straight Arrow Connector 147">
            <a:extLst>
              <a:ext uri="{FF2B5EF4-FFF2-40B4-BE49-F238E27FC236}">
                <a16:creationId xmlns:a16="http://schemas.microsoft.com/office/drawing/2014/main" id="{1EE9857B-EECF-4D72-870A-366C44B12398}"/>
              </a:ext>
            </a:extLst>
          </p:cNvPr>
          <p:cNvCxnSpPr>
            <a:cxnSpLocks/>
            <a:stCxn id="67" idx="5"/>
          </p:cNvCxnSpPr>
          <p:nvPr/>
        </p:nvCxnSpPr>
        <p:spPr>
          <a:xfrm>
            <a:off x="3472003" y="2499570"/>
            <a:ext cx="902062" cy="8930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0DF0632-4EFE-4145-9C95-B1872078E7E2}"/>
              </a:ext>
            </a:extLst>
          </p:cNvPr>
          <p:cNvCxnSpPr>
            <a:cxnSpLocks/>
            <a:stCxn id="88" idx="7"/>
          </p:cNvCxnSpPr>
          <p:nvPr/>
        </p:nvCxnSpPr>
        <p:spPr>
          <a:xfrm flipV="1">
            <a:off x="3712642" y="2117269"/>
            <a:ext cx="605358" cy="9002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ardrop 158">
            <a:extLst>
              <a:ext uri="{FF2B5EF4-FFF2-40B4-BE49-F238E27FC236}">
                <a16:creationId xmlns:a16="http://schemas.microsoft.com/office/drawing/2014/main" id="{C5EF6324-62F9-4238-A362-F0E542355A43}"/>
              </a:ext>
            </a:extLst>
          </p:cNvPr>
          <p:cNvSpPr>
            <a:spLocks noChangeAspect="1"/>
          </p:cNvSpPr>
          <p:nvPr/>
        </p:nvSpPr>
        <p:spPr>
          <a:xfrm rot="872020">
            <a:off x="592704" y="3943544"/>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60" name="TextBox 159">
            <a:extLst>
              <a:ext uri="{FF2B5EF4-FFF2-40B4-BE49-F238E27FC236}">
                <a16:creationId xmlns:a16="http://schemas.microsoft.com/office/drawing/2014/main" id="{36C61FD6-1344-4536-842E-438A7E6003A0}"/>
              </a:ext>
            </a:extLst>
          </p:cNvPr>
          <p:cNvSpPr txBox="1"/>
          <p:nvPr/>
        </p:nvSpPr>
        <p:spPr>
          <a:xfrm>
            <a:off x="656289" y="4161410"/>
            <a:ext cx="642427"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Arbeidstid </a:t>
            </a:r>
          </a:p>
        </p:txBody>
      </p:sp>
      <p:sp>
        <p:nvSpPr>
          <p:cNvPr id="5" name="Rectangle 4">
            <a:extLst>
              <a:ext uri="{FF2B5EF4-FFF2-40B4-BE49-F238E27FC236}">
                <a16:creationId xmlns:a16="http://schemas.microsoft.com/office/drawing/2014/main" id="{5F15A410-194B-4FDC-AE02-8025C2D9688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Oval 15">
            <a:extLst>
              <a:ext uri="{FF2B5EF4-FFF2-40B4-BE49-F238E27FC236}">
                <a16:creationId xmlns:a16="http://schemas.microsoft.com/office/drawing/2014/main" id="{3DF1076D-494E-40C8-B1DD-E9F9C8F7DB89}"/>
              </a:ext>
            </a:extLst>
          </p:cNvPr>
          <p:cNvSpPr/>
          <p:nvPr/>
        </p:nvSpPr>
        <p:spPr>
          <a:xfrm>
            <a:off x="2154860" y="694135"/>
            <a:ext cx="649878" cy="620106"/>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125" b="1">
              <a:solidFill>
                <a:schemeClr val="accent6">
                  <a:lumMod val="75000"/>
                </a:schemeClr>
              </a:solidFill>
            </a:endParaRPr>
          </a:p>
        </p:txBody>
      </p:sp>
      <p:cxnSp>
        <p:nvCxnSpPr>
          <p:cNvPr id="50" name="Connector: Curved 49">
            <a:extLst>
              <a:ext uri="{FF2B5EF4-FFF2-40B4-BE49-F238E27FC236}">
                <a16:creationId xmlns:a16="http://schemas.microsoft.com/office/drawing/2014/main" id="{CA146CCE-C85F-415E-AA86-B94B1E3C6F9A}"/>
              </a:ext>
            </a:extLst>
          </p:cNvPr>
          <p:cNvCxnSpPr>
            <a:cxnSpLocks/>
            <a:stCxn id="20" idx="4"/>
            <a:endCxn id="67" idx="2"/>
          </p:cNvCxnSpPr>
          <p:nvPr/>
        </p:nvCxnSpPr>
        <p:spPr>
          <a:xfrm rot="16200000" flipH="1">
            <a:off x="1120775" y="1302899"/>
            <a:ext cx="561127" cy="1068538"/>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67BC8934-6169-4224-ACA0-008C70CC4DAA}"/>
              </a:ext>
            </a:extLst>
          </p:cNvPr>
          <p:cNvCxnSpPr>
            <a:cxnSpLocks/>
            <a:stCxn id="13" idx="4"/>
            <a:endCxn id="67" idx="2"/>
          </p:cNvCxnSpPr>
          <p:nvPr/>
        </p:nvCxnSpPr>
        <p:spPr>
          <a:xfrm rot="16200000" flipH="1">
            <a:off x="1508828" y="1690953"/>
            <a:ext cx="643908" cy="209649"/>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C97BC1A8-37EE-4113-A5F0-A84574172426}"/>
              </a:ext>
            </a:extLst>
          </p:cNvPr>
          <p:cNvCxnSpPr>
            <a:cxnSpLocks/>
            <a:stCxn id="19" idx="4"/>
            <a:endCxn id="67" idx="0"/>
          </p:cNvCxnSpPr>
          <p:nvPr/>
        </p:nvCxnSpPr>
        <p:spPr>
          <a:xfrm rot="5400000">
            <a:off x="2920181" y="1339653"/>
            <a:ext cx="153506" cy="322653"/>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28515E48-78BF-46E1-97F0-597843A6B175}"/>
              </a:ext>
            </a:extLst>
          </p:cNvPr>
          <p:cNvCxnSpPr>
            <a:cxnSpLocks/>
            <a:stCxn id="16" idx="4"/>
            <a:endCxn id="67" idx="1"/>
          </p:cNvCxnSpPr>
          <p:nvPr/>
        </p:nvCxnSpPr>
        <p:spPr>
          <a:xfrm rot="5400000">
            <a:off x="2128679" y="1384773"/>
            <a:ext cx="421653" cy="280588"/>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3" name="Teardrop 152">
            <a:extLst>
              <a:ext uri="{FF2B5EF4-FFF2-40B4-BE49-F238E27FC236}">
                <a16:creationId xmlns:a16="http://schemas.microsoft.com/office/drawing/2014/main" id="{2E834165-0E28-4B7B-B56D-BCDD92150CCF}"/>
              </a:ext>
            </a:extLst>
          </p:cNvPr>
          <p:cNvSpPr>
            <a:spLocks noChangeAspect="1"/>
          </p:cNvSpPr>
          <p:nvPr/>
        </p:nvSpPr>
        <p:spPr>
          <a:xfrm rot="20498645">
            <a:off x="1465145" y="3714046"/>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54" name="TextBox 153">
            <a:extLst>
              <a:ext uri="{FF2B5EF4-FFF2-40B4-BE49-F238E27FC236}">
                <a16:creationId xmlns:a16="http://schemas.microsoft.com/office/drawing/2014/main" id="{615072A4-17CE-4D36-A9F0-B181B1F8CF4F}"/>
              </a:ext>
            </a:extLst>
          </p:cNvPr>
          <p:cNvSpPr txBox="1"/>
          <p:nvPr/>
        </p:nvSpPr>
        <p:spPr>
          <a:xfrm>
            <a:off x="1537147" y="3810866"/>
            <a:ext cx="642427"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Jobbe med andre mennesker</a:t>
            </a:r>
          </a:p>
        </p:txBody>
      </p:sp>
      <p:sp>
        <p:nvSpPr>
          <p:cNvPr id="157" name="Teardrop 156">
            <a:extLst>
              <a:ext uri="{FF2B5EF4-FFF2-40B4-BE49-F238E27FC236}">
                <a16:creationId xmlns:a16="http://schemas.microsoft.com/office/drawing/2014/main" id="{60D0C581-ADCF-4FA0-B4BC-8FD27CC52B67}"/>
              </a:ext>
            </a:extLst>
          </p:cNvPr>
          <p:cNvSpPr>
            <a:spLocks noChangeAspect="1"/>
          </p:cNvSpPr>
          <p:nvPr/>
        </p:nvSpPr>
        <p:spPr>
          <a:xfrm>
            <a:off x="1157321" y="4425178"/>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61" name="TextBox 160">
            <a:extLst>
              <a:ext uri="{FF2B5EF4-FFF2-40B4-BE49-F238E27FC236}">
                <a16:creationId xmlns:a16="http://schemas.microsoft.com/office/drawing/2014/main" id="{97B838E1-BD66-411C-B06A-065B0DC01AF5}"/>
              </a:ext>
            </a:extLst>
          </p:cNvPr>
          <p:cNvSpPr txBox="1"/>
          <p:nvPr/>
        </p:nvSpPr>
        <p:spPr>
          <a:xfrm>
            <a:off x="1185681" y="4577985"/>
            <a:ext cx="642427"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Manuelt arbeid</a:t>
            </a:r>
          </a:p>
        </p:txBody>
      </p:sp>
      <p:sp>
        <p:nvSpPr>
          <p:cNvPr id="163" name="Teardrop 162">
            <a:extLst>
              <a:ext uri="{FF2B5EF4-FFF2-40B4-BE49-F238E27FC236}">
                <a16:creationId xmlns:a16="http://schemas.microsoft.com/office/drawing/2014/main" id="{08E5AC38-A2B3-4D6E-8F4B-DA41B2567866}"/>
              </a:ext>
            </a:extLst>
          </p:cNvPr>
          <p:cNvSpPr>
            <a:spLocks noChangeAspect="1"/>
          </p:cNvSpPr>
          <p:nvPr/>
        </p:nvSpPr>
        <p:spPr>
          <a:xfrm rot="19594071">
            <a:off x="2100194" y="4128373"/>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64" name="TextBox 163">
            <a:extLst>
              <a:ext uri="{FF2B5EF4-FFF2-40B4-BE49-F238E27FC236}">
                <a16:creationId xmlns:a16="http://schemas.microsoft.com/office/drawing/2014/main" id="{BC0FC69D-15C7-4C1B-B718-62B861F8F349}"/>
              </a:ext>
            </a:extLst>
          </p:cNvPr>
          <p:cNvSpPr txBox="1"/>
          <p:nvPr/>
        </p:nvSpPr>
        <p:spPr>
          <a:xfrm>
            <a:off x="2147583" y="4285650"/>
            <a:ext cx="642427"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Omstilling</a:t>
            </a:r>
          </a:p>
        </p:txBody>
      </p:sp>
      <p:sp>
        <p:nvSpPr>
          <p:cNvPr id="165" name="Teardrop 164">
            <a:extLst>
              <a:ext uri="{FF2B5EF4-FFF2-40B4-BE49-F238E27FC236}">
                <a16:creationId xmlns:a16="http://schemas.microsoft.com/office/drawing/2014/main" id="{C05D5EED-ABA5-4568-BC77-8B3514D7FB2C}"/>
              </a:ext>
            </a:extLst>
          </p:cNvPr>
          <p:cNvSpPr>
            <a:spLocks noChangeAspect="1"/>
          </p:cNvSpPr>
          <p:nvPr/>
        </p:nvSpPr>
        <p:spPr>
          <a:xfrm rot="19246629">
            <a:off x="2968896" y="4170896"/>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66" name="TextBox 165">
            <a:extLst>
              <a:ext uri="{FF2B5EF4-FFF2-40B4-BE49-F238E27FC236}">
                <a16:creationId xmlns:a16="http://schemas.microsoft.com/office/drawing/2014/main" id="{B155227C-5B56-4938-8152-2697320BABE9}"/>
              </a:ext>
            </a:extLst>
          </p:cNvPr>
          <p:cNvSpPr txBox="1"/>
          <p:nvPr/>
        </p:nvSpPr>
        <p:spPr>
          <a:xfrm>
            <a:off x="2984184" y="4277096"/>
            <a:ext cx="733541" cy="301347"/>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Organisering av arbeidet</a:t>
            </a:r>
          </a:p>
        </p:txBody>
      </p:sp>
      <p:sp>
        <p:nvSpPr>
          <p:cNvPr id="167" name="Teardrop 166">
            <a:extLst>
              <a:ext uri="{FF2B5EF4-FFF2-40B4-BE49-F238E27FC236}">
                <a16:creationId xmlns:a16="http://schemas.microsoft.com/office/drawing/2014/main" id="{C35EC48B-7831-4965-BCBB-390B7E2DE963}"/>
              </a:ext>
            </a:extLst>
          </p:cNvPr>
          <p:cNvSpPr>
            <a:spLocks noChangeAspect="1"/>
          </p:cNvSpPr>
          <p:nvPr/>
        </p:nvSpPr>
        <p:spPr>
          <a:xfrm rot="16842380">
            <a:off x="3690699" y="3883971"/>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68" name="TextBox 167">
            <a:extLst>
              <a:ext uri="{FF2B5EF4-FFF2-40B4-BE49-F238E27FC236}">
                <a16:creationId xmlns:a16="http://schemas.microsoft.com/office/drawing/2014/main" id="{FA0759D4-7CEC-4BEE-ADD6-F181F30A1E87}"/>
              </a:ext>
            </a:extLst>
          </p:cNvPr>
          <p:cNvSpPr txBox="1"/>
          <p:nvPr/>
        </p:nvSpPr>
        <p:spPr>
          <a:xfrm>
            <a:off x="3731638" y="4066330"/>
            <a:ext cx="642427"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Tidspress</a:t>
            </a:r>
          </a:p>
        </p:txBody>
      </p:sp>
      <p:sp>
        <p:nvSpPr>
          <p:cNvPr id="169" name="Teardrop 168">
            <a:extLst>
              <a:ext uri="{FF2B5EF4-FFF2-40B4-BE49-F238E27FC236}">
                <a16:creationId xmlns:a16="http://schemas.microsoft.com/office/drawing/2014/main" id="{8FA7D639-2DA4-49EF-B5F2-4C280B791A46}"/>
              </a:ext>
            </a:extLst>
          </p:cNvPr>
          <p:cNvSpPr>
            <a:spLocks noChangeAspect="1"/>
          </p:cNvSpPr>
          <p:nvPr/>
        </p:nvSpPr>
        <p:spPr>
          <a:xfrm rot="872020">
            <a:off x="962501" y="3193583"/>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l"/>
            <a:endParaRPr lang="nb-NO" sz="1125" b="1" err="1">
              <a:solidFill>
                <a:schemeClr val="bg1"/>
              </a:solidFill>
            </a:endParaRPr>
          </a:p>
        </p:txBody>
      </p:sp>
      <p:sp>
        <p:nvSpPr>
          <p:cNvPr id="170" name="TextBox 169">
            <a:extLst>
              <a:ext uri="{FF2B5EF4-FFF2-40B4-BE49-F238E27FC236}">
                <a16:creationId xmlns:a16="http://schemas.microsoft.com/office/drawing/2014/main" id="{78EF07D7-0943-4914-B869-E015F7BB5925}"/>
              </a:ext>
            </a:extLst>
          </p:cNvPr>
          <p:cNvSpPr txBox="1"/>
          <p:nvPr/>
        </p:nvSpPr>
        <p:spPr>
          <a:xfrm>
            <a:off x="964619" y="3378006"/>
            <a:ext cx="783653" cy="231425"/>
          </a:xfrm>
          <a:prstGeom prst="rect">
            <a:avLst/>
          </a:prstGeom>
          <a:noFill/>
        </p:spPr>
        <p:txBody>
          <a:bodyPr wrap="square" lIns="40958" tIns="40958" rIns="40958" bIns="40958" rtlCol="0">
            <a:noAutofit/>
          </a:bodyPr>
          <a:lstStyle/>
          <a:p>
            <a:pPr algn="ctr">
              <a:spcAft>
                <a:spcPts val="450"/>
              </a:spcAft>
            </a:pPr>
            <a:r>
              <a:rPr lang="nb-NO" sz="800" b="1">
                <a:solidFill>
                  <a:schemeClr val="bg1"/>
                </a:solidFill>
              </a:rPr>
              <a:t>Arbeidspress</a:t>
            </a:r>
          </a:p>
        </p:txBody>
      </p:sp>
      <p:sp>
        <p:nvSpPr>
          <p:cNvPr id="20" name="Oval 19">
            <a:extLst>
              <a:ext uri="{FF2B5EF4-FFF2-40B4-BE49-F238E27FC236}">
                <a16:creationId xmlns:a16="http://schemas.microsoft.com/office/drawing/2014/main" id="{16FFEE04-2BDC-4885-850E-52560B688DD2}"/>
              </a:ext>
            </a:extLst>
          </p:cNvPr>
          <p:cNvSpPr/>
          <p:nvPr/>
        </p:nvSpPr>
        <p:spPr>
          <a:xfrm>
            <a:off x="440989" y="838909"/>
            <a:ext cx="852159" cy="717696"/>
          </a:xfrm>
          <a:prstGeom prst="ellipse">
            <a:avLst/>
          </a:prstGeom>
          <a:solidFill>
            <a:srgbClr val="A7CA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a:solidFill>
                <a:schemeClr val="accent6">
                  <a:lumMod val="75000"/>
                </a:schemeClr>
              </a:solidFill>
            </a:endParaRPr>
          </a:p>
        </p:txBody>
      </p:sp>
      <p:sp>
        <p:nvSpPr>
          <p:cNvPr id="28" name="TextBox 27">
            <a:extLst>
              <a:ext uri="{FF2B5EF4-FFF2-40B4-BE49-F238E27FC236}">
                <a16:creationId xmlns:a16="http://schemas.microsoft.com/office/drawing/2014/main" id="{E6316D6D-37EA-4710-A789-A63F80EB6515}"/>
              </a:ext>
            </a:extLst>
          </p:cNvPr>
          <p:cNvSpPr txBox="1"/>
          <p:nvPr/>
        </p:nvSpPr>
        <p:spPr>
          <a:xfrm>
            <a:off x="2153018" y="858124"/>
            <a:ext cx="712738" cy="231424"/>
          </a:xfrm>
          <a:prstGeom prst="rect">
            <a:avLst/>
          </a:prstGeom>
          <a:noFill/>
        </p:spPr>
        <p:txBody>
          <a:bodyPr wrap="square" lIns="40958" tIns="40958" rIns="40958" bIns="40958" rtlCol="0">
            <a:noAutofit/>
          </a:bodyPr>
          <a:lstStyle/>
          <a:p>
            <a:pPr algn="ctr">
              <a:spcAft>
                <a:spcPts val="450"/>
              </a:spcAft>
            </a:pPr>
            <a:r>
              <a:rPr lang="nb-NO" sz="1000" b="1">
                <a:solidFill>
                  <a:srgbClr val="277D82"/>
                </a:solidFill>
                <a:latin typeface="+mn-lt"/>
              </a:rPr>
              <a:t>Autonomi</a:t>
            </a:r>
          </a:p>
        </p:txBody>
      </p:sp>
      <p:sp>
        <p:nvSpPr>
          <p:cNvPr id="24" name="TextBox 23">
            <a:extLst>
              <a:ext uri="{FF2B5EF4-FFF2-40B4-BE49-F238E27FC236}">
                <a16:creationId xmlns:a16="http://schemas.microsoft.com/office/drawing/2014/main" id="{B22C3794-531A-4E7D-9B05-E13B95EA7458}"/>
              </a:ext>
            </a:extLst>
          </p:cNvPr>
          <p:cNvSpPr txBox="1"/>
          <p:nvPr/>
        </p:nvSpPr>
        <p:spPr>
          <a:xfrm>
            <a:off x="443878" y="959132"/>
            <a:ext cx="880036" cy="408638"/>
          </a:xfrm>
          <a:prstGeom prst="rect">
            <a:avLst/>
          </a:prstGeom>
          <a:noFill/>
          <a:ln>
            <a:noFill/>
          </a:ln>
        </p:spPr>
        <p:txBody>
          <a:bodyPr wrap="square" lIns="40958" tIns="40958" rIns="40958" bIns="40958" rtlCol="0">
            <a:noAutofit/>
          </a:bodyPr>
          <a:lstStyle/>
          <a:p>
            <a:pPr algn="ctr">
              <a:spcAft>
                <a:spcPts val="450"/>
              </a:spcAft>
            </a:pPr>
            <a:r>
              <a:rPr lang="nb-NO" sz="1000" b="1">
                <a:solidFill>
                  <a:srgbClr val="277D82"/>
                </a:solidFill>
                <a:latin typeface="+mn-lt"/>
              </a:rPr>
              <a:t>Samarbeids-orientering</a:t>
            </a:r>
          </a:p>
        </p:txBody>
      </p:sp>
      <p:cxnSp>
        <p:nvCxnSpPr>
          <p:cNvPr id="71" name="Connector: Curved 70">
            <a:extLst>
              <a:ext uri="{FF2B5EF4-FFF2-40B4-BE49-F238E27FC236}">
                <a16:creationId xmlns:a16="http://schemas.microsoft.com/office/drawing/2014/main" id="{6761E993-FDEC-45A7-BEF0-3AFA4AF977FD}"/>
              </a:ext>
            </a:extLst>
          </p:cNvPr>
          <p:cNvCxnSpPr>
            <a:cxnSpLocks/>
            <a:stCxn id="18" idx="4"/>
          </p:cNvCxnSpPr>
          <p:nvPr/>
        </p:nvCxnSpPr>
        <p:spPr>
          <a:xfrm rot="5400000">
            <a:off x="3624421" y="1665572"/>
            <a:ext cx="222708" cy="222734"/>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57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E1474-4277-47E9-925E-49805E86122C}"/>
              </a:ext>
            </a:extLst>
          </p:cNvPr>
          <p:cNvSpPr/>
          <p:nvPr/>
        </p:nvSpPr>
        <p:spPr>
          <a:xfrm>
            <a:off x="171140" y="56684"/>
            <a:ext cx="8716616" cy="5024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ctangle 2">
            <a:extLst>
              <a:ext uri="{FF2B5EF4-FFF2-40B4-BE49-F238E27FC236}">
                <a16:creationId xmlns:a16="http://schemas.microsoft.com/office/drawing/2014/main" id="{5A893445-AD01-44F3-B54A-BCD8C4ADB9EB}"/>
              </a:ext>
            </a:extLst>
          </p:cNvPr>
          <p:cNvSpPr/>
          <p:nvPr/>
        </p:nvSpPr>
        <p:spPr>
          <a:xfrm>
            <a:off x="379475" y="562239"/>
            <a:ext cx="2802636" cy="611706"/>
          </a:xfrm>
          <a:prstGeom prst="rect">
            <a:avLst/>
          </a:prstGeom>
        </p:spPr>
        <p:txBody>
          <a:bodyPr wrap="square">
            <a:spAutoFit/>
          </a:bodyPr>
          <a:lstStyle/>
          <a:p>
            <a:endParaRPr lang="nb-NO" sz="675"/>
          </a:p>
          <a:p>
            <a:endParaRPr lang="nb-NO" sz="675"/>
          </a:p>
          <a:p>
            <a:endParaRPr lang="nb-NO" sz="675"/>
          </a:p>
          <a:p>
            <a:endParaRPr lang="nb-NO" sz="675"/>
          </a:p>
          <a:p>
            <a:endParaRPr lang="nb-NO" sz="675"/>
          </a:p>
        </p:txBody>
      </p:sp>
      <p:sp>
        <p:nvSpPr>
          <p:cNvPr id="24" name="TextBox 23">
            <a:extLst>
              <a:ext uri="{FF2B5EF4-FFF2-40B4-BE49-F238E27FC236}">
                <a16:creationId xmlns:a16="http://schemas.microsoft.com/office/drawing/2014/main" id="{39923394-0932-4120-BCF5-07E537A5F2C4}"/>
              </a:ext>
            </a:extLst>
          </p:cNvPr>
          <p:cNvSpPr txBox="1"/>
          <p:nvPr/>
        </p:nvSpPr>
        <p:spPr>
          <a:xfrm>
            <a:off x="1273941" y="4638070"/>
            <a:ext cx="7352114" cy="425420"/>
          </a:xfrm>
          <a:prstGeom prst="rect">
            <a:avLst/>
          </a:prstGeom>
          <a:solidFill>
            <a:srgbClr val="D9E8D5"/>
          </a:solidFill>
        </p:spPr>
        <p:txBody>
          <a:bodyPr wrap="square" lIns="40958" tIns="40958" rIns="40958" bIns="40958" rtlCol="0">
            <a:noAutofit/>
          </a:bodyPr>
          <a:lstStyle/>
          <a:p>
            <a:pPr>
              <a:spcAft>
                <a:spcPts val="450"/>
              </a:spcAft>
            </a:pPr>
            <a:r>
              <a:rPr lang="nb-NO" sz="1050">
                <a:solidFill>
                  <a:schemeClr val="tx1"/>
                </a:solidFill>
              </a:rPr>
              <a:t>*</a:t>
            </a:r>
            <a:r>
              <a:rPr lang="nb-NO" sz="750">
                <a:solidFill>
                  <a:schemeClr val="tx1"/>
                </a:solidFill>
              </a:rPr>
              <a:t> Utsagn hentet fra «Håndbok i medarbeiderdrevet innovasjon» https://www.regjeringen.no/no/dokumenter/handbok-i-medarbeiderdrevet-innovasjon/id666818/</a:t>
            </a:r>
          </a:p>
        </p:txBody>
      </p:sp>
      <p:sp>
        <p:nvSpPr>
          <p:cNvPr id="29" name="TextBox 28">
            <a:extLst>
              <a:ext uri="{FF2B5EF4-FFF2-40B4-BE49-F238E27FC236}">
                <a16:creationId xmlns:a16="http://schemas.microsoft.com/office/drawing/2014/main" id="{B1492CCC-F0BD-4A50-AABD-62CF2FC20EAC}"/>
              </a:ext>
            </a:extLst>
          </p:cNvPr>
          <p:cNvSpPr txBox="1"/>
          <p:nvPr/>
        </p:nvSpPr>
        <p:spPr>
          <a:xfrm>
            <a:off x="3512534" y="223625"/>
            <a:ext cx="1756094" cy="306681"/>
          </a:xfrm>
          <a:prstGeom prst="rect">
            <a:avLst/>
          </a:prstGeom>
          <a:noFill/>
        </p:spPr>
        <p:txBody>
          <a:bodyPr wrap="square" lIns="40958" tIns="40958" rIns="40958" bIns="40958" rtlCol="0">
            <a:noAutofit/>
          </a:bodyPr>
          <a:lstStyle/>
          <a:p>
            <a:pPr algn="ctr">
              <a:spcAft>
                <a:spcPts val="450"/>
              </a:spcAft>
            </a:pPr>
            <a:r>
              <a:rPr lang="nb-NO" sz="1125" b="1">
                <a:solidFill>
                  <a:srgbClr val="277D82"/>
                </a:solidFill>
              </a:rPr>
              <a:t>JOBBRESSURSER</a:t>
            </a:r>
          </a:p>
        </p:txBody>
      </p:sp>
      <p:sp>
        <p:nvSpPr>
          <p:cNvPr id="6" name="Rectangle 5">
            <a:extLst>
              <a:ext uri="{FF2B5EF4-FFF2-40B4-BE49-F238E27FC236}">
                <a16:creationId xmlns:a16="http://schemas.microsoft.com/office/drawing/2014/main" id="{D6EA3D01-142D-4A21-8759-21BDC1DC6677}"/>
              </a:ext>
            </a:extLst>
          </p:cNvPr>
          <p:cNvSpPr/>
          <p:nvPr/>
        </p:nvSpPr>
        <p:spPr>
          <a:xfrm>
            <a:off x="6674460" y="916510"/>
            <a:ext cx="1755467" cy="1888979"/>
          </a:xfrm>
          <a:prstGeom prst="rect">
            <a:avLst/>
          </a:prstGeom>
        </p:spPr>
        <p:txBody>
          <a:bodyPr wrap="square">
            <a:spAutoFit/>
          </a:bodyPr>
          <a:lstStyle/>
          <a:p>
            <a:pPr>
              <a:lnSpc>
                <a:spcPct val="150000"/>
              </a:lnSpc>
            </a:pPr>
            <a:r>
              <a:rPr lang="nb-NO" sz="788" b="1"/>
              <a:t>AUTONOMI</a:t>
            </a:r>
          </a:p>
          <a:p>
            <a:pPr marL="128588" indent="-128588">
              <a:lnSpc>
                <a:spcPct val="150000"/>
              </a:lnSpc>
              <a:buFont typeface="Arial" panose="020B0604020202020204" pitchFamily="34" charset="0"/>
              <a:buChar char="•"/>
            </a:pPr>
            <a:r>
              <a:rPr lang="nb-NO" sz="788"/>
              <a:t>Ha innflytelse og ansvar</a:t>
            </a:r>
          </a:p>
          <a:p>
            <a:pPr marL="128588" indent="-128588">
              <a:lnSpc>
                <a:spcPct val="150000"/>
              </a:lnSpc>
              <a:buFont typeface="Arial" panose="020B0604020202020204" pitchFamily="34" charset="0"/>
              <a:buChar char="•"/>
            </a:pPr>
            <a:r>
              <a:rPr lang="nb-NO" sz="788"/>
              <a:t>Medarbeidere kan påvirke egen arbeidshverdag</a:t>
            </a:r>
          </a:p>
          <a:p>
            <a:pPr marL="128588" indent="-128588">
              <a:lnSpc>
                <a:spcPct val="150000"/>
              </a:lnSpc>
              <a:buFont typeface="Arial" panose="020B0604020202020204" pitchFamily="34" charset="0"/>
              <a:buChar char="•"/>
            </a:pPr>
            <a:r>
              <a:rPr lang="nb-NO" sz="788"/>
              <a:t>At ledere er villige til å gi fra seg autoritet</a:t>
            </a:r>
          </a:p>
          <a:p>
            <a:pPr marL="128588" indent="-128588">
              <a:lnSpc>
                <a:spcPct val="150000"/>
              </a:lnSpc>
              <a:buFont typeface="Arial" panose="020B0604020202020204" pitchFamily="34" charset="0"/>
              <a:buChar char="•"/>
            </a:pPr>
            <a:r>
              <a:rPr lang="nb-NO" sz="788"/>
              <a:t>Hvis du har gitt ansvaret fra deg, må du ikke gå inn og overstyre.</a:t>
            </a:r>
          </a:p>
          <a:p>
            <a:pPr>
              <a:lnSpc>
                <a:spcPct val="150000"/>
              </a:lnSpc>
            </a:pPr>
            <a:endParaRPr lang="nb-NO" sz="788"/>
          </a:p>
        </p:txBody>
      </p:sp>
      <p:sp>
        <p:nvSpPr>
          <p:cNvPr id="8" name="Rectangle 7">
            <a:extLst>
              <a:ext uri="{FF2B5EF4-FFF2-40B4-BE49-F238E27FC236}">
                <a16:creationId xmlns:a16="http://schemas.microsoft.com/office/drawing/2014/main" id="{ECE87981-D771-4F8F-91E9-F6DA7D843FBB}"/>
              </a:ext>
            </a:extLst>
          </p:cNvPr>
          <p:cNvSpPr/>
          <p:nvPr/>
        </p:nvSpPr>
        <p:spPr>
          <a:xfrm>
            <a:off x="6787884" y="2866229"/>
            <a:ext cx="1509702" cy="1161344"/>
          </a:xfrm>
          <a:prstGeom prst="rect">
            <a:avLst/>
          </a:prstGeom>
        </p:spPr>
        <p:txBody>
          <a:bodyPr wrap="square">
            <a:spAutoFit/>
          </a:bodyPr>
          <a:lstStyle/>
          <a:p>
            <a:pPr>
              <a:lnSpc>
                <a:spcPct val="150000"/>
              </a:lnSpc>
            </a:pPr>
            <a:r>
              <a:rPr lang="nb-NO" sz="788" b="1"/>
              <a:t>STOLTHET</a:t>
            </a:r>
          </a:p>
          <a:p>
            <a:pPr marL="128588" indent="-128588">
              <a:lnSpc>
                <a:spcPct val="150000"/>
              </a:lnSpc>
              <a:buFont typeface="Arial" panose="020B0604020202020204" pitchFamily="34" charset="0"/>
              <a:buChar char="•"/>
            </a:pPr>
            <a:r>
              <a:rPr lang="nb-NO" sz="788"/>
              <a:t>En sterk identifisering med virksomheten</a:t>
            </a:r>
          </a:p>
          <a:p>
            <a:pPr marL="128588" indent="-128588">
              <a:lnSpc>
                <a:spcPct val="150000"/>
              </a:lnSpc>
              <a:buFont typeface="Arial" panose="020B0604020202020204" pitchFamily="34" charset="0"/>
              <a:buChar char="•"/>
            </a:pPr>
            <a:r>
              <a:rPr lang="nb-NO" sz="788"/>
              <a:t>Høy trivselsfaktor</a:t>
            </a:r>
          </a:p>
          <a:p>
            <a:pPr marL="128588" indent="-128588">
              <a:lnSpc>
                <a:spcPct val="150000"/>
              </a:lnSpc>
              <a:buFont typeface="Arial" panose="020B0604020202020204" pitchFamily="34" charset="0"/>
              <a:buChar char="•"/>
            </a:pPr>
            <a:r>
              <a:rPr lang="nb-NO" sz="788"/>
              <a:t>Godt omdømme </a:t>
            </a:r>
          </a:p>
          <a:p>
            <a:pPr>
              <a:lnSpc>
                <a:spcPct val="150000"/>
              </a:lnSpc>
            </a:pPr>
            <a:endParaRPr lang="nb-NO" sz="788"/>
          </a:p>
        </p:txBody>
      </p:sp>
      <p:sp>
        <p:nvSpPr>
          <p:cNvPr id="12" name="Rectangle 11">
            <a:extLst>
              <a:ext uri="{FF2B5EF4-FFF2-40B4-BE49-F238E27FC236}">
                <a16:creationId xmlns:a16="http://schemas.microsoft.com/office/drawing/2014/main" id="{A721E5B5-D138-4DCD-938F-2F19130EB005}"/>
              </a:ext>
            </a:extLst>
          </p:cNvPr>
          <p:cNvSpPr/>
          <p:nvPr/>
        </p:nvSpPr>
        <p:spPr>
          <a:xfrm>
            <a:off x="4760973" y="945935"/>
            <a:ext cx="1850745" cy="1525161"/>
          </a:xfrm>
          <a:prstGeom prst="rect">
            <a:avLst/>
          </a:prstGeom>
        </p:spPr>
        <p:txBody>
          <a:bodyPr wrap="square">
            <a:spAutoFit/>
          </a:bodyPr>
          <a:lstStyle/>
          <a:p>
            <a:pPr>
              <a:lnSpc>
                <a:spcPct val="150000"/>
              </a:lnSpc>
            </a:pPr>
            <a:r>
              <a:rPr lang="nb-NO" sz="788" b="1"/>
              <a:t>TRYGGHET</a:t>
            </a:r>
          </a:p>
          <a:p>
            <a:pPr marL="128588" indent="-128588">
              <a:lnSpc>
                <a:spcPct val="150000"/>
              </a:lnSpc>
              <a:buFont typeface="Arial" panose="020B0604020202020204" pitchFamily="34" charset="0"/>
              <a:buChar char="•"/>
            </a:pPr>
            <a:r>
              <a:rPr lang="nb-NO" sz="788"/>
              <a:t>Takhøyde</a:t>
            </a:r>
          </a:p>
          <a:p>
            <a:pPr marL="128588" indent="-128588">
              <a:lnSpc>
                <a:spcPct val="150000"/>
              </a:lnSpc>
              <a:buFont typeface="Arial" panose="020B0604020202020204" pitchFamily="34" charset="0"/>
              <a:buChar char="•"/>
            </a:pPr>
            <a:r>
              <a:rPr lang="nb-NO" sz="788"/>
              <a:t>Tørre å stille «dumme spørsmål»</a:t>
            </a:r>
          </a:p>
          <a:p>
            <a:pPr marL="128588" indent="-128588">
              <a:lnSpc>
                <a:spcPct val="150000"/>
              </a:lnSpc>
              <a:buFont typeface="Arial" panose="020B0604020202020204" pitchFamily="34" charset="0"/>
              <a:buChar char="•"/>
            </a:pPr>
            <a:r>
              <a:rPr lang="nb-NO" sz="788"/>
              <a:t>«Her er det lov å tenke og si det, og det blir smakt på»</a:t>
            </a:r>
          </a:p>
          <a:p>
            <a:pPr marL="128588" indent="-128588">
              <a:lnSpc>
                <a:spcPct val="150000"/>
              </a:lnSpc>
              <a:buFont typeface="Arial" panose="020B0604020202020204" pitchFamily="34" charset="0"/>
              <a:buChar char="•"/>
            </a:pPr>
            <a:r>
              <a:rPr lang="nb-NO" sz="788"/>
              <a:t>Visshet om at vi støtter hverandre når ting er vanskelige</a:t>
            </a:r>
          </a:p>
          <a:p>
            <a:pPr>
              <a:lnSpc>
                <a:spcPct val="150000"/>
              </a:lnSpc>
            </a:pPr>
            <a:endParaRPr lang="nb-NO" sz="788"/>
          </a:p>
        </p:txBody>
      </p:sp>
      <p:sp>
        <p:nvSpPr>
          <p:cNvPr id="18" name="Rectangle 17">
            <a:extLst>
              <a:ext uri="{FF2B5EF4-FFF2-40B4-BE49-F238E27FC236}">
                <a16:creationId xmlns:a16="http://schemas.microsoft.com/office/drawing/2014/main" id="{C8075B95-B2C5-470B-A03C-2BA89D711C2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Oval 18">
            <a:extLst>
              <a:ext uri="{FF2B5EF4-FFF2-40B4-BE49-F238E27FC236}">
                <a16:creationId xmlns:a16="http://schemas.microsoft.com/office/drawing/2014/main" id="{E7691E1A-7081-4507-A052-EC932E185B08}"/>
              </a:ext>
            </a:extLst>
          </p:cNvPr>
          <p:cNvSpPr/>
          <p:nvPr/>
        </p:nvSpPr>
        <p:spPr>
          <a:xfrm>
            <a:off x="2818429" y="824648"/>
            <a:ext cx="620892" cy="621398"/>
          </a:xfrm>
          <a:prstGeom prst="ellipse">
            <a:avLst/>
          </a:prstGeom>
          <a:solidFill>
            <a:srgbClr val="A7CA9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125" b="1">
              <a:solidFill>
                <a:schemeClr val="accent6">
                  <a:lumMod val="75000"/>
                </a:schemeClr>
              </a:solidFill>
            </a:endParaRPr>
          </a:p>
        </p:txBody>
      </p:sp>
      <p:cxnSp>
        <p:nvCxnSpPr>
          <p:cNvPr id="20" name="Connector: Curved 19">
            <a:extLst>
              <a:ext uri="{FF2B5EF4-FFF2-40B4-BE49-F238E27FC236}">
                <a16:creationId xmlns:a16="http://schemas.microsoft.com/office/drawing/2014/main" id="{AE48E9BA-FB85-49A4-B61A-80720A818353}"/>
              </a:ext>
            </a:extLst>
          </p:cNvPr>
          <p:cNvCxnSpPr>
            <a:cxnSpLocks/>
            <a:stCxn id="33" idx="4"/>
          </p:cNvCxnSpPr>
          <p:nvPr/>
        </p:nvCxnSpPr>
        <p:spPr>
          <a:xfrm rot="5400000">
            <a:off x="6635699" y="3697841"/>
            <a:ext cx="776464" cy="229036"/>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D77A6BC5-388E-4EF9-A1C3-AD28CCBA3F37}"/>
              </a:ext>
            </a:extLst>
          </p:cNvPr>
          <p:cNvCxnSpPr>
            <a:stCxn id="31" idx="4"/>
          </p:cNvCxnSpPr>
          <p:nvPr/>
        </p:nvCxnSpPr>
        <p:spPr>
          <a:xfrm rot="16200000" flipH="1">
            <a:off x="6767971" y="1541671"/>
            <a:ext cx="929250" cy="649877"/>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519B117-D581-4B9A-83B2-110F8EB44F15}"/>
              </a:ext>
            </a:extLst>
          </p:cNvPr>
          <p:cNvSpPr/>
          <p:nvPr/>
        </p:nvSpPr>
        <p:spPr>
          <a:xfrm>
            <a:off x="1213345" y="686088"/>
            <a:ext cx="751459" cy="640212"/>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25" name="Oval 24">
            <a:extLst>
              <a:ext uri="{FF2B5EF4-FFF2-40B4-BE49-F238E27FC236}">
                <a16:creationId xmlns:a16="http://schemas.microsoft.com/office/drawing/2014/main" id="{5E70EBD2-694C-4E39-9908-FD22D376CCB8}"/>
              </a:ext>
            </a:extLst>
          </p:cNvPr>
          <p:cNvSpPr/>
          <p:nvPr/>
        </p:nvSpPr>
        <p:spPr>
          <a:xfrm>
            <a:off x="4776065" y="892531"/>
            <a:ext cx="746353" cy="659112"/>
          </a:xfrm>
          <a:prstGeom prst="ellipse">
            <a:avLst/>
          </a:prstGeom>
          <a:solidFill>
            <a:srgbClr val="A7CA9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31" name="Oval 30">
            <a:extLst>
              <a:ext uri="{FF2B5EF4-FFF2-40B4-BE49-F238E27FC236}">
                <a16:creationId xmlns:a16="http://schemas.microsoft.com/office/drawing/2014/main" id="{105BE93E-BB09-4539-A318-7828B88E7ABF}"/>
              </a:ext>
            </a:extLst>
          </p:cNvPr>
          <p:cNvSpPr/>
          <p:nvPr/>
        </p:nvSpPr>
        <p:spPr>
          <a:xfrm>
            <a:off x="6618546" y="798548"/>
            <a:ext cx="578223" cy="603437"/>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33" name="Oval 32">
            <a:extLst>
              <a:ext uri="{FF2B5EF4-FFF2-40B4-BE49-F238E27FC236}">
                <a16:creationId xmlns:a16="http://schemas.microsoft.com/office/drawing/2014/main" id="{04541AD6-0181-47BA-9EB6-6DCC1B751037}"/>
              </a:ext>
            </a:extLst>
          </p:cNvPr>
          <p:cNvSpPr/>
          <p:nvPr/>
        </p:nvSpPr>
        <p:spPr>
          <a:xfrm>
            <a:off x="6762161" y="2734093"/>
            <a:ext cx="752576" cy="690034"/>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35" name="Oval 34">
            <a:extLst>
              <a:ext uri="{FF2B5EF4-FFF2-40B4-BE49-F238E27FC236}">
                <a16:creationId xmlns:a16="http://schemas.microsoft.com/office/drawing/2014/main" id="{28C33492-26E7-4BBF-84FD-2ED4406BEEE2}"/>
              </a:ext>
            </a:extLst>
          </p:cNvPr>
          <p:cNvSpPr/>
          <p:nvPr/>
        </p:nvSpPr>
        <p:spPr>
          <a:xfrm>
            <a:off x="1533482" y="2978960"/>
            <a:ext cx="679714" cy="697721"/>
          </a:xfrm>
          <a:prstGeom prst="ellipse">
            <a:avLst/>
          </a:prstGeom>
          <a:solidFill>
            <a:srgbClr val="A7CA9E">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38" name="Oval 37">
            <a:extLst>
              <a:ext uri="{FF2B5EF4-FFF2-40B4-BE49-F238E27FC236}">
                <a16:creationId xmlns:a16="http://schemas.microsoft.com/office/drawing/2014/main" id="{6D74A2B7-963C-46A2-B57D-B1DDAC4B9949}"/>
              </a:ext>
            </a:extLst>
          </p:cNvPr>
          <p:cNvSpPr/>
          <p:nvPr/>
        </p:nvSpPr>
        <p:spPr>
          <a:xfrm>
            <a:off x="4825387" y="2298515"/>
            <a:ext cx="791459" cy="659112"/>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err="1">
              <a:solidFill>
                <a:schemeClr val="accent6">
                  <a:lumMod val="75000"/>
                </a:schemeClr>
              </a:solidFill>
            </a:endParaRPr>
          </a:p>
        </p:txBody>
      </p:sp>
      <p:sp>
        <p:nvSpPr>
          <p:cNvPr id="40" name="Oval 39">
            <a:extLst>
              <a:ext uri="{FF2B5EF4-FFF2-40B4-BE49-F238E27FC236}">
                <a16:creationId xmlns:a16="http://schemas.microsoft.com/office/drawing/2014/main" id="{F7AF1380-0A47-41CF-9F11-5875B804289D}"/>
              </a:ext>
            </a:extLst>
          </p:cNvPr>
          <p:cNvSpPr/>
          <p:nvPr/>
        </p:nvSpPr>
        <p:spPr>
          <a:xfrm>
            <a:off x="2598725" y="1675651"/>
            <a:ext cx="649878" cy="620106"/>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125" b="1">
              <a:solidFill>
                <a:schemeClr val="accent6">
                  <a:lumMod val="75000"/>
                </a:schemeClr>
              </a:solidFill>
            </a:endParaRPr>
          </a:p>
        </p:txBody>
      </p:sp>
      <p:cxnSp>
        <p:nvCxnSpPr>
          <p:cNvPr id="41" name="Connector: Curved 40">
            <a:extLst>
              <a:ext uri="{FF2B5EF4-FFF2-40B4-BE49-F238E27FC236}">
                <a16:creationId xmlns:a16="http://schemas.microsoft.com/office/drawing/2014/main" id="{634EB642-C3C7-4DDE-86E5-AA631867149D}"/>
              </a:ext>
            </a:extLst>
          </p:cNvPr>
          <p:cNvCxnSpPr>
            <a:cxnSpLocks/>
            <a:stCxn id="45" idx="4"/>
          </p:cNvCxnSpPr>
          <p:nvPr/>
        </p:nvCxnSpPr>
        <p:spPr>
          <a:xfrm rot="16200000" flipH="1">
            <a:off x="1398363" y="2377484"/>
            <a:ext cx="561127" cy="1068538"/>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0DEF556D-37C9-4125-A365-9BCB2CDCB953}"/>
              </a:ext>
            </a:extLst>
          </p:cNvPr>
          <p:cNvCxnSpPr>
            <a:cxnSpLocks/>
            <a:stCxn id="22" idx="4"/>
          </p:cNvCxnSpPr>
          <p:nvPr/>
        </p:nvCxnSpPr>
        <p:spPr>
          <a:xfrm rot="16200000" flipH="1">
            <a:off x="1371945" y="1543429"/>
            <a:ext cx="643908" cy="209649"/>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E12D15C0-1D7A-49CF-A83C-67AE7BB6B983}"/>
              </a:ext>
            </a:extLst>
          </p:cNvPr>
          <p:cNvCxnSpPr>
            <a:cxnSpLocks/>
            <a:stCxn id="19" idx="4"/>
          </p:cNvCxnSpPr>
          <p:nvPr/>
        </p:nvCxnSpPr>
        <p:spPr>
          <a:xfrm rot="5400000">
            <a:off x="2890796" y="1361473"/>
            <a:ext cx="153506" cy="322653"/>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B4FB9838-6F87-409C-A026-C34058F17965}"/>
              </a:ext>
            </a:extLst>
          </p:cNvPr>
          <p:cNvCxnSpPr>
            <a:cxnSpLocks/>
            <a:stCxn id="40" idx="4"/>
          </p:cNvCxnSpPr>
          <p:nvPr/>
        </p:nvCxnSpPr>
        <p:spPr>
          <a:xfrm rot="5400000">
            <a:off x="2399823" y="2785360"/>
            <a:ext cx="1013444" cy="34239"/>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DA319E1-192D-4510-BCDE-1879E2B3442D}"/>
              </a:ext>
            </a:extLst>
          </p:cNvPr>
          <p:cNvSpPr/>
          <p:nvPr/>
        </p:nvSpPr>
        <p:spPr>
          <a:xfrm>
            <a:off x="718577" y="1913494"/>
            <a:ext cx="852159" cy="717696"/>
          </a:xfrm>
          <a:prstGeom prst="ellipse">
            <a:avLst/>
          </a:prstGeom>
          <a:solidFill>
            <a:srgbClr val="A7CA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a:endParaRPr lang="nb-NO" sz="1000" b="1">
              <a:solidFill>
                <a:schemeClr val="accent6">
                  <a:lumMod val="75000"/>
                </a:schemeClr>
              </a:solidFill>
            </a:endParaRPr>
          </a:p>
        </p:txBody>
      </p:sp>
      <p:cxnSp>
        <p:nvCxnSpPr>
          <p:cNvPr id="46" name="Connector: Curved 45">
            <a:extLst>
              <a:ext uri="{FF2B5EF4-FFF2-40B4-BE49-F238E27FC236}">
                <a16:creationId xmlns:a16="http://schemas.microsoft.com/office/drawing/2014/main" id="{6E65B3E1-98EF-4BB0-83D1-B60386B8F422}"/>
              </a:ext>
            </a:extLst>
          </p:cNvPr>
          <p:cNvCxnSpPr>
            <a:cxnSpLocks/>
            <a:stCxn id="38" idx="4"/>
          </p:cNvCxnSpPr>
          <p:nvPr/>
        </p:nvCxnSpPr>
        <p:spPr>
          <a:xfrm rot="5400000">
            <a:off x="4964223" y="2919913"/>
            <a:ext cx="219181" cy="294608"/>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8B8A688-3230-42DE-A4E3-53705E8BD51A}"/>
              </a:ext>
            </a:extLst>
          </p:cNvPr>
          <p:cNvSpPr/>
          <p:nvPr/>
        </p:nvSpPr>
        <p:spPr>
          <a:xfrm>
            <a:off x="2532166" y="1838423"/>
            <a:ext cx="1997282" cy="1282595"/>
          </a:xfrm>
          <a:prstGeom prst="rect">
            <a:avLst/>
          </a:prstGeom>
        </p:spPr>
        <p:txBody>
          <a:bodyPr wrap="square">
            <a:spAutoFit/>
          </a:bodyPr>
          <a:lstStyle/>
          <a:p>
            <a:r>
              <a:rPr lang="nb-NO" sz="788" b="1"/>
              <a:t>ÅPENHET</a:t>
            </a:r>
          </a:p>
          <a:p>
            <a:pPr marL="128588" indent="-128588">
              <a:lnSpc>
                <a:spcPct val="150000"/>
              </a:lnSpc>
              <a:buFont typeface="Arial" panose="020B0604020202020204" pitchFamily="34" charset="0"/>
              <a:buChar char="•"/>
            </a:pPr>
            <a:r>
              <a:rPr lang="nb-NO" sz="788"/>
              <a:t>Krever at informasjonen flyter</a:t>
            </a:r>
          </a:p>
          <a:p>
            <a:pPr marL="128588" indent="-128588">
              <a:lnSpc>
                <a:spcPct val="150000"/>
              </a:lnSpc>
              <a:buFont typeface="Arial" panose="020B0604020202020204" pitchFamily="34" charset="0"/>
              <a:buChar char="•"/>
            </a:pPr>
            <a:r>
              <a:rPr lang="nb-NO" sz="788"/>
              <a:t>Døren inn til ledelsen står åpen</a:t>
            </a:r>
          </a:p>
          <a:p>
            <a:pPr marL="128588" indent="-128588">
              <a:lnSpc>
                <a:spcPct val="150000"/>
              </a:lnSpc>
              <a:buFont typeface="Arial" panose="020B0604020202020204" pitchFamily="34" charset="0"/>
              <a:buChar char="•"/>
            </a:pPr>
            <a:r>
              <a:rPr lang="nb-NO" sz="788"/>
              <a:t>Ekte interessert og lyttende i forhold til medarbeidere</a:t>
            </a:r>
          </a:p>
          <a:p>
            <a:pPr marL="128588" indent="-128588">
              <a:lnSpc>
                <a:spcPct val="150000"/>
              </a:lnSpc>
              <a:buFont typeface="Arial" panose="020B0604020202020204" pitchFamily="34" charset="0"/>
              <a:buChar char="•"/>
            </a:pPr>
            <a:r>
              <a:rPr lang="nb-NO" sz="788"/>
              <a:t>Vi tør å gi og vi tør å få tilbakemelding</a:t>
            </a:r>
          </a:p>
        </p:txBody>
      </p:sp>
      <p:sp>
        <p:nvSpPr>
          <p:cNvPr id="5" name="Rectangle 4">
            <a:extLst>
              <a:ext uri="{FF2B5EF4-FFF2-40B4-BE49-F238E27FC236}">
                <a16:creationId xmlns:a16="http://schemas.microsoft.com/office/drawing/2014/main" id="{C19ECCF6-D884-424D-8066-8C9FA56FBA8B}"/>
              </a:ext>
            </a:extLst>
          </p:cNvPr>
          <p:cNvSpPr/>
          <p:nvPr/>
        </p:nvSpPr>
        <p:spPr>
          <a:xfrm>
            <a:off x="1563369" y="3130868"/>
            <a:ext cx="1820864" cy="979435"/>
          </a:xfrm>
          <a:prstGeom prst="rect">
            <a:avLst/>
          </a:prstGeom>
        </p:spPr>
        <p:txBody>
          <a:bodyPr wrap="square">
            <a:spAutoFit/>
          </a:bodyPr>
          <a:lstStyle/>
          <a:p>
            <a:pPr>
              <a:lnSpc>
                <a:spcPct val="150000"/>
              </a:lnSpc>
            </a:pPr>
            <a:r>
              <a:rPr lang="nb-NO" sz="788" b="1"/>
              <a:t>UTVIKLINGSORIENTERING</a:t>
            </a:r>
          </a:p>
          <a:p>
            <a:pPr marL="128588" indent="-128588">
              <a:lnSpc>
                <a:spcPct val="150000"/>
              </a:lnSpc>
              <a:buFont typeface="Arial" panose="020B0604020202020204" pitchFamily="34" charset="0"/>
              <a:buChar char="•"/>
            </a:pPr>
            <a:r>
              <a:rPr lang="nb-NO" sz="788"/>
              <a:t>Alle er med og skaper forbedring</a:t>
            </a:r>
          </a:p>
          <a:p>
            <a:pPr marL="128588" indent="-128588">
              <a:lnSpc>
                <a:spcPct val="150000"/>
              </a:lnSpc>
              <a:buFont typeface="Arial" panose="020B0604020202020204" pitchFamily="34" charset="0"/>
              <a:buChar char="•"/>
            </a:pPr>
            <a:r>
              <a:rPr lang="nb-NO" sz="788"/>
              <a:t>Felles arbeid om verdier</a:t>
            </a:r>
          </a:p>
          <a:p>
            <a:pPr marL="128588" indent="-128588">
              <a:lnSpc>
                <a:spcPct val="150000"/>
              </a:lnSpc>
              <a:buFont typeface="Arial" panose="020B0604020202020204" pitchFamily="34" charset="0"/>
              <a:buChar char="•"/>
            </a:pPr>
            <a:r>
              <a:rPr lang="nb-NO" sz="788"/>
              <a:t>Alle tar et ansvar for positive endringer</a:t>
            </a:r>
          </a:p>
        </p:txBody>
      </p:sp>
      <p:sp>
        <p:nvSpPr>
          <p:cNvPr id="7" name="Rectangle 6">
            <a:extLst>
              <a:ext uri="{FF2B5EF4-FFF2-40B4-BE49-F238E27FC236}">
                <a16:creationId xmlns:a16="http://schemas.microsoft.com/office/drawing/2014/main" id="{7FEC1852-F6AB-4FF6-A879-74A68E48DA61}"/>
              </a:ext>
            </a:extLst>
          </p:cNvPr>
          <p:cNvSpPr/>
          <p:nvPr/>
        </p:nvSpPr>
        <p:spPr>
          <a:xfrm>
            <a:off x="758733" y="2049734"/>
            <a:ext cx="1657015" cy="1161344"/>
          </a:xfrm>
          <a:prstGeom prst="rect">
            <a:avLst/>
          </a:prstGeom>
        </p:spPr>
        <p:txBody>
          <a:bodyPr wrap="square">
            <a:spAutoFit/>
          </a:bodyPr>
          <a:lstStyle/>
          <a:p>
            <a:pPr>
              <a:lnSpc>
                <a:spcPct val="150000"/>
              </a:lnSpc>
            </a:pPr>
            <a:r>
              <a:rPr lang="nb-NO" sz="788" b="1"/>
              <a:t>SAMARBEIDSORIENTERING</a:t>
            </a:r>
          </a:p>
          <a:p>
            <a:pPr marL="128588" indent="-128588">
              <a:lnSpc>
                <a:spcPct val="150000"/>
              </a:lnSpc>
              <a:buFont typeface="Arial" panose="020B0604020202020204" pitchFamily="34" charset="0"/>
              <a:buChar char="•"/>
            </a:pPr>
            <a:r>
              <a:rPr lang="nb-NO" sz="788"/>
              <a:t>At vi planlegger sammen </a:t>
            </a:r>
          </a:p>
          <a:p>
            <a:pPr marL="128588" indent="-128588">
              <a:lnSpc>
                <a:spcPct val="150000"/>
              </a:lnSpc>
              <a:buFont typeface="Arial" panose="020B0604020202020204" pitchFamily="34" charset="0"/>
              <a:buChar char="•"/>
            </a:pPr>
            <a:r>
              <a:rPr lang="nb-NO" sz="788"/>
              <a:t>At vi pløyer jorda sammen </a:t>
            </a:r>
          </a:p>
          <a:p>
            <a:pPr marL="128588" indent="-128588">
              <a:lnSpc>
                <a:spcPct val="150000"/>
              </a:lnSpc>
              <a:buFont typeface="Arial" panose="020B0604020202020204" pitchFamily="34" charset="0"/>
              <a:buChar char="•"/>
            </a:pPr>
            <a:r>
              <a:rPr lang="nb-NO" sz="788"/>
              <a:t>Fokus på at samarbeid gir best kvalitet</a:t>
            </a:r>
          </a:p>
          <a:p>
            <a:pPr>
              <a:lnSpc>
                <a:spcPct val="150000"/>
              </a:lnSpc>
            </a:pPr>
            <a:endParaRPr lang="nb-NO" sz="788"/>
          </a:p>
        </p:txBody>
      </p:sp>
      <p:sp>
        <p:nvSpPr>
          <p:cNvPr id="9" name="Rectangle 8">
            <a:extLst>
              <a:ext uri="{FF2B5EF4-FFF2-40B4-BE49-F238E27FC236}">
                <a16:creationId xmlns:a16="http://schemas.microsoft.com/office/drawing/2014/main" id="{8645B686-EBA8-4C02-9B2E-9D5DA4A4961A}"/>
              </a:ext>
            </a:extLst>
          </p:cNvPr>
          <p:cNvSpPr/>
          <p:nvPr/>
        </p:nvSpPr>
        <p:spPr>
          <a:xfrm>
            <a:off x="1182300" y="886479"/>
            <a:ext cx="1615733" cy="1161344"/>
          </a:xfrm>
          <a:prstGeom prst="rect">
            <a:avLst/>
          </a:prstGeom>
        </p:spPr>
        <p:txBody>
          <a:bodyPr wrap="square">
            <a:spAutoFit/>
          </a:bodyPr>
          <a:lstStyle/>
          <a:p>
            <a:pPr>
              <a:lnSpc>
                <a:spcPct val="150000"/>
              </a:lnSpc>
            </a:pPr>
            <a:r>
              <a:rPr lang="nb-NO" sz="788" b="1"/>
              <a:t>TOLERANSE</a:t>
            </a:r>
          </a:p>
          <a:p>
            <a:pPr marL="128588" indent="-128588">
              <a:lnSpc>
                <a:spcPct val="150000"/>
              </a:lnSpc>
              <a:buFont typeface="Arial" panose="020B0604020202020204" pitchFamily="34" charset="0"/>
              <a:buChar char="•"/>
            </a:pPr>
            <a:r>
              <a:rPr lang="nb-NO" sz="788"/>
              <a:t>Raushet i kulturen</a:t>
            </a:r>
          </a:p>
          <a:p>
            <a:pPr marL="128588" indent="-128588">
              <a:lnSpc>
                <a:spcPct val="150000"/>
              </a:lnSpc>
              <a:buFont typeface="Arial" panose="020B0604020202020204" pitchFamily="34" charset="0"/>
              <a:buChar char="•"/>
            </a:pPr>
            <a:r>
              <a:rPr lang="nb-NO" sz="788"/>
              <a:t>Det er lov å ha ulike meninger</a:t>
            </a:r>
          </a:p>
          <a:p>
            <a:pPr marL="128588" indent="-128588">
              <a:lnSpc>
                <a:spcPct val="150000"/>
              </a:lnSpc>
              <a:buFont typeface="Arial" panose="020B0604020202020204" pitchFamily="34" charset="0"/>
              <a:buChar char="•"/>
            </a:pPr>
            <a:r>
              <a:rPr lang="nb-NO" sz="788"/>
              <a:t>Det er lov å gjøre feil</a:t>
            </a:r>
          </a:p>
          <a:p>
            <a:pPr marL="128588" indent="-128588">
              <a:lnSpc>
                <a:spcPct val="150000"/>
              </a:lnSpc>
              <a:buFont typeface="Arial" panose="020B0604020202020204" pitchFamily="34" charset="0"/>
              <a:buChar char="•"/>
            </a:pPr>
            <a:r>
              <a:rPr lang="nb-NO" sz="788"/>
              <a:t>Vi skal ikke skjule «feil»</a:t>
            </a:r>
          </a:p>
        </p:txBody>
      </p:sp>
      <p:sp>
        <p:nvSpPr>
          <p:cNvPr id="11" name="Rectangle 10">
            <a:extLst>
              <a:ext uri="{FF2B5EF4-FFF2-40B4-BE49-F238E27FC236}">
                <a16:creationId xmlns:a16="http://schemas.microsoft.com/office/drawing/2014/main" id="{BAE06914-4AB7-4775-8ABA-B2AB2590A1C8}"/>
              </a:ext>
            </a:extLst>
          </p:cNvPr>
          <p:cNvSpPr/>
          <p:nvPr/>
        </p:nvSpPr>
        <p:spPr>
          <a:xfrm>
            <a:off x="2865550" y="969436"/>
            <a:ext cx="1203278" cy="979435"/>
          </a:xfrm>
          <a:prstGeom prst="rect">
            <a:avLst/>
          </a:prstGeom>
        </p:spPr>
        <p:txBody>
          <a:bodyPr wrap="square">
            <a:spAutoFit/>
          </a:bodyPr>
          <a:lstStyle/>
          <a:p>
            <a:pPr>
              <a:lnSpc>
                <a:spcPct val="150000"/>
              </a:lnSpc>
            </a:pPr>
            <a:r>
              <a:rPr lang="nb-NO" sz="788" b="1"/>
              <a:t>TILLIT</a:t>
            </a:r>
          </a:p>
          <a:p>
            <a:pPr marL="128588" indent="-128588">
              <a:lnSpc>
                <a:spcPct val="150000"/>
              </a:lnSpc>
              <a:buFont typeface="Arial" panose="020B0604020202020204" pitchFamily="34" charset="0"/>
              <a:buChar char="•"/>
            </a:pPr>
            <a:r>
              <a:rPr lang="nb-NO" sz="788"/>
              <a:t>Stole på hverandre</a:t>
            </a:r>
          </a:p>
          <a:p>
            <a:pPr marL="128588" indent="-128588">
              <a:lnSpc>
                <a:spcPct val="150000"/>
              </a:lnSpc>
              <a:buFont typeface="Arial" panose="020B0604020202020204" pitchFamily="34" charset="0"/>
              <a:buChar char="•"/>
            </a:pPr>
            <a:r>
              <a:rPr lang="nb-NO" sz="788"/>
              <a:t>Gi reelt ansvar</a:t>
            </a:r>
          </a:p>
          <a:p>
            <a:pPr marL="128588" indent="-128588">
              <a:lnSpc>
                <a:spcPct val="150000"/>
              </a:lnSpc>
              <a:buFont typeface="Arial" panose="020B0604020202020204" pitchFamily="34" charset="0"/>
              <a:buChar char="•"/>
            </a:pPr>
            <a:r>
              <a:rPr lang="nb-NO" sz="788"/>
              <a:t>Påta seg ansvar</a:t>
            </a:r>
          </a:p>
          <a:p>
            <a:pPr>
              <a:lnSpc>
                <a:spcPct val="150000"/>
              </a:lnSpc>
            </a:pPr>
            <a:endParaRPr lang="nb-NO" sz="788"/>
          </a:p>
        </p:txBody>
      </p:sp>
      <p:sp>
        <p:nvSpPr>
          <p:cNvPr id="10" name="Rectangle 9">
            <a:extLst>
              <a:ext uri="{FF2B5EF4-FFF2-40B4-BE49-F238E27FC236}">
                <a16:creationId xmlns:a16="http://schemas.microsoft.com/office/drawing/2014/main" id="{1217DD2C-EB7A-4194-A7C8-572DAE13D6A4}"/>
              </a:ext>
            </a:extLst>
          </p:cNvPr>
          <p:cNvSpPr/>
          <p:nvPr/>
        </p:nvSpPr>
        <p:spPr>
          <a:xfrm>
            <a:off x="4919440" y="2453614"/>
            <a:ext cx="1835653" cy="1343253"/>
          </a:xfrm>
          <a:prstGeom prst="rect">
            <a:avLst/>
          </a:prstGeom>
        </p:spPr>
        <p:txBody>
          <a:bodyPr wrap="square">
            <a:spAutoFit/>
          </a:bodyPr>
          <a:lstStyle/>
          <a:p>
            <a:pPr>
              <a:lnSpc>
                <a:spcPct val="150000"/>
              </a:lnSpc>
            </a:pPr>
            <a:r>
              <a:rPr lang="nb-NO" sz="788" b="1"/>
              <a:t>ENGASJEMENT</a:t>
            </a:r>
          </a:p>
          <a:p>
            <a:pPr marL="128588" indent="-128588">
              <a:lnSpc>
                <a:spcPct val="150000"/>
              </a:lnSpc>
              <a:buFont typeface="Arial" panose="020B0604020202020204" pitchFamily="34" charset="0"/>
              <a:buChar char="•"/>
            </a:pPr>
            <a:r>
              <a:rPr lang="nb-NO" sz="788"/>
              <a:t>Glød</a:t>
            </a:r>
          </a:p>
          <a:p>
            <a:pPr marL="128588" indent="-128588">
              <a:lnSpc>
                <a:spcPct val="150000"/>
              </a:lnSpc>
              <a:buFont typeface="Arial" panose="020B0604020202020204" pitchFamily="34" charset="0"/>
              <a:buChar char="•"/>
            </a:pPr>
            <a:r>
              <a:rPr lang="nb-NO" sz="788"/>
              <a:t>Det å brenne for noe</a:t>
            </a:r>
          </a:p>
          <a:p>
            <a:pPr marL="128588" indent="-128588">
              <a:lnSpc>
                <a:spcPct val="150000"/>
              </a:lnSpc>
              <a:buFont typeface="Arial" panose="020B0604020202020204" pitchFamily="34" charset="0"/>
              <a:buChar char="•"/>
            </a:pPr>
            <a:r>
              <a:rPr lang="nb-NO" sz="788"/>
              <a:t>Ta et ekstra tak for egen arbeidsplass</a:t>
            </a:r>
          </a:p>
          <a:p>
            <a:pPr marL="128588" indent="-128588">
              <a:lnSpc>
                <a:spcPct val="150000"/>
              </a:lnSpc>
              <a:buFont typeface="Arial" panose="020B0604020202020204" pitchFamily="34" charset="0"/>
              <a:buChar char="•"/>
            </a:pPr>
            <a:r>
              <a:rPr lang="nb-NO" sz="788"/>
              <a:t>Følelse av eierskap til egen virksomhet</a:t>
            </a:r>
          </a:p>
        </p:txBody>
      </p:sp>
    </p:spTree>
    <p:extLst>
      <p:ext uri="{BB962C8B-B14F-4D97-AF65-F5344CB8AC3E}">
        <p14:creationId xmlns:p14="http://schemas.microsoft.com/office/powerpoint/2010/main" val="3151580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61403" y="171372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FFFFFF"/>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7"/>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8"/>
              <a:ext cx="1545079"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Ønsket Resultat</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sp>
        <p:nvSpPr>
          <p:cNvPr id="26" name="Rectangle 25">
            <a:extLst>
              <a:ext uri="{FF2B5EF4-FFF2-40B4-BE49-F238E27FC236}">
                <a16:creationId xmlns:a16="http://schemas.microsoft.com/office/drawing/2014/main" id="{3495733E-4AE1-453F-BBFF-4F7227AC871D}"/>
              </a:ext>
            </a:extLst>
          </p:cNvPr>
          <p:cNvSpPr/>
          <p:nvPr/>
        </p:nvSpPr>
        <p:spPr>
          <a:xfrm>
            <a:off x="6931423"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9" name="Title 1">
            <a:extLst>
              <a:ext uri="{FF2B5EF4-FFF2-40B4-BE49-F238E27FC236}">
                <a16:creationId xmlns:a16="http://schemas.microsoft.com/office/drawing/2014/main" id="{13CF389E-0FC5-4D5C-B885-4581DB8FE9D5}"/>
              </a:ext>
            </a:extLst>
          </p:cNvPr>
          <p:cNvSpPr txBox="1">
            <a:spLocks/>
          </p:cNvSpPr>
          <p:nvPr/>
        </p:nvSpPr>
        <p:spPr>
          <a:xfrm>
            <a:off x="684634" y="219261"/>
            <a:ext cx="6915150" cy="452544"/>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4400" b="1" i="0" kern="1200">
                <a:solidFill>
                  <a:srgbClr val="007078"/>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377" rtl="0" eaLnBrk="1" fontAlgn="auto" latinLnBrk="0" hangingPunct="1">
              <a:lnSpc>
                <a:spcPct val="90000"/>
              </a:lnSpc>
              <a:spcBef>
                <a:spcPct val="0"/>
              </a:spcBef>
              <a:spcAft>
                <a:spcPts val="0"/>
              </a:spcAft>
              <a:buClr>
                <a:srgbClr val="000000"/>
              </a:buClr>
              <a:buSzTx/>
              <a:buFont typeface="Arial"/>
              <a:buNone/>
              <a:tabLst/>
              <a:defRPr/>
            </a:pPr>
            <a:r>
              <a:rPr kumimoji="0" lang="nb-NO" sz="1875" b="1" i="0" u="none" strike="noStrike" kern="1200" cap="none" spc="0" normalizeH="0" baseline="0" noProof="0" dirty="0">
                <a:ln>
                  <a:noFill/>
                </a:ln>
                <a:solidFill>
                  <a:srgbClr val="007078"/>
                </a:solidFill>
                <a:effectLst/>
                <a:uLnTx/>
                <a:uFillTx/>
                <a:latin typeface="Helvetica Neue" panose="02000503000000020004" pitchFamily="2" charset="0"/>
                <a:sym typeface="Arial"/>
              </a:rPr>
              <a:t>Gruppeoppgave 1: Jobbressurser</a:t>
            </a:r>
          </a:p>
        </p:txBody>
      </p:sp>
      <p:grpSp>
        <p:nvGrpSpPr>
          <p:cNvPr id="28" name="Group 27">
            <a:extLst>
              <a:ext uri="{FF2B5EF4-FFF2-40B4-BE49-F238E27FC236}">
                <a16:creationId xmlns:a16="http://schemas.microsoft.com/office/drawing/2014/main" id="{562572EF-8BE0-4F1A-8F41-B225AC7D1548}"/>
              </a:ext>
            </a:extLst>
          </p:cNvPr>
          <p:cNvGrpSpPr/>
          <p:nvPr/>
        </p:nvGrpSpPr>
        <p:grpSpPr>
          <a:xfrm>
            <a:off x="599474" y="3644827"/>
            <a:ext cx="2114716"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Agenda</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39680" y="3972399"/>
            <a:ext cx="209524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TID</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30 minutter</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Fasilitator</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IA-rådgiver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Referent</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Velg en  i gruppen til å notere, og presentere etterpå.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09524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Reflektere over de faktorer som skaper et godt arbeidsmiljø og hvordan hver av dere  bidrar til å levendgjøre disse faktorene. </a:t>
            </a:r>
          </a:p>
        </p:txBody>
      </p:sp>
      <p:sp>
        <p:nvSpPr>
          <p:cNvPr id="35" name="TextBox 34">
            <a:extLst>
              <a:ext uri="{FF2B5EF4-FFF2-40B4-BE49-F238E27FC236}">
                <a16:creationId xmlns:a16="http://schemas.microsoft.com/office/drawing/2014/main" id="{B88D36AC-3290-4A7B-BAEC-A68E2D2FA330}"/>
              </a:ext>
            </a:extLst>
          </p:cNvPr>
          <p:cNvSpPr txBox="1"/>
          <p:nvPr/>
        </p:nvSpPr>
        <p:spPr>
          <a:xfrm>
            <a:off x="536063" y="2997625"/>
            <a:ext cx="209524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Dere skal ha skrevet ned alle positive faktorerer ( grønne ballonger) dere har snakket om, samt eksempler fra deres arbeidsplass. </a:t>
            </a:r>
          </a:p>
        </p:txBody>
      </p:sp>
      <p:sp>
        <p:nvSpPr>
          <p:cNvPr id="36" name="Text Placeholder 4">
            <a:extLst>
              <a:ext uri="{FF2B5EF4-FFF2-40B4-BE49-F238E27FC236}">
                <a16:creationId xmlns:a16="http://schemas.microsoft.com/office/drawing/2014/main" id="{8E3EF579-D139-4F41-98DA-B90DF9C0C6F7}"/>
              </a:ext>
            </a:extLst>
          </p:cNvPr>
          <p:cNvSpPr txBox="1">
            <a:spLocks/>
          </p:cNvSpPr>
          <p:nvPr/>
        </p:nvSpPr>
        <p:spPr>
          <a:xfrm>
            <a:off x="6945157" y="1681501"/>
            <a:ext cx="1729046"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c) Gruppesamtale: </a:t>
            </a:r>
            <a:r>
              <a:rPr kumimoji="0" lang="nb-NO" sz="1000" b="1" i="0" u="none" strike="noStrike" kern="0" cap="none" spc="0" normalizeH="0" baseline="0" noProof="0" dirty="0">
                <a:ln>
                  <a:noFill/>
                </a:ln>
                <a:solidFill>
                  <a:srgbClr val="042827"/>
                </a:solidFill>
                <a:effectLst/>
                <a:uLnTx/>
                <a:uFillTx/>
                <a:latin typeface="Open Sans"/>
                <a:ea typeface="Open Sans"/>
                <a:cs typeface="Open Sans"/>
                <a:sym typeface="Open Sans"/>
              </a:rPr>
              <a:t>Sammenlign de positive faktorene hver enkelt har valgt</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a:ea typeface="Open Sans"/>
              <a:cs typeface="Open Sans"/>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a:ea typeface="Open Sans"/>
                <a:cs typeface="Open Sans"/>
                <a:sym typeface="Open Sans"/>
              </a:rPr>
              <a:t>Start med å la hver og en presentere sine svar åp oppgave a) og b) over.</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a:ea typeface="Open Sans"/>
                <a:cs typeface="Open Sans"/>
                <a:sym typeface="Open Sans"/>
              </a:rPr>
              <a:t>Har dere  en eller flere faktorer felles? Reflekter sammen om faktor(ene) og hvordan dere sammen kan bidra til å levende-gjøre dem. Dersom dere ikke har noen felles faktorer så velg 1 faktor hver.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7" name="Text Placeholder 4">
            <a:extLst>
              <a:ext uri="{FF2B5EF4-FFF2-40B4-BE49-F238E27FC236}">
                <a16:creationId xmlns:a16="http://schemas.microsoft.com/office/drawing/2014/main" id="{981881ED-3136-4EA3-8FB2-B4DDCF7B53B3}"/>
              </a:ext>
            </a:extLst>
          </p:cNvPr>
          <p:cNvSpPr txBox="1">
            <a:spLocks/>
          </p:cNvSpPr>
          <p:nvPr/>
        </p:nvSpPr>
        <p:spPr>
          <a:xfrm>
            <a:off x="538226" y="864100"/>
            <a:ext cx="4106701" cy="5058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900" b="0" i="0" u="none" strike="noStrike" kern="0" cap="none" spc="0" normalizeH="0" baseline="0" noProof="0" dirty="0">
                <a:ln>
                  <a:noFill/>
                </a:ln>
                <a:solidFill>
                  <a:srgbClr val="2D7C81"/>
                </a:solidFill>
                <a:effectLst/>
                <a:uLnTx/>
                <a:uFillTx/>
                <a:latin typeface="Open Sans" panose="020B0604020202020204" charset="0"/>
                <a:ea typeface="Open Sans" panose="020B0604020202020204" charset="0"/>
                <a:cs typeface="Open Sans" panose="020B0604020202020204" charset="0"/>
                <a:sym typeface="Open Sans"/>
              </a:rPr>
              <a:t>Oppgaven handler om jobbressurser – altså de grønne balongene i modellen.  Vi tar fatt i jobbkravene( Blå dråper) senere i dag.  </a:t>
            </a:r>
          </a:p>
        </p:txBody>
      </p:sp>
      <p:sp>
        <p:nvSpPr>
          <p:cNvPr id="38" name="Rectangle 37">
            <a:extLst>
              <a:ext uri="{FF2B5EF4-FFF2-40B4-BE49-F238E27FC236}">
                <a16:creationId xmlns:a16="http://schemas.microsoft.com/office/drawing/2014/main" id="{7EC034E7-FF6F-43DF-8F0F-0E6018ED68A0}"/>
              </a:ext>
            </a:extLst>
          </p:cNvPr>
          <p:cNvSpPr/>
          <p:nvPr/>
        </p:nvSpPr>
        <p:spPr>
          <a:xfrm>
            <a:off x="2977848"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2951280" y="1681501"/>
            <a:ext cx="1819690"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a) </a:t>
            </a: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Individuell:</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Hvilke faktorer beskriver arbeidsmiljøet hos dere? </a:t>
            </a:r>
            <a:b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lang="nb-NO" dirty="0">
              <a:solidFill>
                <a:srgbClr val="042827"/>
              </a:solidFill>
              <a:latin typeface="Open Sans" panose="020B0604020202020204" charset="0"/>
              <a:ea typeface="Open Sans" panose="020B0604020202020204" charset="0"/>
              <a:cs typeface="Open Sans" panose="020B060402020202020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Velg 1-3 faktorer som representerer din arbeidsplass på en god måte. Ved at du kan si: </a:t>
            </a:r>
            <a:b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«Vi praktiserer faktoren </a:t>
            </a:r>
            <a:r>
              <a:rPr kumimoji="0" lang="nb-NO" sz="1000" b="0" i="1"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trygghet</a:t>
            </a: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 på arbeidsplassen vår på en god / svært god måte»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0" name="Rectangle 39">
            <a:extLst>
              <a:ext uri="{FF2B5EF4-FFF2-40B4-BE49-F238E27FC236}">
                <a16:creationId xmlns:a16="http://schemas.microsoft.com/office/drawing/2014/main" id="{02834C04-8B58-40FB-8DEA-9347039CD141}"/>
              </a:ext>
            </a:extLst>
          </p:cNvPr>
          <p:cNvSpPr/>
          <p:nvPr/>
        </p:nvSpPr>
        <p:spPr>
          <a:xfrm>
            <a:off x="4993091" y="1677661"/>
            <a:ext cx="1729046" cy="3094957"/>
          </a:xfrm>
          <a:prstGeom prst="rect">
            <a:avLst/>
          </a:prstGeom>
          <a:noFill/>
          <a:ln>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5006825" y="1681500"/>
            <a:ext cx="1729046" cy="20924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b) Individuell:</a:t>
            </a:r>
            <a:b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Hva konkret gjør du for å levendegjøre ressursene i hverdagen?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lang="nb-NO" b="1" dirty="0">
              <a:solidFill>
                <a:srgbClr val="042827"/>
              </a:solidFill>
              <a:latin typeface="Open Sans" panose="020B0604020202020204" charset="0"/>
              <a:ea typeface="Open Sans" panose="020B0604020202020204" charset="0"/>
              <a:cs typeface="Open Sans" panose="020B0604020202020204" charset="0"/>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Ta fatt i en av faktorene du har valgt ut - f.eks tillit. Reflekter over hvordan nettopp du bidrar til å levendegjøre denne faktoren på arbeids-plassen din?</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pic>
        <p:nvPicPr>
          <p:cNvPr id="42" name="Picture 41">
            <a:extLst>
              <a:ext uri="{FF2B5EF4-FFF2-40B4-BE49-F238E27FC236}">
                <a16:creationId xmlns:a16="http://schemas.microsoft.com/office/drawing/2014/main" id="{A5E64FA3-6537-4B67-ACBB-0EA5B85A44D2}"/>
              </a:ext>
            </a:extLst>
          </p:cNvPr>
          <p:cNvPicPr>
            <a:picLocks noChangeAspect="1"/>
          </p:cNvPicPr>
          <p:nvPr/>
        </p:nvPicPr>
        <p:blipFill>
          <a:blip r:embed="rId3"/>
          <a:stretch>
            <a:fillRect/>
          </a:stretch>
        </p:blipFill>
        <p:spPr>
          <a:xfrm>
            <a:off x="7529040" y="7881"/>
            <a:ext cx="1568034" cy="1085821"/>
          </a:xfrm>
          <a:prstGeom prst="rect">
            <a:avLst/>
          </a:prstGeom>
        </p:spPr>
      </p:pic>
      <p:sp>
        <p:nvSpPr>
          <p:cNvPr id="3" name="TextBox 2">
            <a:extLst>
              <a:ext uri="{FF2B5EF4-FFF2-40B4-BE49-F238E27FC236}">
                <a16:creationId xmlns:a16="http://schemas.microsoft.com/office/drawing/2014/main" id="{6B333A84-0959-4BA4-B2D6-56F287E17059}"/>
              </a:ext>
            </a:extLst>
          </p:cNvPr>
          <p:cNvSpPr txBox="1"/>
          <p:nvPr/>
        </p:nvSpPr>
        <p:spPr>
          <a:xfrm>
            <a:off x="3453467" y="1418646"/>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5 min</a:t>
            </a:r>
          </a:p>
        </p:txBody>
      </p:sp>
      <p:sp>
        <p:nvSpPr>
          <p:cNvPr id="44" name="TextBox 43">
            <a:extLst>
              <a:ext uri="{FF2B5EF4-FFF2-40B4-BE49-F238E27FC236}">
                <a16:creationId xmlns:a16="http://schemas.microsoft.com/office/drawing/2014/main" id="{4F4EBACB-CAB7-460E-BDD3-2AD367C644AC}"/>
              </a:ext>
            </a:extLst>
          </p:cNvPr>
          <p:cNvSpPr txBox="1"/>
          <p:nvPr/>
        </p:nvSpPr>
        <p:spPr>
          <a:xfrm>
            <a:off x="5516627" y="1418051"/>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5 min</a:t>
            </a:r>
          </a:p>
        </p:txBody>
      </p:sp>
      <p:sp>
        <p:nvSpPr>
          <p:cNvPr id="45" name="TextBox 44">
            <a:extLst>
              <a:ext uri="{FF2B5EF4-FFF2-40B4-BE49-F238E27FC236}">
                <a16:creationId xmlns:a16="http://schemas.microsoft.com/office/drawing/2014/main" id="{7E531411-D3E6-4F85-8D1A-18C6456A6E07}"/>
              </a:ext>
            </a:extLst>
          </p:cNvPr>
          <p:cNvSpPr txBox="1"/>
          <p:nvPr/>
        </p:nvSpPr>
        <p:spPr>
          <a:xfrm>
            <a:off x="7353359" y="1418050"/>
            <a:ext cx="10276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20 min</a:t>
            </a:r>
          </a:p>
        </p:txBody>
      </p:sp>
      <p:cxnSp>
        <p:nvCxnSpPr>
          <p:cNvPr id="6" name="Straight Connector 5">
            <a:extLst>
              <a:ext uri="{FF2B5EF4-FFF2-40B4-BE49-F238E27FC236}">
                <a16:creationId xmlns:a16="http://schemas.microsoft.com/office/drawing/2014/main" id="{BC6D19C6-465A-4D14-82B4-EDAB9AF88783}"/>
              </a:ext>
            </a:extLst>
          </p:cNvPr>
          <p:cNvCxnSpPr>
            <a:cxnSpLocks/>
          </p:cNvCxnSpPr>
          <p:nvPr/>
        </p:nvCxnSpPr>
        <p:spPr>
          <a:xfrm>
            <a:off x="594301" y="2677202"/>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85DD5E-ACA6-4DAB-9F9A-168B472FAA77}"/>
              </a:ext>
            </a:extLst>
          </p:cNvPr>
          <p:cNvCxnSpPr>
            <a:cxnSpLocks/>
          </p:cNvCxnSpPr>
          <p:nvPr/>
        </p:nvCxnSpPr>
        <p:spPr>
          <a:xfrm>
            <a:off x="594301" y="3672919"/>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9D96123-AD2F-41C7-8815-F4EE407610E3}"/>
              </a:ext>
            </a:extLst>
          </p:cNvPr>
          <p:cNvCxnSpPr>
            <a:cxnSpLocks/>
          </p:cNvCxnSpPr>
          <p:nvPr/>
        </p:nvCxnSpPr>
        <p:spPr>
          <a:xfrm>
            <a:off x="594301" y="4831098"/>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3D5C4F-6CED-49AA-81ED-5C732478C95F}"/>
              </a:ext>
            </a:extLst>
          </p:cNvPr>
          <p:cNvCxnSpPr>
            <a:cxnSpLocks/>
          </p:cNvCxnSpPr>
          <p:nvPr/>
        </p:nvCxnSpPr>
        <p:spPr>
          <a:xfrm>
            <a:off x="594301" y="1701133"/>
            <a:ext cx="21147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44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
                                            <p:txEl>
                                              <p:pRg st="2" end="2"/>
                                            </p:txEl>
                                          </p:spTgt>
                                        </p:tgtEl>
                                        <p:attrNameLst>
                                          <p:attrName>style.visibility</p:attrName>
                                        </p:attrNameLst>
                                      </p:cBhvr>
                                      <p:to>
                                        <p:strVal val="visible"/>
                                      </p:to>
                                    </p:set>
                                    <p:animEffect transition="in" filter="fade">
                                      <p:cBhvr>
                                        <p:cTn id="10" dur="500"/>
                                        <p:tgtEl>
                                          <p:spTgt spid="3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xEl>
                                              <p:pRg st="3" end="3"/>
                                            </p:txEl>
                                          </p:spTgt>
                                        </p:tgtEl>
                                        <p:attrNameLst>
                                          <p:attrName>style.visibility</p:attrName>
                                        </p:attrNameLst>
                                      </p:cBhvr>
                                      <p:to>
                                        <p:strVal val="visible"/>
                                      </p:to>
                                    </p:set>
                                    <p:animEffect transition="in" filter="fade">
                                      <p:cBhvr>
                                        <p:cTn id="13" dur="500"/>
                                        <p:tgtEl>
                                          <p:spTgt spid="3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xEl>
                                              <p:pRg st="0" end="0"/>
                                            </p:txEl>
                                          </p:spTgt>
                                        </p:tgtEl>
                                        <p:attrNameLst>
                                          <p:attrName>style.visibility</p:attrName>
                                        </p:attrNameLst>
                                      </p:cBhvr>
                                      <p:to>
                                        <p:strVal val="visible"/>
                                      </p:to>
                                    </p:set>
                                    <p:animEffect transition="in" filter="fade">
                                      <p:cBhvr>
                                        <p:cTn id="16"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820250" y="1250950"/>
          <a:ext cx="6698150" cy="2763177"/>
        </p:xfrm>
        <a:graphic>
          <a:graphicData uri="http://schemas.openxmlformats.org/drawingml/2006/table">
            <a:tbl>
              <a:tblPr firstRow="1" bandRow="1">
                <a:tableStyleId>{F5AB1C69-6EDB-4FF4-983F-18BD219EF322}</a:tableStyleId>
              </a:tblPr>
              <a:tblGrid>
                <a:gridCol w="3256450">
                  <a:extLst>
                    <a:ext uri="{9D8B030D-6E8A-4147-A177-3AD203B41FA5}">
                      <a16:colId xmlns:a16="http://schemas.microsoft.com/office/drawing/2014/main" val="3455149515"/>
                    </a:ext>
                  </a:extLst>
                </a:gridCol>
                <a:gridCol w="3441700">
                  <a:extLst>
                    <a:ext uri="{9D8B030D-6E8A-4147-A177-3AD203B41FA5}">
                      <a16:colId xmlns:a16="http://schemas.microsoft.com/office/drawing/2014/main" val="4197099334"/>
                    </a:ext>
                  </a:extLst>
                </a:gridCol>
              </a:tblGrid>
              <a:tr h="379094">
                <a:tc>
                  <a:txBody>
                    <a:bodyPr/>
                    <a:lstStyle/>
                    <a:p>
                      <a:pPr algn="ctr"/>
                      <a:r>
                        <a:rPr lang="nb-NO" sz="1200" dirty="0">
                          <a:solidFill>
                            <a:schemeClr val="bg1"/>
                          </a:solidFill>
                          <a:latin typeface="Open Sans" panose="020B0604020202020204" charset="0"/>
                          <a:ea typeface="Open Sans" panose="020B0604020202020204" charset="0"/>
                          <a:cs typeface="Open Sans" panose="020B0604020202020204" charset="0"/>
                        </a:rPr>
                        <a:t>A) </a:t>
                      </a:r>
                      <a:r>
                        <a:rPr lang="nb-NO" sz="1200" b="1" dirty="0">
                          <a:solidFill>
                            <a:schemeClr val="bg1"/>
                          </a:solidFill>
                          <a:latin typeface="Open Sans" panose="020B0604020202020204" charset="0"/>
                          <a:ea typeface="Open Sans" panose="020B0604020202020204" charset="0"/>
                          <a:cs typeface="Open Sans" panose="020B0604020202020204" charset="0"/>
                        </a:rPr>
                        <a:t>Hvilke faktorer beskriver arbeidsmiljøet hos dere? </a:t>
                      </a:r>
                      <a:endParaRPr lang="nb-NO" sz="1200" dirty="0">
                        <a:solidFill>
                          <a:schemeClr val="bg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b-NO" sz="1200" b="1" dirty="0">
                          <a:solidFill>
                            <a:schemeClr val="bg1"/>
                          </a:solidFill>
                          <a:latin typeface="Open Sans" panose="020B0604020202020204" charset="0"/>
                          <a:ea typeface="Open Sans" panose="020B0604020202020204" charset="0"/>
                          <a:cs typeface="Open Sans" panose="020B0604020202020204" charset="0"/>
                        </a:rPr>
                        <a:t>B) Hva konkret gjør du for å levendegjøre ressursene i hverdagen? </a:t>
                      </a:r>
                      <a:endParaRPr lang="nb-NO" sz="1200" b="1" dirty="0">
                        <a:solidFill>
                          <a:schemeClr val="bg1"/>
                        </a:solidFil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nb-NO" sz="1200" dirty="0">
                        <a:solidFill>
                          <a:schemeClr val="tx1"/>
                        </a:solidFill>
                        <a:latin typeface="Open Sans" panose="020B0604020202020204" charset="0"/>
                        <a:ea typeface="Open Sans" panose="020B0604020202020204" charset="0"/>
                        <a:cs typeface="Open Sans" panose="020B0604020202020204" charset="0"/>
                      </a:endParaRPr>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51701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1000" dirty="0">
                          <a:solidFill>
                            <a:schemeClr val="tx1"/>
                          </a:solidFill>
                          <a:latin typeface="Open Sans" panose="020B0604020202020204" charset="0"/>
                          <a:ea typeface="Open Sans" panose="020B0604020202020204" charset="0"/>
                          <a:cs typeface="Open Sans" panose="020B0604020202020204" charset="0"/>
                        </a:rPr>
                        <a:t>Velg 1-3 faktorer som representerer din arbeidsplass på en god måte, ved at du f.eks. kan si: «Vi praktiserer faktoren </a:t>
                      </a:r>
                      <a:r>
                        <a:rPr lang="nb-NO" sz="1000" i="1" dirty="0">
                          <a:solidFill>
                            <a:schemeClr val="tx1"/>
                          </a:solidFill>
                          <a:latin typeface="Open Sans" panose="020B0604020202020204" charset="0"/>
                          <a:ea typeface="Open Sans" panose="020B0604020202020204" charset="0"/>
                          <a:cs typeface="Open Sans" panose="020B0604020202020204" charset="0"/>
                        </a:rPr>
                        <a:t>trygghet</a:t>
                      </a:r>
                      <a:r>
                        <a:rPr lang="nb-NO" sz="1000" dirty="0">
                          <a:solidFill>
                            <a:schemeClr val="tx1"/>
                          </a:solidFill>
                          <a:latin typeface="Open Sans" panose="020B0604020202020204" charset="0"/>
                          <a:ea typeface="Open Sans" panose="020B0604020202020204" charset="0"/>
                          <a:cs typeface="Open Sans" panose="020B0604020202020204" charset="0"/>
                        </a:rPr>
                        <a:t> på arbeidsplassen vår på en god / svært god måte»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1000" dirty="0">
                          <a:solidFill>
                            <a:schemeClr val="tx1"/>
                          </a:solidFill>
                          <a:latin typeface="Open Sans" panose="020B0604020202020204" charset="0"/>
                          <a:ea typeface="Open Sans" panose="020B0604020202020204" charset="0"/>
                          <a:cs typeface="Open Sans" panose="020B0604020202020204" charset="0"/>
                        </a:rPr>
                        <a:t>Ta fatt i en av faktorene du har valgt ut - f.eks tillit. Reflekter over hvordan nettopp du bidrar til å levendegjøre denne faktoren på arbeids-plassen din?</a:t>
                      </a:r>
                    </a:p>
                    <a:p>
                      <a:endParaRPr lang="nb-NO" sz="1000" dirty="0"/>
                    </a:p>
                  </a:txBody>
                  <a:tcPr marL="51435" marR="51435" marT="25718" marB="2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4833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Fyll ut..</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900" b="0" i="1" dirty="0">
                          <a:solidFill>
                            <a:schemeClr val="tx1"/>
                          </a:solidFill>
                          <a:cs typeface="Open Sans" panose="020B0604020202020204" charset="0"/>
                          <a:sym typeface="Arial"/>
                        </a:rPr>
                        <a:t>Fyll ut...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r h="46464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b-NO" sz="900" b="0" dirty="0">
                          <a:solidFill>
                            <a:schemeClr val="tx1"/>
                          </a:solidFill>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0442873"/>
                  </a:ext>
                </a:extLst>
              </a:tr>
              <a:tr h="4016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dirty="0">
                          <a:solidFill>
                            <a:schemeClr val="tx1"/>
                          </a:solidFill>
                          <a:cs typeface="Open Sans" panose="020B0604020202020204" charset="0"/>
                          <a:sym typeface="Arial"/>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nb-NO" sz="900" b="0" dirty="0">
                          <a:solidFill>
                            <a:schemeClr val="tx1"/>
                          </a:solidFill>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1530814"/>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chemeClr val="accent2"/>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t>Individuell oppgave: Jobbressurser</a:t>
            </a:r>
          </a:p>
        </p:txBody>
      </p:sp>
      <p:pic>
        <p:nvPicPr>
          <p:cNvPr id="7" name="Picture 6">
            <a:extLst>
              <a:ext uri="{FF2B5EF4-FFF2-40B4-BE49-F238E27FC236}">
                <a16:creationId xmlns:a16="http://schemas.microsoft.com/office/drawing/2014/main" id="{6B5E2859-E4EB-4189-8004-A7B3F7748C96}"/>
              </a:ext>
            </a:extLst>
          </p:cNvPr>
          <p:cNvPicPr>
            <a:picLocks noChangeAspect="1"/>
          </p:cNvPicPr>
          <p:nvPr/>
        </p:nvPicPr>
        <p:blipFill>
          <a:blip r:embed="rId2"/>
          <a:stretch>
            <a:fillRect/>
          </a:stretch>
        </p:blipFill>
        <p:spPr>
          <a:xfrm>
            <a:off x="7529040" y="7881"/>
            <a:ext cx="1568034" cy="1085821"/>
          </a:xfrm>
          <a:prstGeom prst="rect">
            <a:avLst/>
          </a:prstGeom>
        </p:spPr>
      </p:pic>
    </p:spTree>
    <p:extLst>
      <p:ext uri="{BB962C8B-B14F-4D97-AF65-F5344CB8AC3E}">
        <p14:creationId xmlns:p14="http://schemas.microsoft.com/office/powerpoint/2010/main" val="281836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820250" y="1250949"/>
          <a:ext cx="5967900" cy="3018010"/>
        </p:xfrm>
        <a:graphic>
          <a:graphicData uri="http://schemas.openxmlformats.org/drawingml/2006/table">
            <a:tbl>
              <a:tblPr firstRow="1" bandRow="1">
                <a:tableStyleId>{F5AB1C69-6EDB-4FF4-983F-18BD219EF322}</a:tableStyleId>
              </a:tblPr>
              <a:tblGrid>
                <a:gridCol w="5967900">
                  <a:extLst>
                    <a:ext uri="{9D8B030D-6E8A-4147-A177-3AD203B41FA5}">
                      <a16:colId xmlns:a16="http://schemas.microsoft.com/office/drawing/2014/main" val="3455149515"/>
                    </a:ext>
                  </a:extLst>
                </a:gridCol>
              </a:tblGrid>
              <a:tr h="491978">
                <a:tc>
                  <a:txBody>
                    <a:bodyPr/>
                    <a:lstStyle/>
                    <a:p>
                      <a:pPr algn="ctr"/>
                      <a:r>
                        <a:rPr lang="nb-NO" sz="1200" b="1" dirty="0">
                          <a:solidFill>
                            <a:schemeClr val="bg1"/>
                          </a:solidFill>
                          <a:latin typeface="Open Sans" panose="020B0604020202020204" charset="0"/>
                          <a:ea typeface="Open Sans" panose="020B0604020202020204" charset="0"/>
                          <a:cs typeface="Open Sans" panose="020B0604020202020204" charset="0"/>
                        </a:rPr>
                        <a:t>C) Gruppesamtale: </a:t>
                      </a:r>
                      <a:r>
                        <a:rPr lang="nb-NO" sz="1200" b="1" dirty="0">
                          <a:solidFill>
                            <a:schemeClr val="bg1"/>
                          </a:solidFill>
                        </a:rPr>
                        <a:t>Sammenlign de </a:t>
                      </a:r>
                    </a:p>
                    <a:p>
                      <a:pPr algn="ctr"/>
                      <a:r>
                        <a:rPr lang="nb-NO" sz="1200" b="1" dirty="0">
                          <a:solidFill>
                            <a:schemeClr val="bg1"/>
                          </a:solidFill>
                        </a:rPr>
                        <a:t>positive faktorene hver enkelt har valgt</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r>
                        <a:rPr lang="nb-NO" sz="1000" dirty="0">
                          <a:solidFill>
                            <a:schemeClr val="tx1"/>
                          </a:solidFill>
                        </a:rPr>
                        <a:t>Start med en runde hvor hver og én presenterer sine svar på oppgave a) og b) </a:t>
                      </a:r>
                    </a:p>
                    <a:p>
                      <a:endParaRPr lang="nb-NO" sz="1000" dirty="0">
                        <a:solidFill>
                          <a:schemeClr val="tx1"/>
                        </a:solidFill>
                      </a:endParaRPr>
                    </a:p>
                    <a:p>
                      <a:r>
                        <a:rPr lang="nb-NO" sz="1000" dirty="0">
                          <a:solidFill>
                            <a:schemeClr val="tx1"/>
                          </a:solidFill>
                        </a:rPr>
                        <a:t>Har dere én eller flere faktorer felles? Reflekter sammen om faktoren(e) og hvordan dere sammen kan bidra til å levendegjøre dem. Dersom dere ikke har noen felles faktorer så velg én faktor dere kan samle dere om.</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Fyll ut..</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chemeClr val="accent2"/>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t>Gruppeoppgave 1: Jobbressurser</a:t>
            </a:r>
          </a:p>
        </p:txBody>
      </p:sp>
      <p:pic>
        <p:nvPicPr>
          <p:cNvPr id="7" name="Picture 6">
            <a:extLst>
              <a:ext uri="{FF2B5EF4-FFF2-40B4-BE49-F238E27FC236}">
                <a16:creationId xmlns:a16="http://schemas.microsoft.com/office/drawing/2014/main" id="{867B391D-2E6D-4D19-B905-5FCDBCA7F8B5}"/>
              </a:ext>
            </a:extLst>
          </p:cNvPr>
          <p:cNvPicPr>
            <a:picLocks noChangeAspect="1"/>
          </p:cNvPicPr>
          <p:nvPr/>
        </p:nvPicPr>
        <p:blipFill>
          <a:blip r:embed="rId2"/>
          <a:stretch>
            <a:fillRect/>
          </a:stretch>
        </p:blipFill>
        <p:spPr>
          <a:xfrm>
            <a:off x="7529040" y="7881"/>
            <a:ext cx="1568034" cy="1085821"/>
          </a:xfrm>
          <a:prstGeom prst="rect">
            <a:avLst/>
          </a:prstGeom>
        </p:spPr>
      </p:pic>
    </p:spTree>
    <p:extLst>
      <p:ext uri="{BB962C8B-B14F-4D97-AF65-F5344CB8AC3E}">
        <p14:creationId xmlns:p14="http://schemas.microsoft.com/office/powerpoint/2010/main" val="186009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5D7F3-C623-3344-816C-0DFC5020015C}"/>
              </a:ext>
            </a:extLst>
          </p:cNvPr>
          <p:cNvSpPr>
            <a:spLocks noGrp="1"/>
          </p:cNvSpPr>
          <p:nvPr>
            <p:ph type="title"/>
          </p:nvPr>
        </p:nvSpPr>
        <p:spPr/>
        <p:txBody>
          <a:bodyPr>
            <a:normAutofit/>
          </a:bodyPr>
          <a:lstStyle/>
          <a:p>
            <a:r>
              <a:rPr lang="nb-NO"/>
              <a:t>Refleksjon og spørsmål til oppgaven?</a:t>
            </a:r>
          </a:p>
        </p:txBody>
      </p:sp>
      <p:sp>
        <p:nvSpPr>
          <p:cNvPr id="3" name="Plassholder for tekst 2">
            <a:extLst>
              <a:ext uri="{FF2B5EF4-FFF2-40B4-BE49-F238E27FC236}">
                <a16:creationId xmlns:a16="http://schemas.microsoft.com/office/drawing/2014/main" id="{F28933EB-2113-F748-9A7F-D128E4EEFF8E}"/>
              </a:ext>
            </a:extLst>
          </p:cNvPr>
          <p:cNvSpPr>
            <a:spLocks noGrp="1"/>
          </p:cNvSpPr>
          <p:nvPr>
            <p:ph type="body" idx="1"/>
          </p:nvPr>
        </p:nvSpPr>
        <p:spPr/>
        <p:txBody>
          <a:bodyPr/>
          <a:lstStyle/>
          <a:p>
            <a:endParaRPr lang="nb-NO"/>
          </a:p>
        </p:txBody>
      </p:sp>
      <p:pic>
        <p:nvPicPr>
          <p:cNvPr id="6" name="Picture Placeholder 5">
            <a:extLst>
              <a:ext uri="{FF2B5EF4-FFF2-40B4-BE49-F238E27FC236}">
                <a16:creationId xmlns:a16="http://schemas.microsoft.com/office/drawing/2014/main" id="{491D183E-A4FE-4FB2-A9E5-D8C2B27F28B2}"/>
              </a:ext>
            </a:extLst>
          </p:cNvPr>
          <p:cNvPicPr>
            <a:picLocks noGrp="1" noChangeAspect="1"/>
          </p:cNvPicPr>
          <p:nvPr>
            <p:ph type="pic" sz="quarter" idx="11"/>
          </p:nvPr>
        </p:nvPicPr>
        <p:blipFill>
          <a:blip r:embed="rId2"/>
          <a:srcRect/>
          <a:stretch/>
        </p:blipFill>
        <p:spPr>
          <a:xfrm>
            <a:off x="5057390" y="0"/>
            <a:ext cx="3608903" cy="5143500"/>
          </a:xfrm>
        </p:spPr>
      </p:pic>
    </p:spTree>
    <p:extLst>
      <p:ext uri="{BB962C8B-B14F-4D97-AF65-F5344CB8AC3E}">
        <p14:creationId xmlns:p14="http://schemas.microsoft.com/office/powerpoint/2010/main" val="2560445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D3200-705B-6F40-A3D1-C7A1F10E9202}"/>
              </a:ext>
            </a:extLst>
          </p:cNvPr>
          <p:cNvSpPr>
            <a:spLocks noGrp="1"/>
          </p:cNvSpPr>
          <p:nvPr>
            <p:ph type="title"/>
          </p:nvPr>
        </p:nvSpPr>
        <p:spPr/>
        <p:txBody>
          <a:bodyPr>
            <a:normAutofit fontScale="90000"/>
          </a:bodyPr>
          <a:lstStyle/>
          <a:p>
            <a:r>
              <a:rPr lang="nb-NO" dirty="0"/>
              <a:t>Oppgave 2</a:t>
            </a:r>
            <a:br>
              <a:rPr lang="nb-NO" dirty="0"/>
            </a:br>
            <a:r>
              <a:rPr lang="nb-NO" dirty="0"/>
              <a:t>Partsamarbeidet i hverdagen</a:t>
            </a:r>
          </a:p>
        </p:txBody>
      </p:sp>
    </p:spTree>
    <p:extLst>
      <p:ext uri="{BB962C8B-B14F-4D97-AF65-F5344CB8AC3E}">
        <p14:creationId xmlns:p14="http://schemas.microsoft.com/office/powerpoint/2010/main" val="519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61403" y="171372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FFFFFF"/>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7"/>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8"/>
              <a:ext cx="1545079"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Ønsket Resultat</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grpSp>
        <p:nvGrpSpPr>
          <p:cNvPr id="28" name="Group 27">
            <a:extLst>
              <a:ext uri="{FF2B5EF4-FFF2-40B4-BE49-F238E27FC236}">
                <a16:creationId xmlns:a16="http://schemas.microsoft.com/office/drawing/2014/main" id="{562572EF-8BE0-4F1A-8F41-B225AC7D1548}"/>
              </a:ext>
            </a:extLst>
          </p:cNvPr>
          <p:cNvGrpSpPr/>
          <p:nvPr/>
        </p:nvGrpSpPr>
        <p:grpSpPr>
          <a:xfrm>
            <a:off x="599474" y="3644827"/>
            <a:ext cx="2109542"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Agenda</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39680" y="3972399"/>
            <a:ext cx="209524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TID</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20 minutter</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Fasilitator</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IA-rådgiver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Referent</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Velg en  i gruppen til å notere, og presentere etterpå.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09524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Felles refleksjon over et positivt  partssamarbeidet, og hvordan dere kan spille hverandre gode. Hvordan samarbeidet eventuelt kan styrkes? </a:t>
            </a:r>
          </a:p>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endPar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536063" y="2997625"/>
            <a:ext cx="23023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Nedskrevet 2-3 punkter på situasjoner hvor dere trenger å støtte hverandre mer. Hver part skal gi eksempler på hva de selv bidrar med elle vil bidra mer med framover – for </a:t>
            </a:r>
            <a:b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b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et styrket arbeidsmiljø. </a:t>
            </a:r>
          </a:p>
        </p:txBody>
      </p:sp>
      <p:sp>
        <p:nvSpPr>
          <p:cNvPr id="38" name="Rectangle 37">
            <a:extLst>
              <a:ext uri="{FF2B5EF4-FFF2-40B4-BE49-F238E27FC236}">
                <a16:creationId xmlns:a16="http://schemas.microsoft.com/office/drawing/2014/main" id="{7EC034E7-FF6F-43DF-8F0F-0E6018ED68A0}"/>
              </a:ext>
            </a:extLst>
          </p:cNvPr>
          <p:cNvSpPr/>
          <p:nvPr/>
        </p:nvSpPr>
        <p:spPr>
          <a:xfrm>
            <a:off x="2977848" y="1677661"/>
            <a:ext cx="2445052" cy="3094957"/>
          </a:xfrm>
          <a:prstGeom prst="rect">
            <a:avLst/>
          </a:prstGeom>
          <a:noFill/>
          <a:ln w="6350">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Text Placeholder 4">
            <a:extLst>
              <a:ext uri="{FF2B5EF4-FFF2-40B4-BE49-F238E27FC236}">
                <a16:creationId xmlns:a16="http://schemas.microsoft.com/office/drawing/2014/main" id="{0AFD589B-BC85-4DC0-BFB7-F96AC26040F9}"/>
              </a:ext>
            </a:extLst>
          </p:cNvPr>
          <p:cNvSpPr txBox="1">
            <a:spLocks/>
          </p:cNvSpPr>
          <p:nvPr/>
        </p:nvSpPr>
        <p:spPr>
          <a:xfrm>
            <a:off x="3042397" y="1775166"/>
            <a:ext cx="2350970" cy="27159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234950" marR="0" lvl="0" indent="-228600" algn="l" defTabSz="914400" rtl="0" eaLnBrk="1" fontAlgn="auto" latinLnBrk="0" hangingPunct="1">
              <a:lnSpc>
                <a:spcPct val="115000"/>
              </a:lnSpc>
              <a:spcBef>
                <a:spcPts val="0"/>
              </a:spcBef>
              <a:spcAft>
                <a:spcPts val="0"/>
              </a:spcAft>
              <a:buClr>
                <a:srgbClr val="5B6670"/>
              </a:buClr>
              <a:buSzPts val="1000"/>
              <a:buFontTx/>
              <a:buAutoNum type="alphaUcParenR"/>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Individuell oppgave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Hvordan opplever du din rolle som henholdsvis leder, tillitsvalgt eller verneombud? Tenk på muligheter og utfordringer i rollen.  I hvilke situasjoner kan du trenge / ønske deg støtte og  hjelp dra de to andre partene?  Noter deg noen stikkord fra din refleksjon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0" name="Rectangle 39">
            <a:extLst>
              <a:ext uri="{FF2B5EF4-FFF2-40B4-BE49-F238E27FC236}">
                <a16:creationId xmlns:a16="http://schemas.microsoft.com/office/drawing/2014/main" id="{02834C04-8B58-40FB-8DEA-9347039CD141}"/>
              </a:ext>
            </a:extLst>
          </p:cNvPr>
          <p:cNvSpPr/>
          <p:nvPr/>
        </p:nvSpPr>
        <p:spPr>
          <a:xfrm>
            <a:off x="5789995" y="1677660"/>
            <a:ext cx="2367242" cy="3094957"/>
          </a:xfrm>
          <a:prstGeom prst="rect">
            <a:avLst/>
          </a:prstGeom>
          <a:noFill/>
          <a:ln w="6350">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Text Placeholder 4">
            <a:extLst>
              <a:ext uri="{FF2B5EF4-FFF2-40B4-BE49-F238E27FC236}">
                <a16:creationId xmlns:a16="http://schemas.microsoft.com/office/drawing/2014/main" id="{5289327D-8E54-48F1-9B1D-9409A2F13CDF}"/>
              </a:ext>
            </a:extLst>
          </p:cNvPr>
          <p:cNvSpPr txBox="1">
            <a:spLocks/>
          </p:cNvSpPr>
          <p:nvPr/>
        </p:nvSpPr>
        <p:spPr>
          <a:xfrm>
            <a:off x="5789995" y="1726413"/>
            <a:ext cx="2312605" cy="20924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B) Gruppesamtale</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Alle deler sine refleksjoner i gruppen.  Start med at hver av dere kort presenterer sine stikkord. De to andre lytter og noterertankene de gjør seg. Til slutt er ordet fritt.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 name="TextBox 2">
            <a:extLst>
              <a:ext uri="{FF2B5EF4-FFF2-40B4-BE49-F238E27FC236}">
                <a16:creationId xmlns:a16="http://schemas.microsoft.com/office/drawing/2014/main" id="{6B333A84-0959-4BA4-B2D6-56F287E17059}"/>
              </a:ext>
            </a:extLst>
          </p:cNvPr>
          <p:cNvSpPr txBox="1"/>
          <p:nvPr/>
        </p:nvSpPr>
        <p:spPr>
          <a:xfrm>
            <a:off x="3231217" y="1418636"/>
            <a:ext cx="7094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5 min</a:t>
            </a:r>
          </a:p>
        </p:txBody>
      </p:sp>
      <p:sp>
        <p:nvSpPr>
          <p:cNvPr id="44" name="TextBox 43">
            <a:extLst>
              <a:ext uri="{FF2B5EF4-FFF2-40B4-BE49-F238E27FC236}">
                <a16:creationId xmlns:a16="http://schemas.microsoft.com/office/drawing/2014/main" id="{4F4EBACB-CAB7-460E-BDD3-2AD367C644AC}"/>
              </a:ext>
            </a:extLst>
          </p:cNvPr>
          <p:cNvSpPr txBox="1"/>
          <p:nvPr/>
        </p:nvSpPr>
        <p:spPr>
          <a:xfrm>
            <a:off x="5921357" y="1395284"/>
            <a:ext cx="85242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15 min</a:t>
            </a:r>
          </a:p>
        </p:txBody>
      </p:sp>
      <p:sp>
        <p:nvSpPr>
          <p:cNvPr id="32" name="Google Shape;114;gbb9474cba7_0_224">
            <a:extLst>
              <a:ext uri="{FF2B5EF4-FFF2-40B4-BE49-F238E27FC236}">
                <a16:creationId xmlns:a16="http://schemas.microsoft.com/office/drawing/2014/main" id="{D7FA05E0-F246-42C7-B27B-E2308EAE6337}"/>
              </a:ext>
            </a:extLst>
          </p:cNvPr>
          <p:cNvSpPr txBox="1">
            <a:spLocks/>
          </p:cNvSpPr>
          <p:nvPr/>
        </p:nvSpPr>
        <p:spPr>
          <a:xfrm>
            <a:off x="459243" y="465254"/>
            <a:ext cx="4821593" cy="728489"/>
          </a:xfrm>
          <a:prstGeom prst="rect">
            <a:avLst/>
          </a:prstGeom>
          <a:solidFill>
            <a:srgbClr val="2D7C81"/>
          </a:solid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600"/>
              <a:buFont typeface="Titillium Web"/>
              <a:buNone/>
              <a:defRPr sz="3800" b="1" i="0" u="none" strike="noStrike" cap="none">
                <a:solidFill>
                  <a:schemeClr val="lt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042827"/>
              </a:buClr>
              <a:buSzPts val="600"/>
              <a:buFont typeface="Titillium Web"/>
              <a:buNone/>
              <a:tabLst/>
              <a:defRPr/>
            </a:pPr>
            <a:r>
              <a:rPr kumimoji="0" lang="nb-NO" sz="1800" b="1" i="0" u="none" strike="noStrike" kern="0" cap="none" spc="0" normalizeH="0" baseline="0" noProof="0" dirty="0">
                <a:ln>
                  <a:noFill/>
                </a:ln>
                <a:solidFill>
                  <a:srgbClr val="FFFFFF"/>
                </a:solidFill>
                <a:effectLst/>
                <a:uLnTx/>
                <a:uFillTx/>
                <a:latin typeface="Titillium Web" panose="020B0604020202020204" charset="0"/>
                <a:ea typeface="Open Sans" panose="020B0604020202020204" charset="0"/>
                <a:cs typeface="Titillium Web" panose="020B0604020202020204" charset="0"/>
                <a:sym typeface="Titillium Web"/>
              </a:rPr>
              <a:t>Gruppeoppgave 2: </a:t>
            </a:r>
          </a:p>
          <a:p>
            <a:pPr marL="0" marR="0" lvl="0" indent="0" algn="l" defTabSz="914400" rtl="0" eaLnBrk="1" fontAlgn="auto" latinLnBrk="0" hangingPunct="1">
              <a:lnSpc>
                <a:spcPct val="115000"/>
              </a:lnSpc>
              <a:spcBef>
                <a:spcPts val="0"/>
              </a:spcBef>
              <a:spcAft>
                <a:spcPts val="0"/>
              </a:spcAft>
              <a:buClr>
                <a:srgbClr val="042827"/>
              </a:buClr>
              <a:buSzPts val="600"/>
              <a:buFont typeface="Titillium Web"/>
              <a:buNone/>
              <a:tabLst/>
              <a:defRPr/>
            </a:pPr>
            <a:r>
              <a:rPr kumimoji="0" lang="nb-NO" sz="1800" b="1" i="0" u="none" strike="noStrike" kern="0" cap="none" spc="0" normalizeH="0" baseline="0" noProof="0" dirty="0">
                <a:ln>
                  <a:noFill/>
                </a:ln>
                <a:solidFill>
                  <a:srgbClr val="FFFFFF"/>
                </a:solidFill>
                <a:effectLst/>
                <a:uLnTx/>
                <a:uFillTx/>
                <a:latin typeface="Titillium Web" panose="020B0604020202020204" charset="0"/>
                <a:ea typeface="Open Sans" panose="020B0604020202020204" charset="0"/>
                <a:cs typeface="Titillium Web" panose="020B0604020202020204" charset="0"/>
                <a:sym typeface="Open Sans"/>
              </a:rPr>
              <a:t>Partsamarbeidet i hverdagen </a:t>
            </a:r>
          </a:p>
        </p:txBody>
      </p:sp>
      <p:cxnSp>
        <p:nvCxnSpPr>
          <p:cNvPr id="24" name="Straight Connector 23">
            <a:extLst>
              <a:ext uri="{FF2B5EF4-FFF2-40B4-BE49-F238E27FC236}">
                <a16:creationId xmlns:a16="http://schemas.microsoft.com/office/drawing/2014/main" id="{B13298E0-7B67-427F-BCDF-3E20CA918662}"/>
              </a:ext>
            </a:extLst>
          </p:cNvPr>
          <p:cNvCxnSpPr>
            <a:cxnSpLocks/>
          </p:cNvCxnSpPr>
          <p:nvPr/>
        </p:nvCxnSpPr>
        <p:spPr>
          <a:xfrm>
            <a:off x="594301" y="2677202"/>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61C36-9076-4DB0-A0FC-310D9553D00D}"/>
              </a:ext>
            </a:extLst>
          </p:cNvPr>
          <p:cNvCxnSpPr>
            <a:cxnSpLocks/>
          </p:cNvCxnSpPr>
          <p:nvPr/>
        </p:nvCxnSpPr>
        <p:spPr>
          <a:xfrm>
            <a:off x="594301" y="3672919"/>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576F5F-A0A9-47A8-9686-5A928A507025}"/>
              </a:ext>
            </a:extLst>
          </p:cNvPr>
          <p:cNvCxnSpPr>
            <a:cxnSpLocks/>
          </p:cNvCxnSpPr>
          <p:nvPr/>
        </p:nvCxnSpPr>
        <p:spPr>
          <a:xfrm>
            <a:off x="594301" y="4831098"/>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18D276-0AA3-4DB1-A08C-AAF064B81246}"/>
              </a:ext>
            </a:extLst>
          </p:cNvPr>
          <p:cNvCxnSpPr>
            <a:cxnSpLocks/>
          </p:cNvCxnSpPr>
          <p:nvPr/>
        </p:nvCxnSpPr>
        <p:spPr>
          <a:xfrm>
            <a:off x="594301" y="1701133"/>
            <a:ext cx="2114715" cy="0"/>
          </a:xfrm>
          <a:prstGeom prst="line">
            <a:avLst/>
          </a:prstGeom>
        </p:spPr>
        <p:style>
          <a:lnRef idx="1">
            <a:schemeClr val="accent1"/>
          </a:lnRef>
          <a:fillRef idx="0">
            <a:schemeClr val="accent1"/>
          </a:fillRef>
          <a:effectRef idx="0">
            <a:schemeClr val="accent1"/>
          </a:effectRef>
          <a:fontRef idx="minor">
            <a:schemeClr val="tx1"/>
          </a:fontRef>
        </p:style>
      </p:cxnSp>
      <p:pic>
        <p:nvPicPr>
          <p:cNvPr id="36" name="Picture Placeholder 7">
            <a:extLst>
              <a:ext uri="{FF2B5EF4-FFF2-40B4-BE49-F238E27FC236}">
                <a16:creationId xmlns:a16="http://schemas.microsoft.com/office/drawing/2014/main" id="{13F32083-F59A-4132-9C11-A1E22E3D6938}"/>
              </a:ext>
            </a:extLst>
          </p:cNvPr>
          <p:cNvPicPr>
            <a:picLocks noChangeAspect="1"/>
          </p:cNvPicPr>
          <p:nvPr/>
        </p:nvPicPr>
        <p:blipFill rotWithShape="1">
          <a:blip r:embed="rId3"/>
          <a:srcRect l="26543" t="44393" b="10165"/>
          <a:stretch/>
        </p:blipFill>
        <p:spPr>
          <a:xfrm>
            <a:off x="5277248" y="473600"/>
            <a:ext cx="823021" cy="720143"/>
          </a:xfrm>
          <a:prstGeom prst="rect">
            <a:avLst/>
          </a:prstGeom>
          <a:noFill/>
          <a:ln>
            <a:noFill/>
          </a:ln>
        </p:spPr>
      </p:pic>
    </p:spTree>
    <p:extLst>
      <p:ext uri="{BB962C8B-B14F-4D97-AF65-F5344CB8AC3E}">
        <p14:creationId xmlns:p14="http://schemas.microsoft.com/office/powerpoint/2010/main" val="224040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212247-F711-5D45-897D-F79818030F7C}"/>
              </a:ext>
            </a:extLst>
          </p:cNvPr>
          <p:cNvSpPr>
            <a:spLocks noGrp="1"/>
          </p:cNvSpPr>
          <p:nvPr>
            <p:ph type="ctrTitle"/>
          </p:nvPr>
        </p:nvSpPr>
        <p:spPr/>
        <p:txBody>
          <a:bodyPr>
            <a:noAutofit/>
          </a:bodyPr>
          <a:lstStyle/>
          <a:p>
            <a:r>
              <a:rPr lang="nb-NO" sz="4800" dirty="0"/>
              <a:t> “Rolleforståelse og partssamarbeid”</a:t>
            </a:r>
            <a:endParaRPr lang="nb-NO" sz="4400" dirty="0"/>
          </a:p>
        </p:txBody>
      </p:sp>
      <p:sp>
        <p:nvSpPr>
          <p:cNvPr id="3" name="Undertittel 2">
            <a:extLst>
              <a:ext uri="{FF2B5EF4-FFF2-40B4-BE49-F238E27FC236}">
                <a16:creationId xmlns:a16="http://schemas.microsoft.com/office/drawing/2014/main" id="{E5A39096-65F2-9C4D-BFCD-51678380CE9A}"/>
              </a:ext>
            </a:extLst>
          </p:cNvPr>
          <p:cNvSpPr>
            <a:spLocks noGrp="1"/>
          </p:cNvSpPr>
          <p:nvPr>
            <p:ph type="subTitle" idx="1"/>
          </p:nvPr>
        </p:nvSpPr>
        <p:spPr/>
        <p:txBody>
          <a:bodyPr/>
          <a:lstStyle/>
          <a:p>
            <a:pPr marL="800100" lvl="0" indent="-787400">
              <a:buSzPts val="600"/>
            </a:pPr>
            <a:r>
              <a:rPr lang="nb-NO" b="1" dirty="0"/>
              <a:t>Introduksjonskurs for hjelpere, modul 1 og 2</a:t>
            </a:r>
          </a:p>
        </p:txBody>
      </p:sp>
    </p:spTree>
    <p:extLst>
      <p:ext uri="{BB962C8B-B14F-4D97-AF65-F5344CB8AC3E}">
        <p14:creationId xmlns:p14="http://schemas.microsoft.com/office/powerpoint/2010/main" val="359824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828795" y="1224452"/>
          <a:ext cx="2375877" cy="2946748"/>
        </p:xfrm>
        <a:graphic>
          <a:graphicData uri="http://schemas.openxmlformats.org/drawingml/2006/table">
            <a:tbl>
              <a:tblPr firstRow="1" bandRow="1">
                <a:tableStyleId>{F5AB1C69-6EDB-4FF4-983F-18BD219EF322}</a:tableStyleId>
              </a:tblPr>
              <a:tblGrid>
                <a:gridCol w="2375877">
                  <a:extLst>
                    <a:ext uri="{9D8B030D-6E8A-4147-A177-3AD203B41FA5}">
                      <a16:colId xmlns:a16="http://schemas.microsoft.com/office/drawing/2014/main" val="3455149515"/>
                    </a:ext>
                  </a:extLst>
                </a:gridCol>
              </a:tblGrid>
              <a:tr h="379094">
                <a:tc>
                  <a:txBody>
                    <a:bodyPr/>
                    <a:lstStyle/>
                    <a:p>
                      <a:pPr algn="ctr"/>
                      <a:r>
                        <a:rPr lang="nb-NO" sz="1200" dirty="0">
                          <a:solidFill>
                            <a:schemeClr val="bg1"/>
                          </a:solidFill>
                          <a:latin typeface="Open Sans" panose="020B0604020202020204" charset="0"/>
                          <a:ea typeface="Open Sans" panose="020B0604020202020204" charset="0"/>
                          <a:cs typeface="Open Sans" panose="020B0604020202020204" charset="0"/>
                        </a:rPr>
                        <a:t>VERNEOMBUD</a:t>
                      </a:r>
                      <a:endParaRPr lang="nb-NO" sz="1200" dirty="0">
                        <a:solidFill>
                          <a:schemeClr val="bg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517016">
                <a:tc>
                  <a:txBody>
                    <a:bodyPr/>
                    <a:lstStyle/>
                    <a:p>
                      <a:r>
                        <a:rPr lang="nb-NO" sz="1000" dirty="0">
                          <a:solidFill>
                            <a:schemeClr val="tx1"/>
                          </a:solidFill>
                          <a:latin typeface="Open Sans" panose="020B0604020202020204" charset="0"/>
                          <a:ea typeface="Open Sans" panose="020B0604020202020204" charset="0"/>
                          <a:cs typeface="Open Sans" panose="020B0604020202020204" charset="0"/>
                        </a:rPr>
                        <a:t>I hvilke situasjoner kan du som </a:t>
                      </a:r>
                      <a:r>
                        <a:rPr lang="nb-NO" sz="1000" b="1" dirty="0">
                          <a:solidFill>
                            <a:schemeClr val="tx1"/>
                          </a:solidFill>
                          <a:latin typeface="Open Sans" panose="020B0604020202020204" charset="0"/>
                          <a:ea typeface="Open Sans" panose="020B0604020202020204" charset="0"/>
                          <a:cs typeface="Open Sans" panose="020B0604020202020204" charset="0"/>
                        </a:rPr>
                        <a:t>verneombud</a:t>
                      </a:r>
                      <a:r>
                        <a:rPr lang="nb-NO" sz="1000" dirty="0">
                          <a:solidFill>
                            <a:schemeClr val="tx1"/>
                          </a:solidFill>
                          <a:latin typeface="Open Sans" panose="020B0604020202020204" charset="0"/>
                          <a:ea typeface="Open Sans" panose="020B0604020202020204" charset="0"/>
                          <a:cs typeface="Open Sans" panose="020B0604020202020204" charset="0"/>
                        </a:rPr>
                        <a:t> trenge / ønske deg støtte og  hjelp dra de to andre partene?  Noter deg noen stikkord fra din refleksjon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4833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tillitsvalgt</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r h="46464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leder</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0442873"/>
                  </a:ext>
                </a:extLst>
              </a:tr>
              <a:tr h="4016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1530814"/>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rgbClr val="2D7C81"/>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t>
              </a:r>
              <a:r>
                <a:rPr kumimoji="0" lang="nb-NO" sz="2025" b="1"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A</a:t>
              </a: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t>Notatark for hver av partene</a:t>
            </a:r>
          </a:p>
        </p:txBody>
      </p:sp>
      <p:graphicFrame>
        <p:nvGraphicFramePr>
          <p:cNvPr id="9" name="Table 4">
            <a:extLst>
              <a:ext uri="{FF2B5EF4-FFF2-40B4-BE49-F238E27FC236}">
                <a16:creationId xmlns:a16="http://schemas.microsoft.com/office/drawing/2014/main" id="{AA42973F-991F-4373-946C-1AFCC775A041}"/>
              </a:ext>
            </a:extLst>
          </p:cNvPr>
          <p:cNvGraphicFramePr>
            <a:graphicFrameLocks noGrp="1"/>
          </p:cNvGraphicFramePr>
          <p:nvPr/>
        </p:nvGraphicFramePr>
        <p:xfrm>
          <a:off x="6014669" y="1224452"/>
          <a:ext cx="2375877" cy="2967186"/>
        </p:xfrm>
        <a:graphic>
          <a:graphicData uri="http://schemas.openxmlformats.org/drawingml/2006/table">
            <a:tbl>
              <a:tblPr firstRow="1" bandRow="1">
                <a:tableStyleId>{F5AB1C69-6EDB-4FF4-983F-18BD219EF322}</a:tableStyleId>
              </a:tblPr>
              <a:tblGrid>
                <a:gridCol w="2375877">
                  <a:extLst>
                    <a:ext uri="{9D8B030D-6E8A-4147-A177-3AD203B41FA5}">
                      <a16:colId xmlns:a16="http://schemas.microsoft.com/office/drawing/2014/main" val="3455149515"/>
                    </a:ext>
                  </a:extLst>
                </a:gridCol>
              </a:tblGrid>
              <a:tr h="379094">
                <a:tc>
                  <a:txBody>
                    <a:bodyPr/>
                    <a:lstStyle/>
                    <a:p>
                      <a:pPr algn="ctr"/>
                      <a:r>
                        <a:rPr lang="nb-NO" sz="1200" dirty="0">
                          <a:solidFill>
                            <a:schemeClr val="bg1"/>
                          </a:solidFill>
                          <a:latin typeface="Open Sans" panose="020B0604020202020204" charset="0"/>
                          <a:ea typeface="Open Sans" panose="020B0604020202020204" charset="0"/>
                          <a:cs typeface="Open Sans" panose="020B0604020202020204" charset="0"/>
                        </a:rPr>
                        <a:t>TILLITSVALGT</a:t>
                      </a:r>
                      <a:endParaRPr lang="nb-NO" sz="1200" dirty="0">
                        <a:solidFill>
                          <a:schemeClr val="bg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517016">
                <a:tc>
                  <a:txBody>
                    <a:bodyPr/>
                    <a:lstStyle/>
                    <a:p>
                      <a:r>
                        <a:rPr lang="nb-NO" sz="1000" dirty="0">
                          <a:solidFill>
                            <a:schemeClr val="tx1"/>
                          </a:solidFill>
                          <a:latin typeface="Open Sans" panose="020B0604020202020204" charset="0"/>
                          <a:ea typeface="Open Sans" panose="020B0604020202020204" charset="0"/>
                          <a:cs typeface="Open Sans" panose="020B0604020202020204" charset="0"/>
                        </a:rPr>
                        <a:t>I hvilke situasjoner kan du som </a:t>
                      </a:r>
                      <a:r>
                        <a:rPr lang="nb-NO" sz="1000" b="1" dirty="0">
                          <a:solidFill>
                            <a:schemeClr val="tx1"/>
                          </a:solidFill>
                          <a:latin typeface="Open Sans" panose="020B0604020202020204" charset="0"/>
                          <a:ea typeface="Open Sans" panose="020B0604020202020204" charset="0"/>
                          <a:cs typeface="Open Sans" panose="020B0604020202020204" charset="0"/>
                        </a:rPr>
                        <a:t>tillitsvalgt</a:t>
                      </a:r>
                      <a:r>
                        <a:rPr lang="nb-NO" sz="1000" dirty="0">
                          <a:solidFill>
                            <a:schemeClr val="tx1"/>
                          </a:solidFill>
                          <a:latin typeface="Open Sans" panose="020B0604020202020204" charset="0"/>
                          <a:ea typeface="Open Sans" panose="020B0604020202020204" charset="0"/>
                          <a:cs typeface="Open Sans" panose="020B0604020202020204" charset="0"/>
                        </a:rPr>
                        <a:t> trenge / ønske deg støtte og  hjelp dra de to andre partene?  Noter deg noen stikkord fra din refleksjon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4833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leder</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r h="46464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verneombud</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0442873"/>
                  </a:ext>
                </a:extLst>
              </a:tr>
              <a:tr h="40166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dirty="0">
                          <a:solidFill>
                            <a:schemeClr val="tx1"/>
                          </a:solidFill>
                          <a:cs typeface="Open Sans" panose="020B0604020202020204" charset="0"/>
                          <a:sym typeface="Arial"/>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1530814"/>
                  </a:ext>
                </a:extLst>
              </a:tr>
            </a:tbl>
          </a:graphicData>
        </a:graphic>
      </p:graphicFrame>
      <p:graphicFrame>
        <p:nvGraphicFramePr>
          <p:cNvPr id="10" name="Table 4">
            <a:extLst>
              <a:ext uri="{FF2B5EF4-FFF2-40B4-BE49-F238E27FC236}">
                <a16:creationId xmlns:a16="http://schemas.microsoft.com/office/drawing/2014/main" id="{32268152-A223-4230-89D8-A0EBE22C37CE}"/>
              </a:ext>
            </a:extLst>
          </p:cNvPr>
          <p:cNvGraphicFramePr>
            <a:graphicFrameLocks noGrp="1"/>
          </p:cNvGraphicFramePr>
          <p:nvPr/>
        </p:nvGraphicFramePr>
        <p:xfrm>
          <a:off x="3383986" y="1219170"/>
          <a:ext cx="2375877" cy="2967186"/>
        </p:xfrm>
        <a:graphic>
          <a:graphicData uri="http://schemas.openxmlformats.org/drawingml/2006/table">
            <a:tbl>
              <a:tblPr firstRow="1" bandRow="1">
                <a:tableStyleId>{F5AB1C69-6EDB-4FF4-983F-18BD219EF322}</a:tableStyleId>
              </a:tblPr>
              <a:tblGrid>
                <a:gridCol w="2375877">
                  <a:extLst>
                    <a:ext uri="{9D8B030D-6E8A-4147-A177-3AD203B41FA5}">
                      <a16:colId xmlns:a16="http://schemas.microsoft.com/office/drawing/2014/main" val="3455149515"/>
                    </a:ext>
                  </a:extLst>
                </a:gridCol>
              </a:tblGrid>
              <a:tr h="381723">
                <a:tc>
                  <a:txBody>
                    <a:bodyPr/>
                    <a:lstStyle/>
                    <a:p>
                      <a:pPr algn="ctr"/>
                      <a:r>
                        <a:rPr lang="nb-NO" sz="1200" dirty="0">
                          <a:solidFill>
                            <a:schemeClr val="bg1"/>
                          </a:solidFill>
                          <a:latin typeface="Open Sans" panose="020B0604020202020204" charset="0"/>
                          <a:ea typeface="Open Sans" panose="020B0604020202020204" charset="0"/>
                          <a:cs typeface="Open Sans" panose="020B0604020202020204" charset="0"/>
                        </a:rPr>
                        <a:t>LEDER</a:t>
                      </a:r>
                      <a:endParaRPr lang="nb-NO" sz="1200" dirty="0">
                        <a:solidFill>
                          <a:schemeClr val="bg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972535">
                <a:tc>
                  <a:txBody>
                    <a:bodyPr/>
                    <a:lstStyle/>
                    <a:p>
                      <a:r>
                        <a:rPr lang="nb-NO" sz="1000" dirty="0">
                          <a:solidFill>
                            <a:schemeClr val="tx1"/>
                          </a:solidFill>
                          <a:latin typeface="Open Sans" panose="020B0604020202020204" charset="0"/>
                          <a:ea typeface="Open Sans" panose="020B0604020202020204" charset="0"/>
                          <a:cs typeface="Open Sans" panose="020B0604020202020204" charset="0"/>
                        </a:rPr>
                        <a:t>I hvilke situasjoner kan du som </a:t>
                      </a:r>
                      <a:r>
                        <a:rPr lang="nb-NO" sz="1000" b="1" dirty="0">
                          <a:solidFill>
                            <a:schemeClr val="tx1"/>
                          </a:solidFill>
                          <a:latin typeface="Open Sans" panose="020B0604020202020204" charset="0"/>
                          <a:ea typeface="Open Sans" panose="020B0604020202020204" charset="0"/>
                          <a:cs typeface="Open Sans" panose="020B0604020202020204" charset="0"/>
                        </a:rPr>
                        <a:t>leder</a:t>
                      </a:r>
                      <a:r>
                        <a:rPr lang="nb-NO" sz="1000" dirty="0">
                          <a:solidFill>
                            <a:schemeClr val="tx1"/>
                          </a:solidFill>
                          <a:latin typeface="Open Sans" panose="020B0604020202020204" charset="0"/>
                          <a:ea typeface="Open Sans" panose="020B0604020202020204" charset="0"/>
                          <a:cs typeface="Open Sans" panose="020B0604020202020204" charset="0"/>
                        </a:rPr>
                        <a:t> trenge / ønske deg støtte og  hjelp dra de to andre partene?  Noter deg noen stikkord fra din refleksjon </a:t>
                      </a:r>
                      <a:br>
                        <a:rPr lang="nb-NO" sz="1000" dirty="0">
                          <a:solidFill>
                            <a:schemeClr val="tx1"/>
                          </a:solidFill>
                          <a:latin typeface="Open Sans" panose="020B0604020202020204" charset="0"/>
                          <a:ea typeface="Open Sans" panose="020B0604020202020204" charset="0"/>
                          <a:cs typeface="Open Sans" panose="020B0604020202020204" charset="0"/>
                        </a:rPr>
                      </a:br>
                      <a:endParaRPr lang="nb-NO" sz="1000" dirty="0">
                        <a:solidFill>
                          <a:schemeClr val="tx1"/>
                        </a:solidFill>
                        <a:latin typeface="Open Sans" panose="020B0604020202020204" charset="0"/>
                        <a:ea typeface="Open Sans" panose="020B0604020202020204" charset="0"/>
                        <a:cs typeface="Open Sans" panose="020B060402020202020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60423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verneombud</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r h="60423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Jeg trenger  støtte fra </a:t>
                      </a:r>
                      <a:r>
                        <a:rPr lang="nb-NO" sz="900" b="0" i="1" dirty="0">
                          <a:solidFill>
                            <a:schemeClr val="tx1"/>
                          </a:solidFill>
                          <a:highlight>
                            <a:srgbClr val="C0C0C0"/>
                          </a:highlight>
                          <a:cs typeface="Open Sans" panose="020B0604020202020204" charset="0"/>
                          <a:sym typeface="Arial"/>
                        </a:rPr>
                        <a:t>tillitsvalgt</a:t>
                      </a:r>
                      <a:r>
                        <a:rPr lang="nb-NO" sz="900" b="0" i="1" dirty="0">
                          <a:solidFill>
                            <a:schemeClr val="tx1"/>
                          </a:solidFill>
                          <a:cs typeface="Open Sans" panose="020B0604020202020204" charset="0"/>
                          <a:sym typeface="Arial"/>
                        </a:rPr>
                        <a:t> i situasjoner som: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1"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0442873"/>
                  </a:ext>
                </a:extLst>
              </a:tr>
              <a:tr h="40445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dirty="0">
                          <a:solidFill>
                            <a:schemeClr val="tx1"/>
                          </a:solidFill>
                          <a:cs typeface="Open Sans" panose="020B0604020202020204" charset="0"/>
                          <a:sym typeface="Arial"/>
                        </a:rPr>
                        <a:t>...</a:t>
                      </a: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1530814"/>
                  </a:ext>
                </a:extLst>
              </a:tr>
            </a:tbl>
          </a:graphicData>
        </a:graphic>
      </p:graphicFrame>
      <p:pic>
        <p:nvPicPr>
          <p:cNvPr id="11" name="Picture Placeholder 7">
            <a:extLst>
              <a:ext uri="{FF2B5EF4-FFF2-40B4-BE49-F238E27FC236}">
                <a16:creationId xmlns:a16="http://schemas.microsoft.com/office/drawing/2014/main" id="{FE8D3F0F-E6B3-4B57-BD3E-E1F1F1558958}"/>
              </a:ext>
            </a:extLst>
          </p:cNvPr>
          <p:cNvPicPr>
            <a:picLocks noChangeAspect="1"/>
          </p:cNvPicPr>
          <p:nvPr/>
        </p:nvPicPr>
        <p:blipFill rotWithShape="1">
          <a:blip r:embed="rId2"/>
          <a:srcRect l="26543" t="44393" b="10165"/>
          <a:stretch/>
        </p:blipFill>
        <p:spPr>
          <a:xfrm>
            <a:off x="8118504" y="1"/>
            <a:ext cx="1025495" cy="897308"/>
          </a:xfrm>
          <a:prstGeom prst="rect">
            <a:avLst/>
          </a:prstGeom>
          <a:noFill/>
          <a:ln>
            <a:noFill/>
          </a:ln>
        </p:spPr>
      </p:pic>
    </p:spTree>
    <p:extLst>
      <p:ext uri="{BB962C8B-B14F-4D97-AF65-F5344CB8AC3E}">
        <p14:creationId xmlns:p14="http://schemas.microsoft.com/office/powerpoint/2010/main" val="27292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820250" y="1250949"/>
          <a:ext cx="5967900" cy="2865610"/>
        </p:xfrm>
        <a:graphic>
          <a:graphicData uri="http://schemas.openxmlformats.org/drawingml/2006/table">
            <a:tbl>
              <a:tblPr firstRow="1" bandRow="1">
                <a:tableStyleId>{F5AB1C69-6EDB-4FF4-983F-18BD219EF322}</a:tableStyleId>
              </a:tblPr>
              <a:tblGrid>
                <a:gridCol w="5967900">
                  <a:extLst>
                    <a:ext uri="{9D8B030D-6E8A-4147-A177-3AD203B41FA5}">
                      <a16:colId xmlns:a16="http://schemas.microsoft.com/office/drawing/2014/main" val="3455149515"/>
                    </a:ext>
                  </a:extLst>
                </a:gridCol>
              </a:tblGrid>
              <a:tr h="491978">
                <a:tc>
                  <a:txBody>
                    <a:bodyPr/>
                    <a:lstStyle/>
                    <a:p>
                      <a:pPr algn="ctr"/>
                      <a:r>
                        <a:rPr lang="nb-NO" sz="1200" b="1" dirty="0">
                          <a:solidFill>
                            <a:schemeClr val="bg1"/>
                          </a:solidFill>
                          <a:latin typeface="Open Sans" panose="020B0604020202020204" charset="0"/>
                          <a:ea typeface="Open Sans" panose="020B0604020202020204" charset="0"/>
                          <a:cs typeface="Open Sans" panose="020B0604020202020204" charset="0"/>
                        </a:rPr>
                        <a:t>B) Gruppesamtale: </a:t>
                      </a:r>
                      <a:br>
                        <a:rPr lang="nb-NO" sz="1200" b="1" dirty="0">
                          <a:solidFill>
                            <a:schemeClr val="bg1"/>
                          </a:solidFill>
                          <a:latin typeface="Open Sans" panose="020B0604020202020204" charset="0"/>
                          <a:ea typeface="Open Sans" panose="020B0604020202020204" charset="0"/>
                          <a:cs typeface="Open Sans" panose="020B0604020202020204" charset="0"/>
                        </a:rPr>
                      </a:br>
                      <a:r>
                        <a:rPr lang="nb-NO" sz="1200" b="1" dirty="0">
                          <a:solidFill>
                            <a:schemeClr val="bg1"/>
                          </a:solidFill>
                        </a:rPr>
                        <a:t>Om å støtte hverandre i partsamarbeidet</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r>
                        <a:rPr lang="nb-NO" sz="1000" dirty="0">
                          <a:solidFill>
                            <a:schemeClr val="tx1"/>
                          </a:solidFill>
                          <a:latin typeface="Open Sans" panose="020B0604020202020204" charset="0"/>
                          <a:ea typeface="Open Sans" panose="020B0604020202020204" charset="0"/>
                          <a:cs typeface="Open Sans" panose="020B0604020202020204" charset="0"/>
                        </a:rPr>
                        <a:t>Alle deler sine refleksjoner i gruppen.  Start med at hver av dere kort presenterer sine stikkord. De to andre lytter og noterer refleksjonenene de gjør seg mens de lytter til de andre. Etter at alle har snakket er ordet fritt. Har dere felles perspektiver? Eller er det forskjellige tilnørminger til dette spørsmålet? Støtt hverandre i samtalen og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1000" dirty="0">
                        <a:solidFill>
                          <a:srgbClr val="272C31"/>
                        </a:solidFill>
                        <a:cs typeface="Open Sans" panose="020B0604020202020204" charset="0"/>
                        <a:sym typeface="Aria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1" dirty="0">
                          <a:solidFill>
                            <a:schemeClr val="tx1"/>
                          </a:solidFill>
                          <a:cs typeface="Open Sans" panose="020B0604020202020204" charset="0"/>
                          <a:sym typeface="Arial"/>
                        </a:rPr>
                        <a:t>Fyll ut .....</a:t>
                      </a: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rgbClr val="2D7C81"/>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t>Gruppesamtale 1: Støtte hverandre</a:t>
            </a:r>
          </a:p>
        </p:txBody>
      </p:sp>
      <p:pic>
        <p:nvPicPr>
          <p:cNvPr id="8" name="Picture Placeholder 7">
            <a:extLst>
              <a:ext uri="{FF2B5EF4-FFF2-40B4-BE49-F238E27FC236}">
                <a16:creationId xmlns:a16="http://schemas.microsoft.com/office/drawing/2014/main" id="{AEA62E77-D709-403B-BE2C-29AD78819112}"/>
              </a:ext>
            </a:extLst>
          </p:cNvPr>
          <p:cNvPicPr>
            <a:picLocks noChangeAspect="1"/>
          </p:cNvPicPr>
          <p:nvPr/>
        </p:nvPicPr>
        <p:blipFill rotWithShape="1">
          <a:blip r:embed="rId2"/>
          <a:srcRect l="26543" t="44393" b="10165"/>
          <a:stretch/>
        </p:blipFill>
        <p:spPr>
          <a:xfrm>
            <a:off x="8118504" y="1"/>
            <a:ext cx="1025495" cy="897308"/>
          </a:xfrm>
          <a:prstGeom prst="rect">
            <a:avLst/>
          </a:prstGeom>
          <a:noFill/>
          <a:ln>
            <a:noFill/>
          </a:ln>
        </p:spPr>
      </p:pic>
    </p:spTree>
    <p:extLst>
      <p:ext uri="{BB962C8B-B14F-4D97-AF65-F5344CB8AC3E}">
        <p14:creationId xmlns:p14="http://schemas.microsoft.com/office/powerpoint/2010/main" val="270235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341A9-B045-473A-A7F0-1012F836C172}"/>
              </a:ext>
            </a:extLst>
          </p:cNvPr>
          <p:cNvSpPr>
            <a:spLocks noGrp="1"/>
          </p:cNvSpPr>
          <p:nvPr>
            <p:ph type="title"/>
          </p:nvPr>
        </p:nvSpPr>
        <p:spPr/>
        <p:txBody>
          <a:bodyPr>
            <a:normAutofit fontScale="90000"/>
          </a:bodyPr>
          <a:lstStyle/>
          <a:p>
            <a:r>
              <a:rPr lang="nb-NO" dirty="0"/>
              <a:t>Samtalekort til </a:t>
            </a:r>
            <a:r>
              <a:rPr lang="nb-NO" dirty="0" err="1"/>
              <a:t>fasilitator</a:t>
            </a:r>
            <a:r>
              <a:rPr lang="nb-NO" dirty="0"/>
              <a:t>/møteleder</a:t>
            </a:r>
          </a:p>
        </p:txBody>
      </p:sp>
      <p:pic>
        <p:nvPicPr>
          <p:cNvPr id="9" name="Picture 8">
            <a:extLst>
              <a:ext uri="{FF2B5EF4-FFF2-40B4-BE49-F238E27FC236}">
                <a16:creationId xmlns:a16="http://schemas.microsoft.com/office/drawing/2014/main" id="{CECC6B3C-D2C6-42E6-94E8-FCCFC059B955}"/>
              </a:ext>
            </a:extLst>
          </p:cNvPr>
          <p:cNvPicPr>
            <a:picLocks noChangeAspect="1"/>
          </p:cNvPicPr>
          <p:nvPr/>
        </p:nvPicPr>
        <p:blipFill>
          <a:blip r:embed="rId2"/>
          <a:stretch>
            <a:fillRect/>
          </a:stretch>
        </p:blipFill>
        <p:spPr>
          <a:xfrm>
            <a:off x="662298" y="1565983"/>
            <a:ext cx="6598223" cy="3262391"/>
          </a:xfrm>
          <a:prstGeom prst="rect">
            <a:avLst/>
          </a:prstGeom>
          <a:solidFill>
            <a:schemeClr val="bg1"/>
          </a:solidFill>
          <a:ln>
            <a:solidFill>
              <a:srgbClr val="14555A"/>
            </a:solidFill>
          </a:ln>
        </p:spPr>
      </p:pic>
      <p:pic>
        <p:nvPicPr>
          <p:cNvPr id="10" name="Picture Placeholder 7">
            <a:extLst>
              <a:ext uri="{FF2B5EF4-FFF2-40B4-BE49-F238E27FC236}">
                <a16:creationId xmlns:a16="http://schemas.microsoft.com/office/drawing/2014/main" id="{C8BD4C5D-FA1B-48F8-9880-9AE8EE5CC031}"/>
              </a:ext>
            </a:extLst>
          </p:cNvPr>
          <p:cNvPicPr>
            <a:picLocks noChangeAspect="1"/>
          </p:cNvPicPr>
          <p:nvPr/>
        </p:nvPicPr>
        <p:blipFill rotWithShape="1">
          <a:blip r:embed="rId3"/>
          <a:srcRect l="26543" t="44393" b="10165"/>
          <a:stretch/>
        </p:blipFill>
        <p:spPr>
          <a:xfrm>
            <a:off x="8118504" y="1"/>
            <a:ext cx="1025495" cy="897308"/>
          </a:xfrm>
          <a:prstGeom prst="rect">
            <a:avLst/>
          </a:prstGeom>
          <a:noFill/>
          <a:ln>
            <a:noFill/>
          </a:ln>
        </p:spPr>
      </p:pic>
      <p:sp>
        <p:nvSpPr>
          <p:cNvPr id="2" name="TextBox 1">
            <a:extLst>
              <a:ext uri="{FF2B5EF4-FFF2-40B4-BE49-F238E27FC236}">
                <a16:creationId xmlns:a16="http://schemas.microsoft.com/office/drawing/2014/main" id="{F2192C0F-E212-4A87-8480-B7F99442208F}"/>
              </a:ext>
            </a:extLst>
          </p:cNvPr>
          <p:cNvSpPr txBox="1"/>
          <p:nvPr/>
        </p:nvSpPr>
        <p:spPr>
          <a:xfrm>
            <a:off x="525828" y="935959"/>
            <a:ext cx="64563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000000"/>
                </a:solidFill>
                <a:effectLst/>
                <a:uLnTx/>
                <a:uFillTx/>
                <a:latin typeface="Arial"/>
                <a:cs typeface="Arial"/>
                <a:sym typeface="Arial"/>
              </a:rPr>
              <a:t>Samtalekortet hjelper dere å komme i gang. </a:t>
            </a:r>
            <a:br>
              <a:rPr kumimoji="0" lang="nb-NO" sz="1400" b="0" i="0" u="none" strike="noStrike" kern="0" cap="none" spc="0" normalizeH="0" baseline="0" noProof="0" dirty="0">
                <a:ln>
                  <a:noFill/>
                </a:ln>
                <a:solidFill>
                  <a:srgbClr val="000000"/>
                </a:solidFill>
                <a:effectLst/>
                <a:uLnTx/>
                <a:uFillTx/>
                <a:latin typeface="Arial"/>
                <a:cs typeface="Arial"/>
                <a:sym typeface="Arial"/>
              </a:rPr>
            </a:br>
            <a:r>
              <a:rPr kumimoji="0" lang="nb-NO" sz="1400" b="0" i="0" u="none" strike="noStrike" kern="0" cap="none" spc="0" normalizeH="0" baseline="0" noProof="0" dirty="0">
                <a:ln>
                  <a:noFill/>
                </a:ln>
                <a:solidFill>
                  <a:srgbClr val="000000"/>
                </a:solidFill>
                <a:effectLst/>
                <a:uLnTx/>
                <a:uFillTx/>
                <a:latin typeface="Arial"/>
                <a:cs typeface="Arial"/>
                <a:sym typeface="Arial"/>
              </a:rPr>
              <a:t>Det kan benyttes av fasilitator og av deltakerne </a:t>
            </a:r>
          </a:p>
        </p:txBody>
      </p:sp>
    </p:spTree>
    <p:extLst>
      <p:ext uri="{BB962C8B-B14F-4D97-AF65-F5344CB8AC3E}">
        <p14:creationId xmlns:p14="http://schemas.microsoft.com/office/powerpoint/2010/main" val="356040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5D7F3-C623-3344-816C-0DFC5020015C}"/>
              </a:ext>
            </a:extLst>
          </p:cNvPr>
          <p:cNvSpPr>
            <a:spLocks noGrp="1"/>
          </p:cNvSpPr>
          <p:nvPr>
            <p:ph type="title"/>
          </p:nvPr>
        </p:nvSpPr>
        <p:spPr/>
        <p:txBody>
          <a:bodyPr>
            <a:normAutofit/>
          </a:bodyPr>
          <a:lstStyle/>
          <a:p>
            <a:r>
              <a:rPr lang="nb-NO"/>
              <a:t>Refleksjon og spørsmål til oppgaven</a:t>
            </a:r>
          </a:p>
        </p:txBody>
      </p:sp>
      <p:sp>
        <p:nvSpPr>
          <p:cNvPr id="3" name="Plassholder for tekst 2">
            <a:extLst>
              <a:ext uri="{FF2B5EF4-FFF2-40B4-BE49-F238E27FC236}">
                <a16:creationId xmlns:a16="http://schemas.microsoft.com/office/drawing/2014/main" id="{F28933EB-2113-F748-9A7F-D128E4EEFF8E}"/>
              </a:ext>
            </a:extLst>
          </p:cNvPr>
          <p:cNvSpPr>
            <a:spLocks noGrp="1"/>
          </p:cNvSpPr>
          <p:nvPr>
            <p:ph type="body" idx="1"/>
          </p:nvPr>
        </p:nvSpPr>
        <p:spPr/>
        <p:txBody>
          <a:bodyPr/>
          <a:lstStyle/>
          <a:p>
            <a:endParaRPr lang="nb-NO"/>
          </a:p>
        </p:txBody>
      </p:sp>
      <p:pic>
        <p:nvPicPr>
          <p:cNvPr id="6" name="Picture Placeholder 5">
            <a:extLst>
              <a:ext uri="{FF2B5EF4-FFF2-40B4-BE49-F238E27FC236}">
                <a16:creationId xmlns:a16="http://schemas.microsoft.com/office/drawing/2014/main" id="{491D183E-A4FE-4FB2-A9E5-D8C2B27F28B2}"/>
              </a:ext>
            </a:extLst>
          </p:cNvPr>
          <p:cNvPicPr>
            <a:picLocks noGrp="1" noChangeAspect="1"/>
          </p:cNvPicPr>
          <p:nvPr>
            <p:ph type="pic" sz="quarter" idx="11"/>
          </p:nvPr>
        </p:nvPicPr>
        <p:blipFill>
          <a:blip r:embed="rId2"/>
          <a:srcRect/>
          <a:stretch/>
        </p:blipFill>
        <p:spPr>
          <a:xfrm>
            <a:off x="5057390" y="0"/>
            <a:ext cx="3608903" cy="5143500"/>
          </a:xfrm>
        </p:spPr>
      </p:pic>
    </p:spTree>
    <p:extLst>
      <p:ext uri="{BB962C8B-B14F-4D97-AF65-F5344CB8AC3E}">
        <p14:creationId xmlns:p14="http://schemas.microsoft.com/office/powerpoint/2010/main" val="2849847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F3C9FE-7B6C-7041-B229-6E2D08B474CE}"/>
              </a:ext>
            </a:extLst>
          </p:cNvPr>
          <p:cNvSpPr>
            <a:spLocks noGrp="1"/>
          </p:cNvSpPr>
          <p:nvPr>
            <p:ph type="title"/>
          </p:nvPr>
        </p:nvSpPr>
        <p:spPr/>
        <p:txBody>
          <a:bodyPr/>
          <a:lstStyle/>
          <a:p>
            <a:r>
              <a:rPr lang="nb-NO"/>
              <a:t>Pause</a:t>
            </a:r>
          </a:p>
        </p:txBody>
      </p:sp>
      <p:sp>
        <p:nvSpPr>
          <p:cNvPr id="3" name="Plassholder for tekst 2">
            <a:extLst>
              <a:ext uri="{FF2B5EF4-FFF2-40B4-BE49-F238E27FC236}">
                <a16:creationId xmlns:a16="http://schemas.microsoft.com/office/drawing/2014/main" id="{E9AD4D9F-A755-194E-8C14-4101E83BF397}"/>
              </a:ext>
            </a:extLst>
          </p:cNvPr>
          <p:cNvSpPr>
            <a:spLocks noGrp="1"/>
          </p:cNvSpPr>
          <p:nvPr>
            <p:ph type="body" idx="1"/>
          </p:nvPr>
        </p:nvSpPr>
        <p:spPr/>
        <p:txBody>
          <a:bodyPr/>
          <a:lstStyle/>
          <a:p>
            <a:endParaRPr lang="nb-NO"/>
          </a:p>
        </p:txBody>
      </p:sp>
      <p:pic>
        <p:nvPicPr>
          <p:cNvPr id="8" name="Picture Placeholder 7">
            <a:extLst>
              <a:ext uri="{FF2B5EF4-FFF2-40B4-BE49-F238E27FC236}">
                <a16:creationId xmlns:a16="http://schemas.microsoft.com/office/drawing/2014/main" id="{7DD5535C-8198-4E7E-9641-5E91103C9F64}"/>
              </a:ext>
            </a:extLst>
          </p:cNvPr>
          <p:cNvPicPr>
            <a:picLocks noGrp="1" noChangeAspect="1"/>
          </p:cNvPicPr>
          <p:nvPr>
            <p:ph type="pic" sz="quarter" idx="10"/>
          </p:nvPr>
        </p:nvPicPr>
        <p:blipFill>
          <a:blip r:embed="rId2"/>
          <a:srcRect t="5361" b="5361"/>
          <a:stretch>
            <a:fillRect/>
          </a:stretch>
        </p:blipFill>
        <p:spPr/>
      </p:pic>
    </p:spTree>
    <p:extLst>
      <p:ext uri="{BB962C8B-B14F-4D97-AF65-F5344CB8AC3E}">
        <p14:creationId xmlns:p14="http://schemas.microsoft.com/office/powerpoint/2010/main" val="2404543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8E60-124C-4D1F-95D9-7E7E64AF1703}"/>
              </a:ext>
            </a:extLst>
          </p:cNvPr>
          <p:cNvSpPr>
            <a:spLocks noGrp="1"/>
          </p:cNvSpPr>
          <p:nvPr>
            <p:ph type="title"/>
          </p:nvPr>
        </p:nvSpPr>
        <p:spPr/>
        <p:txBody>
          <a:bodyPr>
            <a:normAutofit fontScale="90000"/>
          </a:bodyPr>
          <a:lstStyle/>
          <a:p>
            <a:r>
              <a:rPr lang="nb-NO" dirty="0"/>
              <a:t>Oppgave 3</a:t>
            </a:r>
            <a:br>
              <a:rPr lang="nb-NO" dirty="0"/>
            </a:br>
            <a:r>
              <a:rPr lang="nb-NO" dirty="0"/>
              <a:t>Hvordan finne og definere rett problem ? </a:t>
            </a:r>
          </a:p>
        </p:txBody>
      </p:sp>
    </p:spTree>
    <p:extLst>
      <p:ext uri="{BB962C8B-B14F-4D97-AF65-F5344CB8AC3E}">
        <p14:creationId xmlns:p14="http://schemas.microsoft.com/office/powerpoint/2010/main" val="132797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0A6091-11D5-436A-A878-7091B9F74648}"/>
              </a:ext>
            </a:extLst>
          </p:cNvPr>
          <p:cNvSpPr/>
          <p:nvPr/>
        </p:nvSpPr>
        <p:spPr>
          <a:xfrm>
            <a:off x="599473" y="1919931"/>
            <a:ext cx="2109543" cy="2918769"/>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Rectangle 19">
            <a:extLst>
              <a:ext uri="{FF2B5EF4-FFF2-40B4-BE49-F238E27FC236}">
                <a16:creationId xmlns:a16="http://schemas.microsoft.com/office/drawing/2014/main" id="{21C80BF4-C803-4E14-9529-4C4F8A28720B}"/>
              </a:ext>
            </a:extLst>
          </p:cNvPr>
          <p:cNvSpPr/>
          <p:nvPr/>
        </p:nvSpPr>
        <p:spPr>
          <a:xfrm>
            <a:off x="594301" y="1703061"/>
            <a:ext cx="2114716" cy="24227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kstSylinder 1">
            <a:extLst>
              <a:ext uri="{FF2B5EF4-FFF2-40B4-BE49-F238E27FC236}">
                <a16:creationId xmlns:a16="http://schemas.microsoft.com/office/drawing/2014/main" id="{62A75C73-7122-4D81-A845-51F97EBAE92D}"/>
              </a:ext>
            </a:extLst>
          </p:cNvPr>
          <p:cNvSpPr txBox="1"/>
          <p:nvPr/>
        </p:nvSpPr>
        <p:spPr>
          <a:xfrm>
            <a:off x="661403" y="1713723"/>
            <a:ext cx="1679105" cy="211755"/>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FFFFFF"/>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Hensikt</a:t>
            </a:r>
          </a:p>
        </p:txBody>
      </p:sp>
      <p:grpSp>
        <p:nvGrpSpPr>
          <p:cNvPr id="2" name="Group 1">
            <a:extLst>
              <a:ext uri="{FF2B5EF4-FFF2-40B4-BE49-F238E27FC236}">
                <a16:creationId xmlns:a16="http://schemas.microsoft.com/office/drawing/2014/main" id="{A8072B5E-ED49-4D34-9637-EB9C8ADE0BD8}"/>
              </a:ext>
            </a:extLst>
          </p:cNvPr>
          <p:cNvGrpSpPr/>
          <p:nvPr/>
        </p:nvGrpSpPr>
        <p:grpSpPr>
          <a:xfrm>
            <a:off x="599474" y="2706127"/>
            <a:ext cx="2114716" cy="259204"/>
            <a:chOff x="3485826" y="1644088"/>
            <a:chExt cx="2656628" cy="555878"/>
          </a:xfrm>
        </p:grpSpPr>
        <p:sp>
          <p:nvSpPr>
            <p:cNvPr id="19" name="Rectangle 18">
              <a:extLst>
                <a:ext uri="{FF2B5EF4-FFF2-40B4-BE49-F238E27FC236}">
                  <a16:creationId xmlns:a16="http://schemas.microsoft.com/office/drawing/2014/main" id="{E61BBAF0-5B03-48A4-8CD7-49FA24782CD0}"/>
                </a:ext>
              </a:extLst>
            </p:cNvPr>
            <p:cNvSpPr/>
            <p:nvPr/>
          </p:nvSpPr>
          <p:spPr>
            <a:xfrm>
              <a:off x="3485826" y="1683982"/>
              <a:ext cx="2656628" cy="515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3" name="TekstSylinder 1">
              <a:extLst>
                <a:ext uri="{FF2B5EF4-FFF2-40B4-BE49-F238E27FC236}">
                  <a16:creationId xmlns:a16="http://schemas.microsoft.com/office/drawing/2014/main" id="{FFE68B00-CD39-4F05-8DC2-09C4BAA1ED9A}"/>
                </a:ext>
              </a:extLst>
            </p:cNvPr>
            <p:cNvSpPr txBox="1"/>
            <p:nvPr/>
          </p:nvSpPr>
          <p:spPr>
            <a:xfrm>
              <a:off x="3547756" y="1644088"/>
              <a:ext cx="1545079"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Ønsket Resultat</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grpSp>
        <p:nvGrpSpPr>
          <p:cNvPr id="28" name="Group 27">
            <a:extLst>
              <a:ext uri="{FF2B5EF4-FFF2-40B4-BE49-F238E27FC236}">
                <a16:creationId xmlns:a16="http://schemas.microsoft.com/office/drawing/2014/main" id="{562572EF-8BE0-4F1A-8F41-B225AC7D1548}"/>
              </a:ext>
            </a:extLst>
          </p:cNvPr>
          <p:cNvGrpSpPr/>
          <p:nvPr/>
        </p:nvGrpSpPr>
        <p:grpSpPr>
          <a:xfrm>
            <a:off x="599474" y="3644827"/>
            <a:ext cx="2109542" cy="259204"/>
            <a:chOff x="3485826" y="1644088"/>
            <a:chExt cx="2656628" cy="555878"/>
          </a:xfrm>
          <a:solidFill>
            <a:srgbClr val="2D7C81"/>
          </a:solidFill>
        </p:grpSpPr>
        <p:sp>
          <p:nvSpPr>
            <p:cNvPr id="30" name="Rectangle 29">
              <a:extLst>
                <a:ext uri="{FF2B5EF4-FFF2-40B4-BE49-F238E27FC236}">
                  <a16:creationId xmlns:a16="http://schemas.microsoft.com/office/drawing/2014/main" id="{CE686319-76C9-4FB0-87ED-A65F3F91B24E}"/>
                </a:ext>
              </a:extLst>
            </p:cNvPr>
            <p:cNvSpPr/>
            <p:nvPr/>
          </p:nvSpPr>
          <p:spPr>
            <a:xfrm>
              <a:off x="3485826" y="1683982"/>
              <a:ext cx="2656628" cy="5159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TekstSylinder 1">
              <a:extLst>
                <a:ext uri="{FF2B5EF4-FFF2-40B4-BE49-F238E27FC236}">
                  <a16:creationId xmlns:a16="http://schemas.microsoft.com/office/drawing/2014/main" id="{46AC2281-9713-41C3-BD67-54530A079A09}"/>
                </a:ext>
              </a:extLst>
            </p:cNvPr>
            <p:cNvSpPr txBox="1"/>
            <p:nvPr/>
          </p:nvSpPr>
          <p:spPr>
            <a:xfrm>
              <a:off x="3547756" y="1644088"/>
              <a:ext cx="2015010" cy="53201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pPr marL="0" marR="0" lvl="0" indent="0" algn="l" defTabSz="914400" rtl="0" eaLnBrk="1" fontAlgn="auto" latinLnBrk="0" hangingPunct="1">
                <a:lnSpc>
                  <a:spcPct val="115000"/>
                </a:lnSpc>
                <a:spcBef>
                  <a:spcPts val="0"/>
                </a:spcBef>
                <a:spcAft>
                  <a:spcPts val="0"/>
                </a:spcAft>
                <a:buClr>
                  <a:srgbClr val="000000"/>
                </a:buClr>
                <a:buSzPts val="600"/>
                <a:buFont typeface="Arial"/>
                <a:buNone/>
                <a:tabLst/>
                <a:defRPr/>
              </a:pPr>
              <a:br>
                <a:rPr kumimoji="0" lang="nb-NO" sz="1400" b="1" i="0" u="none" strike="noStrike" kern="0" cap="none" spc="0" normalizeH="0" baseline="0" noProof="0" dirty="0">
                  <a:ln>
                    <a:noFill/>
                  </a:ln>
                  <a:solidFill>
                    <a:srgbClr val="042827"/>
                  </a:solidFill>
                  <a:effectLst/>
                  <a:uLnTx/>
                  <a:uFillTx/>
                  <a:latin typeface="Titillium Web"/>
                  <a:sym typeface="Arial"/>
                </a:rPr>
              </a:br>
              <a:r>
                <a:rPr kumimoji="0" lang="nb-NO" sz="1200" b="1" i="0" u="none" strike="noStrike" kern="0" cap="none" spc="0" normalizeH="0" baseline="0" noProof="0" dirty="0">
                  <a:ln>
                    <a:noFill/>
                  </a:ln>
                  <a:solidFill>
                    <a:srgbClr val="FFFFFF"/>
                  </a:solidFill>
                  <a:effectLst/>
                  <a:uLnTx/>
                  <a:uFillTx/>
                  <a:latin typeface="Titillium Web"/>
                  <a:sym typeface="Arial"/>
                </a:rPr>
                <a:t>Agenda</a:t>
              </a:r>
              <a:endParaRPr kumimoji="0" lang="nb-NO" sz="1400" b="1" i="0" u="none" strike="noStrike" kern="0" cap="none" spc="0" normalizeH="0" baseline="0" noProof="0" dirty="0">
                <a:ln>
                  <a:noFill/>
                </a:ln>
                <a:solidFill>
                  <a:srgbClr val="FFFFFF"/>
                </a:solidFill>
                <a:effectLst/>
                <a:uLnTx/>
                <a:uFillTx/>
                <a:latin typeface="Titillium Web"/>
                <a:sym typeface="Arial"/>
              </a:endParaRPr>
            </a:p>
          </p:txBody>
        </p:sp>
      </p:grpSp>
      <p:sp>
        <p:nvSpPr>
          <p:cNvPr id="33" name="TextBox 32">
            <a:extLst>
              <a:ext uri="{FF2B5EF4-FFF2-40B4-BE49-F238E27FC236}">
                <a16:creationId xmlns:a16="http://schemas.microsoft.com/office/drawing/2014/main" id="{2F208EF8-F3CA-44F2-9B20-0A10B9A09956}"/>
              </a:ext>
            </a:extLst>
          </p:cNvPr>
          <p:cNvSpPr txBox="1"/>
          <p:nvPr/>
        </p:nvSpPr>
        <p:spPr>
          <a:xfrm>
            <a:off x="539680" y="3972399"/>
            <a:ext cx="209524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TID</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50 minutter</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Fasilitator</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IA-rådgiver </a:t>
            </a:r>
          </a:p>
          <a:p>
            <a:pPr marL="0" marR="0" lvl="0" indent="0" algn="l" defTabSz="914400" rtl="0" eaLnBrk="1" fontAlgn="auto" latinLnBrk="0" hangingPunct="1">
              <a:lnSpc>
                <a:spcPct val="100000"/>
              </a:lnSpc>
              <a:spcBef>
                <a:spcPts val="300"/>
              </a:spcBef>
              <a:spcAft>
                <a:spcPts val="300"/>
              </a:spcAft>
              <a:buClr>
                <a:srgbClr val="000000"/>
              </a:buClr>
              <a:buSzTx/>
              <a:buFont typeface="Arial"/>
              <a:buNone/>
              <a:tabLst/>
              <a:defRPr/>
            </a:pPr>
            <a:r>
              <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Referent</a:t>
            </a: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Arial"/>
              </a:rPr>
              <a:t>: Velg en  i gruppen til å notere, og presentere etterpå. </a:t>
            </a:r>
          </a:p>
        </p:txBody>
      </p:sp>
      <p:sp>
        <p:nvSpPr>
          <p:cNvPr id="34" name="TextBox 33">
            <a:extLst>
              <a:ext uri="{FF2B5EF4-FFF2-40B4-BE49-F238E27FC236}">
                <a16:creationId xmlns:a16="http://schemas.microsoft.com/office/drawing/2014/main" id="{D912A386-96B0-42E6-BF60-060FDD1DB9ED}"/>
              </a:ext>
            </a:extLst>
          </p:cNvPr>
          <p:cNvSpPr txBox="1"/>
          <p:nvPr/>
        </p:nvSpPr>
        <p:spPr>
          <a:xfrm>
            <a:off x="564143" y="2005233"/>
            <a:ext cx="2095243"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9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Reflektere over hvilke faktorer som påvirker arbeidsmiljøet i negativ retning, og hva som er årsaken. </a:t>
            </a:r>
          </a:p>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endParaRPr kumimoji="0" lang="nb-NO" sz="900" b="1"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35" name="TextBox 34">
            <a:extLst>
              <a:ext uri="{FF2B5EF4-FFF2-40B4-BE49-F238E27FC236}">
                <a16:creationId xmlns:a16="http://schemas.microsoft.com/office/drawing/2014/main" id="{B88D36AC-3290-4A7B-BAEC-A68E2D2FA330}"/>
              </a:ext>
            </a:extLst>
          </p:cNvPr>
          <p:cNvSpPr txBox="1"/>
          <p:nvPr/>
        </p:nvSpPr>
        <p:spPr>
          <a:xfrm>
            <a:off x="539680" y="2914867"/>
            <a:ext cx="2302387" cy="9079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Hver enkelt deltaker skal ha reflektert og notert på sin modell. Gruppen skal ha dokumentert faktorer på hva som er mest</a:t>
            </a:r>
            <a:b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b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tyngende på deres arbeidsplass, og hva </a:t>
            </a:r>
            <a:b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b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dere ser som årsaken til problemet.</a:t>
            </a:r>
          </a:p>
          <a:p>
            <a:pPr marL="0" marR="0" lvl="0" indent="0" algn="l" defTabSz="914400" rtl="0" eaLnBrk="1" fontAlgn="auto" latinLnBrk="0" hangingPunct="1">
              <a:lnSpc>
                <a:spcPct val="100000"/>
              </a:lnSpc>
              <a:spcBef>
                <a:spcPts val="300"/>
              </a:spcBef>
              <a:spcAft>
                <a:spcPts val="300"/>
              </a:spcAft>
              <a:buClr>
                <a:srgbClr val="000000"/>
              </a:buClr>
              <a:buSzPts val="1000"/>
              <a:buFont typeface="Arial"/>
              <a:buNone/>
              <a:tabLst/>
              <a:defRPr/>
            </a:pPr>
            <a:r>
              <a:rPr kumimoji="0" lang="nb-NO" sz="800" b="0" i="0" u="none" strike="noStrike" kern="0" cap="none" spc="0" normalizeH="0" baseline="0" noProof="0" dirty="0">
                <a:ln>
                  <a:noFill/>
                </a:ln>
                <a:solidFill>
                  <a:srgbClr val="FFFFFF"/>
                </a:solidFill>
                <a:effectLst/>
                <a:uLnTx/>
                <a:uFillTx/>
                <a:latin typeface="Open Sans" panose="020B0604020202020204" charset="0"/>
                <a:ea typeface="Open Sans" panose="020B0604020202020204" charset="0"/>
                <a:cs typeface="Open Sans" panose="020B0604020202020204" charset="0"/>
                <a:sym typeface="Open Sans"/>
              </a:rPr>
              <a:t>. </a:t>
            </a:r>
          </a:p>
        </p:txBody>
      </p:sp>
      <p:sp>
        <p:nvSpPr>
          <p:cNvPr id="32" name="Google Shape;114;gbb9474cba7_0_224">
            <a:extLst>
              <a:ext uri="{FF2B5EF4-FFF2-40B4-BE49-F238E27FC236}">
                <a16:creationId xmlns:a16="http://schemas.microsoft.com/office/drawing/2014/main" id="{D7FA05E0-F246-42C7-B27B-E2308EAE6337}"/>
              </a:ext>
            </a:extLst>
          </p:cNvPr>
          <p:cNvSpPr txBox="1">
            <a:spLocks/>
          </p:cNvSpPr>
          <p:nvPr/>
        </p:nvSpPr>
        <p:spPr>
          <a:xfrm>
            <a:off x="459243" y="465254"/>
            <a:ext cx="4821593" cy="728489"/>
          </a:xfrm>
          <a:prstGeom prst="rect">
            <a:avLst/>
          </a:prstGeom>
          <a:solidFill>
            <a:srgbClr val="2D7C81"/>
          </a:solid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600"/>
              <a:buFont typeface="Titillium Web"/>
              <a:buNone/>
              <a:defRPr sz="3800" b="1" i="0" u="none" strike="noStrike" cap="none">
                <a:solidFill>
                  <a:schemeClr val="lt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6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15000"/>
              </a:lnSpc>
              <a:spcBef>
                <a:spcPts val="0"/>
              </a:spcBef>
              <a:spcAft>
                <a:spcPts val="0"/>
              </a:spcAft>
              <a:buClr>
                <a:srgbClr val="042827"/>
              </a:buClr>
              <a:buSzPts val="600"/>
              <a:buFont typeface="Titillium Web"/>
              <a:buNone/>
              <a:tabLst/>
              <a:defRPr/>
            </a:pPr>
            <a:r>
              <a:rPr kumimoji="0" lang="nb-NO" sz="1800" b="1" i="0" u="none" strike="noStrike" kern="0" cap="none" spc="0" normalizeH="0" baseline="0" noProof="0" dirty="0">
                <a:ln>
                  <a:noFill/>
                </a:ln>
                <a:solidFill>
                  <a:srgbClr val="FFFFFF"/>
                </a:solidFill>
                <a:effectLst/>
                <a:uLnTx/>
                <a:uFillTx/>
                <a:latin typeface="Titillium Web" panose="020B0604020202020204" charset="0"/>
                <a:ea typeface="Open Sans" panose="020B0604020202020204" charset="0"/>
                <a:cs typeface="Titillium Web" panose="020B0604020202020204" charset="0"/>
                <a:sym typeface="Titillium Web"/>
              </a:rPr>
              <a:t>Gruppeoppgave 3: </a:t>
            </a:r>
          </a:p>
          <a:p>
            <a:pPr marL="0" marR="0" lvl="0" indent="0" algn="l" defTabSz="914400" rtl="0" eaLnBrk="1" fontAlgn="auto" latinLnBrk="0" hangingPunct="1">
              <a:lnSpc>
                <a:spcPct val="115000"/>
              </a:lnSpc>
              <a:spcBef>
                <a:spcPts val="0"/>
              </a:spcBef>
              <a:spcAft>
                <a:spcPts val="0"/>
              </a:spcAft>
              <a:buClr>
                <a:srgbClr val="042827"/>
              </a:buClr>
              <a:buSzPts val="600"/>
              <a:buFont typeface="Titillium Web"/>
              <a:buNone/>
              <a:tabLst/>
              <a:defRPr/>
            </a:pPr>
            <a:r>
              <a:rPr kumimoji="0" lang="nb-NO" sz="1800" b="1" i="0" u="none" strike="noStrike" kern="0" cap="none" spc="0" normalizeH="0" baseline="0" noProof="0" dirty="0">
                <a:ln>
                  <a:noFill/>
                </a:ln>
                <a:solidFill>
                  <a:srgbClr val="FFFFFF"/>
                </a:solidFill>
                <a:effectLst/>
                <a:uLnTx/>
                <a:uFillTx/>
                <a:latin typeface="Titillium Web" panose="020B0604020202020204" charset="0"/>
                <a:ea typeface="Open Sans" panose="020B0604020202020204" charset="0"/>
                <a:cs typeface="Titillium Web" panose="020B0604020202020204" charset="0"/>
                <a:sym typeface="Open Sans"/>
              </a:rPr>
              <a:t>Rotårsaksanalyse</a:t>
            </a:r>
          </a:p>
        </p:txBody>
      </p:sp>
      <p:cxnSp>
        <p:nvCxnSpPr>
          <p:cNvPr id="24" name="Straight Connector 23">
            <a:extLst>
              <a:ext uri="{FF2B5EF4-FFF2-40B4-BE49-F238E27FC236}">
                <a16:creationId xmlns:a16="http://schemas.microsoft.com/office/drawing/2014/main" id="{B13298E0-7B67-427F-BCDF-3E20CA918662}"/>
              </a:ext>
            </a:extLst>
          </p:cNvPr>
          <p:cNvCxnSpPr>
            <a:cxnSpLocks/>
          </p:cNvCxnSpPr>
          <p:nvPr/>
        </p:nvCxnSpPr>
        <p:spPr>
          <a:xfrm>
            <a:off x="594301" y="2677202"/>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61C36-9076-4DB0-A0FC-310D9553D00D}"/>
              </a:ext>
            </a:extLst>
          </p:cNvPr>
          <p:cNvCxnSpPr>
            <a:cxnSpLocks/>
          </p:cNvCxnSpPr>
          <p:nvPr/>
        </p:nvCxnSpPr>
        <p:spPr>
          <a:xfrm>
            <a:off x="594301" y="3672919"/>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576F5F-A0A9-47A8-9686-5A928A507025}"/>
              </a:ext>
            </a:extLst>
          </p:cNvPr>
          <p:cNvCxnSpPr>
            <a:cxnSpLocks/>
          </p:cNvCxnSpPr>
          <p:nvPr/>
        </p:nvCxnSpPr>
        <p:spPr>
          <a:xfrm>
            <a:off x="594301" y="4831098"/>
            <a:ext cx="2114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18D276-0AA3-4DB1-A08C-AAF064B81246}"/>
              </a:ext>
            </a:extLst>
          </p:cNvPr>
          <p:cNvCxnSpPr>
            <a:cxnSpLocks/>
          </p:cNvCxnSpPr>
          <p:nvPr/>
        </p:nvCxnSpPr>
        <p:spPr>
          <a:xfrm>
            <a:off x="594301" y="1701133"/>
            <a:ext cx="2114715"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19C4E17-91AE-4320-B413-C899D980E288}"/>
              </a:ext>
            </a:extLst>
          </p:cNvPr>
          <p:cNvSpPr/>
          <p:nvPr/>
        </p:nvSpPr>
        <p:spPr>
          <a:xfrm>
            <a:off x="6931423"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Text Placeholder 4">
            <a:extLst>
              <a:ext uri="{FF2B5EF4-FFF2-40B4-BE49-F238E27FC236}">
                <a16:creationId xmlns:a16="http://schemas.microsoft.com/office/drawing/2014/main" id="{4AD3E051-CD2E-4A54-83CC-95FF7A6385AB}"/>
              </a:ext>
            </a:extLst>
          </p:cNvPr>
          <p:cNvSpPr txBox="1">
            <a:spLocks/>
          </p:cNvSpPr>
          <p:nvPr/>
        </p:nvSpPr>
        <p:spPr>
          <a:xfrm>
            <a:off x="6945157" y="1681501"/>
            <a:ext cx="1822828" cy="1445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C)</a:t>
            </a:r>
            <a:r>
              <a:rPr lang="nb-NO" b="1" dirty="0">
                <a:solidFill>
                  <a:srgbClr val="042827"/>
                </a:solidFill>
                <a:latin typeface="Open Sans" panose="020B0604020202020204" charset="0"/>
                <a:ea typeface="Open Sans" panose="020B0604020202020204" charset="0"/>
                <a:cs typeface="Open Sans" panose="020B0604020202020204" charset="0"/>
              </a:rPr>
              <a:t> </a:t>
            </a: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Rotårsaksanalyse</a:t>
            </a:r>
          </a:p>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Gruppen velger </a:t>
            </a:r>
            <a:r>
              <a:rPr lang="nb-NO" b="1" u="sng" noProof="0" dirty="0">
                <a:solidFill>
                  <a:srgbClr val="042827"/>
                </a:solidFill>
                <a:latin typeface="Open Sans" panose="020B0604020202020204" charset="0"/>
                <a:ea typeface="Open Sans" panose="020B0604020202020204" charset="0"/>
                <a:cs typeface="Open Sans" panose="020B0604020202020204" charset="0"/>
              </a:rPr>
              <a:t>é</a:t>
            </a:r>
            <a:r>
              <a:rPr kumimoji="0" lang="nb-NO" sz="1000" b="1" i="0" u="sng"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n</a:t>
            </a: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 faktor dere ønsker å ta tak i,</a:t>
            </a:r>
            <a:r>
              <a:rPr kumimoji="0" lang="nb-NO" sz="1000" b="0" i="0" u="none" strike="noStrike" kern="0" cap="none" spc="0" normalizeH="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 og undersøke nærmere</a:t>
            </a: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 Kjør en rotårsaksanalyse. </a:t>
            </a:r>
            <a:endPar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2" name="Rectangle 41">
            <a:extLst>
              <a:ext uri="{FF2B5EF4-FFF2-40B4-BE49-F238E27FC236}">
                <a16:creationId xmlns:a16="http://schemas.microsoft.com/office/drawing/2014/main" id="{376BD123-DE08-4793-9731-6F38791DDEB0}"/>
              </a:ext>
            </a:extLst>
          </p:cNvPr>
          <p:cNvSpPr/>
          <p:nvPr/>
        </p:nvSpPr>
        <p:spPr>
          <a:xfrm>
            <a:off x="2977848"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Text Placeholder 4">
            <a:extLst>
              <a:ext uri="{FF2B5EF4-FFF2-40B4-BE49-F238E27FC236}">
                <a16:creationId xmlns:a16="http://schemas.microsoft.com/office/drawing/2014/main" id="{5DC5140C-681A-4C59-8BDE-A6B799235107}"/>
              </a:ext>
            </a:extLst>
          </p:cNvPr>
          <p:cNvSpPr txBox="1">
            <a:spLocks/>
          </p:cNvSpPr>
          <p:nvPr/>
        </p:nvSpPr>
        <p:spPr>
          <a:xfrm>
            <a:off x="2951280" y="1681502"/>
            <a:ext cx="1819690" cy="1445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A) Individuell. Jobbkrav</a:t>
            </a:r>
            <a:b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br>
              <a:rPr kumimoji="0" lang="nb-NO" sz="9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Velg 1- 3 jobbkrav eller «dråper» som har størst negativ innflytelse på deres arbeidsmiljø? Hvordan kommer dette til uttrykk</a:t>
            </a: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5" name="Rectangle 44">
            <a:extLst>
              <a:ext uri="{FF2B5EF4-FFF2-40B4-BE49-F238E27FC236}">
                <a16:creationId xmlns:a16="http://schemas.microsoft.com/office/drawing/2014/main" id="{FFBCB5E3-D267-44CE-AC44-AB9E512E2411}"/>
              </a:ext>
            </a:extLst>
          </p:cNvPr>
          <p:cNvSpPr/>
          <p:nvPr/>
        </p:nvSpPr>
        <p:spPr>
          <a:xfrm>
            <a:off x="4993091" y="1677661"/>
            <a:ext cx="1729046" cy="3094957"/>
          </a:xfrm>
          <a:prstGeom prst="rect">
            <a:avLst/>
          </a:prstGeom>
          <a:noFill/>
          <a:ln w="9525">
            <a:solidFill>
              <a:srgbClr val="2D7C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6" name="Text Placeholder 4">
            <a:extLst>
              <a:ext uri="{FF2B5EF4-FFF2-40B4-BE49-F238E27FC236}">
                <a16:creationId xmlns:a16="http://schemas.microsoft.com/office/drawing/2014/main" id="{B5ADCDE7-E7BA-482B-8CE8-8203803A06B7}"/>
              </a:ext>
            </a:extLst>
          </p:cNvPr>
          <p:cNvSpPr txBox="1">
            <a:spLocks/>
          </p:cNvSpPr>
          <p:nvPr/>
        </p:nvSpPr>
        <p:spPr>
          <a:xfrm>
            <a:off x="2946105" y="3198608"/>
            <a:ext cx="1837699" cy="1502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900" b="1"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B) Individuell:  Jobbressurser</a:t>
            </a:r>
            <a:br>
              <a:rPr kumimoji="0" lang="nb-NO" sz="900" b="1" i="0" u="none" strike="noStrike" kern="0" cap="none" spc="0" normalizeH="0" baseline="0" noProof="0" dirty="0">
                <a:ln>
                  <a:noFill/>
                </a:ln>
                <a:solidFill>
                  <a:srgbClr val="5B6670"/>
                </a:solidFill>
                <a:effectLst/>
                <a:uLnTx/>
                <a:uFillTx/>
                <a:latin typeface="Open Sans" panose="020B0604020202020204" charset="0"/>
                <a:ea typeface="Open Sans" panose="020B0604020202020204" charset="0"/>
                <a:cs typeface="Open Sans" panose="020B0604020202020204" charset="0"/>
                <a:sym typeface="Open Sans"/>
              </a:rPr>
            </a:br>
            <a:br>
              <a:rPr kumimoji="0" lang="nb-NO" sz="900" b="1"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Velg 1-3  ressurser eller «ballonger» som i liten eller svært liten grad er tilstede på deres arbeidsplass. </a:t>
            </a:r>
            <a:b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br>
            <a:r>
              <a:rPr kumimoji="0" lang="nb-NO" b="0" i="0" u="none" strike="noStrike" kern="0" cap="none" spc="0" normalizeH="0" baseline="0" noProof="0" dirty="0">
                <a:ln>
                  <a:noFill/>
                </a:ln>
                <a:solidFill>
                  <a:schemeClr val="tx1"/>
                </a:solidFill>
                <a:effectLst/>
                <a:uLnTx/>
                <a:uFillTx/>
                <a:latin typeface="Open Sans" panose="020B0604020202020204" charset="0"/>
                <a:ea typeface="Open Sans" panose="020B0604020202020204" charset="0"/>
                <a:cs typeface="Open Sans" panose="020B0604020202020204" charset="0"/>
                <a:sym typeface="Open Sans"/>
              </a:rPr>
              <a:t>Hvordan kommer dette til uttrykk? </a:t>
            </a: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a:p>
            <a:pPr marL="6350" marR="0" lvl="0" indent="0" algn="l" defTabSz="914400" rtl="0" eaLnBrk="1" fontAlgn="auto" latinLnBrk="0" hangingPunct="1">
              <a:lnSpc>
                <a:spcPct val="115000"/>
              </a:lnSpc>
              <a:spcBef>
                <a:spcPts val="0"/>
              </a:spcBef>
              <a:spcAft>
                <a:spcPts val="0"/>
              </a:spcAft>
              <a:buClr>
                <a:srgbClr val="5B6670"/>
              </a:buClr>
              <a:buSzPts val="1000"/>
              <a:buFontTx/>
              <a:buNone/>
              <a:tabLst/>
              <a:defRPr/>
            </a:pPr>
            <a:endParaRPr kumimoji="0" lang="nb-NO" sz="9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endParaRPr>
          </a:p>
        </p:txBody>
      </p:sp>
      <p:sp>
        <p:nvSpPr>
          <p:cNvPr id="47" name="TextBox 46">
            <a:extLst>
              <a:ext uri="{FF2B5EF4-FFF2-40B4-BE49-F238E27FC236}">
                <a16:creationId xmlns:a16="http://schemas.microsoft.com/office/drawing/2014/main" id="{096E7109-9B99-4597-98FD-11910F3CFC67}"/>
              </a:ext>
            </a:extLst>
          </p:cNvPr>
          <p:cNvSpPr txBox="1"/>
          <p:nvPr/>
        </p:nvSpPr>
        <p:spPr>
          <a:xfrm>
            <a:off x="3412537" y="1405946"/>
            <a:ext cx="9326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5 + 5 min</a:t>
            </a:r>
          </a:p>
        </p:txBody>
      </p:sp>
      <p:sp>
        <p:nvSpPr>
          <p:cNvPr id="48" name="TextBox 47">
            <a:extLst>
              <a:ext uri="{FF2B5EF4-FFF2-40B4-BE49-F238E27FC236}">
                <a16:creationId xmlns:a16="http://schemas.microsoft.com/office/drawing/2014/main" id="{1F143340-6272-4351-AEC5-EE3776307264}"/>
              </a:ext>
            </a:extLst>
          </p:cNvPr>
          <p:cNvSpPr txBox="1"/>
          <p:nvPr/>
        </p:nvSpPr>
        <p:spPr>
          <a:xfrm>
            <a:off x="5516627" y="1418051"/>
            <a:ext cx="76482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10 min</a:t>
            </a:r>
          </a:p>
        </p:txBody>
      </p:sp>
      <p:sp>
        <p:nvSpPr>
          <p:cNvPr id="49" name="TextBox 48">
            <a:extLst>
              <a:ext uri="{FF2B5EF4-FFF2-40B4-BE49-F238E27FC236}">
                <a16:creationId xmlns:a16="http://schemas.microsoft.com/office/drawing/2014/main" id="{AC84A69C-60AF-4F96-A6DE-EBD9CA5D2AD5}"/>
              </a:ext>
            </a:extLst>
          </p:cNvPr>
          <p:cNvSpPr txBox="1"/>
          <p:nvPr/>
        </p:nvSpPr>
        <p:spPr>
          <a:xfrm>
            <a:off x="7353359" y="1418050"/>
            <a:ext cx="10276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dirty="0">
                <a:ln>
                  <a:noFill/>
                </a:ln>
                <a:solidFill>
                  <a:srgbClr val="2D7C81"/>
                </a:solidFill>
                <a:effectLst/>
                <a:uLnTx/>
                <a:uFillTx/>
                <a:latin typeface="Arial"/>
                <a:cs typeface="Arial"/>
                <a:sym typeface="Arial"/>
              </a:rPr>
              <a:t>40 min</a:t>
            </a:r>
          </a:p>
        </p:txBody>
      </p:sp>
      <p:pic>
        <p:nvPicPr>
          <p:cNvPr id="50" name="Picture 49">
            <a:extLst>
              <a:ext uri="{FF2B5EF4-FFF2-40B4-BE49-F238E27FC236}">
                <a16:creationId xmlns:a16="http://schemas.microsoft.com/office/drawing/2014/main" id="{BB83E920-1A32-4BC8-99B1-55FFB4FC5CE0}"/>
              </a:ext>
            </a:extLst>
          </p:cNvPr>
          <p:cNvPicPr>
            <a:picLocks noChangeAspect="1"/>
          </p:cNvPicPr>
          <p:nvPr/>
        </p:nvPicPr>
        <p:blipFill>
          <a:blip r:embed="rId3"/>
          <a:stretch>
            <a:fillRect/>
          </a:stretch>
        </p:blipFill>
        <p:spPr>
          <a:xfrm>
            <a:off x="5200460" y="4059106"/>
            <a:ext cx="957723" cy="641802"/>
          </a:xfrm>
          <a:prstGeom prst="rect">
            <a:avLst/>
          </a:prstGeom>
        </p:spPr>
      </p:pic>
      <p:pic>
        <p:nvPicPr>
          <p:cNvPr id="51" name="Picture 50">
            <a:extLst>
              <a:ext uri="{FF2B5EF4-FFF2-40B4-BE49-F238E27FC236}">
                <a16:creationId xmlns:a16="http://schemas.microsoft.com/office/drawing/2014/main" id="{1F1A5C57-D3FC-454E-885A-B569A1EB6BA6}"/>
              </a:ext>
            </a:extLst>
          </p:cNvPr>
          <p:cNvPicPr>
            <a:picLocks noChangeAspect="1"/>
          </p:cNvPicPr>
          <p:nvPr/>
        </p:nvPicPr>
        <p:blipFill>
          <a:blip r:embed="rId4"/>
          <a:stretch>
            <a:fillRect/>
          </a:stretch>
        </p:blipFill>
        <p:spPr>
          <a:xfrm>
            <a:off x="5262078" y="3324123"/>
            <a:ext cx="816720" cy="724653"/>
          </a:xfrm>
          <a:prstGeom prst="rect">
            <a:avLst/>
          </a:prstGeom>
        </p:spPr>
      </p:pic>
      <p:pic>
        <p:nvPicPr>
          <p:cNvPr id="52" name="Picture 51">
            <a:extLst>
              <a:ext uri="{FF2B5EF4-FFF2-40B4-BE49-F238E27FC236}">
                <a16:creationId xmlns:a16="http://schemas.microsoft.com/office/drawing/2014/main" id="{2F7960EE-678F-45DC-85EE-05175C3CBFFE}"/>
              </a:ext>
            </a:extLst>
          </p:cNvPr>
          <p:cNvPicPr>
            <a:picLocks noChangeAspect="1"/>
          </p:cNvPicPr>
          <p:nvPr/>
        </p:nvPicPr>
        <p:blipFill>
          <a:blip r:embed="rId5"/>
          <a:stretch>
            <a:fillRect/>
          </a:stretch>
        </p:blipFill>
        <p:spPr>
          <a:xfrm>
            <a:off x="7185058" y="3464897"/>
            <a:ext cx="1195939" cy="1167757"/>
          </a:xfrm>
          <a:prstGeom prst="rect">
            <a:avLst/>
          </a:prstGeom>
        </p:spPr>
      </p:pic>
      <p:pic>
        <p:nvPicPr>
          <p:cNvPr id="53" name="Picture 52">
            <a:extLst>
              <a:ext uri="{FF2B5EF4-FFF2-40B4-BE49-F238E27FC236}">
                <a16:creationId xmlns:a16="http://schemas.microsoft.com/office/drawing/2014/main" id="{125C778C-87B8-445A-BBC6-5AF802FBFFD2}"/>
              </a:ext>
            </a:extLst>
          </p:cNvPr>
          <p:cNvPicPr>
            <a:picLocks noChangeAspect="1"/>
          </p:cNvPicPr>
          <p:nvPr/>
        </p:nvPicPr>
        <p:blipFill>
          <a:blip r:embed="rId5"/>
          <a:stretch>
            <a:fillRect/>
          </a:stretch>
        </p:blipFill>
        <p:spPr>
          <a:xfrm>
            <a:off x="5280836" y="465254"/>
            <a:ext cx="746070" cy="728489"/>
          </a:xfrm>
          <a:prstGeom prst="rect">
            <a:avLst/>
          </a:prstGeom>
          <a:ln>
            <a:solidFill>
              <a:srgbClr val="86BF5B"/>
            </a:solidFill>
          </a:ln>
        </p:spPr>
      </p:pic>
      <p:sp>
        <p:nvSpPr>
          <p:cNvPr id="36" name="Text Placeholder 4">
            <a:extLst>
              <a:ext uri="{FF2B5EF4-FFF2-40B4-BE49-F238E27FC236}">
                <a16:creationId xmlns:a16="http://schemas.microsoft.com/office/drawing/2014/main" id="{4B73C582-B1A8-45B3-B541-28FEDB50A97A}"/>
              </a:ext>
            </a:extLst>
          </p:cNvPr>
          <p:cNvSpPr txBox="1">
            <a:spLocks/>
          </p:cNvSpPr>
          <p:nvPr/>
        </p:nvSpPr>
        <p:spPr>
          <a:xfrm>
            <a:off x="5091489" y="1693235"/>
            <a:ext cx="1822828" cy="16308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C) Del i gruppen</a:t>
            </a:r>
          </a:p>
          <a:p>
            <a:pPr marL="6350" marR="0" lvl="0" indent="0" algn="l" defTabSz="914400" rtl="0" eaLnBrk="1" fontAlgn="auto" latinLnBrk="0" hangingPunct="1">
              <a:lnSpc>
                <a:spcPct val="115000"/>
              </a:lnSpc>
              <a:spcBef>
                <a:spcPts val="0"/>
              </a:spcBef>
              <a:spcAft>
                <a:spcPts val="600"/>
              </a:spcAft>
              <a:buClr>
                <a:srgbClr val="5B6670"/>
              </a:buClr>
              <a:buSzPts val="1000"/>
              <a:buFontTx/>
              <a:buNone/>
              <a:tabLst/>
              <a:defRPr/>
            </a:pPr>
            <a:b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Del deres individuelle refleksjoner  oppg A) og B). Snakk en av  gangen mens de to andre lytter. Gi hverandre kommentarer </a:t>
            </a:r>
            <a:b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br>
            <a:r>
              <a:rPr kumimoji="0" lang="nb-NO" sz="1000" b="0"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til slutt. </a:t>
            </a:r>
            <a:r>
              <a:rPr lang="nb-NO" dirty="0">
                <a:solidFill>
                  <a:srgbClr val="042827"/>
                </a:solidFill>
                <a:latin typeface="Open Sans" panose="020B0604020202020204" charset="0"/>
                <a:ea typeface="Open Sans" panose="020B0604020202020204" charset="0"/>
                <a:cs typeface="Open Sans" panose="020B0604020202020204" charset="0"/>
              </a:rPr>
              <a:t>(</a:t>
            </a:r>
            <a:r>
              <a:rPr kumimoji="0" lang="nb-NO" sz="1000" b="1" i="0" u="none" strike="noStrike" kern="0" cap="none" spc="0" normalizeH="0" baseline="0" noProof="0" dirty="0">
                <a:ln>
                  <a:noFill/>
                </a:ln>
                <a:solidFill>
                  <a:srgbClr val="042827"/>
                </a:solidFill>
                <a:effectLst/>
                <a:uLnTx/>
                <a:uFillTx/>
                <a:latin typeface="Open Sans" panose="020B0604020202020204" charset="0"/>
                <a:ea typeface="Open Sans" panose="020B0604020202020204" charset="0"/>
                <a:cs typeface="Open Sans" panose="020B0604020202020204" charset="0"/>
                <a:sym typeface="Open Sans"/>
              </a:rPr>
              <a:t>10 min)</a:t>
            </a:r>
          </a:p>
        </p:txBody>
      </p:sp>
    </p:spTree>
    <p:extLst>
      <p:ext uri="{BB962C8B-B14F-4D97-AF65-F5344CB8AC3E}">
        <p14:creationId xmlns:p14="http://schemas.microsoft.com/office/powerpoint/2010/main" val="5794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fade">
                                      <p:cBhvr>
                                        <p:cTn id="12" dur="500"/>
                                        <p:tgtEl>
                                          <p:spTgt spid="3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xEl>
                                              <p:pRg st="0" end="0"/>
                                            </p:txEl>
                                          </p:spTgt>
                                        </p:tgtEl>
                                        <p:attrNameLst>
                                          <p:attrName>style.visibility</p:attrName>
                                        </p:attrNameLst>
                                      </p:cBhvr>
                                      <p:to>
                                        <p:strVal val="visible"/>
                                      </p:to>
                                    </p:set>
                                    <p:animEffect transition="in" filter="fade">
                                      <p:cBhvr>
                                        <p:cTn id="29" dur="500"/>
                                        <p:tgtEl>
                                          <p:spTgt spid="3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xEl>
                                              <p:pRg st="1" end="1"/>
                                            </p:txEl>
                                          </p:spTgt>
                                        </p:tgtEl>
                                        <p:attrNameLst>
                                          <p:attrName>style.visibility</p:attrName>
                                        </p:attrNameLst>
                                      </p:cBhvr>
                                      <p:to>
                                        <p:strVal val="visible"/>
                                      </p:to>
                                    </p:set>
                                    <p:animEffect transition="in" filter="fade">
                                      <p:cBhvr>
                                        <p:cTn id="34"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24B1352D-AB5A-45EC-9A5E-C36A52DEB618}"/>
              </a:ext>
            </a:extLst>
          </p:cNvPr>
          <p:cNvSpPr/>
          <p:nvPr/>
        </p:nvSpPr>
        <p:spPr>
          <a:xfrm>
            <a:off x="2847814" y="802828"/>
            <a:ext cx="578223" cy="603437"/>
          </a:xfrm>
          <a:prstGeom prst="ellipse">
            <a:avLst/>
          </a:prstGeom>
          <a:solidFill>
            <a:srgbClr val="A7CA9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a:ln>
                <a:noFill/>
              </a:ln>
              <a:solidFill>
                <a:srgbClr val="EEFF41">
                  <a:lumMod val="75000"/>
                </a:srgbClr>
              </a:solidFill>
              <a:effectLst/>
              <a:uLnTx/>
              <a:uFillTx/>
              <a:latin typeface="Arial"/>
              <a:ea typeface="+mn-ea"/>
              <a:cs typeface="+mn-cs"/>
              <a:sym typeface="Arial"/>
            </a:endParaRPr>
          </a:p>
        </p:txBody>
      </p:sp>
      <p:cxnSp>
        <p:nvCxnSpPr>
          <p:cNvPr id="59" name="Connector: Curved 58">
            <a:extLst>
              <a:ext uri="{FF2B5EF4-FFF2-40B4-BE49-F238E27FC236}">
                <a16:creationId xmlns:a16="http://schemas.microsoft.com/office/drawing/2014/main" id="{43DF36E0-1055-4226-B171-31C3D4754605}"/>
              </a:ext>
            </a:extLst>
          </p:cNvPr>
          <p:cNvCxnSpPr>
            <a:stCxn id="14" idx="4"/>
            <a:endCxn id="67" idx="7"/>
          </p:cNvCxnSpPr>
          <p:nvPr/>
        </p:nvCxnSpPr>
        <p:spPr>
          <a:xfrm rot="16200000" flipH="1">
            <a:off x="2681465" y="945355"/>
            <a:ext cx="1035807" cy="545270"/>
          </a:xfrm>
          <a:prstGeom prst="curvedConnector3">
            <a:avLst>
              <a:gd name="adj1" fmla="val 7816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AF506385-786B-4A54-9180-3C966194837D}"/>
              </a:ext>
            </a:extLst>
          </p:cNvPr>
          <p:cNvCxnSpPr>
            <a:stCxn id="17" idx="4"/>
            <a:endCxn id="67" idx="7"/>
          </p:cNvCxnSpPr>
          <p:nvPr/>
        </p:nvCxnSpPr>
        <p:spPr>
          <a:xfrm rot="5400000">
            <a:off x="3190170" y="1241262"/>
            <a:ext cx="776465" cy="212798"/>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3779A3F9-35CB-4C10-9D04-0E0F923104D9}"/>
              </a:ext>
            </a:extLst>
          </p:cNvPr>
          <p:cNvCxnSpPr>
            <a:cxnSpLocks/>
            <a:stCxn id="15" idx="4"/>
            <a:endCxn id="67" idx="1"/>
          </p:cNvCxnSpPr>
          <p:nvPr/>
        </p:nvCxnSpPr>
        <p:spPr>
          <a:xfrm rot="5400000">
            <a:off x="1728735" y="1188788"/>
            <a:ext cx="1017583" cy="76629"/>
          </a:xfrm>
          <a:prstGeom prst="curved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C611CFF3-2FD4-4CCD-A82D-442D59597CE1}"/>
              </a:ext>
            </a:extLst>
          </p:cNvPr>
          <p:cNvCxnSpPr>
            <a:stCxn id="12" idx="4"/>
            <a:endCxn id="67" idx="1"/>
          </p:cNvCxnSpPr>
          <p:nvPr/>
        </p:nvCxnSpPr>
        <p:spPr>
          <a:xfrm rot="16200000" flipH="1">
            <a:off x="1409647" y="946330"/>
            <a:ext cx="929250" cy="649877"/>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5" name="Oval 154">
            <a:extLst>
              <a:ext uri="{FF2B5EF4-FFF2-40B4-BE49-F238E27FC236}">
                <a16:creationId xmlns:a16="http://schemas.microsoft.com/office/drawing/2014/main" id="{E305E9B0-BF48-41EF-B17D-8EA8AF7EA90D}"/>
              </a:ext>
            </a:extLst>
          </p:cNvPr>
          <p:cNvSpPr>
            <a:spLocks noChangeAspect="1"/>
          </p:cNvSpPr>
          <p:nvPr/>
        </p:nvSpPr>
        <p:spPr>
          <a:xfrm>
            <a:off x="6752098" y="2117269"/>
            <a:ext cx="1846911" cy="1517402"/>
          </a:xfrm>
          <a:prstGeom prst="ellipse">
            <a:avLst/>
          </a:prstGeom>
          <a:solidFill>
            <a:srgbClr val="D4E5E6"/>
          </a:solid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042827"/>
              </a:solidFill>
              <a:effectLst/>
              <a:uLnTx/>
              <a:uFillTx/>
              <a:latin typeface="Arial"/>
              <a:ea typeface="+mn-ea"/>
              <a:cs typeface="+mn-cs"/>
              <a:sym typeface="Arial"/>
            </a:endParaRPr>
          </a:p>
        </p:txBody>
      </p:sp>
      <p:sp>
        <p:nvSpPr>
          <p:cNvPr id="156" name="TextBox 155">
            <a:extLst>
              <a:ext uri="{FF2B5EF4-FFF2-40B4-BE49-F238E27FC236}">
                <a16:creationId xmlns:a16="http://schemas.microsoft.com/office/drawing/2014/main" id="{BD4BA3CC-293B-4F05-8507-8C0326909C7D}"/>
              </a:ext>
            </a:extLst>
          </p:cNvPr>
          <p:cNvSpPr txBox="1"/>
          <p:nvPr/>
        </p:nvSpPr>
        <p:spPr>
          <a:xfrm>
            <a:off x="6778570" y="2665591"/>
            <a:ext cx="1793965" cy="27728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800" b="1" i="0" u="none" strike="noStrike" kern="0" cap="none" spc="0" normalizeH="0" baseline="0" noProof="0">
                <a:ln>
                  <a:noFill/>
                </a:ln>
                <a:solidFill>
                  <a:srgbClr val="042827"/>
                </a:solidFill>
                <a:effectLst/>
                <a:uLnTx/>
                <a:uFillTx/>
                <a:latin typeface="Arial"/>
                <a:cs typeface="Arial"/>
                <a:sym typeface="Arial"/>
              </a:rPr>
              <a:t>Jobbprestasjon</a:t>
            </a:r>
          </a:p>
        </p:txBody>
      </p:sp>
      <p:sp>
        <p:nvSpPr>
          <p:cNvPr id="94" name="Cloud 93">
            <a:extLst>
              <a:ext uri="{FF2B5EF4-FFF2-40B4-BE49-F238E27FC236}">
                <a16:creationId xmlns:a16="http://schemas.microsoft.com/office/drawing/2014/main" id="{02FBE71A-9EE7-4415-B3A2-63272249E140}"/>
              </a:ext>
            </a:extLst>
          </p:cNvPr>
          <p:cNvSpPr/>
          <p:nvPr/>
        </p:nvSpPr>
        <p:spPr>
          <a:xfrm>
            <a:off x="5017330" y="157304"/>
            <a:ext cx="763263" cy="471730"/>
          </a:xfrm>
          <a:prstGeom prst="cloud">
            <a:avLst/>
          </a:prstGeom>
          <a:solidFill>
            <a:schemeClr val="accent1">
              <a:alpha val="12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3" name="Oval 12">
            <a:extLst>
              <a:ext uri="{FF2B5EF4-FFF2-40B4-BE49-F238E27FC236}">
                <a16:creationId xmlns:a16="http://schemas.microsoft.com/office/drawing/2014/main" id="{93D0C0D9-63E1-4A55-909B-5B9CD3E46F90}"/>
              </a:ext>
            </a:extLst>
          </p:cNvPr>
          <p:cNvSpPr/>
          <p:nvPr/>
        </p:nvSpPr>
        <p:spPr>
          <a:xfrm>
            <a:off x="1370793" y="851156"/>
            <a:ext cx="706422" cy="613826"/>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1" name="TextBox 20">
            <a:extLst>
              <a:ext uri="{FF2B5EF4-FFF2-40B4-BE49-F238E27FC236}">
                <a16:creationId xmlns:a16="http://schemas.microsoft.com/office/drawing/2014/main" id="{AFE5059A-18B6-4AFD-A69E-B9DB4F152516}"/>
              </a:ext>
            </a:extLst>
          </p:cNvPr>
          <p:cNvSpPr txBox="1"/>
          <p:nvPr/>
        </p:nvSpPr>
        <p:spPr>
          <a:xfrm>
            <a:off x="1310990" y="1027003"/>
            <a:ext cx="880036" cy="343769"/>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Engasjement</a:t>
            </a:r>
          </a:p>
        </p:txBody>
      </p:sp>
      <p:grpSp>
        <p:nvGrpSpPr>
          <p:cNvPr id="31" name="Group 30">
            <a:extLst>
              <a:ext uri="{FF2B5EF4-FFF2-40B4-BE49-F238E27FC236}">
                <a16:creationId xmlns:a16="http://schemas.microsoft.com/office/drawing/2014/main" id="{E984C442-4BBD-4CE0-98FC-ED7AEE7D6C19}"/>
              </a:ext>
            </a:extLst>
          </p:cNvPr>
          <p:cNvGrpSpPr/>
          <p:nvPr/>
        </p:nvGrpSpPr>
        <p:grpSpPr>
          <a:xfrm>
            <a:off x="2637621" y="96650"/>
            <a:ext cx="578223" cy="603437"/>
            <a:chOff x="9051044" y="2715269"/>
            <a:chExt cx="770964" cy="804583"/>
          </a:xfrm>
          <a:solidFill>
            <a:srgbClr val="A7CA9E">
              <a:alpha val="40000"/>
            </a:srgbClr>
          </a:solidFill>
        </p:grpSpPr>
        <p:sp>
          <p:nvSpPr>
            <p:cNvPr id="14" name="Oval 13">
              <a:extLst>
                <a:ext uri="{FF2B5EF4-FFF2-40B4-BE49-F238E27FC236}">
                  <a16:creationId xmlns:a16="http://schemas.microsoft.com/office/drawing/2014/main" id="{86E9A34B-6D08-49FA-8BFF-019AA4C4829F}"/>
                </a:ext>
              </a:extLst>
            </p:cNvPr>
            <p:cNvSpPr/>
            <p:nvPr/>
          </p:nvSpPr>
          <p:spPr>
            <a:xfrm>
              <a:off x="9051044" y="2715269"/>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BAD232F0-E13A-4113-BBA5-31524C95D1AD}"/>
                </a:ext>
              </a:extLst>
            </p:cNvPr>
            <p:cNvSpPr txBox="1"/>
            <p:nvPr/>
          </p:nvSpPr>
          <p:spPr>
            <a:xfrm>
              <a:off x="9172759" y="2998306"/>
              <a:ext cx="485403" cy="227067"/>
            </a:xfrm>
            <a:prstGeom prst="rect">
              <a:avLst/>
            </a:prstGeom>
            <a:noFill/>
            <a:ln>
              <a:noFill/>
            </a:ln>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Tillit</a:t>
              </a:r>
            </a:p>
          </p:txBody>
        </p:sp>
      </p:grpSp>
      <p:grpSp>
        <p:nvGrpSpPr>
          <p:cNvPr id="32" name="Group 31">
            <a:extLst>
              <a:ext uri="{FF2B5EF4-FFF2-40B4-BE49-F238E27FC236}">
                <a16:creationId xmlns:a16="http://schemas.microsoft.com/office/drawing/2014/main" id="{27E76697-E341-44CF-A475-469581FCFA2E}"/>
              </a:ext>
            </a:extLst>
          </p:cNvPr>
          <p:cNvGrpSpPr/>
          <p:nvPr/>
        </p:nvGrpSpPr>
        <p:grpSpPr>
          <a:xfrm>
            <a:off x="1237932" y="203207"/>
            <a:ext cx="649878" cy="603437"/>
            <a:chOff x="9355551" y="2986368"/>
            <a:chExt cx="866504" cy="804583"/>
          </a:xfrm>
          <a:solidFill>
            <a:srgbClr val="A7CA9E">
              <a:alpha val="43000"/>
            </a:srgbClr>
          </a:solidFill>
        </p:grpSpPr>
        <p:sp>
          <p:nvSpPr>
            <p:cNvPr id="12" name="Oval 11">
              <a:extLst>
                <a:ext uri="{FF2B5EF4-FFF2-40B4-BE49-F238E27FC236}">
                  <a16:creationId xmlns:a16="http://schemas.microsoft.com/office/drawing/2014/main" id="{3C1D8CAB-6B17-48CA-BC96-592415B80B20}"/>
                </a:ext>
              </a:extLst>
            </p:cNvPr>
            <p:cNvSpPr/>
            <p:nvPr/>
          </p:nvSpPr>
          <p:spPr>
            <a:xfrm>
              <a:off x="9385271" y="2986368"/>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3BFF591C-CAE4-4225-A71C-5F9C95CCB267}"/>
                </a:ext>
              </a:extLst>
            </p:cNvPr>
            <p:cNvSpPr txBox="1"/>
            <p:nvPr/>
          </p:nvSpPr>
          <p:spPr>
            <a:xfrm>
              <a:off x="9355551" y="3195843"/>
              <a:ext cx="866504" cy="30856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Trygghet</a:t>
              </a:r>
            </a:p>
          </p:txBody>
        </p:sp>
      </p:grpSp>
      <p:sp>
        <p:nvSpPr>
          <p:cNvPr id="17" name="Oval 16">
            <a:extLst>
              <a:ext uri="{FF2B5EF4-FFF2-40B4-BE49-F238E27FC236}">
                <a16:creationId xmlns:a16="http://schemas.microsoft.com/office/drawing/2014/main" id="{A3227FE2-9507-4A77-AF51-3571E192B61F}"/>
              </a:ext>
            </a:extLst>
          </p:cNvPr>
          <p:cNvSpPr/>
          <p:nvPr/>
        </p:nvSpPr>
        <p:spPr>
          <a:xfrm>
            <a:off x="3395694" y="355992"/>
            <a:ext cx="578224" cy="603437"/>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id="{D95D6262-11CD-48CE-A65A-15599287B905}"/>
              </a:ext>
            </a:extLst>
          </p:cNvPr>
          <p:cNvSpPr txBox="1"/>
          <p:nvPr/>
        </p:nvSpPr>
        <p:spPr>
          <a:xfrm>
            <a:off x="2805144" y="980455"/>
            <a:ext cx="623782" cy="231424"/>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Stolthet</a:t>
            </a:r>
          </a:p>
        </p:txBody>
      </p:sp>
      <p:grpSp>
        <p:nvGrpSpPr>
          <p:cNvPr id="35" name="Group 34">
            <a:extLst>
              <a:ext uri="{FF2B5EF4-FFF2-40B4-BE49-F238E27FC236}">
                <a16:creationId xmlns:a16="http://schemas.microsoft.com/office/drawing/2014/main" id="{F5F7362C-C69E-49F4-AFFD-5C05BCCE6F18}"/>
              </a:ext>
            </a:extLst>
          </p:cNvPr>
          <p:cNvGrpSpPr/>
          <p:nvPr/>
        </p:nvGrpSpPr>
        <p:grpSpPr>
          <a:xfrm>
            <a:off x="1929733" y="114874"/>
            <a:ext cx="721990" cy="603437"/>
            <a:chOff x="9504221" y="3382398"/>
            <a:chExt cx="962653" cy="804583"/>
          </a:xfrm>
          <a:solidFill>
            <a:srgbClr val="A7CA9E">
              <a:alpha val="54902"/>
            </a:srgbClr>
          </a:solidFill>
        </p:grpSpPr>
        <p:sp>
          <p:nvSpPr>
            <p:cNvPr id="15" name="Oval 14">
              <a:extLst>
                <a:ext uri="{FF2B5EF4-FFF2-40B4-BE49-F238E27FC236}">
                  <a16:creationId xmlns:a16="http://schemas.microsoft.com/office/drawing/2014/main" id="{44D979C2-E6A1-4A72-BDBD-111E318B04C8}"/>
                </a:ext>
              </a:extLst>
            </p:cNvPr>
            <p:cNvSpPr/>
            <p:nvPr/>
          </p:nvSpPr>
          <p:spPr>
            <a:xfrm>
              <a:off x="9580217" y="3382398"/>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6" name="TextBox 25">
              <a:extLst>
                <a:ext uri="{FF2B5EF4-FFF2-40B4-BE49-F238E27FC236}">
                  <a16:creationId xmlns:a16="http://schemas.microsoft.com/office/drawing/2014/main" id="{C7A01B93-9AEA-4B2B-BBA6-ED3861DB73DE}"/>
                </a:ext>
              </a:extLst>
            </p:cNvPr>
            <p:cNvSpPr txBox="1"/>
            <p:nvPr/>
          </p:nvSpPr>
          <p:spPr>
            <a:xfrm>
              <a:off x="9504221" y="3634923"/>
              <a:ext cx="962653" cy="30856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Toleranse</a:t>
              </a:r>
            </a:p>
          </p:txBody>
        </p:sp>
      </p:grpSp>
      <p:sp>
        <p:nvSpPr>
          <p:cNvPr id="27" name="TextBox 26">
            <a:extLst>
              <a:ext uri="{FF2B5EF4-FFF2-40B4-BE49-F238E27FC236}">
                <a16:creationId xmlns:a16="http://schemas.microsoft.com/office/drawing/2014/main" id="{FE559198-E1E9-4186-9A08-340D612775B6}"/>
              </a:ext>
            </a:extLst>
          </p:cNvPr>
          <p:cNvSpPr txBox="1"/>
          <p:nvPr/>
        </p:nvSpPr>
        <p:spPr>
          <a:xfrm>
            <a:off x="3324751" y="421867"/>
            <a:ext cx="779560" cy="231424"/>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Utviklings- orientering</a:t>
            </a:r>
          </a:p>
        </p:txBody>
      </p:sp>
      <p:grpSp>
        <p:nvGrpSpPr>
          <p:cNvPr id="38" name="Group 37">
            <a:extLst>
              <a:ext uri="{FF2B5EF4-FFF2-40B4-BE49-F238E27FC236}">
                <a16:creationId xmlns:a16="http://schemas.microsoft.com/office/drawing/2014/main" id="{3494ADC0-F615-4561-B4ED-A04B0A0B8CAA}"/>
              </a:ext>
            </a:extLst>
          </p:cNvPr>
          <p:cNvGrpSpPr/>
          <p:nvPr/>
        </p:nvGrpSpPr>
        <p:grpSpPr>
          <a:xfrm>
            <a:off x="3497221" y="1010001"/>
            <a:ext cx="695930" cy="603437"/>
            <a:chOff x="9838029" y="4483334"/>
            <a:chExt cx="927907" cy="804583"/>
          </a:xfrm>
          <a:solidFill>
            <a:srgbClr val="A7CA9E"/>
          </a:solidFill>
        </p:grpSpPr>
        <p:sp>
          <p:nvSpPr>
            <p:cNvPr id="18" name="Oval 17">
              <a:extLst>
                <a:ext uri="{FF2B5EF4-FFF2-40B4-BE49-F238E27FC236}">
                  <a16:creationId xmlns:a16="http://schemas.microsoft.com/office/drawing/2014/main" id="{F24C15E0-E631-4358-8475-54F03C8D424B}"/>
                </a:ext>
              </a:extLst>
            </p:cNvPr>
            <p:cNvSpPr/>
            <p:nvPr/>
          </p:nvSpPr>
          <p:spPr>
            <a:xfrm>
              <a:off x="9869056" y="4483334"/>
              <a:ext cx="770964" cy="8045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Arial"/>
                <a:ea typeface="+mn-ea"/>
                <a:cs typeface="+mn-cs"/>
                <a:sym typeface="Arial"/>
              </a:endParaRPr>
            </a:p>
          </p:txBody>
        </p:sp>
        <p:sp>
          <p:nvSpPr>
            <p:cNvPr id="29" name="TextBox 28">
              <a:extLst>
                <a:ext uri="{FF2B5EF4-FFF2-40B4-BE49-F238E27FC236}">
                  <a16:creationId xmlns:a16="http://schemas.microsoft.com/office/drawing/2014/main" id="{D9BFFEFD-7E27-4032-881D-097A0348F5BA}"/>
                </a:ext>
              </a:extLst>
            </p:cNvPr>
            <p:cNvSpPr txBox="1"/>
            <p:nvPr/>
          </p:nvSpPr>
          <p:spPr>
            <a:xfrm>
              <a:off x="9838029" y="4715776"/>
              <a:ext cx="927907" cy="30856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Åpenhet</a:t>
              </a:r>
            </a:p>
          </p:txBody>
        </p:sp>
      </p:grpSp>
      <p:sp>
        <p:nvSpPr>
          <p:cNvPr id="67" name="Oval 66">
            <a:extLst>
              <a:ext uri="{FF2B5EF4-FFF2-40B4-BE49-F238E27FC236}">
                <a16:creationId xmlns:a16="http://schemas.microsoft.com/office/drawing/2014/main" id="{34A029C3-11FC-4355-AC0A-187F9FE57AEF}"/>
              </a:ext>
            </a:extLst>
          </p:cNvPr>
          <p:cNvSpPr/>
          <p:nvPr/>
        </p:nvSpPr>
        <p:spPr>
          <a:xfrm>
            <a:off x="1935607" y="1577732"/>
            <a:ext cx="1800000" cy="1080000"/>
          </a:xfrm>
          <a:prstGeom prst="ellipse">
            <a:avLst/>
          </a:prstGeom>
          <a:solidFill>
            <a:schemeClr val="bg1"/>
          </a:solidFill>
          <a:ln w="31750">
            <a:solidFill>
              <a:srgbClr val="277D82"/>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68" name="TextBox 67">
            <a:extLst>
              <a:ext uri="{FF2B5EF4-FFF2-40B4-BE49-F238E27FC236}">
                <a16:creationId xmlns:a16="http://schemas.microsoft.com/office/drawing/2014/main" id="{6E57D17D-447D-4F1C-857F-DA9C53FD4ED3}"/>
              </a:ext>
            </a:extLst>
          </p:cNvPr>
          <p:cNvSpPr txBox="1"/>
          <p:nvPr/>
        </p:nvSpPr>
        <p:spPr>
          <a:xfrm>
            <a:off x="2284517" y="2005823"/>
            <a:ext cx="1102179" cy="211406"/>
          </a:xfrm>
          <a:prstGeom prst="rect">
            <a:avLst/>
          </a:prstGeom>
          <a:no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125" b="1" i="0" u="none" strike="noStrike" kern="0" cap="none" spc="0" normalizeH="0" baseline="0" noProof="0">
                <a:ln>
                  <a:noFill/>
                </a:ln>
                <a:solidFill>
                  <a:srgbClr val="277D82"/>
                </a:solidFill>
                <a:effectLst/>
                <a:uLnTx/>
                <a:uFillTx/>
                <a:latin typeface="Arial"/>
                <a:cs typeface="Arial"/>
                <a:sym typeface="Arial"/>
              </a:rPr>
              <a:t>Jobbressurser</a:t>
            </a:r>
          </a:p>
        </p:txBody>
      </p:sp>
      <p:sp>
        <p:nvSpPr>
          <p:cNvPr id="69" name="Oval 68">
            <a:extLst>
              <a:ext uri="{FF2B5EF4-FFF2-40B4-BE49-F238E27FC236}">
                <a16:creationId xmlns:a16="http://schemas.microsoft.com/office/drawing/2014/main" id="{0A69F669-1D2C-4A63-9B9C-736D1920C4F9}"/>
              </a:ext>
            </a:extLst>
          </p:cNvPr>
          <p:cNvSpPr/>
          <p:nvPr/>
        </p:nvSpPr>
        <p:spPr>
          <a:xfrm>
            <a:off x="4866556" y="1750877"/>
            <a:ext cx="1638000" cy="720000"/>
          </a:xfrm>
          <a:prstGeom prst="ellipse">
            <a:avLst/>
          </a:prstGeom>
          <a:solidFill>
            <a:schemeClr val="bg1"/>
          </a:solidFill>
          <a:ln w="31750">
            <a:solidFill>
              <a:srgbClr val="277D82"/>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70" name="TextBox 69">
            <a:extLst>
              <a:ext uri="{FF2B5EF4-FFF2-40B4-BE49-F238E27FC236}">
                <a16:creationId xmlns:a16="http://schemas.microsoft.com/office/drawing/2014/main" id="{559C54B1-F87F-46E3-8E70-C32072EA3082}"/>
              </a:ext>
            </a:extLst>
          </p:cNvPr>
          <p:cNvSpPr txBox="1"/>
          <p:nvPr/>
        </p:nvSpPr>
        <p:spPr>
          <a:xfrm>
            <a:off x="4971129" y="2053593"/>
            <a:ext cx="1411551" cy="358061"/>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125" b="1" i="0" u="none" strike="noStrike" kern="0" cap="none" spc="0" normalizeH="0" baseline="0" noProof="0">
                <a:ln>
                  <a:noFill/>
                </a:ln>
                <a:solidFill>
                  <a:srgbClr val="277D82"/>
                </a:solidFill>
                <a:effectLst/>
                <a:uLnTx/>
                <a:uFillTx/>
                <a:latin typeface="Arial"/>
                <a:cs typeface="Arial"/>
                <a:sym typeface="Arial"/>
              </a:rPr>
              <a:t>Jobbengasjement</a:t>
            </a:r>
          </a:p>
        </p:txBody>
      </p:sp>
      <p:cxnSp>
        <p:nvCxnSpPr>
          <p:cNvPr id="72" name="Straight Arrow Connector 71">
            <a:extLst>
              <a:ext uri="{FF2B5EF4-FFF2-40B4-BE49-F238E27FC236}">
                <a16:creationId xmlns:a16="http://schemas.microsoft.com/office/drawing/2014/main" id="{EC1DB487-DDC6-4ED3-AAA2-009391B63281}"/>
              </a:ext>
            </a:extLst>
          </p:cNvPr>
          <p:cNvCxnSpPr>
            <a:cxnSpLocks/>
            <a:stCxn id="67" idx="6"/>
            <a:endCxn id="69" idx="2"/>
          </p:cNvCxnSpPr>
          <p:nvPr/>
        </p:nvCxnSpPr>
        <p:spPr>
          <a:xfrm flipV="1">
            <a:off x="3735607" y="2110877"/>
            <a:ext cx="1130949" cy="68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8396DA3B-9B6D-4EDA-A6CD-130E169EE123}"/>
              </a:ext>
            </a:extLst>
          </p:cNvPr>
          <p:cNvSpPr txBox="1"/>
          <p:nvPr/>
        </p:nvSpPr>
        <p:spPr>
          <a:xfrm flipV="1">
            <a:off x="3523335" y="1561646"/>
            <a:ext cx="212272" cy="369661"/>
          </a:xfrm>
          <a:prstGeom prst="rect">
            <a:avLst/>
          </a:prstGeom>
          <a:no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800" b="0" i="0" u="none" strike="noStrike" kern="0" cap="none" spc="0" normalizeH="0" baseline="0" noProof="0">
                <a:ln>
                  <a:noFill/>
                </a:ln>
                <a:solidFill>
                  <a:srgbClr val="042827"/>
                </a:solidFill>
                <a:effectLst/>
                <a:uLnTx/>
                <a:uFillTx/>
                <a:latin typeface="Arial"/>
                <a:cs typeface="Arial"/>
                <a:sym typeface="Arial"/>
              </a:rPr>
              <a:t>+</a:t>
            </a:r>
          </a:p>
        </p:txBody>
      </p:sp>
      <p:cxnSp>
        <p:nvCxnSpPr>
          <p:cNvPr id="75" name="Straight Arrow Connector 74">
            <a:extLst>
              <a:ext uri="{FF2B5EF4-FFF2-40B4-BE49-F238E27FC236}">
                <a16:creationId xmlns:a16="http://schemas.microsoft.com/office/drawing/2014/main" id="{AA150CAD-6595-4C29-9984-D8DD8DDA1896}"/>
              </a:ext>
            </a:extLst>
          </p:cNvPr>
          <p:cNvCxnSpPr>
            <a:cxnSpLocks/>
            <a:stCxn id="69" idx="6"/>
            <a:endCxn id="155" idx="1"/>
          </p:cNvCxnSpPr>
          <p:nvPr/>
        </p:nvCxnSpPr>
        <p:spPr>
          <a:xfrm>
            <a:off x="6504556" y="2110877"/>
            <a:ext cx="518016" cy="228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7E531A80-9D95-46F2-BB57-8DD5CE7FA06B}"/>
              </a:ext>
            </a:extLst>
          </p:cNvPr>
          <p:cNvSpPr txBox="1"/>
          <p:nvPr/>
        </p:nvSpPr>
        <p:spPr>
          <a:xfrm flipV="1">
            <a:off x="6589460" y="1890898"/>
            <a:ext cx="268611" cy="369661"/>
          </a:xfrm>
          <a:prstGeom prst="rect">
            <a:avLst/>
          </a:prstGeom>
          <a:no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800" b="0" i="0" u="none" strike="noStrike" kern="0" cap="none" spc="0" normalizeH="0" baseline="0" noProof="0">
                <a:ln>
                  <a:noFill/>
                </a:ln>
                <a:solidFill>
                  <a:srgbClr val="042827"/>
                </a:solidFill>
                <a:effectLst/>
                <a:uLnTx/>
                <a:uFillTx/>
                <a:latin typeface="Arial"/>
                <a:cs typeface="Arial"/>
                <a:sym typeface="Arial"/>
              </a:rPr>
              <a:t>+</a:t>
            </a:r>
          </a:p>
        </p:txBody>
      </p:sp>
      <p:sp>
        <p:nvSpPr>
          <p:cNvPr id="88" name="Oval 87">
            <a:extLst>
              <a:ext uri="{FF2B5EF4-FFF2-40B4-BE49-F238E27FC236}">
                <a16:creationId xmlns:a16="http://schemas.microsoft.com/office/drawing/2014/main" id="{3331999A-2E52-4DC9-9250-DDEDF05A5AB7}"/>
              </a:ext>
            </a:extLst>
          </p:cNvPr>
          <p:cNvSpPr/>
          <p:nvPr/>
        </p:nvSpPr>
        <p:spPr>
          <a:xfrm>
            <a:off x="2176246" y="2859190"/>
            <a:ext cx="1800000" cy="1081430"/>
          </a:xfrm>
          <a:prstGeom prst="ellipse">
            <a:avLst/>
          </a:prstGeom>
          <a:solidFill>
            <a:schemeClr val="bg1"/>
          </a:solidFill>
          <a:ln w="317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89" name="TextBox 88">
            <a:extLst>
              <a:ext uri="{FF2B5EF4-FFF2-40B4-BE49-F238E27FC236}">
                <a16:creationId xmlns:a16="http://schemas.microsoft.com/office/drawing/2014/main" id="{AEC6E26D-90A4-49AE-89A6-FE644DA9099D}"/>
              </a:ext>
            </a:extLst>
          </p:cNvPr>
          <p:cNvSpPr txBox="1"/>
          <p:nvPr/>
        </p:nvSpPr>
        <p:spPr>
          <a:xfrm>
            <a:off x="2446674" y="3323986"/>
            <a:ext cx="1102179" cy="211406"/>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125" b="1" i="0" u="none" strike="noStrike" kern="0" cap="none" spc="0" normalizeH="0" baseline="0" noProof="0">
                <a:ln>
                  <a:noFill/>
                </a:ln>
                <a:solidFill>
                  <a:srgbClr val="00338D"/>
                </a:solidFill>
                <a:effectLst/>
                <a:uLnTx/>
                <a:uFillTx/>
                <a:latin typeface="Arial"/>
                <a:cs typeface="Arial"/>
                <a:sym typeface="Arial"/>
              </a:rPr>
              <a:t>Jobbkrav</a:t>
            </a:r>
          </a:p>
        </p:txBody>
      </p:sp>
      <p:sp>
        <p:nvSpPr>
          <p:cNvPr id="90" name="Oval 89">
            <a:extLst>
              <a:ext uri="{FF2B5EF4-FFF2-40B4-BE49-F238E27FC236}">
                <a16:creationId xmlns:a16="http://schemas.microsoft.com/office/drawing/2014/main" id="{15572925-F7CC-4DF2-A8AD-06B808419D82}"/>
              </a:ext>
            </a:extLst>
          </p:cNvPr>
          <p:cNvSpPr/>
          <p:nvPr/>
        </p:nvSpPr>
        <p:spPr>
          <a:xfrm>
            <a:off x="4866556" y="3032669"/>
            <a:ext cx="1638000" cy="720000"/>
          </a:xfrm>
          <a:prstGeom prst="ellipse">
            <a:avLst/>
          </a:prstGeom>
          <a:solidFill>
            <a:schemeClr val="bg1"/>
          </a:solidFill>
          <a:ln w="31750">
            <a:solidFill>
              <a:srgbClr val="00338D"/>
            </a:solid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91" name="TextBox 90">
            <a:extLst>
              <a:ext uri="{FF2B5EF4-FFF2-40B4-BE49-F238E27FC236}">
                <a16:creationId xmlns:a16="http://schemas.microsoft.com/office/drawing/2014/main" id="{0CF5EBF8-12D3-4B50-920E-CF02B6FA06A2}"/>
              </a:ext>
            </a:extLst>
          </p:cNvPr>
          <p:cNvSpPr txBox="1"/>
          <p:nvPr/>
        </p:nvSpPr>
        <p:spPr>
          <a:xfrm>
            <a:off x="5215131" y="3252464"/>
            <a:ext cx="975377" cy="307568"/>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125" b="1" i="0" u="none" strike="noStrike" kern="0" cap="none" spc="0" normalizeH="0" baseline="0" noProof="0">
                <a:ln>
                  <a:noFill/>
                </a:ln>
                <a:solidFill>
                  <a:srgbClr val="00338D"/>
                </a:solidFill>
                <a:effectLst/>
                <a:uLnTx/>
                <a:uFillTx/>
                <a:latin typeface="Arial"/>
                <a:cs typeface="Arial"/>
                <a:sym typeface="Arial"/>
              </a:rPr>
              <a:t>Utmattelse</a:t>
            </a:r>
          </a:p>
        </p:txBody>
      </p:sp>
      <p:sp>
        <p:nvSpPr>
          <p:cNvPr id="92" name="TextBox 91">
            <a:extLst>
              <a:ext uri="{FF2B5EF4-FFF2-40B4-BE49-F238E27FC236}">
                <a16:creationId xmlns:a16="http://schemas.microsoft.com/office/drawing/2014/main" id="{08F5E264-AA27-46DC-BD53-283335073208}"/>
              </a:ext>
            </a:extLst>
          </p:cNvPr>
          <p:cNvSpPr txBox="1"/>
          <p:nvPr/>
        </p:nvSpPr>
        <p:spPr>
          <a:xfrm flipV="1">
            <a:off x="4452881" y="3335673"/>
            <a:ext cx="212272" cy="369661"/>
          </a:xfrm>
          <a:prstGeom prst="rect">
            <a:avLst/>
          </a:prstGeom>
          <a:no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800" b="0" i="0" u="none" strike="noStrike" kern="0" cap="none" spc="0" normalizeH="0" baseline="0" noProof="0">
                <a:ln>
                  <a:noFill/>
                </a:ln>
                <a:solidFill>
                  <a:srgbClr val="042827"/>
                </a:solidFill>
                <a:effectLst/>
                <a:uLnTx/>
                <a:uFillTx/>
                <a:latin typeface="Arial"/>
                <a:cs typeface="Arial"/>
                <a:sym typeface="Arial"/>
              </a:rPr>
              <a:t>+</a:t>
            </a:r>
          </a:p>
        </p:txBody>
      </p:sp>
      <p:cxnSp>
        <p:nvCxnSpPr>
          <p:cNvPr id="93" name="Straight Arrow Connector 92">
            <a:extLst>
              <a:ext uri="{FF2B5EF4-FFF2-40B4-BE49-F238E27FC236}">
                <a16:creationId xmlns:a16="http://schemas.microsoft.com/office/drawing/2014/main" id="{581DE25B-1D6F-4436-9035-B2BBC926D200}"/>
              </a:ext>
            </a:extLst>
          </p:cNvPr>
          <p:cNvCxnSpPr>
            <a:cxnSpLocks/>
            <a:stCxn id="88" idx="6"/>
            <a:endCxn id="90" idx="2"/>
          </p:cNvCxnSpPr>
          <p:nvPr/>
        </p:nvCxnSpPr>
        <p:spPr>
          <a:xfrm flipV="1">
            <a:off x="3976246" y="3392669"/>
            <a:ext cx="890310" cy="72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Sun 94">
            <a:extLst>
              <a:ext uri="{FF2B5EF4-FFF2-40B4-BE49-F238E27FC236}">
                <a16:creationId xmlns:a16="http://schemas.microsoft.com/office/drawing/2014/main" id="{D6FE11E8-3DDA-44A9-85E5-7C37F1566980}"/>
              </a:ext>
            </a:extLst>
          </p:cNvPr>
          <p:cNvSpPr/>
          <p:nvPr/>
        </p:nvSpPr>
        <p:spPr>
          <a:xfrm>
            <a:off x="587789" y="124650"/>
            <a:ext cx="765399" cy="666996"/>
          </a:xfrm>
          <a:prstGeom prst="sun">
            <a:avLst/>
          </a:prstGeom>
          <a:solidFill>
            <a:srgbClr val="FFC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0" i="0" u="none" strike="noStrike" kern="0" cap="none" spc="0" normalizeH="0" baseline="0" noProof="0" err="1">
              <a:ln>
                <a:noFill/>
              </a:ln>
              <a:solidFill>
                <a:srgbClr val="FFFFFF"/>
              </a:solidFill>
              <a:effectLst/>
              <a:uLnTx/>
              <a:uFillTx/>
              <a:latin typeface="Arial"/>
              <a:ea typeface="+mn-ea"/>
              <a:cs typeface="+mn-cs"/>
              <a:sym typeface="Arial"/>
            </a:endParaRPr>
          </a:p>
        </p:txBody>
      </p:sp>
      <p:cxnSp>
        <p:nvCxnSpPr>
          <p:cNvPr id="134" name="Straight Arrow Connector 133">
            <a:extLst>
              <a:ext uri="{FF2B5EF4-FFF2-40B4-BE49-F238E27FC236}">
                <a16:creationId xmlns:a16="http://schemas.microsoft.com/office/drawing/2014/main" id="{BFC7A9A7-2128-435F-BA2C-3C8512F66BB4}"/>
              </a:ext>
            </a:extLst>
          </p:cNvPr>
          <p:cNvCxnSpPr>
            <a:cxnSpLocks/>
            <a:stCxn id="90" idx="6"/>
            <a:endCxn id="155" idx="3"/>
          </p:cNvCxnSpPr>
          <p:nvPr/>
        </p:nvCxnSpPr>
        <p:spPr>
          <a:xfrm>
            <a:off x="6504556" y="3392669"/>
            <a:ext cx="518016" cy="197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F002DD72-2DD3-4E24-AFBD-CE1DF70AA72E}"/>
              </a:ext>
            </a:extLst>
          </p:cNvPr>
          <p:cNvSpPr txBox="1"/>
          <p:nvPr/>
        </p:nvSpPr>
        <p:spPr>
          <a:xfrm flipV="1">
            <a:off x="6533615" y="3483189"/>
            <a:ext cx="212272" cy="369661"/>
          </a:xfrm>
          <a:prstGeom prst="rect">
            <a:avLst/>
          </a:prstGeom>
          <a:no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2700" b="0" i="0" u="none" strike="noStrike" kern="0" cap="none" spc="0" normalizeH="0" baseline="0" noProof="0">
                <a:ln>
                  <a:noFill/>
                </a:ln>
                <a:solidFill>
                  <a:srgbClr val="FF0000"/>
                </a:solidFill>
                <a:effectLst/>
                <a:uLnTx/>
                <a:uFillTx/>
                <a:latin typeface="Arial"/>
                <a:cs typeface="Arial"/>
                <a:sym typeface="Arial"/>
              </a:rPr>
              <a:t>-</a:t>
            </a:r>
          </a:p>
        </p:txBody>
      </p:sp>
      <p:cxnSp>
        <p:nvCxnSpPr>
          <p:cNvPr id="148" name="Straight Arrow Connector 147">
            <a:extLst>
              <a:ext uri="{FF2B5EF4-FFF2-40B4-BE49-F238E27FC236}">
                <a16:creationId xmlns:a16="http://schemas.microsoft.com/office/drawing/2014/main" id="{1EE9857B-EECF-4D72-870A-366C44B12398}"/>
              </a:ext>
            </a:extLst>
          </p:cNvPr>
          <p:cNvCxnSpPr>
            <a:cxnSpLocks/>
            <a:stCxn id="67" idx="5"/>
          </p:cNvCxnSpPr>
          <p:nvPr/>
        </p:nvCxnSpPr>
        <p:spPr>
          <a:xfrm>
            <a:off x="3472003" y="2499570"/>
            <a:ext cx="902062" cy="89309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0DF0632-4EFE-4145-9C95-B1872078E7E2}"/>
              </a:ext>
            </a:extLst>
          </p:cNvPr>
          <p:cNvCxnSpPr>
            <a:cxnSpLocks/>
            <a:stCxn id="88" idx="7"/>
          </p:cNvCxnSpPr>
          <p:nvPr/>
        </p:nvCxnSpPr>
        <p:spPr>
          <a:xfrm flipV="1">
            <a:off x="3712642" y="2117269"/>
            <a:ext cx="605358" cy="9002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Teardrop 158">
            <a:extLst>
              <a:ext uri="{FF2B5EF4-FFF2-40B4-BE49-F238E27FC236}">
                <a16:creationId xmlns:a16="http://schemas.microsoft.com/office/drawing/2014/main" id="{C5EF6324-62F9-4238-A362-F0E542355A43}"/>
              </a:ext>
            </a:extLst>
          </p:cNvPr>
          <p:cNvSpPr>
            <a:spLocks noChangeAspect="1"/>
          </p:cNvSpPr>
          <p:nvPr/>
        </p:nvSpPr>
        <p:spPr>
          <a:xfrm rot="872020">
            <a:off x="592704" y="3943544"/>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60" name="TextBox 159">
            <a:extLst>
              <a:ext uri="{FF2B5EF4-FFF2-40B4-BE49-F238E27FC236}">
                <a16:creationId xmlns:a16="http://schemas.microsoft.com/office/drawing/2014/main" id="{36C61FD6-1344-4536-842E-438A7E6003A0}"/>
              </a:ext>
            </a:extLst>
          </p:cNvPr>
          <p:cNvSpPr txBox="1"/>
          <p:nvPr/>
        </p:nvSpPr>
        <p:spPr>
          <a:xfrm>
            <a:off x="656289" y="4161410"/>
            <a:ext cx="642427"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Arbeidstid </a:t>
            </a:r>
          </a:p>
        </p:txBody>
      </p:sp>
      <p:sp>
        <p:nvSpPr>
          <p:cNvPr id="5" name="Rectangle 4">
            <a:extLst>
              <a:ext uri="{FF2B5EF4-FFF2-40B4-BE49-F238E27FC236}">
                <a16:creationId xmlns:a16="http://schemas.microsoft.com/office/drawing/2014/main" id="{5F15A410-194B-4FDC-AE02-8025C2D9688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Oval 15">
            <a:extLst>
              <a:ext uri="{FF2B5EF4-FFF2-40B4-BE49-F238E27FC236}">
                <a16:creationId xmlns:a16="http://schemas.microsoft.com/office/drawing/2014/main" id="{3DF1076D-494E-40C8-B1DD-E9F9C8F7DB89}"/>
              </a:ext>
            </a:extLst>
          </p:cNvPr>
          <p:cNvSpPr/>
          <p:nvPr/>
        </p:nvSpPr>
        <p:spPr>
          <a:xfrm>
            <a:off x="2226514" y="710803"/>
            <a:ext cx="578223" cy="603437"/>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a:ln>
                <a:noFill/>
              </a:ln>
              <a:solidFill>
                <a:srgbClr val="EEFF41">
                  <a:lumMod val="75000"/>
                </a:srgbClr>
              </a:solidFill>
              <a:effectLst/>
              <a:uLnTx/>
              <a:uFillTx/>
              <a:latin typeface="Arial"/>
              <a:ea typeface="+mn-ea"/>
              <a:cs typeface="+mn-cs"/>
              <a:sym typeface="Arial"/>
            </a:endParaRPr>
          </a:p>
        </p:txBody>
      </p:sp>
      <p:cxnSp>
        <p:nvCxnSpPr>
          <p:cNvPr id="50" name="Connector: Curved 49">
            <a:extLst>
              <a:ext uri="{FF2B5EF4-FFF2-40B4-BE49-F238E27FC236}">
                <a16:creationId xmlns:a16="http://schemas.microsoft.com/office/drawing/2014/main" id="{CA146CCE-C85F-415E-AA86-B94B1E3C6F9A}"/>
              </a:ext>
            </a:extLst>
          </p:cNvPr>
          <p:cNvCxnSpPr>
            <a:cxnSpLocks/>
            <a:stCxn id="20" idx="4"/>
            <a:endCxn id="67" idx="2"/>
          </p:cNvCxnSpPr>
          <p:nvPr/>
        </p:nvCxnSpPr>
        <p:spPr>
          <a:xfrm rot="16200000" flipH="1">
            <a:off x="1093842" y="1275966"/>
            <a:ext cx="630711" cy="1052819"/>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67BC8934-6169-4224-ACA0-008C70CC4DAA}"/>
              </a:ext>
            </a:extLst>
          </p:cNvPr>
          <p:cNvCxnSpPr>
            <a:cxnSpLocks/>
            <a:stCxn id="13" idx="4"/>
            <a:endCxn id="67" idx="2"/>
          </p:cNvCxnSpPr>
          <p:nvPr/>
        </p:nvCxnSpPr>
        <p:spPr>
          <a:xfrm rot="16200000" flipH="1">
            <a:off x="1503430" y="1685555"/>
            <a:ext cx="652750" cy="211603"/>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C97BC1A8-37EE-4113-A5F0-A84574172426}"/>
              </a:ext>
            </a:extLst>
          </p:cNvPr>
          <p:cNvCxnSpPr>
            <a:stCxn id="19" idx="4"/>
            <a:endCxn id="67" idx="0"/>
          </p:cNvCxnSpPr>
          <p:nvPr/>
        </p:nvCxnSpPr>
        <p:spPr>
          <a:xfrm rot="5400000">
            <a:off x="2900534" y="1341339"/>
            <a:ext cx="171467" cy="301319"/>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28515E48-78BF-46E1-97F0-597843A6B175}"/>
              </a:ext>
            </a:extLst>
          </p:cNvPr>
          <p:cNvCxnSpPr>
            <a:stCxn id="16" idx="4"/>
            <a:endCxn id="67" idx="1"/>
          </p:cNvCxnSpPr>
          <p:nvPr/>
        </p:nvCxnSpPr>
        <p:spPr>
          <a:xfrm rot="5400000">
            <a:off x="2146592" y="1366860"/>
            <a:ext cx="421654" cy="316415"/>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3" name="Teardrop 152">
            <a:extLst>
              <a:ext uri="{FF2B5EF4-FFF2-40B4-BE49-F238E27FC236}">
                <a16:creationId xmlns:a16="http://schemas.microsoft.com/office/drawing/2014/main" id="{2E834165-0E28-4B7B-B56D-BCDD92150CCF}"/>
              </a:ext>
            </a:extLst>
          </p:cNvPr>
          <p:cNvSpPr>
            <a:spLocks noChangeAspect="1"/>
          </p:cNvSpPr>
          <p:nvPr/>
        </p:nvSpPr>
        <p:spPr>
          <a:xfrm rot="20498645">
            <a:off x="1465145" y="3714046"/>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54" name="TextBox 153">
            <a:extLst>
              <a:ext uri="{FF2B5EF4-FFF2-40B4-BE49-F238E27FC236}">
                <a16:creationId xmlns:a16="http://schemas.microsoft.com/office/drawing/2014/main" id="{615072A4-17CE-4D36-A9F0-B181B1F8CF4F}"/>
              </a:ext>
            </a:extLst>
          </p:cNvPr>
          <p:cNvSpPr txBox="1"/>
          <p:nvPr/>
        </p:nvSpPr>
        <p:spPr>
          <a:xfrm>
            <a:off x="1537147" y="3810866"/>
            <a:ext cx="642427"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Jobbe med andre mennesker</a:t>
            </a:r>
          </a:p>
        </p:txBody>
      </p:sp>
      <p:sp>
        <p:nvSpPr>
          <p:cNvPr id="157" name="Teardrop 156">
            <a:extLst>
              <a:ext uri="{FF2B5EF4-FFF2-40B4-BE49-F238E27FC236}">
                <a16:creationId xmlns:a16="http://schemas.microsoft.com/office/drawing/2014/main" id="{60D0C581-ADCF-4FA0-B4BC-8FD27CC52B67}"/>
              </a:ext>
            </a:extLst>
          </p:cNvPr>
          <p:cNvSpPr>
            <a:spLocks noChangeAspect="1"/>
          </p:cNvSpPr>
          <p:nvPr/>
        </p:nvSpPr>
        <p:spPr>
          <a:xfrm>
            <a:off x="1157321" y="4425178"/>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61" name="TextBox 160">
            <a:extLst>
              <a:ext uri="{FF2B5EF4-FFF2-40B4-BE49-F238E27FC236}">
                <a16:creationId xmlns:a16="http://schemas.microsoft.com/office/drawing/2014/main" id="{97B838E1-BD66-411C-B06A-065B0DC01AF5}"/>
              </a:ext>
            </a:extLst>
          </p:cNvPr>
          <p:cNvSpPr txBox="1"/>
          <p:nvPr/>
        </p:nvSpPr>
        <p:spPr>
          <a:xfrm>
            <a:off x="1185681" y="4577985"/>
            <a:ext cx="642427"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Manuelt arbeid</a:t>
            </a:r>
          </a:p>
        </p:txBody>
      </p:sp>
      <p:sp>
        <p:nvSpPr>
          <p:cNvPr id="163" name="Teardrop 162">
            <a:extLst>
              <a:ext uri="{FF2B5EF4-FFF2-40B4-BE49-F238E27FC236}">
                <a16:creationId xmlns:a16="http://schemas.microsoft.com/office/drawing/2014/main" id="{08E5AC38-A2B3-4D6E-8F4B-DA41B2567866}"/>
              </a:ext>
            </a:extLst>
          </p:cNvPr>
          <p:cNvSpPr>
            <a:spLocks noChangeAspect="1"/>
          </p:cNvSpPr>
          <p:nvPr/>
        </p:nvSpPr>
        <p:spPr>
          <a:xfrm rot="19594071">
            <a:off x="2100194" y="4128373"/>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64" name="TextBox 163">
            <a:extLst>
              <a:ext uri="{FF2B5EF4-FFF2-40B4-BE49-F238E27FC236}">
                <a16:creationId xmlns:a16="http://schemas.microsoft.com/office/drawing/2014/main" id="{BC0FC69D-15C7-4C1B-B718-62B861F8F349}"/>
              </a:ext>
            </a:extLst>
          </p:cNvPr>
          <p:cNvSpPr txBox="1"/>
          <p:nvPr/>
        </p:nvSpPr>
        <p:spPr>
          <a:xfrm>
            <a:off x="2147583" y="4285650"/>
            <a:ext cx="642427"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Omstilling</a:t>
            </a:r>
          </a:p>
        </p:txBody>
      </p:sp>
      <p:sp>
        <p:nvSpPr>
          <p:cNvPr id="165" name="Teardrop 164">
            <a:extLst>
              <a:ext uri="{FF2B5EF4-FFF2-40B4-BE49-F238E27FC236}">
                <a16:creationId xmlns:a16="http://schemas.microsoft.com/office/drawing/2014/main" id="{C05D5EED-ABA5-4568-BC77-8B3514D7FB2C}"/>
              </a:ext>
            </a:extLst>
          </p:cNvPr>
          <p:cNvSpPr>
            <a:spLocks noChangeAspect="1"/>
          </p:cNvSpPr>
          <p:nvPr/>
        </p:nvSpPr>
        <p:spPr>
          <a:xfrm rot="19246629">
            <a:off x="2968896" y="4170896"/>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66" name="TextBox 165">
            <a:extLst>
              <a:ext uri="{FF2B5EF4-FFF2-40B4-BE49-F238E27FC236}">
                <a16:creationId xmlns:a16="http://schemas.microsoft.com/office/drawing/2014/main" id="{B155227C-5B56-4938-8152-2697320BABE9}"/>
              </a:ext>
            </a:extLst>
          </p:cNvPr>
          <p:cNvSpPr txBox="1"/>
          <p:nvPr/>
        </p:nvSpPr>
        <p:spPr>
          <a:xfrm>
            <a:off x="2984184" y="4277096"/>
            <a:ext cx="733541" cy="301347"/>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Organisering av arbeidet</a:t>
            </a:r>
          </a:p>
        </p:txBody>
      </p:sp>
      <p:sp>
        <p:nvSpPr>
          <p:cNvPr id="167" name="Teardrop 166">
            <a:extLst>
              <a:ext uri="{FF2B5EF4-FFF2-40B4-BE49-F238E27FC236}">
                <a16:creationId xmlns:a16="http://schemas.microsoft.com/office/drawing/2014/main" id="{C35EC48B-7831-4965-BCBB-390B7E2DE963}"/>
              </a:ext>
            </a:extLst>
          </p:cNvPr>
          <p:cNvSpPr>
            <a:spLocks noChangeAspect="1"/>
          </p:cNvSpPr>
          <p:nvPr/>
        </p:nvSpPr>
        <p:spPr>
          <a:xfrm rot="16842380">
            <a:off x="3690699" y="3883971"/>
            <a:ext cx="743831" cy="648000"/>
          </a:xfrm>
          <a:prstGeom prst="teardrop">
            <a:avLst/>
          </a:prstGeom>
          <a:solidFill>
            <a:srgbClr val="00338D">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68" name="TextBox 167">
            <a:extLst>
              <a:ext uri="{FF2B5EF4-FFF2-40B4-BE49-F238E27FC236}">
                <a16:creationId xmlns:a16="http://schemas.microsoft.com/office/drawing/2014/main" id="{FA0759D4-7CEC-4BEE-ADD6-F181F30A1E87}"/>
              </a:ext>
            </a:extLst>
          </p:cNvPr>
          <p:cNvSpPr txBox="1"/>
          <p:nvPr/>
        </p:nvSpPr>
        <p:spPr>
          <a:xfrm>
            <a:off x="3731638" y="4066330"/>
            <a:ext cx="642427"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Tidspress</a:t>
            </a:r>
          </a:p>
        </p:txBody>
      </p:sp>
      <p:sp>
        <p:nvSpPr>
          <p:cNvPr id="169" name="Teardrop 168">
            <a:extLst>
              <a:ext uri="{FF2B5EF4-FFF2-40B4-BE49-F238E27FC236}">
                <a16:creationId xmlns:a16="http://schemas.microsoft.com/office/drawing/2014/main" id="{8FA7D639-2DA4-49EF-B5F2-4C280B791A46}"/>
              </a:ext>
            </a:extLst>
          </p:cNvPr>
          <p:cNvSpPr>
            <a:spLocks noChangeAspect="1"/>
          </p:cNvSpPr>
          <p:nvPr/>
        </p:nvSpPr>
        <p:spPr>
          <a:xfrm rot="872020">
            <a:off x="962501" y="3193583"/>
            <a:ext cx="743831" cy="648000"/>
          </a:xfrm>
          <a:prstGeom prst="teardrop">
            <a:avLst/>
          </a:prstGeom>
          <a:solidFill>
            <a:srgbClr val="8AA1CB"/>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err="1">
              <a:ln>
                <a:noFill/>
              </a:ln>
              <a:solidFill>
                <a:srgbClr val="FFFFFF"/>
              </a:solidFill>
              <a:effectLst/>
              <a:uLnTx/>
              <a:uFillTx/>
              <a:latin typeface="Arial"/>
              <a:ea typeface="+mn-ea"/>
              <a:cs typeface="+mn-cs"/>
              <a:sym typeface="Arial"/>
            </a:endParaRPr>
          </a:p>
        </p:txBody>
      </p:sp>
      <p:sp>
        <p:nvSpPr>
          <p:cNvPr id="170" name="TextBox 169">
            <a:extLst>
              <a:ext uri="{FF2B5EF4-FFF2-40B4-BE49-F238E27FC236}">
                <a16:creationId xmlns:a16="http://schemas.microsoft.com/office/drawing/2014/main" id="{78EF07D7-0943-4914-B869-E015F7BB5925}"/>
              </a:ext>
            </a:extLst>
          </p:cNvPr>
          <p:cNvSpPr txBox="1"/>
          <p:nvPr/>
        </p:nvSpPr>
        <p:spPr>
          <a:xfrm>
            <a:off x="964619" y="3378006"/>
            <a:ext cx="783653" cy="231425"/>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800" b="1" i="0" u="none" strike="noStrike" kern="0" cap="none" spc="0" normalizeH="0" baseline="0" noProof="0">
                <a:ln>
                  <a:noFill/>
                </a:ln>
                <a:solidFill>
                  <a:srgbClr val="FFFFFF"/>
                </a:solidFill>
                <a:effectLst/>
                <a:uLnTx/>
                <a:uFillTx/>
                <a:latin typeface="Arial"/>
                <a:cs typeface="Arial"/>
                <a:sym typeface="Arial"/>
              </a:rPr>
              <a:t>Arbeidspress</a:t>
            </a:r>
          </a:p>
        </p:txBody>
      </p:sp>
      <p:sp>
        <p:nvSpPr>
          <p:cNvPr id="20" name="Oval 19">
            <a:extLst>
              <a:ext uri="{FF2B5EF4-FFF2-40B4-BE49-F238E27FC236}">
                <a16:creationId xmlns:a16="http://schemas.microsoft.com/office/drawing/2014/main" id="{16FFEE04-2BDC-4885-850E-52560B688DD2}"/>
              </a:ext>
            </a:extLst>
          </p:cNvPr>
          <p:cNvSpPr/>
          <p:nvPr/>
        </p:nvSpPr>
        <p:spPr>
          <a:xfrm>
            <a:off x="532934" y="883584"/>
            <a:ext cx="699707" cy="603437"/>
          </a:xfrm>
          <a:prstGeom prst="ellipse">
            <a:avLst/>
          </a:prstGeom>
          <a:solidFill>
            <a:srgbClr val="A7CA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a:ln>
                <a:noFill/>
              </a:ln>
              <a:solidFill>
                <a:srgbClr val="EEFF41">
                  <a:lumMod val="75000"/>
                </a:srgbClr>
              </a:solidFill>
              <a:effectLst/>
              <a:uLnTx/>
              <a:uFillTx/>
              <a:latin typeface="Arial"/>
              <a:ea typeface="+mn-ea"/>
              <a:cs typeface="+mn-cs"/>
              <a:sym typeface="Arial"/>
            </a:endParaRPr>
          </a:p>
        </p:txBody>
      </p:sp>
      <p:sp>
        <p:nvSpPr>
          <p:cNvPr id="28" name="TextBox 27">
            <a:extLst>
              <a:ext uri="{FF2B5EF4-FFF2-40B4-BE49-F238E27FC236}">
                <a16:creationId xmlns:a16="http://schemas.microsoft.com/office/drawing/2014/main" id="{E6316D6D-37EA-4710-A789-A63F80EB6515}"/>
              </a:ext>
            </a:extLst>
          </p:cNvPr>
          <p:cNvSpPr txBox="1"/>
          <p:nvPr/>
        </p:nvSpPr>
        <p:spPr>
          <a:xfrm>
            <a:off x="2153018" y="858124"/>
            <a:ext cx="712738" cy="231424"/>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Autonomi</a:t>
            </a:r>
          </a:p>
        </p:txBody>
      </p:sp>
      <p:sp>
        <p:nvSpPr>
          <p:cNvPr id="24" name="TextBox 23">
            <a:extLst>
              <a:ext uri="{FF2B5EF4-FFF2-40B4-BE49-F238E27FC236}">
                <a16:creationId xmlns:a16="http://schemas.microsoft.com/office/drawing/2014/main" id="{B22C3794-531A-4E7D-9B05-E13B95EA7458}"/>
              </a:ext>
            </a:extLst>
          </p:cNvPr>
          <p:cNvSpPr txBox="1"/>
          <p:nvPr/>
        </p:nvSpPr>
        <p:spPr>
          <a:xfrm>
            <a:off x="443878" y="959132"/>
            <a:ext cx="880036" cy="408638"/>
          </a:xfrm>
          <a:prstGeom prst="rect">
            <a:avLst/>
          </a:prstGeom>
          <a:noFill/>
          <a:ln>
            <a:noFill/>
          </a:ln>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00" b="1" i="0" u="none" strike="noStrike" kern="0" cap="none" spc="0" normalizeH="0" baseline="0" noProof="0">
                <a:ln>
                  <a:noFill/>
                </a:ln>
                <a:solidFill>
                  <a:srgbClr val="277D82"/>
                </a:solidFill>
                <a:effectLst/>
                <a:uLnTx/>
                <a:uFillTx/>
                <a:latin typeface="Arial"/>
                <a:cs typeface="Arial"/>
                <a:sym typeface="Arial"/>
              </a:rPr>
              <a:t>Samarbeids-orientering</a:t>
            </a:r>
          </a:p>
        </p:txBody>
      </p:sp>
      <p:cxnSp>
        <p:nvCxnSpPr>
          <p:cNvPr id="71" name="Connector: Curved 70">
            <a:extLst>
              <a:ext uri="{FF2B5EF4-FFF2-40B4-BE49-F238E27FC236}">
                <a16:creationId xmlns:a16="http://schemas.microsoft.com/office/drawing/2014/main" id="{6761E993-FDEC-45A7-BEF0-3AFA4AF977FD}"/>
              </a:ext>
            </a:extLst>
          </p:cNvPr>
          <p:cNvCxnSpPr>
            <a:cxnSpLocks/>
            <a:stCxn id="18" idx="4"/>
          </p:cNvCxnSpPr>
          <p:nvPr/>
        </p:nvCxnSpPr>
        <p:spPr>
          <a:xfrm rot="5400000">
            <a:off x="3579578" y="1658267"/>
            <a:ext cx="274855" cy="185197"/>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282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E1474-4277-47E9-925E-49805E86122C}"/>
              </a:ext>
            </a:extLst>
          </p:cNvPr>
          <p:cNvSpPr/>
          <p:nvPr/>
        </p:nvSpPr>
        <p:spPr>
          <a:xfrm>
            <a:off x="171140" y="56684"/>
            <a:ext cx="8716616" cy="5024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Open Sans" panose="020B0604020202020204" charset="0"/>
              <a:ea typeface="+mn-ea"/>
              <a:cs typeface="Open Sans" panose="020B0604020202020204" charset="0"/>
              <a:sym typeface="Arial"/>
            </a:endParaRPr>
          </a:p>
        </p:txBody>
      </p:sp>
      <p:sp>
        <p:nvSpPr>
          <p:cNvPr id="3" name="Rectangle 2">
            <a:extLst>
              <a:ext uri="{FF2B5EF4-FFF2-40B4-BE49-F238E27FC236}">
                <a16:creationId xmlns:a16="http://schemas.microsoft.com/office/drawing/2014/main" id="{5A893445-AD01-44F3-B54A-BCD8C4ADB9EB}"/>
              </a:ext>
            </a:extLst>
          </p:cNvPr>
          <p:cNvSpPr/>
          <p:nvPr/>
        </p:nvSpPr>
        <p:spPr>
          <a:xfrm>
            <a:off x="379475" y="562239"/>
            <a:ext cx="2802636" cy="6117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675"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675"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675"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675"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675"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24" name="TextBox 23">
            <a:extLst>
              <a:ext uri="{FF2B5EF4-FFF2-40B4-BE49-F238E27FC236}">
                <a16:creationId xmlns:a16="http://schemas.microsoft.com/office/drawing/2014/main" id="{39923394-0932-4120-BCF5-07E537A5F2C4}"/>
              </a:ext>
            </a:extLst>
          </p:cNvPr>
          <p:cNvSpPr txBox="1"/>
          <p:nvPr/>
        </p:nvSpPr>
        <p:spPr>
          <a:xfrm>
            <a:off x="1273941" y="4638070"/>
            <a:ext cx="7352114" cy="425420"/>
          </a:xfrm>
          <a:prstGeom prst="rect">
            <a:avLst/>
          </a:prstGeom>
          <a:solidFill>
            <a:srgbClr val="D9E8D5"/>
          </a:solidFill>
        </p:spPr>
        <p:txBody>
          <a:bodyPr wrap="square" lIns="40958" tIns="40958" rIns="40958" bIns="40958" rtlCol="0">
            <a:noAutofit/>
          </a:bodyPr>
          <a:lstStyle/>
          <a:p>
            <a:pPr marL="0" marR="0" lvl="0" indent="0" algn="l"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50" b="0" i="0" u="none" strike="noStrike" kern="0" cap="none" spc="0" normalizeH="0" baseline="0" noProof="0">
                <a:ln>
                  <a:noFill/>
                </a:ln>
                <a:solidFill>
                  <a:srgbClr val="042827"/>
                </a:solidFill>
                <a:effectLst/>
                <a:uLnTx/>
                <a:uFillTx/>
                <a:latin typeface="Open Sans" panose="020B0604020202020204" charset="0"/>
                <a:cs typeface="Open Sans" panose="020B0604020202020204" charset="0"/>
                <a:sym typeface="Arial"/>
              </a:rPr>
              <a:t>*</a:t>
            </a:r>
            <a:r>
              <a:rPr kumimoji="0" lang="nb-NO" sz="750" b="0" i="0" u="none" strike="noStrike" kern="0" cap="none" spc="0" normalizeH="0" baseline="0" noProof="0">
                <a:ln>
                  <a:noFill/>
                </a:ln>
                <a:solidFill>
                  <a:srgbClr val="042827"/>
                </a:solidFill>
                <a:effectLst/>
                <a:uLnTx/>
                <a:uFillTx/>
                <a:latin typeface="Open Sans" panose="020B0604020202020204" charset="0"/>
                <a:cs typeface="Open Sans" panose="020B0604020202020204" charset="0"/>
                <a:sym typeface="Arial"/>
              </a:rPr>
              <a:t> Utsagn hentet fra «Håndbok i medarbeiderdrevet innovasjon» https://www.regjeringen.no/no/dokumenter/handbok-i-medarbeiderdrevet-innovasjon/id666818/</a:t>
            </a:r>
          </a:p>
        </p:txBody>
      </p:sp>
      <p:sp>
        <p:nvSpPr>
          <p:cNvPr id="29" name="TextBox 28">
            <a:extLst>
              <a:ext uri="{FF2B5EF4-FFF2-40B4-BE49-F238E27FC236}">
                <a16:creationId xmlns:a16="http://schemas.microsoft.com/office/drawing/2014/main" id="{B1492CCC-F0BD-4A50-AABD-62CF2FC20EAC}"/>
              </a:ext>
            </a:extLst>
          </p:cNvPr>
          <p:cNvSpPr txBox="1"/>
          <p:nvPr/>
        </p:nvSpPr>
        <p:spPr>
          <a:xfrm>
            <a:off x="3512534" y="223625"/>
            <a:ext cx="1756094" cy="306681"/>
          </a:xfrm>
          <a:prstGeom prst="rect">
            <a:avLst/>
          </a:prstGeom>
          <a:noFill/>
        </p:spPr>
        <p:txBody>
          <a:bodyPr wrap="square" lIns="40958" tIns="40958" rIns="40958" bIns="40958" rtlCol="0">
            <a:noAutofit/>
          </a:bodyPr>
          <a:lstStyle/>
          <a:p>
            <a:pPr marL="0" marR="0" lvl="0" indent="0" algn="ct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125" b="1" i="0" u="none" strike="noStrike" kern="0" cap="none" spc="0" normalizeH="0" baseline="0" noProof="0">
                <a:ln>
                  <a:noFill/>
                </a:ln>
                <a:solidFill>
                  <a:srgbClr val="277D82"/>
                </a:solidFill>
                <a:effectLst/>
                <a:uLnTx/>
                <a:uFillTx/>
                <a:latin typeface="Open Sans" panose="020B0604020202020204" charset="0"/>
                <a:cs typeface="Open Sans" panose="020B0604020202020204" charset="0"/>
                <a:sym typeface="Arial"/>
              </a:rPr>
              <a:t>JOBBRESSURSER</a:t>
            </a:r>
          </a:p>
        </p:txBody>
      </p:sp>
      <p:sp>
        <p:nvSpPr>
          <p:cNvPr id="6" name="Rectangle 5">
            <a:extLst>
              <a:ext uri="{FF2B5EF4-FFF2-40B4-BE49-F238E27FC236}">
                <a16:creationId xmlns:a16="http://schemas.microsoft.com/office/drawing/2014/main" id="{D6EA3D01-142D-4A21-8759-21BDC1DC6677}"/>
              </a:ext>
            </a:extLst>
          </p:cNvPr>
          <p:cNvSpPr/>
          <p:nvPr/>
        </p:nvSpPr>
        <p:spPr>
          <a:xfrm>
            <a:off x="6674460" y="916510"/>
            <a:ext cx="2055764" cy="17101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AUTONOMI</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Ha innflytelse og ansvar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Medarbeidere kan påvirke egen arbeidshverdag</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At ledere er villige til å gi fra seg autoritet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Hvis du har gitt ansvaret fra deg, må du ikke gå inn og overstyre.</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8" name="Rectangle 7">
            <a:extLst>
              <a:ext uri="{FF2B5EF4-FFF2-40B4-BE49-F238E27FC236}">
                <a16:creationId xmlns:a16="http://schemas.microsoft.com/office/drawing/2014/main" id="{ECE87981-D771-4F8F-91E9-F6DA7D843FBB}"/>
              </a:ext>
            </a:extLst>
          </p:cNvPr>
          <p:cNvSpPr/>
          <p:nvPr/>
        </p:nvSpPr>
        <p:spPr>
          <a:xfrm>
            <a:off x="6787884" y="2866229"/>
            <a:ext cx="1942340" cy="11613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STOLTHET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En sterk identifisering med virksomheten</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Høy trivselsfaktor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Godt omdømme </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12" name="Rectangle 11">
            <a:extLst>
              <a:ext uri="{FF2B5EF4-FFF2-40B4-BE49-F238E27FC236}">
                <a16:creationId xmlns:a16="http://schemas.microsoft.com/office/drawing/2014/main" id="{A721E5B5-D138-4DCD-938F-2F19130EB005}"/>
              </a:ext>
            </a:extLst>
          </p:cNvPr>
          <p:cNvSpPr/>
          <p:nvPr/>
        </p:nvSpPr>
        <p:spPr>
          <a:xfrm>
            <a:off x="4760973" y="945935"/>
            <a:ext cx="1850745" cy="152516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TRYGGHET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Takhøyde</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Tørre å stille «dumme spørsmål»</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«Her er det lov å tenke og si det, og det blir smakt på»</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Visshet om at vi støtter hverandre når ting er vanskelige</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18" name="Rectangle 17">
            <a:extLst>
              <a:ext uri="{FF2B5EF4-FFF2-40B4-BE49-F238E27FC236}">
                <a16:creationId xmlns:a16="http://schemas.microsoft.com/office/drawing/2014/main" id="{C8075B95-B2C5-470B-A03C-2BA89D711C2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Open Sans" panose="020B0604020202020204" charset="0"/>
              <a:ea typeface="+mn-ea"/>
              <a:cs typeface="Open Sans" panose="020B0604020202020204" charset="0"/>
              <a:sym typeface="Arial"/>
            </a:endParaRPr>
          </a:p>
        </p:txBody>
      </p:sp>
      <p:sp>
        <p:nvSpPr>
          <p:cNvPr id="19" name="Oval 18">
            <a:extLst>
              <a:ext uri="{FF2B5EF4-FFF2-40B4-BE49-F238E27FC236}">
                <a16:creationId xmlns:a16="http://schemas.microsoft.com/office/drawing/2014/main" id="{E7691E1A-7081-4507-A052-EC932E185B08}"/>
              </a:ext>
            </a:extLst>
          </p:cNvPr>
          <p:cNvSpPr/>
          <p:nvPr/>
        </p:nvSpPr>
        <p:spPr>
          <a:xfrm>
            <a:off x="2985576" y="677164"/>
            <a:ext cx="620892" cy="621398"/>
          </a:xfrm>
          <a:prstGeom prst="ellipse">
            <a:avLst/>
          </a:prstGeom>
          <a:solidFill>
            <a:srgbClr val="A7CA9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cxnSp>
        <p:nvCxnSpPr>
          <p:cNvPr id="20" name="Connector: Curved 19">
            <a:extLst>
              <a:ext uri="{FF2B5EF4-FFF2-40B4-BE49-F238E27FC236}">
                <a16:creationId xmlns:a16="http://schemas.microsoft.com/office/drawing/2014/main" id="{AE48E9BA-FB85-49A4-B61A-80720A818353}"/>
              </a:ext>
            </a:extLst>
          </p:cNvPr>
          <p:cNvCxnSpPr>
            <a:cxnSpLocks/>
            <a:stCxn id="33" idx="4"/>
          </p:cNvCxnSpPr>
          <p:nvPr/>
        </p:nvCxnSpPr>
        <p:spPr>
          <a:xfrm rot="5400000">
            <a:off x="6635699" y="3697841"/>
            <a:ext cx="776464" cy="229036"/>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D77A6BC5-388E-4EF9-A1C3-AD28CCBA3F37}"/>
              </a:ext>
            </a:extLst>
          </p:cNvPr>
          <p:cNvCxnSpPr>
            <a:stCxn id="31" idx="4"/>
          </p:cNvCxnSpPr>
          <p:nvPr/>
        </p:nvCxnSpPr>
        <p:spPr>
          <a:xfrm rot="16200000" flipH="1">
            <a:off x="6767971" y="1541671"/>
            <a:ext cx="929250" cy="649877"/>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519B117-D581-4B9A-83B2-110F8EB44F15}"/>
              </a:ext>
            </a:extLst>
          </p:cNvPr>
          <p:cNvSpPr/>
          <p:nvPr/>
        </p:nvSpPr>
        <p:spPr>
          <a:xfrm>
            <a:off x="1213345" y="686088"/>
            <a:ext cx="751459" cy="640212"/>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25" name="Oval 24">
            <a:extLst>
              <a:ext uri="{FF2B5EF4-FFF2-40B4-BE49-F238E27FC236}">
                <a16:creationId xmlns:a16="http://schemas.microsoft.com/office/drawing/2014/main" id="{5E70EBD2-694C-4E39-9908-FD22D376CCB8}"/>
              </a:ext>
            </a:extLst>
          </p:cNvPr>
          <p:cNvSpPr/>
          <p:nvPr/>
        </p:nvSpPr>
        <p:spPr>
          <a:xfrm>
            <a:off x="4776065" y="892531"/>
            <a:ext cx="746353" cy="659112"/>
          </a:xfrm>
          <a:prstGeom prst="ellipse">
            <a:avLst/>
          </a:prstGeom>
          <a:solidFill>
            <a:srgbClr val="A7CA9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31" name="Oval 30">
            <a:extLst>
              <a:ext uri="{FF2B5EF4-FFF2-40B4-BE49-F238E27FC236}">
                <a16:creationId xmlns:a16="http://schemas.microsoft.com/office/drawing/2014/main" id="{105BE93E-BB09-4539-A318-7828B88E7ABF}"/>
              </a:ext>
            </a:extLst>
          </p:cNvPr>
          <p:cNvSpPr/>
          <p:nvPr/>
        </p:nvSpPr>
        <p:spPr>
          <a:xfrm>
            <a:off x="6618546" y="798548"/>
            <a:ext cx="578223" cy="603437"/>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33" name="Oval 32">
            <a:extLst>
              <a:ext uri="{FF2B5EF4-FFF2-40B4-BE49-F238E27FC236}">
                <a16:creationId xmlns:a16="http://schemas.microsoft.com/office/drawing/2014/main" id="{04541AD6-0181-47BA-9EB6-6DCC1B751037}"/>
              </a:ext>
            </a:extLst>
          </p:cNvPr>
          <p:cNvSpPr/>
          <p:nvPr/>
        </p:nvSpPr>
        <p:spPr>
          <a:xfrm>
            <a:off x="6762161" y="2734093"/>
            <a:ext cx="752576" cy="690034"/>
          </a:xfrm>
          <a:prstGeom prst="ellipse">
            <a:avLst/>
          </a:prstGeom>
          <a:solidFill>
            <a:srgbClr val="A7CA9E">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35" name="Oval 34">
            <a:extLst>
              <a:ext uri="{FF2B5EF4-FFF2-40B4-BE49-F238E27FC236}">
                <a16:creationId xmlns:a16="http://schemas.microsoft.com/office/drawing/2014/main" id="{28C33492-26E7-4BBF-84FD-2ED4406BEEE2}"/>
              </a:ext>
            </a:extLst>
          </p:cNvPr>
          <p:cNvSpPr/>
          <p:nvPr/>
        </p:nvSpPr>
        <p:spPr>
          <a:xfrm>
            <a:off x="1533482" y="2978960"/>
            <a:ext cx="679714" cy="697721"/>
          </a:xfrm>
          <a:prstGeom prst="ellipse">
            <a:avLst/>
          </a:prstGeom>
          <a:solidFill>
            <a:srgbClr val="A7CA9E">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38" name="Oval 37">
            <a:extLst>
              <a:ext uri="{FF2B5EF4-FFF2-40B4-BE49-F238E27FC236}">
                <a16:creationId xmlns:a16="http://schemas.microsoft.com/office/drawing/2014/main" id="{6D74A2B7-963C-46A2-B57D-B1DDAC4B9949}"/>
              </a:ext>
            </a:extLst>
          </p:cNvPr>
          <p:cNvSpPr/>
          <p:nvPr/>
        </p:nvSpPr>
        <p:spPr>
          <a:xfrm>
            <a:off x="4825387" y="2298515"/>
            <a:ext cx="791459" cy="659112"/>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err="1">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sp>
        <p:nvSpPr>
          <p:cNvPr id="40" name="Oval 39">
            <a:extLst>
              <a:ext uri="{FF2B5EF4-FFF2-40B4-BE49-F238E27FC236}">
                <a16:creationId xmlns:a16="http://schemas.microsoft.com/office/drawing/2014/main" id="{F7AF1380-0A47-41CF-9F11-5875B804289D}"/>
              </a:ext>
            </a:extLst>
          </p:cNvPr>
          <p:cNvSpPr/>
          <p:nvPr/>
        </p:nvSpPr>
        <p:spPr>
          <a:xfrm>
            <a:off x="2598725" y="1675651"/>
            <a:ext cx="649878" cy="620106"/>
          </a:xfrm>
          <a:prstGeom prst="ellipse">
            <a:avLst/>
          </a:prstGeom>
          <a:solidFill>
            <a:srgbClr val="A7CA9E"/>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125" b="1" i="0" u="none" strike="noStrike" kern="0" cap="none" spc="0" normalizeH="0" baseline="0" noProof="0">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cxnSp>
        <p:nvCxnSpPr>
          <p:cNvPr id="41" name="Connector: Curved 40">
            <a:extLst>
              <a:ext uri="{FF2B5EF4-FFF2-40B4-BE49-F238E27FC236}">
                <a16:creationId xmlns:a16="http://schemas.microsoft.com/office/drawing/2014/main" id="{634EB642-C3C7-4DDE-86E5-AA631867149D}"/>
              </a:ext>
            </a:extLst>
          </p:cNvPr>
          <p:cNvCxnSpPr>
            <a:cxnSpLocks/>
            <a:stCxn id="45" idx="4"/>
          </p:cNvCxnSpPr>
          <p:nvPr/>
        </p:nvCxnSpPr>
        <p:spPr>
          <a:xfrm rot="16200000" flipH="1">
            <a:off x="1093562" y="2534799"/>
            <a:ext cx="561127" cy="1068538"/>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0DEF556D-37C9-4125-A365-9BCB2CDCB953}"/>
              </a:ext>
            </a:extLst>
          </p:cNvPr>
          <p:cNvCxnSpPr>
            <a:cxnSpLocks/>
            <a:stCxn id="22" idx="4"/>
          </p:cNvCxnSpPr>
          <p:nvPr/>
        </p:nvCxnSpPr>
        <p:spPr>
          <a:xfrm rot="16200000" flipH="1">
            <a:off x="1371945" y="1543429"/>
            <a:ext cx="643908" cy="209649"/>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E12D15C0-1D7A-49CF-A83C-67AE7BB6B983}"/>
              </a:ext>
            </a:extLst>
          </p:cNvPr>
          <p:cNvCxnSpPr>
            <a:cxnSpLocks/>
            <a:stCxn id="19" idx="4"/>
          </p:cNvCxnSpPr>
          <p:nvPr/>
        </p:nvCxnSpPr>
        <p:spPr>
          <a:xfrm rot="5400000">
            <a:off x="3057943" y="1213989"/>
            <a:ext cx="153506" cy="322653"/>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B4FB9838-6F87-409C-A026-C34058F17965}"/>
              </a:ext>
            </a:extLst>
          </p:cNvPr>
          <p:cNvCxnSpPr>
            <a:cxnSpLocks/>
            <a:stCxn id="40" idx="4"/>
          </p:cNvCxnSpPr>
          <p:nvPr/>
        </p:nvCxnSpPr>
        <p:spPr>
          <a:xfrm rot="5400000">
            <a:off x="2399823" y="2785360"/>
            <a:ext cx="1013444" cy="34239"/>
          </a:xfrm>
          <a:prstGeom prst="curvedConnector3">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DA319E1-192D-4510-BCDE-1879E2B3442D}"/>
              </a:ext>
            </a:extLst>
          </p:cNvPr>
          <p:cNvSpPr/>
          <p:nvPr/>
        </p:nvSpPr>
        <p:spPr>
          <a:xfrm>
            <a:off x="413776" y="2070809"/>
            <a:ext cx="852159" cy="717696"/>
          </a:xfrm>
          <a:prstGeom prst="ellipse">
            <a:avLst/>
          </a:prstGeom>
          <a:solidFill>
            <a:srgbClr val="A7CA9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000" b="1" i="0" u="none" strike="noStrike" kern="0" cap="none" spc="0" normalizeH="0" baseline="0" noProof="0">
              <a:ln>
                <a:noFill/>
              </a:ln>
              <a:solidFill>
                <a:srgbClr val="EEFF41">
                  <a:lumMod val="75000"/>
                </a:srgbClr>
              </a:solidFill>
              <a:effectLst/>
              <a:uLnTx/>
              <a:uFillTx/>
              <a:latin typeface="Open Sans" panose="020B0604020202020204" charset="0"/>
              <a:ea typeface="+mn-ea"/>
              <a:cs typeface="Open Sans" panose="020B0604020202020204" charset="0"/>
              <a:sym typeface="Arial"/>
            </a:endParaRPr>
          </a:p>
        </p:txBody>
      </p:sp>
      <p:cxnSp>
        <p:nvCxnSpPr>
          <p:cNvPr id="46" name="Connector: Curved 45">
            <a:extLst>
              <a:ext uri="{FF2B5EF4-FFF2-40B4-BE49-F238E27FC236}">
                <a16:creationId xmlns:a16="http://schemas.microsoft.com/office/drawing/2014/main" id="{6E65B3E1-98EF-4BB0-83D1-B60386B8F422}"/>
              </a:ext>
            </a:extLst>
          </p:cNvPr>
          <p:cNvCxnSpPr>
            <a:cxnSpLocks/>
            <a:stCxn id="38" idx="4"/>
          </p:cNvCxnSpPr>
          <p:nvPr/>
        </p:nvCxnSpPr>
        <p:spPr>
          <a:xfrm rot="5400000">
            <a:off x="4964223" y="2919913"/>
            <a:ext cx="219181" cy="294608"/>
          </a:xfrm>
          <a:prstGeom prst="curvedConnector2">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8B8A688-3230-42DE-A4E3-53705E8BD51A}"/>
              </a:ext>
            </a:extLst>
          </p:cNvPr>
          <p:cNvSpPr/>
          <p:nvPr/>
        </p:nvSpPr>
        <p:spPr>
          <a:xfrm>
            <a:off x="2532166" y="1838423"/>
            <a:ext cx="1997282" cy="12825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ÅPENHET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Krever at informasjonen flyter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Døren inn til ledelsen står åpen</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Ekte interessert og lyttende i forhold til medarbeidere</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Vi tør å gi og vi tør å få tilbakemelding</a:t>
            </a:r>
          </a:p>
        </p:txBody>
      </p:sp>
      <p:sp>
        <p:nvSpPr>
          <p:cNvPr id="5" name="Rectangle 4">
            <a:extLst>
              <a:ext uri="{FF2B5EF4-FFF2-40B4-BE49-F238E27FC236}">
                <a16:creationId xmlns:a16="http://schemas.microsoft.com/office/drawing/2014/main" id="{C19ECCF6-D884-424D-8066-8C9FA56FBA8B}"/>
              </a:ext>
            </a:extLst>
          </p:cNvPr>
          <p:cNvSpPr/>
          <p:nvPr/>
        </p:nvSpPr>
        <p:spPr>
          <a:xfrm>
            <a:off x="1563369" y="3130868"/>
            <a:ext cx="1820864" cy="116442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UTVIKLINGSORIENTERING</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Alle er med og skaper forbedring</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Felles arbeid om verdier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Alle tar et ansvar for positive endringer</a:t>
            </a:r>
          </a:p>
        </p:txBody>
      </p:sp>
      <p:sp>
        <p:nvSpPr>
          <p:cNvPr id="7" name="Rectangle 6">
            <a:extLst>
              <a:ext uri="{FF2B5EF4-FFF2-40B4-BE49-F238E27FC236}">
                <a16:creationId xmlns:a16="http://schemas.microsoft.com/office/drawing/2014/main" id="{7FEC1852-F6AB-4FF6-A879-74A68E48DA61}"/>
              </a:ext>
            </a:extLst>
          </p:cNvPr>
          <p:cNvSpPr/>
          <p:nvPr/>
        </p:nvSpPr>
        <p:spPr>
          <a:xfrm>
            <a:off x="453932" y="2207049"/>
            <a:ext cx="1657015" cy="11613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SAMARBEIDSORIENTERING</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At vi planlegger sammen </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At vi pløyer jorda sammen </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Fokus på at samarbeid gir best kvalitet</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9" name="Rectangle 8">
            <a:extLst>
              <a:ext uri="{FF2B5EF4-FFF2-40B4-BE49-F238E27FC236}">
                <a16:creationId xmlns:a16="http://schemas.microsoft.com/office/drawing/2014/main" id="{8645B686-EBA8-4C02-9B2E-9D5DA4A4961A}"/>
              </a:ext>
            </a:extLst>
          </p:cNvPr>
          <p:cNvSpPr/>
          <p:nvPr/>
        </p:nvSpPr>
        <p:spPr>
          <a:xfrm>
            <a:off x="1182300" y="886479"/>
            <a:ext cx="1615733" cy="116134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TOLERANSE</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Raushet i kulturen</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Det er lov å ha ulike meninger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Det er lov å gjøre feil</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Vi skal ikke skjule «feil»</a:t>
            </a:r>
          </a:p>
        </p:txBody>
      </p:sp>
      <p:sp>
        <p:nvSpPr>
          <p:cNvPr id="11" name="Rectangle 10">
            <a:extLst>
              <a:ext uri="{FF2B5EF4-FFF2-40B4-BE49-F238E27FC236}">
                <a16:creationId xmlns:a16="http://schemas.microsoft.com/office/drawing/2014/main" id="{BAE06914-4AB7-4775-8ABA-B2AB2590A1C8}"/>
              </a:ext>
            </a:extLst>
          </p:cNvPr>
          <p:cNvSpPr/>
          <p:nvPr/>
        </p:nvSpPr>
        <p:spPr>
          <a:xfrm>
            <a:off x="3032697" y="821952"/>
            <a:ext cx="1203278" cy="97943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TILLIT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Stole på hverandre</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Gi reelt ansvar</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Påta seg ansvar</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endParaRPr>
          </a:p>
        </p:txBody>
      </p:sp>
      <p:sp>
        <p:nvSpPr>
          <p:cNvPr id="10" name="Rectangle 9">
            <a:extLst>
              <a:ext uri="{FF2B5EF4-FFF2-40B4-BE49-F238E27FC236}">
                <a16:creationId xmlns:a16="http://schemas.microsoft.com/office/drawing/2014/main" id="{1217DD2C-EB7A-4194-A7C8-572DAE13D6A4}"/>
              </a:ext>
            </a:extLst>
          </p:cNvPr>
          <p:cNvSpPr/>
          <p:nvPr/>
        </p:nvSpPr>
        <p:spPr>
          <a:xfrm>
            <a:off x="4919440" y="2453614"/>
            <a:ext cx="1835653" cy="13432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ENGASJEMENT</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Glød</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Det å brenne for noe</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Ta et ekstra tak for egen arbeidsplass</a:t>
            </a:r>
          </a:p>
          <a:p>
            <a:pPr marL="128588" marR="0" lvl="0" indent="-128588" algn="l"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Open Sans" panose="020B0604020202020204" charset="0"/>
                <a:cs typeface="Open Sans" panose="020B0604020202020204" charset="0"/>
                <a:sym typeface="Arial"/>
              </a:rPr>
              <a:t>Følelse av eierskap til egen virksomhet</a:t>
            </a:r>
          </a:p>
        </p:txBody>
      </p:sp>
    </p:spTree>
    <p:extLst>
      <p:ext uri="{BB962C8B-B14F-4D97-AF65-F5344CB8AC3E}">
        <p14:creationId xmlns:p14="http://schemas.microsoft.com/office/powerpoint/2010/main" val="96207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F1DA83-5375-41F4-ACEE-641A73988F73}"/>
              </a:ext>
            </a:extLst>
          </p:cNvPr>
          <p:cNvSpPr/>
          <p:nvPr/>
        </p:nvSpPr>
        <p:spPr>
          <a:xfrm>
            <a:off x="171140" y="56684"/>
            <a:ext cx="8716616" cy="5024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7" name="Teardrop 26">
            <a:extLst>
              <a:ext uri="{FF2B5EF4-FFF2-40B4-BE49-F238E27FC236}">
                <a16:creationId xmlns:a16="http://schemas.microsoft.com/office/drawing/2014/main" id="{72E89991-7B70-461E-9B1C-E71B76A4C7FC}"/>
              </a:ext>
            </a:extLst>
          </p:cNvPr>
          <p:cNvSpPr/>
          <p:nvPr/>
        </p:nvSpPr>
        <p:spPr>
          <a:xfrm>
            <a:off x="4994566" y="3259462"/>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Teardrop 25">
            <a:extLst>
              <a:ext uri="{FF2B5EF4-FFF2-40B4-BE49-F238E27FC236}">
                <a16:creationId xmlns:a16="http://schemas.microsoft.com/office/drawing/2014/main" id="{F3400BF7-81A1-4318-AAE5-45FAC7DACB1D}"/>
              </a:ext>
            </a:extLst>
          </p:cNvPr>
          <p:cNvSpPr/>
          <p:nvPr/>
        </p:nvSpPr>
        <p:spPr>
          <a:xfrm>
            <a:off x="6559406" y="995377"/>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Teardrop 23">
            <a:extLst>
              <a:ext uri="{FF2B5EF4-FFF2-40B4-BE49-F238E27FC236}">
                <a16:creationId xmlns:a16="http://schemas.microsoft.com/office/drawing/2014/main" id="{AB0B36C2-3396-4121-B57A-D0E14EDB0D3E}"/>
              </a:ext>
            </a:extLst>
          </p:cNvPr>
          <p:cNvSpPr/>
          <p:nvPr/>
        </p:nvSpPr>
        <p:spPr>
          <a:xfrm>
            <a:off x="2434943" y="2704998"/>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ardrop 21">
            <a:extLst>
              <a:ext uri="{FF2B5EF4-FFF2-40B4-BE49-F238E27FC236}">
                <a16:creationId xmlns:a16="http://schemas.microsoft.com/office/drawing/2014/main" id="{1A260D45-3862-4DBE-8F23-544A11F48580}"/>
              </a:ext>
            </a:extLst>
          </p:cNvPr>
          <p:cNvSpPr/>
          <p:nvPr/>
        </p:nvSpPr>
        <p:spPr>
          <a:xfrm>
            <a:off x="3566481" y="701145"/>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Teardrop 18">
            <a:extLst>
              <a:ext uri="{FF2B5EF4-FFF2-40B4-BE49-F238E27FC236}">
                <a16:creationId xmlns:a16="http://schemas.microsoft.com/office/drawing/2014/main" id="{527EB21A-C8A5-42B1-A768-050B2B1559B9}"/>
              </a:ext>
            </a:extLst>
          </p:cNvPr>
          <p:cNvSpPr/>
          <p:nvPr/>
        </p:nvSpPr>
        <p:spPr>
          <a:xfrm>
            <a:off x="307709" y="2109545"/>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Teardrop 4">
            <a:extLst>
              <a:ext uri="{FF2B5EF4-FFF2-40B4-BE49-F238E27FC236}">
                <a16:creationId xmlns:a16="http://schemas.microsoft.com/office/drawing/2014/main" id="{1786F7C1-BDCE-4DB3-B2E6-AAEB4634386A}"/>
              </a:ext>
            </a:extLst>
          </p:cNvPr>
          <p:cNvSpPr/>
          <p:nvPr/>
        </p:nvSpPr>
        <p:spPr>
          <a:xfrm>
            <a:off x="666713" y="387091"/>
            <a:ext cx="718008" cy="574838"/>
          </a:xfrm>
          <a:prstGeom prst="teardrop">
            <a:avLst/>
          </a:prstGeom>
          <a:solidFill>
            <a:srgbClr val="8AA1CB"/>
          </a:solidFill>
          <a:ln>
            <a:solidFill>
              <a:srgbClr val="8AA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a:extLst>
              <a:ext uri="{FF2B5EF4-FFF2-40B4-BE49-F238E27FC236}">
                <a16:creationId xmlns:a16="http://schemas.microsoft.com/office/drawing/2014/main" id="{48B8A688-3230-42DE-A4E3-53705E8BD51A}"/>
              </a:ext>
            </a:extLst>
          </p:cNvPr>
          <p:cNvSpPr/>
          <p:nvPr/>
        </p:nvSpPr>
        <p:spPr>
          <a:xfrm>
            <a:off x="2526142" y="2843945"/>
            <a:ext cx="2298887" cy="14260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42827"/>
                </a:solidFill>
                <a:effectLst/>
                <a:uLnTx/>
                <a:uFillTx/>
                <a:latin typeface="Arial"/>
                <a:cs typeface="Arial"/>
                <a:sym typeface="Arial"/>
              </a:rPr>
              <a:t>MANUELT ARBEID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1" i="0" u="none" strike="noStrike" kern="0" cap="none" spc="0" normalizeH="0" baseline="0" noProof="0">
              <a:ln>
                <a:noFill/>
              </a:ln>
              <a:solidFill>
                <a:srgbClr val="042827"/>
              </a:solidFill>
              <a:effectLst/>
              <a:uLnTx/>
              <a:uFillTx/>
              <a:latin typeface="Arial"/>
              <a:cs typeface="Arial"/>
              <a:sym typeface="Arial"/>
            </a:endParaRP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Det er tungt og slitsomt å hjelpe overvektig beboere inn og ut av senga.</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Vi har det for travelt til å bruke hjelpemidler eller tilkalle hjelp.</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Rommet eller omgivelsene er for trange til å løfte i en god arbeidsstilling.</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Vi dropper bruk av </a:t>
            </a:r>
            <a:r>
              <a:rPr kumimoji="0" lang="nb-NO" sz="788" b="0" i="0" u="none" strike="noStrike" kern="0" cap="none" spc="0" normalizeH="0" baseline="0" noProof="0" err="1">
                <a:ln>
                  <a:noFill/>
                </a:ln>
                <a:solidFill>
                  <a:srgbClr val="000000"/>
                </a:solidFill>
                <a:effectLst/>
                <a:uLnTx/>
                <a:uFillTx/>
                <a:latin typeface="Arial"/>
                <a:cs typeface="Arial"/>
                <a:sym typeface="Arial"/>
              </a:rPr>
              <a:t>hj</a:t>
            </a:r>
            <a:r>
              <a:rPr kumimoji="0" lang="nb-NO" sz="788" b="0" i="0" u="none" strike="noStrike" kern="0" cap="none" spc="0" normalizeH="0" baseline="0" noProof="0">
                <a:ln>
                  <a:noFill/>
                </a:ln>
                <a:solidFill>
                  <a:srgbClr val="000000"/>
                </a:solidFill>
                <a:effectLst/>
                <a:uLnTx/>
                <a:uFillTx/>
                <a:latin typeface="Arial"/>
                <a:cs typeface="Arial"/>
                <a:sym typeface="Arial"/>
              </a:rPr>
              <a:t>-midler av hensyn til beboere som vegrer seg, eller fordi </a:t>
            </a:r>
            <a:r>
              <a:rPr kumimoji="0" lang="nb-NO" sz="788" b="0" i="0" u="none" strike="noStrike" kern="0" cap="none" spc="0" normalizeH="0" baseline="0" noProof="0" err="1">
                <a:ln>
                  <a:noFill/>
                </a:ln>
                <a:solidFill>
                  <a:srgbClr val="000000"/>
                </a:solidFill>
                <a:effectLst/>
                <a:uLnTx/>
                <a:uFillTx/>
                <a:latin typeface="Arial"/>
                <a:cs typeface="Arial"/>
                <a:sym typeface="Arial"/>
              </a:rPr>
              <a:t>hj</a:t>
            </a:r>
            <a:r>
              <a:rPr kumimoji="0" lang="nb-NO" sz="788" b="0" i="0" u="none" strike="noStrike" kern="0" cap="none" spc="0" normalizeH="0" baseline="0" noProof="0">
                <a:ln>
                  <a:noFill/>
                </a:ln>
                <a:solidFill>
                  <a:srgbClr val="000000"/>
                </a:solidFill>
                <a:effectLst/>
                <a:uLnTx/>
                <a:uFillTx/>
                <a:latin typeface="Arial"/>
                <a:cs typeface="Arial"/>
                <a:sym typeface="Arial"/>
              </a:rPr>
              <a:t>-midler er opptatt</a:t>
            </a:r>
          </a:p>
        </p:txBody>
      </p:sp>
      <p:sp>
        <p:nvSpPr>
          <p:cNvPr id="7" name="Rectangle 6">
            <a:extLst>
              <a:ext uri="{FF2B5EF4-FFF2-40B4-BE49-F238E27FC236}">
                <a16:creationId xmlns:a16="http://schemas.microsoft.com/office/drawing/2014/main" id="{7FEC1852-F6AB-4FF6-A879-74A68E48DA61}"/>
              </a:ext>
            </a:extLst>
          </p:cNvPr>
          <p:cNvSpPr/>
          <p:nvPr/>
        </p:nvSpPr>
        <p:spPr>
          <a:xfrm>
            <a:off x="387221" y="2230113"/>
            <a:ext cx="2080223" cy="17898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42827"/>
                </a:solidFill>
                <a:effectLst/>
                <a:uLnTx/>
                <a:uFillTx/>
                <a:latin typeface="Arial"/>
                <a:cs typeface="Arial"/>
                <a:sym typeface="Arial"/>
              </a:rPr>
              <a:t>ARBEIDSTID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1" i="0" u="none" strike="noStrike" kern="0" cap="none" spc="0" normalizeH="0" baseline="0" noProof="0">
              <a:ln>
                <a:noFill/>
              </a:ln>
              <a:solidFill>
                <a:srgbClr val="042827"/>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Den tiden arbeidstakeren står til disposisjon for arbeidsgiveren.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Skift / turnus / Nattarbeid</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Overtid, arbeid utover det som er planlagt</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Negativ effekt på helse og sosialt liv</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For mange vakter </a:t>
            </a:r>
            <a:r>
              <a:rPr kumimoji="0" lang="nb-NO" sz="788" b="0" i="0" u="none" strike="noStrike" kern="0" cap="none" spc="0" normalizeH="0" baseline="0" noProof="0" err="1">
                <a:ln>
                  <a:noFill/>
                </a:ln>
                <a:solidFill>
                  <a:srgbClr val="000000"/>
                </a:solidFill>
                <a:effectLst/>
                <a:uLnTx/>
                <a:uFillTx/>
                <a:latin typeface="Arial"/>
                <a:cs typeface="Arial"/>
                <a:sym typeface="Arial"/>
              </a:rPr>
              <a:t>pga</a:t>
            </a:r>
            <a:r>
              <a:rPr kumimoji="0" lang="nb-NO" sz="788" b="0" i="0" u="none" strike="noStrike" kern="0" cap="none" spc="0" normalizeH="0" baseline="0" noProof="0">
                <a:ln>
                  <a:noFill/>
                </a:ln>
                <a:solidFill>
                  <a:srgbClr val="000000"/>
                </a:solidFill>
                <a:effectLst/>
                <a:uLnTx/>
                <a:uFillTx/>
                <a:latin typeface="Arial"/>
                <a:cs typeface="Arial"/>
                <a:sym typeface="Arial"/>
              </a:rPr>
              <a:t> jobb i flere avdelinger for å få full arbeidstid.</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Arbeidstidverktøyene fanger ikke opp brudd på arbeidstidsreglene og det fører til manglende oversikt.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10">
            <a:extLst>
              <a:ext uri="{FF2B5EF4-FFF2-40B4-BE49-F238E27FC236}">
                <a16:creationId xmlns:a16="http://schemas.microsoft.com/office/drawing/2014/main" id="{BAE06914-4AB7-4775-8ABA-B2AB2590A1C8}"/>
              </a:ext>
            </a:extLst>
          </p:cNvPr>
          <p:cNvSpPr/>
          <p:nvPr/>
        </p:nvSpPr>
        <p:spPr>
          <a:xfrm>
            <a:off x="749493" y="548700"/>
            <a:ext cx="2519824" cy="16685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42827"/>
                </a:solidFill>
                <a:effectLst/>
                <a:uLnTx/>
                <a:uFillTx/>
                <a:latin typeface="Arial"/>
                <a:cs typeface="Arial"/>
                <a:sym typeface="Arial"/>
              </a:rPr>
              <a:t>OMSTILLING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1" i="0" u="none" strike="noStrike" kern="0" cap="none" spc="0" normalizeH="0" baseline="0" noProof="0">
              <a:ln>
                <a:noFill/>
              </a:ln>
              <a:solidFill>
                <a:srgbClr val="042827"/>
              </a:solidFill>
              <a:effectLst/>
              <a:uLnTx/>
              <a:uFillTx/>
              <a:latin typeface="Arial"/>
              <a:cs typeface="Arial"/>
              <a:sym typeface="Arial"/>
            </a:endParaRP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Effektivisering = flere arbeidsoppgaver å løse innenfor samme tidsrom</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Endringer = trenger mer kompetanse, men det er for lite tid til  opplæring.</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Usikkerhet om hvem som har ansvar for hva, og hvordan vi skal utføre oppgavene.</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Stadige endringer = vi ikke har tid til å tenke på arbeidsmiljøet vårt.</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42827"/>
                </a:solidFill>
                <a:effectLst/>
                <a:uLnTx/>
                <a:uFillTx/>
                <a:latin typeface="Arial"/>
                <a:cs typeface="Arial"/>
                <a:sym typeface="Arial"/>
              </a:rPr>
              <a:t>Avdelinger slått sammen = lederen har for mye ansvar og blir mye fraværende.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42827"/>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D6EA3D01-142D-4A21-8759-21BDC1DC6677}"/>
              </a:ext>
            </a:extLst>
          </p:cNvPr>
          <p:cNvSpPr/>
          <p:nvPr/>
        </p:nvSpPr>
        <p:spPr>
          <a:xfrm>
            <a:off x="6686149" y="1128411"/>
            <a:ext cx="2029562" cy="20583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42827"/>
                </a:solidFill>
                <a:effectLst/>
                <a:uLnTx/>
                <a:uFillTx/>
                <a:latin typeface="Arial"/>
                <a:cs typeface="Arial"/>
                <a:sym typeface="Arial"/>
              </a:rPr>
              <a:t>TIDS- OG ARBEIDSPRESS</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nb-NO" sz="800" b="0" i="0" u="none" strike="noStrike" kern="0" cap="none" spc="0" normalizeH="0" baseline="0" noProof="0">
              <a:ln>
                <a:noFill/>
              </a:ln>
              <a:solidFill>
                <a:srgbClr val="000000"/>
              </a:solidFill>
              <a:effectLst/>
              <a:uLnTx/>
              <a:uFillTx/>
              <a:latin typeface="Arial"/>
              <a:cs typeface="Arial"/>
              <a:sym typeface="Arial"/>
            </a:endParaRP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Handler om at å ha for mye å gjøre over lang tid eller at det er for liten tid å gjøre de oppgavene som skal gjøres. </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Opplevd ubalanse mellom oppgaven og tilgjengelig tid, </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Krav til tempo og mengde</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Manglende opplevd kontroll på gjennomføring av oppgaven </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Det er vanskelig ta pauser, </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Å ikke å ha tid til å utføre arbeidet slik instruksene sier</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800" b="0" i="0" u="none" strike="noStrike" kern="0" cap="none" spc="0" normalizeH="0" baseline="0" noProof="0">
                <a:ln>
                  <a:noFill/>
                </a:ln>
                <a:solidFill>
                  <a:srgbClr val="000000"/>
                </a:solidFill>
                <a:effectLst/>
                <a:uLnTx/>
                <a:uFillTx/>
                <a:latin typeface="Arial"/>
                <a:cs typeface="Arial"/>
                <a:sym typeface="Arial"/>
              </a:rPr>
              <a:t>Mangel på vikarer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Arial"/>
              <a:cs typeface="Arial"/>
              <a:sym typeface="Arial"/>
            </a:endParaRPr>
          </a:p>
        </p:txBody>
      </p:sp>
      <p:sp>
        <p:nvSpPr>
          <p:cNvPr id="18" name="Rectangle 17">
            <a:extLst>
              <a:ext uri="{FF2B5EF4-FFF2-40B4-BE49-F238E27FC236}">
                <a16:creationId xmlns:a16="http://schemas.microsoft.com/office/drawing/2014/main" id="{C8075B95-B2C5-470B-A03C-2BA89D711C2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CA71E7BA-AA33-4445-BCC1-1B60002615F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02766" y="88000"/>
            <a:ext cx="665421" cy="1164486"/>
          </a:xfrm>
          <a:prstGeom prst="rect">
            <a:avLst/>
          </a:prstGeom>
        </p:spPr>
      </p:pic>
      <p:sp>
        <p:nvSpPr>
          <p:cNvPr id="2" name="TextBox 1">
            <a:extLst>
              <a:ext uri="{FF2B5EF4-FFF2-40B4-BE49-F238E27FC236}">
                <a16:creationId xmlns:a16="http://schemas.microsoft.com/office/drawing/2014/main" id="{DC29252E-2CC4-4991-B5B5-397A8DB27F8C}"/>
              </a:ext>
            </a:extLst>
          </p:cNvPr>
          <p:cNvSpPr txBox="1"/>
          <p:nvPr/>
        </p:nvSpPr>
        <p:spPr>
          <a:xfrm>
            <a:off x="173936" y="80010"/>
            <a:ext cx="13925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000000"/>
                </a:solidFill>
                <a:effectLst/>
                <a:uLnTx/>
                <a:uFillTx/>
                <a:latin typeface="Arial"/>
                <a:cs typeface="Arial"/>
                <a:sym typeface="Arial"/>
              </a:rPr>
              <a:t>SYKEHJEM</a:t>
            </a:r>
          </a:p>
        </p:txBody>
      </p:sp>
      <p:sp>
        <p:nvSpPr>
          <p:cNvPr id="17" name="TextBox 16">
            <a:extLst>
              <a:ext uri="{FF2B5EF4-FFF2-40B4-BE49-F238E27FC236}">
                <a16:creationId xmlns:a16="http://schemas.microsoft.com/office/drawing/2014/main" id="{D1C29300-F732-4F4F-B0CF-71F1E1B9DA39}"/>
              </a:ext>
            </a:extLst>
          </p:cNvPr>
          <p:cNvSpPr txBox="1"/>
          <p:nvPr/>
        </p:nvSpPr>
        <p:spPr>
          <a:xfrm>
            <a:off x="3764034" y="79314"/>
            <a:ext cx="139257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1400" b="0" i="0" u="none" strike="noStrike" kern="0" cap="none" spc="0" normalizeH="0" baseline="0" noProof="0">
                <a:ln>
                  <a:noFill/>
                </a:ln>
                <a:solidFill>
                  <a:srgbClr val="000000"/>
                </a:solidFill>
                <a:effectLst/>
                <a:uLnTx/>
                <a:uFillTx/>
                <a:latin typeface="Arial"/>
                <a:cs typeface="Arial"/>
                <a:sym typeface="Arial"/>
              </a:rPr>
              <a:t>JOBBKRAV</a:t>
            </a:r>
          </a:p>
        </p:txBody>
      </p:sp>
      <p:sp>
        <p:nvSpPr>
          <p:cNvPr id="25" name="Rectangle 24">
            <a:extLst>
              <a:ext uri="{FF2B5EF4-FFF2-40B4-BE49-F238E27FC236}">
                <a16:creationId xmlns:a16="http://schemas.microsoft.com/office/drawing/2014/main" id="{905E92FE-5A81-4C4F-A4AC-371CB35673B0}"/>
              </a:ext>
            </a:extLst>
          </p:cNvPr>
          <p:cNvSpPr/>
          <p:nvPr/>
        </p:nvSpPr>
        <p:spPr>
          <a:xfrm>
            <a:off x="5074078" y="3367540"/>
            <a:ext cx="2029562" cy="14260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1" i="0" u="none" strike="noStrike" kern="0" cap="none" spc="0" normalizeH="0" baseline="0" noProof="0">
                <a:ln>
                  <a:noFill/>
                </a:ln>
                <a:solidFill>
                  <a:srgbClr val="000000"/>
                </a:solidFill>
                <a:effectLst/>
                <a:uLnTx/>
                <a:uFillTx/>
                <a:latin typeface="Arial"/>
                <a:cs typeface="Arial"/>
                <a:sym typeface="Arial"/>
              </a:rPr>
              <a:t>JOBBE MED ANDRE MENNESKER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88"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innebærer også en risiko for negative opplevelser som f.eks.</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vold og trusler, utagering</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uønsket seksuell oppmerksomhet fra bruker</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ubehagelige konflikter (bruker, pårørende)</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mobbing</a:t>
            </a:r>
          </a:p>
          <a:p>
            <a:pPr marL="128588" marR="0" lvl="0" indent="-128588"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88" b="0" i="0" u="none" strike="noStrike" kern="0" cap="none" spc="0" normalizeH="0" baseline="0" noProof="0">
                <a:ln>
                  <a:noFill/>
                </a:ln>
                <a:solidFill>
                  <a:srgbClr val="000000"/>
                </a:solidFill>
                <a:effectLst/>
                <a:uLnTx/>
                <a:uFillTx/>
                <a:latin typeface="Arial"/>
                <a:cs typeface="Arial"/>
                <a:sym typeface="Arial"/>
              </a:rPr>
              <a:t>belastinger </a:t>
            </a:r>
            <a:r>
              <a:rPr kumimoji="0" lang="nb-NO" sz="788" b="0" i="0" u="none" strike="noStrike" kern="0" cap="none" spc="0" normalizeH="0" baseline="0" noProof="0" err="1">
                <a:ln>
                  <a:noFill/>
                </a:ln>
                <a:solidFill>
                  <a:srgbClr val="000000"/>
                </a:solidFill>
                <a:effectLst/>
                <a:uLnTx/>
                <a:uFillTx/>
                <a:latin typeface="Arial"/>
                <a:cs typeface="Arial"/>
                <a:sym typeface="Arial"/>
              </a:rPr>
              <a:t>pga</a:t>
            </a:r>
            <a:r>
              <a:rPr kumimoji="0" lang="nb-NO" sz="788" b="0" i="0" u="none" strike="noStrike" kern="0" cap="none" spc="0" normalizeH="0" baseline="0" noProof="0">
                <a:ln>
                  <a:noFill/>
                </a:ln>
                <a:solidFill>
                  <a:srgbClr val="000000"/>
                </a:solidFill>
                <a:effectLst/>
                <a:uLnTx/>
                <a:uFillTx/>
                <a:latin typeface="Arial"/>
                <a:cs typeface="Arial"/>
                <a:sym typeface="Arial"/>
              </a:rPr>
              <a:t> emosjonelle krav</a:t>
            </a:r>
          </a:p>
        </p:txBody>
      </p:sp>
      <p:sp>
        <p:nvSpPr>
          <p:cNvPr id="3" name="TextBox 2">
            <a:extLst>
              <a:ext uri="{FF2B5EF4-FFF2-40B4-BE49-F238E27FC236}">
                <a16:creationId xmlns:a16="http://schemas.microsoft.com/office/drawing/2014/main" id="{6BABFF83-B33D-4D53-A0A4-4F111585E841}"/>
              </a:ext>
            </a:extLst>
          </p:cNvPr>
          <p:cNvSpPr txBox="1"/>
          <p:nvPr/>
        </p:nvSpPr>
        <p:spPr>
          <a:xfrm>
            <a:off x="3659638" y="844413"/>
            <a:ext cx="2519824" cy="22806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90" b="1" i="0" u="none" strike="noStrike" kern="0" cap="none" spc="0" normalizeH="0" baseline="0" noProof="0">
                <a:ln>
                  <a:noFill/>
                </a:ln>
                <a:solidFill>
                  <a:srgbClr val="000000"/>
                </a:solidFill>
                <a:effectLst/>
                <a:uLnTx/>
                <a:uFillTx/>
                <a:latin typeface="Arial"/>
                <a:cs typeface="Arial"/>
                <a:sym typeface="Arial"/>
              </a:rPr>
              <a:t>ORGANISERING AV ARBEIDET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90" b="1"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 har grunnleggende betydning arbeidsmiljø og helse. Stikkord er rollekonflikt; alenearbeid; tilrettelegging; ledelse; innsats og belønning</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Selv med mange på vakt, er vi ofte alene med beboerne i arbeidssituasjonen.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Lederen er ofte borte fra avd. pga. møter og andre </a:t>
            </a:r>
            <a:r>
              <a:rPr kumimoji="0" lang="nb-NO" sz="790" b="0" i="0" u="none" strike="noStrike" kern="0" cap="none" spc="0" normalizeH="0" baseline="0" noProof="0" err="1">
                <a:ln>
                  <a:noFill/>
                </a:ln>
                <a:solidFill>
                  <a:srgbClr val="000000"/>
                </a:solidFill>
                <a:effectLst/>
                <a:uLnTx/>
                <a:uFillTx/>
                <a:latin typeface="Arial"/>
                <a:cs typeface="Arial"/>
                <a:sym typeface="Arial"/>
              </a:rPr>
              <a:t>admin</a:t>
            </a:r>
            <a:r>
              <a:rPr kumimoji="0" lang="nb-NO" sz="790" b="0" i="0" u="none" strike="noStrike" kern="0" cap="none" spc="0" normalizeH="0" baseline="0" noProof="0">
                <a:ln>
                  <a:noFill/>
                </a:ln>
                <a:solidFill>
                  <a:srgbClr val="000000"/>
                </a:solidFill>
                <a:effectLst/>
                <a:uLnTx/>
                <a:uFillTx/>
                <a:latin typeface="Arial"/>
                <a:cs typeface="Arial"/>
                <a:sym typeface="Arial"/>
              </a:rPr>
              <a:t> oppg.</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Når arbeidet tilrettelegges for enkelte, kan det gå utover andre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Deltidsansatte og vikarer får mangelfull opplæring, lite informasjon ell. få muligheter til å gi innspill.</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nb-NO" sz="790" b="0" i="0" u="none" strike="noStrike" kern="0" cap="none" spc="0" normalizeH="0" baseline="0" noProof="0">
                <a:ln>
                  <a:noFill/>
                </a:ln>
                <a:solidFill>
                  <a:srgbClr val="000000"/>
                </a:solidFill>
                <a:effectLst/>
                <a:uLnTx/>
                <a:uFillTx/>
                <a:latin typeface="Arial"/>
                <a:cs typeface="Arial"/>
                <a:sym typeface="Arial"/>
              </a:rPr>
              <a:t>Vi jobber hardt, men får ikke tilstrekkelig anerkjennelse for innsatsen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9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nb-NO" sz="790" b="0" i="0" u="none" strike="noStrike" kern="0" cap="none" spc="0" normalizeH="0" baseline="0" noProof="0">
              <a:ln>
                <a:noFill/>
              </a:ln>
              <a:solidFill>
                <a:srgbClr val="000000"/>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896CAFA1-E819-4DE3-B8D4-7ADD87CB127A}"/>
              </a:ext>
            </a:extLst>
          </p:cNvPr>
          <p:cNvSpPr txBox="1"/>
          <p:nvPr/>
        </p:nvSpPr>
        <p:spPr>
          <a:xfrm>
            <a:off x="2178844" y="4846284"/>
            <a:ext cx="6632193" cy="212710"/>
          </a:xfrm>
          <a:prstGeom prst="rect">
            <a:avLst/>
          </a:prstGeom>
          <a:noFill/>
        </p:spPr>
        <p:txBody>
          <a:bodyPr wrap="square" lIns="40958" tIns="40958" rIns="40958" bIns="40958" rtlCol="0">
            <a:noAutofit/>
          </a:bodyPr>
          <a:lstStyle/>
          <a:p>
            <a:pPr marL="0" marR="0" lvl="0" indent="0" algn="r" defTabSz="914400" rtl="0" eaLnBrk="1" fontAlgn="auto" latinLnBrk="0" hangingPunct="1">
              <a:lnSpc>
                <a:spcPct val="100000"/>
              </a:lnSpc>
              <a:spcBef>
                <a:spcPts val="0"/>
              </a:spcBef>
              <a:spcAft>
                <a:spcPts val="450"/>
              </a:spcAft>
              <a:buClr>
                <a:srgbClr val="000000"/>
              </a:buClr>
              <a:buSzTx/>
              <a:buFont typeface="Arial"/>
              <a:buNone/>
              <a:tabLst/>
              <a:defRPr/>
            </a:pPr>
            <a:r>
              <a:rPr kumimoji="0" lang="nb-NO" sz="1050" b="0" i="0" u="none" strike="noStrike" kern="0" cap="none" spc="0" normalizeH="0" baseline="0" noProof="0">
                <a:ln>
                  <a:noFill/>
                </a:ln>
                <a:solidFill>
                  <a:srgbClr val="042827"/>
                </a:solidFill>
                <a:effectLst/>
                <a:uLnTx/>
                <a:uFillTx/>
                <a:latin typeface="Arial"/>
                <a:cs typeface="Arial"/>
                <a:sym typeface="Arial"/>
              </a:rPr>
              <a:t>*</a:t>
            </a:r>
            <a:r>
              <a:rPr kumimoji="0" lang="nb-NO" sz="750" b="0" i="0" u="none" strike="noStrike" kern="0" cap="none" spc="0" normalizeH="0" baseline="0" noProof="0">
                <a:ln>
                  <a:noFill/>
                </a:ln>
                <a:solidFill>
                  <a:srgbClr val="042827"/>
                </a:solidFill>
                <a:effectLst/>
                <a:uLnTx/>
                <a:uFillTx/>
                <a:latin typeface="Arial"/>
                <a:cs typeface="Arial"/>
                <a:sym typeface="Arial"/>
              </a:rPr>
              <a:t> Definisjoner hentet fra Arbeidsmiljøportalen, Sykehjem </a:t>
            </a:r>
            <a:r>
              <a:rPr kumimoji="0" lang="nb-NO" sz="750" b="0" i="0" u="none" strike="noStrike" kern="0" cap="none" spc="0" normalizeH="0" baseline="0" noProof="0">
                <a:ln>
                  <a:noFill/>
                </a:ln>
                <a:solidFill>
                  <a:srgbClr val="042827"/>
                </a:solidFill>
                <a:effectLst/>
                <a:uLnTx/>
                <a:uFillTx/>
                <a:latin typeface="Arial"/>
                <a:cs typeface="Arial"/>
                <a:sym typeface="Arial"/>
                <a:hlinkClick r:id="rId4"/>
              </a:rPr>
              <a:t>https://www.arbeidsmiljoportalen.no/bransje/sykehjem</a:t>
            </a:r>
            <a:r>
              <a:rPr kumimoji="0" lang="nb-NO" sz="750" b="0" i="0" u="none" strike="noStrike" kern="0" cap="none" spc="0" normalizeH="0" baseline="0" noProof="0">
                <a:ln>
                  <a:noFill/>
                </a:ln>
                <a:solidFill>
                  <a:srgbClr val="042827"/>
                </a:solidFill>
                <a:effectLst/>
                <a:uLnTx/>
                <a:uFillTx/>
                <a:latin typeface="Arial"/>
                <a:cs typeface="Arial"/>
                <a:sym typeface="Arial"/>
              </a:rPr>
              <a:t> </a:t>
            </a:r>
          </a:p>
        </p:txBody>
      </p:sp>
    </p:spTree>
    <p:extLst>
      <p:ext uri="{BB962C8B-B14F-4D97-AF65-F5344CB8AC3E}">
        <p14:creationId xmlns:p14="http://schemas.microsoft.com/office/powerpoint/2010/main" val="2740456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8D9ECAF-E699-4D07-B690-809663F0512F}"/>
              </a:ext>
            </a:extLst>
          </p:cNvPr>
          <p:cNvSpPr/>
          <p:nvPr/>
        </p:nvSpPr>
        <p:spPr>
          <a:xfrm>
            <a:off x="594300" y="2303212"/>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3" name="Rectangle 12">
            <a:extLst>
              <a:ext uri="{FF2B5EF4-FFF2-40B4-BE49-F238E27FC236}">
                <a16:creationId xmlns:a16="http://schemas.microsoft.com/office/drawing/2014/main" id="{50786545-4EFA-4F28-8A45-BB717F842C25}"/>
              </a:ext>
            </a:extLst>
          </p:cNvPr>
          <p:cNvSpPr/>
          <p:nvPr/>
        </p:nvSpPr>
        <p:spPr>
          <a:xfrm>
            <a:off x="3485825" y="2313756"/>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2" name="Rectangle 11">
            <a:extLst>
              <a:ext uri="{FF2B5EF4-FFF2-40B4-BE49-F238E27FC236}">
                <a16:creationId xmlns:a16="http://schemas.microsoft.com/office/drawing/2014/main" id="{6E8BC2EE-8C09-4C37-BB28-319BFAF012A2}"/>
              </a:ext>
            </a:extLst>
          </p:cNvPr>
          <p:cNvSpPr/>
          <p:nvPr/>
        </p:nvSpPr>
        <p:spPr>
          <a:xfrm>
            <a:off x="6335793" y="1677660"/>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1" name="Rectangle 10">
            <a:extLst>
              <a:ext uri="{FF2B5EF4-FFF2-40B4-BE49-F238E27FC236}">
                <a16:creationId xmlns:a16="http://schemas.microsoft.com/office/drawing/2014/main" id="{7F7A9260-5029-43F4-BAC9-3D1C283AD81E}"/>
              </a:ext>
            </a:extLst>
          </p:cNvPr>
          <p:cNvSpPr/>
          <p:nvPr/>
        </p:nvSpPr>
        <p:spPr>
          <a:xfrm>
            <a:off x="3485825" y="1683981"/>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0" name="Rectangle 9">
            <a:extLst>
              <a:ext uri="{FF2B5EF4-FFF2-40B4-BE49-F238E27FC236}">
                <a16:creationId xmlns:a16="http://schemas.microsoft.com/office/drawing/2014/main" id="{AA351533-FD89-4CCE-8D6B-6F943645C36F}"/>
              </a:ext>
            </a:extLst>
          </p:cNvPr>
          <p:cNvSpPr/>
          <p:nvPr/>
        </p:nvSpPr>
        <p:spPr>
          <a:xfrm>
            <a:off x="594300" y="1677660"/>
            <a:ext cx="2656628" cy="515984"/>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3" name="Text Placeholder 2">
            <a:extLst>
              <a:ext uri="{FF2B5EF4-FFF2-40B4-BE49-F238E27FC236}">
                <a16:creationId xmlns:a16="http://schemas.microsoft.com/office/drawing/2014/main" id="{844F2E1C-4FED-4385-AA5B-A58E37F9E8A6}"/>
              </a:ext>
            </a:extLst>
          </p:cNvPr>
          <p:cNvSpPr>
            <a:spLocks noGrp="1"/>
          </p:cNvSpPr>
          <p:nvPr>
            <p:ph type="body" idx="1"/>
          </p:nvPr>
        </p:nvSpPr>
        <p:spPr>
          <a:xfrm>
            <a:off x="594300" y="2285670"/>
            <a:ext cx="2534308" cy="2031325"/>
          </a:xfrm>
          <a:noFill/>
          <a:ln w="19050">
            <a:noFill/>
          </a:ln>
        </p:spPr>
        <p:txBody>
          <a:bodyPr/>
          <a:lstStyle/>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Gi deg som hjelper </a:t>
            </a:r>
            <a:r>
              <a:rPr lang="nb-NO" sz="1200" b="1">
                <a:solidFill>
                  <a:schemeClr val="bg1"/>
                </a:solidFill>
                <a:latin typeface="Arial Nova" panose="020B0504020202020204" pitchFamily="34" charset="0"/>
                <a:cs typeface="Open Sans" panose="020B0604020202020204" charset="0"/>
              </a:rPr>
              <a:t>en detaljert gjennomgang </a:t>
            </a:r>
            <a:r>
              <a:rPr lang="nb-NO" sz="1200">
                <a:solidFill>
                  <a:schemeClr val="bg1"/>
                </a:solidFill>
                <a:latin typeface="Arial Nova" panose="020B0504020202020204" pitchFamily="34" charset="0"/>
                <a:cs typeface="Open Sans" panose="020B0604020202020204" charset="0"/>
              </a:rPr>
              <a:t>av programmet, gruppeoppgavene og verktøy. </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«Gå opp løypa» sammen gjennom å trene på gruppeoppgavene.</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Lufte spørsmål du har om </a:t>
            </a:r>
          </a:p>
          <a:p>
            <a:pPr marL="228600" indent="0"/>
            <a:r>
              <a:rPr lang="nb-NO" sz="1200">
                <a:solidFill>
                  <a:schemeClr val="bg1"/>
                </a:solidFill>
                <a:latin typeface="Arial Nova" panose="020B0504020202020204" pitchFamily="34" charset="0"/>
                <a:cs typeface="Open Sans" panose="020B0604020202020204" charset="0"/>
              </a:rPr>
              <a:t>rollen din, gruppeoppgavene</a:t>
            </a:r>
            <a:br>
              <a:rPr lang="nb-NO" sz="1200">
                <a:solidFill>
                  <a:schemeClr val="bg1"/>
                </a:solidFill>
                <a:latin typeface="Arial Nova" panose="020B0504020202020204" pitchFamily="34" charset="0"/>
                <a:cs typeface="Open Sans" panose="020B0604020202020204" charset="0"/>
              </a:rPr>
            </a:br>
            <a:r>
              <a:rPr lang="nb-NO" sz="1200">
                <a:solidFill>
                  <a:schemeClr val="bg1"/>
                </a:solidFill>
                <a:latin typeface="Arial Nova" panose="020B0504020202020204" pitchFamily="34" charset="0"/>
                <a:cs typeface="Open Sans" panose="020B0604020202020204" charset="0"/>
              </a:rPr>
              <a:t>og verktøyene for </a:t>
            </a:r>
            <a:r>
              <a:rPr lang="nb-NO" sz="1200" err="1">
                <a:solidFill>
                  <a:schemeClr val="bg1"/>
                </a:solidFill>
                <a:latin typeface="Arial Nova" panose="020B0504020202020204" pitchFamily="34" charset="0"/>
                <a:cs typeface="Open Sans" panose="020B0604020202020204" charset="0"/>
              </a:rPr>
              <a:t>fasilitator</a:t>
            </a:r>
            <a:endParaRPr lang="nb-NO" sz="1200">
              <a:solidFill>
                <a:schemeClr val="bg1"/>
              </a:solidFill>
              <a:latin typeface="Arial Nova" panose="020B0504020202020204" pitchFamily="34" charset="0"/>
              <a:ea typeface="Arial"/>
              <a:cs typeface="Arial"/>
              <a:sym typeface="Arial"/>
            </a:endParaRPr>
          </a:p>
        </p:txBody>
      </p:sp>
      <p:sp>
        <p:nvSpPr>
          <p:cNvPr id="2" name="TekstSylinder 1">
            <a:extLst>
              <a:ext uri="{FF2B5EF4-FFF2-40B4-BE49-F238E27FC236}">
                <a16:creationId xmlns:a16="http://schemas.microsoft.com/office/drawing/2014/main" id="{AE178C06-83E0-4F9D-B7FB-E9FB0B89B8E8}"/>
              </a:ext>
            </a:extLst>
          </p:cNvPr>
          <p:cNvSpPr txBox="1"/>
          <p:nvPr/>
        </p:nvSpPr>
        <p:spPr>
          <a:xfrm>
            <a:off x="594300" y="548641"/>
            <a:ext cx="2148900" cy="532014"/>
          </a:xfrm>
          <a:prstGeom prst="rect">
            <a:avLst/>
          </a:prstGeom>
          <a:noFill/>
          <a:ln>
            <a:noFill/>
          </a:ln>
        </p:spPr>
        <p:txBody>
          <a:bodyPr spcFirstLastPara="1" wrap="square" lIns="0" tIns="5775" rIns="0" bIns="0" anchor="t"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r>
              <a:rPr lang="nb-NO" sz="4400">
                <a:solidFill>
                  <a:srgbClr val="2C7B81"/>
                </a:solidFill>
              </a:rPr>
              <a:t>HØRA</a:t>
            </a:r>
            <a:br>
              <a:rPr lang="nb-NO" sz="4000">
                <a:solidFill>
                  <a:srgbClr val="2C7B81"/>
                </a:solidFill>
              </a:rPr>
            </a:br>
            <a:endParaRPr lang="nb-NO" sz="4000">
              <a:solidFill>
                <a:srgbClr val="2C7B81"/>
              </a:solidFill>
            </a:endParaRPr>
          </a:p>
        </p:txBody>
      </p:sp>
      <p:sp>
        <p:nvSpPr>
          <p:cNvPr id="5" name="Pil: høyre 4">
            <a:extLst>
              <a:ext uri="{FF2B5EF4-FFF2-40B4-BE49-F238E27FC236}">
                <a16:creationId xmlns:a16="http://schemas.microsoft.com/office/drawing/2014/main" id="{42FCE437-30BD-4E1C-B0DD-E3D18C0E669F}"/>
              </a:ext>
            </a:extLst>
          </p:cNvPr>
          <p:cNvSpPr/>
          <p:nvPr/>
        </p:nvSpPr>
        <p:spPr>
          <a:xfrm rot="5400000">
            <a:off x="2367746" y="670648"/>
            <a:ext cx="532013" cy="527050"/>
          </a:xfrm>
          <a:prstGeom prst="rightArrow">
            <a:avLst/>
          </a:prstGeom>
          <a:solidFill>
            <a:srgbClr val="2C7B81"/>
          </a:solid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1">
            <a:extLst>
              <a:ext uri="{FF2B5EF4-FFF2-40B4-BE49-F238E27FC236}">
                <a16:creationId xmlns:a16="http://schemas.microsoft.com/office/drawing/2014/main" id="{80CCAF5B-D5F0-4138-A9E3-F16B2618F788}"/>
              </a:ext>
            </a:extLst>
          </p:cNvPr>
          <p:cNvSpPr txBox="1"/>
          <p:nvPr/>
        </p:nvSpPr>
        <p:spPr>
          <a:xfrm>
            <a:off x="829197" y="1725109"/>
            <a:ext cx="1679105" cy="450993"/>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800">
                <a:solidFill>
                  <a:schemeClr val="bg1"/>
                </a:solidFill>
              </a:rPr>
            </a:br>
            <a:r>
              <a:rPr lang="nb-NO" sz="2400">
                <a:solidFill>
                  <a:schemeClr val="bg1"/>
                </a:solidFill>
              </a:rPr>
              <a:t>Hensikt</a:t>
            </a:r>
          </a:p>
        </p:txBody>
      </p:sp>
      <p:sp>
        <p:nvSpPr>
          <p:cNvPr id="7" name="TekstSylinder 1">
            <a:extLst>
              <a:ext uri="{FF2B5EF4-FFF2-40B4-BE49-F238E27FC236}">
                <a16:creationId xmlns:a16="http://schemas.microsoft.com/office/drawing/2014/main" id="{2E7E991F-F3DF-4AAA-9048-E7343AE81298}"/>
              </a:ext>
            </a:extLst>
          </p:cNvPr>
          <p:cNvSpPr txBox="1"/>
          <p:nvPr/>
        </p:nvSpPr>
        <p:spPr>
          <a:xfrm>
            <a:off x="3547754" y="1644088"/>
            <a:ext cx="2726110" cy="532014"/>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700"/>
            </a:br>
            <a:r>
              <a:rPr lang="nb-NO" sz="2400">
                <a:solidFill>
                  <a:schemeClr val="bg1"/>
                </a:solidFill>
              </a:rPr>
              <a:t>Ønsket Resultat</a:t>
            </a:r>
            <a:endParaRPr lang="nb-NO" sz="2700">
              <a:solidFill>
                <a:schemeClr val="bg1"/>
              </a:solidFill>
            </a:endParaRPr>
          </a:p>
        </p:txBody>
      </p:sp>
      <p:sp>
        <p:nvSpPr>
          <p:cNvPr id="8" name="TekstSylinder 1">
            <a:extLst>
              <a:ext uri="{FF2B5EF4-FFF2-40B4-BE49-F238E27FC236}">
                <a16:creationId xmlns:a16="http://schemas.microsoft.com/office/drawing/2014/main" id="{61C2E2F2-DA26-40FA-82F8-13995753790B}"/>
              </a:ext>
            </a:extLst>
          </p:cNvPr>
          <p:cNvSpPr txBox="1"/>
          <p:nvPr/>
        </p:nvSpPr>
        <p:spPr>
          <a:xfrm>
            <a:off x="6439279" y="1644088"/>
            <a:ext cx="1679105" cy="532014"/>
          </a:xfrm>
          <a:prstGeom prst="rect">
            <a:avLst/>
          </a:prstGeom>
          <a:noFill/>
          <a:ln>
            <a:noFill/>
          </a:ln>
        </p:spPr>
        <p:txBody>
          <a:bodyPr spcFirstLastPara="1" wrap="square" lIns="0" tIns="5775" rIns="0" bIns="0" anchor="b" anchorCtr="0">
            <a:noAutofit/>
          </a:bodyPr>
          <a:lstStyle>
            <a:defPPr marR="0" lvl="0" algn="l" rtl="0">
              <a:lnSpc>
                <a:spcPct val="100000"/>
              </a:lnSpc>
              <a:spcBef>
                <a:spcPts val="0"/>
              </a:spcBef>
              <a:spcAft>
                <a:spcPts val="0"/>
              </a:spcAft>
            </a:defPPr>
            <a:lvl1pPr marL="0" indent="0">
              <a:lnSpc>
                <a:spcPct val="115000"/>
              </a:lnSpc>
              <a:buSzPts val="600"/>
              <a:buNone/>
              <a:defRPr sz="3000" b="1">
                <a:solidFill>
                  <a:srgbClr val="042827"/>
                </a:solidFill>
                <a:latin typeface="Titillium Web"/>
                <a:ea typeface="Titillium Web"/>
                <a:cs typeface="Titillium Web"/>
              </a:defRPr>
            </a:lvl1pPr>
            <a:lvl2pPr>
              <a:buSzPts val="600"/>
              <a:buNone/>
              <a:defRPr sz="800"/>
            </a:lvl2pPr>
            <a:lvl3pPr>
              <a:buSzPts val="600"/>
              <a:buNone/>
              <a:defRPr sz="800"/>
            </a:lvl3pPr>
            <a:lvl4pPr>
              <a:buSzPts val="600"/>
              <a:buNone/>
              <a:defRPr sz="800"/>
            </a:lvl4pPr>
            <a:lvl5pPr>
              <a:buSzPts val="600"/>
              <a:buNone/>
              <a:defRPr sz="800"/>
            </a:lvl5pPr>
            <a:lvl6pPr>
              <a:buSzPts val="600"/>
              <a:buNone/>
              <a:defRPr sz="800"/>
            </a:lvl6pPr>
            <a:lvl7pPr>
              <a:buSzPts val="600"/>
              <a:buNone/>
              <a:defRPr sz="800"/>
            </a:lvl7pPr>
            <a:lvl8pPr>
              <a:buSzPts val="600"/>
              <a:buNone/>
              <a:defRPr sz="800"/>
            </a:lvl8pPr>
            <a:lvl9pPr>
              <a:buSzPts val="600"/>
              <a:buNone/>
              <a:defRPr sz="800"/>
            </a:lvl9pPr>
          </a:lstStyle>
          <a:p>
            <a:br>
              <a:rPr lang="nb-NO" sz="2800"/>
            </a:br>
            <a:r>
              <a:rPr lang="nb-NO" sz="2400">
                <a:solidFill>
                  <a:schemeClr val="bg1"/>
                </a:solidFill>
              </a:rPr>
              <a:t>Agenda</a:t>
            </a:r>
          </a:p>
        </p:txBody>
      </p:sp>
      <p:sp>
        <p:nvSpPr>
          <p:cNvPr id="9" name="Text Placeholder 2">
            <a:extLst>
              <a:ext uri="{FF2B5EF4-FFF2-40B4-BE49-F238E27FC236}">
                <a16:creationId xmlns:a16="http://schemas.microsoft.com/office/drawing/2014/main" id="{3AEB80AA-D64B-4486-A13B-F7F321E4B927}"/>
              </a:ext>
            </a:extLst>
          </p:cNvPr>
          <p:cNvSpPr txBox="1">
            <a:spLocks/>
          </p:cNvSpPr>
          <p:nvPr/>
        </p:nvSpPr>
        <p:spPr>
          <a:xfrm>
            <a:off x="3485825" y="2246223"/>
            <a:ext cx="2656630" cy="2015936"/>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Du skal være kjent med innholdet i kurset og trygg på sin rolle som hjelper. </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200">
                <a:solidFill>
                  <a:schemeClr val="bg1"/>
                </a:solidFill>
                <a:latin typeface="Arial Nova" panose="020B0504020202020204" pitchFamily="34" charset="0"/>
                <a:cs typeface="Open Sans" panose="020B0604020202020204" charset="0"/>
              </a:rPr>
              <a:t>Gjøre nødvendige justeringer  i innhold og struktur slik at vi skaper en dag som oppleves som relevant </a:t>
            </a:r>
            <a:br>
              <a:rPr lang="nb-NO" sz="1200">
                <a:solidFill>
                  <a:schemeClr val="bg1"/>
                </a:solidFill>
                <a:latin typeface="Arial Nova" panose="020B0504020202020204" pitchFamily="34" charset="0"/>
                <a:cs typeface="Open Sans" panose="020B0604020202020204" charset="0"/>
              </a:rPr>
            </a:br>
            <a:r>
              <a:rPr lang="nb-NO" sz="1200">
                <a:solidFill>
                  <a:schemeClr val="bg1"/>
                </a:solidFill>
                <a:latin typeface="Arial Nova" panose="020B0504020202020204" pitchFamily="34" charset="0"/>
                <a:cs typeface="Open Sans" panose="020B0604020202020204" charset="0"/>
              </a:rPr>
              <a:t>og nyttig for deltakerne</a:t>
            </a:r>
          </a:p>
          <a:p>
            <a:pPr marL="228600" indent="0"/>
            <a:endParaRPr lang="nb-NO" sz="1200">
              <a:solidFill>
                <a:schemeClr val="bg1"/>
              </a:solidFill>
              <a:latin typeface="Arial Nova" panose="020B0504020202020204" pitchFamily="34" charset="0"/>
              <a:cs typeface="Open Sans" panose="020B0604020202020204" charset="0"/>
            </a:endParaRPr>
          </a:p>
          <a:p>
            <a:pPr marL="228600" indent="0"/>
            <a:endParaRPr lang="nb-NO" sz="1100">
              <a:solidFill>
                <a:schemeClr val="bg1"/>
              </a:solidFill>
            </a:endParaRPr>
          </a:p>
        </p:txBody>
      </p:sp>
      <p:sp>
        <p:nvSpPr>
          <p:cNvPr id="14" name="Rectangle 13">
            <a:extLst>
              <a:ext uri="{FF2B5EF4-FFF2-40B4-BE49-F238E27FC236}">
                <a16:creationId xmlns:a16="http://schemas.microsoft.com/office/drawing/2014/main" id="{2781EDA9-01F6-43CC-BD40-97F5B08B06CF}"/>
              </a:ext>
            </a:extLst>
          </p:cNvPr>
          <p:cNvSpPr/>
          <p:nvPr/>
        </p:nvSpPr>
        <p:spPr>
          <a:xfrm>
            <a:off x="6335793" y="2303212"/>
            <a:ext cx="2656628" cy="2458861"/>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9" name="Text Placeholder 2">
            <a:extLst>
              <a:ext uri="{FF2B5EF4-FFF2-40B4-BE49-F238E27FC236}">
                <a16:creationId xmlns:a16="http://schemas.microsoft.com/office/drawing/2014/main" id="{70195807-4F34-4766-A765-4CB0572B419A}"/>
              </a:ext>
            </a:extLst>
          </p:cNvPr>
          <p:cNvSpPr txBox="1">
            <a:spLocks/>
          </p:cNvSpPr>
          <p:nvPr/>
        </p:nvSpPr>
        <p:spPr>
          <a:xfrm>
            <a:off x="6211937" y="2093309"/>
            <a:ext cx="2656630" cy="800219"/>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lgn="ctr"/>
            <a:endParaRPr lang="nb-NO" sz="2800" dirty="0">
              <a:solidFill>
                <a:schemeClr val="bg1"/>
              </a:solidFill>
              <a:latin typeface="Arial Nova" panose="020B0504020202020204" pitchFamily="34" charset="0"/>
              <a:cs typeface="Open Sans" panose="020B0604020202020204" charset="0"/>
            </a:endParaRPr>
          </a:p>
          <a:p>
            <a:pPr marL="228600" indent="0" algn="ctr"/>
            <a:endParaRPr lang="nb-NO" sz="2400" dirty="0">
              <a:solidFill>
                <a:schemeClr val="bg1"/>
              </a:solidFill>
            </a:endParaRPr>
          </a:p>
        </p:txBody>
      </p:sp>
      <p:sp>
        <p:nvSpPr>
          <p:cNvPr id="18" name="Text Placeholder 2">
            <a:extLst>
              <a:ext uri="{FF2B5EF4-FFF2-40B4-BE49-F238E27FC236}">
                <a16:creationId xmlns:a16="http://schemas.microsoft.com/office/drawing/2014/main" id="{E0D5CAEE-49F1-4872-9504-F8D8D71D9A0A}"/>
              </a:ext>
            </a:extLst>
          </p:cNvPr>
          <p:cNvSpPr txBox="1">
            <a:spLocks/>
          </p:cNvSpPr>
          <p:nvPr/>
        </p:nvSpPr>
        <p:spPr>
          <a:xfrm>
            <a:off x="6335791" y="3089215"/>
            <a:ext cx="2656630" cy="907941"/>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dirty="0">
              <a:solidFill>
                <a:schemeClr val="bg1"/>
              </a:solidFill>
              <a:latin typeface="Arial Nova" panose="020B0504020202020204" pitchFamily="34" charset="0"/>
              <a:cs typeface="Open Sans" panose="020B0604020202020204" charset="0"/>
            </a:endParaRPr>
          </a:p>
          <a:p>
            <a:pPr marL="228600" indent="0"/>
            <a:r>
              <a:rPr lang="nb-NO" sz="1200" dirty="0">
                <a:solidFill>
                  <a:schemeClr val="bg1"/>
                </a:solidFill>
                <a:latin typeface="Arial Nova" panose="020B0504020202020204" pitchFamily="34" charset="0"/>
                <a:cs typeface="Open Sans" panose="020B0604020202020204" charset="0"/>
              </a:rPr>
              <a:t>En givende økt på to timer </a:t>
            </a:r>
          </a:p>
          <a:p>
            <a:pPr marL="228600" indent="0"/>
            <a:r>
              <a:rPr lang="nb-NO" sz="1200" dirty="0">
                <a:solidFill>
                  <a:schemeClr val="bg1"/>
                </a:solidFill>
                <a:latin typeface="Arial Nova" panose="020B0504020202020204" pitchFamily="34" charset="0"/>
                <a:cs typeface="Open Sans" panose="020B0604020202020204" charset="0"/>
              </a:rPr>
              <a:t>Detaljene følger på neste side</a:t>
            </a:r>
          </a:p>
          <a:p>
            <a:pPr marL="228600" indent="0"/>
            <a:endParaRPr lang="nb-NO" sz="1200" dirty="0">
              <a:solidFill>
                <a:schemeClr val="bg1"/>
              </a:solidFill>
              <a:latin typeface="Arial Nova" panose="020B0504020202020204" pitchFamily="34" charset="0"/>
              <a:cs typeface="Open Sans" panose="020B0604020202020204" charset="0"/>
            </a:endParaRPr>
          </a:p>
          <a:p>
            <a:pPr marL="228600" indent="0"/>
            <a:endParaRPr lang="nb-NO" sz="1100" dirty="0">
              <a:solidFill>
                <a:schemeClr val="bg1"/>
              </a:solidFill>
            </a:endParaRPr>
          </a:p>
        </p:txBody>
      </p:sp>
    </p:spTree>
    <p:extLst>
      <p:ext uri="{BB962C8B-B14F-4D97-AF65-F5344CB8AC3E}">
        <p14:creationId xmlns:p14="http://schemas.microsoft.com/office/powerpoint/2010/main" val="360403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2B8226-C31F-4086-90E6-152A880E3A31}"/>
              </a:ext>
            </a:extLst>
          </p:cNvPr>
          <p:cNvSpPr/>
          <p:nvPr/>
        </p:nvSpPr>
        <p:spPr>
          <a:xfrm>
            <a:off x="173936" y="62083"/>
            <a:ext cx="8716616" cy="5016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Teardrop 24">
            <a:extLst>
              <a:ext uri="{FF2B5EF4-FFF2-40B4-BE49-F238E27FC236}">
                <a16:creationId xmlns:a16="http://schemas.microsoft.com/office/drawing/2014/main" id="{2348B196-61D1-4E57-B6C6-2C2F4A410691}"/>
              </a:ext>
            </a:extLst>
          </p:cNvPr>
          <p:cNvSpPr/>
          <p:nvPr/>
        </p:nvSpPr>
        <p:spPr>
          <a:xfrm>
            <a:off x="3022965" y="2853077"/>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ardrop 25">
            <a:extLst>
              <a:ext uri="{FF2B5EF4-FFF2-40B4-BE49-F238E27FC236}">
                <a16:creationId xmlns:a16="http://schemas.microsoft.com/office/drawing/2014/main" id="{CFDB82CF-202E-405E-A6DC-05B90DF1E642}"/>
              </a:ext>
            </a:extLst>
          </p:cNvPr>
          <p:cNvSpPr/>
          <p:nvPr/>
        </p:nvSpPr>
        <p:spPr>
          <a:xfrm>
            <a:off x="5705811" y="1296435"/>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eardrop 26">
            <a:extLst>
              <a:ext uri="{FF2B5EF4-FFF2-40B4-BE49-F238E27FC236}">
                <a16:creationId xmlns:a16="http://schemas.microsoft.com/office/drawing/2014/main" id="{FEC6C6A8-1570-48D5-8C05-659440891082}"/>
              </a:ext>
            </a:extLst>
          </p:cNvPr>
          <p:cNvSpPr/>
          <p:nvPr/>
        </p:nvSpPr>
        <p:spPr>
          <a:xfrm>
            <a:off x="5795396" y="3393667"/>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Teardrop 22">
            <a:extLst>
              <a:ext uri="{FF2B5EF4-FFF2-40B4-BE49-F238E27FC236}">
                <a16:creationId xmlns:a16="http://schemas.microsoft.com/office/drawing/2014/main" id="{FB6B0CDE-60BB-4B81-8C6D-4CD8A5C21B92}"/>
              </a:ext>
            </a:extLst>
          </p:cNvPr>
          <p:cNvSpPr/>
          <p:nvPr/>
        </p:nvSpPr>
        <p:spPr>
          <a:xfrm>
            <a:off x="3160965" y="678197"/>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ardrop 20">
            <a:extLst>
              <a:ext uri="{FF2B5EF4-FFF2-40B4-BE49-F238E27FC236}">
                <a16:creationId xmlns:a16="http://schemas.microsoft.com/office/drawing/2014/main" id="{1C9E537E-02A1-4343-A976-F94DC14446C1}"/>
              </a:ext>
            </a:extLst>
          </p:cNvPr>
          <p:cNvSpPr/>
          <p:nvPr/>
        </p:nvSpPr>
        <p:spPr>
          <a:xfrm>
            <a:off x="234055" y="2947301"/>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ardrop 1">
            <a:extLst>
              <a:ext uri="{FF2B5EF4-FFF2-40B4-BE49-F238E27FC236}">
                <a16:creationId xmlns:a16="http://schemas.microsoft.com/office/drawing/2014/main" id="{3B9F3BC8-201E-41E6-B4FA-F58AF1014643}"/>
              </a:ext>
            </a:extLst>
          </p:cNvPr>
          <p:cNvSpPr/>
          <p:nvPr/>
        </p:nvSpPr>
        <p:spPr>
          <a:xfrm>
            <a:off x="370541" y="1001969"/>
            <a:ext cx="555812" cy="557890"/>
          </a:xfrm>
          <a:prstGeom prst="teardrop">
            <a:avLst/>
          </a:prstGeom>
          <a:solidFill>
            <a:srgbClr val="B5EDEA"/>
          </a:solidFill>
          <a:ln>
            <a:solidFill>
              <a:srgbClr val="E3F3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Picture 14">
            <a:extLst>
              <a:ext uri="{FF2B5EF4-FFF2-40B4-BE49-F238E27FC236}">
                <a16:creationId xmlns:a16="http://schemas.microsoft.com/office/drawing/2014/main" id="{F8E746E6-4C2B-419B-941B-829F002EC5F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006823" y="80010"/>
            <a:ext cx="857841" cy="1199818"/>
          </a:xfrm>
          <a:prstGeom prst="rect">
            <a:avLst/>
          </a:prstGeom>
        </p:spPr>
      </p:pic>
      <p:sp>
        <p:nvSpPr>
          <p:cNvPr id="4" name="Rectangle 3">
            <a:extLst>
              <a:ext uri="{FF2B5EF4-FFF2-40B4-BE49-F238E27FC236}">
                <a16:creationId xmlns:a16="http://schemas.microsoft.com/office/drawing/2014/main" id="{48B8A688-3230-42DE-A4E3-53705E8BD51A}"/>
              </a:ext>
            </a:extLst>
          </p:cNvPr>
          <p:cNvSpPr/>
          <p:nvPr/>
        </p:nvSpPr>
        <p:spPr>
          <a:xfrm>
            <a:off x="412933" y="1106677"/>
            <a:ext cx="2682198" cy="1426096"/>
          </a:xfrm>
          <a:prstGeom prst="rect">
            <a:avLst/>
          </a:prstGeom>
        </p:spPr>
        <p:txBody>
          <a:bodyPr wrap="square">
            <a:spAutoFit/>
          </a:bodyPr>
          <a:lstStyle/>
          <a:p>
            <a:r>
              <a:rPr lang="nb-NO" sz="788" b="1"/>
              <a:t>MANUELT ARBEID</a:t>
            </a:r>
          </a:p>
          <a:p>
            <a:endParaRPr lang="nb-NO" sz="788" b="1"/>
          </a:p>
          <a:p>
            <a:pPr marL="128588" indent="-128588">
              <a:buFont typeface="Arial" panose="020B0604020202020204" pitchFamily="34" charset="0"/>
              <a:buChar char="•"/>
            </a:pPr>
            <a:r>
              <a:rPr lang="nb-NO" sz="788"/>
              <a:t>Vi mangler hjelpemidler, som for eksempel påkledningstrapp og regulerbart stellebord.</a:t>
            </a:r>
          </a:p>
          <a:p>
            <a:pPr marL="128588" indent="-128588">
              <a:buFont typeface="Arial" panose="020B0604020202020204" pitchFamily="34" charset="0"/>
              <a:buChar char="•"/>
            </a:pPr>
            <a:r>
              <a:rPr lang="nb-NO" sz="788"/>
              <a:t>Vi har ikke hatt opplæring i løfteteknikk.</a:t>
            </a:r>
          </a:p>
          <a:p>
            <a:pPr marL="128588" indent="-128588">
              <a:buFont typeface="Arial" panose="020B0604020202020204" pitchFamily="34" charset="0"/>
              <a:buChar char="•"/>
            </a:pPr>
            <a:r>
              <a:rPr lang="nb-NO" sz="788"/>
              <a:t>Vi har lokaler som ikke er funksjonelle. De påvirker arbeidsflyten og fører til uheldige belastninger.</a:t>
            </a:r>
          </a:p>
          <a:p>
            <a:pPr marL="128588" indent="-128588">
              <a:buFont typeface="Arial" panose="020B0604020202020204" pitchFamily="34" charset="0"/>
              <a:buChar char="•"/>
            </a:pPr>
            <a:r>
              <a:rPr lang="nb-NO" sz="788"/>
              <a:t>Vi har ikke en innarbeidet god praksis ved av- og påkledning.</a:t>
            </a:r>
          </a:p>
          <a:p>
            <a:pPr marL="128588" indent="-128588">
              <a:buFont typeface="Arial" panose="020B0604020202020204" pitchFamily="34" charset="0"/>
              <a:buChar char="•"/>
            </a:pPr>
            <a:endParaRPr lang="nb-NO" sz="788"/>
          </a:p>
          <a:p>
            <a:pPr marL="128588" indent="-128588">
              <a:buFont typeface="Arial" panose="020B0604020202020204" pitchFamily="34" charset="0"/>
              <a:buChar char="•"/>
            </a:pPr>
            <a:endParaRPr lang="nb-NO" sz="788"/>
          </a:p>
        </p:txBody>
      </p:sp>
      <p:sp>
        <p:nvSpPr>
          <p:cNvPr id="5" name="Rectangle 4">
            <a:extLst>
              <a:ext uri="{FF2B5EF4-FFF2-40B4-BE49-F238E27FC236}">
                <a16:creationId xmlns:a16="http://schemas.microsoft.com/office/drawing/2014/main" id="{C19ECCF6-D884-424D-8066-8C9FA56FBA8B}"/>
              </a:ext>
            </a:extLst>
          </p:cNvPr>
          <p:cNvSpPr/>
          <p:nvPr/>
        </p:nvSpPr>
        <p:spPr>
          <a:xfrm>
            <a:off x="5795396" y="3577685"/>
            <a:ext cx="2809013" cy="1062342"/>
          </a:xfrm>
          <a:prstGeom prst="rect">
            <a:avLst/>
          </a:prstGeom>
        </p:spPr>
        <p:txBody>
          <a:bodyPr wrap="square">
            <a:spAutoFit/>
          </a:bodyPr>
          <a:lstStyle/>
          <a:p>
            <a:r>
              <a:rPr lang="nb-NO" sz="788" b="1"/>
              <a:t>JOBBE MED ANDRE MENNESKER</a:t>
            </a:r>
          </a:p>
          <a:p>
            <a:endParaRPr lang="nb-NO" sz="788" b="1"/>
          </a:p>
          <a:p>
            <a:r>
              <a:rPr lang="nb-NO" sz="788"/>
              <a:t>innebærer også en risiko for negative opplevelser som f.eks.</a:t>
            </a:r>
          </a:p>
          <a:p>
            <a:pPr marL="128588" indent="-128588">
              <a:buFont typeface="Arial" panose="020B0604020202020204" pitchFamily="34" charset="0"/>
              <a:buChar char="•"/>
            </a:pPr>
            <a:r>
              <a:rPr lang="nb-NO" sz="788"/>
              <a:t>Utagerende barn, negative tilbakemeldinger fra foreldre</a:t>
            </a:r>
          </a:p>
          <a:p>
            <a:pPr marL="128588" indent="-128588">
              <a:buFont typeface="Arial" panose="020B0604020202020204" pitchFamily="34" charset="0"/>
              <a:buChar char="•"/>
            </a:pPr>
            <a:r>
              <a:rPr lang="nb-NO" sz="788"/>
              <a:t>Samarbeidsproblemer, dårlig kommunikasjon, konflikter</a:t>
            </a:r>
          </a:p>
          <a:p>
            <a:pPr marL="128588" indent="-128588">
              <a:buFont typeface="Arial" panose="020B0604020202020204" pitchFamily="34" charset="0"/>
              <a:buChar char="•"/>
            </a:pPr>
            <a:r>
              <a:rPr lang="nb-NO" sz="788"/>
              <a:t>Mobbing, baksnakking, negativ stemning</a:t>
            </a:r>
          </a:p>
          <a:p>
            <a:pPr marL="128588" indent="-128588">
              <a:buFont typeface="Arial" panose="020B0604020202020204" pitchFamily="34" charset="0"/>
              <a:buChar char="•"/>
            </a:pPr>
            <a:r>
              <a:rPr lang="nb-NO" sz="788"/>
              <a:t>belastinger pga. emosjonelle krav</a:t>
            </a:r>
          </a:p>
        </p:txBody>
      </p:sp>
      <p:sp>
        <p:nvSpPr>
          <p:cNvPr id="7" name="Rectangle 6">
            <a:extLst>
              <a:ext uri="{FF2B5EF4-FFF2-40B4-BE49-F238E27FC236}">
                <a16:creationId xmlns:a16="http://schemas.microsoft.com/office/drawing/2014/main" id="{7FEC1852-F6AB-4FF6-A879-74A68E48DA61}"/>
              </a:ext>
            </a:extLst>
          </p:cNvPr>
          <p:cNvSpPr/>
          <p:nvPr/>
        </p:nvSpPr>
        <p:spPr>
          <a:xfrm>
            <a:off x="313567" y="3044861"/>
            <a:ext cx="2720551" cy="1524969"/>
          </a:xfrm>
          <a:prstGeom prst="rect">
            <a:avLst/>
          </a:prstGeom>
        </p:spPr>
        <p:txBody>
          <a:bodyPr wrap="square">
            <a:spAutoFit/>
          </a:bodyPr>
          <a:lstStyle/>
          <a:p>
            <a:pPr>
              <a:lnSpc>
                <a:spcPct val="150000"/>
              </a:lnSpc>
            </a:pPr>
            <a:r>
              <a:rPr lang="nb-NO" sz="788" b="1"/>
              <a:t>ARBEIDSTID</a:t>
            </a:r>
          </a:p>
          <a:p>
            <a:pPr marL="171450" indent="-171450">
              <a:buFont typeface="Arial" panose="020B0604020202020204" pitchFamily="34" charset="0"/>
              <a:buChar char="•"/>
            </a:pPr>
            <a:endParaRPr lang="nb-NO" sz="788">
              <a:solidFill>
                <a:schemeClr val="tx1"/>
              </a:solidFill>
            </a:endParaRPr>
          </a:p>
          <a:p>
            <a:pPr marL="171450" indent="-171450">
              <a:buFont typeface="Arial" panose="020B0604020202020204" pitchFamily="34" charset="0"/>
              <a:buChar char="•"/>
            </a:pPr>
            <a:r>
              <a:rPr lang="nb-NO" sz="788">
                <a:solidFill>
                  <a:schemeClr val="tx1"/>
                </a:solidFill>
              </a:rPr>
              <a:t>Tiden arbeidstaker står til disposisjon for arbeidsgiver.</a:t>
            </a:r>
          </a:p>
          <a:p>
            <a:pPr marL="171450" indent="-171450">
              <a:buFont typeface="Arial" panose="020B0604020202020204" pitchFamily="34" charset="0"/>
              <a:buChar char="•"/>
            </a:pPr>
            <a:r>
              <a:rPr lang="nb-NO" sz="788">
                <a:solidFill>
                  <a:schemeClr val="tx1"/>
                </a:solidFill>
              </a:rPr>
              <a:t>Skift, overtid, arbeid utover det som er planlagt: «</a:t>
            </a:r>
            <a:r>
              <a:rPr lang="nb-NO" sz="788"/>
              <a:t>Vi vet ikke om vi har tidligvakt eller seinvakt i neste uke fordi arbeidsplanen ikke er ferdig».</a:t>
            </a:r>
          </a:p>
          <a:p>
            <a:pPr marL="171450" indent="-171450">
              <a:buFont typeface="Arial" panose="020B0604020202020204" pitchFamily="34" charset="0"/>
              <a:buChar char="•"/>
            </a:pPr>
            <a:r>
              <a:rPr lang="nb-NO" sz="788"/>
              <a:t>Vi (tillitsvalgte, verneombud og ansatte) deltar ikke i når arbeidsplanene legges.</a:t>
            </a:r>
          </a:p>
          <a:p>
            <a:pPr marL="171450" indent="-171450">
              <a:buFont typeface="Arial" panose="020B0604020202020204" pitchFamily="34" charset="0"/>
              <a:buChar char="•"/>
            </a:pPr>
            <a:r>
              <a:rPr lang="nb-NO" sz="788"/>
              <a:t>Negativ effekt på helse og sosialt liv</a:t>
            </a:r>
          </a:p>
          <a:p>
            <a:pPr>
              <a:lnSpc>
                <a:spcPct val="150000"/>
              </a:lnSpc>
            </a:pPr>
            <a:endParaRPr lang="nb-NO" sz="788"/>
          </a:p>
        </p:txBody>
      </p:sp>
      <p:sp>
        <p:nvSpPr>
          <p:cNvPr id="11" name="Rectangle 10">
            <a:extLst>
              <a:ext uri="{FF2B5EF4-FFF2-40B4-BE49-F238E27FC236}">
                <a16:creationId xmlns:a16="http://schemas.microsoft.com/office/drawing/2014/main" id="{BAE06914-4AB7-4775-8ABA-B2AB2590A1C8}"/>
              </a:ext>
            </a:extLst>
          </p:cNvPr>
          <p:cNvSpPr/>
          <p:nvPr/>
        </p:nvSpPr>
        <p:spPr>
          <a:xfrm>
            <a:off x="3205000" y="835470"/>
            <a:ext cx="2195279" cy="1426096"/>
          </a:xfrm>
          <a:prstGeom prst="rect">
            <a:avLst/>
          </a:prstGeom>
        </p:spPr>
        <p:txBody>
          <a:bodyPr wrap="square">
            <a:spAutoFit/>
          </a:bodyPr>
          <a:lstStyle/>
          <a:p>
            <a:r>
              <a:rPr lang="nb-NO" sz="788" b="1"/>
              <a:t>OMSTILLING</a:t>
            </a:r>
          </a:p>
          <a:p>
            <a:endParaRPr lang="nb-NO" sz="788" b="1"/>
          </a:p>
          <a:p>
            <a:pPr marL="128588" indent="-128588">
              <a:buFont typeface="Arial" panose="020B0604020202020204" pitchFamily="34" charset="0"/>
              <a:buChar char="•"/>
            </a:pPr>
            <a:r>
              <a:rPr lang="nb-NO" sz="788"/>
              <a:t>Vi trenger mer kompetanse, men for lite tid til å få nok opplæring.</a:t>
            </a:r>
          </a:p>
          <a:p>
            <a:pPr marL="128588" indent="-128588">
              <a:buFont typeface="Arial" panose="020B0604020202020204" pitchFamily="34" charset="0"/>
              <a:buChar char="•"/>
            </a:pPr>
            <a:r>
              <a:rPr lang="nb-NO" sz="788"/>
              <a:t>Endringer = vi er usikre på hvem som har ansvar for hva, og oppgaveutførelse.</a:t>
            </a:r>
          </a:p>
          <a:p>
            <a:pPr marL="128588" indent="-128588">
              <a:buFont typeface="Arial" panose="020B0604020202020204" pitchFamily="34" charset="0"/>
              <a:buChar char="•"/>
            </a:pPr>
            <a:r>
              <a:rPr lang="nb-NO" sz="788"/>
              <a:t>Uklart  hvorfor endringene skal gjennomføres.</a:t>
            </a:r>
          </a:p>
          <a:p>
            <a:pPr marL="128588" indent="-128588">
              <a:buFont typeface="Arial" panose="020B0604020202020204" pitchFamily="34" charset="0"/>
              <a:buChar char="•"/>
            </a:pPr>
            <a:r>
              <a:rPr lang="nb-NO" sz="788"/>
              <a:t>Føler oss utrygge pga stadige endringer.</a:t>
            </a:r>
          </a:p>
          <a:p>
            <a:pPr marL="128588" indent="-128588">
              <a:buFont typeface="Arial" panose="020B0604020202020204" pitchFamily="34" charset="0"/>
              <a:buChar char="•"/>
            </a:pPr>
            <a:r>
              <a:rPr lang="nb-NO" sz="788"/>
              <a:t>Stadige endringer = lite tid til å tenke på arbeidsmiljøet vårt</a:t>
            </a:r>
          </a:p>
        </p:txBody>
      </p:sp>
      <p:sp>
        <p:nvSpPr>
          <p:cNvPr id="12" name="Rectangle 11">
            <a:extLst>
              <a:ext uri="{FF2B5EF4-FFF2-40B4-BE49-F238E27FC236}">
                <a16:creationId xmlns:a16="http://schemas.microsoft.com/office/drawing/2014/main" id="{A721E5B5-D138-4DCD-938F-2F19130EB005}"/>
              </a:ext>
            </a:extLst>
          </p:cNvPr>
          <p:cNvSpPr/>
          <p:nvPr/>
        </p:nvSpPr>
        <p:spPr>
          <a:xfrm>
            <a:off x="3074845" y="2947301"/>
            <a:ext cx="2720551" cy="1668598"/>
          </a:xfrm>
          <a:prstGeom prst="rect">
            <a:avLst/>
          </a:prstGeom>
        </p:spPr>
        <p:txBody>
          <a:bodyPr wrap="square">
            <a:spAutoFit/>
          </a:bodyPr>
          <a:lstStyle/>
          <a:p>
            <a:r>
              <a:rPr lang="nb-NO" sz="788" b="1"/>
              <a:t>ORGANISERING AV ARBEIDET</a:t>
            </a:r>
            <a:br>
              <a:rPr lang="nb-NO" sz="788"/>
            </a:br>
            <a:endParaRPr lang="nb-NO" sz="788"/>
          </a:p>
          <a:p>
            <a:pPr marL="171450" indent="-171450">
              <a:buFont typeface="Arial" panose="020B0604020202020204" pitchFamily="34" charset="0"/>
              <a:buChar char="•"/>
            </a:pPr>
            <a:r>
              <a:rPr lang="nb-NO" sz="788"/>
              <a:t>Uforutsigbarhet = må planlegge oppgaver bedre</a:t>
            </a:r>
          </a:p>
          <a:p>
            <a:pPr marL="171450" indent="-171450">
              <a:buFont typeface="Arial" panose="020B0604020202020204" pitchFamily="34" charset="0"/>
              <a:buChar char="•"/>
            </a:pPr>
            <a:r>
              <a:rPr lang="nb-NO" sz="788"/>
              <a:t>Bemanningssituasjonen = vanskelig å sikre tilstrekkelig personale</a:t>
            </a:r>
          </a:p>
          <a:p>
            <a:pPr marL="171450" indent="-171450">
              <a:buFont typeface="Arial" panose="020B0604020202020204" pitchFamily="34" charset="0"/>
              <a:buChar char="•"/>
            </a:pPr>
            <a:r>
              <a:rPr lang="nb-NO" sz="788"/>
              <a:t>Periodevis ujevn fordeling av oppgaver, </a:t>
            </a:r>
            <a:r>
              <a:rPr lang="nb-NO" sz="788" err="1"/>
              <a:t>f.eks</a:t>
            </a:r>
            <a:r>
              <a:rPr lang="nb-NO" sz="788"/>
              <a:t> rengjøring og matlaging.</a:t>
            </a:r>
          </a:p>
          <a:p>
            <a:pPr marL="171450" indent="-171450">
              <a:buFont typeface="Arial" panose="020B0604020202020204" pitchFamily="34" charset="0"/>
              <a:buChar char="•"/>
            </a:pPr>
            <a:r>
              <a:rPr lang="nb-NO" sz="788"/>
              <a:t>For lite samtale om hvordan vi bør organisere arbeidet.</a:t>
            </a:r>
          </a:p>
          <a:p>
            <a:pPr marL="171450" indent="-171450">
              <a:buFont typeface="Arial" panose="020B0604020202020204" pitchFamily="34" charset="0"/>
              <a:buChar char="•"/>
            </a:pPr>
            <a:r>
              <a:rPr lang="nb-NO" sz="788"/>
              <a:t>Leder har  ansvar for mange ansatte og er ofte borte fra avd.</a:t>
            </a:r>
          </a:p>
          <a:p>
            <a:pPr marL="171450" indent="-171450">
              <a:buFont typeface="Arial" panose="020B0604020202020204" pitchFamily="34" charset="0"/>
              <a:buChar char="•"/>
            </a:pPr>
            <a:r>
              <a:rPr lang="nb-NO" sz="788"/>
              <a:t>Vi jobber hardt, men får ikke tilstrekkelig anerkjennelse for innsatsen.</a:t>
            </a:r>
          </a:p>
        </p:txBody>
      </p:sp>
      <p:sp>
        <p:nvSpPr>
          <p:cNvPr id="18" name="Rectangle 17">
            <a:extLst>
              <a:ext uri="{FF2B5EF4-FFF2-40B4-BE49-F238E27FC236}">
                <a16:creationId xmlns:a16="http://schemas.microsoft.com/office/drawing/2014/main" id="{C8075B95-B2C5-470B-A03C-2BA89D711C2E}"/>
              </a:ext>
            </a:extLst>
          </p:cNvPr>
          <p:cNvSpPr/>
          <p:nvPr/>
        </p:nvSpPr>
        <p:spPr>
          <a:xfrm>
            <a:off x="173936" y="54665"/>
            <a:ext cx="8716616" cy="5024231"/>
          </a:xfrm>
          <a:prstGeom prst="rect">
            <a:avLst/>
          </a:prstGeom>
          <a:noFill/>
          <a:ln w="1270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Box 15">
            <a:extLst>
              <a:ext uri="{FF2B5EF4-FFF2-40B4-BE49-F238E27FC236}">
                <a16:creationId xmlns:a16="http://schemas.microsoft.com/office/drawing/2014/main" id="{F5B75D4A-1751-4EDB-8E94-49F99C2A46B6}"/>
              </a:ext>
            </a:extLst>
          </p:cNvPr>
          <p:cNvSpPr txBox="1"/>
          <p:nvPr/>
        </p:nvSpPr>
        <p:spPr>
          <a:xfrm>
            <a:off x="173936" y="80010"/>
            <a:ext cx="1392572" cy="307777"/>
          </a:xfrm>
          <a:prstGeom prst="rect">
            <a:avLst/>
          </a:prstGeom>
          <a:noFill/>
        </p:spPr>
        <p:txBody>
          <a:bodyPr wrap="square" rtlCol="0">
            <a:spAutoFit/>
          </a:bodyPr>
          <a:lstStyle/>
          <a:p>
            <a:r>
              <a:rPr lang="nb-NO"/>
              <a:t>BARNEHAGE</a:t>
            </a:r>
          </a:p>
        </p:txBody>
      </p:sp>
      <p:sp>
        <p:nvSpPr>
          <p:cNvPr id="17" name="Rectangle 16">
            <a:extLst>
              <a:ext uri="{FF2B5EF4-FFF2-40B4-BE49-F238E27FC236}">
                <a16:creationId xmlns:a16="http://schemas.microsoft.com/office/drawing/2014/main" id="{0CBC123C-AD15-4EE1-800C-4908E3A77360}"/>
              </a:ext>
            </a:extLst>
          </p:cNvPr>
          <p:cNvSpPr/>
          <p:nvPr/>
        </p:nvSpPr>
        <p:spPr>
          <a:xfrm>
            <a:off x="5806241" y="1422181"/>
            <a:ext cx="2809013" cy="2036520"/>
          </a:xfrm>
          <a:prstGeom prst="rect">
            <a:avLst/>
          </a:prstGeom>
        </p:spPr>
        <p:txBody>
          <a:bodyPr wrap="square">
            <a:spAutoFit/>
          </a:bodyPr>
          <a:lstStyle/>
          <a:p>
            <a:r>
              <a:rPr lang="nb-NO" sz="788" b="1">
                <a:solidFill>
                  <a:schemeClr val="tx1"/>
                </a:solidFill>
              </a:rPr>
              <a:t>TIDS- OG ARBEIDSPRESS</a:t>
            </a:r>
          </a:p>
          <a:p>
            <a:endParaRPr lang="nb-NO" sz="788" b="1">
              <a:solidFill>
                <a:schemeClr val="tx1"/>
              </a:solidFill>
            </a:endParaRPr>
          </a:p>
          <a:p>
            <a:pPr marL="128588" indent="-128588">
              <a:buFont typeface="Arial" panose="020B0604020202020204" pitchFamily="34" charset="0"/>
              <a:buChar char="•"/>
            </a:pPr>
            <a:r>
              <a:rPr lang="nb-NO" sz="790"/>
              <a:t>Handler om at å ha for mye å gjøre over lang tid eller at det er for liten tid å gjøre de oppgavene som skal gjøres. </a:t>
            </a:r>
          </a:p>
          <a:p>
            <a:pPr marL="128588" indent="-128588">
              <a:buFont typeface="Arial" panose="020B0604020202020204" pitchFamily="34" charset="0"/>
              <a:buChar char="•"/>
            </a:pPr>
            <a:r>
              <a:rPr lang="nb-NO" sz="790"/>
              <a:t>Opplevd ubalanse mellom oppgaven og tilgjengelig tid – </a:t>
            </a:r>
            <a:r>
              <a:rPr lang="nb-NO" sz="790" i="1"/>
              <a:t>«vi føler at vi ikke strekker til fordi vi får for liten tid til hvert barn» </a:t>
            </a:r>
          </a:p>
          <a:p>
            <a:pPr marL="128588" indent="-128588">
              <a:buFont typeface="Arial" panose="020B0604020202020204" pitchFamily="34" charset="0"/>
              <a:buChar char="•"/>
            </a:pPr>
            <a:r>
              <a:rPr lang="nb-NO" sz="790"/>
              <a:t>Krav til tempo og mengde, (…) </a:t>
            </a:r>
            <a:r>
              <a:rPr lang="nb-NO" sz="790" i="1"/>
              <a:t>«gjør oss mindre tålmodige og mindre raus overfor hverandre»</a:t>
            </a:r>
          </a:p>
          <a:p>
            <a:pPr marL="128588" indent="-128588">
              <a:buFont typeface="Arial" panose="020B0604020202020204" pitchFamily="34" charset="0"/>
              <a:buChar char="•"/>
            </a:pPr>
            <a:r>
              <a:rPr lang="nb-NO" sz="790"/>
              <a:t>Manglende opplevd kontroll på gjennomføring av oppgaven </a:t>
            </a:r>
          </a:p>
          <a:p>
            <a:pPr marL="128588" indent="-128588">
              <a:buFont typeface="Arial" panose="020B0604020202020204" pitchFamily="34" charset="0"/>
              <a:buChar char="•"/>
            </a:pPr>
            <a:r>
              <a:rPr lang="nb-NO" sz="790"/>
              <a:t>Det er vanskelig ta pauser, </a:t>
            </a:r>
          </a:p>
          <a:p>
            <a:pPr marL="128588" indent="-128588">
              <a:buFont typeface="Arial" panose="020B0604020202020204" pitchFamily="34" charset="0"/>
              <a:buChar char="•"/>
            </a:pPr>
            <a:r>
              <a:rPr lang="nb-NO" sz="790"/>
              <a:t>Å ikke å ha tid til å utføre arbeidet slik instruksene sier</a:t>
            </a:r>
          </a:p>
          <a:p>
            <a:pPr marL="128588" indent="-128588">
              <a:buFont typeface="Arial" panose="020B0604020202020204" pitchFamily="34" charset="0"/>
              <a:buChar char="•"/>
            </a:pPr>
            <a:r>
              <a:rPr lang="nb-NO" sz="790"/>
              <a:t>Ikke tid til pauser. For få folk på jobb</a:t>
            </a:r>
          </a:p>
          <a:p>
            <a:endParaRPr lang="nb-NO" sz="788"/>
          </a:p>
        </p:txBody>
      </p:sp>
      <p:sp>
        <p:nvSpPr>
          <p:cNvPr id="20" name="TextBox 19">
            <a:extLst>
              <a:ext uri="{FF2B5EF4-FFF2-40B4-BE49-F238E27FC236}">
                <a16:creationId xmlns:a16="http://schemas.microsoft.com/office/drawing/2014/main" id="{262228EE-6B1D-4B54-A735-1017516990EF}"/>
              </a:ext>
            </a:extLst>
          </p:cNvPr>
          <p:cNvSpPr txBox="1"/>
          <p:nvPr/>
        </p:nvSpPr>
        <p:spPr>
          <a:xfrm>
            <a:off x="4007707" y="80009"/>
            <a:ext cx="1392572" cy="307777"/>
          </a:xfrm>
          <a:prstGeom prst="rect">
            <a:avLst/>
          </a:prstGeom>
          <a:noFill/>
        </p:spPr>
        <p:txBody>
          <a:bodyPr wrap="square" rtlCol="0">
            <a:spAutoFit/>
          </a:bodyPr>
          <a:lstStyle/>
          <a:p>
            <a:r>
              <a:rPr lang="nb-NO"/>
              <a:t>JOBBKRAV</a:t>
            </a:r>
          </a:p>
        </p:txBody>
      </p:sp>
      <p:sp>
        <p:nvSpPr>
          <p:cNvPr id="22" name="TextBox 21">
            <a:extLst>
              <a:ext uri="{FF2B5EF4-FFF2-40B4-BE49-F238E27FC236}">
                <a16:creationId xmlns:a16="http://schemas.microsoft.com/office/drawing/2014/main" id="{48429AB9-AEFD-4E1B-8D84-669165833505}"/>
              </a:ext>
            </a:extLst>
          </p:cNvPr>
          <p:cNvSpPr txBox="1"/>
          <p:nvPr/>
        </p:nvSpPr>
        <p:spPr>
          <a:xfrm>
            <a:off x="1185863" y="4818798"/>
            <a:ext cx="7784201" cy="244691"/>
          </a:xfrm>
          <a:prstGeom prst="rect">
            <a:avLst/>
          </a:prstGeom>
          <a:noFill/>
        </p:spPr>
        <p:txBody>
          <a:bodyPr wrap="square" lIns="40958" tIns="40958" rIns="40958" bIns="40958" rtlCol="0">
            <a:noAutofit/>
          </a:bodyPr>
          <a:lstStyle/>
          <a:p>
            <a:pPr algn="r">
              <a:spcAft>
                <a:spcPts val="450"/>
              </a:spcAft>
            </a:pPr>
            <a:r>
              <a:rPr lang="nb-NO" sz="1050">
                <a:solidFill>
                  <a:schemeClr val="tx1"/>
                </a:solidFill>
              </a:rPr>
              <a:t>*</a:t>
            </a:r>
            <a:r>
              <a:rPr lang="nb-NO" sz="750">
                <a:solidFill>
                  <a:schemeClr val="tx1"/>
                </a:solidFill>
              </a:rPr>
              <a:t> Definisjoner hentet fra Arbeidsmiljøportalen, barnehager, </a:t>
            </a:r>
            <a:r>
              <a:rPr lang="nb-NO" sz="750">
                <a:solidFill>
                  <a:schemeClr val="tx1"/>
                </a:solidFill>
                <a:hlinkClick r:id="rId4"/>
              </a:rPr>
              <a:t>https://www.arbeidsmiljoportalen.no/bransje/barnehage</a:t>
            </a:r>
            <a:r>
              <a:rPr lang="nb-NO" sz="750">
                <a:solidFill>
                  <a:schemeClr val="tx1"/>
                </a:solidFill>
              </a:rPr>
              <a:t> </a:t>
            </a:r>
          </a:p>
        </p:txBody>
      </p:sp>
    </p:spTree>
    <p:extLst>
      <p:ext uri="{BB962C8B-B14F-4D97-AF65-F5344CB8AC3E}">
        <p14:creationId xmlns:p14="http://schemas.microsoft.com/office/powerpoint/2010/main" val="3077902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1257657" y="1250950"/>
          <a:ext cx="2991174" cy="2694541"/>
        </p:xfrm>
        <a:graphic>
          <a:graphicData uri="http://schemas.openxmlformats.org/drawingml/2006/table">
            <a:tbl>
              <a:tblPr firstRow="1" bandRow="1">
                <a:tableStyleId>{F5AB1C69-6EDB-4FF4-983F-18BD219EF322}</a:tableStyleId>
              </a:tblPr>
              <a:tblGrid>
                <a:gridCol w="2991174">
                  <a:extLst>
                    <a:ext uri="{9D8B030D-6E8A-4147-A177-3AD203B41FA5}">
                      <a16:colId xmlns:a16="http://schemas.microsoft.com/office/drawing/2014/main" val="3455149515"/>
                    </a:ext>
                  </a:extLst>
                </a:gridCol>
              </a:tblGrid>
              <a:tr h="491978">
                <a:tc>
                  <a:txBody>
                    <a:bodyPr/>
                    <a:lstStyle/>
                    <a:p>
                      <a:pPr algn="ctr"/>
                      <a:r>
                        <a:rPr lang="nb-NO" sz="1200" b="1" dirty="0">
                          <a:solidFill>
                            <a:schemeClr val="bg1"/>
                          </a:solidFill>
                          <a:latin typeface="Open Sans" panose="020B0604020202020204" charset="0"/>
                          <a:ea typeface="Open Sans" panose="020B0604020202020204" charset="0"/>
                          <a:cs typeface="Open Sans" panose="020B0604020202020204" charset="0"/>
                        </a:rPr>
                        <a:t>A) Krav</a:t>
                      </a:r>
                      <a:br>
                        <a:rPr lang="nb-NO" sz="1200" b="1" dirty="0">
                          <a:solidFill>
                            <a:schemeClr val="bg1"/>
                          </a:solidFill>
                          <a:latin typeface="Open Sans" panose="020B0604020202020204" charset="0"/>
                          <a:ea typeface="Open Sans" panose="020B0604020202020204" charset="0"/>
                          <a:cs typeface="Open Sans" panose="020B0604020202020204" charset="0"/>
                        </a:rPr>
                      </a:br>
                      <a:r>
                        <a:rPr lang="nb-NO" sz="900" b="0" dirty="0">
                          <a:solidFill>
                            <a:schemeClr val="bg1"/>
                          </a:solidFill>
                          <a:latin typeface="Open Sans" panose="020B0604020202020204" charset="0"/>
                          <a:ea typeface="Open Sans" panose="020B0604020202020204" charset="0"/>
                          <a:cs typeface="Open Sans" panose="020B0604020202020204" charset="0"/>
                        </a:rPr>
                        <a:t>(blå dråper)</a:t>
                      </a:r>
                      <a:endParaRPr lang="nb-NO" sz="900" b="0" dirty="0">
                        <a:solidFill>
                          <a:schemeClr val="bg1"/>
                        </a:solidFil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pPr>
                        <a:spcAft>
                          <a:spcPts val="600"/>
                        </a:spcAft>
                      </a:pPr>
                      <a:r>
                        <a:rPr lang="nb-NO" sz="1000" dirty="0">
                          <a:solidFill>
                            <a:schemeClr val="tx1"/>
                          </a:solidFill>
                          <a:latin typeface="Open Sans" panose="020B0604020202020204" charset="0"/>
                          <a:ea typeface="Open Sans" panose="020B0604020202020204" charset="0"/>
                          <a:cs typeface="Open Sans" panose="020B0604020202020204" charset="0"/>
                        </a:rPr>
                        <a:t>Velg 1- 3 jobbkrav eller «dråper» som har størst negativ innflytelse på deres arbeidsmiljø?</a:t>
                      </a:r>
                    </a:p>
                    <a:p>
                      <a:pPr>
                        <a:spcAft>
                          <a:spcPts val="600"/>
                        </a:spcAft>
                      </a:pPr>
                      <a:r>
                        <a:rPr lang="nb-NO" sz="1000" dirty="0">
                          <a:solidFill>
                            <a:schemeClr val="tx1"/>
                          </a:solidFill>
                          <a:latin typeface="Open Sans" panose="020B0604020202020204" charset="0"/>
                          <a:ea typeface="Open Sans" panose="020B0604020202020204" charset="0"/>
                          <a:cs typeface="Open Sans" panose="020B0604020202020204" charset="0"/>
                        </a:rPr>
                        <a:t>Hvordan kommer dette til uttrykk?</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dirty="0">
                          <a:solidFill>
                            <a:schemeClr val="tx1"/>
                          </a:solidFill>
                          <a:cs typeface="Open Sans" panose="020B0604020202020204" charset="0"/>
                          <a:sym typeface="Arial"/>
                        </a:rPr>
                        <a:t>Fyll ut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rgbClr val="2D7C81"/>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solidFill>
                  <a:srgbClr val="2D7C81"/>
                </a:solidFill>
              </a:rPr>
              <a:t>Individuell oppgave: Jobbkrav og ressurser</a:t>
            </a:r>
          </a:p>
        </p:txBody>
      </p:sp>
      <p:pic>
        <p:nvPicPr>
          <p:cNvPr id="10" name="Picture 9">
            <a:extLst>
              <a:ext uri="{FF2B5EF4-FFF2-40B4-BE49-F238E27FC236}">
                <a16:creationId xmlns:a16="http://schemas.microsoft.com/office/drawing/2014/main" id="{72F17185-23C5-4473-A7FB-85AD8D55F523}"/>
              </a:ext>
            </a:extLst>
          </p:cNvPr>
          <p:cNvPicPr>
            <a:picLocks noChangeAspect="1"/>
          </p:cNvPicPr>
          <p:nvPr/>
        </p:nvPicPr>
        <p:blipFill>
          <a:blip r:embed="rId3"/>
          <a:stretch>
            <a:fillRect/>
          </a:stretch>
        </p:blipFill>
        <p:spPr>
          <a:xfrm>
            <a:off x="8331906" y="0"/>
            <a:ext cx="812094" cy="792957"/>
          </a:xfrm>
          <a:prstGeom prst="rect">
            <a:avLst/>
          </a:prstGeom>
        </p:spPr>
      </p:pic>
      <p:graphicFrame>
        <p:nvGraphicFramePr>
          <p:cNvPr id="11" name="Table 4">
            <a:extLst>
              <a:ext uri="{FF2B5EF4-FFF2-40B4-BE49-F238E27FC236}">
                <a16:creationId xmlns:a16="http://schemas.microsoft.com/office/drawing/2014/main" id="{7B523452-3D94-46EA-9CF3-258B39E1FDA8}"/>
              </a:ext>
            </a:extLst>
          </p:cNvPr>
          <p:cNvGraphicFramePr>
            <a:graphicFrameLocks noGrp="1"/>
          </p:cNvGraphicFramePr>
          <p:nvPr/>
        </p:nvGraphicFramePr>
        <p:xfrm>
          <a:off x="4895170" y="1250950"/>
          <a:ext cx="2991174" cy="2756919"/>
        </p:xfrm>
        <a:graphic>
          <a:graphicData uri="http://schemas.openxmlformats.org/drawingml/2006/table">
            <a:tbl>
              <a:tblPr firstRow="1" bandRow="1">
                <a:tableStyleId>{F5AB1C69-6EDB-4FF4-983F-18BD219EF322}</a:tableStyleId>
              </a:tblPr>
              <a:tblGrid>
                <a:gridCol w="2991174">
                  <a:extLst>
                    <a:ext uri="{9D8B030D-6E8A-4147-A177-3AD203B41FA5}">
                      <a16:colId xmlns:a16="http://schemas.microsoft.com/office/drawing/2014/main" val="3455149515"/>
                    </a:ext>
                  </a:extLst>
                </a:gridCol>
              </a:tblGrid>
              <a:tr h="49197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b-NO" sz="1200" b="1" dirty="0">
                          <a:solidFill>
                            <a:schemeClr val="bg1"/>
                          </a:solidFill>
                          <a:latin typeface="Open Sans" panose="020B0604020202020204" charset="0"/>
                          <a:ea typeface="Open Sans" panose="020B0604020202020204" charset="0"/>
                          <a:cs typeface="Open Sans" panose="020B0604020202020204" charset="0"/>
                        </a:rPr>
                        <a:t>B) Ressurser</a:t>
                      </a:r>
                      <a:br>
                        <a:rPr lang="nb-NO" sz="1200" b="1" dirty="0">
                          <a:solidFill>
                            <a:schemeClr val="bg1"/>
                          </a:solidFill>
                          <a:latin typeface="Open Sans" panose="020B0604020202020204" charset="0"/>
                          <a:ea typeface="Open Sans" panose="020B0604020202020204" charset="0"/>
                          <a:cs typeface="Open Sans" panose="020B0604020202020204" charset="0"/>
                        </a:rPr>
                      </a:br>
                      <a:r>
                        <a:rPr lang="nb-NO" sz="900" b="0" dirty="0">
                          <a:solidFill>
                            <a:schemeClr val="bg1"/>
                          </a:solidFill>
                          <a:latin typeface="Open Sans" panose="020B0604020202020204" charset="0"/>
                          <a:ea typeface="Open Sans" panose="020B0604020202020204" charset="0"/>
                          <a:cs typeface="Open Sans" panose="020B0604020202020204" charset="0"/>
                        </a:rPr>
                        <a:t>(grønne ballonger)</a:t>
                      </a:r>
                      <a:endParaRPr lang="nb-NO" sz="900" b="0" dirty="0">
                        <a:solidFill>
                          <a:schemeClr val="bg1"/>
                        </a:solidFill>
                      </a:endParaRPr>
                    </a:p>
                    <a:p>
                      <a:pPr algn="ctr"/>
                      <a:endParaRPr lang="nb-NO" sz="1200" b="1" dirty="0">
                        <a:solidFill>
                          <a:schemeClr val="bg1"/>
                        </a:solidFil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pPr>
                        <a:spcAft>
                          <a:spcPts val="600"/>
                        </a:spcAft>
                      </a:pPr>
                      <a:r>
                        <a:rPr lang="nb-NO" sz="1000" dirty="0">
                          <a:latin typeface="Open Sans" panose="020B0604020202020204" charset="0"/>
                          <a:ea typeface="Open Sans" panose="020B0604020202020204" charset="0"/>
                          <a:cs typeface="Open Sans" panose="020B0604020202020204" charset="0"/>
                        </a:rPr>
                        <a:t>Velg 1-3  ressurser eller «ballonger» som i liten eller svært liten grad er tilstede på deres arbeidsplass. </a:t>
                      </a:r>
                    </a:p>
                    <a:p>
                      <a:pPr>
                        <a:spcAft>
                          <a:spcPts val="600"/>
                        </a:spcAft>
                      </a:pPr>
                      <a:r>
                        <a:rPr lang="nb-NO" sz="1000" dirty="0">
                          <a:latin typeface="Open Sans" panose="020B0604020202020204" charset="0"/>
                          <a:ea typeface="Open Sans" panose="020B0604020202020204" charset="0"/>
                          <a:cs typeface="Open Sans" panose="020B0604020202020204" charset="0"/>
                        </a:rPr>
                        <a:t>Hvordan kommer dette til uttrykk? </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dirty="0">
                          <a:solidFill>
                            <a:schemeClr val="tx1"/>
                          </a:solidFill>
                          <a:cs typeface="Open Sans" panose="020B0604020202020204" charset="0"/>
                          <a:sym typeface="Arial"/>
                        </a:rPr>
                        <a:t>Fyll ut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pic>
        <p:nvPicPr>
          <p:cNvPr id="12" name="Picture 11">
            <a:extLst>
              <a:ext uri="{FF2B5EF4-FFF2-40B4-BE49-F238E27FC236}">
                <a16:creationId xmlns:a16="http://schemas.microsoft.com/office/drawing/2014/main" id="{25A6F871-557B-4553-8049-954AFDEFDF31}"/>
              </a:ext>
            </a:extLst>
          </p:cNvPr>
          <p:cNvPicPr>
            <a:picLocks noChangeAspect="1"/>
          </p:cNvPicPr>
          <p:nvPr/>
        </p:nvPicPr>
        <p:blipFill>
          <a:blip r:embed="rId4"/>
          <a:stretch>
            <a:fillRect/>
          </a:stretch>
        </p:blipFill>
        <p:spPr>
          <a:xfrm>
            <a:off x="1989409" y="4052889"/>
            <a:ext cx="1080146" cy="723842"/>
          </a:xfrm>
          <a:prstGeom prst="rect">
            <a:avLst/>
          </a:prstGeom>
        </p:spPr>
      </p:pic>
      <p:pic>
        <p:nvPicPr>
          <p:cNvPr id="13" name="Picture 12">
            <a:extLst>
              <a:ext uri="{FF2B5EF4-FFF2-40B4-BE49-F238E27FC236}">
                <a16:creationId xmlns:a16="http://schemas.microsoft.com/office/drawing/2014/main" id="{2B593E5E-8264-4A10-8B45-CA0259A1CA64}"/>
              </a:ext>
            </a:extLst>
          </p:cNvPr>
          <p:cNvPicPr>
            <a:picLocks noChangeAspect="1"/>
          </p:cNvPicPr>
          <p:nvPr/>
        </p:nvPicPr>
        <p:blipFill>
          <a:blip r:embed="rId5"/>
          <a:stretch>
            <a:fillRect/>
          </a:stretch>
        </p:blipFill>
        <p:spPr>
          <a:xfrm>
            <a:off x="6008343" y="4075504"/>
            <a:ext cx="764828" cy="678611"/>
          </a:xfrm>
          <a:prstGeom prst="rect">
            <a:avLst/>
          </a:prstGeom>
        </p:spPr>
      </p:pic>
    </p:spTree>
    <p:extLst>
      <p:ext uri="{BB962C8B-B14F-4D97-AF65-F5344CB8AC3E}">
        <p14:creationId xmlns:p14="http://schemas.microsoft.com/office/powerpoint/2010/main" val="70364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3309DC2A-8F44-423D-88BB-5526112ECF0F}"/>
              </a:ext>
            </a:extLst>
          </p:cNvPr>
          <p:cNvGraphicFramePr>
            <a:graphicFrameLocks noGrp="1"/>
          </p:cNvGraphicFramePr>
          <p:nvPr/>
        </p:nvGraphicFramePr>
        <p:xfrm>
          <a:off x="1281725" y="1416049"/>
          <a:ext cx="5967900" cy="3106021"/>
        </p:xfrm>
        <a:graphic>
          <a:graphicData uri="http://schemas.openxmlformats.org/drawingml/2006/table">
            <a:tbl>
              <a:tblPr firstRow="1" bandRow="1">
                <a:tableStyleId>{F5AB1C69-6EDB-4FF4-983F-18BD219EF322}</a:tableStyleId>
              </a:tblPr>
              <a:tblGrid>
                <a:gridCol w="5967900">
                  <a:extLst>
                    <a:ext uri="{9D8B030D-6E8A-4147-A177-3AD203B41FA5}">
                      <a16:colId xmlns:a16="http://schemas.microsoft.com/office/drawing/2014/main" val="3455149515"/>
                    </a:ext>
                  </a:extLst>
                </a:gridCol>
              </a:tblGrid>
              <a:tr h="491978">
                <a:tc>
                  <a:txBody>
                    <a:bodyPr/>
                    <a:lstStyle/>
                    <a:p>
                      <a:pPr algn="ctr"/>
                      <a:r>
                        <a:rPr lang="nb-NO" sz="1200" b="1" dirty="0">
                          <a:solidFill>
                            <a:schemeClr val="bg1"/>
                          </a:solidFill>
                          <a:latin typeface="Open Sans" panose="020B0604020202020204" charset="0"/>
                          <a:ea typeface="Open Sans" panose="020B0604020202020204" charset="0"/>
                          <a:cs typeface="Open Sans" panose="020B0604020202020204" charset="0"/>
                        </a:rPr>
                        <a:t>B) Del i gruppen </a:t>
                      </a:r>
                      <a:r>
                        <a:rPr lang="nb-NO" sz="1200" b="1" dirty="0">
                          <a:solidFill>
                            <a:schemeClr val="accent4"/>
                          </a:solidFill>
                          <a:latin typeface="Open Sans" panose="020B0604020202020204" charset="0"/>
                          <a:ea typeface="Open Sans" panose="020B0604020202020204" charset="0"/>
                          <a:cs typeface="Open Sans" panose="020B0604020202020204" charset="0"/>
                        </a:rPr>
                        <a:t>10 min</a:t>
                      </a:r>
                      <a:br>
                        <a:rPr lang="nb-NO" sz="1200" b="1" dirty="0">
                          <a:solidFill>
                            <a:schemeClr val="bg1"/>
                          </a:solidFill>
                          <a:latin typeface="Open Sans" panose="020B0604020202020204" charset="0"/>
                          <a:ea typeface="Open Sans" panose="020B0604020202020204" charset="0"/>
                          <a:cs typeface="Open Sans" panose="020B0604020202020204" charset="0"/>
                        </a:rPr>
                      </a:br>
                      <a:endParaRPr lang="nb-NO" sz="1200" b="1" dirty="0">
                        <a:solidFill>
                          <a:schemeClr val="bg1"/>
                        </a:solidFill>
                      </a:endParaRP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D7C81"/>
                    </a:solidFill>
                  </a:tcPr>
                </a:tc>
                <a:extLst>
                  <a:ext uri="{0D108BD9-81ED-4DB2-BD59-A6C34878D82A}">
                    <a16:rowId xmlns:a16="http://schemas.microsoft.com/office/drawing/2014/main" val="273825120"/>
                  </a:ext>
                </a:extLst>
              </a:tr>
              <a:tr h="779527">
                <a:tc>
                  <a:txBody>
                    <a:bodyPr/>
                    <a:lstStyle/>
                    <a:p>
                      <a:r>
                        <a:rPr lang="nb-NO" sz="1000" dirty="0">
                          <a:solidFill>
                            <a:schemeClr val="tx1"/>
                          </a:solidFill>
                          <a:latin typeface="Open Sans" panose="020B0604020202020204" charset="0"/>
                          <a:ea typeface="Open Sans" panose="020B0604020202020204" charset="0"/>
                          <a:cs typeface="Open Sans" panose="020B0604020202020204" charset="0"/>
                        </a:rPr>
                        <a:t>I denne delen skal dere dele med gruppen. Hver deltaker deler sine refleksjoner fra oppgave A og B. Dere andre lytter og noterer stikkord. Deretter er ordet fritt slik at dere kan kommentere og utdype problemforståelsen dere imellom.  Økten oppsumeres ved at dere sammen blir enige om ett problem som dere alle ønsker å ta tak i gjennom en rotårsaksanalyse</a:t>
                      </a:r>
                    </a:p>
                  </a:txBody>
                  <a:tcPr marL="51435" marR="51435" marT="25718" marB="2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5E6"/>
                    </a:solidFill>
                  </a:tcPr>
                </a:tc>
                <a:extLst>
                  <a:ext uri="{0D108BD9-81ED-4DB2-BD59-A6C34878D82A}">
                    <a16:rowId xmlns:a16="http://schemas.microsoft.com/office/drawing/2014/main" val="591612478"/>
                  </a:ext>
                </a:extLst>
              </a:tr>
              <a:tr h="56999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dirty="0">
                          <a:solidFill>
                            <a:schemeClr val="tx1"/>
                          </a:solidFill>
                          <a:cs typeface="Open Sans" panose="020B0604020202020204" charset="0"/>
                          <a:sym typeface="Arial"/>
                        </a:rPr>
                        <a:t>Faktorer som påvirker arbeidsmiljøet i negativ retning </a:t>
                      </a:r>
                      <a:br>
                        <a:rPr lang="nb-NO" sz="900" b="0" i="0" dirty="0">
                          <a:solidFill>
                            <a:schemeClr val="tx1"/>
                          </a:solidFill>
                          <a:cs typeface="Open Sans" panose="020B0604020202020204" charset="0"/>
                          <a:sym typeface="Arial"/>
                        </a:rPr>
                      </a:b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dirty="0">
                          <a:solidFill>
                            <a:schemeClr val="tx1"/>
                          </a:solidFill>
                          <a:cs typeface="Open Sans" panose="020B0604020202020204" charset="0"/>
                          <a:sym typeface="Arial"/>
                        </a:rPr>
                        <a:t>Jobbressurser som trengs å styrkes):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i="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i="0" dirty="0">
                          <a:solidFill>
                            <a:schemeClr val="tx1"/>
                          </a:solidFill>
                          <a:cs typeface="Open Sans" panose="020B0604020202020204" charset="0"/>
                          <a:sym typeface="Arial"/>
                        </a:rPr>
                        <a:t>Jobbkrav som er for  krevende</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nb-NO" sz="900" b="0" dirty="0">
                          <a:solidFill>
                            <a:schemeClr val="tx1"/>
                          </a:solidFill>
                          <a:cs typeface="Open Sans" panose="020B0604020202020204" charset="0"/>
                          <a:sym typeface="Arial"/>
                        </a:rPr>
                        <a:t>Problemet vi vil anaysere videre er: .....</a:t>
                      </a: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nb-NO" sz="900" b="0" dirty="0">
                        <a:solidFill>
                          <a:schemeClr val="tx1"/>
                        </a:solidFill>
                        <a:cs typeface="Open Sans" panose="020B0604020202020204" charset="0"/>
                        <a:sym typeface="Arial"/>
                      </a:endParaRPr>
                    </a:p>
                  </a:txBody>
                  <a:tcPr marL="51435" marR="51435" marT="25718" marB="2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435230"/>
                  </a:ext>
                </a:extLst>
              </a:tr>
            </a:tbl>
          </a:graphicData>
        </a:graphic>
      </p:graphicFrame>
      <p:grpSp>
        <p:nvGrpSpPr>
          <p:cNvPr id="25" name="Group 24">
            <a:extLst>
              <a:ext uri="{FF2B5EF4-FFF2-40B4-BE49-F238E27FC236}">
                <a16:creationId xmlns:a16="http://schemas.microsoft.com/office/drawing/2014/main" id="{14FA97AF-2A63-4BC8-A32E-FA95E0BD8B22}"/>
              </a:ext>
            </a:extLst>
          </p:cNvPr>
          <p:cNvGrpSpPr/>
          <p:nvPr/>
        </p:nvGrpSpPr>
        <p:grpSpPr>
          <a:xfrm>
            <a:off x="1" y="1250950"/>
            <a:ext cx="468967" cy="2763177"/>
            <a:chOff x="0" y="0"/>
            <a:chExt cx="833718" cy="6858000"/>
          </a:xfrm>
          <a:solidFill>
            <a:srgbClr val="2D7C81"/>
          </a:solidFill>
        </p:grpSpPr>
        <p:sp>
          <p:nvSpPr>
            <p:cNvPr id="26" name="Rectangle 25">
              <a:extLst>
                <a:ext uri="{FF2B5EF4-FFF2-40B4-BE49-F238E27FC236}">
                  <a16:creationId xmlns:a16="http://schemas.microsoft.com/office/drawing/2014/main" id="{9A5E51B0-B22F-4BCC-9BB2-405F6B1D3407}"/>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27" name="TextBox 26">
              <a:extLst>
                <a:ext uri="{FF2B5EF4-FFF2-40B4-BE49-F238E27FC236}">
                  <a16:creationId xmlns:a16="http://schemas.microsoft.com/office/drawing/2014/main" id="{5C223441-4532-412D-9F5C-3421EEAD81A2}"/>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sp>
        <p:nvSpPr>
          <p:cNvPr id="2" name="Title 1">
            <a:extLst>
              <a:ext uri="{FF2B5EF4-FFF2-40B4-BE49-F238E27FC236}">
                <a16:creationId xmlns:a16="http://schemas.microsoft.com/office/drawing/2014/main" id="{E989381B-318B-4BE9-AA66-D1954FFF39BA}"/>
              </a:ext>
            </a:extLst>
          </p:cNvPr>
          <p:cNvSpPr>
            <a:spLocks noGrp="1"/>
          </p:cNvSpPr>
          <p:nvPr>
            <p:ph type="title"/>
          </p:nvPr>
        </p:nvSpPr>
        <p:spPr/>
        <p:txBody>
          <a:bodyPr>
            <a:normAutofit fontScale="90000"/>
          </a:bodyPr>
          <a:lstStyle/>
          <a:p>
            <a:pPr algn="l"/>
            <a:r>
              <a:rPr lang="nb-NO" dirty="0">
                <a:solidFill>
                  <a:srgbClr val="2D7C81"/>
                </a:solidFill>
              </a:rPr>
              <a:t>Gruppesamtale 1: Problemsammenheng</a:t>
            </a:r>
          </a:p>
        </p:txBody>
      </p:sp>
      <p:pic>
        <p:nvPicPr>
          <p:cNvPr id="8" name="Picture 7">
            <a:extLst>
              <a:ext uri="{FF2B5EF4-FFF2-40B4-BE49-F238E27FC236}">
                <a16:creationId xmlns:a16="http://schemas.microsoft.com/office/drawing/2014/main" id="{B6D9EA31-482C-4DAC-92CC-D907E5D159D4}"/>
              </a:ext>
            </a:extLst>
          </p:cNvPr>
          <p:cNvPicPr>
            <a:picLocks noChangeAspect="1"/>
          </p:cNvPicPr>
          <p:nvPr/>
        </p:nvPicPr>
        <p:blipFill>
          <a:blip r:embed="rId3"/>
          <a:stretch>
            <a:fillRect/>
          </a:stretch>
        </p:blipFill>
        <p:spPr>
          <a:xfrm>
            <a:off x="7962919" y="873201"/>
            <a:ext cx="1080146" cy="723842"/>
          </a:xfrm>
          <a:prstGeom prst="rect">
            <a:avLst/>
          </a:prstGeom>
        </p:spPr>
      </p:pic>
      <p:pic>
        <p:nvPicPr>
          <p:cNvPr id="9" name="Picture 8">
            <a:extLst>
              <a:ext uri="{FF2B5EF4-FFF2-40B4-BE49-F238E27FC236}">
                <a16:creationId xmlns:a16="http://schemas.microsoft.com/office/drawing/2014/main" id="{04FAD5CA-FAE6-4E0B-9CFD-466D87B62F83}"/>
              </a:ext>
            </a:extLst>
          </p:cNvPr>
          <p:cNvPicPr>
            <a:picLocks noChangeAspect="1"/>
          </p:cNvPicPr>
          <p:nvPr/>
        </p:nvPicPr>
        <p:blipFill>
          <a:blip r:embed="rId4"/>
          <a:stretch>
            <a:fillRect/>
          </a:stretch>
        </p:blipFill>
        <p:spPr>
          <a:xfrm>
            <a:off x="8067230" y="72694"/>
            <a:ext cx="902211" cy="800507"/>
          </a:xfrm>
          <a:prstGeom prst="rect">
            <a:avLst/>
          </a:prstGeom>
        </p:spPr>
      </p:pic>
    </p:spTree>
    <p:extLst>
      <p:ext uri="{BB962C8B-B14F-4D97-AF65-F5344CB8AC3E}">
        <p14:creationId xmlns:p14="http://schemas.microsoft.com/office/powerpoint/2010/main" val="23871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4701-2C93-45D6-9B09-D49CA45B9092}"/>
              </a:ext>
            </a:extLst>
          </p:cNvPr>
          <p:cNvSpPr>
            <a:spLocks noGrp="1"/>
          </p:cNvSpPr>
          <p:nvPr>
            <p:ph type="title"/>
          </p:nvPr>
        </p:nvSpPr>
        <p:spPr>
          <a:xfrm>
            <a:off x="1150144" y="273844"/>
            <a:ext cx="7886700" cy="519113"/>
          </a:xfrm>
        </p:spPr>
        <p:txBody>
          <a:bodyPr>
            <a:normAutofit/>
          </a:bodyPr>
          <a:lstStyle/>
          <a:p>
            <a:r>
              <a:rPr lang="nb-NO" sz="1800" dirty="0">
                <a:solidFill>
                  <a:srgbClr val="2D7C81"/>
                </a:solidFill>
                <a:latin typeface="+mn-lt"/>
              </a:rPr>
              <a:t>Skjema for utfylling av rotårsaksanalyse</a:t>
            </a:r>
          </a:p>
        </p:txBody>
      </p:sp>
      <p:graphicFrame>
        <p:nvGraphicFramePr>
          <p:cNvPr id="4" name="Content Placeholder 3">
            <a:extLst>
              <a:ext uri="{FF2B5EF4-FFF2-40B4-BE49-F238E27FC236}">
                <a16:creationId xmlns:a16="http://schemas.microsoft.com/office/drawing/2014/main" id="{F0F6D75A-A1D7-468E-939A-2F33222260CA}"/>
              </a:ext>
            </a:extLst>
          </p:cNvPr>
          <p:cNvGraphicFramePr>
            <a:graphicFrameLocks noGrp="1"/>
          </p:cNvGraphicFramePr>
          <p:nvPr>
            <p:ph idx="1"/>
          </p:nvPr>
        </p:nvGraphicFramePr>
        <p:xfrm>
          <a:off x="1150144"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D6C8DCE-DAB2-475B-8D9E-2AA4C32C0F37}"/>
              </a:ext>
            </a:extLst>
          </p:cNvPr>
          <p:cNvSpPr txBox="1"/>
          <p:nvPr/>
        </p:nvSpPr>
        <p:spPr>
          <a:xfrm>
            <a:off x="1150144" y="864394"/>
            <a:ext cx="52149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b-NO" sz="1350" b="0" i="0" u="none" strike="noStrike" kern="1200" cap="none" spc="0" normalizeH="0" baseline="0" noProof="0" dirty="0">
                <a:ln>
                  <a:noFill/>
                </a:ln>
                <a:solidFill>
                  <a:srgbClr val="045861"/>
                </a:solidFill>
                <a:effectLst/>
                <a:uLnTx/>
                <a:uFillTx/>
                <a:latin typeface="Calibri" panose="020F0502020204030204"/>
                <a:ea typeface="+mn-ea"/>
                <a:cs typeface="Arial"/>
                <a:sym typeface="Arial"/>
              </a:rPr>
              <a:t>Fyll inn Hovedproblem: Fyll inn her……</a:t>
            </a:r>
          </a:p>
        </p:txBody>
      </p:sp>
      <p:grpSp>
        <p:nvGrpSpPr>
          <p:cNvPr id="8" name="Group 7">
            <a:extLst>
              <a:ext uri="{FF2B5EF4-FFF2-40B4-BE49-F238E27FC236}">
                <a16:creationId xmlns:a16="http://schemas.microsoft.com/office/drawing/2014/main" id="{3751096B-C1C7-46B3-BD39-349471B214B7}"/>
              </a:ext>
            </a:extLst>
          </p:cNvPr>
          <p:cNvGrpSpPr/>
          <p:nvPr/>
        </p:nvGrpSpPr>
        <p:grpSpPr>
          <a:xfrm>
            <a:off x="1" y="1250950"/>
            <a:ext cx="468967" cy="2763177"/>
            <a:chOff x="0" y="0"/>
            <a:chExt cx="833718" cy="6858000"/>
          </a:xfrm>
          <a:solidFill>
            <a:schemeClr val="accent2"/>
          </a:solidFill>
        </p:grpSpPr>
        <p:sp>
          <p:nvSpPr>
            <p:cNvPr id="12" name="Rectangle 11">
              <a:extLst>
                <a:ext uri="{FF2B5EF4-FFF2-40B4-BE49-F238E27FC236}">
                  <a16:creationId xmlns:a16="http://schemas.microsoft.com/office/drawing/2014/main" id="{8CE76FDA-E7A4-4AC7-BCCB-35A081903721}"/>
                </a:ext>
              </a:extLst>
            </p:cNvPr>
            <p:cNvSpPr/>
            <p:nvPr/>
          </p:nvSpPr>
          <p:spPr>
            <a:xfrm>
              <a:off x="0" y="0"/>
              <a:ext cx="833718" cy="6858000"/>
            </a:xfrm>
            <a:prstGeom prst="rect">
              <a:avLst/>
            </a:prstGeom>
            <a:solidFill>
              <a:srgbClr val="2D7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7F2B73E5-6C2F-449E-AE8C-431CB61599A9}"/>
                </a:ext>
              </a:extLst>
            </p:cNvPr>
            <p:cNvSpPr txBox="1"/>
            <p:nvPr/>
          </p:nvSpPr>
          <p:spPr>
            <a:xfrm rot="16200000">
              <a:off x="-1621509" y="2065912"/>
              <a:ext cx="4030439" cy="718145"/>
            </a:xfrm>
            <a:prstGeom prst="rect">
              <a:avLst/>
            </a:prstGeom>
            <a:solidFill>
              <a:srgbClr val="2D7C81"/>
            </a:solid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pic>
        <p:nvPicPr>
          <p:cNvPr id="14" name="Picture 13">
            <a:extLst>
              <a:ext uri="{FF2B5EF4-FFF2-40B4-BE49-F238E27FC236}">
                <a16:creationId xmlns:a16="http://schemas.microsoft.com/office/drawing/2014/main" id="{4DDF7B44-DE5B-4A2E-8A2B-D67D88312C60}"/>
              </a:ext>
            </a:extLst>
          </p:cNvPr>
          <p:cNvPicPr>
            <a:picLocks noChangeAspect="1"/>
          </p:cNvPicPr>
          <p:nvPr/>
        </p:nvPicPr>
        <p:blipFill>
          <a:blip r:embed="rId8"/>
          <a:stretch>
            <a:fillRect/>
          </a:stretch>
        </p:blipFill>
        <p:spPr>
          <a:xfrm>
            <a:off x="8331906" y="0"/>
            <a:ext cx="812094" cy="792957"/>
          </a:xfrm>
          <a:prstGeom prst="rect">
            <a:avLst/>
          </a:prstGeom>
        </p:spPr>
      </p:pic>
    </p:spTree>
    <p:extLst>
      <p:ext uri="{BB962C8B-B14F-4D97-AF65-F5344CB8AC3E}">
        <p14:creationId xmlns:p14="http://schemas.microsoft.com/office/powerpoint/2010/main" val="31589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4701-2C93-45D6-9B09-D49CA45B9092}"/>
              </a:ext>
            </a:extLst>
          </p:cNvPr>
          <p:cNvSpPr>
            <a:spLocks noGrp="1"/>
          </p:cNvSpPr>
          <p:nvPr>
            <p:ph type="title"/>
          </p:nvPr>
        </p:nvSpPr>
        <p:spPr>
          <a:xfrm>
            <a:off x="1150144" y="273844"/>
            <a:ext cx="7886700" cy="519113"/>
          </a:xfrm>
        </p:spPr>
        <p:txBody>
          <a:bodyPr>
            <a:normAutofit/>
          </a:bodyPr>
          <a:lstStyle/>
          <a:p>
            <a:r>
              <a:rPr lang="nb-NO" sz="1800" dirty="0">
                <a:solidFill>
                  <a:srgbClr val="2D7C81"/>
                </a:solidFill>
                <a:latin typeface="+mn-lt"/>
              </a:rPr>
              <a:t>Skjema for utfylling av rotårsaksanalyse</a:t>
            </a:r>
          </a:p>
        </p:txBody>
      </p:sp>
      <p:graphicFrame>
        <p:nvGraphicFramePr>
          <p:cNvPr id="4" name="Content Placeholder 3">
            <a:extLst>
              <a:ext uri="{FF2B5EF4-FFF2-40B4-BE49-F238E27FC236}">
                <a16:creationId xmlns:a16="http://schemas.microsoft.com/office/drawing/2014/main" id="{F0F6D75A-A1D7-468E-939A-2F33222260CA}"/>
              </a:ext>
            </a:extLst>
          </p:cNvPr>
          <p:cNvGraphicFramePr>
            <a:graphicFrameLocks noGrp="1"/>
          </p:cNvGraphicFramePr>
          <p:nvPr>
            <p:ph idx="1"/>
          </p:nvPr>
        </p:nvGraphicFramePr>
        <p:xfrm>
          <a:off x="1150144"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D6C8DCE-DAB2-475B-8D9E-2AA4C32C0F37}"/>
              </a:ext>
            </a:extLst>
          </p:cNvPr>
          <p:cNvSpPr txBox="1"/>
          <p:nvPr/>
        </p:nvSpPr>
        <p:spPr>
          <a:xfrm>
            <a:off x="1150144" y="864394"/>
            <a:ext cx="5214938" cy="30008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nb-NO" sz="1350" b="0" i="0" u="none" strike="noStrike" kern="1200" cap="none" spc="0" normalizeH="0" baseline="0" noProof="0" dirty="0">
                <a:ln>
                  <a:noFill/>
                </a:ln>
                <a:solidFill>
                  <a:srgbClr val="045861"/>
                </a:solidFill>
                <a:effectLst/>
                <a:uLnTx/>
                <a:uFillTx/>
                <a:latin typeface="Calibri" panose="020F0502020204030204"/>
                <a:ea typeface="+mn-ea"/>
                <a:cs typeface="Arial"/>
                <a:sym typeface="Arial"/>
              </a:rPr>
              <a:t>Fyll inn hovedproblem her:  .......................................................</a:t>
            </a:r>
          </a:p>
        </p:txBody>
      </p:sp>
      <p:grpSp>
        <p:nvGrpSpPr>
          <p:cNvPr id="8" name="Group 7">
            <a:extLst>
              <a:ext uri="{FF2B5EF4-FFF2-40B4-BE49-F238E27FC236}">
                <a16:creationId xmlns:a16="http://schemas.microsoft.com/office/drawing/2014/main" id="{3751096B-C1C7-46B3-BD39-349471B214B7}"/>
              </a:ext>
            </a:extLst>
          </p:cNvPr>
          <p:cNvGrpSpPr/>
          <p:nvPr/>
        </p:nvGrpSpPr>
        <p:grpSpPr>
          <a:xfrm>
            <a:off x="1" y="1250950"/>
            <a:ext cx="468967" cy="2763177"/>
            <a:chOff x="0" y="0"/>
            <a:chExt cx="833718" cy="6858000"/>
          </a:xfrm>
          <a:solidFill>
            <a:srgbClr val="2D7C81"/>
          </a:solidFill>
        </p:grpSpPr>
        <p:sp>
          <p:nvSpPr>
            <p:cNvPr id="12" name="Rectangle 11">
              <a:extLst>
                <a:ext uri="{FF2B5EF4-FFF2-40B4-BE49-F238E27FC236}">
                  <a16:creationId xmlns:a16="http://schemas.microsoft.com/office/drawing/2014/main" id="{8CE76FDA-E7A4-4AC7-BCCB-35A081903721}"/>
                </a:ext>
              </a:extLst>
            </p:cNvPr>
            <p:cNvSpPr/>
            <p:nvPr/>
          </p:nvSpPr>
          <p:spPr>
            <a:xfrm>
              <a:off x="0" y="0"/>
              <a:ext cx="833718"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1" fontAlgn="auto" latinLnBrk="0" hangingPunct="1">
                <a:lnSpc>
                  <a:spcPct val="100000"/>
                </a:lnSpc>
                <a:spcBef>
                  <a:spcPts val="0"/>
                </a:spcBef>
                <a:spcAft>
                  <a:spcPts val="0"/>
                </a:spcAft>
                <a:buClrTx/>
                <a:buSzTx/>
                <a:buFont typeface="Arial"/>
                <a:buNone/>
                <a:tabLst/>
                <a:defRPr/>
              </a:pPr>
              <a:endParaRPr kumimoji="0" lang="nb-NO" sz="1013"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13" name="TextBox 12">
              <a:extLst>
                <a:ext uri="{FF2B5EF4-FFF2-40B4-BE49-F238E27FC236}">
                  <a16:creationId xmlns:a16="http://schemas.microsoft.com/office/drawing/2014/main" id="{7F2B73E5-6C2F-449E-AE8C-431CB61599A9}"/>
                </a:ext>
              </a:extLst>
            </p:cNvPr>
            <p:cNvSpPr txBox="1"/>
            <p:nvPr/>
          </p:nvSpPr>
          <p:spPr>
            <a:xfrm rot="16200000">
              <a:off x="-1621509" y="2065912"/>
              <a:ext cx="4030439" cy="718145"/>
            </a:xfrm>
            <a:prstGeom prst="rect">
              <a:avLst/>
            </a:prstGeom>
            <a:grpFill/>
            <a:ln>
              <a:noFill/>
            </a:ln>
          </p:spPr>
          <p:txBody>
            <a:bodyPr wrap="square" rtlCol="0">
              <a:spAutoFit/>
            </a:bodyPr>
            <a:lstStyle/>
            <a:p>
              <a:pPr marL="0" marR="0" lvl="0" indent="0" algn="l" defTabSz="514350" rtl="0" eaLnBrk="1" fontAlgn="auto" latinLnBrk="0" hangingPunct="1">
                <a:lnSpc>
                  <a:spcPct val="100000"/>
                </a:lnSpc>
                <a:spcBef>
                  <a:spcPts val="0"/>
                </a:spcBef>
                <a:spcAft>
                  <a:spcPts val="0"/>
                </a:spcAft>
                <a:buClrTx/>
                <a:buSzTx/>
                <a:buFont typeface="Arial"/>
                <a:buNone/>
                <a:tabLst/>
                <a:defRPr/>
              </a:pPr>
              <a:r>
                <a:rPr kumimoji="0" lang="nb-NO" sz="2025" b="0" i="0" u="none" strike="noStrike" kern="1200" cap="none" spc="0" normalizeH="0" baseline="0" noProof="0" dirty="0">
                  <a:ln>
                    <a:noFill/>
                  </a:ln>
                  <a:solidFill>
                    <a:srgbClr val="FFFFFF"/>
                  </a:solidFill>
                  <a:effectLst/>
                  <a:uLnTx/>
                  <a:uFillTx/>
                  <a:latin typeface="Calibri" panose="020F0502020204030204"/>
                  <a:ea typeface="+mn-ea"/>
                  <a:cs typeface="Arial"/>
                  <a:sym typeface="Arial"/>
                </a:rPr>
                <a:t>NOTATARK</a:t>
              </a:r>
            </a:p>
          </p:txBody>
        </p:sp>
      </p:grpSp>
      <p:pic>
        <p:nvPicPr>
          <p:cNvPr id="14" name="Picture 13">
            <a:extLst>
              <a:ext uri="{FF2B5EF4-FFF2-40B4-BE49-F238E27FC236}">
                <a16:creationId xmlns:a16="http://schemas.microsoft.com/office/drawing/2014/main" id="{4DDF7B44-DE5B-4A2E-8A2B-D67D88312C60}"/>
              </a:ext>
            </a:extLst>
          </p:cNvPr>
          <p:cNvPicPr>
            <a:picLocks noChangeAspect="1"/>
          </p:cNvPicPr>
          <p:nvPr/>
        </p:nvPicPr>
        <p:blipFill>
          <a:blip r:embed="rId8"/>
          <a:stretch>
            <a:fillRect/>
          </a:stretch>
        </p:blipFill>
        <p:spPr>
          <a:xfrm>
            <a:off x="8331906" y="0"/>
            <a:ext cx="812094" cy="792957"/>
          </a:xfrm>
          <a:prstGeom prst="rect">
            <a:avLst/>
          </a:prstGeom>
        </p:spPr>
      </p:pic>
    </p:spTree>
    <p:extLst>
      <p:ext uri="{BB962C8B-B14F-4D97-AF65-F5344CB8AC3E}">
        <p14:creationId xmlns:p14="http://schemas.microsoft.com/office/powerpoint/2010/main" val="25052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FF413C-812C-416B-9D83-36920AE930C2}"/>
              </a:ext>
            </a:extLst>
          </p:cNvPr>
          <p:cNvPicPr>
            <a:picLocks noChangeAspect="1"/>
          </p:cNvPicPr>
          <p:nvPr/>
        </p:nvPicPr>
        <p:blipFill rotWithShape="1">
          <a:blip r:embed="rId3"/>
          <a:srcRect l="-168" t="1089" b="19950"/>
          <a:stretch/>
        </p:blipFill>
        <p:spPr>
          <a:xfrm>
            <a:off x="4579684" y="0"/>
            <a:ext cx="4572000" cy="5143500"/>
          </a:xfrm>
          <a:prstGeom prst="rect">
            <a:avLst/>
          </a:prstGeom>
        </p:spPr>
      </p:pic>
      <p:sp>
        <p:nvSpPr>
          <p:cNvPr id="8" name="Title 7">
            <a:extLst>
              <a:ext uri="{FF2B5EF4-FFF2-40B4-BE49-F238E27FC236}">
                <a16:creationId xmlns:a16="http://schemas.microsoft.com/office/drawing/2014/main" id="{FC564038-E095-48BF-B3BE-88978B9A7DE5}"/>
              </a:ext>
            </a:extLst>
          </p:cNvPr>
          <p:cNvSpPr>
            <a:spLocks noGrp="1"/>
          </p:cNvSpPr>
          <p:nvPr>
            <p:ph type="title"/>
          </p:nvPr>
        </p:nvSpPr>
        <p:spPr>
          <a:xfrm>
            <a:off x="338850" y="305600"/>
            <a:ext cx="3930300" cy="1556925"/>
          </a:xfrm>
        </p:spPr>
        <p:txBody>
          <a:bodyPr>
            <a:normAutofit/>
          </a:bodyPr>
          <a:lstStyle/>
          <a:p>
            <a:r>
              <a:rPr lang="nb-NO"/>
              <a:t>Rotårsaksanalyse</a:t>
            </a:r>
            <a:br>
              <a:rPr lang="nb-NO"/>
            </a:br>
            <a:r>
              <a:rPr lang="nb-NO"/>
              <a:t>Case: Poliklinikk </a:t>
            </a:r>
          </a:p>
        </p:txBody>
      </p:sp>
      <p:pic>
        <p:nvPicPr>
          <p:cNvPr id="7" name="Picture 6">
            <a:extLst>
              <a:ext uri="{FF2B5EF4-FFF2-40B4-BE49-F238E27FC236}">
                <a16:creationId xmlns:a16="http://schemas.microsoft.com/office/drawing/2014/main" id="{1199955F-828C-4FB2-9367-A43C6AB6B842}"/>
              </a:ext>
            </a:extLst>
          </p:cNvPr>
          <p:cNvPicPr>
            <a:picLocks noChangeAspect="1"/>
          </p:cNvPicPr>
          <p:nvPr/>
        </p:nvPicPr>
        <p:blipFill>
          <a:blip r:embed="rId4"/>
          <a:stretch>
            <a:fillRect/>
          </a:stretch>
        </p:blipFill>
        <p:spPr>
          <a:xfrm>
            <a:off x="942753" y="1994917"/>
            <a:ext cx="2991294" cy="2920807"/>
          </a:xfrm>
          <a:prstGeom prst="rect">
            <a:avLst/>
          </a:prstGeom>
        </p:spPr>
      </p:pic>
    </p:spTree>
    <p:extLst>
      <p:ext uri="{BB962C8B-B14F-4D97-AF65-F5344CB8AC3E}">
        <p14:creationId xmlns:p14="http://schemas.microsoft.com/office/powerpoint/2010/main" val="419383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564038-E095-48BF-B3BE-88978B9A7DE5}"/>
              </a:ext>
            </a:extLst>
          </p:cNvPr>
          <p:cNvSpPr>
            <a:spLocks noGrp="1"/>
          </p:cNvSpPr>
          <p:nvPr>
            <p:ph type="title"/>
          </p:nvPr>
        </p:nvSpPr>
        <p:spPr>
          <a:xfrm>
            <a:off x="338850" y="305600"/>
            <a:ext cx="3930300" cy="1556925"/>
          </a:xfrm>
        </p:spPr>
        <p:txBody>
          <a:bodyPr>
            <a:normAutofit/>
          </a:bodyPr>
          <a:lstStyle/>
          <a:p>
            <a:pPr marL="114300"/>
            <a:r>
              <a:rPr lang="nb-NO" sz="2000"/>
              <a:t>En poliklinikk ønsker å øke andelen av pasienter som får ny time til neste kontroll mens de er på sykehuset.</a:t>
            </a:r>
          </a:p>
        </p:txBody>
      </p:sp>
      <p:pic>
        <p:nvPicPr>
          <p:cNvPr id="7" name="Picture 6">
            <a:extLst>
              <a:ext uri="{FF2B5EF4-FFF2-40B4-BE49-F238E27FC236}">
                <a16:creationId xmlns:a16="http://schemas.microsoft.com/office/drawing/2014/main" id="{1199955F-828C-4FB2-9367-A43C6AB6B842}"/>
              </a:ext>
            </a:extLst>
          </p:cNvPr>
          <p:cNvPicPr>
            <a:picLocks noChangeAspect="1"/>
          </p:cNvPicPr>
          <p:nvPr/>
        </p:nvPicPr>
        <p:blipFill>
          <a:blip r:embed="rId3"/>
          <a:stretch>
            <a:fillRect/>
          </a:stretch>
        </p:blipFill>
        <p:spPr>
          <a:xfrm>
            <a:off x="4572000" y="419459"/>
            <a:ext cx="4408463" cy="4304581"/>
          </a:xfrm>
          <a:prstGeom prst="rect">
            <a:avLst/>
          </a:prstGeom>
        </p:spPr>
      </p:pic>
      <p:sp>
        <p:nvSpPr>
          <p:cNvPr id="3" name="TextBox 2">
            <a:extLst>
              <a:ext uri="{FF2B5EF4-FFF2-40B4-BE49-F238E27FC236}">
                <a16:creationId xmlns:a16="http://schemas.microsoft.com/office/drawing/2014/main" id="{455A6B81-3F4E-40A2-81D3-AB747E3FF0C6}"/>
              </a:ext>
            </a:extLst>
          </p:cNvPr>
          <p:cNvSpPr txBox="1"/>
          <p:nvPr/>
        </p:nvSpPr>
        <p:spPr>
          <a:xfrm>
            <a:off x="232914" y="2173857"/>
            <a:ext cx="3752490" cy="1169551"/>
          </a:xfrm>
          <a:prstGeom prst="rect">
            <a:avLst/>
          </a:prstGeom>
          <a:noFill/>
        </p:spPr>
        <p:txBody>
          <a:bodyPr wrap="square" rtlCol="0">
            <a:spAutoFit/>
          </a:bodyPr>
          <a:lstStyle/>
          <a:p>
            <a:pPr marL="114300" indent="0">
              <a:buNone/>
            </a:pPr>
            <a:r>
              <a:rPr lang="nb-NO" b="1">
                <a:latin typeface="Open Sans" panose="020B0604020202020204" charset="0"/>
                <a:cs typeface="Open Sans" panose="020B0604020202020204" charset="0"/>
              </a:rPr>
              <a:t>PROBLEM: </a:t>
            </a:r>
            <a:br>
              <a:rPr lang="nb-NO">
                <a:latin typeface="Open Sans" panose="020B0604020202020204" charset="0"/>
                <a:cs typeface="Open Sans" panose="020B0604020202020204" charset="0"/>
              </a:rPr>
            </a:br>
            <a:r>
              <a:rPr lang="nb-NO">
                <a:latin typeface="Open Sans" panose="020B0604020202020204" charset="0"/>
                <a:cs typeface="Open Sans" panose="020B0604020202020204" charset="0"/>
              </a:rPr>
              <a:t>De får ikke dette til i praksis.</a:t>
            </a:r>
          </a:p>
          <a:p>
            <a:pPr marL="114300" indent="0">
              <a:buNone/>
            </a:pPr>
            <a:endParaRPr lang="nb-NO">
              <a:latin typeface="Open Sans" panose="020B0604020202020204" charset="0"/>
              <a:cs typeface="Open Sans" panose="020B0604020202020204" charset="0"/>
            </a:endParaRPr>
          </a:p>
          <a:p>
            <a:pPr marL="114300" indent="0">
              <a:buNone/>
            </a:pPr>
            <a:r>
              <a:rPr lang="nb-NO">
                <a:latin typeface="Open Sans" panose="020B0604020202020204" charset="0"/>
                <a:cs typeface="Open Sans" panose="020B0604020202020204" charset="0"/>
              </a:rPr>
              <a:t>Hva er årsaken?</a:t>
            </a:r>
          </a:p>
          <a:p>
            <a:endParaRPr lang="nb-NO">
              <a:latin typeface="Open Sans" panose="020B0604020202020204" charset="0"/>
              <a:cs typeface="Open Sans" panose="020B0604020202020204" charset="0"/>
            </a:endParaRPr>
          </a:p>
        </p:txBody>
      </p:sp>
    </p:spTree>
    <p:extLst>
      <p:ext uri="{BB962C8B-B14F-4D97-AF65-F5344CB8AC3E}">
        <p14:creationId xmlns:p14="http://schemas.microsoft.com/office/powerpoint/2010/main" val="217057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564038-E095-48BF-B3BE-88978B9A7DE5}"/>
              </a:ext>
            </a:extLst>
          </p:cNvPr>
          <p:cNvSpPr>
            <a:spLocks noGrp="1"/>
          </p:cNvSpPr>
          <p:nvPr>
            <p:ph type="title"/>
          </p:nvPr>
        </p:nvSpPr>
        <p:spPr>
          <a:xfrm>
            <a:off x="338850" y="305600"/>
            <a:ext cx="3930300" cy="1556925"/>
          </a:xfrm>
        </p:spPr>
        <p:txBody>
          <a:bodyPr>
            <a:normAutofit/>
          </a:bodyPr>
          <a:lstStyle/>
          <a:p>
            <a:r>
              <a:rPr lang="nb-NO" sz="2000"/>
              <a:t>Problem: Gi pasientene ny time mens de er til kontroll  </a:t>
            </a:r>
          </a:p>
        </p:txBody>
      </p:sp>
      <p:sp>
        <p:nvSpPr>
          <p:cNvPr id="3" name="TextBox 2">
            <a:extLst>
              <a:ext uri="{FF2B5EF4-FFF2-40B4-BE49-F238E27FC236}">
                <a16:creationId xmlns:a16="http://schemas.microsoft.com/office/drawing/2014/main" id="{455A6B81-3F4E-40A2-81D3-AB747E3FF0C6}"/>
              </a:ext>
            </a:extLst>
          </p:cNvPr>
          <p:cNvSpPr txBox="1"/>
          <p:nvPr/>
        </p:nvSpPr>
        <p:spPr>
          <a:xfrm>
            <a:off x="232913" y="2173857"/>
            <a:ext cx="4278701" cy="2462213"/>
          </a:xfrm>
          <a:prstGeom prst="rect">
            <a:avLst/>
          </a:prstGeom>
          <a:noFill/>
        </p:spPr>
        <p:txBody>
          <a:bodyPr wrap="square" rtlCol="0">
            <a:spAutoFit/>
          </a:bodyPr>
          <a:lstStyle/>
          <a:p>
            <a:pPr marL="114300" indent="0">
              <a:buNone/>
            </a:pPr>
            <a:r>
              <a:rPr lang="nb-NO" sz="1100" b="1">
                <a:latin typeface="Open Sans" panose="020B0604020202020204" charset="0"/>
                <a:cs typeface="Open Sans" panose="020B0604020202020204" charset="0"/>
              </a:rPr>
              <a:t>1. Hvorfor </a:t>
            </a:r>
            <a:r>
              <a:rPr lang="nb-NO" sz="1100">
                <a:latin typeface="Open Sans" panose="020B0604020202020204" charset="0"/>
                <a:cs typeface="Open Sans" panose="020B0604020202020204" charset="0"/>
              </a:rPr>
              <a:t>klarer vi ikke å sette pasientene rett på ny time for neste kontroll? </a:t>
            </a:r>
          </a:p>
          <a:p>
            <a:pPr marL="114300" indent="0">
              <a:buNone/>
            </a:pPr>
            <a:br>
              <a:rPr lang="nb-NO" sz="1100">
                <a:latin typeface="Open Sans" panose="020B0604020202020204" charset="0"/>
                <a:cs typeface="Open Sans" panose="020B0604020202020204" charset="0"/>
              </a:rPr>
            </a:br>
            <a:r>
              <a:rPr lang="nb-NO" sz="1100" b="1">
                <a:latin typeface="Open Sans" panose="020B0604020202020204" charset="0"/>
                <a:cs typeface="Open Sans" panose="020B0604020202020204" charset="0"/>
              </a:rPr>
              <a:t>Årsak 1: </a:t>
            </a:r>
            <a:r>
              <a:rPr lang="nb-NO" sz="1100">
                <a:latin typeface="Open Sans" panose="020B0604020202020204" charset="0"/>
                <a:cs typeface="Open Sans" panose="020B0604020202020204" charset="0"/>
              </a:rPr>
              <a:t>Noen pasienter ønsker ikke å bli satt rett på time av forskjellige grunner, </a:t>
            </a:r>
          </a:p>
          <a:p>
            <a:pPr marL="114300" indent="0">
              <a:buNone/>
            </a:pPr>
            <a:br>
              <a:rPr lang="nb-NO" sz="1100" b="1">
                <a:latin typeface="Open Sans" panose="020B0604020202020204" charset="0"/>
                <a:cs typeface="Open Sans" panose="020B0604020202020204" charset="0"/>
              </a:rPr>
            </a:br>
            <a:r>
              <a:rPr lang="nb-NO" sz="1100" b="1">
                <a:latin typeface="Open Sans" panose="020B0604020202020204" charset="0"/>
                <a:cs typeface="Open Sans" panose="020B0604020202020204" charset="0"/>
              </a:rPr>
              <a:t>Årsak 2:</a:t>
            </a:r>
            <a:r>
              <a:rPr lang="nb-NO" sz="1100">
                <a:latin typeface="Open Sans" panose="020B0604020202020204" charset="0"/>
                <a:cs typeface="Open Sans" panose="020B0604020202020204" charset="0"/>
              </a:rPr>
              <a:t> Personalet har ikke tid til å finne ledig time. </a:t>
            </a:r>
          </a:p>
          <a:p>
            <a:pPr marL="114300" indent="0">
              <a:buNone/>
            </a:pPr>
            <a:endParaRPr lang="nb-NO" sz="1100">
              <a:latin typeface="Open Sans" panose="020B0604020202020204" charset="0"/>
              <a:cs typeface="Open Sans" panose="020B0604020202020204" charset="0"/>
            </a:endParaRPr>
          </a:p>
          <a:p>
            <a:pPr marL="114300" indent="0">
              <a:buNone/>
            </a:pPr>
            <a:r>
              <a:rPr lang="nb-NO" sz="1100" b="1">
                <a:latin typeface="Open Sans" panose="020B0604020202020204" charset="0"/>
                <a:cs typeface="Open Sans" panose="020B0604020202020204" charset="0"/>
              </a:rPr>
              <a:t>2. Hvorfor </a:t>
            </a:r>
            <a:r>
              <a:rPr lang="nb-NO" sz="1100">
                <a:latin typeface="Open Sans" panose="020B0604020202020204" charset="0"/>
                <a:cs typeface="Open Sans" panose="020B0604020202020204" charset="0"/>
              </a:rPr>
              <a:t>har ikke personalet tid? </a:t>
            </a:r>
          </a:p>
          <a:p>
            <a:pPr marL="114300" indent="0">
              <a:buNone/>
            </a:pPr>
            <a:r>
              <a:rPr lang="nb-NO" sz="1100" b="1">
                <a:latin typeface="Open Sans" panose="020B0604020202020204" charset="0"/>
                <a:cs typeface="Open Sans" panose="020B0604020202020204" charset="0"/>
              </a:rPr>
              <a:t>Årsak: </a:t>
            </a:r>
            <a:r>
              <a:rPr lang="nb-NO" sz="1100">
                <a:latin typeface="Open Sans" panose="020B0604020202020204" charset="0"/>
                <a:cs typeface="Open Sans" panose="020B0604020202020204" charset="0"/>
              </a:rPr>
              <a:t>Vi følger ikke rutinen som er laget for dette. </a:t>
            </a:r>
          </a:p>
          <a:p>
            <a:pPr marL="114300" indent="0">
              <a:buNone/>
            </a:pPr>
            <a:endParaRPr lang="nb-NO" sz="1100">
              <a:latin typeface="Open Sans" panose="020B0604020202020204" charset="0"/>
              <a:cs typeface="Open Sans" panose="020B0604020202020204" charset="0"/>
            </a:endParaRPr>
          </a:p>
          <a:p>
            <a:pPr marL="114300" indent="0">
              <a:buNone/>
            </a:pPr>
            <a:r>
              <a:rPr lang="nb-NO" sz="1100" b="1">
                <a:latin typeface="Open Sans" panose="020B0604020202020204" charset="0"/>
                <a:cs typeface="Open Sans" panose="020B0604020202020204" charset="0"/>
              </a:rPr>
              <a:t>3. Hvorfor </a:t>
            </a:r>
            <a:r>
              <a:rPr lang="nb-NO" sz="1100">
                <a:latin typeface="Open Sans" panose="020B0604020202020204" charset="0"/>
                <a:cs typeface="Open Sans" panose="020B0604020202020204" charset="0"/>
              </a:rPr>
              <a:t>følges ikke rutinen? </a:t>
            </a:r>
          </a:p>
          <a:p>
            <a:pPr marL="114300" indent="0">
              <a:buNone/>
            </a:pPr>
            <a:r>
              <a:rPr lang="nb-NO" sz="1100" b="1">
                <a:latin typeface="Open Sans" panose="020B0604020202020204" charset="0"/>
                <a:cs typeface="Open Sans" panose="020B0604020202020204" charset="0"/>
              </a:rPr>
              <a:t>Årsak:</a:t>
            </a:r>
            <a:r>
              <a:rPr lang="nb-NO" sz="1100">
                <a:latin typeface="Open Sans" panose="020B0604020202020204" charset="0"/>
                <a:cs typeface="Open Sans" panose="020B0604020202020204" charset="0"/>
              </a:rPr>
              <a:t> Vi stoler ikke på legens ukeplaner.</a:t>
            </a:r>
          </a:p>
          <a:p>
            <a:endParaRPr lang="nb-NO" sz="1100">
              <a:latin typeface="Open Sans" panose="020B0604020202020204" charset="0"/>
              <a:cs typeface="Open Sans" panose="020B0604020202020204" charset="0"/>
            </a:endParaRPr>
          </a:p>
        </p:txBody>
      </p:sp>
      <p:sp>
        <p:nvSpPr>
          <p:cNvPr id="2" name="Rectangle 1">
            <a:extLst>
              <a:ext uri="{FF2B5EF4-FFF2-40B4-BE49-F238E27FC236}">
                <a16:creationId xmlns:a16="http://schemas.microsoft.com/office/drawing/2014/main" id="{CE09FDE6-09B0-47A8-B04F-C4727B3A173F}"/>
              </a:ext>
            </a:extLst>
          </p:cNvPr>
          <p:cNvSpPr/>
          <p:nvPr/>
        </p:nvSpPr>
        <p:spPr>
          <a:xfrm>
            <a:off x="5421179" y="1884404"/>
            <a:ext cx="1511560" cy="230832"/>
          </a:xfrm>
          <a:prstGeom prst="rect">
            <a:avLst/>
          </a:prstGeom>
          <a:solidFill>
            <a:schemeClr val="bg1"/>
          </a:solidFill>
        </p:spPr>
        <p:txBody>
          <a:bodyPr wrap="square">
            <a:spAutoFit/>
          </a:bodyPr>
          <a:lstStyle/>
          <a:p>
            <a:r>
              <a:rPr lang="nb-NO" sz="900" b="1"/>
              <a:t>pasienter ønsker ikke</a:t>
            </a:r>
          </a:p>
        </p:txBody>
      </p:sp>
      <p:sp>
        <p:nvSpPr>
          <p:cNvPr id="11" name="Oval 10">
            <a:extLst>
              <a:ext uri="{FF2B5EF4-FFF2-40B4-BE49-F238E27FC236}">
                <a16:creationId xmlns:a16="http://schemas.microsoft.com/office/drawing/2014/main" id="{46CC70B7-FBD9-4E67-8924-B1867649F07A}"/>
              </a:ext>
            </a:extLst>
          </p:cNvPr>
          <p:cNvSpPr/>
          <p:nvPr/>
        </p:nvSpPr>
        <p:spPr>
          <a:xfrm>
            <a:off x="7063543" y="2626472"/>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C83BC90F-9E99-4097-BF3E-8078E017E967}"/>
              </a:ext>
            </a:extLst>
          </p:cNvPr>
          <p:cNvSpPr/>
          <p:nvPr/>
        </p:nvSpPr>
        <p:spPr>
          <a:xfrm>
            <a:off x="6146542" y="3558398"/>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a:extLst>
              <a:ext uri="{FF2B5EF4-FFF2-40B4-BE49-F238E27FC236}">
                <a16:creationId xmlns:a16="http://schemas.microsoft.com/office/drawing/2014/main" id="{A66BE693-1C35-46EC-BFB1-9CB2BA189767}"/>
              </a:ext>
            </a:extLst>
          </p:cNvPr>
          <p:cNvSpPr/>
          <p:nvPr/>
        </p:nvSpPr>
        <p:spPr>
          <a:xfrm>
            <a:off x="4304372" y="5618580"/>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Arrow Connector 14">
            <a:extLst>
              <a:ext uri="{FF2B5EF4-FFF2-40B4-BE49-F238E27FC236}">
                <a16:creationId xmlns:a16="http://schemas.microsoft.com/office/drawing/2014/main" id="{95D423BC-E7C3-4EF1-BC18-34030AD3791C}"/>
              </a:ext>
            </a:extLst>
          </p:cNvPr>
          <p:cNvCxnSpPr>
            <a:cxnSpLocks/>
          </p:cNvCxnSpPr>
          <p:nvPr/>
        </p:nvCxnSpPr>
        <p:spPr>
          <a:xfrm>
            <a:off x="6764697" y="1194438"/>
            <a:ext cx="244146" cy="32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4DFA60-95CC-4B42-8A34-7188729CE574}"/>
              </a:ext>
            </a:extLst>
          </p:cNvPr>
          <p:cNvCxnSpPr/>
          <p:nvPr/>
        </p:nvCxnSpPr>
        <p:spPr>
          <a:xfrm>
            <a:off x="7788589" y="2265697"/>
            <a:ext cx="311020" cy="29858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92B92B1-DA08-432A-AAC4-80107F508859}"/>
              </a:ext>
            </a:extLst>
          </p:cNvPr>
          <p:cNvSpPr/>
          <p:nvPr/>
        </p:nvSpPr>
        <p:spPr>
          <a:xfrm>
            <a:off x="8099609" y="2602452"/>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Box 17">
            <a:extLst>
              <a:ext uri="{FF2B5EF4-FFF2-40B4-BE49-F238E27FC236}">
                <a16:creationId xmlns:a16="http://schemas.microsoft.com/office/drawing/2014/main" id="{12248354-B725-4059-AD04-1B8613FD57BD}"/>
              </a:ext>
            </a:extLst>
          </p:cNvPr>
          <p:cNvSpPr txBox="1"/>
          <p:nvPr/>
        </p:nvSpPr>
        <p:spPr>
          <a:xfrm>
            <a:off x="7131700" y="1100108"/>
            <a:ext cx="905070" cy="230832"/>
          </a:xfrm>
          <a:prstGeom prst="rect">
            <a:avLst/>
          </a:prstGeom>
          <a:noFill/>
        </p:spPr>
        <p:txBody>
          <a:bodyPr wrap="square" rtlCol="0">
            <a:spAutoFit/>
          </a:bodyPr>
          <a:lstStyle/>
          <a:p>
            <a:r>
              <a:rPr lang="nb-NO" sz="900" b="1">
                <a:solidFill>
                  <a:schemeClr val="accent1"/>
                </a:solidFill>
              </a:rPr>
              <a:t>HVORFOR</a:t>
            </a:r>
            <a:r>
              <a:rPr lang="nb-NO" sz="900">
                <a:solidFill>
                  <a:schemeClr val="accent1"/>
                </a:solidFill>
              </a:rPr>
              <a:t> </a:t>
            </a:r>
          </a:p>
        </p:txBody>
      </p:sp>
      <p:cxnSp>
        <p:nvCxnSpPr>
          <p:cNvPr id="19" name="Straight Arrow Connector 18">
            <a:extLst>
              <a:ext uri="{FF2B5EF4-FFF2-40B4-BE49-F238E27FC236}">
                <a16:creationId xmlns:a16="http://schemas.microsoft.com/office/drawing/2014/main" id="{76DA597C-4210-4603-B1B9-0C8E95F87C6A}"/>
              </a:ext>
            </a:extLst>
          </p:cNvPr>
          <p:cNvCxnSpPr>
            <a:cxnSpLocks/>
          </p:cNvCxnSpPr>
          <p:nvPr/>
        </p:nvCxnSpPr>
        <p:spPr>
          <a:xfrm flipH="1">
            <a:off x="6400354" y="1201525"/>
            <a:ext cx="219854" cy="30941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3B2DE56-6EA9-4D3C-82D1-8AFD6308A1E9}"/>
              </a:ext>
            </a:extLst>
          </p:cNvPr>
          <p:cNvCxnSpPr>
            <a:cxnSpLocks/>
          </p:cNvCxnSpPr>
          <p:nvPr/>
        </p:nvCxnSpPr>
        <p:spPr>
          <a:xfrm flipH="1">
            <a:off x="7343590" y="2261097"/>
            <a:ext cx="263510" cy="28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91E84C-EE06-46E4-9666-FFCDE100F9F6}"/>
              </a:ext>
            </a:extLst>
          </p:cNvPr>
          <p:cNvCxnSpPr>
            <a:cxnSpLocks/>
          </p:cNvCxnSpPr>
          <p:nvPr/>
        </p:nvCxnSpPr>
        <p:spPr>
          <a:xfrm flipH="1">
            <a:off x="6457562" y="3195818"/>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A27AB8-6694-45AC-9CE0-AEEB11D7B352}"/>
              </a:ext>
            </a:extLst>
          </p:cNvPr>
          <p:cNvCxnSpPr>
            <a:cxnSpLocks/>
            <a:endCxn id="14" idx="7"/>
          </p:cNvCxnSpPr>
          <p:nvPr/>
        </p:nvCxnSpPr>
        <p:spPr>
          <a:xfrm flipH="1">
            <a:off x="4734438" y="5464689"/>
            <a:ext cx="215355" cy="22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1F784C-4012-48BE-8370-E87552C07D47}"/>
              </a:ext>
            </a:extLst>
          </p:cNvPr>
          <p:cNvSpPr txBox="1"/>
          <p:nvPr/>
        </p:nvSpPr>
        <p:spPr>
          <a:xfrm>
            <a:off x="6580035" y="2216605"/>
            <a:ext cx="905069" cy="230832"/>
          </a:xfrm>
          <a:prstGeom prst="rect">
            <a:avLst/>
          </a:prstGeom>
          <a:noFill/>
        </p:spPr>
        <p:txBody>
          <a:bodyPr wrap="square" rtlCol="0">
            <a:spAutoFit/>
          </a:bodyPr>
          <a:lstStyle/>
          <a:p>
            <a:r>
              <a:rPr lang="nb-NO" sz="900" b="1">
                <a:solidFill>
                  <a:schemeClr val="accent1"/>
                </a:solidFill>
              </a:rPr>
              <a:t>HVORFOR</a:t>
            </a:r>
          </a:p>
        </p:txBody>
      </p:sp>
      <p:sp>
        <p:nvSpPr>
          <p:cNvPr id="27" name="TextBox 26">
            <a:extLst>
              <a:ext uri="{FF2B5EF4-FFF2-40B4-BE49-F238E27FC236}">
                <a16:creationId xmlns:a16="http://schemas.microsoft.com/office/drawing/2014/main" id="{F86C25EF-4ED0-4CD6-90D4-022A56037852}"/>
              </a:ext>
            </a:extLst>
          </p:cNvPr>
          <p:cNvSpPr txBox="1"/>
          <p:nvPr/>
        </p:nvSpPr>
        <p:spPr>
          <a:xfrm>
            <a:off x="5743937" y="3173520"/>
            <a:ext cx="905069" cy="230832"/>
          </a:xfrm>
          <a:prstGeom prst="rect">
            <a:avLst/>
          </a:prstGeom>
          <a:noFill/>
        </p:spPr>
        <p:txBody>
          <a:bodyPr wrap="square" rtlCol="0">
            <a:spAutoFit/>
          </a:bodyPr>
          <a:lstStyle/>
          <a:p>
            <a:r>
              <a:rPr lang="nb-NO" sz="900" b="1">
                <a:solidFill>
                  <a:schemeClr val="accent1"/>
                </a:solidFill>
              </a:rPr>
              <a:t>HVORFOR</a:t>
            </a:r>
          </a:p>
        </p:txBody>
      </p:sp>
      <p:sp>
        <p:nvSpPr>
          <p:cNvPr id="29" name="TextBox 28">
            <a:extLst>
              <a:ext uri="{FF2B5EF4-FFF2-40B4-BE49-F238E27FC236}">
                <a16:creationId xmlns:a16="http://schemas.microsoft.com/office/drawing/2014/main" id="{2AE01A9C-694B-4DAF-B037-D083B6E303E0}"/>
              </a:ext>
            </a:extLst>
          </p:cNvPr>
          <p:cNvSpPr txBox="1"/>
          <p:nvPr/>
        </p:nvSpPr>
        <p:spPr>
          <a:xfrm>
            <a:off x="4615395" y="5275260"/>
            <a:ext cx="905069" cy="261610"/>
          </a:xfrm>
          <a:prstGeom prst="rect">
            <a:avLst/>
          </a:prstGeom>
          <a:noFill/>
        </p:spPr>
        <p:txBody>
          <a:bodyPr wrap="square" rtlCol="0">
            <a:spAutoFit/>
          </a:bodyPr>
          <a:lstStyle/>
          <a:p>
            <a:r>
              <a:rPr lang="nb-NO" sz="1100" b="1">
                <a:solidFill>
                  <a:schemeClr val="accent1"/>
                </a:solidFill>
              </a:rPr>
              <a:t>HVORFOR</a:t>
            </a:r>
          </a:p>
        </p:txBody>
      </p:sp>
      <p:sp>
        <p:nvSpPr>
          <p:cNvPr id="31" name="TextBox 30">
            <a:extLst>
              <a:ext uri="{FF2B5EF4-FFF2-40B4-BE49-F238E27FC236}">
                <a16:creationId xmlns:a16="http://schemas.microsoft.com/office/drawing/2014/main" id="{922CFB19-F8A4-4EF7-904A-1BA809030FC5}"/>
              </a:ext>
            </a:extLst>
          </p:cNvPr>
          <p:cNvSpPr txBox="1"/>
          <p:nvPr/>
        </p:nvSpPr>
        <p:spPr>
          <a:xfrm>
            <a:off x="5466187" y="1091279"/>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2" name="TextBox 31">
            <a:extLst>
              <a:ext uri="{FF2B5EF4-FFF2-40B4-BE49-F238E27FC236}">
                <a16:creationId xmlns:a16="http://schemas.microsoft.com/office/drawing/2014/main" id="{01E54FDE-6976-4C1C-B7BE-8FD0C64F8EAD}"/>
              </a:ext>
            </a:extLst>
          </p:cNvPr>
          <p:cNvSpPr txBox="1"/>
          <p:nvPr/>
        </p:nvSpPr>
        <p:spPr>
          <a:xfrm>
            <a:off x="8010398" y="2174708"/>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3" name="TextBox 32">
            <a:extLst>
              <a:ext uri="{FF2B5EF4-FFF2-40B4-BE49-F238E27FC236}">
                <a16:creationId xmlns:a16="http://schemas.microsoft.com/office/drawing/2014/main" id="{8F0E13AC-BFE1-4193-B974-19A684534E37}"/>
              </a:ext>
            </a:extLst>
          </p:cNvPr>
          <p:cNvSpPr txBox="1"/>
          <p:nvPr/>
        </p:nvSpPr>
        <p:spPr>
          <a:xfrm>
            <a:off x="5400872" y="5289830"/>
            <a:ext cx="1789922" cy="261610"/>
          </a:xfrm>
          <a:prstGeom prst="rect">
            <a:avLst/>
          </a:prstGeom>
          <a:noFill/>
        </p:spPr>
        <p:txBody>
          <a:bodyPr wrap="square" rtlCol="0">
            <a:spAutoFit/>
          </a:bodyPr>
          <a:lstStyle/>
          <a:p>
            <a:r>
              <a:rPr lang="nb-NO" sz="1100" b="1">
                <a:solidFill>
                  <a:schemeClr val="accent1"/>
                </a:solidFill>
              </a:rPr>
              <a:t>Det egentlige problemet</a:t>
            </a:r>
          </a:p>
        </p:txBody>
      </p:sp>
      <p:cxnSp>
        <p:nvCxnSpPr>
          <p:cNvPr id="34" name="Straight Arrow Connector 33">
            <a:extLst>
              <a:ext uri="{FF2B5EF4-FFF2-40B4-BE49-F238E27FC236}">
                <a16:creationId xmlns:a16="http://schemas.microsoft.com/office/drawing/2014/main" id="{9CAA382A-7B0F-447D-B35C-B2D49445EEC4}"/>
              </a:ext>
            </a:extLst>
          </p:cNvPr>
          <p:cNvCxnSpPr>
            <a:cxnSpLocks/>
            <a:stCxn id="33" idx="1"/>
          </p:cNvCxnSpPr>
          <p:nvPr/>
        </p:nvCxnSpPr>
        <p:spPr>
          <a:xfrm flipH="1" flipV="1">
            <a:off x="5245362" y="5417523"/>
            <a:ext cx="155510" cy="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4446414-87B1-451E-A374-B4AFB97F819B}"/>
              </a:ext>
            </a:extLst>
          </p:cNvPr>
          <p:cNvGrpSpPr/>
          <p:nvPr/>
        </p:nvGrpSpPr>
        <p:grpSpPr>
          <a:xfrm>
            <a:off x="6502713" y="172275"/>
            <a:ext cx="727786" cy="485192"/>
            <a:chOff x="6308892" y="343753"/>
            <a:chExt cx="727786" cy="485192"/>
          </a:xfrm>
        </p:grpSpPr>
        <p:sp>
          <p:nvSpPr>
            <p:cNvPr id="10" name="Oval 9">
              <a:extLst>
                <a:ext uri="{FF2B5EF4-FFF2-40B4-BE49-F238E27FC236}">
                  <a16:creationId xmlns:a16="http://schemas.microsoft.com/office/drawing/2014/main" id="{BC2035E6-F820-4B27-83F1-B5323594CF75}"/>
                </a:ext>
              </a:extLst>
            </p:cNvPr>
            <p:cNvSpPr/>
            <p:nvPr/>
          </p:nvSpPr>
          <p:spPr>
            <a:xfrm>
              <a:off x="6419462" y="343753"/>
              <a:ext cx="503854" cy="48519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a:p>
          </p:txBody>
        </p:sp>
        <p:sp>
          <p:nvSpPr>
            <p:cNvPr id="35" name="TextBox 34">
              <a:extLst>
                <a:ext uri="{FF2B5EF4-FFF2-40B4-BE49-F238E27FC236}">
                  <a16:creationId xmlns:a16="http://schemas.microsoft.com/office/drawing/2014/main" id="{CE723CA7-A665-42D0-9B2E-4180297CD9B7}"/>
                </a:ext>
              </a:extLst>
            </p:cNvPr>
            <p:cNvSpPr txBox="1"/>
            <p:nvPr/>
          </p:nvSpPr>
          <p:spPr>
            <a:xfrm>
              <a:off x="6308892" y="466695"/>
              <a:ext cx="727786" cy="246221"/>
            </a:xfrm>
            <a:prstGeom prst="rect">
              <a:avLst/>
            </a:prstGeom>
            <a:noFill/>
          </p:spPr>
          <p:txBody>
            <a:bodyPr wrap="square" rtlCol="0">
              <a:spAutoFit/>
            </a:bodyPr>
            <a:lstStyle/>
            <a:p>
              <a:pPr algn="ctr"/>
              <a:r>
                <a:rPr lang="nb-NO" sz="1000" b="1">
                  <a:solidFill>
                    <a:schemeClr val="bg1"/>
                  </a:solidFill>
                </a:rPr>
                <a:t>Problem</a:t>
              </a:r>
            </a:p>
          </p:txBody>
        </p:sp>
      </p:grpSp>
      <p:sp>
        <p:nvSpPr>
          <p:cNvPr id="38" name="TextBox 37">
            <a:extLst>
              <a:ext uri="{FF2B5EF4-FFF2-40B4-BE49-F238E27FC236}">
                <a16:creationId xmlns:a16="http://schemas.microsoft.com/office/drawing/2014/main" id="{B8EC03CC-53C3-43BF-A2FF-41A49B372359}"/>
              </a:ext>
            </a:extLst>
          </p:cNvPr>
          <p:cNvSpPr txBox="1"/>
          <p:nvPr/>
        </p:nvSpPr>
        <p:spPr>
          <a:xfrm>
            <a:off x="6091696" y="637552"/>
            <a:ext cx="1881746" cy="369332"/>
          </a:xfrm>
          <a:prstGeom prst="rect">
            <a:avLst/>
          </a:prstGeom>
          <a:noFill/>
        </p:spPr>
        <p:txBody>
          <a:bodyPr wrap="square" rtlCol="0">
            <a:spAutoFit/>
          </a:bodyPr>
          <a:lstStyle/>
          <a:p>
            <a:r>
              <a:rPr lang="nb-NO" sz="900" b="1">
                <a:solidFill>
                  <a:schemeClr val="tx1"/>
                </a:solidFill>
              </a:rPr>
              <a:t>Hvorfor klarer vi ikke å sette pasientene rett på ny time?</a:t>
            </a:r>
          </a:p>
        </p:txBody>
      </p:sp>
      <p:sp>
        <p:nvSpPr>
          <p:cNvPr id="43" name="Rectangle 42">
            <a:extLst>
              <a:ext uri="{FF2B5EF4-FFF2-40B4-BE49-F238E27FC236}">
                <a16:creationId xmlns:a16="http://schemas.microsoft.com/office/drawing/2014/main" id="{FB83B326-7153-47F5-B7D2-F6ACD6B3B638}"/>
              </a:ext>
            </a:extLst>
          </p:cNvPr>
          <p:cNvSpPr/>
          <p:nvPr/>
        </p:nvSpPr>
        <p:spPr>
          <a:xfrm>
            <a:off x="6968439" y="1886271"/>
            <a:ext cx="1790844" cy="230832"/>
          </a:xfrm>
          <a:prstGeom prst="rect">
            <a:avLst/>
          </a:prstGeom>
          <a:solidFill>
            <a:schemeClr val="bg1"/>
          </a:solidFill>
        </p:spPr>
        <p:txBody>
          <a:bodyPr wrap="square">
            <a:spAutoFit/>
          </a:bodyPr>
          <a:lstStyle/>
          <a:p>
            <a:r>
              <a:rPr lang="nb-NO" sz="900" b="1"/>
              <a:t>ikke tid til å finne ledig time</a:t>
            </a:r>
          </a:p>
        </p:txBody>
      </p:sp>
      <p:sp>
        <p:nvSpPr>
          <p:cNvPr id="44" name="Rectangle 43">
            <a:extLst>
              <a:ext uri="{FF2B5EF4-FFF2-40B4-BE49-F238E27FC236}">
                <a16:creationId xmlns:a16="http://schemas.microsoft.com/office/drawing/2014/main" id="{043767BC-B4D0-43B5-BF85-FE2A349E7E05}"/>
              </a:ext>
            </a:extLst>
          </p:cNvPr>
          <p:cNvSpPr/>
          <p:nvPr/>
        </p:nvSpPr>
        <p:spPr>
          <a:xfrm>
            <a:off x="6537140" y="2943588"/>
            <a:ext cx="1363825" cy="230832"/>
          </a:xfrm>
          <a:prstGeom prst="rect">
            <a:avLst/>
          </a:prstGeom>
          <a:solidFill>
            <a:schemeClr val="bg1"/>
          </a:solidFill>
        </p:spPr>
        <p:txBody>
          <a:bodyPr wrap="square">
            <a:spAutoFit/>
          </a:bodyPr>
          <a:lstStyle/>
          <a:p>
            <a:r>
              <a:rPr lang="nb-NO" sz="900" b="1"/>
              <a:t>Vi følger ikke rutinen</a:t>
            </a:r>
          </a:p>
        </p:txBody>
      </p:sp>
      <p:sp>
        <p:nvSpPr>
          <p:cNvPr id="47" name="Rectangle 46">
            <a:extLst>
              <a:ext uri="{FF2B5EF4-FFF2-40B4-BE49-F238E27FC236}">
                <a16:creationId xmlns:a16="http://schemas.microsoft.com/office/drawing/2014/main" id="{CB5BFFB0-F267-484F-8F05-3EE3B43F34F3}"/>
              </a:ext>
            </a:extLst>
          </p:cNvPr>
          <p:cNvSpPr/>
          <p:nvPr/>
        </p:nvSpPr>
        <p:spPr>
          <a:xfrm>
            <a:off x="5442210" y="3871307"/>
            <a:ext cx="1916287" cy="230832"/>
          </a:xfrm>
          <a:prstGeom prst="rect">
            <a:avLst/>
          </a:prstGeom>
          <a:solidFill>
            <a:schemeClr val="bg1"/>
          </a:solidFill>
        </p:spPr>
        <p:txBody>
          <a:bodyPr wrap="square">
            <a:spAutoFit/>
          </a:bodyPr>
          <a:lstStyle/>
          <a:p>
            <a:r>
              <a:rPr lang="nb-NO" sz="900" b="1"/>
              <a:t>Stoler ikke på legens ukeplaner</a:t>
            </a:r>
          </a:p>
        </p:txBody>
      </p:sp>
      <p:sp>
        <p:nvSpPr>
          <p:cNvPr id="48" name="Oval 47">
            <a:extLst>
              <a:ext uri="{FF2B5EF4-FFF2-40B4-BE49-F238E27FC236}">
                <a16:creationId xmlns:a16="http://schemas.microsoft.com/office/drawing/2014/main" id="{1389ED99-B1FE-493F-A77C-D64A047819AA}"/>
              </a:ext>
            </a:extLst>
          </p:cNvPr>
          <p:cNvSpPr/>
          <p:nvPr/>
        </p:nvSpPr>
        <p:spPr>
          <a:xfrm>
            <a:off x="6987650" y="1556281"/>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Oval 48">
            <a:extLst>
              <a:ext uri="{FF2B5EF4-FFF2-40B4-BE49-F238E27FC236}">
                <a16:creationId xmlns:a16="http://schemas.microsoft.com/office/drawing/2014/main" id="{93E98E8D-CBD1-452F-94A9-CFCFD16B228E}"/>
              </a:ext>
            </a:extLst>
          </p:cNvPr>
          <p:cNvSpPr/>
          <p:nvPr/>
        </p:nvSpPr>
        <p:spPr>
          <a:xfrm>
            <a:off x="6176959" y="1559162"/>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3" name="Oval 52">
            <a:extLst>
              <a:ext uri="{FF2B5EF4-FFF2-40B4-BE49-F238E27FC236}">
                <a16:creationId xmlns:a16="http://schemas.microsoft.com/office/drawing/2014/main" id="{4A50E241-41E6-45DD-AF48-A06CEEF958CD}"/>
              </a:ext>
            </a:extLst>
          </p:cNvPr>
          <p:cNvSpPr/>
          <p:nvPr/>
        </p:nvSpPr>
        <p:spPr>
          <a:xfrm>
            <a:off x="5488622" y="4446773"/>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4" name="Straight Arrow Connector 53">
            <a:extLst>
              <a:ext uri="{FF2B5EF4-FFF2-40B4-BE49-F238E27FC236}">
                <a16:creationId xmlns:a16="http://schemas.microsoft.com/office/drawing/2014/main" id="{17877B0F-917F-4787-A9F2-ED5DDD14E6AF}"/>
              </a:ext>
            </a:extLst>
          </p:cNvPr>
          <p:cNvCxnSpPr>
            <a:cxnSpLocks/>
          </p:cNvCxnSpPr>
          <p:nvPr/>
        </p:nvCxnSpPr>
        <p:spPr>
          <a:xfrm flipH="1">
            <a:off x="5799642" y="4084193"/>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264781-FAE9-4DE8-B90C-A093D875D968}"/>
              </a:ext>
            </a:extLst>
          </p:cNvPr>
          <p:cNvSpPr txBox="1"/>
          <p:nvPr/>
        </p:nvSpPr>
        <p:spPr>
          <a:xfrm>
            <a:off x="5086017" y="4061895"/>
            <a:ext cx="905069" cy="230832"/>
          </a:xfrm>
          <a:prstGeom prst="rect">
            <a:avLst/>
          </a:prstGeom>
          <a:noFill/>
        </p:spPr>
        <p:txBody>
          <a:bodyPr wrap="square" rtlCol="0">
            <a:spAutoFit/>
          </a:bodyPr>
          <a:lstStyle/>
          <a:p>
            <a:r>
              <a:rPr lang="nb-NO" sz="900" b="1">
                <a:solidFill>
                  <a:schemeClr val="accent1"/>
                </a:solidFill>
              </a:rPr>
              <a:t>HVORFOR</a:t>
            </a:r>
          </a:p>
        </p:txBody>
      </p:sp>
    </p:spTree>
    <p:extLst>
      <p:ext uri="{BB962C8B-B14F-4D97-AF65-F5344CB8AC3E}">
        <p14:creationId xmlns:p14="http://schemas.microsoft.com/office/powerpoint/2010/main" val="1053836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500"/>
                                        <p:tgtEl>
                                          <p:spTgt spid="4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fade">
                                      <p:cBhvr>
                                        <p:cTn id="79" dur="500"/>
                                        <p:tgtEl>
                                          <p:spTgt spid="55"/>
                                        </p:tgtEl>
                                      </p:cBhvr>
                                    </p:animEffect>
                                  </p:childTnLst>
                                </p:cTn>
                              </p:par>
                              <p:par>
                                <p:cTn id="80" presetID="10" presetClass="entr" presetSubtype="0" fill="hold"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7" grpId="0" animBg="1"/>
      <p:bldP spid="18" grpId="0"/>
      <p:bldP spid="26" grpId="0"/>
      <p:bldP spid="27" grpId="0"/>
      <p:bldP spid="31" grpId="0"/>
      <p:bldP spid="32" grpId="0"/>
      <p:bldP spid="38" grpId="0"/>
      <p:bldP spid="43" grpId="0" animBg="1"/>
      <p:bldP spid="44" grpId="0" animBg="1"/>
      <p:bldP spid="47" grpId="0" animBg="1"/>
      <p:bldP spid="48" grpId="0" animBg="1"/>
      <p:bldP spid="49" grpId="0" animBg="1"/>
      <p:bldP spid="53" grpId="0" animBg="1"/>
      <p:bldP spid="5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564038-E095-48BF-B3BE-88978B9A7DE5}"/>
              </a:ext>
            </a:extLst>
          </p:cNvPr>
          <p:cNvSpPr>
            <a:spLocks noGrp="1"/>
          </p:cNvSpPr>
          <p:nvPr>
            <p:ph type="title"/>
          </p:nvPr>
        </p:nvSpPr>
        <p:spPr>
          <a:xfrm>
            <a:off x="338850" y="305600"/>
            <a:ext cx="3930300" cy="1556925"/>
          </a:xfrm>
        </p:spPr>
        <p:txBody>
          <a:bodyPr>
            <a:normAutofit/>
          </a:bodyPr>
          <a:lstStyle/>
          <a:p>
            <a:r>
              <a:rPr lang="nb-NO" sz="2000"/>
              <a:t>Problem: Gi pasientene ny time mens de er til kontroll  </a:t>
            </a:r>
          </a:p>
        </p:txBody>
      </p:sp>
      <p:sp>
        <p:nvSpPr>
          <p:cNvPr id="3" name="TextBox 2">
            <a:extLst>
              <a:ext uri="{FF2B5EF4-FFF2-40B4-BE49-F238E27FC236}">
                <a16:creationId xmlns:a16="http://schemas.microsoft.com/office/drawing/2014/main" id="{455A6B81-3F4E-40A2-81D3-AB747E3FF0C6}"/>
              </a:ext>
            </a:extLst>
          </p:cNvPr>
          <p:cNvSpPr txBox="1"/>
          <p:nvPr/>
        </p:nvSpPr>
        <p:spPr>
          <a:xfrm>
            <a:off x="232913" y="2173857"/>
            <a:ext cx="4278701" cy="1954381"/>
          </a:xfrm>
          <a:prstGeom prst="rect">
            <a:avLst/>
          </a:prstGeom>
          <a:noFill/>
        </p:spPr>
        <p:txBody>
          <a:bodyPr wrap="square" rtlCol="0">
            <a:spAutoFit/>
          </a:bodyPr>
          <a:lstStyle/>
          <a:p>
            <a:pPr marL="114300" indent="0">
              <a:buNone/>
            </a:pPr>
            <a:r>
              <a:rPr lang="nb-NO" sz="1100" b="1">
                <a:solidFill>
                  <a:schemeClr val="tx1"/>
                </a:solidFill>
                <a:latin typeface="Open Sans" panose="020B0604020202020204" charset="0"/>
                <a:cs typeface="Open Sans" panose="020B0604020202020204" charset="0"/>
              </a:rPr>
              <a:t>4. Hvorfor </a:t>
            </a:r>
            <a:r>
              <a:rPr lang="nb-NO" sz="1100">
                <a:solidFill>
                  <a:schemeClr val="tx1"/>
                </a:solidFill>
                <a:latin typeface="Open Sans" panose="020B0604020202020204" charset="0"/>
                <a:cs typeface="Open Sans" panose="020B0604020202020204" charset="0"/>
              </a:rPr>
              <a:t>stoler ikke de ansatte på legens ukeplan? </a:t>
            </a:r>
          </a:p>
          <a:p>
            <a:pPr marL="114300" indent="0">
              <a:buNone/>
            </a:pPr>
            <a:r>
              <a:rPr lang="nb-NO" sz="1100" b="1">
                <a:solidFill>
                  <a:schemeClr val="tx1"/>
                </a:solidFill>
                <a:latin typeface="Open Sans" panose="020B0604020202020204" charset="0"/>
                <a:cs typeface="Open Sans" panose="020B0604020202020204" charset="0"/>
              </a:rPr>
              <a:t>Årsak: </a:t>
            </a:r>
            <a:r>
              <a:rPr lang="nb-NO" sz="1100">
                <a:solidFill>
                  <a:schemeClr val="tx1"/>
                </a:solidFill>
                <a:latin typeface="Open Sans" panose="020B0604020202020204" charset="0"/>
                <a:cs typeface="Open Sans" panose="020B0604020202020204" charset="0"/>
              </a:rPr>
              <a:t>Fordi vi opplever gang på gang at det er </a:t>
            </a:r>
          </a:p>
          <a:p>
            <a:pPr marL="114300" indent="0">
              <a:buNone/>
            </a:pPr>
            <a:r>
              <a:rPr lang="nb-NO" sz="1100">
                <a:solidFill>
                  <a:schemeClr val="tx1"/>
                </a:solidFill>
                <a:latin typeface="Open Sans" panose="020B0604020202020204" charset="0"/>
                <a:cs typeface="Open Sans" panose="020B0604020202020204" charset="0"/>
              </a:rPr>
              <a:t>feilregistreringer i ukeplanene til legene. </a:t>
            </a:r>
          </a:p>
          <a:p>
            <a:pPr marL="114300" indent="0">
              <a:buNone/>
            </a:pPr>
            <a:endParaRPr lang="nb-NO" sz="1100">
              <a:solidFill>
                <a:schemeClr val="tx1"/>
              </a:solidFill>
              <a:latin typeface="Open Sans" panose="020B0604020202020204" charset="0"/>
              <a:cs typeface="Open Sans" panose="020B0604020202020204" charset="0"/>
            </a:endParaRPr>
          </a:p>
          <a:p>
            <a:pPr marL="114300" indent="0">
              <a:buNone/>
            </a:pPr>
            <a:endParaRPr lang="nb-NO" sz="1100">
              <a:solidFill>
                <a:schemeClr val="tx1"/>
              </a:solidFill>
              <a:latin typeface="Open Sans" panose="020B0604020202020204" charset="0"/>
              <a:cs typeface="Open Sans" panose="020B0604020202020204" charset="0"/>
            </a:endParaRPr>
          </a:p>
          <a:p>
            <a:pPr marL="114300" indent="0">
              <a:buNone/>
            </a:pPr>
            <a:r>
              <a:rPr lang="nb-NO" sz="1100" b="1">
                <a:solidFill>
                  <a:schemeClr val="tx1"/>
                </a:solidFill>
                <a:latin typeface="Open Sans" panose="020B0604020202020204" charset="0"/>
                <a:cs typeface="Open Sans" panose="020B0604020202020204" charset="0"/>
              </a:rPr>
              <a:t>5. Hvorfor </a:t>
            </a:r>
            <a:r>
              <a:rPr lang="nb-NO" sz="1100">
                <a:solidFill>
                  <a:schemeClr val="tx1"/>
                </a:solidFill>
                <a:latin typeface="Open Sans" panose="020B0604020202020204" charset="0"/>
                <a:cs typeface="Open Sans" panose="020B0604020202020204" charset="0"/>
              </a:rPr>
              <a:t>er det gang på gang feilregistrering i </a:t>
            </a:r>
          </a:p>
          <a:p>
            <a:pPr marL="114300" indent="0">
              <a:buNone/>
            </a:pPr>
            <a:r>
              <a:rPr lang="nb-NO" sz="1100">
                <a:solidFill>
                  <a:schemeClr val="tx1"/>
                </a:solidFill>
                <a:latin typeface="Open Sans" panose="020B0604020202020204" charset="0"/>
                <a:cs typeface="Open Sans" panose="020B0604020202020204" charset="0"/>
              </a:rPr>
              <a:t>ukeplanene? </a:t>
            </a:r>
          </a:p>
          <a:p>
            <a:pPr marL="114300" indent="0">
              <a:buNone/>
            </a:pPr>
            <a:r>
              <a:rPr lang="nb-NO" sz="1100" b="1">
                <a:solidFill>
                  <a:schemeClr val="tx1"/>
                </a:solidFill>
                <a:latin typeface="Open Sans" panose="020B0604020202020204" charset="0"/>
                <a:cs typeface="Open Sans" panose="020B0604020202020204" charset="0"/>
              </a:rPr>
              <a:t>Årsak: </a:t>
            </a:r>
            <a:r>
              <a:rPr lang="nb-NO" sz="1100">
                <a:solidFill>
                  <a:schemeClr val="tx1"/>
                </a:solidFill>
                <a:latin typeface="Open Sans" panose="020B0604020202020204" charset="0"/>
                <a:cs typeface="Open Sans" panose="020B0604020202020204" charset="0"/>
              </a:rPr>
              <a:t>Fordi legene ikke har fått opplæring i hvordan de </a:t>
            </a:r>
          </a:p>
          <a:p>
            <a:pPr marL="114300" indent="0">
              <a:buNone/>
            </a:pPr>
            <a:r>
              <a:rPr lang="nb-NO" sz="1100">
                <a:solidFill>
                  <a:schemeClr val="tx1"/>
                </a:solidFill>
                <a:latin typeface="Open Sans" panose="020B0604020202020204" charset="0"/>
                <a:cs typeface="Open Sans" panose="020B0604020202020204" charset="0"/>
              </a:rPr>
              <a:t>skal registrere riktig i det elektroniske journalsystemet. </a:t>
            </a:r>
          </a:p>
          <a:p>
            <a:pPr marL="114300" indent="0">
              <a:buNone/>
            </a:pPr>
            <a:endParaRPr lang="nb-NO" sz="1100">
              <a:solidFill>
                <a:schemeClr val="tx1"/>
              </a:solidFill>
              <a:latin typeface="Open Sans" panose="020B0604020202020204" charset="0"/>
              <a:cs typeface="Open Sans" panose="020B0604020202020204" charset="0"/>
            </a:endParaRPr>
          </a:p>
          <a:p>
            <a:endParaRPr lang="nb-NO" sz="1100">
              <a:solidFill>
                <a:schemeClr val="tx1"/>
              </a:solidFill>
              <a:latin typeface="Open Sans" panose="020B0604020202020204" charset="0"/>
              <a:cs typeface="Open Sans" panose="020B0604020202020204" charset="0"/>
            </a:endParaRPr>
          </a:p>
        </p:txBody>
      </p:sp>
      <p:sp>
        <p:nvSpPr>
          <p:cNvPr id="2" name="Rectangle 1">
            <a:extLst>
              <a:ext uri="{FF2B5EF4-FFF2-40B4-BE49-F238E27FC236}">
                <a16:creationId xmlns:a16="http://schemas.microsoft.com/office/drawing/2014/main" id="{CE09FDE6-09B0-47A8-B04F-C4727B3A173F}"/>
              </a:ext>
            </a:extLst>
          </p:cNvPr>
          <p:cNvSpPr/>
          <p:nvPr/>
        </p:nvSpPr>
        <p:spPr>
          <a:xfrm>
            <a:off x="5725973" y="739558"/>
            <a:ext cx="1511560" cy="230832"/>
          </a:xfrm>
          <a:prstGeom prst="rect">
            <a:avLst/>
          </a:prstGeom>
          <a:solidFill>
            <a:schemeClr val="bg1"/>
          </a:solidFill>
        </p:spPr>
        <p:txBody>
          <a:bodyPr wrap="square">
            <a:spAutoFit/>
          </a:bodyPr>
          <a:lstStyle/>
          <a:p>
            <a:r>
              <a:rPr lang="nb-NO" sz="900"/>
              <a:t>pasienter ønsker ikke</a:t>
            </a:r>
          </a:p>
        </p:txBody>
      </p:sp>
      <p:sp>
        <p:nvSpPr>
          <p:cNvPr id="11" name="Oval 10">
            <a:extLst>
              <a:ext uri="{FF2B5EF4-FFF2-40B4-BE49-F238E27FC236}">
                <a16:creationId xmlns:a16="http://schemas.microsoft.com/office/drawing/2014/main" id="{46CC70B7-FBD9-4E67-8924-B1867649F07A}"/>
              </a:ext>
            </a:extLst>
          </p:cNvPr>
          <p:cNvSpPr/>
          <p:nvPr/>
        </p:nvSpPr>
        <p:spPr>
          <a:xfrm>
            <a:off x="7368337" y="1481626"/>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C83BC90F-9E99-4097-BF3E-8078E017E967}"/>
              </a:ext>
            </a:extLst>
          </p:cNvPr>
          <p:cNvSpPr/>
          <p:nvPr/>
        </p:nvSpPr>
        <p:spPr>
          <a:xfrm>
            <a:off x="6451336" y="2413552"/>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Oval 13">
            <a:extLst>
              <a:ext uri="{FF2B5EF4-FFF2-40B4-BE49-F238E27FC236}">
                <a16:creationId xmlns:a16="http://schemas.microsoft.com/office/drawing/2014/main" id="{A66BE693-1C35-46EC-BFB1-9CB2BA189767}"/>
              </a:ext>
            </a:extLst>
          </p:cNvPr>
          <p:cNvSpPr/>
          <p:nvPr/>
        </p:nvSpPr>
        <p:spPr>
          <a:xfrm>
            <a:off x="4304372" y="5618580"/>
            <a:ext cx="503854" cy="4851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Arrow Connector 14">
            <a:extLst>
              <a:ext uri="{FF2B5EF4-FFF2-40B4-BE49-F238E27FC236}">
                <a16:creationId xmlns:a16="http://schemas.microsoft.com/office/drawing/2014/main" id="{95D423BC-E7C3-4EF1-BC18-34030AD3791C}"/>
              </a:ext>
            </a:extLst>
          </p:cNvPr>
          <p:cNvCxnSpPr>
            <a:cxnSpLocks/>
          </p:cNvCxnSpPr>
          <p:nvPr/>
        </p:nvCxnSpPr>
        <p:spPr>
          <a:xfrm>
            <a:off x="7069491" y="49592"/>
            <a:ext cx="244146" cy="32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4DFA60-95CC-4B42-8A34-7188729CE574}"/>
              </a:ext>
            </a:extLst>
          </p:cNvPr>
          <p:cNvCxnSpPr/>
          <p:nvPr/>
        </p:nvCxnSpPr>
        <p:spPr>
          <a:xfrm>
            <a:off x="8093383" y="1120851"/>
            <a:ext cx="311020" cy="29858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92B92B1-DA08-432A-AAC4-80107F508859}"/>
              </a:ext>
            </a:extLst>
          </p:cNvPr>
          <p:cNvSpPr/>
          <p:nvPr/>
        </p:nvSpPr>
        <p:spPr>
          <a:xfrm>
            <a:off x="8404403" y="1457606"/>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Box 17">
            <a:extLst>
              <a:ext uri="{FF2B5EF4-FFF2-40B4-BE49-F238E27FC236}">
                <a16:creationId xmlns:a16="http://schemas.microsoft.com/office/drawing/2014/main" id="{12248354-B725-4059-AD04-1B8613FD57BD}"/>
              </a:ext>
            </a:extLst>
          </p:cNvPr>
          <p:cNvSpPr txBox="1"/>
          <p:nvPr/>
        </p:nvSpPr>
        <p:spPr>
          <a:xfrm>
            <a:off x="7436494" y="-44738"/>
            <a:ext cx="905070" cy="230832"/>
          </a:xfrm>
          <a:prstGeom prst="rect">
            <a:avLst/>
          </a:prstGeom>
          <a:noFill/>
        </p:spPr>
        <p:txBody>
          <a:bodyPr wrap="square" rtlCol="0">
            <a:spAutoFit/>
          </a:bodyPr>
          <a:lstStyle/>
          <a:p>
            <a:r>
              <a:rPr lang="nb-NO" sz="900" b="1">
                <a:solidFill>
                  <a:schemeClr val="accent1"/>
                </a:solidFill>
              </a:rPr>
              <a:t>HVORFOR</a:t>
            </a:r>
            <a:r>
              <a:rPr lang="nb-NO" sz="900">
                <a:solidFill>
                  <a:schemeClr val="accent1"/>
                </a:solidFill>
              </a:rPr>
              <a:t> </a:t>
            </a:r>
          </a:p>
        </p:txBody>
      </p:sp>
      <p:cxnSp>
        <p:nvCxnSpPr>
          <p:cNvPr id="19" name="Straight Arrow Connector 18">
            <a:extLst>
              <a:ext uri="{FF2B5EF4-FFF2-40B4-BE49-F238E27FC236}">
                <a16:creationId xmlns:a16="http://schemas.microsoft.com/office/drawing/2014/main" id="{76DA597C-4210-4603-B1B9-0C8E95F87C6A}"/>
              </a:ext>
            </a:extLst>
          </p:cNvPr>
          <p:cNvCxnSpPr>
            <a:cxnSpLocks/>
          </p:cNvCxnSpPr>
          <p:nvPr/>
        </p:nvCxnSpPr>
        <p:spPr>
          <a:xfrm flipH="1">
            <a:off x="6705148" y="56679"/>
            <a:ext cx="219854" cy="30941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A6A74-36D9-446D-B9FC-966DBF0BFBCD}"/>
              </a:ext>
            </a:extLst>
          </p:cNvPr>
          <p:cNvCxnSpPr>
            <a:cxnSpLocks/>
          </p:cNvCxnSpPr>
          <p:nvPr/>
        </p:nvCxnSpPr>
        <p:spPr>
          <a:xfrm>
            <a:off x="7789898" y="2040338"/>
            <a:ext cx="268975" cy="330407"/>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78B6959-F902-4E88-B171-5BF4FB137000}"/>
              </a:ext>
            </a:extLst>
          </p:cNvPr>
          <p:cNvSpPr/>
          <p:nvPr/>
        </p:nvSpPr>
        <p:spPr>
          <a:xfrm>
            <a:off x="8050249" y="2370745"/>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Straight Arrow Connector 21">
            <a:extLst>
              <a:ext uri="{FF2B5EF4-FFF2-40B4-BE49-F238E27FC236}">
                <a16:creationId xmlns:a16="http://schemas.microsoft.com/office/drawing/2014/main" id="{F3B2DE56-6EA9-4D3C-82D1-8AFD6308A1E9}"/>
              </a:ext>
            </a:extLst>
          </p:cNvPr>
          <p:cNvCxnSpPr>
            <a:cxnSpLocks/>
          </p:cNvCxnSpPr>
          <p:nvPr/>
        </p:nvCxnSpPr>
        <p:spPr>
          <a:xfrm flipH="1">
            <a:off x="7648384" y="1116251"/>
            <a:ext cx="263510" cy="28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91E84C-EE06-46E4-9666-FFCDE100F9F6}"/>
              </a:ext>
            </a:extLst>
          </p:cNvPr>
          <p:cNvCxnSpPr>
            <a:cxnSpLocks/>
          </p:cNvCxnSpPr>
          <p:nvPr/>
        </p:nvCxnSpPr>
        <p:spPr>
          <a:xfrm flipH="1">
            <a:off x="6762356" y="2050972"/>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FA27AB8-6694-45AC-9CE0-AEEB11D7B352}"/>
              </a:ext>
            </a:extLst>
          </p:cNvPr>
          <p:cNvCxnSpPr>
            <a:cxnSpLocks/>
            <a:endCxn id="14" idx="7"/>
          </p:cNvCxnSpPr>
          <p:nvPr/>
        </p:nvCxnSpPr>
        <p:spPr>
          <a:xfrm flipH="1">
            <a:off x="4734438" y="5464689"/>
            <a:ext cx="215355" cy="224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1F784C-4012-48BE-8370-E87552C07D47}"/>
              </a:ext>
            </a:extLst>
          </p:cNvPr>
          <p:cNvSpPr txBox="1"/>
          <p:nvPr/>
        </p:nvSpPr>
        <p:spPr>
          <a:xfrm>
            <a:off x="6884829" y="1071759"/>
            <a:ext cx="905069" cy="230832"/>
          </a:xfrm>
          <a:prstGeom prst="rect">
            <a:avLst/>
          </a:prstGeom>
          <a:noFill/>
        </p:spPr>
        <p:txBody>
          <a:bodyPr wrap="square" rtlCol="0">
            <a:spAutoFit/>
          </a:bodyPr>
          <a:lstStyle/>
          <a:p>
            <a:r>
              <a:rPr lang="nb-NO" sz="900" b="1">
                <a:solidFill>
                  <a:schemeClr val="accent1"/>
                </a:solidFill>
              </a:rPr>
              <a:t>HVORFOR</a:t>
            </a:r>
          </a:p>
        </p:txBody>
      </p:sp>
      <p:sp>
        <p:nvSpPr>
          <p:cNvPr id="27" name="TextBox 26">
            <a:extLst>
              <a:ext uri="{FF2B5EF4-FFF2-40B4-BE49-F238E27FC236}">
                <a16:creationId xmlns:a16="http://schemas.microsoft.com/office/drawing/2014/main" id="{F86C25EF-4ED0-4CD6-90D4-022A56037852}"/>
              </a:ext>
            </a:extLst>
          </p:cNvPr>
          <p:cNvSpPr txBox="1"/>
          <p:nvPr/>
        </p:nvSpPr>
        <p:spPr>
          <a:xfrm>
            <a:off x="6048731" y="2028674"/>
            <a:ext cx="905069" cy="230832"/>
          </a:xfrm>
          <a:prstGeom prst="rect">
            <a:avLst/>
          </a:prstGeom>
          <a:noFill/>
        </p:spPr>
        <p:txBody>
          <a:bodyPr wrap="square" rtlCol="0">
            <a:spAutoFit/>
          </a:bodyPr>
          <a:lstStyle/>
          <a:p>
            <a:r>
              <a:rPr lang="nb-NO" sz="900" b="1">
                <a:solidFill>
                  <a:schemeClr val="accent1"/>
                </a:solidFill>
              </a:rPr>
              <a:t>HVORFOR</a:t>
            </a:r>
          </a:p>
        </p:txBody>
      </p:sp>
      <p:sp>
        <p:nvSpPr>
          <p:cNvPr id="29" name="TextBox 28">
            <a:extLst>
              <a:ext uri="{FF2B5EF4-FFF2-40B4-BE49-F238E27FC236}">
                <a16:creationId xmlns:a16="http://schemas.microsoft.com/office/drawing/2014/main" id="{2AE01A9C-694B-4DAF-B037-D083B6E303E0}"/>
              </a:ext>
            </a:extLst>
          </p:cNvPr>
          <p:cNvSpPr txBox="1"/>
          <p:nvPr/>
        </p:nvSpPr>
        <p:spPr>
          <a:xfrm>
            <a:off x="4615395" y="5275260"/>
            <a:ext cx="905069" cy="261610"/>
          </a:xfrm>
          <a:prstGeom prst="rect">
            <a:avLst/>
          </a:prstGeom>
          <a:noFill/>
        </p:spPr>
        <p:txBody>
          <a:bodyPr wrap="square" rtlCol="0">
            <a:spAutoFit/>
          </a:bodyPr>
          <a:lstStyle/>
          <a:p>
            <a:r>
              <a:rPr lang="nb-NO" sz="1100" b="1">
                <a:solidFill>
                  <a:schemeClr val="accent1"/>
                </a:solidFill>
              </a:rPr>
              <a:t>HVORFOR</a:t>
            </a:r>
          </a:p>
        </p:txBody>
      </p:sp>
      <p:sp>
        <p:nvSpPr>
          <p:cNvPr id="30" name="TextBox 29">
            <a:extLst>
              <a:ext uri="{FF2B5EF4-FFF2-40B4-BE49-F238E27FC236}">
                <a16:creationId xmlns:a16="http://schemas.microsoft.com/office/drawing/2014/main" id="{AC3CF8E3-6B2A-4D95-9C2B-20F253B336C0}"/>
              </a:ext>
            </a:extLst>
          </p:cNvPr>
          <p:cNvSpPr txBox="1"/>
          <p:nvPr/>
        </p:nvSpPr>
        <p:spPr>
          <a:xfrm>
            <a:off x="7951868" y="2014701"/>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1" name="TextBox 30">
            <a:extLst>
              <a:ext uri="{FF2B5EF4-FFF2-40B4-BE49-F238E27FC236}">
                <a16:creationId xmlns:a16="http://schemas.microsoft.com/office/drawing/2014/main" id="{922CFB19-F8A4-4EF7-904A-1BA809030FC5}"/>
              </a:ext>
            </a:extLst>
          </p:cNvPr>
          <p:cNvSpPr txBox="1"/>
          <p:nvPr/>
        </p:nvSpPr>
        <p:spPr>
          <a:xfrm>
            <a:off x="5770981" y="-53567"/>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2" name="TextBox 31">
            <a:extLst>
              <a:ext uri="{FF2B5EF4-FFF2-40B4-BE49-F238E27FC236}">
                <a16:creationId xmlns:a16="http://schemas.microsoft.com/office/drawing/2014/main" id="{01E54FDE-6976-4C1C-B7BE-8FD0C64F8EAD}"/>
              </a:ext>
            </a:extLst>
          </p:cNvPr>
          <p:cNvSpPr txBox="1"/>
          <p:nvPr/>
        </p:nvSpPr>
        <p:spPr>
          <a:xfrm>
            <a:off x="8315192" y="1029862"/>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3" name="TextBox 32">
            <a:extLst>
              <a:ext uri="{FF2B5EF4-FFF2-40B4-BE49-F238E27FC236}">
                <a16:creationId xmlns:a16="http://schemas.microsoft.com/office/drawing/2014/main" id="{8F0E13AC-BFE1-4193-B974-19A684534E37}"/>
              </a:ext>
            </a:extLst>
          </p:cNvPr>
          <p:cNvSpPr txBox="1"/>
          <p:nvPr/>
        </p:nvSpPr>
        <p:spPr>
          <a:xfrm>
            <a:off x="5400872" y="5289830"/>
            <a:ext cx="1789922" cy="261610"/>
          </a:xfrm>
          <a:prstGeom prst="rect">
            <a:avLst/>
          </a:prstGeom>
          <a:noFill/>
        </p:spPr>
        <p:txBody>
          <a:bodyPr wrap="square" rtlCol="0">
            <a:spAutoFit/>
          </a:bodyPr>
          <a:lstStyle/>
          <a:p>
            <a:r>
              <a:rPr lang="nb-NO" sz="1100" b="1">
                <a:solidFill>
                  <a:schemeClr val="accent1"/>
                </a:solidFill>
              </a:rPr>
              <a:t>Det egentlige problemet</a:t>
            </a:r>
          </a:p>
        </p:txBody>
      </p:sp>
      <p:cxnSp>
        <p:nvCxnSpPr>
          <p:cNvPr id="34" name="Straight Arrow Connector 33">
            <a:extLst>
              <a:ext uri="{FF2B5EF4-FFF2-40B4-BE49-F238E27FC236}">
                <a16:creationId xmlns:a16="http://schemas.microsoft.com/office/drawing/2014/main" id="{9CAA382A-7B0F-447D-B35C-B2D49445EEC4}"/>
              </a:ext>
            </a:extLst>
          </p:cNvPr>
          <p:cNvCxnSpPr>
            <a:cxnSpLocks/>
            <a:stCxn id="33" idx="1"/>
          </p:cNvCxnSpPr>
          <p:nvPr/>
        </p:nvCxnSpPr>
        <p:spPr>
          <a:xfrm flipH="1" flipV="1">
            <a:off x="5245362" y="5417523"/>
            <a:ext cx="155510" cy="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84446414-87B1-451E-A374-B4AFB97F819B}"/>
              </a:ext>
            </a:extLst>
          </p:cNvPr>
          <p:cNvGrpSpPr/>
          <p:nvPr/>
        </p:nvGrpSpPr>
        <p:grpSpPr>
          <a:xfrm>
            <a:off x="6807507" y="-972571"/>
            <a:ext cx="727786" cy="485192"/>
            <a:chOff x="6308892" y="343753"/>
            <a:chExt cx="727786" cy="485192"/>
          </a:xfrm>
        </p:grpSpPr>
        <p:sp>
          <p:nvSpPr>
            <p:cNvPr id="10" name="Oval 9">
              <a:extLst>
                <a:ext uri="{FF2B5EF4-FFF2-40B4-BE49-F238E27FC236}">
                  <a16:creationId xmlns:a16="http://schemas.microsoft.com/office/drawing/2014/main" id="{BC2035E6-F820-4B27-83F1-B5323594CF75}"/>
                </a:ext>
              </a:extLst>
            </p:cNvPr>
            <p:cNvSpPr/>
            <p:nvPr/>
          </p:nvSpPr>
          <p:spPr>
            <a:xfrm>
              <a:off x="6419462" y="343753"/>
              <a:ext cx="503854" cy="48519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a:p>
          </p:txBody>
        </p:sp>
        <p:sp>
          <p:nvSpPr>
            <p:cNvPr id="35" name="TextBox 34">
              <a:extLst>
                <a:ext uri="{FF2B5EF4-FFF2-40B4-BE49-F238E27FC236}">
                  <a16:creationId xmlns:a16="http://schemas.microsoft.com/office/drawing/2014/main" id="{CE723CA7-A665-42D0-9B2E-4180297CD9B7}"/>
                </a:ext>
              </a:extLst>
            </p:cNvPr>
            <p:cNvSpPr txBox="1"/>
            <p:nvPr/>
          </p:nvSpPr>
          <p:spPr>
            <a:xfrm>
              <a:off x="6308892" y="466695"/>
              <a:ext cx="727786" cy="246221"/>
            </a:xfrm>
            <a:prstGeom prst="rect">
              <a:avLst/>
            </a:prstGeom>
            <a:noFill/>
          </p:spPr>
          <p:txBody>
            <a:bodyPr wrap="square" rtlCol="0">
              <a:spAutoFit/>
            </a:bodyPr>
            <a:lstStyle/>
            <a:p>
              <a:pPr algn="ctr"/>
              <a:r>
                <a:rPr lang="nb-NO" sz="1000" b="1">
                  <a:solidFill>
                    <a:schemeClr val="bg1"/>
                  </a:solidFill>
                </a:rPr>
                <a:t>Problem</a:t>
              </a:r>
            </a:p>
          </p:txBody>
        </p:sp>
      </p:grpSp>
      <p:sp>
        <p:nvSpPr>
          <p:cNvPr id="38" name="TextBox 37">
            <a:extLst>
              <a:ext uri="{FF2B5EF4-FFF2-40B4-BE49-F238E27FC236}">
                <a16:creationId xmlns:a16="http://schemas.microsoft.com/office/drawing/2014/main" id="{B8EC03CC-53C3-43BF-A2FF-41A49B372359}"/>
              </a:ext>
            </a:extLst>
          </p:cNvPr>
          <p:cNvSpPr txBox="1"/>
          <p:nvPr/>
        </p:nvSpPr>
        <p:spPr>
          <a:xfrm>
            <a:off x="6396490" y="-507294"/>
            <a:ext cx="1881746" cy="369332"/>
          </a:xfrm>
          <a:prstGeom prst="rect">
            <a:avLst/>
          </a:prstGeom>
          <a:noFill/>
        </p:spPr>
        <p:txBody>
          <a:bodyPr wrap="square" rtlCol="0">
            <a:spAutoFit/>
          </a:bodyPr>
          <a:lstStyle/>
          <a:p>
            <a:r>
              <a:rPr lang="nb-NO" sz="900">
                <a:solidFill>
                  <a:schemeClr val="tx1"/>
                </a:solidFill>
              </a:rPr>
              <a:t>Hvorfor klarer vi ikke å sette pasientene  rett på time?</a:t>
            </a:r>
          </a:p>
        </p:txBody>
      </p:sp>
      <p:sp>
        <p:nvSpPr>
          <p:cNvPr id="43" name="Rectangle 42">
            <a:extLst>
              <a:ext uri="{FF2B5EF4-FFF2-40B4-BE49-F238E27FC236}">
                <a16:creationId xmlns:a16="http://schemas.microsoft.com/office/drawing/2014/main" id="{FB83B326-7153-47F5-B7D2-F6ACD6B3B638}"/>
              </a:ext>
            </a:extLst>
          </p:cNvPr>
          <p:cNvSpPr/>
          <p:nvPr/>
        </p:nvSpPr>
        <p:spPr>
          <a:xfrm>
            <a:off x="7273233" y="741425"/>
            <a:ext cx="1640301" cy="230832"/>
          </a:xfrm>
          <a:prstGeom prst="rect">
            <a:avLst/>
          </a:prstGeom>
          <a:solidFill>
            <a:schemeClr val="bg1"/>
          </a:solidFill>
        </p:spPr>
        <p:txBody>
          <a:bodyPr wrap="square">
            <a:spAutoFit/>
          </a:bodyPr>
          <a:lstStyle/>
          <a:p>
            <a:r>
              <a:rPr lang="nb-NO" sz="900"/>
              <a:t>ikke tid til å finne ledig time</a:t>
            </a:r>
          </a:p>
        </p:txBody>
      </p:sp>
      <p:sp>
        <p:nvSpPr>
          <p:cNvPr id="44" name="Rectangle 43">
            <a:extLst>
              <a:ext uri="{FF2B5EF4-FFF2-40B4-BE49-F238E27FC236}">
                <a16:creationId xmlns:a16="http://schemas.microsoft.com/office/drawing/2014/main" id="{043767BC-B4D0-43B5-BF85-FE2A349E7E05}"/>
              </a:ext>
            </a:extLst>
          </p:cNvPr>
          <p:cNvSpPr/>
          <p:nvPr/>
        </p:nvSpPr>
        <p:spPr>
          <a:xfrm>
            <a:off x="6841934" y="1798742"/>
            <a:ext cx="1363825" cy="230832"/>
          </a:xfrm>
          <a:prstGeom prst="rect">
            <a:avLst/>
          </a:prstGeom>
          <a:solidFill>
            <a:schemeClr val="bg1"/>
          </a:solidFill>
        </p:spPr>
        <p:txBody>
          <a:bodyPr wrap="square">
            <a:spAutoFit/>
          </a:bodyPr>
          <a:lstStyle/>
          <a:p>
            <a:r>
              <a:rPr lang="nb-NO" sz="900"/>
              <a:t>Vi følger ikke rutinen</a:t>
            </a:r>
          </a:p>
        </p:txBody>
      </p:sp>
      <p:sp>
        <p:nvSpPr>
          <p:cNvPr id="47" name="Rectangle 46">
            <a:extLst>
              <a:ext uri="{FF2B5EF4-FFF2-40B4-BE49-F238E27FC236}">
                <a16:creationId xmlns:a16="http://schemas.microsoft.com/office/drawing/2014/main" id="{CB5BFFB0-F267-484F-8F05-3EE3B43F34F3}"/>
              </a:ext>
            </a:extLst>
          </p:cNvPr>
          <p:cNvSpPr/>
          <p:nvPr/>
        </p:nvSpPr>
        <p:spPr>
          <a:xfrm>
            <a:off x="5747004" y="2726461"/>
            <a:ext cx="1916287" cy="230832"/>
          </a:xfrm>
          <a:prstGeom prst="rect">
            <a:avLst/>
          </a:prstGeom>
          <a:solidFill>
            <a:schemeClr val="bg1"/>
          </a:solidFill>
        </p:spPr>
        <p:txBody>
          <a:bodyPr wrap="square">
            <a:spAutoFit/>
          </a:bodyPr>
          <a:lstStyle/>
          <a:p>
            <a:r>
              <a:rPr lang="nb-NO" sz="900" b="1"/>
              <a:t>Stoler ikke på legens ukeplaner</a:t>
            </a:r>
          </a:p>
        </p:txBody>
      </p:sp>
      <p:sp>
        <p:nvSpPr>
          <p:cNvPr id="48" name="Oval 47">
            <a:extLst>
              <a:ext uri="{FF2B5EF4-FFF2-40B4-BE49-F238E27FC236}">
                <a16:creationId xmlns:a16="http://schemas.microsoft.com/office/drawing/2014/main" id="{1389ED99-B1FE-493F-A77C-D64A047819AA}"/>
              </a:ext>
            </a:extLst>
          </p:cNvPr>
          <p:cNvSpPr/>
          <p:nvPr/>
        </p:nvSpPr>
        <p:spPr>
          <a:xfrm>
            <a:off x="7292444" y="411435"/>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Oval 48">
            <a:extLst>
              <a:ext uri="{FF2B5EF4-FFF2-40B4-BE49-F238E27FC236}">
                <a16:creationId xmlns:a16="http://schemas.microsoft.com/office/drawing/2014/main" id="{93E98E8D-CBD1-452F-94A9-CFCFD16B228E}"/>
              </a:ext>
            </a:extLst>
          </p:cNvPr>
          <p:cNvSpPr/>
          <p:nvPr/>
        </p:nvSpPr>
        <p:spPr>
          <a:xfrm>
            <a:off x="6481753" y="414316"/>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3" name="Oval 52">
            <a:extLst>
              <a:ext uri="{FF2B5EF4-FFF2-40B4-BE49-F238E27FC236}">
                <a16:creationId xmlns:a16="http://schemas.microsoft.com/office/drawing/2014/main" id="{4A50E241-41E6-45DD-AF48-A06CEEF958CD}"/>
              </a:ext>
            </a:extLst>
          </p:cNvPr>
          <p:cNvSpPr/>
          <p:nvPr/>
        </p:nvSpPr>
        <p:spPr>
          <a:xfrm>
            <a:off x="5793416" y="3301927"/>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4" name="Straight Arrow Connector 53">
            <a:extLst>
              <a:ext uri="{FF2B5EF4-FFF2-40B4-BE49-F238E27FC236}">
                <a16:creationId xmlns:a16="http://schemas.microsoft.com/office/drawing/2014/main" id="{17877B0F-917F-4787-A9F2-ED5DDD14E6AF}"/>
              </a:ext>
            </a:extLst>
          </p:cNvPr>
          <p:cNvCxnSpPr>
            <a:cxnSpLocks/>
          </p:cNvCxnSpPr>
          <p:nvPr/>
        </p:nvCxnSpPr>
        <p:spPr>
          <a:xfrm flipH="1">
            <a:off x="6104436" y="2939347"/>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264781-FAE9-4DE8-B90C-A093D875D968}"/>
              </a:ext>
            </a:extLst>
          </p:cNvPr>
          <p:cNvSpPr txBox="1"/>
          <p:nvPr/>
        </p:nvSpPr>
        <p:spPr>
          <a:xfrm>
            <a:off x="5390811" y="2917049"/>
            <a:ext cx="905069" cy="230832"/>
          </a:xfrm>
          <a:prstGeom prst="rect">
            <a:avLst/>
          </a:prstGeom>
          <a:noFill/>
        </p:spPr>
        <p:txBody>
          <a:bodyPr wrap="square" rtlCol="0">
            <a:spAutoFit/>
          </a:bodyPr>
          <a:lstStyle/>
          <a:p>
            <a:r>
              <a:rPr lang="nb-NO" sz="900" b="1">
                <a:solidFill>
                  <a:schemeClr val="accent1"/>
                </a:solidFill>
              </a:rPr>
              <a:t>HVORFOR</a:t>
            </a:r>
          </a:p>
        </p:txBody>
      </p:sp>
      <p:sp>
        <p:nvSpPr>
          <p:cNvPr id="39" name="Rectangle 38">
            <a:extLst>
              <a:ext uri="{FF2B5EF4-FFF2-40B4-BE49-F238E27FC236}">
                <a16:creationId xmlns:a16="http://schemas.microsoft.com/office/drawing/2014/main" id="{E2623BC5-A376-4083-BE42-250DF6B6003D}"/>
              </a:ext>
            </a:extLst>
          </p:cNvPr>
          <p:cNvSpPr/>
          <p:nvPr/>
        </p:nvSpPr>
        <p:spPr>
          <a:xfrm>
            <a:off x="5176347" y="3633185"/>
            <a:ext cx="1305406" cy="230832"/>
          </a:xfrm>
          <a:prstGeom prst="rect">
            <a:avLst/>
          </a:prstGeom>
          <a:solidFill>
            <a:schemeClr val="bg1"/>
          </a:solidFill>
        </p:spPr>
        <p:txBody>
          <a:bodyPr wrap="square">
            <a:spAutoFit/>
          </a:bodyPr>
          <a:lstStyle/>
          <a:p>
            <a:r>
              <a:rPr lang="nb-NO" sz="900" b="1"/>
              <a:t>Leger registrerer feil</a:t>
            </a:r>
          </a:p>
        </p:txBody>
      </p:sp>
      <p:sp>
        <p:nvSpPr>
          <p:cNvPr id="40" name="Oval 39">
            <a:extLst>
              <a:ext uri="{FF2B5EF4-FFF2-40B4-BE49-F238E27FC236}">
                <a16:creationId xmlns:a16="http://schemas.microsoft.com/office/drawing/2014/main" id="{564349D8-874D-4660-8606-AE03FF908ECC}"/>
              </a:ext>
            </a:extLst>
          </p:cNvPr>
          <p:cNvSpPr/>
          <p:nvPr/>
        </p:nvSpPr>
        <p:spPr>
          <a:xfrm>
            <a:off x="5076243" y="4263406"/>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1" name="Straight Arrow Connector 40">
            <a:extLst>
              <a:ext uri="{FF2B5EF4-FFF2-40B4-BE49-F238E27FC236}">
                <a16:creationId xmlns:a16="http://schemas.microsoft.com/office/drawing/2014/main" id="{E662A6EC-8339-4ABF-8E0D-637558A015F1}"/>
              </a:ext>
            </a:extLst>
          </p:cNvPr>
          <p:cNvCxnSpPr>
            <a:cxnSpLocks/>
          </p:cNvCxnSpPr>
          <p:nvPr/>
        </p:nvCxnSpPr>
        <p:spPr>
          <a:xfrm flipH="1">
            <a:off x="5387263" y="3900826"/>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D09BC54-4CDA-490E-93C1-251C3C431626}"/>
              </a:ext>
            </a:extLst>
          </p:cNvPr>
          <p:cNvSpPr txBox="1"/>
          <p:nvPr/>
        </p:nvSpPr>
        <p:spPr>
          <a:xfrm>
            <a:off x="4673638" y="3878528"/>
            <a:ext cx="905069" cy="230832"/>
          </a:xfrm>
          <a:prstGeom prst="rect">
            <a:avLst/>
          </a:prstGeom>
          <a:noFill/>
        </p:spPr>
        <p:txBody>
          <a:bodyPr wrap="square" rtlCol="0">
            <a:spAutoFit/>
          </a:bodyPr>
          <a:lstStyle/>
          <a:p>
            <a:r>
              <a:rPr lang="nb-NO" sz="900" b="1">
                <a:solidFill>
                  <a:schemeClr val="accent1"/>
                </a:solidFill>
              </a:rPr>
              <a:t>HVORFOR</a:t>
            </a:r>
          </a:p>
        </p:txBody>
      </p:sp>
      <p:sp>
        <p:nvSpPr>
          <p:cNvPr id="45" name="Rectangle 44">
            <a:extLst>
              <a:ext uri="{FF2B5EF4-FFF2-40B4-BE49-F238E27FC236}">
                <a16:creationId xmlns:a16="http://schemas.microsoft.com/office/drawing/2014/main" id="{D2B90AC5-F225-4345-96FE-7B26C62E9C0A}"/>
              </a:ext>
            </a:extLst>
          </p:cNvPr>
          <p:cNvSpPr/>
          <p:nvPr/>
        </p:nvSpPr>
        <p:spPr>
          <a:xfrm>
            <a:off x="4473206" y="4597754"/>
            <a:ext cx="1631230" cy="230832"/>
          </a:xfrm>
          <a:prstGeom prst="rect">
            <a:avLst/>
          </a:prstGeom>
          <a:solidFill>
            <a:srgbClr val="F1AE3E"/>
          </a:solidFill>
          <a:ln>
            <a:noFill/>
          </a:ln>
        </p:spPr>
        <p:txBody>
          <a:bodyPr wrap="square">
            <a:spAutoFit/>
          </a:bodyPr>
          <a:lstStyle/>
          <a:p>
            <a:r>
              <a:rPr lang="nb-NO" sz="900" b="1">
                <a:solidFill>
                  <a:schemeClr val="bg1"/>
                </a:solidFill>
              </a:rPr>
              <a:t>Leger ikke fått opplæring</a:t>
            </a:r>
          </a:p>
        </p:txBody>
      </p:sp>
      <p:sp>
        <p:nvSpPr>
          <p:cNvPr id="46" name="TextBox 45">
            <a:extLst>
              <a:ext uri="{FF2B5EF4-FFF2-40B4-BE49-F238E27FC236}">
                <a16:creationId xmlns:a16="http://schemas.microsoft.com/office/drawing/2014/main" id="{0CBBD466-7C14-430C-A7EC-C30721B65A25}"/>
              </a:ext>
            </a:extLst>
          </p:cNvPr>
          <p:cNvSpPr txBox="1"/>
          <p:nvPr/>
        </p:nvSpPr>
        <p:spPr>
          <a:xfrm>
            <a:off x="6104436" y="4592043"/>
            <a:ext cx="1789922" cy="261610"/>
          </a:xfrm>
          <a:prstGeom prst="rect">
            <a:avLst/>
          </a:prstGeom>
          <a:noFill/>
        </p:spPr>
        <p:txBody>
          <a:bodyPr wrap="square" rtlCol="0">
            <a:spAutoFit/>
          </a:bodyPr>
          <a:lstStyle/>
          <a:p>
            <a:r>
              <a:rPr lang="nb-NO" sz="1100" b="1">
                <a:solidFill>
                  <a:schemeClr val="accent1"/>
                </a:solidFill>
              </a:rPr>
              <a:t>Det egentlige problemet</a:t>
            </a:r>
          </a:p>
        </p:txBody>
      </p:sp>
      <p:cxnSp>
        <p:nvCxnSpPr>
          <p:cNvPr id="50" name="Straight Arrow Connector 49">
            <a:extLst>
              <a:ext uri="{FF2B5EF4-FFF2-40B4-BE49-F238E27FC236}">
                <a16:creationId xmlns:a16="http://schemas.microsoft.com/office/drawing/2014/main" id="{DDC5D76F-5E34-46FF-8EC6-526196845DCE}"/>
              </a:ext>
            </a:extLst>
          </p:cNvPr>
          <p:cNvCxnSpPr>
            <a:cxnSpLocks/>
            <a:stCxn id="46" idx="1"/>
          </p:cNvCxnSpPr>
          <p:nvPr/>
        </p:nvCxnSpPr>
        <p:spPr>
          <a:xfrm flipH="1" flipV="1">
            <a:off x="5948926" y="4719736"/>
            <a:ext cx="155510" cy="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878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p:bldP spid="39" grpId="0" animBg="1"/>
      <p:bldP spid="40" grpId="0" animBg="1"/>
      <p:bldP spid="42" grpId="0"/>
      <p:bldP spid="4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C564038-E095-48BF-B3BE-88978B9A7DE5}"/>
              </a:ext>
            </a:extLst>
          </p:cNvPr>
          <p:cNvSpPr>
            <a:spLocks noGrp="1"/>
          </p:cNvSpPr>
          <p:nvPr>
            <p:ph type="title"/>
          </p:nvPr>
        </p:nvSpPr>
        <p:spPr>
          <a:xfrm>
            <a:off x="338850" y="305600"/>
            <a:ext cx="3930300" cy="1556925"/>
          </a:xfrm>
        </p:spPr>
        <p:txBody>
          <a:bodyPr>
            <a:normAutofit/>
          </a:bodyPr>
          <a:lstStyle/>
          <a:p>
            <a:r>
              <a:rPr lang="nb-NO" sz="2000"/>
              <a:t>Det egentlige problemet</a:t>
            </a:r>
          </a:p>
        </p:txBody>
      </p:sp>
      <p:sp>
        <p:nvSpPr>
          <p:cNvPr id="3" name="TextBox 2">
            <a:extLst>
              <a:ext uri="{FF2B5EF4-FFF2-40B4-BE49-F238E27FC236}">
                <a16:creationId xmlns:a16="http://schemas.microsoft.com/office/drawing/2014/main" id="{455A6B81-3F4E-40A2-81D3-AB747E3FF0C6}"/>
              </a:ext>
            </a:extLst>
          </p:cNvPr>
          <p:cNvSpPr txBox="1"/>
          <p:nvPr/>
        </p:nvSpPr>
        <p:spPr>
          <a:xfrm>
            <a:off x="232913" y="2173857"/>
            <a:ext cx="3930301" cy="1615827"/>
          </a:xfrm>
          <a:prstGeom prst="rect">
            <a:avLst/>
          </a:prstGeom>
          <a:noFill/>
        </p:spPr>
        <p:txBody>
          <a:bodyPr wrap="square" rtlCol="0">
            <a:spAutoFit/>
          </a:bodyPr>
          <a:lstStyle/>
          <a:p>
            <a:pPr marL="114300" indent="0">
              <a:buNone/>
            </a:pPr>
            <a:r>
              <a:rPr lang="nb-NO" sz="1100" b="1">
                <a:latin typeface="Open Sans" panose="020B0604020202020204" charset="0"/>
                <a:cs typeface="Open Sans" panose="020B0604020202020204" charset="0"/>
              </a:rPr>
              <a:t>Rotårsaken er </a:t>
            </a:r>
            <a:r>
              <a:rPr lang="nb-NO" sz="1100">
                <a:latin typeface="Open Sans" panose="020B0604020202020204" charset="0"/>
                <a:cs typeface="Open Sans" panose="020B0604020202020204" charset="0"/>
              </a:rPr>
              <a:t>altså manglende opplæring i det </a:t>
            </a:r>
          </a:p>
          <a:p>
            <a:pPr marL="114300" indent="0">
              <a:buNone/>
            </a:pPr>
            <a:r>
              <a:rPr lang="nb-NO" sz="1100">
                <a:latin typeface="Open Sans" panose="020B0604020202020204" charset="0"/>
                <a:cs typeface="Open Sans" panose="020B0604020202020204" charset="0"/>
              </a:rPr>
              <a:t>elektroniske journalsystemet. </a:t>
            </a:r>
          </a:p>
          <a:p>
            <a:pPr marL="114300" indent="0">
              <a:buNone/>
            </a:pPr>
            <a:endParaRPr lang="nb-NO" sz="1100">
              <a:latin typeface="Open Sans" panose="020B0604020202020204" charset="0"/>
              <a:cs typeface="Open Sans" panose="020B0604020202020204" charset="0"/>
            </a:endParaRPr>
          </a:p>
          <a:p>
            <a:pPr marL="114300" indent="0">
              <a:buNone/>
            </a:pPr>
            <a:r>
              <a:rPr lang="nb-NO" sz="1100">
                <a:latin typeface="Open Sans" panose="020B0604020202020204" charset="0"/>
                <a:cs typeface="Open Sans" panose="020B0604020202020204" charset="0"/>
              </a:rPr>
              <a:t>Dersom vi ønsker å løse utfordringen med at pasienter ikke settes rett på time bør vi altså fokusere på systematisk opplæring i det elektroniske journalsystemet. </a:t>
            </a:r>
          </a:p>
          <a:p>
            <a:pPr marL="114300" indent="0">
              <a:buNone/>
            </a:pPr>
            <a:endParaRPr lang="nb-NO" sz="1100">
              <a:latin typeface="Open Sans" panose="020B0604020202020204" charset="0"/>
              <a:cs typeface="Open Sans" panose="020B0604020202020204" charset="0"/>
            </a:endParaRPr>
          </a:p>
          <a:p>
            <a:endParaRPr lang="nb-NO" sz="1100">
              <a:latin typeface="Open Sans" panose="020B0604020202020204" charset="0"/>
              <a:cs typeface="Open Sans" panose="020B0604020202020204" charset="0"/>
            </a:endParaRPr>
          </a:p>
        </p:txBody>
      </p:sp>
      <p:sp>
        <p:nvSpPr>
          <p:cNvPr id="2" name="Rectangle 1">
            <a:extLst>
              <a:ext uri="{FF2B5EF4-FFF2-40B4-BE49-F238E27FC236}">
                <a16:creationId xmlns:a16="http://schemas.microsoft.com/office/drawing/2014/main" id="{CE09FDE6-09B0-47A8-B04F-C4727B3A173F}"/>
              </a:ext>
            </a:extLst>
          </p:cNvPr>
          <p:cNvSpPr/>
          <p:nvPr/>
        </p:nvSpPr>
        <p:spPr>
          <a:xfrm>
            <a:off x="6112548" y="-1379167"/>
            <a:ext cx="1511560" cy="230832"/>
          </a:xfrm>
          <a:prstGeom prst="rect">
            <a:avLst/>
          </a:prstGeom>
          <a:solidFill>
            <a:schemeClr val="bg1"/>
          </a:solidFill>
        </p:spPr>
        <p:txBody>
          <a:bodyPr wrap="square">
            <a:spAutoFit/>
          </a:bodyPr>
          <a:lstStyle/>
          <a:p>
            <a:r>
              <a:rPr lang="nb-NO" sz="900"/>
              <a:t>pasienter ønsker ikke</a:t>
            </a:r>
          </a:p>
        </p:txBody>
      </p:sp>
      <p:sp>
        <p:nvSpPr>
          <p:cNvPr id="11" name="Oval 10">
            <a:extLst>
              <a:ext uri="{FF2B5EF4-FFF2-40B4-BE49-F238E27FC236}">
                <a16:creationId xmlns:a16="http://schemas.microsoft.com/office/drawing/2014/main" id="{46CC70B7-FBD9-4E67-8924-B1867649F07A}"/>
              </a:ext>
            </a:extLst>
          </p:cNvPr>
          <p:cNvSpPr/>
          <p:nvPr/>
        </p:nvSpPr>
        <p:spPr>
          <a:xfrm>
            <a:off x="7754912" y="-637099"/>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Oval 11">
            <a:extLst>
              <a:ext uri="{FF2B5EF4-FFF2-40B4-BE49-F238E27FC236}">
                <a16:creationId xmlns:a16="http://schemas.microsoft.com/office/drawing/2014/main" id="{C83BC90F-9E99-4097-BF3E-8078E017E967}"/>
              </a:ext>
            </a:extLst>
          </p:cNvPr>
          <p:cNvSpPr/>
          <p:nvPr/>
        </p:nvSpPr>
        <p:spPr>
          <a:xfrm>
            <a:off x="6837911" y="294827"/>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5" name="Straight Arrow Connector 14">
            <a:extLst>
              <a:ext uri="{FF2B5EF4-FFF2-40B4-BE49-F238E27FC236}">
                <a16:creationId xmlns:a16="http://schemas.microsoft.com/office/drawing/2014/main" id="{95D423BC-E7C3-4EF1-BC18-34030AD3791C}"/>
              </a:ext>
            </a:extLst>
          </p:cNvPr>
          <p:cNvCxnSpPr>
            <a:cxnSpLocks/>
          </p:cNvCxnSpPr>
          <p:nvPr/>
        </p:nvCxnSpPr>
        <p:spPr>
          <a:xfrm>
            <a:off x="7456066" y="-2069133"/>
            <a:ext cx="244146" cy="32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34DFA60-95CC-4B42-8A34-7188729CE574}"/>
              </a:ext>
            </a:extLst>
          </p:cNvPr>
          <p:cNvCxnSpPr/>
          <p:nvPr/>
        </p:nvCxnSpPr>
        <p:spPr>
          <a:xfrm>
            <a:off x="8479958" y="-997874"/>
            <a:ext cx="311020" cy="29858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92B92B1-DA08-432A-AAC4-80107F508859}"/>
              </a:ext>
            </a:extLst>
          </p:cNvPr>
          <p:cNvSpPr/>
          <p:nvPr/>
        </p:nvSpPr>
        <p:spPr>
          <a:xfrm>
            <a:off x="8790978" y="-661119"/>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Box 17">
            <a:extLst>
              <a:ext uri="{FF2B5EF4-FFF2-40B4-BE49-F238E27FC236}">
                <a16:creationId xmlns:a16="http://schemas.microsoft.com/office/drawing/2014/main" id="{12248354-B725-4059-AD04-1B8613FD57BD}"/>
              </a:ext>
            </a:extLst>
          </p:cNvPr>
          <p:cNvSpPr txBox="1"/>
          <p:nvPr/>
        </p:nvSpPr>
        <p:spPr>
          <a:xfrm>
            <a:off x="7823069" y="-2163463"/>
            <a:ext cx="905070" cy="230832"/>
          </a:xfrm>
          <a:prstGeom prst="rect">
            <a:avLst/>
          </a:prstGeom>
          <a:noFill/>
        </p:spPr>
        <p:txBody>
          <a:bodyPr wrap="square" rtlCol="0">
            <a:spAutoFit/>
          </a:bodyPr>
          <a:lstStyle/>
          <a:p>
            <a:r>
              <a:rPr lang="nb-NO" sz="900" b="1">
                <a:solidFill>
                  <a:schemeClr val="accent1"/>
                </a:solidFill>
              </a:rPr>
              <a:t>HVORFOR</a:t>
            </a:r>
            <a:r>
              <a:rPr lang="nb-NO" sz="900">
                <a:solidFill>
                  <a:schemeClr val="accent1"/>
                </a:solidFill>
              </a:rPr>
              <a:t> </a:t>
            </a:r>
          </a:p>
        </p:txBody>
      </p:sp>
      <p:cxnSp>
        <p:nvCxnSpPr>
          <p:cNvPr id="19" name="Straight Arrow Connector 18">
            <a:extLst>
              <a:ext uri="{FF2B5EF4-FFF2-40B4-BE49-F238E27FC236}">
                <a16:creationId xmlns:a16="http://schemas.microsoft.com/office/drawing/2014/main" id="{76DA597C-4210-4603-B1B9-0C8E95F87C6A}"/>
              </a:ext>
            </a:extLst>
          </p:cNvPr>
          <p:cNvCxnSpPr>
            <a:cxnSpLocks/>
          </p:cNvCxnSpPr>
          <p:nvPr/>
        </p:nvCxnSpPr>
        <p:spPr>
          <a:xfrm flipH="1">
            <a:off x="7091723" y="-2062046"/>
            <a:ext cx="219854" cy="30941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70A6A74-36D9-446D-B9FC-966DBF0BFBCD}"/>
              </a:ext>
            </a:extLst>
          </p:cNvPr>
          <p:cNvCxnSpPr>
            <a:cxnSpLocks/>
          </p:cNvCxnSpPr>
          <p:nvPr/>
        </p:nvCxnSpPr>
        <p:spPr>
          <a:xfrm>
            <a:off x="8176473" y="-78387"/>
            <a:ext cx="268975" cy="330407"/>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078B6959-F902-4E88-B171-5BF4FB137000}"/>
              </a:ext>
            </a:extLst>
          </p:cNvPr>
          <p:cNvSpPr/>
          <p:nvPr/>
        </p:nvSpPr>
        <p:spPr>
          <a:xfrm>
            <a:off x="8436824" y="252020"/>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22" name="Straight Arrow Connector 21">
            <a:extLst>
              <a:ext uri="{FF2B5EF4-FFF2-40B4-BE49-F238E27FC236}">
                <a16:creationId xmlns:a16="http://schemas.microsoft.com/office/drawing/2014/main" id="{F3B2DE56-6EA9-4D3C-82D1-8AFD6308A1E9}"/>
              </a:ext>
            </a:extLst>
          </p:cNvPr>
          <p:cNvCxnSpPr>
            <a:cxnSpLocks/>
          </p:cNvCxnSpPr>
          <p:nvPr/>
        </p:nvCxnSpPr>
        <p:spPr>
          <a:xfrm flipH="1">
            <a:off x="8034959" y="-1002474"/>
            <a:ext cx="263510" cy="283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91E84C-EE06-46E4-9666-FFCDE100F9F6}"/>
              </a:ext>
            </a:extLst>
          </p:cNvPr>
          <p:cNvCxnSpPr>
            <a:cxnSpLocks/>
          </p:cNvCxnSpPr>
          <p:nvPr/>
        </p:nvCxnSpPr>
        <p:spPr>
          <a:xfrm flipH="1">
            <a:off x="7148931" y="-67753"/>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21F784C-4012-48BE-8370-E87552C07D47}"/>
              </a:ext>
            </a:extLst>
          </p:cNvPr>
          <p:cNvSpPr txBox="1"/>
          <p:nvPr/>
        </p:nvSpPr>
        <p:spPr>
          <a:xfrm>
            <a:off x="7271404" y="-1046966"/>
            <a:ext cx="905069" cy="230832"/>
          </a:xfrm>
          <a:prstGeom prst="rect">
            <a:avLst/>
          </a:prstGeom>
          <a:noFill/>
        </p:spPr>
        <p:txBody>
          <a:bodyPr wrap="square" rtlCol="0">
            <a:spAutoFit/>
          </a:bodyPr>
          <a:lstStyle/>
          <a:p>
            <a:r>
              <a:rPr lang="nb-NO" sz="900" b="1">
                <a:solidFill>
                  <a:schemeClr val="accent1"/>
                </a:solidFill>
              </a:rPr>
              <a:t>HVORFOR</a:t>
            </a:r>
          </a:p>
        </p:txBody>
      </p:sp>
      <p:sp>
        <p:nvSpPr>
          <p:cNvPr id="27" name="TextBox 26">
            <a:extLst>
              <a:ext uri="{FF2B5EF4-FFF2-40B4-BE49-F238E27FC236}">
                <a16:creationId xmlns:a16="http://schemas.microsoft.com/office/drawing/2014/main" id="{F86C25EF-4ED0-4CD6-90D4-022A56037852}"/>
              </a:ext>
            </a:extLst>
          </p:cNvPr>
          <p:cNvSpPr txBox="1"/>
          <p:nvPr/>
        </p:nvSpPr>
        <p:spPr>
          <a:xfrm>
            <a:off x="6435306" y="-90051"/>
            <a:ext cx="905069" cy="230832"/>
          </a:xfrm>
          <a:prstGeom prst="rect">
            <a:avLst/>
          </a:prstGeom>
          <a:noFill/>
        </p:spPr>
        <p:txBody>
          <a:bodyPr wrap="square" rtlCol="0">
            <a:spAutoFit/>
          </a:bodyPr>
          <a:lstStyle/>
          <a:p>
            <a:r>
              <a:rPr lang="nb-NO" sz="900" b="1">
                <a:solidFill>
                  <a:schemeClr val="accent1"/>
                </a:solidFill>
              </a:rPr>
              <a:t>HVORFOR</a:t>
            </a:r>
          </a:p>
        </p:txBody>
      </p:sp>
      <p:sp>
        <p:nvSpPr>
          <p:cNvPr id="30" name="TextBox 29">
            <a:extLst>
              <a:ext uri="{FF2B5EF4-FFF2-40B4-BE49-F238E27FC236}">
                <a16:creationId xmlns:a16="http://schemas.microsoft.com/office/drawing/2014/main" id="{AC3CF8E3-6B2A-4D95-9C2B-20F253B336C0}"/>
              </a:ext>
            </a:extLst>
          </p:cNvPr>
          <p:cNvSpPr txBox="1"/>
          <p:nvPr/>
        </p:nvSpPr>
        <p:spPr>
          <a:xfrm>
            <a:off x="8338443" y="-104024"/>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1" name="TextBox 30">
            <a:extLst>
              <a:ext uri="{FF2B5EF4-FFF2-40B4-BE49-F238E27FC236}">
                <a16:creationId xmlns:a16="http://schemas.microsoft.com/office/drawing/2014/main" id="{922CFB19-F8A4-4EF7-904A-1BA809030FC5}"/>
              </a:ext>
            </a:extLst>
          </p:cNvPr>
          <p:cNvSpPr txBox="1"/>
          <p:nvPr/>
        </p:nvSpPr>
        <p:spPr>
          <a:xfrm>
            <a:off x="6157556" y="-2172292"/>
            <a:ext cx="905069" cy="230832"/>
          </a:xfrm>
          <a:prstGeom prst="rect">
            <a:avLst/>
          </a:prstGeom>
          <a:noFill/>
          <a:ln>
            <a:noFill/>
          </a:ln>
        </p:spPr>
        <p:txBody>
          <a:bodyPr wrap="square" rtlCol="0">
            <a:spAutoFit/>
          </a:bodyPr>
          <a:lstStyle/>
          <a:p>
            <a:r>
              <a:rPr lang="nb-NO" sz="900" b="1">
                <a:solidFill>
                  <a:schemeClr val="bg2"/>
                </a:solidFill>
              </a:rPr>
              <a:t>HVORFOR</a:t>
            </a:r>
          </a:p>
        </p:txBody>
      </p:sp>
      <p:sp>
        <p:nvSpPr>
          <p:cNvPr id="32" name="TextBox 31">
            <a:extLst>
              <a:ext uri="{FF2B5EF4-FFF2-40B4-BE49-F238E27FC236}">
                <a16:creationId xmlns:a16="http://schemas.microsoft.com/office/drawing/2014/main" id="{01E54FDE-6976-4C1C-B7BE-8FD0C64F8EAD}"/>
              </a:ext>
            </a:extLst>
          </p:cNvPr>
          <p:cNvSpPr txBox="1"/>
          <p:nvPr/>
        </p:nvSpPr>
        <p:spPr>
          <a:xfrm>
            <a:off x="8701767" y="-1088863"/>
            <a:ext cx="905069" cy="230832"/>
          </a:xfrm>
          <a:prstGeom prst="rect">
            <a:avLst/>
          </a:prstGeom>
          <a:noFill/>
          <a:ln>
            <a:noFill/>
          </a:ln>
        </p:spPr>
        <p:txBody>
          <a:bodyPr wrap="square" rtlCol="0">
            <a:spAutoFit/>
          </a:bodyPr>
          <a:lstStyle/>
          <a:p>
            <a:r>
              <a:rPr lang="nb-NO" sz="900" b="1">
                <a:solidFill>
                  <a:schemeClr val="bg2"/>
                </a:solidFill>
              </a:rPr>
              <a:t>HVORFOR</a:t>
            </a:r>
          </a:p>
        </p:txBody>
      </p:sp>
      <p:grpSp>
        <p:nvGrpSpPr>
          <p:cNvPr id="4" name="Group 3">
            <a:extLst>
              <a:ext uri="{FF2B5EF4-FFF2-40B4-BE49-F238E27FC236}">
                <a16:creationId xmlns:a16="http://schemas.microsoft.com/office/drawing/2014/main" id="{84446414-87B1-451E-A374-B4AFB97F819B}"/>
              </a:ext>
            </a:extLst>
          </p:cNvPr>
          <p:cNvGrpSpPr/>
          <p:nvPr/>
        </p:nvGrpSpPr>
        <p:grpSpPr>
          <a:xfrm>
            <a:off x="7194082" y="-3091296"/>
            <a:ext cx="727786" cy="485192"/>
            <a:chOff x="6308892" y="343753"/>
            <a:chExt cx="727786" cy="485192"/>
          </a:xfrm>
        </p:grpSpPr>
        <p:sp>
          <p:nvSpPr>
            <p:cNvPr id="10" name="Oval 9">
              <a:extLst>
                <a:ext uri="{FF2B5EF4-FFF2-40B4-BE49-F238E27FC236}">
                  <a16:creationId xmlns:a16="http://schemas.microsoft.com/office/drawing/2014/main" id="{BC2035E6-F820-4B27-83F1-B5323594CF75}"/>
                </a:ext>
              </a:extLst>
            </p:cNvPr>
            <p:cNvSpPr/>
            <p:nvPr/>
          </p:nvSpPr>
          <p:spPr>
            <a:xfrm>
              <a:off x="6419462" y="343753"/>
              <a:ext cx="503854" cy="485192"/>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1"/>
            </a:p>
          </p:txBody>
        </p:sp>
        <p:sp>
          <p:nvSpPr>
            <p:cNvPr id="35" name="TextBox 34">
              <a:extLst>
                <a:ext uri="{FF2B5EF4-FFF2-40B4-BE49-F238E27FC236}">
                  <a16:creationId xmlns:a16="http://schemas.microsoft.com/office/drawing/2014/main" id="{CE723CA7-A665-42D0-9B2E-4180297CD9B7}"/>
                </a:ext>
              </a:extLst>
            </p:cNvPr>
            <p:cNvSpPr txBox="1"/>
            <p:nvPr/>
          </p:nvSpPr>
          <p:spPr>
            <a:xfrm>
              <a:off x="6308892" y="466695"/>
              <a:ext cx="727786" cy="246221"/>
            </a:xfrm>
            <a:prstGeom prst="rect">
              <a:avLst/>
            </a:prstGeom>
            <a:noFill/>
          </p:spPr>
          <p:txBody>
            <a:bodyPr wrap="square" rtlCol="0">
              <a:spAutoFit/>
            </a:bodyPr>
            <a:lstStyle/>
            <a:p>
              <a:pPr algn="ctr"/>
              <a:r>
                <a:rPr lang="nb-NO" sz="1000" b="1">
                  <a:solidFill>
                    <a:schemeClr val="bg1"/>
                  </a:solidFill>
                </a:rPr>
                <a:t>Problem</a:t>
              </a:r>
            </a:p>
          </p:txBody>
        </p:sp>
      </p:grpSp>
      <p:sp>
        <p:nvSpPr>
          <p:cNvPr id="38" name="TextBox 37">
            <a:extLst>
              <a:ext uri="{FF2B5EF4-FFF2-40B4-BE49-F238E27FC236}">
                <a16:creationId xmlns:a16="http://schemas.microsoft.com/office/drawing/2014/main" id="{B8EC03CC-53C3-43BF-A2FF-41A49B372359}"/>
              </a:ext>
            </a:extLst>
          </p:cNvPr>
          <p:cNvSpPr txBox="1"/>
          <p:nvPr/>
        </p:nvSpPr>
        <p:spPr>
          <a:xfrm>
            <a:off x="6783065" y="-2626019"/>
            <a:ext cx="1881746" cy="369332"/>
          </a:xfrm>
          <a:prstGeom prst="rect">
            <a:avLst/>
          </a:prstGeom>
          <a:noFill/>
        </p:spPr>
        <p:txBody>
          <a:bodyPr wrap="square" rtlCol="0">
            <a:spAutoFit/>
          </a:bodyPr>
          <a:lstStyle/>
          <a:p>
            <a:r>
              <a:rPr lang="nb-NO" sz="900">
                <a:solidFill>
                  <a:schemeClr val="tx1"/>
                </a:solidFill>
              </a:rPr>
              <a:t>Hvorfor klarer vi ikke å sette pasientene  rett på time?</a:t>
            </a:r>
          </a:p>
        </p:txBody>
      </p:sp>
      <p:sp>
        <p:nvSpPr>
          <p:cNvPr id="43" name="Rectangle 42">
            <a:extLst>
              <a:ext uri="{FF2B5EF4-FFF2-40B4-BE49-F238E27FC236}">
                <a16:creationId xmlns:a16="http://schemas.microsoft.com/office/drawing/2014/main" id="{FB83B326-7153-47F5-B7D2-F6ACD6B3B638}"/>
              </a:ext>
            </a:extLst>
          </p:cNvPr>
          <p:cNvSpPr/>
          <p:nvPr/>
        </p:nvSpPr>
        <p:spPr>
          <a:xfrm>
            <a:off x="7659808" y="-1377300"/>
            <a:ext cx="1640301" cy="230832"/>
          </a:xfrm>
          <a:prstGeom prst="rect">
            <a:avLst/>
          </a:prstGeom>
          <a:solidFill>
            <a:schemeClr val="bg1"/>
          </a:solidFill>
        </p:spPr>
        <p:txBody>
          <a:bodyPr wrap="square">
            <a:spAutoFit/>
          </a:bodyPr>
          <a:lstStyle/>
          <a:p>
            <a:r>
              <a:rPr lang="nb-NO" sz="900"/>
              <a:t>ikke tid til å finne ledig time</a:t>
            </a:r>
          </a:p>
        </p:txBody>
      </p:sp>
      <p:sp>
        <p:nvSpPr>
          <p:cNvPr id="44" name="Rectangle 43">
            <a:extLst>
              <a:ext uri="{FF2B5EF4-FFF2-40B4-BE49-F238E27FC236}">
                <a16:creationId xmlns:a16="http://schemas.microsoft.com/office/drawing/2014/main" id="{043767BC-B4D0-43B5-BF85-FE2A349E7E05}"/>
              </a:ext>
            </a:extLst>
          </p:cNvPr>
          <p:cNvSpPr/>
          <p:nvPr/>
        </p:nvSpPr>
        <p:spPr>
          <a:xfrm>
            <a:off x="7228509" y="-319983"/>
            <a:ext cx="1363825" cy="230832"/>
          </a:xfrm>
          <a:prstGeom prst="rect">
            <a:avLst/>
          </a:prstGeom>
          <a:solidFill>
            <a:schemeClr val="bg1"/>
          </a:solidFill>
        </p:spPr>
        <p:txBody>
          <a:bodyPr wrap="square">
            <a:spAutoFit/>
          </a:bodyPr>
          <a:lstStyle/>
          <a:p>
            <a:r>
              <a:rPr lang="nb-NO" sz="900"/>
              <a:t>Vi følger ikke rutinen</a:t>
            </a:r>
          </a:p>
        </p:txBody>
      </p:sp>
      <p:sp>
        <p:nvSpPr>
          <p:cNvPr id="47" name="Rectangle 46">
            <a:extLst>
              <a:ext uri="{FF2B5EF4-FFF2-40B4-BE49-F238E27FC236}">
                <a16:creationId xmlns:a16="http://schemas.microsoft.com/office/drawing/2014/main" id="{CB5BFFB0-F267-484F-8F05-3EE3B43F34F3}"/>
              </a:ext>
            </a:extLst>
          </p:cNvPr>
          <p:cNvSpPr/>
          <p:nvPr/>
        </p:nvSpPr>
        <p:spPr>
          <a:xfrm>
            <a:off x="6133579" y="607736"/>
            <a:ext cx="1916287" cy="230832"/>
          </a:xfrm>
          <a:prstGeom prst="rect">
            <a:avLst/>
          </a:prstGeom>
          <a:solidFill>
            <a:schemeClr val="bg1"/>
          </a:solidFill>
        </p:spPr>
        <p:txBody>
          <a:bodyPr wrap="square">
            <a:spAutoFit/>
          </a:bodyPr>
          <a:lstStyle/>
          <a:p>
            <a:r>
              <a:rPr lang="nb-NO" sz="900"/>
              <a:t>Stoler ikke på legens ukeplaner</a:t>
            </a:r>
          </a:p>
        </p:txBody>
      </p:sp>
      <p:sp>
        <p:nvSpPr>
          <p:cNvPr id="48" name="Oval 47">
            <a:extLst>
              <a:ext uri="{FF2B5EF4-FFF2-40B4-BE49-F238E27FC236}">
                <a16:creationId xmlns:a16="http://schemas.microsoft.com/office/drawing/2014/main" id="{1389ED99-B1FE-493F-A77C-D64A047819AA}"/>
              </a:ext>
            </a:extLst>
          </p:cNvPr>
          <p:cNvSpPr/>
          <p:nvPr/>
        </p:nvSpPr>
        <p:spPr>
          <a:xfrm>
            <a:off x="7679019" y="-1707290"/>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Oval 48">
            <a:extLst>
              <a:ext uri="{FF2B5EF4-FFF2-40B4-BE49-F238E27FC236}">
                <a16:creationId xmlns:a16="http://schemas.microsoft.com/office/drawing/2014/main" id="{93E98E8D-CBD1-452F-94A9-CFCFD16B228E}"/>
              </a:ext>
            </a:extLst>
          </p:cNvPr>
          <p:cNvSpPr/>
          <p:nvPr/>
        </p:nvSpPr>
        <p:spPr>
          <a:xfrm>
            <a:off x="6868328" y="-1704409"/>
            <a:ext cx="311020" cy="295718"/>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3" name="Oval 52">
            <a:extLst>
              <a:ext uri="{FF2B5EF4-FFF2-40B4-BE49-F238E27FC236}">
                <a16:creationId xmlns:a16="http://schemas.microsoft.com/office/drawing/2014/main" id="{4A50E241-41E6-45DD-AF48-A06CEEF958CD}"/>
              </a:ext>
            </a:extLst>
          </p:cNvPr>
          <p:cNvSpPr/>
          <p:nvPr/>
        </p:nvSpPr>
        <p:spPr>
          <a:xfrm>
            <a:off x="6179991" y="1183202"/>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4" name="Straight Arrow Connector 53">
            <a:extLst>
              <a:ext uri="{FF2B5EF4-FFF2-40B4-BE49-F238E27FC236}">
                <a16:creationId xmlns:a16="http://schemas.microsoft.com/office/drawing/2014/main" id="{17877B0F-917F-4787-A9F2-ED5DDD14E6AF}"/>
              </a:ext>
            </a:extLst>
          </p:cNvPr>
          <p:cNvCxnSpPr>
            <a:cxnSpLocks/>
          </p:cNvCxnSpPr>
          <p:nvPr/>
        </p:nvCxnSpPr>
        <p:spPr>
          <a:xfrm flipH="1">
            <a:off x="6491011" y="820622"/>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264781-FAE9-4DE8-B90C-A093D875D968}"/>
              </a:ext>
            </a:extLst>
          </p:cNvPr>
          <p:cNvSpPr txBox="1"/>
          <p:nvPr/>
        </p:nvSpPr>
        <p:spPr>
          <a:xfrm>
            <a:off x="5777386" y="798324"/>
            <a:ext cx="905069" cy="230832"/>
          </a:xfrm>
          <a:prstGeom prst="rect">
            <a:avLst/>
          </a:prstGeom>
          <a:noFill/>
        </p:spPr>
        <p:txBody>
          <a:bodyPr wrap="square" rtlCol="0">
            <a:spAutoFit/>
          </a:bodyPr>
          <a:lstStyle/>
          <a:p>
            <a:r>
              <a:rPr lang="nb-NO" sz="900" b="1">
                <a:solidFill>
                  <a:schemeClr val="accent1"/>
                </a:solidFill>
              </a:rPr>
              <a:t>HVORFOR</a:t>
            </a:r>
          </a:p>
        </p:txBody>
      </p:sp>
      <p:sp>
        <p:nvSpPr>
          <p:cNvPr id="39" name="Rectangle 38">
            <a:extLst>
              <a:ext uri="{FF2B5EF4-FFF2-40B4-BE49-F238E27FC236}">
                <a16:creationId xmlns:a16="http://schemas.microsoft.com/office/drawing/2014/main" id="{E2623BC5-A376-4083-BE42-250DF6B6003D}"/>
              </a:ext>
            </a:extLst>
          </p:cNvPr>
          <p:cNvSpPr/>
          <p:nvPr/>
        </p:nvSpPr>
        <p:spPr>
          <a:xfrm>
            <a:off x="5562922" y="1514460"/>
            <a:ext cx="1246467" cy="230832"/>
          </a:xfrm>
          <a:prstGeom prst="rect">
            <a:avLst/>
          </a:prstGeom>
          <a:solidFill>
            <a:schemeClr val="bg1"/>
          </a:solidFill>
        </p:spPr>
        <p:txBody>
          <a:bodyPr wrap="square">
            <a:spAutoFit/>
          </a:bodyPr>
          <a:lstStyle/>
          <a:p>
            <a:r>
              <a:rPr lang="nb-NO" sz="900"/>
              <a:t>Leger registrerer feil</a:t>
            </a:r>
          </a:p>
        </p:txBody>
      </p:sp>
      <p:sp>
        <p:nvSpPr>
          <p:cNvPr id="40" name="Oval 39">
            <a:extLst>
              <a:ext uri="{FF2B5EF4-FFF2-40B4-BE49-F238E27FC236}">
                <a16:creationId xmlns:a16="http://schemas.microsoft.com/office/drawing/2014/main" id="{564349D8-874D-4660-8606-AE03FF908ECC}"/>
              </a:ext>
            </a:extLst>
          </p:cNvPr>
          <p:cNvSpPr/>
          <p:nvPr/>
        </p:nvSpPr>
        <p:spPr>
          <a:xfrm>
            <a:off x="5462818" y="2144681"/>
            <a:ext cx="311020" cy="29571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1" name="Straight Arrow Connector 40">
            <a:extLst>
              <a:ext uri="{FF2B5EF4-FFF2-40B4-BE49-F238E27FC236}">
                <a16:creationId xmlns:a16="http://schemas.microsoft.com/office/drawing/2014/main" id="{E662A6EC-8339-4ABF-8E0D-637558A015F1}"/>
              </a:ext>
            </a:extLst>
          </p:cNvPr>
          <p:cNvCxnSpPr>
            <a:cxnSpLocks/>
          </p:cNvCxnSpPr>
          <p:nvPr/>
        </p:nvCxnSpPr>
        <p:spPr>
          <a:xfrm flipH="1">
            <a:off x="5773838" y="1782101"/>
            <a:ext cx="244946" cy="327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D09BC54-4CDA-490E-93C1-251C3C431626}"/>
              </a:ext>
            </a:extLst>
          </p:cNvPr>
          <p:cNvSpPr txBox="1"/>
          <p:nvPr/>
        </p:nvSpPr>
        <p:spPr>
          <a:xfrm>
            <a:off x="5060213" y="1759803"/>
            <a:ext cx="905069" cy="230832"/>
          </a:xfrm>
          <a:prstGeom prst="rect">
            <a:avLst/>
          </a:prstGeom>
          <a:noFill/>
        </p:spPr>
        <p:txBody>
          <a:bodyPr wrap="square" rtlCol="0">
            <a:spAutoFit/>
          </a:bodyPr>
          <a:lstStyle/>
          <a:p>
            <a:r>
              <a:rPr lang="nb-NO" sz="900" b="1">
                <a:solidFill>
                  <a:schemeClr val="accent1"/>
                </a:solidFill>
              </a:rPr>
              <a:t>HVORFOR</a:t>
            </a:r>
          </a:p>
        </p:txBody>
      </p:sp>
      <p:sp>
        <p:nvSpPr>
          <p:cNvPr id="45" name="Rectangle 44">
            <a:extLst>
              <a:ext uri="{FF2B5EF4-FFF2-40B4-BE49-F238E27FC236}">
                <a16:creationId xmlns:a16="http://schemas.microsoft.com/office/drawing/2014/main" id="{D2B90AC5-F225-4345-96FE-7B26C62E9C0A}"/>
              </a:ext>
            </a:extLst>
          </p:cNvPr>
          <p:cNvSpPr/>
          <p:nvPr/>
        </p:nvSpPr>
        <p:spPr>
          <a:xfrm>
            <a:off x="5143466" y="2810522"/>
            <a:ext cx="3180129" cy="338554"/>
          </a:xfrm>
          <a:prstGeom prst="rect">
            <a:avLst/>
          </a:prstGeom>
          <a:solidFill>
            <a:srgbClr val="F1AE3E"/>
          </a:solidFill>
          <a:ln>
            <a:noFill/>
          </a:ln>
        </p:spPr>
        <p:txBody>
          <a:bodyPr wrap="square">
            <a:spAutoFit/>
          </a:bodyPr>
          <a:lstStyle/>
          <a:p>
            <a:r>
              <a:rPr lang="nb-NO" sz="1600" b="1">
                <a:solidFill>
                  <a:schemeClr val="bg1"/>
                </a:solidFill>
              </a:rPr>
              <a:t>Leger har ikke fått opplæring</a:t>
            </a:r>
          </a:p>
        </p:txBody>
      </p:sp>
      <p:sp>
        <p:nvSpPr>
          <p:cNvPr id="46" name="TextBox 45">
            <a:extLst>
              <a:ext uri="{FF2B5EF4-FFF2-40B4-BE49-F238E27FC236}">
                <a16:creationId xmlns:a16="http://schemas.microsoft.com/office/drawing/2014/main" id="{0CBBD466-7C14-430C-A7EC-C30721B65A25}"/>
              </a:ext>
            </a:extLst>
          </p:cNvPr>
          <p:cNvSpPr txBox="1"/>
          <p:nvPr/>
        </p:nvSpPr>
        <p:spPr>
          <a:xfrm>
            <a:off x="4109908" y="2446673"/>
            <a:ext cx="2610987" cy="338554"/>
          </a:xfrm>
          <a:prstGeom prst="rect">
            <a:avLst/>
          </a:prstGeom>
          <a:noFill/>
        </p:spPr>
        <p:txBody>
          <a:bodyPr wrap="square" rtlCol="0">
            <a:spAutoFit/>
          </a:bodyPr>
          <a:lstStyle/>
          <a:p>
            <a:r>
              <a:rPr lang="nb-NO" sz="1600" b="1">
                <a:solidFill>
                  <a:schemeClr val="accent1"/>
                </a:solidFill>
              </a:rPr>
              <a:t>Det egentlige problemet</a:t>
            </a:r>
          </a:p>
        </p:txBody>
      </p:sp>
    </p:spTree>
    <p:extLst>
      <p:ext uri="{BB962C8B-B14F-4D97-AF65-F5344CB8AC3E}">
        <p14:creationId xmlns:p14="http://schemas.microsoft.com/office/powerpoint/2010/main" val="481124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7" name="Google Shape;117;gbb9474cba7_0_224"/>
          <p:cNvPicPr preferRelativeResize="0"/>
          <p:nvPr/>
        </p:nvPicPr>
        <p:blipFill>
          <a:blip r:embed="rId3"/>
          <a:srcRect/>
          <a:stretch/>
        </p:blipFill>
        <p:spPr>
          <a:xfrm>
            <a:off x="5279113" y="19069"/>
            <a:ext cx="3864887" cy="5143197"/>
          </a:xfrm>
          <a:prstGeom prst="rect">
            <a:avLst/>
          </a:prstGeom>
          <a:noFill/>
          <a:ln>
            <a:noFill/>
          </a:ln>
        </p:spPr>
      </p:pic>
      <p:sp>
        <p:nvSpPr>
          <p:cNvPr id="9" name="Google Shape;114;gbb9474cba7_0_224">
            <a:extLst>
              <a:ext uri="{FF2B5EF4-FFF2-40B4-BE49-F238E27FC236}">
                <a16:creationId xmlns:a16="http://schemas.microsoft.com/office/drawing/2014/main" id="{6B4A7494-FFB0-49C5-B526-6CF9EAABFCEC}"/>
              </a:ext>
            </a:extLst>
          </p:cNvPr>
          <p:cNvSpPr txBox="1">
            <a:spLocks noGrp="1"/>
          </p:cNvSpPr>
          <p:nvPr>
            <p:ph type="title"/>
          </p:nvPr>
        </p:nvSpPr>
        <p:spPr>
          <a:xfrm>
            <a:off x="459244" y="465254"/>
            <a:ext cx="3570300" cy="728489"/>
          </a:xfrm>
          <a:prstGeom prst="rect">
            <a:avLst/>
          </a:prstGeom>
          <a:noFill/>
          <a:ln>
            <a:noFill/>
          </a:ln>
        </p:spPr>
        <p:txBody>
          <a:bodyPr spcFirstLastPara="1" wrap="square" lIns="0" tIns="5775" rIns="0" bIns="0" anchor="b" anchorCtr="0">
            <a:noAutofit/>
          </a:bodyPr>
          <a:lstStyle/>
          <a:p>
            <a:pPr marL="0" marR="0" lvl="0" indent="0" algn="l" rtl="0">
              <a:lnSpc>
                <a:spcPct val="115000"/>
              </a:lnSpc>
              <a:spcBef>
                <a:spcPts val="0"/>
              </a:spcBef>
              <a:spcAft>
                <a:spcPts val="0"/>
              </a:spcAft>
              <a:buSzPts val="600"/>
              <a:buNone/>
            </a:pPr>
            <a:r>
              <a:rPr lang="nb-NO" sz="3000">
                <a:solidFill>
                  <a:srgbClr val="042827"/>
                </a:solidFill>
                <a:latin typeface="Titillium Web"/>
                <a:ea typeface="Titillium Web"/>
                <a:cs typeface="Titillium Web"/>
                <a:sym typeface="Titillium Web"/>
              </a:rPr>
              <a:t>Agenda</a:t>
            </a:r>
            <a:endParaRPr lang="nb-NO" sz="3000">
              <a:latin typeface="Titillium Web"/>
              <a:ea typeface="Titillium Web"/>
              <a:cs typeface="Titillium Web"/>
              <a:sym typeface="Titillium Web"/>
            </a:endParaRPr>
          </a:p>
        </p:txBody>
      </p:sp>
      <p:sp>
        <p:nvSpPr>
          <p:cNvPr id="10" name="Google Shape;115;gbb9474cba7_0_224">
            <a:extLst>
              <a:ext uri="{FF2B5EF4-FFF2-40B4-BE49-F238E27FC236}">
                <a16:creationId xmlns:a16="http://schemas.microsoft.com/office/drawing/2014/main" id="{450EAA42-CC05-4D9E-9FB0-2C68FD47E5D4}"/>
              </a:ext>
            </a:extLst>
          </p:cNvPr>
          <p:cNvSpPr txBox="1"/>
          <p:nvPr/>
        </p:nvSpPr>
        <p:spPr>
          <a:xfrm>
            <a:off x="475922" y="1436838"/>
            <a:ext cx="2960882" cy="1117414"/>
          </a:xfrm>
          <a:prstGeom prst="rect">
            <a:avLst/>
          </a:prstGeom>
          <a:noFill/>
          <a:ln>
            <a:noFill/>
          </a:ln>
        </p:spPr>
        <p:txBody>
          <a:bodyPr spcFirstLastPara="1" wrap="square" lIns="0" tIns="7225" rIns="0" bIns="0" anchor="t" anchorCtr="0">
            <a:noAutofit/>
          </a:bodyPr>
          <a:lstStyle/>
          <a:p>
            <a:pPr marL="0" marR="0" lvl="0" indent="0" algn="l" rtl="0">
              <a:spcBef>
                <a:spcPts val="0"/>
              </a:spcBef>
              <a:spcAft>
                <a:spcPts val="0"/>
              </a:spcAft>
              <a:buClr>
                <a:srgbClr val="000000"/>
              </a:buClr>
              <a:buSzPts val="1000"/>
              <a:buFont typeface="Arial"/>
              <a:buNone/>
            </a:pPr>
            <a:r>
              <a:rPr lang="nb-NO" sz="1000" i="0" u="none" strike="noStrike" cap="none" dirty="0">
                <a:solidFill>
                  <a:schemeClr val="tx1"/>
                </a:solidFill>
                <a:latin typeface="Open Sans"/>
                <a:ea typeface="Open Sans"/>
                <a:cs typeface="Open Sans"/>
                <a:sym typeface="Open Sans"/>
              </a:rPr>
              <a:t>Introduksjon</a:t>
            </a:r>
            <a:br>
              <a:rPr lang="nb-NO" sz="1000" i="0" u="none" strike="noStrike" cap="none" dirty="0">
                <a:solidFill>
                  <a:schemeClr val="tx1"/>
                </a:solidFill>
                <a:latin typeface="Open Sans"/>
                <a:ea typeface="Open Sans"/>
                <a:cs typeface="Open Sans"/>
                <a:sym typeface="Open Sans"/>
              </a:rPr>
            </a:br>
            <a:endParaRPr lang="nb-NO" sz="1000" i="0" u="none" strike="noStrike" cap="none" dirty="0">
              <a:solidFill>
                <a:schemeClr val="tx1"/>
              </a:solidFill>
              <a:latin typeface="Open Sans"/>
              <a:ea typeface="Open Sans"/>
              <a:cs typeface="Open Sans"/>
              <a:sym typeface="Open Sans"/>
            </a:endParaRPr>
          </a:p>
          <a:p>
            <a:pPr marL="0" marR="0" lvl="0" indent="0" algn="l" rtl="0">
              <a:spcBef>
                <a:spcPts val="0"/>
              </a:spcBef>
              <a:spcAft>
                <a:spcPts val="0"/>
              </a:spcAft>
              <a:buClr>
                <a:srgbClr val="000000"/>
              </a:buClr>
              <a:buSzPts val="1000"/>
              <a:buFont typeface="Arial"/>
              <a:buNone/>
            </a:pPr>
            <a:r>
              <a:rPr lang="nb-NO" sz="1000" i="0" u="none" strike="noStrike" cap="none" dirty="0">
                <a:solidFill>
                  <a:schemeClr val="tx1"/>
                </a:solidFill>
                <a:latin typeface="Open Sans"/>
                <a:ea typeface="Open Sans"/>
                <a:cs typeface="Open Sans"/>
                <a:sym typeface="Open Sans"/>
              </a:rPr>
              <a:t>Kjøreplan modul 1  </a:t>
            </a:r>
          </a:p>
          <a:p>
            <a:pPr marL="0" marR="0" lvl="0" indent="0" algn="l" rtl="0">
              <a:spcBef>
                <a:spcPts val="0"/>
              </a:spcBef>
              <a:spcAft>
                <a:spcPts val="0"/>
              </a:spcAft>
              <a:buClr>
                <a:srgbClr val="000000"/>
              </a:buClr>
              <a:buSzPts val="1000"/>
              <a:buFont typeface="Arial"/>
              <a:buNone/>
            </a:pPr>
            <a:endParaRPr lang="nb-NO" sz="1000" i="0" u="none" strike="noStrike" cap="none" dirty="0">
              <a:solidFill>
                <a:schemeClr val="tx1"/>
              </a:solidFill>
              <a:latin typeface="Open Sans"/>
              <a:ea typeface="Open Sans"/>
              <a:cs typeface="Open Sans"/>
              <a:sym typeface="Open Sans"/>
            </a:endParaRPr>
          </a:p>
          <a:p>
            <a:pPr marL="0" marR="0" lvl="0" indent="0" algn="l" rtl="0">
              <a:spcBef>
                <a:spcPts val="0"/>
              </a:spcBef>
              <a:spcAft>
                <a:spcPts val="0"/>
              </a:spcAft>
              <a:buClr>
                <a:srgbClr val="000000"/>
              </a:buClr>
              <a:buSzPts val="1000"/>
              <a:buFont typeface="Arial"/>
              <a:buNone/>
            </a:pPr>
            <a:r>
              <a:rPr lang="nb-NO" sz="1000" dirty="0">
                <a:solidFill>
                  <a:schemeClr val="tx1"/>
                </a:solidFill>
                <a:latin typeface="Open Sans"/>
                <a:ea typeface="Open Sans"/>
                <a:cs typeface="Open Sans"/>
                <a:sym typeface="Open Sans"/>
              </a:rPr>
              <a:t>Gjennomgang gruppeoppgave 1 og 2</a:t>
            </a:r>
            <a:endParaRPr lang="nb-NO" sz="1000" i="0" u="none" strike="noStrike" cap="none" dirty="0">
              <a:solidFill>
                <a:schemeClr val="tx1"/>
              </a:solidFill>
              <a:latin typeface="Open Sans"/>
              <a:ea typeface="Open Sans"/>
              <a:cs typeface="Open Sans"/>
              <a:sym typeface="Open Sans"/>
            </a:endParaRPr>
          </a:p>
          <a:p>
            <a:pPr marL="0" marR="0" lvl="0" indent="0" algn="l" rtl="0">
              <a:spcBef>
                <a:spcPts val="0"/>
              </a:spcBef>
              <a:spcAft>
                <a:spcPts val="0"/>
              </a:spcAft>
              <a:buClr>
                <a:srgbClr val="000000"/>
              </a:buClr>
              <a:buSzPts val="1000"/>
              <a:buFont typeface="Arial"/>
              <a:buNone/>
            </a:pPr>
            <a:br>
              <a:rPr lang="nb-NO" sz="1000" i="0" u="none" strike="noStrike" cap="none" dirty="0">
                <a:solidFill>
                  <a:schemeClr val="tx1"/>
                </a:solidFill>
                <a:latin typeface="Open Sans"/>
                <a:ea typeface="Open Sans"/>
                <a:cs typeface="Open Sans"/>
                <a:sym typeface="Open Sans"/>
              </a:rPr>
            </a:br>
            <a:br>
              <a:rPr lang="nb-NO" sz="1000" b="1" i="0" u="none" strike="noStrike" cap="none" dirty="0">
                <a:solidFill>
                  <a:schemeClr val="accent1"/>
                </a:solidFill>
                <a:latin typeface="Open Sans"/>
                <a:ea typeface="Open Sans"/>
                <a:cs typeface="Open Sans"/>
                <a:sym typeface="Open Sans"/>
              </a:rPr>
            </a:br>
            <a:endParaRPr lang="nb-NO" sz="1000" b="1" i="0" u="none" strike="noStrike" cap="none" dirty="0">
              <a:solidFill>
                <a:schemeClr val="tx1"/>
              </a:solidFill>
              <a:latin typeface="Open Sans"/>
              <a:ea typeface="Open Sans"/>
              <a:cs typeface="Open Sans"/>
              <a:sym typeface="Open Sans"/>
            </a:endParaRPr>
          </a:p>
        </p:txBody>
      </p:sp>
      <p:sp>
        <p:nvSpPr>
          <p:cNvPr id="11" name="Google Shape;115;gbb9474cba7_0_224">
            <a:extLst>
              <a:ext uri="{FF2B5EF4-FFF2-40B4-BE49-F238E27FC236}">
                <a16:creationId xmlns:a16="http://schemas.microsoft.com/office/drawing/2014/main" id="{7D63DDCE-6EE9-436C-A444-25C98EE30162}"/>
              </a:ext>
            </a:extLst>
          </p:cNvPr>
          <p:cNvSpPr txBox="1"/>
          <p:nvPr/>
        </p:nvSpPr>
        <p:spPr>
          <a:xfrm>
            <a:off x="509944" y="3802438"/>
            <a:ext cx="2575067" cy="909976"/>
          </a:xfrm>
          <a:prstGeom prst="rect">
            <a:avLst/>
          </a:prstGeom>
          <a:noFill/>
          <a:ln>
            <a:noFill/>
          </a:ln>
        </p:spPr>
        <p:txBody>
          <a:bodyPr spcFirstLastPara="1" wrap="square" lIns="0" tIns="7225" rIns="0" bIns="0" anchor="t" anchorCtr="0">
            <a:noAutofit/>
          </a:bodyPr>
          <a:lstStyle/>
          <a:p>
            <a:pPr lvl="0">
              <a:buSzPts val="1000"/>
            </a:pPr>
            <a:endParaRPr lang="nb-NO" sz="1000" b="1">
              <a:solidFill>
                <a:schemeClr val="tx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000"/>
              <a:buFont typeface="Arial"/>
              <a:buNone/>
            </a:pPr>
            <a:r>
              <a:rPr lang="nb-NO" sz="1000" b="1" i="0" u="none" strike="noStrike" cap="none">
                <a:solidFill>
                  <a:schemeClr val="tx1"/>
                </a:solidFill>
                <a:latin typeface="Open Sans"/>
                <a:ea typeface="Open Sans"/>
                <a:cs typeface="Open Sans"/>
                <a:sym typeface="Open Sans"/>
              </a:rPr>
              <a:t>Spørsmål/refleksjon </a:t>
            </a:r>
          </a:p>
        </p:txBody>
      </p:sp>
      <p:sp>
        <p:nvSpPr>
          <p:cNvPr id="13" name="Google Shape;115;gbb9474cba7_0_224">
            <a:extLst>
              <a:ext uri="{FF2B5EF4-FFF2-40B4-BE49-F238E27FC236}">
                <a16:creationId xmlns:a16="http://schemas.microsoft.com/office/drawing/2014/main" id="{3E96C9B7-3625-4ED1-8C60-40C02285EE72}"/>
              </a:ext>
            </a:extLst>
          </p:cNvPr>
          <p:cNvSpPr txBox="1"/>
          <p:nvPr/>
        </p:nvSpPr>
        <p:spPr>
          <a:xfrm>
            <a:off x="475922" y="3038113"/>
            <a:ext cx="3054416" cy="978782"/>
          </a:xfrm>
          <a:prstGeom prst="rect">
            <a:avLst/>
          </a:prstGeom>
          <a:noFill/>
          <a:ln>
            <a:noFill/>
          </a:ln>
        </p:spPr>
        <p:txBody>
          <a:bodyPr spcFirstLastPara="1" wrap="square" lIns="0" tIns="7225" rIns="0" bIns="0" anchor="t" anchorCtr="0">
            <a:noAutofit/>
          </a:bodyPr>
          <a:lstStyle/>
          <a:p>
            <a:pPr lvl="0">
              <a:buSzPts val="1000"/>
            </a:pPr>
            <a:r>
              <a:rPr lang="nb-NO" sz="1000" dirty="0">
                <a:solidFill>
                  <a:schemeClr val="tx1"/>
                </a:solidFill>
                <a:latin typeface="Open Sans"/>
                <a:ea typeface="Open Sans"/>
                <a:cs typeface="Open Sans"/>
                <a:sym typeface="Open Sans"/>
              </a:rPr>
              <a:t>Gjennomgang av gruppeoppgave 3</a:t>
            </a:r>
          </a:p>
          <a:p>
            <a:pPr lvl="0">
              <a:buSzPts val="1000"/>
            </a:pPr>
            <a:endParaRPr lang="nb-NO" sz="1000" dirty="0">
              <a:solidFill>
                <a:schemeClr val="tx1"/>
              </a:solidFill>
              <a:latin typeface="Open Sans"/>
              <a:ea typeface="Open Sans"/>
              <a:cs typeface="Open Sans"/>
              <a:sym typeface="Open Sans"/>
            </a:endParaRPr>
          </a:p>
          <a:p>
            <a:pPr lvl="0">
              <a:buSzPts val="1000"/>
            </a:pPr>
            <a:r>
              <a:rPr lang="nb-NO" sz="1000" dirty="0">
                <a:solidFill>
                  <a:schemeClr val="tx1"/>
                </a:solidFill>
                <a:latin typeface="Open Sans"/>
                <a:ea typeface="Open Sans"/>
                <a:cs typeface="Open Sans"/>
                <a:sym typeface="Open Sans"/>
              </a:rPr>
              <a:t>Gjennomgang av modul 2</a:t>
            </a:r>
          </a:p>
          <a:p>
            <a:pPr lvl="0">
              <a:buSzPts val="1000"/>
            </a:pPr>
            <a:endParaRPr lang="nb-NO" sz="1000" dirty="0">
              <a:solidFill>
                <a:schemeClr val="tx1"/>
              </a:solidFill>
              <a:latin typeface="Open Sans"/>
              <a:ea typeface="Open Sans"/>
              <a:cs typeface="Open Sans"/>
              <a:sym typeface="Open Sans"/>
            </a:endParaRPr>
          </a:p>
          <a:p>
            <a:pPr lvl="0">
              <a:buSzPts val="1000"/>
            </a:pPr>
            <a:br>
              <a:rPr lang="nb-NO" sz="1000" dirty="0">
                <a:solidFill>
                  <a:schemeClr val="tx1"/>
                </a:solidFill>
                <a:latin typeface="Open Sans"/>
                <a:ea typeface="Open Sans"/>
                <a:cs typeface="Open Sans"/>
                <a:sym typeface="Open Sans"/>
              </a:rPr>
            </a:br>
            <a:endParaRPr lang="nb-NO" sz="1000" b="1" dirty="0">
              <a:solidFill>
                <a:schemeClr val="tx1"/>
              </a:solidFill>
              <a:latin typeface="Open Sans"/>
              <a:ea typeface="Open Sans"/>
              <a:cs typeface="Open Sans"/>
              <a:sym typeface="Open Sans"/>
            </a:endParaRPr>
          </a:p>
          <a:p>
            <a:pPr marL="0" marR="0" lvl="0" indent="0" algn="l" rtl="0">
              <a:spcBef>
                <a:spcPts val="0"/>
              </a:spcBef>
              <a:spcAft>
                <a:spcPts val="0"/>
              </a:spcAft>
              <a:buClr>
                <a:srgbClr val="000000"/>
              </a:buClr>
              <a:buSzPts val="1000"/>
              <a:buFont typeface="Arial"/>
              <a:buNone/>
            </a:pPr>
            <a:br>
              <a:rPr lang="nb-NO" sz="1000" i="0" u="none" strike="noStrike" cap="none" dirty="0">
                <a:solidFill>
                  <a:schemeClr val="tx1"/>
                </a:solidFill>
                <a:latin typeface="Open Sans"/>
                <a:ea typeface="Open Sans"/>
                <a:cs typeface="Open Sans"/>
                <a:sym typeface="Open Sans"/>
              </a:rPr>
            </a:br>
            <a:br>
              <a:rPr lang="nb-NO" sz="1000" b="1" i="0" u="none" strike="noStrike" cap="none" dirty="0">
                <a:solidFill>
                  <a:schemeClr val="accent1"/>
                </a:solidFill>
                <a:latin typeface="Open Sans"/>
                <a:ea typeface="Open Sans"/>
                <a:cs typeface="Open Sans"/>
                <a:sym typeface="Open Sans"/>
              </a:rPr>
            </a:br>
            <a:endParaRPr lang="nb-NO" sz="1000" b="1" i="0" u="none" strike="noStrike" cap="none" dirty="0">
              <a:solidFill>
                <a:schemeClr val="tx1"/>
              </a:solidFill>
              <a:latin typeface="Open Sans"/>
              <a:ea typeface="Open Sans"/>
              <a:cs typeface="Open Sans"/>
              <a:sym typeface="Open Sans"/>
            </a:endParaRPr>
          </a:p>
        </p:txBody>
      </p:sp>
      <p:sp>
        <p:nvSpPr>
          <p:cNvPr id="15" name="Google Shape;115;gbb9474cba7_0_224">
            <a:extLst>
              <a:ext uri="{FF2B5EF4-FFF2-40B4-BE49-F238E27FC236}">
                <a16:creationId xmlns:a16="http://schemas.microsoft.com/office/drawing/2014/main" id="{03D525E8-E291-4FB2-8967-40E42A38B7FF}"/>
              </a:ext>
            </a:extLst>
          </p:cNvPr>
          <p:cNvSpPr txBox="1"/>
          <p:nvPr/>
        </p:nvSpPr>
        <p:spPr>
          <a:xfrm>
            <a:off x="540490" y="2646483"/>
            <a:ext cx="3531066" cy="130371"/>
          </a:xfrm>
          <a:prstGeom prst="rect">
            <a:avLst/>
          </a:prstGeom>
          <a:noFill/>
          <a:ln>
            <a:noFill/>
          </a:ln>
        </p:spPr>
        <p:txBody>
          <a:bodyPr spcFirstLastPara="1" wrap="square" lIns="0" tIns="7225" rIns="0" bIns="0" anchor="t" anchorCtr="0">
            <a:noAutofit/>
          </a:bodyPr>
          <a:lstStyle/>
          <a:p>
            <a:pPr algn="ctr">
              <a:buSzPts val="1000"/>
            </a:pPr>
            <a:r>
              <a:rPr lang="nb-NO" sz="900" b="1">
                <a:solidFill>
                  <a:srgbClr val="F0B552"/>
                </a:solidFill>
                <a:latin typeface="Open Sans"/>
                <a:ea typeface="Open Sans"/>
                <a:cs typeface="Open Sans"/>
                <a:sym typeface="Open Sans"/>
              </a:rPr>
              <a:t>Pause10 min</a:t>
            </a:r>
            <a:br>
              <a:rPr lang="nb-NO" sz="1100" b="1" i="0" u="none" strike="noStrike" cap="none">
                <a:solidFill>
                  <a:srgbClr val="F0B552"/>
                </a:solidFill>
                <a:latin typeface="Open Sans"/>
                <a:ea typeface="Open Sans"/>
                <a:cs typeface="Open Sans"/>
                <a:sym typeface="Open Sans"/>
              </a:rPr>
            </a:br>
            <a:endParaRPr lang="nb-NO" sz="1100" b="1" i="0" u="none" strike="noStrike" cap="none">
              <a:solidFill>
                <a:srgbClr val="F0B552"/>
              </a:solidFill>
              <a:latin typeface="Open Sans"/>
              <a:ea typeface="Open Sans"/>
              <a:cs typeface="Open Sans"/>
              <a:sym typeface="Open Sans"/>
            </a:endParaRPr>
          </a:p>
        </p:txBody>
      </p:sp>
      <p:cxnSp>
        <p:nvCxnSpPr>
          <p:cNvPr id="16" name="Straight Connector 15">
            <a:extLst>
              <a:ext uri="{FF2B5EF4-FFF2-40B4-BE49-F238E27FC236}">
                <a16:creationId xmlns:a16="http://schemas.microsoft.com/office/drawing/2014/main" id="{519D9655-6010-4020-81E4-76D314F12AF4}"/>
              </a:ext>
            </a:extLst>
          </p:cNvPr>
          <p:cNvCxnSpPr>
            <a:cxnSpLocks/>
          </p:cNvCxnSpPr>
          <p:nvPr/>
        </p:nvCxnSpPr>
        <p:spPr>
          <a:xfrm flipV="1">
            <a:off x="475922" y="2869085"/>
            <a:ext cx="3891731" cy="27975"/>
          </a:xfrm>
          <a:prstGeom prst="line">
            <a:avLst/>
          </a:prstGeom>
        </p:spPr>
        <p:style>
          <a:lnRef idx="1">
            <a:schemeClr val="accent1"/>
          </a:lnRef>
          <a:fillRef idx="0">
            <a:schemeClr val="accent1"/>
          </a:fillRef>
          <a:effectRef idx="0">
            <a:schemeClr val="accent1"/>
          </a:effectRef>
          <a:fontRef idx="minor">
            <a:schemeClr val="tx1"/>
          </a:fontRef>
        </p:style>
      </p:cxnSp>
      <p:sp>
        <p:nvSpPr>
          <p:cNvPr id="19" name="Google Shape;115;gbb9474cba7_0_224">
            <a:extLst>
              <a:ext uri="{FF2B5EF4-FFF2-40B4-BE49-F238E27FC236}">
                <a16:creationId xmlns:a16="http://schemas.microsoft.com/office/drawing/2014/main" id="{8838EACF-F5CE-40B3-9090-7A18155C8769}"/>
              </a:ext>
            </a:extLst>
          </p:cNvPr>
          <p:cNvSpPr txBox="1"/>
          <p:nvPr/>
        </p:nvSpPr>
        <p:spPr>
          <a:xfrm>
            <a:off x="540490" y="4536478"/>
            <a:ext cx="3531066" cy="130371"/>
          </a:xfrm>
          <a:prstGeom prst="rect">
            <a:avLst/>
          </a:prstGeom>
          <a:noFill/>
          <a:ln>
            <a:noFill/>
          </a:ln>
        </p:spPr>
        <p:txBody>
          <a:bodyPr spcFirstLastPara="1" wrap="square" lIns="0" tIns="7225" rIns="0" bIns="0" anchor="t" anchorCtr="0">
            <a:noAutofit/>
          </a:bodyPr>
          <a:lstStyle/>
          <a:p>
            <a:pPr algn="ctr">
              <a:buSzPts val="1000"/>
            </a:pPr>
            <a:br>
              <a:rPr lang="nb-NO" sz="1100" b="1" i="0" u="none" strike="noStrike" cap="none">
                <a:solidFill>
                  <a:srgbClr val="F0B552"/>
                </a:solidFill>
                <a:latin typeface="Open Sans"/>
                <a:ea typeface="Open Sans"/>
                <a:cs typeface="Open Sans"/>
                <a:sym typeface="Open Sans"/>
              </a:rPr>
            </a:br>
            <a:endParaRPr lang="nb-NO" sz="1100" b="1" i="0" u="none" strike="noStrike" cap="none">
              <a:solidFill>
                <a:srgbClr val="F0B552"/>
              </a:solidFill>
              <a:latin typeface="Open Sans"/>
              <a:ea typeface="Open Sans"/>
              <a:cs typeface="Open Sans"/>
              <a:sym typeface="Open Sans"/>
            </a:endParaRPr>
          </a:p>
        </p:txBody>
      </p:sp>
      <p:cxnSp>
        <p:nvCxnSpPr>
          <p:cNvPr id="20" name="Straight Connector 19">
            <a:extLst>
              <a:ext uri="{FF2B5EF4-FFF2-40B4-BE49-F238E27FC236}">
                <a16:creationId xmlns:a16="http://schemas.microsoft.com/office/drawing/2014/main" id="{EFEED80E-0A69-4F3A-AE7F-357DDD4C537F}"/>
              </a:ext>
            </a:extLst>
          </p:cNvPr>
          <p:cNvCxnSpPr>
            <a:cxnSpLocks/>
          </p:cNvCxnSpPr>
          <p:nvPr/>
        </p:nvCxnSpPr>
        <p:spPr>
          <a:xfrm flipV="1">
            <a:off x="478605" y="4570475"/>
            <a:ext cx="3891731" cy="27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50D37C8-610D-4FCA-91DF-D5CA34C788D9}"/>
              </a:ext>
            </a:extLst>
          </p:cNvPr>
          <p:cNvCxnSpPr>
            <a:cxnSpLocks/>
          </p:cNvCxnSpPr>
          <p:nvPr/>
        </p:nvCxnSpPr>
        <p:spPr>
          <a:xfrm flipV="1">
            <a:off x="465987" y="1279952"/>
            <a:ext cx="3891731" cy="279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6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E5D7F3-C623-3344-816C-0DFC5020015C}"/>
              </a:ext>
            </a:extLst>
          </p:cNvPr>
          <p:cNvSpPr>
            <a:spLocks noGrp="1"/>
          </p:cNvSpPr>
          <p:nvPr>
            <p:ph type="title"/>
          </p:nvPr>
        </p:nvSpPr>
        <p:spPr/>
        <p:txBody>
          <a:bodyPr>
            <a:normAutofit/>
          </a:bodyPr>
          <a:lstStyle/>
          <a:p>
            <a:r>
              <a:rPr lang="nb-NO"/>
              <a:t>Refleksjon og spørsmål til oppgaven</a:t>
            </a:r>
          </a:p>
        </p:txBody>
      </p:sp>
      <p:sp>
        <p:nvSpPr>
          <p:cNvPr id="3" name="Plassholder for tekst 2">
            <a:extLst>
              <a:ext uri="{FF2B5EF4-FFF2-40B4-BE49-F238E27FC236}">
                <a16:creationId xmlns:a16="http://schemas.microsoft.com/office/drawing/2014/main" id="{F28933EB-2113-F748-9A7F-D128E4EEFF8E}"/>
              </a:ext>
            </a:extLst>
          </p:cNvPr>
          <p:cNvSpPr>
            <a:spLocks noGrp="1"/>
          </p:cNvSpPr>
          <p:nvPr>
            <p:ph type="body" idx="1"/>
          </p:nvPr>
        </p:nvSpPr>
        <p:spPr/>
        <p:txBody>
          <a:bodyPr/>
          <a:lstStyle/>
          <a:p>
            <a:endParaRPr lang="nb-NO"/>
          </a:p>
        </p:txBody>
      </p:sp>
      <p:pic>
        <p:nvPicPr>
          <p:cNvPr id="6" name="Picture Placeholder 5">
            <a:extLst>
              <a:ext uri="{FF2B5EF4-FFF2-40B4-BE49-F238E27FC236}">
                <a16:creationId xmlns:a16="http://schemas.microsoft.com/office/drawing/2014/main" id="{491D183E-A4FE-4FB2-A9E5-D8C2B27F28B2}"/>
              </a:ext>
            </a:extLst>
          </p:cNvPr>
          <p:cNvPicPr>
            <a:picLocks noGrp="1" noChangeAspect="1"/>
          </p:cNvPicPr>
          <p:nvPr>
            <p:ph type="pic" sz="quarter" idx="11"/>
          </p:nvPr>
        </p:nvPicPr>
        <p:blipFill>
          <a:blip r:embed="rId2"/>
          <a:srcRect/>
          <a:stretch/>
        </p:blipFill>
        <p:spPr>
          <a:xfrm>
            <a:off x="5057390" y="0"/>
            <a:ext cx="3608903" cy="5143500"/>
          </a:xfrm>
        </p:spPr>
      </p:pic>
    </p:spTree>
    <p:extLst>
      <p:ext uri="{BB962C8B-B14F-4D97-AF65-F5344CB8AC3E}">
        <p14:creationId xmlns:p14="http://schemas.microsoft.com/office/powerpoint/2010/main" val="3329811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D3200-705B-6F40-A3D1-C7A1F10E9202}"/>
              </a:ext>
            </a:extLst>
          </p:cNvPr>
          <p:cNvSpPr>
            <a:spLocks noGrp="1"/>
          </p:cNvSpPr>
          <p:nvPr>
            <p:ph type="title"/>
          </p:nvPr>
        </p:nvSpPr>
        <p:spPr/>
        <p:txBody>
          <a:bodyPr/>
          <a:lstStyle/>
          <a:p>
            <a:r>
              <a:rPr lang="nb-NO"/>
              <a:t>Modul 2</a:t>
            </a:r>
          </a:p>
        </p:txBody>
      </p:sp>
    </p:spTree>
    <p:extLst>
      <p:ext uri="{BB962C8B-B14F-4D97-AF65-F5344CB8AC3E}">
        <p14:creationId xmlns:p14="http://schemas.microsoft.com/office/powerpoint/2010/main" val="243070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FE2EB2F-9B0B-40A2-BBD3-4E67E9AF6B69}"/>
              </a:ext>
            </a:extLst>
          </p:cNvPr>
          <p:cNvSpPr/>
          <p:nvPr/>
        </p:nvSpPr>
        <p:spPr>
          <a:xfrm>
            <a:off x="208373" y="873901"/>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tx1"/>
                </a:solidFill>
              </a:rPr>
              <a:t>Modul 1</a:t>
            </a:r>
            <a:endParaRPr lang="nb-NO" sz="600" b="1">
              <a:solidFill>
                <a:schemeClr val="tx1"/>
              </a:solidFill>
            </a:endParaRPr>
          </a:p>
        </p:txBody>
      </p:sp>
      <p:sp>
        <p:nvSpPr>
          <p:cNvPr id="58" name="TextBox 57">
            <a:extLst>
              <a:ext uri="{FF2B5EF4-FFF2-40B4-BE49-F238E27FC236}">
                <a16:creationId xmlns:a16="http://schemas.microsoft.com/office/drawing/2014/main" id="{1D71C49F-86AC-4014-9D56-96ED1622E4BF}"/>
              </a:ext>
            </a:extLst>
          </p:cNvPr>
          <p:cNvSpPr txBox="1"/>
          <p:nvPr/>
        </p:nvSpPr>
        <p:spPr>
          <a:xfrm>
            <a:off x="233015" y="2317509"/>
            <a:ext cx="1725840" cy="1318310"/>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Rolleforståelse og partssamarbeid </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Arbeidsmiljøarbeid</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Hva er et problem og hva er et symptom</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Hva kan vi gjøre med det?</a:t>
            </a:r>
          </a:p>
          <a:p>
            <a:pPr marL="171450" indent="-171450">
              <a:buFont typeface="Arial" panose="020B0604020202020204" pitchFamily="34" charset="0"/>
              <a:buChar char="•"/>
            </a:pPr>
            <a:endParaRPr lang="nb-NO" sz="900"/>
          </a:p>
        </p:txBody>
      </p:sp>
      <p:grpSp>
        <p:nvGrpSpPr>
          <p:cNvPr id="63" name="Group 62">
            <a:extLst>
              <a:ext uri="{FF2B5EF4-FFF2-40B4-BE49-F238E27FC236}">
                <a16:creationId xmlns:a16="http://schemas.microsoft.com/office/drawing/2014/main" id="{B2D0CA91-7021-42D3-9A46-F86D67C5025F}"/>
              </a:ext>
            </a:extLst>
          </p:cNvPr>
          <p:cNvGrpSpPr/>
          <p:nvPr/>
        </p:nvGrpSpPr>
        <p:grpSpPr>
          <a:xfrm>
            <a:off x="487001" y="1273015"/>
            <a:ext cx="1245371" cy="558808"/>
            <a:chOff x="333226" y="2488416"/>
            <a:chExt cx="1028391" cy="407209"/>
          </a:xfrm>
        </p:grpSpPr>
        <p:pic>
          <p:nvPicPr>
            <p:cNvPr id="64" name="Picture 63">
              <a:extLst>
                <a:ext uri="{FF2B5EF4-FFF2-40B4-BE49-F238E27FC236}">
                  <a16:creationId xmlns:a16="http://schemas.microsoft.com/office/drawing/2014/main" id="{F592150C-92C0-458F-8BA5-B45E7C77BB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65" name="Picture 64">
              <a:extLst>
                <a:ext uri="{FF2B5EF4-FFF2-40B4-BE49-F238E27FC236}">
                  <a16:creationId xmlns:a16="http://schemas.microsoft.com/office/drawing/2014/main" id="{46091DBC-9A12-4091-9DB4-2F2E5C0439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grpSp>
        <p:nvGrpSpPr>
          <p:cNvPr id="4" name="Group 3">
            <a:extLst>
              <a:ext uri="{FF2B5EF4-FFF2-40B4-BE49-F238E27FC236}">
                <a16:creationId xmlns:a16="http://schemas.microsoft.com/office/drawing/2014/main" id="{B75CBB3B-9969-4300-8B93-FA339966C391}"/>
              </a:ext>
            </a:extLst>
          </p:cNvPr>
          <p:cNvGrpSpPr/>
          <p:nvPr/>
        </p:nvGrpSpPr>
        <p:grpSpPr>
          <a:xfrm>
            <a:off x="1958855" y="873901"/>
            <a:ext cx="1498004" cy="2807928"/>
            <a:chOff x="1958855" y="873901"/>
            <a:chExt cx="1498004" cy="2807928"/>
          </a:xfrm>
        </p:grpSpPr>
        <p:pic>
          <p:nvPicPr>
            <p:cNvPr id="13" name="Graphic 56" descr="Group brainstorm">
              <a:extLst>
                <a:ext uri="{FF2B5EF4-FFF2-40B4-BE49-F238E27FC236}">
                  <a16:creationId xmlns:a16="http://schemas.microsoft.com/office/drawing/2014/main" id="{EA28A8B8-A8F4-47EC-B1FA-B45E6F272D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2646" y="1218330"/>
              <a:ext cx="783552" cy="617586"/>
            </a:xfrm>
            <a:prstGeom prst="rect">
              <a:avLst/>
            </a:prstGeom>
          </p:spPr>
        </p:pic>
        <p:sp>
          <p:nvSpPr>
            <p:cNvPr id="56" name="Rectangle 55">
              <a:extLst>
                <a:ext uri="{FF2B5EF4-FFF2-40B4-BE49-F238E27FC236}">
                  <a16:creationId xmlns:a16="http://schemas.microsoft.com/office/drawing/2014/main" id="{15BFACB9-EC6E-4782-9234-EEC3576AFB20}"/>
                </a:ext>
              </a:extLst>
            </p:cNvPr>
            <p:cNvSpPr/>
            <p:nvPr/>
          </p:nvSpPr>
          <p:spPr>
            <a:xfrm>
              <a:off x="2161671" y="873901"/>
              <a:ext cx="117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900" b="1">
                  <a:solidFill>
                    <a:schemeClr val="bg1"/>
                  </a:solidFill>
                </a:rPr>
                <a:t>Modul 2</a:t>
              </a:r>
            </a:p>
          </p:txBody>
        </p:sp>
        <p:sp>
          <p:nvSpPr>
            <p:cNvPr id="72" name="TextBox 71">
              <a:extLst>
                <a:ext uri="{FF2B5EF4-FFF2-40B4-BE49-F238E27FC236}">
                  <a16:creationId xmlns:a16="http://schemas.microsoft.com/office/drawing/2014/main" id="{8D12C900-C82F-47C5-B5CC-00B57F42D0C0}"/>
                </a:ext>
              </a:extLst>
            </p:cNvPr>
            <p:cNvSpPr txBox="1"/>
            <p:nvPr/>
          </p:nvSpPr>
          <p:spPr>
            <a:xfrm>
              <a:off x="1958855" y="1787340"/>
              <a:ext cx="1474878" cy="369332"/>
            </a:xfrm>
            <a:prstGeom prst="rect">
              <a:avLst/>
            </a:prstGeom>
            <a:noFill/>
          </p:spPr>
          <p:txBody>
            <a:bodyPr wrap="square" rtlCol="0">
              <a:spAutoFit/>
            </a:bodyPr>
            <a:lstStyle/>
            <a:p>
              <a:pPr algn="ctr"/>
              <a:r>
                <a:rPr lang="nb-NO" sz="900" b="1">
                  <a:latin typeface="Open Sans" panose="020B0604020202020204" charset="0"/>
                  <a:cs typeface="Open Sans" panose="020B0604020202020204" charset="0"/>
                </a:rPr>
                <a:t>Samling/møter på egen arbeidsplass</a:t>
              </a:r>
            </a:p>
          </p:txBody>
        </p:sp>
        <p:sp>
          <p:nvSpPr>
            <p:cNvPr id="79" name="TextBox 78">
              <a:extLst>
                <a:ext uri="{FF2B5EF4-FFF2-40B4-BE49-F238E27FC236}">
                  <a16:creationId xmlns:a16="http://schemas.microsoft.com/office/drawing/2014/main" id="{91360131-0A5F-49C4-9B67-EAD19307AFA9}"/>
                </a:ext>
              </a:extLst>
            </p:cNvPr>
            <p:cNvSpPr txBox="1"/>
            <p:nvPr/>
          </p:nvSpPr>
          <p:spPr>
            <a:xfrm>
              <a:off x="2069621" y="2150641"/>
              <a:ext cx="1387238" cy="1531188"/>
            </a:xfrm>
            <a:prstGeom prst="rect">
              <a:avLst/>
            </a:prstGeom>
            <a:noFill/>
          </p:spPr>
          <p:txBody>
            <a:bodyPr wrap="square" rtlCol="0">
              <a:spAutoFit/>
            </a:bodyPr>
            <a:lstStyle/>
            <a:p>
              <a:pPr>
                <a:spcAft>
                  <a:spcPts val="488"/>
                </a:spcAft>
              </a:pPr>
              <a:r>
                <a:rPr lang="nb-NO" sz="900" b="1">
                  <a:latin typeface="Open Sans" panose="020B0604020202020204" charset="0"/>
                  <a:cs typeface="Open Sans" panose="020B0604020202020204" charset="0"/>
                </a:rPr>
                <a:t>Møte 1: </a:t>
              </a:r>
              <a:r>
                <a:rPr lang="nb-NO" sz="900">
                  <a:latin typeface="Open Sans" panose="020B0604020202020204" charset="0"/>
                  <a:cs typeface="Open Sans" panose="020B0604020202020204" charset="0"/>
                </a:rPr>
                <a:t>Involvere personalet </a:t>
              </a:r>
            </a:p>
            <a:p>
              <a:pPr>
                <a:spcAft>
                  <a:spcPts val="488"/>
                </a:spcAft>
              </a:pPr>
              <a:r>
                <a:rPr lang="nb-NO" sz="900" b="1">
                  <a:latin typeface="Open Sans" panose="020B0604020202020204" charset="0"/>
                  <a:cs typeface="Open Sans" panose="020B0604020202020204" charset="0"/>
                </a:rPr>
                <a:t>Møte 2 (</a:t>
              </a:r>
              <a:r>
                <a:rPr lang="nb-NO" sz="900" b="1" err="1">
                  <a:latin typeface="Open Sans" panose="020B0604020202020204" charset="0"/>
                  <a:cs typeface="Open Sans" panose="020B0604020202020204" charset="0"/>
                </a:rPr>
                <a:t>el.fler</a:t>
              </a:r>
              <a:r>
                <a:rPr lang="nb-NO" sz="900" b="1">
                  <a:latin typeface="Open Sans" panose="020B0604020202020204" charset="0"/>
                  <a:cs typeface="Open Sans" panose="020B0604020202020204" charset="0"/>
                </a:rPr>
                <a:t>): </a:t>
              </a:r>
              <a:r>
                <a:rPr lang="nb-NO" sz="900">
                  <a:latin typeface="Open Sans" panose="020B0604020202020204" charset="0"/>
                  <a:cs typeface="Open Sans" panose="020B0604020202020204" charset="0"/>
                </a:rPr>
                <a:t>Parts/HMS-grupper</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Partssamarbeid </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skal vi jobbe sammen, om hva, når og hvordan.</a:t>
              </a:r>
              <a:endParaRPr lang="nb-NO" sz="900"/>
            </a:p>
          </p:txBody>
        </p:sp>
      </p:grpSp>
      <p:grpSp>
        <p:nvGrpSpPr>
          <p:cNvPr id="6" name="Group 5">
            <a:extLst>
              <a:ext uri="{FF2B5EF4-FFF2-40B4-BE49-F238E27FC236}">
                <a16:creationId xmlns:a16="http://schemas.microsoft.com/office/drawing/2014/main" id="{99D4C48A-81EE-4974-9227-86C6D03A9465}"/>
              </a:ext>
            </a:extLst>
          </p:cNvPr>
          <p:cNvGrpSpPr/>
          <p:nvPr/>
        </p:nvGrpSpPr>
        <p:grpSpPr>
          <a:xfrm>
            <a:off x="5397095" y="884145"/>
            <a:ext cx="1565986" cy="2822633"/>
            <a:chOff x="5397095" y="884145"/>
            <a:chExt cx="1565986" cy="2822633"/>
          </a:xfrm>
        </p:grpSpPr>
        <p:sp>
          <p:nvSpPr>
            <p:cNvPr id="71" name="Rectangle 70">
              <a:extLst>
                <a:ext uri="{FF2B5EF4-FFF2-40B4-BE49-F238E27FC236}">
                  <a16:creationId xmlns:a16="http://schemas.microsoft.com/office/drawing/2014/main" id="{214D9680-4CB5-4D77-99F0-6639DFFD2F84}"/>
                </a:ext>
              </a:extLst>
            </p:cNvPr>
            <p:cNvSpPr/>
            <p:nvPr/>
          </p:nvSpPr>
          <p:spPr>
            <a:xfrm>
              <a:off x="5618267" y="884145"/>
              <a:ext cx="117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900" b="1">
                  <a:solidFill>
                    <a:schemeClr val="bg1"/>
                  </a:solidFill>
                </a:rPr>
                <a:t>Modul 4</a:t>
              </a:r>
            </a:p>
          </p:txBody>
        </p:sp>
        <p:pic>
          <p:nvPicPr>
            <p:cNvPr id="73" name="Graphic 56" descr="Group brainstorm">
              <a:extLst>
                <a:ext uri="{FF2B5EF4-FFF2-40B4-BE49-F238E27FC236}">
                  <a16:creationId xmlns:a16="http://schemas.microsoft.com/office/drawing/2014/main" id="{3EE8064B-600E-4E3D-8045-95190251E0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5107" y="1252489"/>
              <a:ext cx="783552" cy="617586"/>
            </a:xfrm>
            <a:prstGeom prst="rect">
              <a:avLst/>
            </a:prstGeom>
          </p:spPr>
        </p:pic>
        <p:sp>
          <p:nvSpPr>
            <p:cNvPr id="74" name="TextBox 73">
              <a:extLst>
                <a:ext uri="{FF2B5EF4-FFF2-40B4-BE49-F238E27FC236}">
                  <a16:creationId xmlns:a16="http://schemas.microsoft.com/office/drawing/2014/main" id="{3C55A9AA-B895-4AC2-9839-EF5953FF62B8}"/>
                </a:ext>
              </a:extLst>
            </p:cNvPr>
            <p:cNvSpPr txBox="1"/>
            <p:nvPr/>
          </p:nvSpPr>
          <p:spPr>
            <a:xfrm>
              <a:off x="5455750" y="2314089"/>
              <a:ext cx="1507331" cy="1392689"/>
            </a:xfrm>
            <a:prstGeom prst="rect">
              <a:avLst/>
            </a:prstGeom>
            <a:noFill/>
          </p:spPr>
          <p:txBody>
            <a:bodyPr wrap="square" rtlCol="0">
              <a:spAutoFit/>
            </a:bodyPr>
            <a:lstStyle/>
            <a:p>
              <a:pPr>
                <a:spcAft>
                  <a:spcPts val="488"/>
                </a:spcAft>
              </a:pPr>
              <a:r>
                <a:rPr lang="nb-NO" sz="900" b="1">
                  <a:latin typeface="Open Sans" panose="020B0604020202020204" charset="0"/>
                  <a:cs typeface="Open Sans" panose="020B0604020202020204" charset="0"/>
                </a:rPr>
                <a:t>Møte 1: </a:t>
              </a:r>
              <a:r>
                <a:rPr lang="nb-NO" sz="900">
                  <a:latin typeface="Open Sans" panose="020B0604020202020204" charset="0"/>
                  <a:cs typeface="Open Sans" panose="020B0604020202020204" charset="0"/>
                </a:rPr>
                <a:t>Involvere personalet </a:t>
              </a:r>
            </a:p>
            <a:p>
              <a:pPr>
                <a:spcAft>
                  <a:spcPts val="488"/>
                </a:spcAft>
              </a:pPr>
              <a:r>
                <a:rPr lang="nb-NO" sz="900" b="1">
                  <a:latin typeface="Open Sans" panose="020B0604020202020204" charset="0"/>
                  <a:cs typeface="Open Sans" panose="020B0604020202020204" charset="0"/>
                </a:rPr>
                <a:t>Møte 2 (</a:t>
              </a:r>
              <a:r>
                <a:rPr lang="nb-NO" sz="900" b="1" err="1">
                  <a:latin typeface="Open Sans" panose="020B0604020202020204" charset="0"/>
                  <a:cs typeface="Open Sans" panose="020B0604020202020204" charset="0"/>
                </a:rPr>
                <a:t>el.fler</a:t>
              </a:r>
              <a:r>
                <a:rPr lang="nb-NO" sz="900" b="1">
                  <a:latin typeface="Open Sans" panose="020B0604020202020204" charset="0"/>
                  <a:cs typeface="Open Sans" panose="020B0604020202020204" charset="0"/>
                </a:rPr>
                <a:t>): </a:t>
              </a:r>
              <a:r>
                <a:rPr lang="nb-NO" sz="900">
                  <a:latin typeface="Open Sans" panose="020B0604020202020204" charset="0"/>
                  <a:cs typeface="Open Sans" panose="020B0604020202020204" charset="0"/>
                </a:rPr>
                <a:t>Parts/HMS-grupper</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Partssamarbeid </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skal vi jobbe sammen, om hva, når og hvordan.</a:t>
              </a:r>
              <a:endParaRPr lang="nb-NO" sz="900"/>
            </a:p>
          </p:txBody>
        </p:sp>
        <p:sp>
          <p:nvSpPr>
            <p:cNvPr id="80" name="TextBox 79">
              <a:extLst>
                <a:ext uri="{FF2B5EF4-FFF2-40B4-BE49-F238E27FC236}">
                  <a16:creationId xmlns:a16="http://schemas.microsoft.com/office/drawing/2014/main" id="{C4CB14B7-8AB4-40C4-8822-A38FC5147191}"/>
                </a:ext>
              </a:extLst>
            </p:cNvPr>
            <p:cNvSpPr txBox="1"/>
            <p:nvPr/>
          </p:nvSpPr>
          <p:spPr>
            <a:xfrm>
              <a:off x="5397095" y="1745402"/>
              <a:ext cx="1474878" cy="369332"/>
            </a:xfrm>
            <a:prstGeom prst="rect">
              <a:avLst/>
            </a:prstGeom>
            <a:noFill/>
          </p:spPr>
          <p:txBody>
            <a:bodyPr wrap="square" rtlCol="0">
              <a:spAutoFit/>
            </a:bodyPr>
            <a:lstStyle/>
            <a:p>
              <a:pPr algn="ctr"/>
              <a:r>
                <a:rPr lang="nb-NO" sz="900" b="1">
                  <a:latin typeface="Open Sans" panose="020B0604020202020204" charset="0"/>
                  <a:cs typeface="Open Sans" panose="020B0604020202020204" charset="0"/>
                </a:rPr>
                <a:t>Samlinger/møter på egen arbeidsplass</a:t>
              </a:r>
            </a:p>
          </p:txBody>
        </p:sp>
      </p:grpSp>
      <p:grpSp>
        <p:nvGrpSpPr>
          <p:cNvPr id="5" name="Group 4">
            <a:extLst>
              <a:ext uri="{FF2B5EF4-FFF2-40B4-BE49-F238E27FC236}">
                <a16:creationId xmlns:a16="http://schemas.microsoft.com/office/drawing/2014/main" id="{1BC077F2-E9DE-418F-BE66-99F18D39BEE7}"/>
              </a:ext>
            </a:extLst>
          </p:cNvPr>
          <p:cNvGrpSpPr/>
          <p:nvPr/>
        </p:nvGrpSpPr>
        <p:grpSpPr>
          <a:xfrm>
            <a:off x="3601971" y="873901"/>
            <a:ext cx="1725840" cy="3213168"/>
            <a:chOff x="3601971" y="873901"/>
            <a:chExt cx="1725840" cy="3213168"/>
          </a:xfrm>
        </p:grpSpPr>
        <p:sp>
          <p:nvSpPr>
            <p:cNvPr id="62" name="Rectangle 61">
              <a:extLst>
                <a:ext uri="{FF2B5EF4-FFF2-40B4-BE49-F238E27FC236}">
                  <a16:creationId xmlns:a16="http://schemas.microsoft.com/office/drawing/2014/main" id="{256438D1-1771-4437-B59C-DFD839CCC14C}"/>
                </a:ext>
              </a:extLst>
            </p:cNvPr>
            <p:cNvSpPr/>
            <p:nvPr/>
          </p:nvSpPr>
          <p:spPr>
            <a:xfrm>
              <a:off x="3664969" y="873901"/>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900" b="1">
                  <a:solidFill>
                    <a:schemeClr val="tx1"/>
                  </a:solidFill>
                </a:rPr>
                <a:t>Modul 3</a:t>
              </a:r>
            </a:p>
          </p:txBody>
        </p:sp>
        <p:grpSp>
          <p:nvGrpSpPr>
            <p:cNvPr id="67" name="Group 66">
              <a:extLst>
                <a:ext uri="{FF2B5EF4-FFF2-40B4-BE49-F238E27FC236}">
                  <a16:creationId xmlns:a16="http://schemas.microsoft.com/office/drawing/2014/main" id="{2B152ECA-AA61-4194-B293-402A53D7948C}"/>
                </a:ext>
              </a:extLst>
            </p:cNvPr>
            <p:cNvGrpSpPr/>
            <p:nvPr/>
          </p:nvGrpSpPr>
          <p:grpSpPr>
            <a:xfrm>
              <a:off x="3808592" y="1274213"/>
              <a:ext cx="1170000" cy="500029"/>
              <a:chOff x="333226" y="2488416"/>
              <a:chExt cx="1028391" cy="407209"/>
            </a:xfrm>
          </p:grpSpPr>
          <p:pic>
            <p:nvPicPr>
              <p:cNvPr id="68" name="Picture 67">
                <a:extLst>
                  <a:ext uri="{FF2B5EF4-FFF2-40B4-BE49-F238E27FC236}">
                    <a16:creationId xmlns:a16="http://schemas.microsoft.com/office/drawing/2014/main" id="{4660C940-BC57-4B10-9FB8-E329DA7B0B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69" name="Picture 68">
                <a:extLst>
                  <a:ext uri="{FF2B5EF4-FFF2-40B4-BE49-F238E27FC236}">
                    <a16:creationId xmlns:a16="http://schemas.microsoft.com/office/drawing/2014/main" id="{9F2EEBAB-F435-4160-9625-15ADF7F224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sp>
          <p:nvSpPr>
            <p:cNvPr id="70" name="TextBox 69">
              <a:extLst>
                <a:ext uri="{FF2B5EF4-FFF2-40B4-BE49-F238E27FC236}">
                  <a16:creationId xmlns:a16="http://schemas.microsoft.com/office/drawing/2014/main" id="{623584AB-84A3-4C74-925F-151AF14D63C5}"/>
                </a:ext>
              </a:extLst>
            </p:cNvPr>
            <p:cNvSpPr txBox="1"/>
            <p:nvPr/>
          </p:nvSpPr>
          <p:spPr>
            <a:xfrm>
              <a:off x="3601971" y="2150641"/>
              <a:ext cx="1725840" cy="1936428"/>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har det gått og jobbe med valgte problemet? </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Partssamarbeid</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Arbeidsmiljøarbeid</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skape varige endringer på arbeidsplassen</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vite at man har lykkes</a:t>
              </a:r>
            </a:p>
            <a:p>
              <a:endParaRPr lang="nb-NO" sz="900"/>
            </a:p>
          </p:txBody>
        </p:sp>
        <p:sp>
          <p:nvSpPr>
            <p:cNvPr id="81" name="Rectangle 80">
              <a:extLst>
                <a:ext uri="{FF2B5EF4-FFF2-40B4-BE49-F238E27FC236}">
                  <a16:creationId xmlns:a16="http://schemas.microsoft.com/office/drawing/2014/main" id="{7CE234EC-01C3-4C7B-82A2-570BB53CB830}"/>
                </a:ext>
              </a:extLst>
            </p:cNvPr>
            <p:cNvSpPr/>
            <p:nvPr/>
          </p:nvSpPr>
          <p:spPr>
            <a:xfrm>
              <a:off x="3659051" y="1889031"/>
              <a:ext cx="1601866" cy="230832"/>
            </a:xfrm>
            <a:prstGeom prst="rect">
              <a:avLst/>
            </a:prstGeom>
          </p:spPr>
          <p:txBody>
            <a:bodyPr wrap="square" lIns="91440" tIns="45720" rIns="91440" bIns="45720" anchor="t">
              <a:spAutoFit/>
            </a:bodyPr>
            <a:lstStyle/>
            <a:p>
              <a:pPr algn="ctr"/>
              <a:r>
                <a:rPr lang="nb-NO" sz="900" b="1">
                  <a:latin typeface="Open Sans"/>
                  <a:cs typeface="Open Sans"/>
                </a:rPr>
                <a:t>Fellessamling</a:t>
              </a:r>
              <a:endParaRPr lang="nb-NO" sz="900" b="1">
                <a:latin typeface="Open Sans" panose="020B0604020202020204" charset="0"/>
                <a:cs typeface="Open Sans" panose="020B0604020202020204" charset="0"/>
              </a:endParaRPr>
            </a:p>
          </p:txBody>
        </p:sp>
      </p:grpSp>
      <p:sp>
        <p:nvSpPr>
          <p:cNvPr id="82" name="Rectangle 81">
            <a:extLst>
              <a:ext uri="{FF2B5EF4-FFF2-40B4-BE49-F238E27FC236}">
                <a16:creationId xmlns:a16="http://schemas.microsoft.com/office/drawing/2014/main" id="{B10E2CBF-05B7-4672-9C25-C54D67FBD7C8}"/>
              </a:ext>
            </a:extLst>
          </p:cNvPr>
          <p:cNvSpPr/>
          <p:nvPr/>
        </p:nvSpPr>
        <p:spPr>
          <a:xfrm>
            <a:off x="156291" y="1889031"/>
            <a:ext cx="1620000" cy="261610"/>
          </a:xfrm>
          <a:prstGeom prst="rect">
            <a:avLst/>
          </a:prstGeom>
        </p:spPr>
        <p:txBody>
          <a:bodyPr wrap="square" lIns="91440" tIns="45720" rIns="91440" bIns="45720" anchor="t">
            <a:spAutoFit/>
          </a:bodyPr>
          <a:lstStyle/>
          <a:p>
            <a:pPr algn="ctr"/>
            <a:r>
              <a:rPr lang="nb-NO" sz="1100" b="1">
                <a:latin typeface="Open Sans"/>
                <a:cs typeface="Open Sans"/>
              </a:rPr>
              <a:t>Fellessamling</a:t>
            </a:r>
            <a:endParaRPr lang="nb-NO" sz="1100" b="1">
              <a:latin typeface="Open Sans" panose="020B0604020202020204" charset="0"/>
              <a:cs typeface="Open Sans" panose="020B0604020202020204" charset="0"/>
            </a:endParaRPr>
          </a:p>
        </p:txBody>
      </p:sp>
      <p:sp>
        <p:nvSpPr>
          <p:cNvPr id="83" name="Rectangle 82">
            <a:extLst>
              <a:ext uri="{FF2B5EF4-FFF2-40B4-BE49-F238E27FC236}">
                <a16:creationId xmlns:a16="http://schemas.microsoft.com/office/drawing/2014/main" id="{31224959-09E9-4D9C-BD08-50C9213B371D}"/>
              </a:ext>
            </a:extLst>
          </p:cNvPr>
          <p:cNvSpPr/>
          <p:nvPr/>
        </p:nvSpPr>
        <p:spPr>
          <a:xfrm>
            <a:off x="116132" y="4404776"/>
            <a:ext cx="8772525" cy="71143"/>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5" name="Arrow: Pentagon 84">
            <a:extLst>
              <a:ext uri="{FF2B5EF4-FFF2-40B4-BE49-F238E27FC236}">
                <a16:creationId xmlns:a16="http://schemas.microsoft.com/office/drawing/2014/main" id="{6F9979E5-322F-457A-93AE-C9BD179BF13F}"/>
              </a:ext>
            </a:extLst>
          </p:cNvPr>
          <p:cNvSpPr/>
          <p:nvPr/>
        </p:nvSpPr>
        <p:spPr>
          <a:xfrm>
            <a:off x="117536" y="4654259"/>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Informasjon og forberedelse </a:t>
            </a:r>
          </a:p>
        </p:txBody>
      </p:sp>
      <p:sp>
        <p:nvSpPr>
          <p:cNvPr id="87" name="Arrow: Pentagon 86">
            <a:extLst>
              <a:ext uri="{FF2B5EF4-FFF2-40B4-BE49-F238E27FC236}">
                <a16:creationId xmlns:a16="http://schemas.microsoft.com/office/drawing/2014/main" id="{A71D9925-CA4B-4597-9010-F4D017D9C299}"/>
              </a:ext>
            </a:extLst>
          </p:cNvPr>
          <p:cNvSpPr/>
          <p:nvPr/>
        </p:nvSpPr>
        <p:spPr>
          <a:xfrm>
            <a:off x="5041402" y="4680663"/>
            <a:ext cx="1227409"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Personalmøte</a:t>
            </a:r>
          </a:p>
        </p:txBody>
      </p:sp>
      <p:sp>
        <p:nvSpPr>
          <p:cNvPr id="90" name="Arrow: Pentagon 89">
            <a:extLst>
              <a:ext uri="{FF2B5EF4-FFF2-40B4-BE49-F238E27FC236}">
                <a16:creationId xmlns:a16="http://schemas.microsoft.com/office/drawing/2014/main" id="{98082B08-47CB-4AD5-B7AE-1B7C399EC901}"/>
              </a:ext>
            </a:extLst>
          </p:cNvPr>
          <p:cNvSpPr/>
          <p:nvPr/>
        </p:nvSpPr>
        <p:spPr>
          <a:xfrm>
            <a:off x="7901989" y="4654259"/>
            <a:ext cx="1044143" cy="378815"/>
          </a:xfrm>
          <a:prstGeom prst="homePlate">
            <a:avLst/>
          </a:prstGeom>
          <a:solidFill>
            <a:srgbClr val="2C7B81"/>
          </a:solidFill>
          <a:ln>
            <a:solidFill>
              <a:srgbClr val="2C7B8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Modul 6</a:t>
            </a:r>
          </a:p>
          <a:p>
            <a:pPr algn="ctr"/>
            <a:r>
              <a:rPr lang="nb-NO" sz="900" b="1">
                <a:latin typeface="Open Sans" panose="020B0604020202020204" charset="0"/>
                <a:cs typeface="Open Sans" panose="020B0604020202020204" charset="0"/>
              </a:rPr>
              <a:t>Oppfølging</a:t>
            </a:r>
          </a:p>
        </p:txBody>
      </p:sp>
      <p:sp>
        <p:nvSpPr>
          <p:cNvPr id="30" name="Google Shape;114;gbb9474cba7_0_224">
            <a:extLst>
              <a:ext uri="{FF2B5EF4-FFF2-40B4-BE49-F238E27FC236}">
                <a16:creationId xmlns:a16="http://schemas.microsoft.com/office/drawing/2014/main" id="{D6F7075C-5114-47C4-A9D7-0E6BBD7D3057}"/>
              </a:ext>
            </a:extLst>
          </p:cNvPr>
          <p:cNvSpPr txBox="1">
            <a:spLocks noGrp="1"/>
          </p:cNvSpPr>
          <p:nvPr>
            <p:ph type="title"/>
          </p:nvPr>
        </p:nvSpPr>
        <p:spPr>
          <a:xfrm>
            <a:off x="459244" y="83471"/>
            <a:ext cx="7313156" cy="728489"/>
          </a:xfrm>
          <a:prstGeom prst="rect">
            <a:avLst/>
          </a:prstGeom>
          <a:noFill/>
          <a:ln>
            <a:noFill/>
          </a:ln>
        </p:spPr>
        <p:txBody>
          <a:bodyPr spcFirstLastPara="1" wrap="square" lIns="0" tIns="5775" rIns="0" bIns="0" anchor="b" anchorCtr="0">
            <a:noAutofit/>
          </a:bodyPr>
          <a:lstStyle/>
          <a:p>
            <a:pPr marL="0" marR="0" lvl="0" indent="0" algn="l" rtl="0">
              <a:lnSpc>
                <a:spcPct val="115000"/>
              </a:lnSpc>
              <a:spcBef>
                <a:spcPts val="0"/>
              </a:spcBef>
              <a:spcAft>
                <a:spcPts val="0"/>
              </a:spcAft>
              <a:buSzPts val="600"/>
              <a:buNone/>
            </a:pPr>
            <a:r>
              <a:rPr lang="nb-NO" sz="2800">
                <a:solidFill>
                  <a:srgbClr val="042827"/>
                </a:solidFill>
                <a:latin typeface="Titillium Web"/>
                <a:ea typeface="Titillium Web"/>
                <a:cs typeface="Titillium Web"/>
                <a:sym typeface="Titillium Web"/>
              </a:rPr>
              <a:t>Kurs i rolleforståelse og partssamarbeid </a:t>
            </a:r>
            <a:endParaRPr lang="nb-NO" sz="2800">
              <a:latin typeface="Titillium Web"/>
              <a:ea typeface="Titillium Web"/>
              <a:cs typeface="Titillium Web"/>
              <a:sym typeface="Titillium Web"/>
            </a:endParaRPr>
          </a:p>
        </p:txBody>
      </p:sp>
      <p:sp>
        <p:nvSpPr>
          <p:cNvPr id="86" name="Arrow: Pentagon 85">
            <a:extLst>
              <a:ext uri="{FF2B5EF4-FFF2-40B4-BE49-F238E27FC236}">
                <a16:creationId xmlns:a16="http://schemas.microsoft.com/office/drawing/2014/main" id="{EB6625E8-0D85-4923-BF6A-D1CA037E0298}"/>
              </a:ext>
            </a:extLst>
          </p:cNvPr>
          <p:cNvSpPr/>
          <p:nvPr/>
        </p:nvSpPr>
        <p:spPr>
          <a:xfrm>
            <a:off x="1828373" y="4666883"/>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Personalmøte</a:t>
            </a:r>
          </a:p>
        </p:txBody>
      </p:sp>
      <p:sp>
        <p:nvSpPr>
          <p:cNvPr id="88" name="Arrow: Pentagon 87">
            <a:extLst>
              <a:ext uri="{FF2B5EF4-FFF2-40B4-BE49-F238E27FC236}">
                <a16:creationId xmlns:a16="http://schemas.microsoft.com/office/drawing/2014/main" id="{52D8E005-EDF1-4A1A-8763-65F13987E67F}"/>
              </a:ext>
            </a:extLst>
          </p:cNvPr>
          <p:cNvSpPr/>
          <p:nvPr/>
        </p:nvSpPr>
        <p:spPr>
          <a:xfrm>
            <a:off x="3402322" y="4678649"/>
            <a:ext cx="1155644" cy="378815"/>
          </a:xfrm>
          <a:prstGeom prst="homePlate">
            <a:avLst/>
          </a:prstGeom>
          <a:solidFill>
            <a:srgbClr val="F3A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b="1">
                <a:latin typeface="Open Sans" panose="020B0604020202020204" charset="0"/>
                <a:cs typeface="Open Sans" panose="020B0604020202020204" charset="0"/>
              </a:rPr>
              <a:t>Informasjon og forberedelse </a:t>
            </a:r>
          </a:p>
        </p:txBody>
      </p:sp>
      <p:grpSp>
        <p:nvGrpSpPr>
          <p:cNvPr id="7" name="Group 6">
            <a:extLst>
              <a:ext uri="{FF2B5EF4-FFF2-40B4-BE49-F238E27FC236}">
                <a16:creationId xmlns:a16="http://schemas.microsoft.com/office/drawing/2014/main" id="{0FEB4B78-0946-4125-A2D0-3FBDA1701CF5}"/>
              </a:ext>
            </a:extLst>
          </p:cNvPr>
          <p:cNvGrpSpPr/>
          <p:nvPr/>
        </p:nvGrpSpPr>
        <p:grpSpPr>
          <a:xfrm>
            <a:off x="7091021" y="895215"/>
            <a:ext cx="1725840" cy="2681457"/>
            <a:chOff x="7091021" y="895215"/>
            <a:chExt cx="1725840" cy="2681457"/>
          </a:xfrm>
        </p:grpSpPr>
        <p:sp>
          <p:nvSpPr>
            <p:cNvPr id="31" name="Rectangle 61">
              <a:extLst>
                <a:ext uri="{FF2B5EF4-FFF2-40B4-BE49-F238E27FC236}">
                  <a16:creationId xmlns:a16="http://schemas.microsoft.com/office/drawing/2014/main" id="{A086B3B1-8544-439D-B878-22C1DDCCF942}"/>
                </a:ext>
              </a:extLst>
            </p:cNvPr>
            <p:cNvSpPr/>
            <p:nvPr/>
          </p:nvSpPr>
          <p:spPr>
            <a:xfrm>
              <a:off x="7121566" y="895215"/>
              <a:ext cx="1620000" cy="361998"/>
            </a:xfrm>
            <a:prstGeom prst="rect">
              <a:avLst/>
            </a:prstGeom>
            <a:solidFill>
              <a:srgbClr val="D4E5E6"/>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900" b="1">
                  <a:solidFill>
                    <a:schemeClr val="tx1"/>
                  </a:solidFill>
                </a:rPr>
                <a:t>Modul 5</a:t>
              </a:r>
            </a:p>
          </p:txBody>
        </p:sp>
        <p:grpSp>
          <p:nvGrpSpPr>
            <p:cNvPr id="32" name="Group 66">
              <a:extLst>
                <a:ext uri="{FF2B5EF4-FFF2-40B4-BE49-F238E27FC236}">
                  <a16:creationId xmlns:a16="http://schemas.microsoft.com/office/drawing/2014/main" id="{28214595-5587-4676-B609-C9E77B494B30}"/>
                </a:ext>
              </a:extLst>
            </p:cNvPr>
            <p:cNvGrpSpPr/>
            <p:nvPr/>
          </p:nvGrpSpPr>
          <p:grpSpPr>
            <a:xfrm>
              <a:off x="7356478" y="1292346"/>
              <a:ext cx="1170000" cy="500029"/>
              <a:chOff x="333226" y="2488416"/>
              <a:chExt cx="1028391" cy="407209"/>
            </a:xfrm>
          </p:grpSpPr>
          <p:pic>
            <p:nvPicPr>
              <p:cNvPr id="33" name="Picture 67">
                <a:extLst>
                  <a:ext uri="{FF2B5EF4-FFF2-40B4-BE49-F238E27FC236}">
                    <a16:creationId xmlns:a16="http://schemas.microsoft.com/office/drawing/2014/main" id="{462C8110-0CD3-4439-925D-C008C5C24E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375"/>
              <a:stretch/>
            </p:blipFill>
            <p:spPr>
              <a:xfrm>
                <a:off x="333226" y="2488416"/>
                <a:ext cx="603170" cy="407209"/>
              </a:xfrm>
              <a:prstGeom prst="rect">
                <a:avLst/>
              </a:prstGeom>
            </p:spPr>
          </p:pic>
          <p:pic>
            <p:nvPicPr>
              <p:cNvPr id="34" name="Picture 68">
                <a:extLst>
                  <a:ext uri="{FF2B5EF4-FFF2-40B4-BE49-F238E27FC236}">
                    <a16:creationId xmlns:a16="http://schemas.microsoft.com/office/drawing/2014/main" id="{5AB47E40-D1C5-4C11-B917-9175D73BA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704"/>
              <a:stretch/>
            </p:blipFill>
            <p:spPr>
              <a:xfrm>
                <a:off x="903205" y="2499515"/>
                <a:ext cx="458412" cy="319733"/>
              </a:xfrm>
              <a:prstGeom prst="rect">
                <a:avLst/>
              </a:prstGeom>
            </p:spPr>
          </p:pic>
        </p:grpSp>
        <p:sp>
          <p:nvSpPr>
            <p:cNvPr id="35" name="TextBox 69">
              <a:extLst>
                <a:ext uri="{FF2B5EF4-FFF2-40B4-BE49-F238E27FC236}">
                  <a16:creationId xmlns:a16="http://schemas.microsoft.com/office/drawing/2014/main" id="{3489A57E-67D1-4588-BBB0-8B789B3779D6}"/>
                </a:ext>
              </a:extLst>
            </p:cNvPr>
            <p:cNvSpPr txBox="1"/>
            <p:nvPr/>
          </p:nvSpPr>
          <p:spPr>
            <a:xfrm>
              <a:off x="7091021" y="2045484"/>
              <a:ext cx="1725840" cy="1531188"/>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Hvordan har det gått og jobbe med valgte problemet? </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Dypdykk: ta tak i det riktige problemet og søke «ut» av de vante banene</a:t>
              </a:r>
            </a:p>
            <a:p>
              <a:pPr marL="171450" indent="-171450">
                <a:spcAft>
                  <a:spcPts val="488"/>
                </a:spcAft>
                <a:buFont typeface="Arial" panose="020B0604020202020204" pitchFamily="34" charset="0"/>
                <a:buChar char="•"/>
              </a:pPr>
              <a:r>
                <a:rPr lang="nb-NO" sz="900">
                  <a:latin typeface="Open Sans" panose="020B0604020202020204" charset="0"/>
                  <a:cs typeface="Open Sans" panose="020B0604020202020204" charset="0"/>
                </a:rPr>
                <a:t>Rett tiltak til rett problem. Hva betyr dette i praksis</a:t>
              </a:r>
            </a:p>
            <a:p>
              <a:endParaRPr lang="nb-NO" sz="900"/>
            </a:p>
          </p:txBody>
        </p:sp>
        <p:sp>
          <p:nvSpPr>
            <p:cNvPr id="36" name="Rectangle 80">
              <a:extLst>
                <a:ext uri="{FF2B5EF4-FFF2-40B4-BE49-F238E27FC236}">
                  <a16:creationId xmlns:a16="http://schemas.microsoft.com/office/drawing/2014/main" id="{A7A2ABD6-4DBB-4A67-B069-E910DAD0CF8D}"/>
                </a:ext>
              </a:extLst>
            </p:cNvPr>
            <p:cNvSpPr/>
            <p:nvPr/>
          </p:nvSpPr>
          <p:spPr>
            <a:xfrm>
              <a:off x="7143678" y="1829585"/>
              <a:ext cx="1601866" cy="230832"/>
            </a:xfrm>
            <a:prstGeom prst="rect">
              <a:avLst/>
            </a:prstGeom>
          </p:spPr>
          <p:txBody>
            <a:bodyPr wrap="square" lIns="91440" tIns="45720" rIns="91440" bIns="45720" anchor="t">
              <a:spAutoFit/>
            </a:bodyPr>
            <a:lstStyle/>
            <a:p>
              <a:pPr algn="ctr"/>
              <a:r>
                <a:rPr lang="nb-NO" sz="900" b="1">
                  <a:latin typeface="Open Sans"/>
                  <a:cs typeface="Open Sans"/>
                </a:rPr>
                <a:t>Fellessamling</a:t>
              </a:r>
              <a:endParaRPr lang="nb-NO" sz="900" b="1">
                <a:latin typeface="Open Sans" panose="020B0604020202020204" charset="0"/>
                <a:cs typeface="Open Sans" panose="020B0604020202020204" charset="0"/>
              </a:endParaRPr>
            </a:p>
          </p:txBody>
        </p:sp>
      </p:grpSp>
    </p:spTree>
    <p:extLst>
      <p:ext uri="{BB962C8B-B14F-4D97-AF65-F5344CB8AC3E}">
        <p14:creationId xmlns:p14="http://schemas.microsoft.com/office/powerpoint/2010/main" val="825316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C83B2-309D-4DD8-8FC6-9ED2A95442E9}"/>
              </a:ext>
            </a:extLst>
          </p:cNvPr>
          <p:cNvGrpSpPr/>
          <p:nvPr/>
        </p:nvGrpSpPr>
        <p:grpSpPr>
          <a:xfrm>
            <a:off x="943279" y="619244"/>
            <a:ext cx="3911716" cy="3905011"/>
            <a:chOff x="4235119" y="935194"/>
            <a:chExt cx="3911716" cy="3905011"/>
          </a:xfrm>
        </p:grpSpPr>
        <p:sp>
          <p:nvSpPr>
            <p:cNvPr id="19" name="Rectangle: Rounded Corners 18">
              <a:extLst>
                <a:ext uri="{FF2B5EF4-FFF2-40B4-BE49-F238E27FC236}">
                  <a16:creationId xmlns:a16="http://schemas.microsoft.com/office/drawing/2014/main" id="{CAFF232D-1626-48D6-8316-F9A9FB9FD281}"/>
                </a:ext>
              </a:extLst>
            </p:cNvPr>
            <p:cNvSpPr/>
            <p:nvPr/>
          </p:nvSpPr>
          <p:spPr>
            <a:xfrm>
              <a:off x="4235119" y="2465109"/>
              <a:ext cx="2181930" cy="16496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Graphic 56" descr="Group brainstorm">
              <a:extLst>
                <a:ext uri="{FF2B5EF4-FFF2-40B4-BE49-F238E27FC236}">
                  <a16:creationId xmlns:a16="http://schemas.microsoft.com/office/drawing/2014/main" id="{EA28A8B8-A8F4-47EC-B1FA-B45E6F272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6557" y="1279623"/>
              <a:ext cx="786853" cy="617586"/>
            </a:xfrm>
            <a:prstGeom prst="rect">
              <a:avLst/>
            </a:prstGeom>
          </p:spPr>
        </p:pic>
        <p:sp>
          <p:nvSpPr>
            <p:cNvPr id="56" name="Rectangle 55">
              <a:extLst>
                <a:ext uri="{FF2B5EF4-FFF2-40B4-BE49-F238E27FC236}">
                  <a16:creationId xmlns:a16="http://schemas.microsoft.com/office/drawing/2014/main" id="{15BFACB9-EC6E-4782-9234-EEC3576AFB20}"/>
                </a:ext>
              </a:extLst>
            </p:cNvPr>
            <p:cNvSpPr/>
            <p:nvPr/>
          </p:nvSpPr>
          <p:spPr>
            <a:xfrm>
              <a:off x="4339984" y="935194"/>
              <a:ext cx="3600000" cy="361998"/>
            </a:xfrm>
            <a:prstGeom prst="rect">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lIns="44371" tIns="44371" rIns="44371" bIns="44371" rtlCol="0" anchor="ctr"/>
            <a:lstStyle/>
            <a:p>
              <a:pPr algn="ctr"/>
              <a:r>
                <a:rPr lang="nb-NO" sz="1219" b="1">
                  <a:solidFill>
                    <a:schemeClr val="bg1"/>
                  </a:solidFill>
                </a:rPr>
                <a:t>Modul 2</a:t>
              </a:r>
              <a:endParaRPr lang="nb-NO" sz="600" b="1">
                <a:solidFill>
                  <a:schemeClr val="bg1"/>
                </a:solidFill>
              </a:endParaRPr>
            </a:p>
          </p:txBody>
        </p:sp>
        <p:sp>
          <p:nvSpPr>
            <p:cNvPr id="72" name="TextBox 71">
              <a:extLst>
                <a:ext uri="{FF2B5EF4-FFF2-40B4-BE49-F238E27FC236}">
                  <a16:creationId xmlns:a16="http://schemas.microsoft.com/office/drawing/2014/main" id="{8D12C900-C82F-47C5-B5CC-00B57F42D0C0}"/>
                </a:ext>
              </a:extLst>
            </p:cNvPr>
            <p:cNvSpPr txBox="1"/>
            <p:nvPr/>
          </p:nvSpPr>
          <p:spPr>
            <a:xfrm>
              <a:off x="4339962" y="1950324"/>
              <a:ext cx="3058746" cy="261610"/>
            </a:xfrm>
            <a:prstGeom prst="rect">
              <a:avLst/>
            </a:prstGeom>
            <a:noFill/>
          </p:spPr>
          <p:txBody>
            <a:bodyPr wrap="square" rtlCol="0">
              <a:spAutoFit/>
            </a:bodyPr>
            <a:lstStyle/>
            <a:p>
              <a:r>
                <a:rPr lang="nb-NO" sz="1100" b="1">
                  <a:latin typeface="Open Sans" panose="020B0604020202020204" charset="0"/>
                  <a:cs typeface="Open Sans" panose="020B0604020202020204" charset="0"/>
                </a:rPr>
                <a:t>Samling på egen arbeidsplass</a:t>
              </a:r>
            </a:p>
          </p:txBody>
        </p:sp>
        <p:sp>
          <p:nvSpPr>
            <p:cNvPr id="59" name="Rectangle: Rounded Corners 58">
              <a:extLst>
                <a:ext uri="{FF2B5EF4-FFF2-40B4-BE49-F238E27FC236}">
                  <a16:creationId xmlns:a16="http://schemas.microsoft.com/office/drawing/2014/main" id="{2E585D16-25BD-42CC-82DD-7F31FCC99067}"/>
                </a:ext>
              </a:extLst>
            </p:cNvPr>
            <p:cNvSpPr/>
            <p:nvPr/>
          </p:nvSpPr>
          <p:spPr>
            <a:xfrm>
              <a:off x="4235119" y="3759687"/>
              <a:ext cx="2169416" cy="164969"/>
            </a:xfrm>
            <a:prstGeom prst="roundRect">
              <a:avLst/>
            </a:prstGeom>
            <a:solidFill>
              <a:srgbClr val="2C7B81"/>
            </a:solid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0" name="Group 19">
              <a:extLst>
                <a:ext uri="{FF2B5EF4-FFF2-40B4-BE49-F238E27FC236}">
                  <a16:creationId xmlns:a16="http://schemas.microsoft.com/office/drawing/2014/main" id="{D92C62D6-6954-475A-B5E2-F03EA653287D}"/>
                </a:ext>
              </a:extLst>
            </p:cNvPr>
            <p:cNvGrpSpPr/>
            <p:nvPr/>
          </p:nvGrpSpPr>
          <p:grpSpPr>
            <a:xfrm>
              <a:off x="7879597" y="1995304"/>
              <a:ext cx="267238" cy="506212"/>
              <a:chOff x="7557291" y="2077833"/>
              <a:chExt cx="401271" cy="795376"/>
            </a:xfrm>
          </p:grpSpPr>
          <p:grpSp>
            <p:nvGrpSpPr>
              <p:cNvPr id="61" name="Group 60">
                <a:extLst>
                  <a:ext uri="{FF2B5EF4-FFF2-40B4-BE49-F238E27FC236}">
                    <a16:creationId xmlns:a16="http://schemas.microsoft.com/office/drawing/2014/main" id="{B128B85D-F67A-4DAA-A253-DBA2AFDCADE4}"/>
                  </a:ext>
                </a:extLst>
              </p:cNvPr>
              <p:cNvGrpSpPr/>
              <p:nvPr/>
            </p:nvGrpSpPr>
            <p:grpSpPr>
              <a:xfrm>
                <a:off x="7557291" y="2209424"/>
                <a:ext cx="196991" cy="498817"/>
                <a:chOff x="505305" y="4134457"/>
                <a:chExt cx="196991" cy="498817"/>
              </a:xfrm>
              <a:solidFill>
                <a:srgbClr val="FFC000"/>
              </a:solidFill>
            </p:grpSpPr>
            <p:sp>
              <p:nvSpPr>
                <p:cNvPr id="100" name="Flowchart: Delay 99">
                  <a:extLst>
                    <a:ext uri="{FF2B5EF4-FFF2-40B4-BE49-F238E27FC236}">
                      <a16:creationId xmlns:a16="http://schemas.microsoft.com/office/drawing/2014/main" id="{F982D76A-4E3E-4794-8413-011BD50F1109}"/>
                    </a:ext>
                  </a:extLst>
                </p:cNvPr>
                <p:cNvSpPr/>
                <p:nvPr/>
              </p:nvSpPr>
              <p:spPr>
                <a:xfrm rot="16200000">
                  <a:off x="439483" y="4370460"/>
                  <a:ext cx="334652" cy="190975"/>
                </a:xfrm>
                <a:prstGeom prst="flowChartDelay">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1" name="Oval 100">
                  <a:extLst>
                    <a:ext uri="{FF2B5EF4-FFF2-40B4-BE49-F238E27FC236}">
                      <a16:creationId xmlns:a16="http://schemas.microsoft.com/office/drawing/2014/main" id="{D1F3A270-E684-402F-AAAB-B6F5B28168D3}"/>
                    </a:ext>
                  </a:extLst>
                </p:cNvPr>
                <p:cNvSpPr/>
                <p:nvPr/>
              </p:nvSpPr>
              <p:spPr>
                <a:xfrm>
                  <a:off x="505305" y="4134457"/>
                  <a:ext cx="190972" cy="179109"/>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5" name="Group 74">
                <a:extLst>
                  <a:ext uri="{FF2B5EF4-FFF2-40B4-BE49-F238E27FC236}">
                    <a16:creationId xmlns:a16="http://schemas.microsoft.com/office/drawing/2014/main" id="{CFFA03A1-20FC-4B71-BE7F-D4C66C0E3334}"/>
                  </a:ext>
                </a:extLst>
              </p:cNvPr>
              <p:cNvGrpSpPr/>
              <p:nvPr/>
            </p:nvGrpSpPr>
            <p:grpSpPr>
              <a:xfrm>
                <a:off x="7758885" y="2077833"/>
                <a:ext cx="199677" cy="496458"/>
                <a:chOff x="972897" y="4134457"/>
                <a:chExt cx="199677" cy="496458"/>
              </a:xfrm>
              <a:solidFill>
                <a:srgbClr val="D4E5E6"/>
              </a:solidFill>
            </p:grpSpPr>
            <p:sp>
              <p:nvSpPr>
                <p:cNvPr id="96" name="Flowchart: Delay 95">
                  <a:extLst>
                    <a:ext uri="{FF2B5EF4-FFF2-40B4-BE49-F238E27FC236}">
                      <a16:creationId xmlns:a16="http://schemas.microsoft.com/office/drawing/2014/main" id="{AFAD0A5A-B6DB-4583-9733-D46D3A254A29}"/>
                    </a:ext>
                  </a:extLst>
                </p:cNvPr>
                <p:cNvSpPr/>
                <p:nvPr/>
              </p:nvSpPr>
              <p:spPr>
                <a:xfrm rot="16200000">
                  <a:off x="901059" y="4368101"/>
                  <a:ext cx="334652" cy="190975"/>
                </a:xfrm>
                <a:prstGeom prst="flowChartDelay">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7" name="Oval 96">
                  <a:extLst>
                    <a:ext uri="{FF2B5EF4-FFF2-40B4-BE49-F238E27FC236}">
                      <a16:creationId xmlns:a16="http://schemas.microsoft.com/office/drawing/2014/main" id="{2FE70359-6A71-4280-8DCC-E6A513D05A2E}"/>
                    </a:ext>
                  </a:extLst>
                </p:cNvPr>
                <p:cNvSpPr/>
                <p:nvPr/>
              </p:nvSpPr>
              <p:spPr>
                <a:xfrm>
                  <a:off x="981602" y="4134457"/>
                  <a:ext cx="190972" cy="179109"/>
                </a:xfrm>
                <a:prstGeom prst="ellipse">
                  <a:avLst/>
                </a:prstGeom>
                <a:grpFill/>
                <a:ln>
                  <a:solidFill>
                    <a:srgbClr val="D4E5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77" name="Group 76">
                <a:extLst>
                  <a:ext uri="{FF2B5EF4-FFF2-40B4-BE49-F238E27FC236}">
                    <a16:creationId xmlns:a16="http://schemas.microsoft.com/office/drawing/2014/main" id="{A98D4EE8-133E-40EC-81B2-03CFF5E2548F}"/>
                  </a:ext>
                </a:extLst>
              </p:cNvPr>
              <p:cNvGrpSpPr/>
              <p:nvPr/>
            </p:nvGrpSpPr>
            <p:grpSpPr>
              <a:xfrm>
                <a:off x="7711202" y="2404255"/>
                <a:ext cx="198623" cy="468954"/>
                <a:chOff x="1671510" y="4159601"/>
                <a:chExt cx="198623" cy="468954"/>
              </a:xfrm>
              <a:solidFill>
                <a:srgbClr val="2C7B81"/>
              </a:solidFill>
            </p:grpSpPr>
            <p:sp>
              <p:nvSpPr>
                <p:cNvPr id="92" name="Flowchart: Delay 91">
                  <a:extLst>
                    <a:ext uri="{FF2B5EF4-FFF2-40B4-BE49-F238E27FC236}">
                      <a16:creationId xmlns:a16="http://schemas.microsoft.com/office/drawing/2014/main" id="{EB7787B4-79F4-47C2-BF47-F16DBF711C0C}"/>
                    </a:ext>
                  </a:extLst>
                </p:cNvPr>
                <p:cNvSpPr/>
                <p:nvPr/>
              </p:nvSpPr>
              <p:spPr>
                <a:xfrm rot="16200000">
                  <a:off x="1599672" y="4365741"/>
                  <a:ext cx="334652" cy="190975"/>
                </a:xfrm>
                <a:prstGeom prst="flowChartDelay">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3" name="Oval 92">
                  <a:extLst>
                    <a:ext uri="{FF2B5EF4-FFF2-40B4-BE49-F238E27FC236}">
                      <a16:creationId xmlns:a16="http://schemas.microsoft.com/office/drawing/2014/main" id="{F2B0BE15-1E35-47B0-8F79-BC351675F41C}"/>
                    </a:ext>
                  </a:extLst>
                </p:cNvPr>
                <p:cNvSpPr/>
                <p:nvPr/>
              </p:nvSpPr>
              <p:spPr>
                <a:xfrm>
                  <a:off x="1679161" y="4159601"/>
                  <a:ext cx="190972" cy="179109"/>
                </a:xfrm>
                <a:prstGeom prst="ellipse">
                  <a:avLst/>
                </a:prstGeom>
                <a:grpFill/>
                <a:ln>
                  <a:solidFill>
                    <a:srgbClr val="2C7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sp>
          <p:nvSpPr>
            <p:cNvPr id="79" name="TextBox 78">
              <a:extLst>
                <a:ext uri="{FF2B5EF4-FFF2-40B4-BE49-F238E27FC236}">
                  <a16:creationId xmlns:a16="http://schemas.microsoft.com/office/drawing/2014/main" id="{91360131-0A5F-49C4-9B67-EAD19307AFA9}"/>
                </a:ext>
              </a:extLst>
            </p:cNvPr>
            <p:cNvSpPr txBox="1"/>
            <p:nvPr/>
          </p:nvSpPr>
          <p:spPr>
            <a:xfrm>
              <a:off x="4337976" y="2185632"/>
              <a:ext cx="3660235" cy="2654573"/>
            </a:xfrm>
            <a:prstGeom prst="rect">
              <a:avLst/>
            </a:prstGeom>
            <a:noFill/>
          </p:spPr>
          <p:txBody>
            <a:bodyPr wrap="square" rtlCol="0">
              <a:spAutoFit/>
            </a:bodyPr>
            <a:lstStyle/>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Forberede personalmøtet (verktøy) </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Gjennomføre personalmøtet </a:t>
              </a:r>
              <a:br>
                <a:rPr lang="nb-NO" sz="1100">
                  <a:latin typeface="Open Sans" panose="020B0604020202020204" charset="0"/>
                  <a:cs typeface="Open Sans" panose="020B0604020202020204" charset="0"/>
                </a:rPr>
              </a:br>
              <a:r>
                <a:rPr lang="nb-NO" sz="1100">
                  <a:latin typeface="Open Sans" panose="020B0604020202020204" charset="0"/>
                  <a:cs typeface="Open Sans" panose="020B0604020202020204" charset="0"/>
                </a:rPr>
                <a:t>Hensikt å informere ansatte om kursets mål og at et utvidet partssamarbeid er ment for å forsterke et bedre arbeidsmiljø.</a:t>
              </a:r>
            </a:p>
            <a:p>
              <a:pPr marL="171450" indent="-171450">
                <a:spcAft>
                  <a:spcPts val="488"/>
                </a:spcAft>
                <a:buFont typeface="Arial" panose="020B0604020202020204" pitchFamily="34" charset="0"/>
                <a:buChar char="•"/>
              </a:pPr>
              <a:r>
                <a:rPr lang="nb-NO" sz="1100">
                  <a:latin typeface="Open Sans" panose="020B0604020202020204" charset="0"/>
                  <a:cs typeface="Open Sans" panose="020B0604020202020204" charset="0"/>
                </a:rPr>
                <a:t>Gjennomføre noen av oppgavene med ansatte for å definere hvor dere har gode drivere og hvor skoen trykker for forbedring.</a:t>
              </a:r>
            </a:p>
            <a:p>
              <a:pPr marL="171450" indent="-171450">
                <a:spcAft>
                  <a:spcPts val="488"/>
                </a:spcAft>
                <a:buFont typeface="Arial" panose="020B0604020202020204" pitchFamily="34" charset="0"/>
                <a:buChar char="•"/>
              </a:pPr>
              <a:r>
                <a:rPr lang="nb-NO" sz="1100">
                  <a:solidFill>
                    <a:schemeClr val="bg1"/>
                  </a:solidFill>
                  <a:latin typeface="Open Sans" panose="020B0604020202020204" charset="0"/>
                  <a:cs typeface="Open Sans" panose="020B0604020202020204" charset="0"/>
                </a:rPr>
                <a:t>Etter personalmøtet </a:t>
              </a:r>
              <a:br>
                <a:rPr lang="nb-NO" sz="1100">
                  <a:latin typeface="Open Sans" panose="020B0604020202020204" charset="0"/>
                  <a:cs typeface="Open Sans" panose="020B0604020202020204" charset="0"/>
                </a:rPr>
              </a:br>
              <a:r>
                <a:rPr lang="nb-NO" sz="1100">
                  <a:latin typeface="Open Sans" panose="020B0604020202020204" charset="0"/>
                  <a:cs typeface="Open Sans" panose="020B0604020202020204" charset="0"/>
                </a:rPr>
                <a:t>Bli trygg på utvidet partssamarbeid og øve på dette gjennom konkrete oppgaver som å definere rett problem. </a:t>
              </a:r>
              <a:br>
                <a:rPr lang="nb-NO" sz="1100">
                  <a:latin typeface="Open Sans" panose="020B0604020202020204" charset="0"/>
                  <a:cs typeface="Open Sans" panose="020B0604020202020204" charset="0"/>
                </a:rPr>
              </a:br>
              <a:r>
                <a:rPr lang="nb-NO" sz="1100">
                  <a:latin typeface="Open Sans" panose="020B0604020202020204" charset="0"/>
                  <a:cs typeface="Open Sans" panose="020B0604020202020204" charset="0"/>
                </a:rPr>
                <a:t>Reflektere over hvordan dere tre parter kan løse dette sammen. </a:t>
              </a:r>
              <a:endParaRPr lang="nb-NO" sz="1100"/>
            </a:p>
          </p:txBody>
        </p:sp>
      </p:grpSp>
    </p:spTree>
    <p:extLst>
      <p:ext uri="{BB962C8B-B14F-4D97-AF65-F5344CB8AC3E}">
        <p14:creationId xmlns:p14="http://schemas.microsoft.com/office/powerpoint/2010/main" val="407318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5FBD-D393-41DA-9A6E-CD9DAA88810E}"/>
              </a:ext>
            </a:extLst>
          </p:cNvPr>
          <p:cNvSpPr>
            <a:spLocks noGrp="1"/>
          </p:cNvSpPr>
          <p:nvPr>
            <p:ph type="title"/>
          </p:nvPr>
        </p:nvSpPr>
        <p:spPr>
          <a:xfrm>
            <a:off x="376950" y="246905"/>
            <a:ext cx="3930300" cy="1265100"/>
          </a:xfrm>
        </p:spPr>
        <p:txBody>
          <a:bodyPr/>
          <a:lstStyle/>
          <a:p>
            <a:r>
              <a:rPr lang="nb-NO"/>
              <a:t>Gjennomføring av modul 2</a:t>
            </a:r>
          </a:p>
        </p:txBody>
      </p:sp>
      <p:sp>
        <p:nvSpPr>
          <p:cNvPr id="6" name="Text Placeholder 3">
            <a:extLst>
              <a:ext uri="{FF2B5EF4-FFF2-40B4-BE49-F238E27FC236}">
                <a16:creationId xmlns:a16="http://schemas.microsoft.com/office/drawing/2014/main" id="{5DA1EAE4-E475-43E8-8253-5708082A84FB}"/>
              </a:ext>
            </a:extLst>
          </p:cNvPr>
          <p:cNvSpPr txBox="1">
            <a:spLocks/>
          </p:cNvSpPr>
          <p:nvPr/>
        </p:nvSpPr>
        <p:spPr>
          <a:xfrm>
            <a:off x="376950" y="4065796"/>
            <a:ext cx="4577868" cy="932924"/>
          </a:xfrm>
          <a:prstGeom prst="rect">
            <a:avLst/>
          </a:prstGeom>
          <a:solidFill>
            <a:schemeClr val="accent6">
              <a:lumMod val="5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r>
              <a:rPr lang="nb-NO" sz="900" b="1">
                <a:solidFill>
                  <a:schemeClr val="bg1"/>
                </a:solidFill>
                <a:latin typeface="Arial Nova" panose="020B0504020202020204" pitchFamily="34" charset="0"/>
                <a:cs typeface="Open Sans" panose="020B0604020202020204" charset="0"/>
              </a:rPr>
              <a:t>Etter møtet:</a:t>
            </a:r>
            <a:endParaRPr lang="nb-NO" sz="900">
              <a:solidFill>
                <a:schemeClr val="bg1"/>
              </a:solidFill>
              <a:latin typeface="Arial Nova" panose="020B0504020202020204" pitchFamily="34" charset="0"/>
              <a:cs typeface="Open Sans" panose="020B0604020202020204" charset="0"/>
            </a:endParaRPr>
          </a:p>
          <a:p>
            <a:pPr marL="177800" indent="-171450">
              <a:buFont typeface="Arial" panose="020B0604020202020204" pitchFamily="34" charset="0"/>
              <a:buChar char="•"/>
            </a:pPr>
            <a:r>
              <a:rPr lang="nb-NO" sz="900">
                <a:solidFill>
                  <a:schemeClr val="bg1"/>
                </a:solidFill>
                <a:latin typeface="Arial Nova" panose="020B0504020202020204" pitchFamily="34" charset="0"/>
              </a:rPr>
              <a:t>Dere tre parter jobber videre med det dere fikk som resultatet fra personalmøtet. Hva gikk bra? Hva kunne gått bedre? Og hvordan skal dere ta dette videre? </a:t>
            </a:r>
          </a:p>
          <a:p>
            <a:pPr marL="177800" indent="-171450">
              <a:buFont typeface="Arial" panose="020B0604020202020204" pitchFamily="34" charset="0"/>
              <a:buChar char="•"/>
            </a:pPr>
            <a:r>
              <a:rPr lang="nb-NO" sz="900">
                <a:solidFill>
                  <a:schemeClr val="bg1"/>
                </a:solidFill>
                <a:latin typeface="Arial Nova" panose="020B0504020202020204" pitchFamily="34" charset="0"/>
              </a:rPr>
              <a:t>Det vil bli en debrief av dette i modul 3. </a:t>
            </a:r>
            <a:endParaRPr lang="nb-NO" sz="900">
              <a:solidFill>
                <a:schemeClr val="bg1"/>
              </a:solidFill>
              <a:latin typeface="Arial Nova" panose="020B0504020202020204" pitchFamily="34" charset="0"/>
              <a:hlinkClick r:id="rId3">
                <a:extLst>
                  <a:ext uri="{A12FA001-AC4F-418D-AE19-62706E023703}">
                    <ahyp:hlinkClr xmlns:ahyp="http://schemas.microsoft.com/office/drawing/2018/hyperlinkcolor" val="tx"/>
                  </a:ext>
                </a:extLst>
              </a:hlinkClick>
            </a:endParaRPr>
          </a:p>
          <a:p>
            <a:endParaRPr lang="nb-NO" sz="900">
              <a:solidFill>
                <a:schemeClr val="bg1"/>
              </a:solidFill>
              <a:latin typeface="Arial Nova" panose="020B0504020202020204" pitchFamily="34" charset="0"/>
            </a:endParaRPr>
          </a:p>
        </p:txBody>
      </p:sp>
      <p:sp>
        <p:nvSpPr>
          <p:cNvPr id="7" name="Text Placeholder 3">
            <a:extLst>
              <a:ext uri="{FF2B5EF4-FFF2-40B4-BE49-F238E27FC236}">
                <a16:creationId xmlns:a16="http://schemas.microsoft.com/office/drawing/2014/main" id="{C069B1B0-1DF1-433F-92BD-BEAE8C173451}"/>
              </a:ext>
            </a:extLst>
          </p:cNvPr>
          <p:cNvSpPr txBox="1">
            <a:spLocks/>
          </p:cNvSpPr>
          <p:nvPr/>
        </p:nvSpPr>
        <p:spPr>
          <a:xfrm>
            <a:off x="376950" y="1789563"/>
            <a:ext cx="4577869" cy="1406530"/>
          </a:xfrm>
          <a:prstGeom prst="rect">
            <a:avLst/>
          </a:prstGeom>
          <a:solidFill>
            <a:srgbClr val="D4E5E6"/>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r>
              <a:rPr lang="nb-NO" sz="900" b="1">
                <a:latin typeface="Arial Nova" panose="020B0504020202020204" pitchFamily="34" charset="0"/>
                <a:cs typeface="Open Sans" panose="020B0604020202020204" charset="0"/>
              </a:rPr>
              <a:t>Før møtet:</a:t>
            </a:r>
            <a:br>
              <a:rPr lang="nb-NO" sz="900">
                <a:latin typeface="Arial Nova" panose="020B0504020202020204" pitchFamily="34" charset="0"/>
                <a:cs typeface="Open Sans" panose="020B0604020202020204" charset="0"/>
              </a:rPr>
            </a:br>
            <a:r>
              <a:rPr lang="nb-NO" sz="900">
                <a:latin typeface="Arial Nova" panose="020B0504020202020204" pitchFamily="34" charset="0"/>
                <a:cs typeface="Open Sans" panose="020B0604020202020204" charset="0"/>
              </a:rPr>
              <a:t>Skriv ut modellen med jobbressurser og jobbkrav – én til hver deltaker</a:t>
            </a:r>
          </a:p>
          <a:p>
            <a:r>
              <a:rPr lang="nb-NO" sz="900">
                <a:latin typeface="Arial Nova" panose="020B0504020202020204" pitchFamily="34" charset="0"/>
                <a:cs typeface="Open Sans" panose="020B0604020202020204" charset="0"/>
              </a:rPr>
              <a:t>Forbered eksempler på hva som ble sagt av dere selv og av andre deltakere i modul 1. </a:t>
            </a:r>
          </a:p>
          <a:p>
            <a:endParaRPr lang="nb-NO" sz="900">
              <a:latin typeface="Arial Nova" panose="020B0504020202020204" pitchFamily="34" charset="0"/>
              <a:cs typeface="Open Sans" panose="020B0604020202020204" charset="0"/>
            </a:endParaRPr>
          </a:p>
          <a:p>
            <a:r>
              <a:rPr lang="nb-NO" sz="900">
                <a:latin typeface="Arial Nova" panose="020B0504020202020204" pitchFamily="34" charset="0"/>
                <a:cs typeface="Open Sans" panose="020B0604020202020204" charset="0"/>
              </a:rPr>
              <a:t>Fordel ansvarsområder mellom dere. </a:t>
            </a:r>
          </a:p>
          <a:p>
            <a:pPr marL="177800" indent="-171450">
              <a:buFont typeface="Arial" panose="020B0604020202020204" pitchFamily="34" charset="0"/>
              <a:buChar char="•"/>
            </a:pPr>
            <a:r>
              <a:rPr lang="nb-NO" sz="900">
                <a:latin typeface="Arial Nova" panose="020B0504020202020204" pitchFamily="34" charset="0"/>
                <a:cs typeface="Open Sans" panose="020B0604020202020204" charset="0"/>
              </a:rPr>
              <a:t>én presenterer oppgaven og fasiliterer gjennomføringen</a:t>
            </a:r>
          </a:p>
          <a:p>
            <a:pPr marL="177800" indent="-171450">
              <a:buFont typeface="Arial" panose="020B0604020202020204" pitchFamily="34" charset="0"/>
              <a:buChar char="•"/>
            </a:pPr>
            <a:r>
              <a:rPr lang="nb-NO" sz="900">
                <a:latin typeface="Arial Nova" panose="020B0504020202020204" pitchFamily="34" charset="0"/>
                <a:cs typeface="Open Sans" panose="020B0604020202020204" charset="0"/>
              </a:rPr>
              <a:t>én noterer på tavlen </a:t>
            </a:r>
          </a:p>
          <a:p>
            <a:pPr marL="177800" indent="-171450">
              <a:buFont typeface="Arial" panose="020B0604020202020204" pitchFamily="34" charset="0"/>
              <a:buChar char="•"/>
            </a:pPr>
            <a:r>
              <a:rPr lang="nb-NO" sz="900">
                <a:latin typeface="Arial Nova" panose="020B0504020202020204" pitchFamily="34" charset="0"/>
                <a:cs typeface="Open Sans" panose="020B0604020202020204" charset="0"/>
              </a:rPr>
              <a:t>én tar bilder av tavlen og dokumenterer. </a:t>
            </a:r>
          </a:p>
          <a:p>
            <a:pPr marL="177800" indent="-171450">
              <a:buFont typeface="Arial" panose="020B0604020202020204" pitchFamily="34" charset="0"/>
              <a:buChar char="•"/>
            </a:pPr>
            <a:endParaRPr lang="nb-NO" sz="900">
              <a:latin typeface="Arial Nova" panose="020B0504020202020204" pitchFamily="34" charset="0"/>
              <a:cs typeface="Open Sans" panose="020B0604020202020204" charset="0"/>
            </a:endParaRPr>
          </a:p>
          <a:p>
            <a:endParaRPr lang="nb-NO" sz="900">
              <a:latin typeface="Arial Nova" panose="020B0504020202020204" pitchFamily="34" charset="0"/>
            </a:endParaRPr>
          </a:p>
        </p:txBody>
      </p:sp>
      <p:sp>
        <p:nvSpPr>
          <p:cNvPr id="8" name="Text Placeholder 3">
            <a:extLst>
              <a:ext uri="{FF2B5EF4-FFF2-40B4-BE49-F238E27FC236}">
                <a16:creationId xmlns:a16="http://schemas.microsoft.com/office/drawing/2014/main" id="{DF8A7E70-D7DC-441E-81CF-B570159B4137}"/>
              </a:ext>
            </a:extLst>
          </p:cNvPr>
          <p:cNvSpPr txBox="1">
            <a:spLocks/>
          </p:cNvSpPr>
          <p:nvPr/>
        </p:nvSpPr>
        <p:spPr>
          <a:xfrm>
            <a:off x="376951" y="3262502"/>
            <a:ext cx="4577868" cy="763508"/>
          </a:xfrm>
          <a:prstGeom prst="rect">
            <a:avLst/>
          </a:prstGeom>
          <a:solidFill>
            <a:srgbClr val="2D7C81">
              <a:alpha val="60000"/>
            </a:srgb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6350" marR="0" lvl="0" indent="0" algn="l" rtl="0" eaLnBrk="1" hangingPunct="1">
              <a:lnSpc>
                <a:spcPct val="115000"/>
              </a:lnSpc>
              <a:spcBef>
                <a:spcPts val="0"/>
              </a:spcBef>
              <a:spcAft>
                <a:spcPts val="0"/>
              </a:spcAft>
              <a:buClr>
                <a:schemeClr val="dk2"/>
              </a:buClr>
              <a:buSzPts val="1000"/>
              <a:buFontTx/>
              <a:buNone/>
              <a:tabLst/>
              <a:defRPr sz="1000" b="0" i="0" u="none" strike="noStrike" cap="none">
                <a:solidFill>
                  <a:schemeClr val="dk2"/>
                </a:solidFill>
                <a:latin typeface="Open Sans"/>
                <a:ea typeface="Open Sans"/>
                <a:cs typeface="Open Sans"/>
                <a:sym typeface="Open Sans"/>
              </a:defRPr>
            </a:lvl1pPr>
            <a:lvl2pPr marL="914400" marR="0" lvl="1"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2pPr>
            <a:lvl3pPr marL="1371600" marR="0" lvl="2"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3pPr>
            <a:lvl4pPr marL="1828800" marR="0" lvl="3"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4pPr>
            <a:lvl5pPr marL="2286000" marR="0" lvl="4"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5pPr>
            <a:lvl6pPr marL="2743200" marR="0" lvl="5"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6pPr>
            <a:lvl7pPr marL="3200400" marR="0" lvl="6"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7pPr>
            <a:lvl8pPr marL="3657600" marR="0" lvl="7"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8pPr>
            <a:lvl9pPr marL="4114800" marR="0" lvl="8" indent="-292100" algn="l" rtl="0" eaLnBrk="1" hangingPunct="1">
              <a:lnSpc>
                <a:spcPct val="115000"/>
              </a:lnSpc>
              <a:spcBef>
                <a:spcPts val="0"/>
              </a:spcBef>
              <a:spcAft>
                <a:spcPts val="0"/>
              </a:spcAft>
              <a:buClr>
                <a:schemeClr val="dk2"/>
              </a:buClr>
              <a:buSzPts val="1000"/>
              <a:buFont typeface="Open Sans"/>
              <a:buChar char="■"/>
              <a:defRPr sz="1000" b="0" i="0" u="none" strike="noStrike" cap="none">
                <a:solidFill>
                  <a:schemeClr val="dk2"/>
                </a:solidFill>
                <a:latin typeface="Open Sans"/>
                <a:ea typeface="Open Sans"/>
                <a:cs typeface="Open Sans"/>
                <a:sym typeface="Open Sans"/>
              </a:defRPr>
            </a:lvl9pPr>
          </a:lstStyle>
          <a:p>
            <a:r>
              <a:rPr lang="nb-NO" sz="900" b="1">
                <a:solidFill>
                  <a:schemeClr val="bg1"/>
                </a:solidFill>
                <a:latin typeface="Arial Nova" panose="020B0504020202020204" pitchFamily="34" charset="0"/>
                <a:cs typeface="Open Sans" panose="020B0604020202020204" charset="0"/>
              </a:rPr>
              <a:t>I møtet:</a:t>
            </a:r>
            <a:endParaRPr lang="nb-NO" sz="900">
              <a:solidFill>
                <a:schemeClr val="bg1"/>
              </a:solidFill>
              <a:latin typeface="Arial Nova" panose="020B0504020202020204" pitchFamily="34" charset="0"/>
              <a:cs typeface="Open Sans" panose="020B0604020202020204" charset="0"/>
            </a:endParaRPr>
          </a:p>
          <a:p>
            <a:pPr marL="177800" indent="-171450">
              <a:buFont typeface="Arial" panose="020B0604020202020204" pitchFamily="34" charset="0"/>
              <a:buChar char="•"/>
            </a:pPr>
            <a:r>
              <a:rPr lang="nb-NO" sz="900">
                <a:solidFill>
                  <a:schemeClr val="bg1"/>
                </a:solidFill>
                <a:latin typeface="Arial Nova" panose="020B0504020202020204" pitchFamily="34" charset="0"/>
                <a:cs typeface="Open Sans" panose="020B0604020202020204" charset="0"/>
              </a:rPr>
              <a:t>Forklar modellen med jobbressurser og jobbkrav</a:t>
            </a:r>
          </a:p>
          <a:p>
            <a:pPr marL="177800" indent="-171450">
              <a:buFont typeface="Arial" panose="020B0604020202020204" pitchFamily="34" charset="0"/>
              <a:buChar char="•"/>
            </a:pPr>
            <a:r>
              <a:rPr lang="nb-NO" sz="900">
                <a:solidFill>
                  <a:schemeClr val="bg1"/>
                </a:solidFill>
                <a:latin typeface="Arial Nova" panose="020B0504020202020204" pitchFamily="34" charset="0"/>
                <a:cs typeface="Open Sans" panose="020B0604020202020204" charset="0"/>
              </a:rPr>
              <a:t>Bruk eksemplene fra samling 1  til å sette i gang dialogen i gruppen. </a:t>
            </a:r>
          </a:p>
          <a:p>
            <a:pPr marL="177800" indent="-171450">
              <a:buFont typeface="Arial" panose="020B0604020202020204" pitchFamily="34" charset="0"/>
              <a:buChar char="•"/>
            </a:pPr>
            <a:r>
              <a:rPr lang="nb-NO" sz="900">
                <a:solidFill>
                  <a:schemeClr val="bg1"/>
                </a:solidFill>
                <a:latin typeface="Arial Nova" panose="020B0504020202020204" pitchFamily="34" charset="0"/>
              </a:rPr>
              <a:t>Noter og oppsummer sammen med deltakerne</a:t>
            </a:r>
          </a:p>
          <a:p>
            <a:endParaRPr lang="nb-NO" sz="900">
              <a:solidFill>
                <a:schemeClr val="bg1"/>
              </a:solidFill>
              <a:latin typeface="Arial Nova" panose="020B0504020202020204" pitchFamily="34" charset="0"/>
            </a:endParaRPr>
          </a:p>
        </p:txBody>
      </p:sp>
    </p:spTree>
    <p:extLst>
      <p:ext uri="{BB962C8B-B14F-4D97-AF65-F5344CB8AC3E}">
        <p14:creationId xmlns:p14="http://schemas.microsoft.com/office/powerpoint/2010/main" val="1354219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4E4D-D18B-4EF1-9F24-4A9251E7F1CA}"/>
              </a:ext>
            </a:extLst>
          </p:cNvPr>
          <p:cNvSpPr>
            <a:spLocks noGrp="1"/>
          </p:cNvSpPr>
          <p:nvPr>
            <p:ph type="title"/>
          </p:nvPr>
        </p:nvSpPr>
        <p:spPr>
          <a:xfrm>
            <a:off x="339634" y="597425"/>
            <a:ext cx="3930300" cy="1265100"/>
          </a:xfrm>
        </p:spPr>
        <p:txBody>
          <a:bodyPr/>
          <a:lstStyle/>
          <a:p>
            <a:r>
              <a:rPr lang="nb-NO"/>
              <a:t>Forberede møte med personale</a:t>
            </a:r>
          </a:p>
        </p:txBody>
      </p:sp>
      <p:sp>
        <p:nvSpPr>
          <p:cNvPr id="3" name="Text Placeholder 2">
            <a:extLst>
              <a:ext uri="{FF2B5EF4-FFF2-40B4-BE49-F238E27FC236}">
                <a16:creationId xmlns:a16="http://schemas.microsoft.com/office/drawing/2014/main" id="{C65473C2-47A3-4C24-9164-6599DF0F378F}"/>
              </a:ext>
            </a:extLst>
          </p:cNvPr>
          <p:cNvSpPr>
            <a:spLocks noGrp="1"/>
          </p:cNvSpPr>
          <p:nvPr>
            <p:ph type="body" idx="1"/>
          </p:nvPr>
        </p:nvSpPr>
        <p:spPr/>
        <p:txBody>
          <a:bodyPr>
            <a:normAutofit fontScale="77500" lnSpcReduction="20000"/>
          </a:bodyPr>
          <a:lstStyle/>
          <a:p>
            <a:r>
              <a:rPr lang="nb-NO">
                <a:solidFill>
                  <a:schemeClr val="tx1"/>
                </a:solidFill>
              </a:rPr>
              <a:t>Vi anbefaler at dere har en god regi på personalmøtet for å få det gjennomført som ønsket. Derfor har vi laget et forslag til hvordan dere kan gjøre forberedelsene. </a:t>
            </a:r>
          </a:p>
          <a:p>
            <a:endParaRPr lang="nb-NO">
              <a:solidFill>
                <a:schemeClr val="tx1"/>
              </a:solidFill>
            </a:endParaRPr>
          </a:p>
          <a:p>
            <a:pPr marL="234950" indent="-228600">
              <a:buFont typeface="+mj-lt"/>
              <a:buAutoNum type="arabicPeriod"/>
            </a:pPr>
            <a:r>
              <a:rPr lang="nb-NO" b="1">
                <a:solidFill>
                  <a:schemeClr val="tx1"/>
                </a:solidFill>
              </a:rPr>
              <a:t>Dere bør utarbeide en HØRA. </a:t>
            </a:r>
            <a:r>
              <a:rPr lang="nb-NO">
                <a:solidFill>
                  <a:schemeClr val="tx1"/>
                </a:solidFill>
              </a:rPr>
              <a:t>HØRA står for Hensikt, Ønsket Resultat og Agenda. Beskriv hva som er hensikt med møtet, hva som skal være resultat når møtet er ferdig, og en agenda. </a:t>
            </a:r>
            <a:br>
              <a:rPr lang="nb-NO">
                <a:solidFill>
                  <a:schemeClr val="tx1"/>
                </a:solidFill>
              </a:rPr>
            </a:br>
            <a:br>
              <a:rPr lang="nb-NO">
                <a:solidFill>
                  <a:schemeClr val="tx1"/>
                </a:solidFill>
              </a:rPr>
            </a:br>
            <a:r>
              <a:rPr lang="nb-NO">
                <a:solidFill>
                  <a:schemeClr val="tx1"/>
                </a:solidFill>
              </a:rPr>
              <a:t>Dette verktøyet gir dere god regi på møtet (hensikt og agenda), samt at dere er omforent om hva dere ønsker å få ut av møtet (ønsket resultat) og at dere er samsnakket om hvilke rolle og oppgave hver av dere tre skal ha (agenda)</a:t>
            </a:r>
          </a:p>
          <a:p>
            <a:pPr marL="234950" indent="-228600">
              <a:buFont typeface="+mj-lt"/>
              <a:buAutoNum type="arabicPeriod"/>
            </a:pPr>
            <a:endParaRPr lang="nb-NO">
              <a:solidFill>
                <a:schemeClr val="tx1"/>
              </a:solidFill>
            </a:endParaRPr>
          </a:p>
          <a:p>
            <a:pPr marL="234950" indent="-228600">
              <a:buFont typeface="+mj-lt"/>
              <a:buAutoNum type="arabicPeriod"/>
            </a:pPr>
            <a:r>
              <a:rPr lang="nb-NO" b="1">
                <a:solidFill>
                  <a:schemeClr val="tx1"/>
                </a:solidFill>
              </a:rPr>
              <a:t>Kalle inn til personalmøtet </a:t>
            </a:r>
            <a:br>
              <a:rPr lang="nb-NO">
                <a:solidFill>
                  <a:schemeClr val="tx1"/>
                </a:solidFill>
              </a:rPr>
            </a:br>
            <a:r>
              <a:rPr lang="nb-NO">
                <a:solidFill>
                  <a:schemeClr val="tx1"/>
                </a:solidFill>
              </a:rPr>
              <a:t>Hvis mulig bør dere formidle HØRA i innkallingen for å sikre at alle har fått med seg at personalmøtet vil ha et annet innhold enn vanlig. </a:t>
            </a:r>
          </a:p>
          <a:p>
            <a:pPr marL="234950" indent="-228600">
              <a:buFont typeface="+mj-lt"/>
              <a:buAutoNum type="arabicPeriod"/>
            </a:pPr>
            <a:endParaRPr lang="nb-NO">
              <a:solidFill>
                <a:schemeClr val="tx1"/>
              </a:solidFill>
            </a:endParaRPr>
          </a:p>
          <a:p>
            <a:pPr marL="234950" indent="-228600">
              <a:buFont typeface="+mj-lt"/>
              <a:buAutoNum type="arabicPeriod"/>
            </a:pPr>
            <a:r>
              <a:rPr lang="nb-NO">
                <a:solidFill>
                  <a:schemeClr val="tx1"/>
                </a:solidFill>
              </a:rPr>
              <a:t>Bli enige om hvem som leder / fasiliterer hva basert på agendapunktene. Det er viktig at dere alle tre bytter på å lede møtet, og dokumentere. </a:t>
            </a:r>
          </a:p>
          <a:p>
            <a:pPr marL="234950" indent="-228600">
              <a:buFont typeface="+mj-lt"/>
              <a:buAutoNum type="arabicPeriod"/>
            </a:pPr>
            <a:endParaRPr lang="nb-NO">
              <a:solidFill>
                <a:schemeClr val="tx1"/>
              </a:solidFill>
            </a:endParaRPr>
          </a:p>
          <a:p>
            <a:pPr marL="234950" indent="-228600">
              <a:buFont typeface="+mj-lt"/>
              <a:buAutoNum type="arabicPeriod"/>
            </a:pPr>
            <a:r>
              <a:rPr lang="nb-NO">
                <a:solidFill>
                  <a:schemeClr val="tx1"/>
                </a:solidFill>
              </a:rPr>
              <a:t>Dersom dere er usikre kan ta dere ta kontakt med hjelper. </a:t>
            </a:r>
          </a:p>
          <a:p>
            <a:pPr marL="234950" indent="-228600">
              <a:buFont typeface="+mj-lt"/>
              <a:buAutoNum type="arabicPeriod"/>
            </a:pPr>
            <a:endParaRPr lang="nb-NO">
              <a:solidFill>
                <a:schemeClr val="tx1"/>
              </a:solidFill>
            </a:endParaRPr>
          </a:p>
          <a:p>
            <a:endParaRPr lang="nb-NO">
              <a:solidFill>
                <a:schemeClr val="tx1"/>
              </a:solidFill>
            </a:endParaRPr>
          </a:p>
          <a:p>
            <a:pPr marL="177800" indent="-171450">
              <a:buFontTx/>
              <a:buChar char="-"/>
            </a:pPr>
            <a:endParaRPr lang="nb-NO">
              <a:solidFill>
                <a:schemeClr val="tx1"/>
              </a:solidFill>
            </a:endParaRPr>
          </a:p>
          <a:p>
            <a:endParaRPr lang="nb-NO">
              <a:solidFill>
                <a:schemeClr val="tx1"/>
              </a:solidFill>
            </a:endParaRPr>
          </a:p>
          <a:p>
            <a:endParaRPr lang="nb-NO">
              <a:solidFill>
                <a:schemeClr val="tx1"/>
              </a:solidFill>
            </a:endParaRPr>
          </a:p>
          <a:p>
            <a:endParaRPr lang="nb-NO">
              <a:solidFill>
                <a:schemeClr val="tx1"/>
              </a:solidFill>
            </a:endParaRPr>
          </a:p>
        </p:txBody>
      </p:sp>
      <p:sp>
        <p:nvSpPr>
          <p:cNvPr id="6" name="TextBox 5">
            <a:extLst>
              <a:ext uri="{FF2B5EF4-FFF2-40B4-BE49-F238E27FC236}">
                <a16:creationId xmlns:a16="http://schemas.microsoft.com/office/drawing/2014/main" id="{D1FAAD43-3212-4116-BC78-E3EBC6D7FEC4}"/>
              </a:ext>
            </a:extLst>
          </p:cNvPr>
          <p:cNvSpPr txBox="1"/>
          <p:nvPr/>
        </p:nvSpPr>
        <p:spPr>
          <a:xfrm>
            <a:off x="4924230" y="2286259"/>
            <a:ext cx="3856960" cy="2739211"/>
          </a:xfrm>
          <a:prstGeom prst="rect">
            <a:avLst/>
          </a:prstGeom>
          <a:solidFill>
            <a:schemeClr val="tx2"/>
          </a:solidFill>
        </p:spPr>
        <p:txBody>
          <a:bodyPr wrap="square" rtlCol="0">
            <a:spAutoFit/>
          </a:bodyPr>
          <a:lstStyle/>
          <a:p>
            <a:r>
              <a:rPr lang="nb-NO" sz="900"/>
              <a:t>God regi på personalmøtet har alt å si for et godt utbytte for alle som deltar. HØRA-teknikken hjelper dere å forberede på en god måte. HØRA står for </a:t>
            </a:r>
            <a:r>
              <a:rPr lang="nb-NO" sz="900" b="1"/>
              <a:t>Hensikt</a:t>
            </a:r>
            <a:r>
              <a:rPr lang="nb-NO" sz="900"/>
              <a:t>, </a:t>
            </a:r>
            <a:r>
              <a:rPr lang="nb-NO" sz="900" b="1"/>
              <a:t>Ønsket</a:t>
            </a:r>
            <a:r>
              <a:rPr lang="nb-NO" sz="900"/>
              <a:t> </a:t>
            </a:r>
            <a:r>
              <a:rPr lang="nb-NO" sz="900" b="1"/>
              <a:t>Resultat</a:t>
            </a:r>
            <a:r>
              <a:rPr lang="nb-NO" sz="900"/>
              <a:t> og </a:t>
            </a:r>
            <a:r>
              <a:rPr lang="nb-NO" sz="900" b="1"/>
              <a:t>Agenda</a:t>
            </a:r>
            <a:r>
              <a:rPr lang="nb-NO" sz="900"/>
              <a:t>.</a:t>
            </a:r>
          </a:p>
          <a:p>
            <a:endParaRPr lang="nb-NO" sz="900"/>
          </a:p>
          <a:p>
            <a:r>
              <a:rPr lang="nb-NO" sz="900"/>
              <a:t>1. Bruk 15-30 minutter sammen til en forberedende HØRA for personalmøtet, og fyll ut punktene under</a:t>
            </a:r>
          </a:p>
          <a:p>
            <a:endParaRPr lang="nb-NO" sz="900"/>
          </a:p>
          <a:p>
            <a:r>
              <a:rPr lang="nb-NO" sz="900"/>
              <a:t>- Hensikten med møtet vårt er ....................................................</a:t>
            </a:r>
          </a:p>
          <a:p>
            <a:r>
              <a:rPr lang="nb-NO" sz="900"/>
              <a:t>.....................................................................................................</a:t>
            </a:r>
          </a:p>
          <a:p>
            <a:endParaRPr lang="nb-NO" sz="900"/>
          </a:p>
          <a:p>
            <a:r>
              <a:rPr lang="nb-NO" sz="900"/>
              <a:t>- Ønsket resultat for møtet vårt er at ............................................</a:t>
            </a:r>
          </a:p>
          <a:p>
            <a:r>
              <a:rPr lang="nb-NO" sz="900"/>
              <a:t>......................................................................................................</a:t>
            </a:r>
          </a:p>
          <a:p>
            <a:endParaRPr lang="nb-NO" sz="900"/>
          </a:p>
          <a:p>
            <a:pPr marL="171450" indent="-171450">
              <a:buFontTx/>
              <a:buChar char="-"/>
            </a:pPr>
            <a:r>
              <a:rPr lang="nb-NO" sz="900"/>
              <a:t>Agenda for møtet er …………………………………………......</a:t>
            </a:r>
          </a:p>
          <a:p>
            <a:r>
              <a:rPr lang="nb-NO" sz="900"/>
              <a:t>………………………………………………………………………….</a:t>
            </a:r>
          </a:p>
          <a:p>
            <a:r>
              <a:rPr lang="nb-NO" sz="900"/>
              <a:t>………………………………………………………………………….</a:t>
            </a:r>
            <a:br>
              <a:rPr lang="nb-NO" sz="900"/>
            </a:br>
            <a:r>
              <a:rPr lang="nb-NO" sz="800" i="1"/>
              <a:t>(Fordel agendapunkter dere tre  imellom. Hvem sier hva når?)</a:t>
            </a:r>
          </a:p>
          <a:p>
            <a:endParaRPr lang="nb-NO" sz="1000"/>
          </a:p>
          <a:p>
            <a:endParaRPr lang="nb-NO" sz="1000"/>
          </a:p>
        </p:txBody>
      </p:sp>
      <p:sp>
        <p:nvSpPr>
          <p:cNvPr id="7" name="Title 1">
            <a:extLst>
              <a:ext uri="{FF2B5EF4-FFF2-40B4-BE49-F238E27FC236}">
                <a16:creationId xmlns:a16="http://schemas.microsoft.com/office/drawing/2014/main" id="{60C243EB-6F20-48B7-804B-265FB9561D0D}"/>
              </a:ext>
            </a:extLst>
          </p:cNvPr>
          <p:cNvSpPr txBox="1">
            <a:spLocks/>
          </p:cNvSpPr>
          <p:nvPr/>
        </p:nvSpPr>
        <p:spPr>
          <a:xfrm>
            <a:off x="4924230" y="597425"/>
            <a:ext cx="3930300" cy="1265100"/>
          </a:xfrm>
          <a:prstGeom prst="rect">
            <a:avLst/>
          </a:prstGeom>
          <a:solidFill>
            <a:schemeClr val="tx2"/>
          </a:solid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b-NO"/>
              <a:t>Mal til HØRA</a:t>
            </a:r>
          </a:p>
        </p:txBody>
      </p:sp>
      <p:pic>
        <p:nvPicPr>
          <p:cNvPr id="8" name="Picture 7">
            <a:extLst>
              <a:ext uri="{FF2B5EF4-FFF2-40B4-BE49-F238E27FC236}">
                <a16:creationId xmlns:a16="http://schemas.microsoft.com/office/drawing/2014/main" id="{B16885A6-CFC7-4E78-9928-74550FAA8E64}"/>
              </a:ext>
            </a:extLst>
          </p:cNvPr>
          <p:cNvPicPr>
            <a:picLocks noChangeAspect="1"/>
          </p:cNvPicPr>
          <p:nvPr/>
        </p:nvPicPr>
        <p:blipFill>
          <a:blip r:embed="rId3"/>
          <a:stretch>
            <a:fillRect/>
          </a:stretch>
        </p:blipFill>
        <p:spPr>
          <a:xfrm>
            <a:off x="5126335" y="2123863"/>
            <a:ext cx="431189" cy="162396"/>
          </a:xfrm>
          <a:prstGeom prst="rect">
            <a:avLst/>
          </a:prstGeom>
        </p:spPr>
      </p:pic>
    </p:spTree>
    <p:extLst>
      <p:ext uri="{BB962C8B-B14F-4D97-AF65-F5344CB8AC3E}">
        <p14:creationId xmlns:p14="http://schemas.microsoft.com/office/powerpoint/2010/main" val="3342343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FAAD43-3212-4116-BC78-E3EBC6D7FEC4}"/>
              </a:ext>
            </a:extLst>
          </p:cNvPr>
          <p:cNvSpPr txBox="1"/>
          <p:nvPr/>
        </p:nvSpPr>
        <p:spPr>
          <a:xfrm>
            <a:off x="376059" y="2286259"/>
            <a:ext cx="3856960" cy="2585323"/>
          </a:xfrm>
          <a:prstGeom prst="rect">
            <a:avLst/>
          </a:prstGeom>
          <a:solidFill>
            <a:schemeClr val="tx2"/>
          </a:solidFill>
        </p:spPr>
        <p:txBody>
          <a:bodyPr wrap="square" rtlCol="0">
            <a:spAutoFit/>
          </a:bodyPr>
          <a:lstStyle/>
          <a:p>
            <a:r>
              <a:rPr lang="nb-NO" sz="900" b="1" dirty="0"/>
              <a:t>Hensikten med møtet vårt er</a:t>
            </a:r>
          </a:p>
          <a:p>
            <a:r>
              <a:rPr lang="nb-NO" sz="900" dirty="0"/>
              <a:t>Sette ansatte i avdelingen inn i:  </a:t>
            </a:r>
          </a:p>
          <a:p>
            <a:pPr marL="171450" indent="-171450">
              <a:buFont typeface="Arial" panose="020B0604020202020204" pitchFamily="34" charset="0"/>
              <a:buChar char="•"/>
            </a:pPr>
            <a:r>
              <a:rPr lang="nb-NO" sz="900" dirty="0"/>
              <a:t>Målet for IA-bransjeprogrammet</a:t>
            </a:r>
          </a:p>
          <a:p>
            <a:pPr marL="171450" indent="-171450">
              <a:buFont typeface="Arial" panose="020B0604020202020204" pitchFamily="34" charset="0"/>
              <a:buChar char="•"/>
            </a:pPr>
            <a:r>
              <a:rPr lang="nb-NO" sz="900"/>
              <a:t>Målet for kurset om Rolleforståelse og partssamarbeid </a:t>
            </a:r>
          </a:p>
          <a:p>
            <a:pPr marL="171450" indent="-171450">
              <a:buFont typeface="Arial" panose="020B0604020202020204" pitchFamily="34" charset="0"/>
              <a:buChar char="•"/>
            </a:pPr>
            <a:r>
              <a:rPr lang="nb-NO" sz="900"/>
              <a:t>Hvordan kurset vil påvirke avdelingen og de ansatte</a:t>
            </a:r>
          </a:p>
          <a:p>
            <a:endParaRPr lang="nb-NO" sz="900"/>
          </a:p>
          <a:p>
            <a:r>
              <a:rPr lang="nb-NO" sz="900"/>
              <a:t>Involvere ansatte i prosessen som dere tre skal jobbe med fremover. Gjennom gruppeoppgaver skal vi sammen snakke om hvilke faktorer som påvirker arbeidsmiljøet positivt og hvilke faktorer som påvirker negativt. </a:t>
            </a:r>
          </a:p>
          <a:p>
            <a:endParaRPr lang="nb-NO" sz="900"/>
          </a:p>
          <a:p>
            <a:r>
              <a:rPr lang="nb-NO" sz="900" b="1"/>
              <a:t>Ønsket resultat for møtet vårt er at</a:t>
            </a:r>
          </a:p>
          <a:p>
            <a:pPr marL="171450" indent="-171450">
              <a:buFont typeface="Arial" panose="020B0604020202020204" pitchFamily="34" charset="0"/>
              <a:buChar char="•"/>
            </a:pPr>
            <a:r>
              <a:rPr lang="nb-NO" sz="900" dirty="0"/>
              <a:t>De ansatte skal oppleve at å delta i denne piloten er nyttig og relevant for dem utfra egen rolle og ståsted. </a:t>
            </a:r>
          </a:p>
          <a:p>
            <a:pPr marL="171450" indent="-171450">
              <a:buFont typeface="Arial" panose="020B0604020202020204" pitchFamily="34" charset="0"/>
              <a:buChar char="•"/>
            </a:pPr>
            <a:r>
              <a:rPr lang="nb-NO" sz="900" dirty="0"/>
              <a:t>Møtet skal motivere de ansatte til videre innsats for bedre arbeidsmiljø og redusert sykefravær og turnover.</a:t>
            </a:r>
          </a:p>
          <a:p>
            <a:pPr marL="171450" indent="-171450">
              <a:buFont typeface="Arial" panose="020B0604020202020204" pitchFamily="34" charset="0"/>
              <a:buChar char="•"/>
            </a:pPr>
            <a:r>
              <a:rPr lang="nb-NO" sz="900" dirty="0"/>
              <a:t>Ansattes refleksjoner fra gruppeoppgavene er nedskrevet for videre bearbeiding i modul 2</a:t>
            </a:r>
            <a:endParaRPr lang="nb-NO" sz="1000" dirty="0"/>
          </a:p>
        </p:txBody>
      </p:sp>
      <p:sp>
        <p:nvSpPr>
          <p:cNvPr id="7" name="Title 1">
            <a:extLst>
              <a:ext uri="{FF2B5EF4-FFF2-40B4-BE49-F238E27FC236}">
                <a16:creationId xmlns:a16="http://schemas.microsoft.com/office/drawing/2014/main" id="{60C243EB-6F20-48B7-804B-265FB9561D0D}"/>
              </a:ext>
            </a:extLst>
          </p:cNvPr>
          <p:cNvSpPr txBox="1">
            <a:spLocks/>
          </p:cNvSpPr>
          <p:nvPr/>
        </p:nvSpPr>
        <p:spPr>
          <a:xfrm>
            <a:off x="376059" y="597425"/>
            <a:ext cx="3930300" cy="1265100"/>
          </a:xfrm>
          <a:prstGeom prst="rect">
            <a:avLst/>
          </a:prstGeom>
          <a:solidFill>
            <a:schemeClr val="tx2"/>
          </a:solidFill>
          <a:ln>
            <a:noFill/>
          </a:ln>
        </p:spPr>
        <p:txBody>
          <a:bodyPr spcFirstLastPara="1" wrap="square" lIns="91425" tIns="91425" rIns="91425" bIns="91425" anchor="b"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Titillium Web"/>
              <a:buNone/>
              <a:defRPr sz="2800" b="1" i="0" u="none" strike="noStrike" cap="none">
                <a:solidFill>
                  <a:schemeClr val="dk1"/>
                </a:solidFill>
                <a:latin typeface="Titillium Web"/>
                <a:ea typeface="Titillium Web"/>
                <a:cs typeface="Titillium Web"/>
                <a:sym typeface="Titillium Web"/>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b-NO" dirty="0"/>
              <a:t>Eksempel HØRA</a:t>
            </a:r>
          </a:p>
        </p:txBody>
      </p:sp>
      <p:pic>
        <p:nvPicPr>
          <p:cNvPr id="8" name="Picture 7">
            <a:extLst>
              <a:ext uri="{FF2B5EF4-FFF2-40B4-BE49-F238E27FC236}">
                <a16:creationId xmlns:a16="http://schemas.microsoft.com/office/drawing/2014/main" id="{B16885A6-CFC7-4E78-9928-74550FAA8E64}"/>
              </a:ext>
            </a:extLst>
          </p:cNvPr>
          <p:cNvPicPr>
            <a:picLocks noChangeAspect="1"/>
          </p:cNvPicPr>
          <p:nvPr/>
        </p:nvPicPr>
        <p:blipFill>
          <a:blip r:embed="rId3"/>
          <a:stretch>
            <a:fillRect/>
          </a:stretch>
        </p:blipFill>
        <p:spPr>
          <a:xfrm>
            <a:off x="5126335" y="2123863"/>
            <a:ext cx="431189" cy="162396"/>
          </a:xfrm>
          <a:prstGeom prst="rect">
            <a:avLst/>
          </a:prstGeom>
        </p:spPr>
      </p:pic>
      <p:graphicFrame>
        <p:nvGraphicFramePr>
          <p:cNvPr id="13" name="Table 2">
            <a:extLst>
              <a:ext uri="{FF2B5EF4-FFF2-40B4-BE49-F238E27FC236}">
                <a16:creationId xmlns:a16="http://schemas.microsoft.com/office/drawing/2014/main" id="{44E72EF5-F797-4566-ABFB-DC19D891E789}"/>
              </a:ext>
            </a:extLst>
          </p:cNvPr>
          <p:cNvGraphicFramePr>
            <a:graphicFrameLocks noGrp="1"/>
          </p:cNvGraphicFramePr>
          <p:nvPr>
            <p:extLst>
              <p:ext uri="{D42A27DB-BD31-4B8C-83A1-F6EECF244321}">
                <p14:modId xmlns:p14="http://schemas.microsoft.com/office/powerpoint/2010/main" val="182444837"/>
              </p:ext>
            </p:extLst>
          </p:nvPr>
        </p:nvGraphicFramePr>
        <p:xfrm>
          <a:off x="4649519" y="2057262"/>
          <a:ext cx="4156732" cy="2814320"/>
        </p:xfrm>
        <a:graphic>
          <a:graphicData uri="http://schemas.openxmlformats.org/drawingml/2006/table">
            <a:tbl>
              <a:tblPr firstRow="1" bandRow="1">
                <a:tableStyleId>{5C22544A-7EE6-4342-B048-85BDC9FD1C3A}</a:tableStyleId>
              </a:tblPr>
              <a:tblGrid>
                <a:gridCol w="403943">
                  <a:extLst>
                    <a:ext uri="{9D8B030D-6E8A-4147-A177-3AD203B41FA5}">
                      <a16:colId xmlns:a16="http://schemas.microsoft.com/office/drawing/2014/main" val="1956105374"/>
                    </a:ext>
                  </a:extLst>
                </a:gridCol>
                <a:gridCol w="2508756">
                  <a:extLst>
                    <a:ext uri="{9D8B030D-6E8A-4147-A177-3AD203B41FA5}">
                      <a16:colId xmlns:a16="http://schemas.microsoft.com/office/drawing/2014/main" val="2907399782"/>
                    </a:ext>
                  </a:extLst>
                </a:gridCol>
                <a:gridCol w="816270">
                  <a:extLst>
                    <a:ext uri="{9D8B030D-6E8A-4147-A177-3AD203B41FA5}">
                      <a16:colId xmlns:a16="http://schemas.microsoft.com/office/drawing/2014/main" val="1458125949"/>
                    </a:ext>
                  </a:extLst>
                </a:gridCol>
                <a:gridCol w="427763">
                  <a:extLst>
                    <a:ext uri="{9D8B030D-6E8A-4147-A177-3AD203B41FA5}">
                      <a16:colId xmlns:a16="http://schemas.microsoft.com/office/drawing/2014/main" val="1211311623"/>
                    </a:ext>
                  </a:extLst>
                </a:gridCol>
              </a:tblGrid>
              <a:tr h="370840">
                <a:tc>
                  <a:txBody>
                    <a:bodyPr/>
                    <a:lstStyle/>
                    <a:p>
                      <a:r>
                        <a:rPr lang="nb-NO" sz="800" dirty="0">
                          <a:latin typeface="Arial Nova"/>
                        </a:rPr>
                        <a:t>#</a:t>
                      </a:r>
                    </a:p>
                  </a:txBody>
                  <a:tcPr/>
                </a:tc>
                <a:tc>
                  <a:txBody>
                    <a:bodyPr/>
                    <a:lstStyle/>
                    <a:p>
                      <a:r>
                        <a:rPr lang="nb-NO" sz="800" dirty="0">
                          <a:latin typeface="Arial Nova"/>
                        </a:rPr>
                        <a:t>Agenda, </a:t>
                      </a:r>
                      <a:r>
                        <a:rPr lang="nb-NO" sz="800" dirty="0" err="1">
                          <a:latin typeface="Arial Nova"/>
                        </a:rPr>
                        <a:t>tt:mm</a:t>
                      </a:r>
                      <a:r>
                        <a:rPr lang="nb-NO" sz="800" dirty="0">
                          <a:latin typeface="Arial Nova"/>
                        </a:rPr>
                        <a:t> – </a:t>
                      </a:r>
                      <a:r>
                        <a:rPr lang="nb-NO" sz="800" dirty="0" err="1">
                          <a:latin typeface="Arial Nova"/>
                        </a:rPr>
                        <a:t>tt:mm</a:t>
                      </a:r>
                      <a:r>
                        <a:rPr lang="nb-NO" sz="800" dirty="0">
                          <a:latin typeface="Arial Nova"/>
                        </a:rPr>
                        <a:t> (xx antall timer/minutter)</a:t>
                      </a:r>
                    </a:p>
                  </a:txBody>
                  <a:tcPr/>
                </a:tc>
                <a:tc>
                  <a:txBody>
                    <a:bodyPr/>
                    <a:lstStyle/>
                    <a:p>
                      <a:r>
                        <a:rPr lang="nb-NO" sz="800" dirty="0">
                          <a:latin typeface="Arial Nova"/>
                        </a:rPr>
                        <a:t>Hvem</a:t>
                      </a:r>
                    </a:p>
                  </a:txBody>
                  <a:tcPr/>
                </a:tc>
                <a:tc>
                  <a:txBody>
                    <a:bodyPr/>
                    <a:lstStyle/>
                    <a:p>
                      <a:r>
                        <a:rPr lang="nb-NO" sz="800" dirty="0">
                          <a:latin typeface="Arial Nova"/>
                        </a:rPr>
                        <a:t>Tid </a:t>
                      </a:r>
                      <a:endParaRPr lang="nb-NO" sz="800">
                        <a:latin typeface="Arial Nova" panose="020B0504020202020204" pitchFamily="34" charset="0"/>
                      </a:endParaRPr>
                    </a:p>
                  </a:txBody>
                  <a:tcPr/>
                </a:tc>
                <a:extLst>
                  <a:ext uri="{0D108BD9-81ED-4DB2-BD59-A6C34878D82A}">
                    <a16:rowId xmlns:a16="http://schemas.microsoft.com/office/drawing/2014/main" val="1576107924"/>
                  </a:ext>
                </a:extLst>
              </a:tr>
              <a:tr h="191152">
                <a:tc>
                  <a:txBody>
                    <a:bodyPr/>
                    <a:lstStyle/>
                    <a:p>
                      <a:r>
                        <a:rPr lang="nb-NO" sz="800" dirty="0">
                          <a:latin typeface="Arial Nova"/>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800" dirty="0">
                          <a:latin typeface="Arial Nova"/>
                        </a:rPr>
                        <a:t>Velkommen og presentasjon av HØRA</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3520844087"/>
                  </a:ext>
                </a:extLst>
              </a:tr>
              <a:tr h="163274">
                <a:tc>
                  <a:txBody>
                    <a:bodyPr/>
                    <a:lstStyle/>
                    <a:p>
                      <a:r>
                        <a:rPr lang="nb-NO" sz="800" dirty="0">
                          <a:latin typeface="Arial Nova"/>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800" dirty="0">
                          <a:latin typeface="Arial Nova"/>
                        </a:rPr>
                        <a:t>Informasjon om IA bransjeprogram</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2737443681"/>
                  </a:ext>
                </a:extLst>
              </a:tr>
              <a:tr h="130935">
                <a:tc>
                  <a:txBody>
                    <a:bodyPr/>
                    <a:lstStyle/>
                    <a:p>
                      <a:r>
                        <a:rPr lang="nb-NO" sz="800" dirty="0">
                          <a:latin typeface="Arial Nova"/>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800" dirty="0">
                          <a:latin typeface="Arial Nova"/>
                        </a:rPr>
                        <a:t>Informasjon om kurset</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799732325"/>
                  </a:ext>
                </a:extLst>
              </a:tr>
              <a:tr h="156583">
                <a:tc>
                  <a:txBody>
                    <a:bodyPr/>
                    <a:lstStyle/>
                    <a:p>
                      <a:r>
                        <a:rPr lang="nb-NO" sz="800" dirty="0">
                          <a:latin typeface="Arial Nova"/>
                        </a:rPr>
                        <a:t>4</a:t>
                      </a:r>
                    </a:p>
                  </a:txBody>
                  <a:tcPr/>
                </a:tc>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nb-NO" sz="800" dirty="0">
                          <a:latin typeface="Arial Nova"/>
                        </a:rPr>
                        <a:t>Hvilke forventninger har ansatte til hver av de tre rollene som dere har? </a:t>
                      </a:r>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3415040199"/>
                  </a:ext>
                </a:extLst>
              </a:tr>
              <a:tr h="156583">
                <a:tc>
                  <a:txBody>
                    <a:bodyPr/>
                    <a:lstStyle/>
                    <a:p>
                      <a:r>
                        <a:rPr lang="nb-NO" sz="800" dirty="0">
                          <a:latin typeface="Arial Nova"/>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800" dirty="0">
                          <a:latin typeface="Arial Nova"/>
                        </a:rPr>
                        <a:t>Gruppeoppgave 1: Hvordan jobber vi ved arbeidsmiljøet</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2741643285"/>
                  </a:ext>
                </a:extLst>
              </a:tr>
              <a:tr h="0">
                <a:tc>
                  <a:txBody>
                    <a:bodyPr/>
                    <a:lstStyle/>
                    <a:p>
                      <a:r>
                        <a:rPr lang="nb-NO" sz="800" dirty="0">
                          <a:latin typeface="Arial Nova"/>
                        </a:rPr>
                        <a:t>6</a:t>
                      </a:r>
                    </a:p>
                  </a:txBody>
                  <a:tcPr/>
                </a:tc>
                <a:tc>
                  <a:txBody>
                    <a:bodyPr/>
                    <a:lstStyle/>
                    <a:p>
                      <a:pPr marL="6350" marR="0" lvl="0" indent="0" algn="l" defTabSz="914400" rtl="0" eaLnBrk="1" fontAlgn="auto" latinLnBrk="0" hangingPunct="1">
                        <a:lnSpc>
                          <a:spcPct val="100000"/>
                        </a:lnSpc>
                        <a:spcBef>
                          <a:spcPts val="0"/>
                        </a:spcBef>
                        <a:spcAft>
                          <a:spcPts val="0"/>
                        </a:spcAft>
                        <a:buClr>
                          <a:srgbClr val="000000"/>
                        </a:buClr>
                        <a:buSzTx/>
                        <a:buFontTx/>
                        <a:buNone/>
                        <a:tabLst/>
                        <a:defRPr/>
                      </a:pPr>
                      <a:r>
                        <a:rPr lang="nb-NO" sz="800" dirty="0">
                          <a:latin typeface="Arial Nova"/>
                        </a:rPr>
                        <a:t>Gruppeoppgave 2: Hva kan vi bli bedre på</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481803165"/>
                  </a:ext>
                </a:extLst>
              </a:tr>
              <a:tr h="163274">
                <a:tc>
                  <a:txBody>
                    <a:bodyPr/>
                    <a:lstStyle/>
                    <a:p>
                      <a:r>
                        <a:rPr lang="nb-NO" sz="800" dirty="0">
                          <a:latin typeface="Arial Nova"/>
                        </a:rPr>
                        <a:t>7</a:t>
                      </a:r>
                    </a:p>
                  </a:txBody>
                  <a:tcPr/>
                </a:tc>
                <a:tc>
                  <a:txBody>
                    <a:bodyPr/>
                    <a:lstStyle/>
                    <a:p>
                      <a:pPr marL="6350" indent="0">
                        <a:buFontTx/>
                        <a:buNone/>
                      </a:pPr>
                      <a:r>
                        <a:rPr lang="nb-NO" sz="800" dirty="0" err="1">
                          <a:latin typeface="Arial Nova"/>
                        </a:rPr>
                        <a:t>Gruppeopppgave</a:t>
                      </a:r>
                      <a:r>
                        <a:rPr lang="nb-NO" sz="800" dirty="0">
                          <a:latin typeface="Arial Nova"/>
                        </a:rPr>
                        <a:t> 3: Hvilke faktorer påvirker arbeidsmiljøet vårt negativt. Hvorfor? </a:t>
                      </a:r>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1613718428"/>
                  </a:ext>
                </a:extLst>
              </a:tr>
              <a:tr h="163274">
                <a:tc>
                  <a:txBody>
                    <a:bodyPr/>
                    <a:lstStyle/>
                    <a:p>
                      <a:r>
                        <a:rPr lang="nb-NO" sz="800" dirty="0">
                          <a:latin typeface="Arial Nova"/>
                        </a:rPr>
                        <a:t>8</a:t>
                      </a:r>
                    </a:p>
                  </a:txBody>
                  <a:tcPr/>
                </a:tc>
                <a:tc>
                  <a:txBody>
                    <a:bodyPr/>
                    <a:lstStyle/>
                    <a:p>
                      <a:pPr marL="6350" indent="0">
                        <a:buFontTx/>
                        <a:buNone/>
                      </a:pPr>
                      <a:r>
                        <a:rPr lang="nb-NO" sz="800" dirty="0">
                          <a:latin typeface="Arial Nova"/>
                        </a:rPr>
                        <a:t>Oppsummering </a:t>
                      </a:r>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820218806"/>
                  </a:ext>
                </a:extLst>
              </a:tr>
              <a:tr h="370840">
                <a:tc>
                  <a:txBody>
                    <a:bodyPr/>
                    <a:lstStyle/>
                    <a:p>
                      <a:r>
                        <a:rPr lang="nb-NO" sz="800" dirty="0">
                          <a:latin typeface="Arial Nova"/>
                        </a:rPr>
                        <a:t>9</a:t>
                      </a:r>
                    </a:p>
                  </a:txBody>
                  <a:tcPr/>
                </a:tc>
                <a:tc>
                  <a:txBody>
                    <a:bodyPr/>
                    <a:lstStyle/>
                    <a:p>
                      <a:pPr marL="6350" indent="0">
                        <a:buFontTx/>
                        <a:buNone/>
                      </a:pPr>
                      <a:r>
                        <a:rPr lang="nb-NO" sz="800" dirty="0">
                          <a:latin typeface="Arial Nova"/>
                        </a:rPr>
                        <a:t>Neste steg</a:t>
                      </a:r>
                    </a:p>
                  </a:txBody>
                  <a:tcPr/>
                </a:tc>
                <a:tc>
                  <a:txBody>
                    <a:bodyPr/>
                    <a:lstStyle/>
                    <a:p>
                      <a:endParaRPr lang="nb-NO" sz="800">
                        <a:latin typeface="Arial Nova" panose="020B0504020202020204" pitchFamily="34" charset="0"/>
                      </a:endParaRPr>
                    </a:p>
                  </a:txBody>
                  <a:tcPr/>
                </a:tc>
                <a:tc>
                  <a:txBody>
                    <a:bodyPr/>
                    <a:lstStyle/>
                    <a:p>
                      <a:endParaRPr lang="nb-NO" sz="800">
                        <a:latin typeface="Arial Nova" panose="020B0504020202020204" pitchFamily="34" charset="0"/>
                      </a:endParaRPr>
                    </a:p>
                  </a:txBody>
                  <a:tcPr/>
                </a:tc>
                <a:extLst>
                  <a:ext uri="{0D108BD9-81ED-4DB2-BD59-A6C34878D82A}">
                    <a16:rowId xmlns:a16="http://schemas.microsoft.com/office/drawing/2014/main" val="3335530907"/>
                  </a:ext>
                </a:extLst>
              </a:tr>
            </a:tbl>
          </a:graphicData>
        </a:graphic>
      </p:graphicFrame>
    </p:spTree>
    <p:extLst>
      <p:ext uri="{BB962C8B-B14F-4D97-AF65-F5344CB8AC3E}">
        <p14:creationId xmlns:p14="http://schemas.microsoft.com/office/powerpoint/2010/main" val="294238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63CE0-1E44-4957-8F2A-C061D0C33EBD}"/>
              </a:ext>
            </a:extLst>
          </p:cNvPr>
          <p:cNvSpPr>
            <a:spLocks noGrp="1"/>
          </p:cNvSpPr>
          <p:nvPr>
            <p:ph type="title"/>
          </p:nvPr>
        </p:nvSpPr>
        <p:spPr/>
        <p:txBody>
          <a:bodyPr/>
          <a:lstStyle/>
          <a:p>
            <a:r>
              <a:rPr lang="nb-NO" dirty="0"/>
              <a:t>IA-bransjeprogram</a:t>
            </a:r>
            <a:br>
              <a:rPr lang="nb-NO"/>
            </a:br>
            <a:r>
              <a:rPr lang="nb-NO" b="0" dirty="0"/>
              <a:t>Hva og hvorfor</a:t>
            </a:r>
          </a:p>
        </p:txBody>
      </p:sp>
      <p:sp>
        <p:nvSpPr>
          <p:cNvPr id="3" name="Text Placeholder 2">
            <a:extLst>
              <a:ext uri="{FF2B5EF4-FFF2-40B4-BE49-F238E27FC236}">
                <a16:creationId xmlns:a16="http://schemas.microsoft.com/office/drawing/2014/main" id="{BE72D7A4-18DB-44FE-BC1D-026536931B52}"/>
              </a:ext>
            </a:extLst>
          </p:cNvPr>
          <p:cNvSpPr>
            <a:spLocks noGrp="1"/>
          </p:cNvSpPr>
          <p:nvPr>
            <p:ph type="body" idx="1"/>
          </p:nvPr>
        </p:nvSpPr>
        <p:spPr/>
        <p:txBody>
          <a:bodyPr/>
          <a:lstStyle/>
          <a:p>
            <a:pPr marL="177800" indent="-171450">
              <a:buFont typeface="Arial" panose="020B0604020202020204" pitchFamily="34" charset="0"/>
              <a:buChar char="•"/>
            </a:pPr>
            <a:r>
              <a:rPr lang="nb-NO" dirty="0"/>
              <a:t>IA-avtalen setter arbeidsplassen i sentrum. </a:t>
            </a:r>
          </a:p>
          <a:p>
            <a:pPr marL="177800" indent="-171450">
              <a:buFont typeface="Arial" panose="020B0604020202020204" pitchFamily="34" charset="0"/>
              <a:buChar char="•"/>
            </a:pPr>
            <a:r>
              <a:rPr lang="nb-NO" dirty="0"/>
              <a:t>Den har som mål å redusere sykefravær og frafall fra arbeidslivet. </a:t>
            </a:r>
          </a:p>
          <a:p>
            <a:pPr marL="177800" indent="-171450">
              <a:buFont typeface="Arial" panose="020B0604020202020204" pitchFamily="34" charset="0"/>
              <a:buChar char="•"/>
            </a:pPr>
            <a:r>
              <a:rPr lang="nb-NO" dirty="0"/>
              <a:t>Avtalen skal støtte arbeidet som </a:t>
            </a:r>
            <a:r>
              <a:rPr lang="nb-NO" b="1" dirty="0"/>
              <a:t>ledere</a:t>
            </a:r>
            <a:r>
              <a:rPr lang="nb-NO" dirty="0"/>
              <a:t>, </a:t>
            </a:r>
            <a:r>
              <a:rPr lang="nb-NO" b="1" dirty="0"/>
              <a:t>tillitsvalgte</a:t>
            </a:r>
            <a:r>
              <a:rPr lang="nb-NO" dirty="0"/>
              <a:t>, </a:t>
            </a:r>
            <a:r>
              <a:rPr lang="nb-NO" b="1" dirty="0"/>
              <a:t>verneombud</a:t>
            </a:r>
            <a:r>
              <a:rPr lang="nb-NO" dirty="0"/>
              <a:t> og </a:t>
            </a:r>
            <a:r>
              <a:rPr lang="nb-NO" b="1" dirty="0"/>
              <a:t>ansatte</a:t>
            </a:r>
            <a:r>
              <a:rPr lang="nb-NO" dirty="0"/>
              <a:t> gjør i den enkelte virksomhet.</a:t>
            </a:r>
          </a:p>
          <a:p>
            <a:pPr marL="177800" indent="-171450">
              <a:buFont typeface="Arial" panose="020B0604020202020204" pitchFamily="34" charset="0"/>
              <a:buChar char="•"/>
            </a:pPr>
            <a:r>
              <a:rPr lang="nb-NO" dirty="0"/>
              <a:t>For å komme i gang med dette viktige arbeidet deltar vi på et kurs i partsamarbeid og rolleforståelse</a:t>
            </a:r>
          </a:p>
          <a:p>
            <a:endParaRPr lang="nb-NO"/>
          </a:p>
        </p:txBody>
      </p:sp>
      <p:sp>
        <p:nvSpPr>
          <p:cNvPr id="4" name="Picture Placeholder 3">
            <a:extLst>
              <a:ext uri="{FF2B5EF4-FFF2-40B4-BE49-F238E27FC236}">
                <a16:creationId xmlns:a16="http://schemas.microsoft.com/office/drawing/2014/main" id="{22D53C56-9243-4540-B2F8-E6B9DE15B167}"/>
              </a:ext>
            </a:extLst>
          </p:cNvPr>
          <p:cNvSpPr>
            <a:spLocks noGrp="1"/>
          </p:cNvSpPr>
          <p:nvPr>
            <p:ph type="pic" sz="quarter" idx="11"/>
          </p:nvPr>
        </p:nvSpPr>
        <p:spPr/>
      </p:sp>
    </p:spTree>
    <p:extLst>
      <p:ext uri="{BB962C8B-B14F-4D97-AF65-F5344CB8AC3E}">
        <p14:creationId xmlns:p14="http://schemas.microsoft.com/office/powerpoint/2010/main" val="4254308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29004-A4B4-4A56-A648-20AA22686CC1}"/>
              </a:ext>
            </a:extLst>
          </p:cNvPr>
          <p:cNvSpPr>
            <a:spLocks noGrp="1"/>
          </p:cNvSpPr>
          <p:nvPr>
            <p:ph type="title"/>
          </p:nvPr>
        </p:nvSpPr>
        <p:spPr/>
        <p:txBody>
          <a:bodyPr/>
          <a:lstStyle/>
          <a:p>
            <a:r>
              <a:rPr lang="nb-NO"/>
              <a:t>Kurs i partsamarbeid og rolleforståelse</a:t>
            </a:r>
          </a:p>
        </p:txBody>
      </p:sp>
      <p:sp>
        <p:nvSpPr>
          <p:cNvPr id="4" name="Text Placeholder 3">
            <a:extLst>
              <a:ext uri="{FF2B5EF4-FFF2-40B4-BE49-F238E27FC236}">
                <a16:creationId xmlns:a16="http://schemas.microsoft.com/office/drawing/2014/main" id="{BD26B323-6128-48EF-B98D-A912C32E709E}"/>
              </a:ext>
            </a:extLst>
          </p:cNvPr>
          <p:cNvSpPr>
            <a:spLocks noGrp="1"/>
          </p:cNvSpPr>
          <p:nvPr>
            <p:ph type="body" idx="1"/>
          </p:nvPr>
        </p:nvSpPr>
        <p:spPr/>
        <p:txBody>
          <a:bodyPr>
            <a:normAutofit/>
          </a:bodyPr>
          <a:lstStyle/>
          <a:p>
            <a:r>
              <a:rPr lang="nb-NO" b="1"/>
              <a:t>Dette var tema på modul 1:</a:t>
            </a:r>
          </a:p>
          <a:p>
            <a:pPr marL="177800" indent="-171450">
              <a:buFont typeface="Arial" panose="020B0604020202020204" pitchFamily="34" charset="0"/>
              <a:buChar char="•"/>
            </a:pPr>
            <a:r>
              <a:rPr lang="nb-NO"/>
              <a:t>Hvordan kan vi som </a:t>
            </a:r>
            <a:r>
              <a:rPr lang="nb-NO" b="1"/>
              <a:t>ledere</a:t>
            </a:r>
            <a:r>
              <a:rPr lang="nb-NO"/>
              <a:t>, </a:t>
            </a:r>
            <a:r>
              <a:rPr lang="nb-NO" b="1"/>
              <a:t>tillitsvalgte</a:t>
            </a:r>
            <a:r>
              <a:rPr lang="nb-NO"/>
              <a:t>, </a:t>
            </a:r>
            <a:r>
              <a:rPr lang="nb-NO" b="1"/>
              <a:t>verneombud</a:t>
            </a:r>
            <a:r>
              <a:rPr lang="nb-NO"/>
              <a:t>  samarbeide på tvers av våre roller for å redusere sykefravær og frafall ved egen arbeidsplass?</a:t>
            </a:r>
          </a:p>
          <a:p>
            <a:pPr marL="177800" indent="-171450">
              <a:buFont typeface="Arial" panose="020B0604020202020204" pitchFamily="34" charset="0"/>
              <a:buChar char="•"/>
            </a:pPr>
            <a:r>
              <a:rPr lang="nb-NO"/>
              <a:t>Hvordan kan vi sammen involvere og engasjere medarbeidere på vår arbeidsplass til å bidra til at målene oppnås?</a:t>
            </a:r>
          </a:p>
          <a:p>
            <a:endParaRPr lang="nb-NO"/>
          </a:p>
          <a:p>
            <a:r>
              <a:rPr lang="nb-NO" b="1"/>
              <a:t>De neste stegene</a:t>
            </a:r>
          </a:p>
          <a:p>
            <a:pPr marL="177800" indent="-171450">
              <a:buFont typeface="Arial" panose="020B0604020202020204" pitchFamily="34" charset="0"/>
              <a:buChar char="•"/>
            </a:pPr>
            <a:r>
              <a:rPr lang="nb-NO"/>
              <a:t>Våre tanker om partsamarbeidet og rolleforståelse og veien videre.</a:t>
            </a:r>
          </a:p>
          <a:p>
            <a:pPr marL="177800" indent="-171450">
              <a:buFont typeface="Arial" panose="020B0604020202020204" pitchFamily="34" charset="0"/>
              <a:buChar char="•"/>
            </a:pPr>
            <a:r>
              <a:rPr lang="nb-NO"/>
              <a:t>Hvordan vi kan samarbeide enda bedre</a:t>
            </a:r>
          </a:p>
          <a:p>
            <a:pPr marL="177800" indent="-171450">
              <a:buFont typeface="Arial" panose="020B0604020202020204" pitchFamily="34" charset="0"/>
              <a:buChar char="•"/>
            </a:pPr>
            <a:r>
              <a:rPr lang="nb-NO"/>
              <a:t>Hvorfor vi trenger alle med på laget</a:t>
            </a:r>
          </a:p>
          <a:p>
            <a:pPr marL="177800" indent="-171450">
              <a:buFont typeface="Arial" panose="020B0604020202020204" pitchFamily="34" charset="0"/>
              <a:buChar char="•"/>
            </a:pPr>
            <a:r>
              <a:rPr lang="nb-NO"/>
              <a:t>Hva betyr det for deg?</a:t>
            </a:r>
          </a:p>
          <a:p>
            <a:endParaRPr lang="nb-NO"/>
          </a:p>
        </p:txBody>
      </p:sp>
      <p:sp>
        <p:nvSpPr>
          <p:cNvPr id="5" name="Picture Placeholder 4">
            <a:extLst>
              <a:ext uri="{FF2B5EF4-FFF2-40B4-BE49-F238E27FC236}">
                <a16:creationId xmlns:a16="http://schemas.microsoft.com/office/drawing/2014/main" id="{EE1AA26D-BB66-4C46-B770-0510E160F5BC}"/>
              </a:ext>
            </a:extLst>
          </p:cNvPr>
          <p:cNvSpPr>
            <a:spLocks noGrp="1"/>
          </p:cNvSpPr>
          <p:nvPr>
            <p:ph type="pic" sz="quarter" idx="11"/>
          </p:nvPr>
        </p:nvSpPr>
        <p:spPr/>
      </p:sp>
    </p:spTree>
    <p:extLst>
      <p:ext uri="{BB962C8B-B14F-4D97-AF65-F5344CB8AC3E}">
        <p14:creationId xmlns:p14="http://schemas.microsoft.com/office/powerpoint/2010/main" val="2899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bb9474cba7_0_224"/>
          <p:cNvSpPr txBox="1">
            <a:spLocks noGrp="1"/>
          </p:cNvSpPr>
          <p:nvPr>
            <p:ph type="title"/>
          </p:nvPr>
        </p:nvSpPr>
        <p:spPr>
          <a:xfrm>
            <a:off x="459244" y="465254"/>
            <a:ext cx="3570300" cy="1344885"/>
          </a:xfrm>
          <a:prstGeom prst="rect">
            <a:avLst/>
          </a:prstGeom>
          <a:noFill/>
          <a:ln>
            <a:noFill/>
          </a:ln>
        </p:spPr>
        <p:txBody>
          <a:bodyPr spcFirstLastPara="1" wrap="square" lIns="0" tIns="5775" rIns="0" bIns="0" anchor="b" anchorCtr="0">
            <a:noAutofit/>
          </a:bodyPr>
          <a:lstStyle/>
          <a:p>
            <a:pPr marL="0" marR="0" lvl="0" indent="0" algn="l" rtl="0">
              <a:lnSpc>
                <a:spcPct val="115000"/>
              </a:lnSpc>
              <a:spcBef>
                <a:spcPts val="0"/>
              </a:spcBef>
              <a:spcAft>
                <a:spcPts val="0"/>
              </a:spcAft>
              <a:buSzPts val="600"/>
              <a:buNone/>
            </a:pPr>
            <a:r>
              <a:rPr lang="nb-NO" sz="3000">
                <a:solidFill>
                  <a:srgbClr val="042827"/>
                </a:solidFill>
                <a:latin typeface="Titillium Web"/>
                <a:ea typeface="Titillium Web"/>
                <a:cs typeface="Titillium Web"/>
                <a:sym typeface="Titillium Web"/>
              </a:rPr>
              <a:t>Oppsummering og spørsmål</a:t>
            </a:r>
            <a:endParaRPr lang="nb-NO" sz="3000">
              <a:latin typeface="Titillium Web"/>
              <a:ea typeface="Titillium Web"/>
              <a:cs typeface="Titillium Web"/>
              <a:sym typeface="Titillium Web"/>
            </a:endParaRPr>
          </a:p>
        </p:txBody>
      </p:sp>
      <p:sp>
        <p:nvSpPr>
          <p:cNvPr id="115" name="Google Shape;115;gbb9474cba7_0_224"/>
          <p:cNvSpPr txBox="1"/>
          <p:nvPr/>
        </p:nvSpPr>
        <p:spPr>
          <a:xfrm>
            <a:off x="446674" y="1334164"/>
            <a:ext cx="3991975" cy="3580736"/>
          </a:xfrm>
          <a:prstGeom prst="rect">
            <a:avLst/>
          </a:prstGeom>
          <a:noFill/>
          <a:ln>
            <a:noFill/>
          </a:ln>
        </p:spPr>
        <p:txBody>
          <a:bodyPr spcFirstLastPara="1" wrap="square" lIns="0" tIns="7225" rIns="0" bIns="0" anchor="t" anchorCtr="0">
            <a:noAutofit/>
          </a:bodyPr>
          <a:lstStyle/>
          <a:p>
            <a:pPr lvl="0">
              <a:lnSpc>
                <a:spcPct val="150000"/>
              </a:lnSpc>
              <a:buSzPts val="1000"/>
            </a:pPr>
            <a:endParaRPr sz="1000" u="none" strike="noStrike" cap="none">
              <a:solidFill>
                <a:schemeClr val="tx1"/>
              </a:solidFill>
              <a:latin typeface="Open Sans"/>
              <a:ea typeface="Open Sans"/>
              <a:cs typeface="Open Sans"/>
              <a:sym typeface="Open Sans"/>
            </a:endParaRPr>
          </a:p>
        </p:txBody>
      </p:sp>
      <p:sp>
        <p:nvSpPr>
          <p:cNvPr id="116" name="Google Shape;116;gbb9474cba7_0_224"/>
          <p:cNvSpPr/>
          <p:nvPr/>
        </p:nvSpPr>
        <p:spPr>
          <a:xfrm>
            <a:off x="465020" y="1254419"/>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6" name="Google Shape;117;gbb9474cba7_0_224">
            <a:extLst>
              <a:ext uri="{FF2B5EF4-FFF2-40B4-BE49-F238E27FC236}">
                <a16:creationId xmlns:a16="http://schemas.microsoft.com/office/drawing/2014/main" id="{5B08FC88-8AED-4F6E-8327-4FA0D0F2D217}"/>
              </a:ext>
            </a:extLst>
          </p:cNvPr>
          <p:cNvPicPr preferRelativeResize="0"/>
          <p:nvPr/>
        </p:nvPicPr>
        <p:blipFill>
          <a:blip r:embed="rId3"/>
          <a:srcRect/>
          <a:stretch/>
        </p:blipFill>
        <p:spPr>
          <a:xfrm>
            <a:off x="5715536" y="303"/>
            <a:ext cx="3428464" cy="5143197"/>
          </a:xfrm>
          <a:prstGeom prst="rect">
            <a:avLst/>
          </a:prstGeom>
          <a:noFill/>
          <a:ln>
            <a:noFill/>
          </a:ln>
        </p:spPr>
      </p:pic>
    </p:spTree>
    <p:extLst>
      <p:ext uri="{BB962C8B-B14F-4D97-AF65-F5344CB8AC3E}">
        <p14:creationId xmlns:p14="http://schemas.microsoft.com/office/powerpoint/2010/main" val="712917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bb9474cba7_0_224"/>
          <p:cNvSpPr txBox="1">
            <a:spLocks noGrp="1"/>
          </p:cNvSpPr>
          <p:nvPr>
            <p:ph type="title"/>
          </p:nvPr>
        </p:nvSpPr>
        <p:spPr>
          <a:xfrm>
            <a:off x="459244" y="465254"/>
            <a:ext cx="3570300" cy="728489"/>
          </a:xfrm>
          <a:prstGeom prst="rect">
            <a:avLst/>
          </a:prstGeom>
          <a:noFill/>
          <a:ln>
            <a:noFill/>
          </a:ln>
        </p:spPr>
        <p:txBody>
          <a:bodyPr spcFirstLastPara="1" wrap="square" lIns="0" tIns="5775" rIns="0" bIns="0" anchor="b" anchorCtr="0">
            <a:noAutofit/>
          </a:bodyPr>
          <a:lstStyle/>
          <a:p>
            <a:pPr marL="0" marR="0" lvl="0" indent="0" algn="l" rtl="0">
              <a:lnSpc>
                <a:spcPct val="115000"/>
              </a:lnSpc>
              <a:spcBef>
                <a:spcPts val="0"/>
              </a:spcBef>
              <a:spcAft>
                <a:spcPts val="0"/>
              </a:spcAft>
              <a:buSzPts val="600"/>
              <a:buNone/>
            </a:pPr>
            <a:r>
              <a:rPr lang="nb-NO" sz="3000">
                <a:solidFill>
                  <a:srgbClr val="042827"/>
                </a:solidFill>
                <a:latin typeface="Titillium Web"/>
                <a:ea typeface="Titillium Web"/>
                <a:cs typeface="Titillium Web"/>
                <a:sym typeface="Titillium Web"/>
              </a:rPr>
              <a:t>Hvem er dere? </a:t>
            </a:r>
            <a:endParaRPr lang="nb-NO" sz="3000">
              <a:latin typeface="Titillium Web"/>
              <a:ea typeface="Titillium Web"/>
              <a:cs typeface="Titillium Web"/>
              <a:sym typeface="Titillium Web"/>
            </a:endParaRPr>
          </a:p>
        </p:txBody>
      </p:sp>
      <p:sp>
        <p:nvSpPr>
          <p:cNvPr id="115" name="Google Shape;115;gbb9474cba7_0_224"/>
          <p:cNvSpPr txBox="1"/>
          <p:nvPr/>
        </p:nvSpPr>
        <p:spPr>
          <a:xfrm>
            <a:off x="1136190" y="2761833"/>
            <a:ext cx="3570300" cy="613379"/>
          </a:xfrm>
          <a:prstGeom prst="rect">
            <a:avLst/>
          </a:prstGeom>
          <a:noFill/>
          <a:ln>
            <a:noFill/>
          </a:ln>
        </p:spPr>
        <p:txBody>
          <a:bodyPr spcFirstLastPara="1" wrap="square" lIns="0" tIns="7225" rIns="0" bIns="0" anchor="t" anchorCtr="0">
            <a:noAutofit/>
          </a:bodyPr>
          <a:lstStyle/>
          <a:p>
            <a:pPr>
              <a:lnSpc>
                <a:spcPct val="150000"/>
              </a:lnSpc>
              <a:buClr>
                <a:schemeClr val="dk1"/>
              </a:buClr>
              <a:buSzPts val="1100"/>
            </a:pPr>
            <a:r>
              <a:rPr lang="nb-NO" sz="1200" b="1" dirty="0">
                <a:solidFill>
                  <a:schemeClr val="tx1"/>
                </a:solidFill>
                <a:latin typeface="Open Sans"/>
                <a:ea typeface="Open Sans"/>
                <a:cs typeface="Open Sans"/>
              </a:rPr>
              <a:t>Navn og hvilken virksomhet støtter du?</a:t>
            </a:r>
          </a:p>
        </p:txBody>
      </p:sp>
      <p:sp>
        <p:nvSpPr>
          <p:cNvPr id="116" name="Google Shape;116;gbb9474cba7_0_224"/>
          <p:cNvSpPr/>
          <p:nvPr/>
        </p:nvSpPr>
        <p:spPr>
          <a:xfrm>
            <a:off x="459244" y="1193743"/>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pic>
        <p:nvPicPr>
          <p:cNvPr id="6" name="Picture 2" descr="Bilderesultater for samling av mennesker">
            <a:extLst>
              <a:ext uri="{FF2B5EF4-FFF2-40B4-BE49-F238E27FC236}">
                <a16:creationId xmlns:a16="http://schemas.microsoft.com/office/drawing/2014/main" id="{995A3737-80F9-4361-B168-625EA8723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843" y="1858996"/>
            <a:ext cx="2460625" cy="21149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569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bb9474cba7_0_224"/>
          <p:cNvSpPr txBox="1">
            <a:spLocks noGrp="1"/>
          </p:cNvSpPr>
          <p:nvPr>
            <p:ph type="title"/>
          </p:nvPr>
        </p:nvSpPr>
        <p:spPr>
          <a:xfrm>
            <a:off x="459244" y="564357"/>
            <a:ext cx="4419938" cy="1120877"/>
          </a:xfrm>
          <a:prstGeom prst="rect">
            <a:avLst/>
          </a:prstGeom>
          <a:noFill/>
          <a:ln>
            <a:noFill/>
          </a:ln>
        </p:spPr>
        <p:txBody>
          <a:bodyPr spcFirstLastPara="1" vert="horz" wrap="square" lIns="0" tIns="5775" rIns="0" bIns="0" rtlCol="0" anchor="b" anchorCtr="0">
            <a:noAutofit/>
          </a:bodyPr>
          <a:lstStyle/>
          <a:p>
            <a:pPr lvl="0">
              <a:lnSpc>
                <a:spcPct val="115000"/>
              </a:lnSpc>
            </a:pPr>
            <a:r>
              <a:rPr lang="nb-NO" sz="3000">
                <a:solidFill>
                  <a:srgbClr val="042827"/>
                </a:solidFill>
                <a:latin typeface="Titillium Web"/>
                <a:ea typeface="Titillium Web"/>
                <a:cs typeface="Titillium Web"/>
                <a:sym typeface="Titillium Web"/>
              </a:rPr>
              <a:t>Hjelpernes rolle</a:t>
            </a:r>
            <a:br>
              <a:rPr lang="nb-NO" sz="3000">
                <a:solidFill>
                  <a:srgbClr val="042827"/>
                </a:solidFill>
                <a:latin typeface="Titillium Web"/>
                <a:ea typeface="Titillium Web"/>
                <a:cs typeface="Titillium Web"/>
                <a:sym typeface="Titillium Web"/>
              </a:rPr>
            </a:br>
            <a:r>
              <a:rPr lang="nb-NO" sz="1500" b="0">
                <a:solidFill>
                  <a:srgbClr val="042827"/>
                </a:solidFill>
                <a:latin typeface="Titillium Web"/>
                <a:ea typeface="Titillium Web"/>
                <a:cs typeface="Titillium Web"/>
                <a:sym typeface="Titillium Web"/>
              </a:rPr>
              <a:t>Partsamarbeid og rolleforståelse</a:t>
            </a:r>
            <a:endParaRPr lang="nb-NO" sz="3000" b="0">
              <a:latin typeface="Titillium Web"/>
              <a:ea typeface="Titillium Web"/>
              <a:cs typeface="Titillium Web"/>
              <a:sym typeface="Titillium Web"/>
            </a:endParaRPr>
          </a:p>
        </p:txBody>
      </p:sp>
      <p:sp>
        <p:nvSpPr>
          <p:cNvPr id="116" name="Google Shape;116;gbb9474cba7_0_224"/>
          <p:cNvSpPr/>
          <p:nvPr/>
        </p:nvSpPr>
        <p:spPr>
          <a:xfrm>
            <a:off x="459245" y="1763055"/>
            <a:ext cx="381381" cy="19069"/>
          </a:xfrm>
          <a:custGeom>
            <a:avLst/>
            <a:gdLst/>
            <a:ahLst/>
            <a:cxnLst/>
            <a:rect l="l" t="t" r="r" b="b"/>
            <a:pathLst>
              <a:path w="838200" h="41910" extrusionOk="0">
                <a:moveTo>
                  <a:pt x="837670" y="0"/>
                </a:moveTo>
                <a:lnTo>
                  <a:pt x="0" y="0"/>
                </a:lnTo>
                <a:lnTo>
                  <a:pt x="0" y="41883"/>
                </a:lnTo>
                <a:lnTo>
                  <a:pt x="837670" y="41883"/>
                </a:lnTo>
                <a:lnTo>
                  <a:pt x="837670" y="0"/>
                </a:lnTo>
                <a:close/>
              </a:path>
            </a:pathLst>
          </a:custGeom>
          <a:solidFill>
            <a:srgbClr val="F0AD3D"/>
          </a:solidFill>
          <a:ln>
            <a:noFill/>
          </a:ln>
        </p:spPr>
        <p:txBody>
          <a:bodyPr spcFirstLastPara="1" wrap="square" lIns="0" tIns="0" rIns="0" bIns="0" anchor="t" anchorCtr="0">
            <a:noAutofit/>
          </a:bodyPr>
          <a:lstStyle/>
          <a:p>
            <a:pPr>
              <a:buClr>
                <a:srgbClr val="000000"/>
              </a:buClr>
              <a:buSzPts val="800"/>
            </a:pPr>
            <a:endParaRPr sz="800"/>
          </a:p>
        </p:txBody>
      </p:sp>
      <p:sp>
        <p:nvSpPr>
          <p:cNvPr id="6" name="TextBox 5">
            <a:extLst>
              <a:ext uri="{FF2B5EF4-FFF2-40B4-BE49-F238E27FC236}">
                <a16:creationId xmlns:a16="http://schemas.microsoft.com/office/drawing/2014/main" id="{555F2E12-1B00-4B02-8711-759BBF7DC57B}"/>
              </a:ext>
            </a:extLst>
          </p:cNvPr>
          <p:cNvSpPr txBox="1"/>
          <p:nvPr/>
        </p:nvSpPr>
        <p:spPr>
          <a:xfrm>
            <a:off x="7106007" y="2115513"/>
            <a:ext cx="1773195" cy="1384995"/>
          </a:xfrm>
          <a:prstGeom prst="rect">
            <a:avLst/>
          </a:prstGeom>
          <a:solidFill>
            <a:srgbClr val="2C7B81"/>
          </a:solidFill>
        </p:spPr>
        <p:txBody>
          <a:bodyPr wrap="square" rtlCol="0">
            <a:spAutoFit/>
          </a:bodyPr>
          <a:lstStyle/>
          <a:p>
            <a:r>
              <a:rPr lang="nb-NO" sz="1050">
                <a:solidFill>
                  <a:schemeClr val="bg1"/>
                </a:solidFill>
              </a:rPr>
              <a:t> </a:t>
            </a:r>
          </a:p>
          <a:p>
            <a:pPr marL="214313" indent="-214313">
              <a:buFont typeface="Arial" panose="020B0604020202020204" pitchFamily="34" charset="0"/>
              <a:buChar char="•"/>
            </a:pPr>
            <a:r>
              <a:rPr lang="nb-NO" sz="1050">
                <a:solidFill>
                  <a:schemeClr val="bg1"/>
                </a:solidFill>
              </a:rPr>
              <a:t>Ja og! </a:t>
            </a:r>
          </a:p>
          <a:p>
            <a:pPr marL="214313" indent="-214313">
              <a:buFont typeface="Arial" panose="020B0604020202020204" pitchFamily="34" charset="0"/>
              <a:buChar char="•"/>
            </a:pPr>
            <a:r>
              <a:rPr lang="nb-NO" sz="1050">
                <a:solidFill>
                  <a:schemeClr val="bg1"/>
                </a:solidFill>
              </a:rPr>
              <a:t>Hva mer? </a:t>
            </a:r>
          </a:p>
          <a:p>
            <a:pPr marL="214313" indent="-214313">
              <a:buFont typeface="Arial" panose="020B0604020202020204" pitchFamily="34" charset="0"/>
              <a:buChar char="•"/>
            </a:pPr>
            <a:r>
              <a:rPr lang="nb-NO" sz="1050">
                <a:solidFill>
                  <a:schemeClr val="bg1"/>
                </a:solidFill>
              </a:rPr>
              <a:t>Hvordan?</a:t>
            </a:r>
          </a:p>
          <a:p>
            <a:pPr marL="214313" indent="-214313">
              <a:buFont typeface="Arial" panose="020B0604020202020204" pitchFamily="34" charset="0"/>
              <a:buChar char="•"/>
            </a:pPr>
            <a:r>
              <a:rPr lang="nb-NO" sz="1050">
                <a:solidFill>
                  <a:schemeClr val="bg1"/>
                </a:solidFill>
              </a:rPr>
              <a:t>Hvordan?</a:t>
            </a:r>
          </a:p>
          <a:p>
            <a:pPr marL="214313" indent="-214313">
              <a:buFont typeface="Arial" panose="020B0604020202020204" pitchFamily="34" charset="0"/>
              <a:buChar char="•"/>
            </a:pPr>
            <a:r>
              <a:rPr lang="nb-NO" sz="1050">
                <a:solidFill>
                  <a:schemeClr val="bg1"/>
                </a:solidFill>
              </a:rPr>
              <a:t>Hva konkret gjør du ?</a:t>
            </a:r>
          </a:p>
          <a:p>
            <a:endParaRPr lang="nb-NO" sz="1050">
              <a:solidFill>
                <a:schemeClr val="bg1"/>
              </a:solidFill>
            </a:endParaRPr>
          </a:p>
          <a:p>
            <a:endParaRPr lang="nb-NO" sz="1050">
              <a:solidFill>
                <a:schemeClr val="bg1"/>
              </a:solidFill>
            </a:endParaRPr>
          </a:p>
        </p:txBody>
      </p:sp>
      <p:grpSp>
        <p:nvGrpSpPr>
          <p:cNvPr id="5" name="Group 4">
            <a:extLst>
              <a:ext uri="{FF2B5EF4-FFF2-40B4-BE49-F238E27FC236}">
                <a16:creationId xmlns:a16="http://schemas.microsoft.com/office/drawing/2014/main" id="{825B9E85-AA6B-42FC-AC0D-0341A0E5CDEC}"/>
              </a:ext>
            </a:extLst>
          </p:cNvPr>
          <p:cNvGrpSpPr/>
          <p:nvPr/>
        </p:nvGrpSpPr>
        <p:grpSpPr>
          <a:xfrm>
            <a:off x="3010917" y="2032984"/>
            <a:ext cx="2181616" cy="1006492"/>
            <a:chOff x="4198344" y="2862990"/>
            <a:chExt cx="2263258" cy="840848"/>
          </a:xfrm>
          <a:solidFill>
            <a:schemeClr val="accent2">
              <a:lumMod val="40000"/>
              <a:lumOff val="60000"/>
            </a:schemeClr>
          </a:solidFill>
        </p:grpSpPr>
        <p:sp>
          <p:nvSpPr>
            <p:cNvPr id="3" name="Rectangle 2">
              <a:extLst>
                <a:ext uri="{FF2B5EF4-FFF2-40B4-BE49-F238E27FC236}">
                  <a16:creationId xmlns:a16="http://schemas.microsoft.com/office/drawing/2014/main" id="{77E8C760-77AA-43B3-B525-1D3B9070DF19}"/>
                </a:ext>
              </a:extLst>
            </p:cNvPr>
            <p:cNvSpPr/>
            <p:nvPr/>
          </p:nvSpPr>
          <p:spPr>
            <a:xfrm>
              <a:off x="4198344" y="2862990"/>
              <a:ext cx="2263258" cy="8408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4" name="Text Placeholder 2">
              <a:extLst>
                <a:ext uri="{FF2B5EF4-FFF2-40B4-BE49-F238E27FC236}">
                  <a16:creationId xmlns:a16="http://schemas.microsoft.com/office/drawing/2014/main" id="{3E7A7345-AFB7-4809-9FD7-9643878ED424}"/>
                </a:ext>
              </a:extLst>
            </p:cNvPr>
            <p:cNvSpPr txBox="1">
              <a:spLocks/>
            </p:cNvSpPr>
            <p:nvPr/>
          </p:nvSpPr>
          <p:spPr>
            <a:xfrm>
              <a:off x="4231742" y="2874806"/>
              <a:ext cx="2196463" cy="707092"/>
            </a:xfrm>
            <a:prstGeom prst="rect">
              <a:avLst/>
            </a:prstGeom>
            <a:grp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dirty="0">
                <a:solidFill>
                  <a:schemeClr val="bg1"/>
                </a:solidFill>
                <a:latin typeface="Arial Nova" panose="020B0504020202020204" pitchFamily="34" charset="0"/>
                <a:cs typeface="Open Sans" panose="020B0604020202020204" charset="0"/>
              </a:endParaRPr>
            </a:p>
            <a:p>
              <a:pPr marL="228600" indent="0"/>
              <a:r>
                <a:rPr lang="nb-NO" sz="1600" dirty="0">
                  <a:solidFill>
                    <a:schemeClr val="accent2">
                      <a:lumMod val="75000"/>
                    </a:schemeClr>
                  </a:solidFill>
                </a:rPr>
                <a:t>Gjøre partene gode </a:t>
              </a:r>
              <a:br>
                <a:rPr lang="nb-NO" sz="1600" dirty="0">
                  <a:solidFill>
                    <a:schemeClr val="accent2">
                      <a:lumMod val="75000"/>
                    </a:schemeClr>
                  </a:solidFill>
                </a:rPr>
              </a:br>
              <a:r>
                <a:rPr lang="nb-NO" sz="1600" dirty="0">
                  <a:solidFill>
                    <a:schemeClr val="accent2">
                      <a:lumMod val="75000"/>
                    </a:schemeClr>
                  </a:solidFill>
                </a:rPr>
                <a:t>i å samarbeide</a:t>
              </a:r>
              <a:endParaRPr lang="nb-NO" sz="1600" dirty="0">
                <a:solidFill>
                  <a:schemeClr val="accent2">
                    <a:lumMod val="75000"/>
                  </a:schemeClr>
                </a:solidFill>
                <a:latin typeface="Arial Nova" panose="020B0504020202020204" pitchFamily="34" charset="0"/>
                <a:cs typeface="Open Sans" panose="020B0604020202020204" charset="0"/>
              </a:endParaRPr>
            </a:p>
            <a:p>
              <a:pPr marL="228600" indent="0"/>
              <a:endParaRPr lang="nb-NO" sz="1100" dirty="0">
                <a:solidFill>
                  <a:schemeClr val="bg1"/>
                </a:solidFill>
              </a:endParaRPr>
            </a:p>
          </p:txBody>
        </p:sp>
      </p:grpSp>
      <p:grpSp>
        <p:nvGrpSpPr>
          <p:cNvPr id="17" name="Group 16">
            <a:extLst>
              <a:ext uri="{FF2B5EF4-FFF2-40B4-BE49-F238E27FC236}">
                <a16:creationId xmlns:a16="http://schemas.microsoft.com/office/drawing/2014/main" id="{4D1CC0B9-F174-4773-8AAA-704BBFEFBA31}"/>
              </a:ext>
            </a:extLst>
          </p:cNvPr>
          <p:cNvGrpSpPr/>
          <p:nvPr/>
        </p:nvGrpSpPr>
        <p:grpSpPr>
          <a:xfrm>
            <a:off x="3010917" y="3042396"/>
            <a:ext cx="2181616" cy="1916227"/>
            <a:chOff x="3788374" y="2119713"/>
            <a:chExt cx="2181616" cy="1916227"/>
          </a:xfrm>
        </p:grpSpPr>
        <p:sp>
          <p:nvSpPr>
            <p:cNvPr id="11" name="Rectangle 10">
              <a:extLst>
                <a:ext uri="{FF2B5EF4-FFF2-40B4-BE49-F238E27FC236}">
                  <a16:creationId xmlns:a16="http://schemas.microsoft.com/office/drawing/2014/main" id="{01031FB4-FF2D-47BC-88A7-AF5964E0E5DB}"/>
                </a:ext>
              </a:extLst>
            </p:cNvPr>
            <p:cNvSpPr/>
            <p:nvPr/>
          </p:nvSpPr>
          <p:spPr>
            <a:xfrm>
              <a:off x="3788374" y="2119713"/>
              <a:ext cx="2181616" cy="19162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3" name="Text Placeholder 2">
              <a:extLst>
                <a:ext uri="{FF2B5EF4-FFF2-40B4-BE49-F238E27FC236}">
                  <a16:creationId xmlns:a16="http://schemas.microsoft.com/office/drawing/2014/main" id="{E3643545-5DB9-4C8B-B154-2B24AC21412A}"/>
                </a:ext>
              </a:extLst>
            </p:cNvPr>
            <p:cNvSpPr txBox="1">
              <a:spLocks/>
            </p:cNvSpPr>
            <p:nvPr/>
          </p:nvSpPr>
          <p:spPr>
            <a:xfrm>
              <a:off x="3856484" y="2174467"/>
              <a:ext cx="2080938" cy="1508105"/>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4900" b="1" i="0" u="none" strike="noStrike" cap="none">
                  <a:solidFill>
                    <a:schemeClr val="dk1"/>
                  </a:solidFill>
                  <a:latin typeface="Arial"/>
                  <a:ea typeface="Arial"/>
                  <a:cs typeface="Arial"/>
                  <a:sym typeface="Arial"/>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400">
                <a:solidFill>
                  <a:schemeClr val="bg1"/>
                </a:solidFill>
                <a:latin typeface="Arial Nova" panose="020B0504020202020204" pitchFamily="34" charset="0"/>
                <a:cs typeface="Open Sans" panose="020B0604020202020204" charset="0"/>
              </a:endParaRPr>
            </a:p>
            <a:p>
              <a:pPr marL="228600" indent="0"/>
              <a:r>
                <a:rPr lang="nb-NO" sz="1400">
                  <a:solidFill>
                    <a:schemeClr val="bg1"/>
                  </a:solidFill>
                  <a:latin typeface="Arial Nova" panose="020B0504020202020204" pitchFamily="34" charset="0"/>
                  <a:cs typeface="Open Sans" panose="020B0604020202020204" charset="0"/>
                </a:rPr>
                <a:t>Bidra til at deltakerne i størst mulig grad oppdager muligheter og problemstillinger hver for seg og sammen i team</a:t>
              </a:r>
            </a:p>
          </p:txBody>
        </p:sp>
      </p:grpSp>
      <p:grpSp>
        <p:nvGrpSpPr>
          <p:cNvPr id="14" name="Group 13">
            <a:extLst>
              <a:ext uri="{FF2B5EF4-FFF2-40B4-BE49-F238E27FC236}">
                <a16:creationId xmlns:a16="http://schemas.microsoft.com/office/drawing/2014/main" id="{64B8AC70-6D51-487B-9722-AB06BB2771CF}"/>
              </a:ext>
            </a:extLst>
          </p:cNvPr>
          <p:cNvGrpSpPr/>
          <p:nvPr/>
        </p:nvGrpSpPr>
        <p:grpSpPr>
          <a:xfrm>
            <a:off x="5199677" y="3729038"/>
            <a:ext cx="1698600" cy="1229585"/>
            <a:chOff x="4164557" y="2827018"/>
            <a:chExt cx="2297045" cy="912791"/>
          </a:xfrm>
          <a:solidFill>
            <a:schemeClr val="accent2">
              <a:lumMod val="50000"/>
            </a:schemeClr>
          </a:solidFill>
        </p:grpSpPr>
        <p:sp>
          <p:nvSpPr>
            <p:cNvPr id="15" name="Rectangle 14">
              <a:extLst>
                <a:ext uri="{FF2B5EF4-FFF2-40B4-BE49-F238E27FC236}">
                  <a16:creationId xmlns:a16="http://schemas.microsoft.com/office/drawing/2014/main" id="{1463ECB2-1BE8-4C77-93F6-77F14A87F1F1}"/>
                </a:ext>
              </a:extLst>
            </p:cNvPr>
            <p:cNvSpPr/>
            <p:nvPr/>
          </p:nvSpPr>
          <p:spPr>
            <a:xfrm>
              <a:off x="4198344" y="2862990"/>
              <a:ext cx="2263258" cy="84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16" name="Text Placeholder 2">
              <a:extLst>
                <a:ext uri="{FF2B5EF4-FFF2-40B4-BE49-F238E27FC236}">
                  <a16:creationId xmlns:a16="http://schemas.microsoft.com/office/drawing/2014/main" id="{E8D26289-4782-4310-B79C-83F444971C6C}"/>
                </a:ext>
              </a:extLst>
            </p:cNvPr>
            <p:cNvSpPr txBox="1">
              <a:spLocks/>
            </p:cNvSpPr>
            <p:nvPr/>
          </p:nvSpPr>
          <p:spPr>
            <a:xfrm>
              <a:off x="4164557" y="2827018"/>
              <a:ext cx="2196463" cy="912791"/>
            </a:xfrm>
            <a:prstGeom prst="rect">
              <a:avLst/>
            </a:prstGeom>
            <a:grp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dirty="0">
                <a:solidFill>
                  <a:schemeClr val="bg1"/>
                </a:solidFill>
                <a:latin typeface="Arial Nova" panose="020B0504020202020204" pitchFamily="34" charset="0"/>
                <a:cs typeface="Open Sans" panose="020B0604020202020204" charset="0"/>
              </a:endParaRPr>
            </a:p>
            <a:p>
              <a:pPr marL="214313" indent="-214313">
                <a:buFontTx/>
                <a:buChar char="-"/>
              </a:pPr>
              <a:r>
                <a:rPr lang="nb-NO" sz="1600" dirty="0">
                  <a:solidFill>
                    <a:schemeClr val="bg1"/>
                  </a:solidFill>
                </a:rPr>
                <a:t>Stimulere til samtale og refleksjon</a:t>
              </a:r>
            </a:p>
            <a:p>
              <a:pPr marL="228600" indent="0"/>
              <a:endParaRPr lang="nb-NO" sz="1600" dirty="0">
                <a:solidFill>
                  <a:schemeClr val="bg1"/>
                </a:solidFill>
                <a:latin typeface="Arial Nova" panose="020B0504020202020204" pitchFamily="34" charset="0"/>
                <a:cs typeface="Open Sans" panose="020B0604020202020204" charset="0"/>
              </a:endParaRPr>
            </a:p>
            <a:p>
              <a:pPr marL="228600" indent="0"/>
              <a:endParaRPr lang="nb-NO" sz="1100" dirty="0">
                <a:solidFill>
                  <a:schemeClr val="bg1"/>
                </a:solidFill>
              </a:endParaRPr>
            </a:p>
          </p:txBody>
        </p:sp>
      </p:grpSp>
      <p:grpSp>
        <p:nvGrpSpPr>
          <p:cNvPr id="9" name="Group 8">
            <a:extLst>
              <a:ext uri="{FF2B5EF4-FFF2-40B4-BE49-F238E27FC236}">
                <a16:creationId xmlns:a16="http://schemas.microsoft.com/office/drawing/2014/main" id="{C67B7ED5-810F-4484-8A87-5CC33D3E642E}"/>
              </a:ext>
            </a:extLst>
          </p:cNvPr>
          <p:cNvGrpSpPr/>
          <p:nvPr/>
        </p:nvGrpSpPr>
        <p:grpSpPr>
          <a:xfrm>
            <a:off x="1285033" y="2440988"/>
            <a:ext cx="1644333" cy="1617614"/>
            <a:chOff x="1338943" y="3275662"/>
            <a:chExt cx="1644333" cy="1617614"/>
          </a:xfrm>
          <a:solidFill>
            <a:srgbClr val="2C7B81"/>
          </a:solidFill>
        </p:grpSpPr>
        <p:sp>
          <p:nvSpPr>
            <p:cNvPr id="19" name="Rectangle 18">
              <a:extLst>
                <a:ext uri="{FF2B5EF4-FFF2-40B4-BE49-F238E27FC236}">
                  <a16:creationId xmlns:a16="http://schemas.microsoft.com/office/drawing/2014/main" id="{1E7FCF3A-9BD9-4B99-9C48-5A76B7B2D652}"/>
                </a:ext>
              </a:extLst>
            </p:cNvPr>
            <p:cNvSpPr/>
            <p:nvPr/>
          </p:nvSpPr>
          <p:spPr>
            <a:xfrm>
              <a:off x="1338943" y="3275662"/>
              <a:ext cx="1644333" cy="1617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0" name="Text Placeholder 2">
              <a:extLst>
                <a:ext uri="{FF2B5EF4-FFF2-40B4-BE49-F238E27FC236}">
                  <a16:creationId xmlns:a16="http://schemas.microsoft.com/office/drawing/2014/main" id="{28540A63-C329-4114-AC6B-2F890D0DBCEC}"/>
                </a:ext>
              </a:extLst>
            </p:cNvPr>
            <p:cNvSpPr txBox="1">
              <a:spLocks/>
            </p:cNvSpPr>
            <p:nvPr/>
          </p:nvSpPr>
          <p:spPr>
            <a:xfrm>
              <a:off x="1338943" y="3275662"/>
              <a:ext cx="1595804" cy="1338828"/>
            </a:xfrm>
            <a:prstGeom prst="rect">
              <a:avLst/>
            </a:prstGeom>
            <a:grp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200">
                <a:solidFill>
                  <a:schemeClr val="bg1"/>
                </a:solidFill>
                <a:latin typeface="Arial Nova" panose="020B0504020202020204" pitchFamily="34" charset="0"/>
                <a:cs typeface="Open Sans" panose="020B0604020202020204" charset="0"/>
              </a:endParaRPr>
            </a:p>
            <a:p>
              <a:pPr marL="228600" indent="0"/>
              <a:r>
                <a:rPr lang="nb-NO" sz="1600">
                  <a:solidFill>
                    <a:schemeClr val="bg1"/>
                  </a:solidFill>
                </a:rPr>
                <a:t>Hjelpe deltakerne å finne veien selv</a:t>
              </a:r>
              <a:endParaRPr lang="nb-NO" sz="1600">
                <a:solidFill>
                  <a:schemeClr val="bg1"/>
                </a:solidFill>
                <a:latin typeface="Arial Nova" panose="020B0504020202020204" pitchFamily="34" charset="0"/>
                <a:cs typeface="Open Sans" panose="020B0604020202020204" charset="0"/>
              </a:endParaRPr>
            </a:p>
            <a:p>
              <a:pPr marL="228600" indent="0"/>
              <a:endParaRPr lang="nb-NO" sz="1100">
                <a:solidFill>
                  <a:schemeClr val="bg1"/>
                </a:solidFill>
              </a:endParaRPr>
            </a:p>
          </p:txBody>
        </p:sp>
      </p:grpSp>
      <p:sp>
        <p:nvSpPr>
          <p:cNvPr id="21" name="Rectangle 20">
            <a:extLst>
              <a:ext uri="{FF2B5EF4-FFF2-40B4-BE49-F238E27FC236}">
                <a16:creationId xmlns:a16="http://schemas.microsoft.com/office/drawing/2014/main" id="{03541DDB-0B45-40BB-9E54-2AE6D83DD012}"/>
              </a:ext>
            </a:extLst>
          </p:cNvPr>
          <p:cNvSpPr/>
          <p:nvPr/>
        </p:nvSpPr>
        <p:spPr>
          <a:xfrm>
            <a:off x="5192533" y="2047128"/>
            <a:ext cx="1644333" cy="1753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2" name="Text Placeholder 2">
            <a:extLst>
              <a:ext uri="{FF2B5EF4-FFF2-40B4-BE49-F238E27FC236}">
                <a16:creationId xmlns:a16="http://schemas.microsoft.com/office/drawing/2014/main" id="{27A842F4-7243-4403-96F6-CD1D9EDCC16D}"/>
              </a:ext>
            </a:extLst>
          </p:cNvPr>
          <p:cNvSpPr txBox="1">
            <a:spLocks/>
          </p:cNvSpPr>
          <p:nvPr/>
        </p:nvSpPr>
        <p:spPr>
          <a:xfrm>
            <a:off x="5192158" y="2593351"/>
            <a:ext cx="1595804" cy="677108"/>
          </a:xfrm>
          <a:prstGeom prst="rect">
            <a:avLst/>
          </a:prstGeom>
          <a:noFill/>
          <a:ln w="19050">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eaLnBrk="1" hangingPunct="1">
              <a:lnSpc>
                <a:spcPct val="100000"/>
              </a:lnSpc>
              <a:spcBef>
                <a:spcPts val="0"/>
              </a:spcBef>
              <a:spcAft>
                <a:spcPts val="0"/>
              </a:spcAft>
              <a:buClr>
                <a:schemeClr val="dk2"/>
              </a:buClr>
              <a:buSzPts val="6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2pPr>
            <a:lvl3pPr marL="1371600" marR="0" lvl="2"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3pPr>
            <a:lvl4pPr marL="1828800" marR="0" lvl="3"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4pPr>
            <a:lvl5pPr marL="2286000" marR="0" lvl="4"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5pPr>
            <a:lvl6pPr marL="2743200" marR="0" lvl="5"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6pPr>
            <a:lvl7pPr marL="3200400" marR="0" lvl="6"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7pPr>
            <a:lvl8pPr marL="3657600" marR="0" lvl="7"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8pPr>
            <a:lvl9pPr marL="4114800" marR="0" lvl="8" indent="-228600" algn="l" rtl="0" eaLnBrk="1" hangingPunct="1">
              <a:lnSpc>
                <a:spcPct val="100000"/>
              </a:lnSpc>
              <a:spcBef>
                <a:spcPts val="0"/>
              </a:spcBef>
              <a:spcAft>
                <a:spcPts val="0"/>
              </a:spcAft>
              <a:buClr>
                <a:schemeClr val="dk2"/>
              </a:buClr>
              <a:buSzPts val="600"/>
              <a:buFont typeface="Open Sans"/>
              <a:buNone/>
              <a:defRPr sz="1400" b="0" i="0" u="none" strike="noStrike" cap="none">
                <a:solidFill>
                  <a:schemeClr val="dk2"/>
                </a:solidFill>
                <a:latin typeface="Open Sans"/>
                <a:ea typeface="Open Sans"/>
                <a:cs typeface="Open Sans"/>
                <a:sym typeface="Open Sans"/>
              </a:defRPr>
            </a:lvl9pPr>
          </a:lstStyle>
          <a:p>
            <a:pPr marL="228600" indent="0"/>
            <a:endParaRPr lang="nb-NO" sz="1100" b="1" dirty="0">
              <a:solidFill>
                <a:schemeClr val="bg1"/>
              </a:solidFill>
              <a:latin typeface="Arial Nova" panose="020B0504020202020204" pitchFamily="34" charset="0"/>
              <a:cs typeface="Open Sans" panose="020B0604020202020204" charset="0"/>
            </a:endParaRPr>
          </a:p>
          <a:p>
            <a:pPr marL="228600" indent="0"/>
            <a:r>
              <a:rPr lang="nb-NO" sz="1100" b="1" dirty="0">
                <a:solidFill>
                  <a:schemeClr val="bg1"/>
                </a:solidFill>
              </a:rPr>
              <a:t>Være en rollemodell som </a:t>
            </a:r>
            <a:r>
              <a:rPr lang="nb-NO" sz="1100" b="1" dirty="0" err="1">
                <a:solidFill>
                  <a:schemeClr val="bg1"/>
                </a:solidFill>
              </a:rPr>
              <a:t>fasilitator</a:t>
            </a:r>
            <a:r>
              <a:rPr lang="nb-NO" sz="1100" b="1" dirty="0">
                <a:solidFill>
                  <a:schemeClr val="bg1"/>
                </a:solidFill>
              </a:rPr>
              <a:t> </a:t>
            </a:r>
          </a:p>
        </p:txBody>
      </p:sp>
      <p:sp>
        <p:nvSpPr>
          <p:cNvPr id="25" name="Pil: høyre 4">
            <a:extLst>
              <a:ext uri="{FF2B5EF4-FFF2-40B4-BE49-F238E27FC236}">
                <a16:creationId xmlns:a16="http://schemas.microsoft.com/office/drawing/2014/main" id="{20649685-EC46-4233-8AA1-0FF7078AEC8F}"/>
              </a:ext>
            </a:extLst>
          </p:cNvPr>
          <p:cNvSpPr/>
          <p:nvPr/>
        </p:nvSpPr>
        <p:spPr>
          <a:xfrm rot="10800000">
            <a:off x="6663163" y="2197996"/>
            <a:ext cx="532013" cy="303084"/>
          </a:xfrm>
          <a:prstGeom prst="rightArrow">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Arrow: Bent-Up 22">
            <a:extLst>
              <a:ext uri="{FF2B5EF4-FFF2-40B4-BE49-F238E27FC236}">
                <a16:creationId xmlns:a16="http://schemas.microsoft.com/office/drawing/2014/main" id="{90811B41-E346-412A-A155-D528D25E6ECA}"/>
              </a:ext>
            </a:extLst>
          </p:cNvPr>
          <p:cNvSpPr/>
          <p:nvPr/>
        </p:nvSpPr>
        <p:spPr>
          <a:xfrm rot="5400000" flipV="1">
            <a:off x="6801266" y="3529335"/>
            <a:ext cx="793742" cy="748476"/>
          </a:xfrm>
          <a:prstGeom prst="bentUpArrow">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Arrow: Bent-Up 28">
            <a:extLst>
              <a:ext uri="{FF2B5EF4-FFF2-40B4-BE49-F238E27FC236}">
                <a16:creationId xmlns:a16="http://schemas.microsoft.com/office/drawing/2014/main" id="{A2A24DD2-E2E1-4326-94E1-D656304F154A}"/>
              </a:ext>
            </a:extLst>
          </p:cNvPr>
          <p:cNvSpPr/>
          <p:nvPr/>
        </p:nvSpPr>
        <p:spPr>
          <a:xfrm rot="5400000">
            <a:off x="2377647" y="4100481"/>
            <a:ext cx="616133" cy="617838"/>
          </a:xfrm>
          <a:prstGeom prst="bentUpArrow">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Pil: høyre 4">
            <a:extLst>
              <a:ext uri="{FF2B5EF4-FFF2-40B4-BE49-F238E27FC236}">
                <a16:creationId xmlns:a16="http://schemas.microsoft.com/office/drawing/2014/main" id="{BB0FB945-9EFF-4829-B1AD-CDE488F70025}"/>
              </a:ext>
            </a:extLst>
          </p:cNvPr>
          <p:cNvSpPr/>
          <p:nvPr/>
        </p:nvSpPr>
        <p:spPr>
          <a:xfrm>
            <a:off x="2864782" y="2593351"/>
            <a:ext cx="532013" cy="303084"/>
          </a:xfrm>
          <a:prstGeom prst="rightArrow">
            <a:avLst/>
          </a:prstGeom>
          <a:solidFill>
            <a:srgbClr val="2C7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006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D3200-705B-6F40-A3D1-C7A1F10E9202}"/>
              </a:ext>
            </a:extLst>
          </p:cNvPr>
          <p:cNvSpPr>
            <a:spLocks noGrp="1"/>
          </p:cNvSpPr>
          <p:nvPr>
            <p:ph type="title"/>
          </p:nvPr>
        </p:nvSpPr>
        <p:spPr/>
        <p:txBody>
          <a:bodyPr/>
          <a:lstStyle/>
          <a:p>
            <a:r>
              <a:rPr lang="nb-NO"/>
              <a:t>Plan for modul 1</a:t>
            </a:r>
          </a:p>
        </p:txBody>
      </p:sp>
    </p:spTree>
    <p:extLst>
      <p:ext uri="{BB962C8B-B14F-4D97-AF65-F5344CB8AC3E}">
        <p14:creationId xmlns:p14="http://schemas.microsoft.com/office/powerpoint/2010/main" val="1547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129AC77-7DEF-47C6-9FDA-E90B3724B217}"/>
              </a:ext>
            </a:extLst>
          </p:cNvPr>
          <p:cNvSpPr>
            <a:spLocks noGrp="1"/>
          </p:cNvSpPr>
          <p:nvPr>
            <p:ph type="title"/>
          </p:nvPr>
        </p:nvSpPr>
        <p:spPr>
          <a:xfrm>
            <a:off x="449480" y="529761"/>
            <a:ext cx="3784704" cy="976200"/>
          </a:xfrm>
        </p:spPr>
        <p:txBody>
          <a:bodyPr/>
          <a:lstStyle/>
          <a:p>
            <a:r>
              <a:rPr lang="nb-NO" dirty="0"/>
              <a:t>Modul 1</a:t>
            </a:r>
            <a:br>
              <a:rPr lang="nb-NO" dirty="0"/>
            </a:br>
            <a:endParaRPr lang="nb-NO" sz="1600" dirty="0"/>
          </a:p>
        </p:txBody>
      </p:sp>
      <p:sp>
        <p:nvSpPr>
          <p:cNvPr id="6" name="Plassholder for tekst 5">
            <a:extLst>
              <a:ext uri="{FF2B5EF4-FFF2-40B4-BE49-F238E27FC236}">
                <a16:creationId xmlns:a16="http://schemas.microsoft.com/office/drawing/2014/main" id="{46C4CFC7-D546-4D4D-AAC1-42E6AEED1042}"/>
              </a:ext>
            </a:extLst>
          </p:cNvPr>
          <p:cNvSpPr>
            <a:spLocks noGrp="1"/>
          </p:cNvSpPr>
          <p:nvPr>
            <p:ph type="body" idx="10"/>
          </p:nvPr>
        </p:nvSpPr>
        <p:spPr>
          <a:xfrm>
            <a:off x="352822" y="1961700"/>
            <a:ext cx="3881362" cy="2711100"/>
          </a:xfrm>
        </p:spPr>
        <p:txBody>
          <a:bodyPr>
            <a:noAutofit/>
          </a:bodyPr>
          <a:lstStyle/>
          <a:p>
            <a:pPr>
              <a:spcAft>
                <a:spcPts val="450"/>
              </a:spcAft>
            </a:pPr>
            <a:r>
              <a:rPr lang="nb-NO" sz="800" b="1" dirty="0">
                <a:solidFill>
                  <a:srgbClr val="2E7C81"/>
                </a:solidFill>
                <a:latin typeface="Arial Nova"/>
              </a:rPr>
              <a:t>0900 – 0910: Velkommen og informasjon om dagen </a:t>
            </a:r>
          </a:p>
          <a:p>
            <a:pPr>
              <a:spcAft>
                <a:spcPts val="450"/>
              </a:spcAft>
            </a:pPr>
            <a:r>
              <a:rPr lang="nb-NO" sz="800" b="1" dirty="0">
                <a:solidFill>
                  <a:srgbClr val="2E7C81"/>
                </a:solidFill>
                <a:latin typeface="Arial Nova"/>
              </a:rPr>
              <a:t>0910 – 0915</a:t>
            </a:r>
            <a:r>
              <a:rPr lang="nb-NO" sz="800" b="1" dirty="0">
                <a:solidFill>
                  <a:srgbClr val="2E7C81"/>
                </a:solidFill>
                <a:latin typeface="Arial Nova" panose="020B0504020202020204" pitchFamily="34" charset="0"/>
              </a:rPr>
              <a:t>: </a:t>
            </a:r>
            <a:r>
              <a:rPr lang="nb-NO" sz="800" b="1" dirty="0">
                <a:solidFill>
                  <a:srgbClr val="2E7C81"/>
                </a:solidFill>
                <a:latin typeface="Arial Nova"/>
              </a:rPr>
              <a:t>Om IA bransjeprogrammet </a:t>
            </a:r>
          </a:p>
          <a:p>
            <a:pPr>
              <a:spcAft>
                <a:spcPts val="450"/>
              </a:spcAft>
            </a:pPr>
            <a:r>
              <a:rPr lang="nb-NO" sz="800" b="1" dirty="0">
                <a:solidFill>
                  <a:srgbClr val="2E7C81"/>
                </a:solidFill>
                <a:latin typeface="Arial Nova"/>
              </a:rPr>
              <a:t>0915 – 0920: Introduksjon til gruppeoppgave 1</a:t>
            </a:r>
            <a:endParaRPr lang="nb-NO" sz="800" dirty="0">
              <a:solidFill>
                <a:srgbClr val="2E7C81"/>
              </a:solidFill>
            </a:endParaRPr>
          </a:p>
          <a:p>
            <a:pPr>
              <a:spcAft>
                <a:spcPts val="450"/>
              </a:spcAft>
            </a:pPr>
            <a:r>
              <a:rPr lang="nb-NO" sz="800" b="1" dirty="0">
                <a:solidFill>
                  <a:srgbClr val="1A4866"/>
                </a:solidFill>
                <a:latin typeface="Arial Nova"/>
              </a:rPr>
              <a:t>0920 – 0950: Gjennomføring av gruppeoppgave 1</a:t>
            </a:r>
          </a:p>
          <a:p>
            <a:pPr>
              <a:spcAft>
                <a:spcPts val="450"/>
              </a:spcAft>
            </a:pPr>
            <a:r>
              <a:rPr lang="nb-NO" sz="800" b="1" dirty="0">
                <a:solidFill>
                  <a:srgbClr val="FFC000"/>
                </a:solidFill>
                <a:latin typeface="Arial Nova"/>
              </a:rPr>
              <a:t>0950 – 1000</a:t>
            </a:r>
            <a:r>
              <a:rPr lang="nb-NO" sz="800" dirty="0">
                <a:solidFill>
                  <a:srgbClr val="FFC000"/>
                </a:solidFill>
                <a:latin typeface="Arial Nova" panose="020B0504020202020204" pitchFamily="34" charset="0"/>
              </a:rPr>
              <a:t>: </a:t>
            </a:r>
            <a:r>
              <a:rPr lang="nb-NO" sz="800" b="1" dirty="0">
                <a:solidFill>
                  <a:srgbClr val="FFC000"/>
                </a:solidFill>
                <a:latin typeface="Arial Nova"/>
              </a:rPr>
              <a:t>Pause </a:t>
            </a:r>
          </a:p>
          <a:p>
            <a:pPr>
              <a:spcAft>
                <a:spcPts val="450"/>
              </a:spcAft>
            </a:pPr>
            <a:r>
              <a:rPr lang="nb-NO" sz="800" b="1" dirty="0">
                <a:solidFill>
                  <a:srgbClr val="2E7C81"/>
                </a:solidFill>
                <a:latin typeface="Arial Nova"/>
              </a:rPr>
              <a:t>1000 – 1015: Gjennomgang i plenum </a:t>
            </a:r>
            <a:r>
              <a:rPr lang="nb-NO" sz="800" b="1" dirty="0" err="1">
                <a:solidFill>
                  <a:srgbClr val="2E7C81"/>
                </a:solidFill>
                <a:latin typeface="Arial Nova"/>
              </a:rPr>
              <a:t>oppg</a:t>
            </a:r>
            <a:r>
              <a:rPr lang="nb-NO" sz="800" b="1" dirty="0">
                <a:solidFill>
                  <a:srgbClr val="2E7C81"/>
                </a:solidFill>
                <a:latin typeface="Arial Nova"/>
              </a:rPr>
              <a:t> 1</a:t>
            </a:r>
            <a:endParaRPr lang="nb-NO" sz="800" dirty="0">
              <a:solidFill>
                <a:srgbClr val="2E7C81"/>
              </a:solidFill>
            </a:endParaRPr>
          </a:p>
          <a:p>
            <a:pPr>
              <a:spcAft>
                <a:spcPts val="450"/>
              </a:spcAft>
            </a:pPr>
            <a:r>
              <a:rPr lang="nb-NO" sz="800" b="1" dirty="0">
                <a:solidFill>
                  <a:srgbClr val="2E7C81"/>
                </a:solidFill>
                <a:latin typeface="Arial Nova"/>
              </a:rPr>
              <a:t>1015 – 1025: Partssamarbeid og rolleavklaring </a:t>
            </a:r>
            <a:endParaRPr lang="nb-NO" sz="800" dirty="0">
              <a:solidFill>
                <a:srgbClr val="2E7C81"/>
              </a:solidFill>
            </a:endParaRPr>
          </a:p>
          <a:p>
            <a:pPr>
              <a:spcAft>
                <a:spcPts val="450"/>
              </a:spcAft>
            </a:pPr>
            <a:r>
              <a:rPr lang="nb-NO" sz="800" b="1" dirty="0">
                <a:solidFill>
                  <a:srgbClr val="2E7C81"/>
                </a:solidFill>
                <a:latin typeface="Arial Nova"/>
              </a:rPr>
              <a:t>1025 – 1030: Introduksjon til gruppeoppgave 2 </a:t>
            </a:r>
            <a:endParaRPr lang="nb-NO" sz="800" dirty="0">
              <a:solidFill>
                <a:srgbClr val="2E7C81"/>
              </a:solidFill>
            </a:endParaRPr>
          </a:p>
          <a:p>
            <a:pPr>
              <a:spcAft>
                <a:spcPts val="450"/>
              </a:spcAft>
            </a:pPr>
            <a:r>
              <a:rPr lang="nb-NO" sz="800" b="1" dirty="0">
                <a:solidFill>
                  <a:srgbClr val="1A4866"/>
                </a:solidFill>
                <a:latin typeface="Arial Nova"/>
              </a:rPr>
              <a:t>1030 – 1050: </a:t>
            </a:r>
            <a:r>
              <a:rPr lang="nb-NO" sz="800" b="1" dirty="0">
                <a:solidFill>
                  <a:srgbClr val="1A4866"/>
                </a:solidFill>
                <a:latin typeface="Arial Nova" panose="020B0504020202020204" pitchFamily="34" charset="0"/>
              </a:rPr>
              <a:t>Gjennomføring av gruppeoppgave 2</a:t>
            </a:r>
          </a:p>
          <a:p>
            <a:pPr>
              <a:spcAft>
                <a:spcPts val="450"/>
              </a:spcAft>
            </a:pPr>
            <a:r>
              <a:rPr lang="nb-NO" sz="800" b="1" dirty="0">
                <a:solidFill>
                  <a:srgbClr val="FFC000"/>
                </a:solidFill>
                <a:latin typeface="Arial Nova"/>
              </a:rPr>
              <a:t>1050 – 1100 </a:t>
            </a:r>
            <a:r>
              <a:rPr lang="nb-NO" sz="800" dirty="0">
                <a:solidFill>
                  <a:srgbClr val="FFC000"/>
                </a:solidFill>
                <a:latin typeface="Arial Nova" panose="020B0504020202020204" pitchFamily="34" charset="0"/>
              </a:rPr>
              <a:t>: </a:t>
            </a:r>
            <a:r>
              <a:rPr lang="nb-NO" sz="800" b="1" dirty="0">
                <a:solidFill>
                  <a:srgbClr val="FFC000"/>
                </a:solidFill>
                <a:latin typeface="Arial Nova"/>
              </a:rPr>
              <a:t>Pause </a:t>
            </a:r>
          </a:p>
          <a:p>
            <a:pPr>
              <a:spcAft>
                <a:spcPts val="450"/>
              </a:spcAft>
            </a:pPr>
            <a:r>
              <a:rPr lang="nb-NO" sz="800" b="1" dirty="0">
                <a:solidFill>
                  <a:srgbClr val="2D7C81"/>
                </a:solidFill>
                <a:latin typeface="Arial Nova"/>
              </a:rPr>
              <a:t>1100 – 1115: </a:t>
            </a:r>
            <a:r>
              <a:rPr lang="nb-NO" sz="800" b="1" dirty="0">
                <a:solidFill>
                  <a:srgbClr val="2E7C81"/>
                </a:solidFill>
                <a:latin typeface="Arial Nova"/>
              </a:rPr>
              <a:t>Gjennomgang i plenum </a:t>
            </a:r>
            <a:r>
              <a:rPr lang="nb-NO" sz="800" b="1" dirty="0" err="1">
                <a:solidFill>
                  <a:srgbClr val="2E7C81"/>
                </a:solidFill>
                <a:latin typeface="Arial Nova"/>
              </a:rPr>
              <a:t>oppg</a:t>
            </a:r>
            <a:r>
              <a:rPr lang="nb-NO" sz="800" b="1" dirty="0">
                <a:solidFill>
                  <a:srgbClr val="2E7C81"/>
                </a:solidFill>
                <a:latin typeface="Arial Nova"/>
              </a:rPr>
              <a:t> 2</a:t>
            </a:r>
          </a:p>
          <a:p>
            <a:pPr>
              <a:spcAft>
                <a:spcPts val="450"/>
              </a:spcAft>
            </a:pPr>
            <a:r>
              <a:rPr lang="nb-NO" sz="800" b="1" dirty="0">
                <a:solidFill>
                  <a:srgbClr val="2E7C81"/>
                </a:solidFill>
                <a:latin typeface="Arial Nova"/>
              </a:rPr>
              <a:t>1115 – 1145: Driftsnært utvidet partssamarbeid </a:t>
            </a:r>
            <a:endParaRPr lang="nb-NO" sz="800" dirty="0">
              <a:solidFill>
                <a:srgbClr val="2E7C81"/>
              </a:solidFill>
            </a:endParaRPr>
          </a:p>
          <a:p>
            <a:pPr>
              <a:spcAft>
                <a:spcPts val="450"/>
              </a:spcAft>
            </a:pPr>
            <a:r>
              <a:rPr lang="nb-NO" sz="800" b="1" dirty="0">
                <a:solidFill>
                  <a:srgbClr val="F1AE3E"/>
                </a:solidFill>
                <a:latin typeface="Arial Nova" panose="020B0504020202020204" pitchFamily="34" charset="0"/>
              </a:rPr>
              <a:t>Lunsj 1145 – 1230</a:t>
            </a:r>
          </a:p>
          <a:p>
            <a:pPr>
              <a:spcAft>
                <a:spcPts val="450"/>
              </a:spcAft>
            </a:pPr>
            <a:endParaRPr lang="nb-NO" sz="800" dirty="0">
              <a:solidFill>
                <a:schemeClr val="tx1"/>
              </a:solidFill>
              <a:latin typeface="Arial Nova" panose="020B0504020202020204" pitchFamily="34" charset="0"/>
            </a:endParaRPr>
          </a:p>
          <a:p>
            <a:pPr>
              <a:spcAft>
                <a:spcPts val="450"/>
              </a:spcAft>
            </a:pPr>
            <a:endParaRPr lang="nb-NO" sz="800" b="1" dirty="0">
              <a:solidFill>
                <a:srgbClr val="FFC000"/>
              </a:solidFill>
              <a:latin typeface="Arial Nova"/>
            </a:endParaRPr>
          </a:p>
          <a:p>
            <a:endParaRPr lang="nb-NO" sz="800" dirty="0"/>
          </a:p>
        </p:txBody>
      </p:sp>
      <p:sp>
        <p:nvSpPr>
          <p:cNvPr id="4" name="Plassholder for tekst 3">
            <a:extLst>
              <a:ext uri="{FF2B5EF4-FFF2-40B4-BE49-F238E27FC236}">
                <a16:creationId xmlns:a16="http://schemas.microsoft.com/office/drawing/2014/main" id="{9FD270C5-3158-43C6-8C07-E355E2C73192}"/>
              </a:ext>
            </a:extLst>
          </p:cNvPr>
          <p:cNvSpPr>
            <a:spLocks noGrp="1"/>
          </p:cNvSpPr>
          <p:nvPr>
            <p:ph type="body" idx="1"/>
          </p:nvPr>
        </p:nvSpPr>
        <p:spPr>
          <a:xfrm>
            <a:off x="4956162" y="2031550"/>
            <a:ext cx="3835016" cy="2696700"/>
          </a:xfrm>
        </p:spPr>
        <p:txBody>
          <a:bodyPr>
            <a:noAutofit/>
          </a:bodyPr>
          <a:lstStyle/>
          <a:p>
            <a:pPr>
              <a:spcAft>
                <a:spcPts val="450"/>
              </a:spcAft>
            </a:pPr>
            <a:r>
              <a:rPr lang="nb-NO" sz="800" b="1" dirty="0">
                <a:solidFill>
                  <a:srgbClr val="2E7C81"/>
                </a:solidFill>
                <a:latin typeface="Arial Nova"/>
              </a:rPr>
              <a:t>1230 – 1300: Innovativt driftsnært partssamarbeid </a:t>
            </a:r>
          </a:p>
          <a:p>
            <a:pPr>
              <a:spcAft>
                <a:spcPts val="450"/>
              </a:spcAft>
            </a:pPr>
            <a:r>
              <a:rPr lang="nb-NO" sz="800" b="1" dirty="0">
                <a:solidFill>
                  <a:srgbClr val="2E7C81"/>
                </a:solidFill>
                <a:latin typeface="Arial Nova" panose="020B0504020202020204" pitchFamily="34" charset="0"/>
              </a:rPr>
              <a:t>1300 – 1315: </a:t>
            </a:r>
            <a:r>
              <a:rPr lang="nb-NO" sz="800" b="1" dirty="0">
                <a:solidFill>
                  <a:srgbClr val="2E7C81"/>
                </a:solidFill>
                <a:latin typeface="Arial Nova"/>
              </a:rPr>
              <a:t>Hvordan finne og definere et problem?  </a:t>
            </a:r>
            <a:endParaRPr lang="nb-NO" sz="800" b="1" dirty="0">
              <a:solidFill>
                <a:srgbClr val="2E7C81"/>
              </a:solidFill>
              <a:latin typeface="Arial Nova" panose="020B0504020202020204" pitchFamily="34" charset="0"/>
            </a:endParaRPr>
          </a:p>
          <a:p>
            <a:pPr>
              <a:spcAft>
                <a:spcPts val="450"/>
              </a:spcAft>
            </a:pPr>
            <a:r>
              <a:rPr lang="nb-NO" sz="800" b="1" dirty="0">
                <a:solidFill>
                  <a:schemeClr val="accent1"/>
                </a:solidFill>
                <a:latin typeface="Arial Nova" panose="020B0504020202020204" pitchFamily="34" charset="0"/>
              </a:rPr>
              <a:t>1315 – 1325 10 min pause</a:t>
            </a:r>
            <a:endParaRPr lang="nb-NO" sz="800" b="1" dirty="0">
              <a:solidFill>
                <a:srgbClr val="2D7C81"/>
              </a:solidFill>
              <a:latin typeface="Arial Nova" panose="020B0504020202020204" pitchFamily="34" charset="0"/>
            </a:endParaRPr>
          </a:p>
          <a:p>
            <a:pPr>
              <a:spcAft>
                <a:spcPts val="450"/>
              </a:spcAft>
            </a:pPr>
            <a:r>
              <a:rPr lang="nb-NO" sz="800" b="1" dirty="0">
                <a:solidFill>
                  <a:srgbClr val="2D7C81"/>
                </a:solidFill>
                <a:latin typeface="Arial Nova"/>
              </a:rPr>
              <a:t>1325 – 1330: Introduksjon til gruppeoppgave 3 </a:t>
            </a:r>
            <a:endParaRPr lang="nb-NO" sz="800" dirty="0"/>
          </a:p>
          <a:p>
            <a:pPr>
              <a:spcAft>
                <a:spcPts val="450"/>
              </a:spcAft>
            </a:pPr>
            <a:r>
              <a:rPr lang="nb-NO" sz="800" b="1" dirty="0">
                <a:solidFill>
                  <a:srgbClr val="1A4866"/>
                </a:solidFill>
                <a:latin typeface="Arial Nova"/>
              </a:rPr>
              <a:t>1330 – 1410: Gjennomføring av gruppeoppgave 3 </a:t>
            </a:r>
          </a:p>
          <a:p>
            <a:pPr>
              <a:spcAft>
                <a:spcPts val="450"/>
              </a:spcAft>
            </a:pPr>
            <a:r>
              <a:rPr lang="nb-NO" sz="800" b="1" dirty="0">
                <a:solidFill>
                  <a:srgbClr val="2D7C81"/>
                </a:solidFill>
                <a:latin typeface="Arial Nova" panose="020B0504020202020204" pitchFamily="34" charset="0"/>
              </a:rPr>
              <a:t>1410  – 1425: </a:t>
            </a:r>
            <a:r>
              <a:rPr lang="nb-NO" sz="800" b="1" dirty="0">
                <a:solidFill>
                  <a:srgbClr val="2E7C81"/>
                </a:solidFill>
                <a:latin typeface="Arial Nova"/>
              </a:rPr>
              <a:t>Gjennomgang i plenum oppg </a:t>
            </a:r>
            <a:r>
              <a:rPr lang="nb-NO" sz="800" b="1" dirty="0">
                <a:solidFill>
                  <a:srgbClr val="2D7C81"/>
                </a:solidFill>
                <a:latin typeface="Arial Nova"/>
              </a:rPr>
              <a:t>3 </a:t>
            </a:r>
            <a:endParaRPr lang="nb-NO" sz="800" dirty="0"/>
          </a:p>
          <a:p>
            <a:pPr>
              <a:spcAft>
                <a:spcPts val="450"/>
              </a:spcAft>
            </a:pPr>
            <a:r>
              <a:rPr lang="nb-NO" sz="800" b="1" dirty="0">
                <a:solidFill>
                  <a:srgbClr val="2E7C81"/>
                </a:solidFill>
                <a:latin typeface="Arial Nova" panose="020B0504020202020204" pitchFamily="34" charset="0"/>
              </a:rPr>
              <a:t>1425 – 1435: </a:t>
            </a:r>
            <a:r>
              <a:rPr lang="nb-NO" sz="800" b="1" dirty="0">
                <a:solidFill>
                  <a:srgbClr val="2E7C81"/>
                </a:solidFill>
                <a:latin typeface="Arial Nova"/>
              </a:rPr>
              <a:t>Hva skjer i modul 2 </a:t>
            </a:r>
            <a:endParaRPr lang="nb-NO" sz="800" dirty="0">
              <a:solidFill>
                <a:srgbClr val="2E7C81"/>
              </a:solidFill>
            </a:endParaRPr>
          </a:p>
          <a:p>
            <a:pPr>
              <a:spcAft>
                <a:spcPts val="450"/>
              </a:spcAft>
            </a:pPr>
            <a:r>
              <a:rPr lang="nb-NO" sz="800" b="1" dirty="0">
                <a:solidFill>
                  <a:srgbClr val="2E7C81"/>
                </a:solidFill>
                <a:latin typeface="Arial Nova" panose="020B0504020202020204" pitchFamily="34" charset="0"/>
              </a:rPr>
              <a:t>1435 – 1500: </a:t>
            </a:r>
            <a:r>
              <a:rPr lang="nb-NO" sz="800" b="1" dirty="0">
                <a:solidFill>
                  <a:srgbClr val="2E7C81"/>
                </a:solidFill>
                <a:latin typeface="Arial Nova"/>
              </a:rPr>
              <a:t>Avslutning </a:t>
            </a:r>
          </a:p>
          <a:p>
            <a:pPr>
              <a:spcAft>
                <a:spcPts val="450"/>
              </a:spcAft>
            </a:pPr>
            <a:endParaRPr lang="nb-NO" sz="800" b="1" dirty="0">
              <a:solidFill>
                <a:srgbClr val="2E7C81"/>
              </a:solidFill>
              <a:latin typeface="Arial Nova"/>
            </a:endParaRPr>
          </a:p>
          <a:p>
            <a:pPr>
              <a:spcAft>
                <a:spcPts val="450"/>
              </a:spcAft>
            </a:pPr>
            <a:r>
              <a:rPr lang="nb-NO" b="1" dirty="0">
                <a:solidFill>
                  <a:schemeClr val="bg2"/>
                </a:solidFill>
                <a:latin typeface="Arial Nova"/>
              </a:rPr>
              <a:t> </a:t>
            </a:r>
            <a:r>
              <a:rPr lang="nb-NO" b="1" dirty="0">
                <a:solidFill>
                  <a:schemeClr val="bg2"/>
                </a:solidFill>
                <a:latin typeface="Arial Nova" panose="020B0504020202020204" pitchFamily="34" charset="0"/>
              </a:rPr>
              <a:t>Vel «hjem» til alle deltakere fra barnehager og sykehjem </a:t>
            </a:r>
          </a:p>
          <a:p>
            <a:pPr>
              <a:spcAft>
                <a:spcPts val="450"/>
              </a:spcAft>
            </a:pPr>
            <a:endParaRPr lang="nb-NO" sz="800" b="1" dirty="0">
              <a:solidFill>
                <a:schemeClr val="bg2"/>
              </a:solidFill>
              <a:latin typeface="Arial Nova" panose="020B0504020202020204" pitchFamily="34" charset="0"/>
            </a:endParaRPr>
          </a:p>
          <a:p>
            <a:pPr>
              <a:spcAft>
                <a:spcPts val="450"/>
              </a:spcAft>
            </a:pPr>
            <a:endParaRPr lang="nb-NO" sz="800" dirty="0">
              <a:solidFill>
                <a:schemeClr val="bg2"/>
              </a:solidFill>
              <a:latin typeface="Arial Nova" panose="020B0504020202020204" pitchFamily="34" charset="0"/>
            </a:endParaRPr>
          </a:p>
          <a:p>
            <a:pPr>
              <a:spcAft>
                <a:spcPts val="450"/>
              </a:spcAft>
            </a:pPr>
            <a:endParaRPr lang="nb-NO" sz="800" b="1" dirty="0">
              <a:solidFill>
                <a:srgbClr val="1A4866"/>
              </a:solidFill>
              <a:latin typeface="Arial Nova"/>
            </a:endParaRPr>
          </a:p>
          <a:p>
            <a:pPr>
              <a:spcAft>
                <a:spcPts val="450"/>
              </a:spcAft>
            </a:pPr>
            <a:endParaRPr lang="nb-NO" sz="800" dirty="0"/>
          </a:p>
          <a:p>
            <a:endParaRPr lang="nb-NO" sz="800" dirty="0"/>
          </a:p>
        </p:txBody>
      </p:sp>
    </p:spTree>
    <p:extLst>
      <p:ext uri="{BB962C8B-B14F-4D97-AF65-F5344CB8AC3E}">
        <p14:creationId xmlns:p14="http://schemas.microsoft.com/office/powerpoint/2010/main" val="117691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5D3200-705B-6F40-A3D1-C7A1F10E9202}"/>
              </a:ext>
            </a:extLst>
          </p:cNvPr>
          <p:cNvSpPr>
            <a:spLocks noGrp="1"/>
          </p:cNvSpPr>
          <p:nvPr>
            <p:ph type="title"/>
          </p:nvPr>
        </p:nvSpPr>
        <p:spPr/>
        <p:txBody>
          <a:bodyPr/>
          <a:lstStyle/>
          <a:p>
            <a:r>
              <a:rPr lang="nb-NO"/>
              <a:t>Gruppeoppgave 1</a:t>
            </a:r>
          </a:p>
        </p:txBody>
      </p:sp>
    </p:spTree>
    <p:extLst>
      <p:ext uri="{BB962C8B-B14F-4D97-AF65-F5344CB8AC3E}">
        <p14:creationId xmlns:p14="http://schemas.microsoft.com/office/powerpoint/2010/main" val="336330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IA Bransjeprogram">
  <a:themeElements>
    <a:clrScheme name="Egendefinert 1">
      <a:dk1>
        <a:srgbClr val="042827"/>
      </a:dk1>
      <a:lt1>
        <a:srgbClr val="FFFFFF"/>
      </a:lt1>
      <a:dk2>
        <a:srgbClr val="5B6670"/>
      </a:dk2>
      <a:lt2>
        <a:srgbClr val="EEEEEE"/>
      </a:lt2>
      <a:accent1>
        <a:srgbClr val="F1AE3E"/>
      </a:accent1>
      <a:accent2>
        <a:srgbClr val="86BF5B"/>
      </a:accent2>
      <a:accent3>
        <a:srgbClr val="EC5F46"/>
      </a:accent3>
      <a:accent4>
        <a:srgbClr val="FFAB40"/>
      </a:accent4>
      <a:accent5>
        <a:srgbClr val="BE3424"/>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sjon1" id="{1B1237BE-7789-A84C-890E-BD2BD36EC3E3}" vid="{4813B401-264E-9642-A427-0BFBB1BDED0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50F4F24AFC9A842A3B6E3059C30DB3E" ma:contentTypeVersion="8" ma:contentTypeDescription="Opprett et nytt dokument." ma:contentTypeScope="" ma:versionID="71d96a4935f15fa662deb59e31b50ee0">
  <xsd:schema xmlns:xsd="http://www.w3.org/2001/XMLSchema" xmlns:xs="http://www.w3.org/2001/XMLSchema" xmlns:p="http://schemas.microsoft.com/office/2006/metadata/properties" xmlns:ns2="5bdb1535-6949-4d32-b8a3-16daa77d51dc" xmlns:ns3="6a1d6ba1-9b3f-4323-91cc-2f90896f5160" targetNamespace="http://schemas.microsoft.com/office/2006/metadata/properties" ma:root="true" ma:fieldsID="ca488dec90cd201f1eaf1aacf102076c" ns2:_="" ns3:_="">
    <xsd:import namespace="5bdb1535-6949-4d32-b8a3-16daa77d51dc"/>
    <xsd:import namespace="6a1d6ba1-9b3f-4323-91cc-2f90896f51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db1535-6949-4d32-b8a3-16daa77d5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1d6ba1-9b3f-4323-91cc-2f90896f516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BE3397-126D-41C0-A29D-4C62A4C5A18B}">
  <ds:schemaRefs>
    <ds:schemaRef ds:uri="http://schemas.microsoft.com/sharepoint/v3/contenttype/forms"/>
  </ds:schemaRefs>
</ds:datastoreItem>
</file>

<file path=customXml/itemProps2.xml><?xml version="1.0" encoding="utf-8"?>
<ds:datastoreItem xmlns:ds="http://schemas.openxmlformats.org/officeDocument/2006/customXml" ds:itemID="{B3C7E391-4AEB-4849-9227-353BA7001E38}">
  <ds:schemaRefs>
    <ds:schemaRef ds:uri="5bdb1535-6949-4d32-b8a3-16daa77d51dc"/>
    <ds:schemaRef ds:uri="6a1d6ba1-9b3f-4323-91cc-2f90896f51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53D778-5F63-4F0C-8430-C8DEC5A634C7}">
  <ds:schemaRefs>
    <ds:schemaRef ds:uri="5bdb1535-6949-4d32-b8a3-16daa77d51dc"/>
    <ds:schemaRef ds:uri="6a1d6ba1-9b3f-4323-91cc-2f90896f51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Presentasjon1</Template>
  <TotalTime>922</TotalTime>
  <Words>6257</Words>
  <Application>Microsoft Office PowerPoint</Application>
  <PresentationFormat>Skjermfremvisning (16:9)</PresentationFormat>
  <Paragraphs>847</Paragraphs>
  <Slides>50</Slides>
  <Notes>38</Notes>
  <HiddenSlides>1</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50</vt:i4>
      </vt:variant>
    </vt:vector>
  </HeadingPairs>
  <TitlesOfParts>
    <vt:vector size="58" baseType="lpstr">
      <vt:lpstr>Open Sans SemiBold</vt:lpstr>
      <vt:lpstr>Calibri</vt:lpstr>
      <vt:lpstr>Titillium Web</vt:lpstr>
      <vt:lpstr>Open Sans</vt:lpstr>
      <vt:lpstr>Arial Nova</vt:lpstr>
      <vt:lpstr>Arial</vt:lpstr>
      <vt:lpstr>Helvetica Neue</vt:lpstr>
      <vt:lpstr>IA Bransjeprogram</vt:lpstr>
      <vt:lpstr>PowerPoint-presentasjon</vt:lpstr>
      <vt:lpstr> “Rolleforståelse og partssamarbeid”</vt:lpstr>
      <vt:lpstr>PowerPoint-presentasjon</vt:lpstr>
      <vt:lpstr>Agenda</vt:lpstr>
      <vt:lpstr>Hvem er dere? </vt:lpstr>
      <vt:lpstr>Hjelpernes rolle Partsamarbeid og rolleforståelse</vt:lpstr>
      <vt:lpstr>Plan for modul 1</vt:lpstr>
      <vt:lpstr>Modul 1 </vt:lpstr>
      <vt:lpstr>Gruppeoppgave 1</vt:lpstr>
      <vt:lpstr>Introduksjon til gruppeoppgave 1</vt:lpstr>
      <vt:lpstr>Jobbkravmodellen</vt:lpstr>
      <vt:lpstr>PowerPoint-presentasjon</vt:lpstr>
      <vt:lpstr>PowerPoint-presentasjon</vt:lpstr>
      <vt:lpstr>PowerPoint-presentasjon</vt:lpstr>
      <vt:lpstr>Individuell oppgave: Jobbressurser</vt:lpstr>
      <vt:lpstr>Gruppeoppgave 1: Jobbressurser</vt:lpstr>
      <vt:lpstr>Refleksjon og spørsmål til oppgaven?</vt:lpstr>
      <vt:lpstr>Oppgave 2 Partsamarbeidet i hverdagen</vt:lpstr>
      <vt:lpstr>PowerPoint-presentasjon</vt:lpstr>
      <vt:lpstr>Notatark for hver av partene</vt:lpstr>
      <vt:lpstr>Gruppesamtale 1: Støtte hverandre</vt:lpstr>
      <vt:lpstr>Samtalekort til fasilitator/møteleder</vt:lpstr>
      <vt:lpstr>Refleksjon og spørsmål til oppgaven</vt:lpstr>
      <vt:lpstr>Pause</vt:lpstr>
      <vt:lpstr>Oppgave 3 Hvordan finne og definere rett problem ? </vt:lpstr>
      <vt:lpstr>PowerPoint-presentasjon</vt:lpstr>
      <vt:lpstr>PowerPoint-presentasjon</vt:lpstr>
      <vt:lpstr>PowerPoint-presentasjon</vt:lpstr>
      <vt:lpstr>PowerPoint-presentasjon</vt:lpstr>
      <vt:lpstr>PowerPoint-presentasjon</vt:lpstr>
      <vt:lpstr>Individuell oppgave: Jobbkrav og ressurser</vt:lpstr>
      <vt:lpstr>Gruppesamtale 1: Problemsammenheng</vt:lpstr>
      <vt:lpstr>Skjema for utfylling av rotårsaksanalyse</vt:lpstr>
      <vt:lpstr>Skjema for utfylling av rotårsaksanalyse</vt:lpstr>
      <vt:lpstr>Rotårsaksanalyse Case: Poliklinikk </vt:lpstr>
      <vt:lpstr>En poliklinikk ønsker å øke andelen av pasienter som får ny time til neste kontroll mens de er på sykehuset.</vt:lpstr>
      <vt:lpstr>Problem: Gi pasientene ny time mens de er til kontroll  </vt:lpstr>
      <vt:lpstr>Problem: Gi pasientene ny time mens de er til kontroll  </vt:lpstr>
      <vt:lpstr>Det egentlige problemet</vt:lpstr>
      <vt:lpstr>Refleksjon og spørsmål til oppgaven</vt:lpstr>
      <vt:lpstr>Modul 2</vt:lpstr>
      <vt:lpstr>Kurs i rolleforståelse og partssamarbeid </vt:lpstr>
      <vt:lpstr>PowerPoint-presentasjon</vt:lpstr>
      <vt:lpstr>Gjennomføring av modul 2</vt:lpstr>
      <vt:lpstr>Forberede møte med personale</vt:lpstr>
      <vt:lpstr>PowerPoint-presentasjon</vt:lpstr>
      <vt:lpstr>IA-bransjeprogram Hva og hvorfor</vt:lpstr>
      <vt:lpstr>Kurs i partsamarbeid og rolleforståelse</vt:lpstr>
      <vt:lpstr>Oppsummering og spørsmål</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Marit</dc:creator>
  <cp:lastModifiedBy>Marit Løken</cp:lastModifiedBy>
  <cp:revision>14</cp:revision>
  <dcterms:created xsi:type="dcterms:W3CDTF">2021-03-15T13:30:42Z</dcterms:created>
  <dcterms:modified xsi:type="dcterms:W3CDTF">2023-01-10T09:07:48Z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0x010100950F4F24AFC9A842A3B6E3059C30DB3E</vt:lpwstr>
  </property>
</Properties>
</file>