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91" r:id="rId2"/>
  </p:sldMasterIdLst>
  <p:notesMasterIdLst>
    <p:notesMasterId r:id="rId16"/>
  </p:notesMasterIdLst>
  <p:sldIdLst>
    <p:sldId id="274" r:id="rId3"/>
    <p:sldId id="265" r:id="rId4"/>
    <p:sldId id="27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7" r:id="rId14"/>
    <p:sldId id="276" r:id="rId15"/>
  </p:sldIdLst>
  <p:sldSz cx="9144000" cy="6858000" type="screen4x3"/>
  <p:notesSz cx="6669088" cy="9753600"/>
  <p:custDataLst>
    <p:tags r:id="rId17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CBEB"/>
    <a:srgbClr val="9BCBD7"/>
    <a:srgbClr val="44A5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01" autoAdjust="0"/>
    <p:restoredTop sz="87662" autoAdjust="0"/>
  </p:normalViewPr>
  <p:slideViewPr>
    <p:cSldViewPr>
      <p:cViewPr varScale="1">
        <p:scale>
          <a:sx n="94" d="100"/>
          <a:sy n="94" d="100"/>
        </p:scale>
        <p:origin x="61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9938" cy="487680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87680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r">
              <a:defRPr sz="1200"/>
            </a:lvl1pPr>
          </a:lstStyle>
          <a:p>
            <a:fld id="{D1315C8C-015E-4D18-9561-8D82413E0198}" type="datetimeFigureOut">
              <a:rPr lang="nb-NO" smtClean="0"/>
              <a:pPr/>
              <a:t>14.12.2023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31838"/>
            <a:ext cx="4875212" cy="3657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10" tIns="45505" rIns="91010" bIns="45505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32960"/>
            <a:ext cx="5335270" cy="4389120"/>
          </a:xfrm>
          <a:prstGeom prst="rect">
            <a:avLst/>
          </a:prstGeom>
        </p:spPr>
        <p:txBody>
          <a:bodyPr vert="horz" lIns="91010" tIns="45505" rIns="91010" bIns="4550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264228"/>
            <a:ext cx="2889938" cy="487680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264228"/>
            <a:ext cx="2889938" cy="487680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r">
              <a:defRPr sz="1200"/>
            </a:lvl1pPr>
          </a:lstStyle>
          <a:p>
            <a:fld id="{61584A02-6ADD-4260-9B1A-F35F4C2E420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8294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F0F212-4F1B-4EC5-A82E-68871AB3CF1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974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5441" y="1628800"/>
            <a:ext cx="6200775" cy="1125537"/>
          </a:xfrm>
        </p:spPr>
        <p:txBody>
          <a:bodyPr/>
          <a:lstStyle>
            <a:lvl1pPr algn="r">
              <a:defRPr sz="3700">
                <a:solidFill>
                  <a:srgbClr val="02C2F1"/>
                </a:solidFill>
              </a:defRPr>
            </a:lvl1pPr>
          </a:lstStyle>
          <a:p>
            <a:r>
              <a:rPr lang="nb-NO" altLang="en-US"/>
              <a:t>Klikk for å redigere tittelstil</a:t>
            </a:r>
            <a:endParaRPr lang="en-US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088" y="2852738"/>
            <a:ext cx="5667375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altLang="en-US"/>
              <a:t>Klikk for å redigere undertittelstil i malen</a:t>
            </a:r>
            <a:endParaRPr lang="en-US" alt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33E7F9-0414-4D17-A415-310A6D98ADD3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CFD2D5-579F-4FB0-8103-80E9C1C7FDE4}" type="slidenum">
              <a:rPr lang="nb-NO" smtClean="0"/>
              <a:t>‹#›</a:t>
            </a:fld>
            <a:endParaRPr lang="nb-NO"/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142" y="131661"/>
            <a:ext cx="1367558" cy="85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8479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3E7F9-0414-4D17-A415-310A6D98ADD3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CFD2D5-579F-4FB0-8103-80E9C1C7FD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3212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3E7F9-0414-4D17-A415-310A6D98ADD3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CFD2D5-579F-4FB0-8103-80E9C1C7FD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1640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3E7F9-0414-4D17-A415-310A6D98ADD3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CFD2D5-579F-4FB0-8103-80E9C1C7FD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333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3E7F9-0414-4D17-A415-310A6D98ADD3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CFD2D5-579F-4FB0-8103-80E9C1C7FD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2780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3E7F9-0414-4D17-A415-310A6D98ADD3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CFD2D5-579F-4FB0-8103-80E9C1C7FD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0834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3E7F9-0414-4D17-A415-310A6D98ADD3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CFD2D5-579F-4FB0-8103-80E9C1C7FD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0142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3E7F9-0414-4D17-A415-310A6D98ADD3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CFD2D5-579F-4FB0-8103-80E9C1C7FD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5924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3E7F9-0414-4D17-A415-310A6D98ADD3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CFD2D5-579F-4FB0-8103-80E9C1C7FD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8508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3E7F9-0414-4D17-A415-310A6D98ADD3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CFD2D5-579F-4FB0-8103-80E9C1C7FD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9190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3E7F9-0414-4D17-A415-310A6D98ADD3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CFD2D5-579F-4FB0-8103-80E9C1C7FD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28593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5441" y="1628800"/>
            <a:ext cx="6200775" cy="1125537"/>
          </a:xfrm>
        </p:spPr>
        <p:txBody>
          <a:bodyPr/>
          <a:lstStyle>
            <a:lvl1pPr algn="r">
              <a:defRPr sz="3700">
                <a:solidFill>
                  <a:srgbClr val="02C2F1"/>
                </a:solidFill>
              </a:defRPr>
            </a:lvl1pPr>
          </a:lstStyle>
          <a:p>
            <a:r>
              <a:rPr lang="nb-NO" altLang="en-US"/>
              <a:t>Klikk for å redigere tittelstil</a:t>
            </a:r>
            <a:endParaRPr lang="en-US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088" y="2852738"/>
            <a:ext cx="5667375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altLang="en-US"/>
              <a:t>Klikk for å redigere undertittelstil i malen</a:t>
            </a:r>
            <a:endParaRPr lang="en-US" alt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75CBB-4D9B-4B16-9F16-B57806590AD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142" y="131661"/>
            <a:ext cx="1367558" cy="85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2805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0C4DD-9EFF-4765-B1FA-96F8294AE14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232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4B63C-D862-4BD9-8AA0-F392AEB17A0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34339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D6DCE-423B-4261-B760-449A19C9768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5121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8C522-13F8-4C93-A209-9866D8820E2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4915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44DB3-3DFD-4E66-838B-F5435D3B96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8390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10F88C-A92A-4EBD-9E8C-B4FE18ADD9D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43077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3D69B-696C-49CB-A668-42C89E6F0E3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8034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184A7-3D7F-4622-84EA-326FEDDF60C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72448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C8A01-8381-4EB8-B231-F71775182AD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42385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C7238-73F2-46D0-9193-70DDC7EA038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2397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6491288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US" dirty="0"/>
              <a:t>Klikk for å redigere tittelstil</a:t>
            </a:r>
            <a:endParaRPr lang="en-US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US" dirty="0"/>
              <a:t>Klikk for å redigere tekststiler i malen</a:t>
            </a:r>
          </a:p>
          <a:p>
            <a:pPr lvl="1"/>
            <a:r>
              <a:rPr lang="nb-NO" altLang="en-US" dirty="0"/>
              <a:t>Andre nivå</a:t>
            </a:r>
          </a:p>
          <a:p>
            <a:pPr lvl="2"/>
            <a:r>
              <a:rPr lang="nb-NO" altLang="en-US" dirty="0"/>
              <a:t>Tredje nivå</a:t>
            </a:r>
          </a:p>
          <a:p>
            <a:pPr lvl="3"/>
            <a:r>
              <a:rPr lang="nb-NO" altLang="en-US" dirty="0"/>
              <a:t>Fjerde nivå</a:t>
            </a:r>
          </a:p>
          <a:p>
            <a:pPr lvl="4"/>
            <a:r>
              <a:rPr lang="nb-NO" altLang="en-US" dirty="0"/>
              <a:t>Femte nivå</a:t>
            </a:r>
            <a:endParaRPr lang="en-US" altLang="en-US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fld id="{1833E7F9-0414-4D17-A415-310A6D98ADD3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endParaRPr lang="nb-NO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fld id="{B6CFD2D5-579F-4FB0-8103-80E9C1C7FDE4}" type="slidenum">
              <a:rPr lang="nb-NO" smtClean="0"/>
              <a:t>‹#›</a:t>
            </a:fld>
            <a:endParaRPr lang="nb-NO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40071"/>
            <a:ext cx="1295549" cy="80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8197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altLang="en-US" sz="3700" b="1" dirty="0" smtClean="0">
          <a:solidFill>
            <a:srgbClr val="02C2F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2C2F1"/>
        </a:buClr>
        <a:buSzPct val="70000"/>
        <a:buFont typeface="Wingdings" pitchFamily="2" charset="2"/>
        <a:buChar char="l"/>
        <a:defRPr sz="20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1pPr>
      <a:lvl2pPr marL="692150" indent="-347663" algn="l" rtl="0" eaLnBrk="1" fontAlgn="base" hangingPunct="1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70000"/>
        <a:buFont typeface="Wingdings" pitchFamily="2" charset="2"/>
        <a:buChar char="l"/>
        <a:defRPr>
          <a:solidFill>
            <a:schemeClr val="bg1">
              <a:lumMod val="50000"/>
            </a:schemeClr>
          </a:solidFill>
          <a:latin typeface="+mn-lt"/>
          <a:cs typeface="+mn-cs"/>
        </a:defRPr>
      </a:lvl2pPr>
      <a:lvl3pPr marL="987425" indent="-293688" algn="l" rtl="0" eaLnBrk="1" fontAlgn="base" hangingPunct="1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70000"/>
        <a:buFont typeface="Wingdings" pitchFamily="2" charset="2"/>
        <a:buChar char="l"/>
        <a:defRPr sz="1600">
          <a:solidFill>
            <a:schemeClr val="bg1">
              <a:lumMod val="50000"/>
            </a:schemeClr>
          </a:solidFill>
          <a:latin typeface="+mn-lt"/>
          <a:cs typeface="+mn-cs"/>
        </a:defRPr>
      </a:lvl3pPr>
      <a:lvl4pPr marL="1281113" indent="-292100" algn="l" rtl="0" eaLnBrk="1" fontAlgn="base" hangingPunct="1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75000"/>
        <a:buFont typeface="Wingdings" pitchFamily="2" charset="2"/>
        <a:buChar char="§"/>
        <a:defRPr sz="1400">
          <a:solidFill>
            <a:schemeClr val="bg1">
              <a:lumMod val="50000"/>
            </a:schemeClr>
          </a:solidFill>
          <a:latin typeface="+mn-lt"/>
          <a:cs typeface="+mn-cs"/>
        </a:defRPr>
      </a:lvl4pPr>
      <a:lvl5pPr marL="15986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200">
          <a:solidFill>
            <a:schemeClr val="bg1">
              <a:lumMod val="50000"/>
            </a:schemeClr>
          </a:solidFill>
          <a:latin typeface="+mn-lt"/>
          <a:cs typeface="+mn-cs"/>
        </a:defRPr>
      </a:lvl5pPr>
      <a:lvl6pPr marL="20558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5130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9702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4274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6491288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US" dirty="0"/>
              <a:t>Klikk for å redigere tittelstil</a:t>
            </a:r>
            <a:endParaRPr lang="en-US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US" dirty="0"/>
              <a:t>Klikk for å redigere tekststiler i malen</a:t>
            </a:r>
          </a:p>
          <a:p>
            <a:pPr lvl="1"/>
            <a:r>
              <a:rPr lang="nb-NO" altLang="en-US" dirty="0"/>
              <a:t>Andre nivå</a:t>
            </a:r>
          </a:p>
          <a:p>
            <a:pPr lvl="2"/>
            <a:r>
              <a:rPr lang="nb-NO" altLang="en-US" dirty="0"/>
              <a:t>Tredje nivå</a:t>
            </a:r>
          </a:p>
          <a:p>
            <a:pPr lvl="3"/>
            <a:r>
              <a:rPr lang="nb-NO" altLang="en-US" dirty="0"/>
              <a:t>Fjerde nivå</a:t>
            </a:r>
          </a:p>
          <a:p>
            <a:pPr lvl="4"/>
            <a:r>
              <a:rPr lang="nb-NO" altLang="en-US" dirty="0"/>
              <a:t>Femte nivå</a:t>
            </a:r>
            <a:endParaRPr lang="en-US" altLang="en-US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DAE226-545B-45C3-92CC-774733A3C38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40071"/>
            <a:ext cx="1295549" cy="80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013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altLang="en-US" sz="3700" b="1" dirty="0" smtClean="0">
          <a:solidFill>
            <a:srgbClr val="02C2F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2C2F1"/>
        </a:buClr>
        <a:buSzPct val="70000"/>
        <a:buFont typeface="Wingdings" pitchFamily="2" charset="2"/>
        <a:buChar char="l"/>
        <a:defRPr sz="20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1pPr>
      <a:lvl2pPr marL="692150" indent="-347663" algn="l" rtl="0" eaLnBrk="1" fontAlgn="base" hangingPunct="1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70000"/>
        <a:buFont typeface="Wingdings" pitchFamily="2" charset="2"/>
        <a:buChar char="l"/>
        <a:defRPr>
          <a:solidFill>
            <a:schemeClr val="bg1">
              <a:lumMod val="50000"/>
            </a:schemeClr>
          </a:solidFill>
          <a:latin typeface="+mn-lt"/>
          <a:cs typeface="+mn-cs"/>
        </a:defRPr>
      </a:lvl2pPr>
      <a:lvl3pPr marL="987425" indent="-293688" algn="l" rtl="0" eaLnBrk="1" fontAlgn="base" hangingPunct="1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70000"/>
        <a:buFont typeface="Wingdings" pitchFamily="2" charset="2"/>
        <a:buChar char="l"/>
        <a:defRPr sz="1600">
          <a:solidFill>
            <a:schemeClr val="bg1">
              <a:lumMod val="50000"/>
            </a:schemeClr>
          </a:solidFill>
          <a:latin typeface="+mn-lt"/>
          <a:cs typeface="+mn-cs"/>
        </a:defRPr>
      </a:lvl3pPr>
      <a:lvl4pPr marL="1281113" indent="-292100" algn="l" rtl="0" eaLnBrk="1" fontAlgn="base" hangingPunct="1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75000"/>
        <a:buFont typeface="Wingdings" pitchFamily="2" charset="2"/>
        <a:buChar char="§"/>
        <a:defRPr sz="1400">
          <a:solidFill>
            <a:schemeClr val="bg1">
              <a:lumMod val="50000"/>
            </a:schemeClr>
          </a:solidFill>
          <a:latin typeface="+mn-lt"/>
          <a:cs typeface="+mn-cs"/>
        </a:defRPr>
      </a:lvl4pPr>
      <a:lvl5pPr marL="15986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200">
          <a:solidFill>
            <a:schemeClr val="bg1">
              <a:lumMod val="50000"/>
            </a:schemeClr>
          </a:solidFill>
          <a:latin typeface="+mn-lt"/>
          <a:cs typeface="+mn-cs"/>
        </a:defRPr>
      </a:lvl5pPr>
      <a:lvl6pPr marL="20558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5130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9702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4274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post@ideas2evidence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FCCA83B1-5B08-4FC2-BEF2-B5F77EFC3A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2060848"/>
            <a:ext cx="6200775" cy="1125537"/>
          </a:xfrm>
        </p:spPr>
        <p:txBody>
          <a:bodyPr/>
          <a:lstStyle/>
          <a:p>
            <a:r>
              <a:rPr lang="nb-NO"/>
              <a:t>Storbyforskningsprosjekt om kjøp av tjenester på levekårsområdet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DEA24FAD-F8B5-4F93-AB6A-F4FC840AB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9793" y="3356992"/>
            <a:ext cx="3938687" cy="2362200"/>
          </a:xfrm>
        </p:spPr>
        <p:txBody>
          <a:bodyPr/>
          <a:lstStyle/>
          <a:p>
            <a:r>
              <a:rPr lang="nb-NO"/>
              <a:t>Presentasjon i programstyret 5. desember 2017</a:t>
            </a:r>
          </a:p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B4B927F-D643-4961-BA16-930AEC5BA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2360" y="1196752"/>
            <a:ext cx="1146147" cy="396274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07747C7B-4F76-428D-B4A7-BA781B3EE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9045" y="5949280"/>
            <a:ext cx="2199462" cy="68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21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Problemstillinger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1200"/>
              </a:spcBef>
            </a:pPr>
            <a:r>
              <a:rPr lang="nb-NO" sz="1800" b="1" dirty="0"/>
              <a:t>Beskrive</a:t>
            </a:r>
            <a:r>
              <a:rPr lang="nb-NO" sz="1800" dirty="0"/>
              <a:t> variasjon mellom de fem storbykommunene når det gjelder </a:t>
            </a:r>
            <a:r>
              <a:rPr lang="nb-NO" sz="1800" u="sng" dirty="0"/>
              <a:t>omfang</a:t>
            </a:r>
            <a:r>
              <a:rPr lang="nb-NO" sz="1800" dirty="0"/>
              <a:t>, </a:t>
            </a:r>
            <a:r>
              <a:rPr lang="nb-NO" sz="1800" u="sng" dirty="0"/>
              <a:t>begrunnelser</a:t>
            </a:r>
            <a:r>
              <a:rPr lang="nb-NO" sz="1800" dirty="0"/>
              <a:t> og </a:t>
            </a:r>
            <a:r>
              <a:rPr lang="nb-NO" sz="1800" u="sng" dirty="0"/>
              <a:t>drivere</a:t>
            </a:r>
            <a:r>
              <a:rPr lang="nb-NO" sz="1800" dirty="0"/>
              <a:t> for innkjøp av ulike tjenester</a:t>
            </a:r>
          </a:p>
          <a:p>
            <a:pPr lvl="0">
              <a:spcBef>
                <a:spcPts val="1200"/>
              </a:spcBef>
            </a:pPr>
            <a:r>
              <a:rPr lang="nb-NO" sz="1800" b="1" dirty="0"/>
              <a:t>Beskrive</a:t>
            </a:r>
            <a:r>
              <a:rPr lang="nb-NO" sz="1800" dirty="0"/>
              <a:t> variasjoner mellom kommunene når det gjelder </a:t>
            </a:r>
            <a:r>
              <a:rPr lang="nb-NO" sz="1800" u="sng" dirty="0"/>
              <a:t>systemer for oppfølging</a:t>
            </a:r>
            <a:r>
              <a:rPr lang="nb-NO" sz="1800" dirty="0"/>
              <a:t> og </a:t>
            </a:r>
            <a:r>
              <a:rPr lang="nb-NO" sz="1800" b="1" dirty="0"/>
              <a:t>vurdere</a:t>
            </a:r>
            <a:r>
              <a:rPr lang="nb-NO" sz="1800" dirty="0"/>
              <a:t> hvordan systemene bidrar til kontroll med måloppnåelse og ressursbruk.</a:t>
            </a:r>
          </a:p>
          <a:p>
            <a:pPr lvl="0">
              <a:spcBef>
                <a:spcPts val="1200"/>
              </a:spcBef>
            </a:pPr>
            <a:r>
              <a:rPr lang="nb-NO" sz="1800" b="1" dirty="0"/>
              <a:t>Beskrive </a:t>
            </a:r>
            <a:r>
              <a:rPr lang="nb-NO" sz="1800" dirty="0"/>
              <a:t>forskjeller i </a:t>
            </a:r>
            <a:r>
              <a:rPr lang="nb-NO" sz="1800" u="sng" dirty="0"/>
              <a:t>måloppnåelse</a:t>
            </a:r>
            <a:r>
              <a:rPr lang="nb-NO" sz="1800" dirty="0"/>
              <a:t> og </a:t>
            </a:r>
            <a:r>
              <a:rPr lang="nb-NO" sz="1800" u="sng" dirty="0"/>
              <a:t>ressursbruk</a:t>
            </a:r>
            <a:r>
              <a:rPr lang="nb-NO" sz="1800" dirty="0"/>
              <a:t> og avdekke hvilke faktorer som kan </a:t>
            </a:r>
            <a:r>
              <a:rPr lang="nb-NO" sz="1800" b="1" dirty="0"/>
              <a:t>forklare</a:t>
            </a:r>
            <a:r>
              <a:rPr lang="nb-NO" sz="1800" dirty="0"/>
              <a:t> disse forskjellene.</a:t>
            </a:r>
          </a:p>
          <a:p>
            <a:pPr lvl="0">
              <a:spcBef>
                <a:spcPts val="1200"/>
              </a:spcBef>
            </a:pPr>
            <a:r>
              <a:rPr lang="nb-NO" sz="1800" b="1" dirty="0"/>
              <a:t>Identifisere </a:t>
            </a:r>
            <a:r>
              <a:rPr lang="nb-NO" sz="1800" dirty="0"/>
              <a:t>kritiske </a:t>
            </a:r>
            <a:r>
              <a:rPr lang="nb-NO" sz="1800" u="sng" dirty="0"/>
              <a:t>suksessfaktorer</a:t>
            </a:r>
            <a:r>
              <a:rPr lang="nb-NO" sz="1800" dirty="0"/>
              <a:t>, </a:t>
            </a:r>
            <a:r>
              <a:rPr lang="nb-NO" sz="1800" u="sng" dirty="0"/>
              <a:t>muligheter</a:t>
            </a:r>
            <a:r>
              <a:rPr lang="nb-NO" sz="1800" dirty="0"/>
              <a:t> og </a:t>
            </a:r>
            <a:r>
              <a:rPr lang="nb-NO" sz="1800" u="sng" dirty="0"/>
              <a:t>begrensninger</a:t>
            </a:r>
            <a:r>
              <a:rPr lang="nb-NO" sz="1800" dirty="0"/>
              <a:t> når det gjelder å nå målene for eksterne tjenesteinnkjøp</a:t>
            </a:r>
          </a:p>
          <a:p>
            <a:pPr>
              <a:spcBef>
                <a:spcPts val="1200"/>
              </a:spcBef>
            </a:pPr>
            <a:r>
              <a:rPr lang="nb-NO" sz="1800" b="1" dirty="0"/>
              <a:t>Vurdere</a:t>
            </a:r>
            <a:r>
              <a:rPr lang="nb-NO" sz="1800" dirty="0"/>
              <a:t> måloppnåelse i et </a:t>
            </a:r>
            <a:r>
              <a:rPr lang="nb-NO" sz="1800" u="sng" dirty="0"/>
              <a:t>kost-nytte perspektiv</a:t>
            </a:r>
            <a:r>
              <a:rPr lang="nb-NO" sz="1800" dirty="0"/>
              <a:t> (der også transaksjonskostnadene trekkes inn på kostnadssiden)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C622185-1DDD-494A-BC5B-55921211F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368" y="1124744"/>
            <a:ext cx="1144910" cy="39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153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9A63A3-ACD7-483A-8F8E-F431C11EB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238"/>
            <a:ext cx="7139136" cy="1290637"/>
          </a:xfrm>
        </p:spPr>
        <p:txBody>
          <a:bodyPr/>
          <a:lstStyle/>
          <a:p>
            <a:r>
              <a:rPr lang="nb-NO"/>
              <a:t>Oppdraget og prosessen rundt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7AFCDB-CCB2-44C5-9A11-0C56DA2B8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068959"/>
            <a:ext cx="8229600" cy="3061965"/>
          </a:xfrm>
        </p:spPr>
        <p:txBody>
          <a:bodyPr/>
          <a:lstStyle/>
          <a:p>
            <a:r>
              <a:rPr lang="nb-NO"/>
              <a:t>Alle storbyene har deltatt</a:t>
            </a:r>
          </a:p>
          <a:p>
            <a:r>
              <a:rPr lang="nb-NO"/>
              <a:t>1+3 møter i nettverksgruppen</a:t>
            </a:r>
          </a:p>
          <a:p>
            <a:r>
              <a:rPr lang="nb-NO"/>
              <a:t>Datainnsamlingen tok tid</a:t>
            </a:r>
          </a:p>
          <a:p>
            <a:pPr lvl="1"/>
            <a:r>
              <a:rPr lang="nb-NO"/>
              <a:t>Kvalitative data gjennom intervjuer</a:t>
            </a:r>
          </a:p>
          <a:p>
            <a:pPr lvl="1"/>
            <a:r>
              <a:rPr lang="nb-NO"/>
              <a:t>Kvantitative data med stor usikkerhet knyttet til kostnadstall</a:t>
            </a:r>
          </a:p>
          <a:p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26DF686-59E1-4B92-BC2D-83CFE8D3AC1E}"/>
              </a:ext>
            </a:extLst>
          </p:cNvPr>
          <p:cNvSpPr txBox="1"/>
          <p:nvPr/>
        </p:nvSpPr>
        <p:spPr>
          <a:xfrm>
            <a:off x="457200" y="1662109"/>
            <a:ext cx="77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>
                <a:solidFill>
                  <a:schemeClr val="bg2">
                    <a:lumMod val="75000"/>
                  </a:schemeClr>
                </a:solidFill>
              </a:rPr>
              <a:t>«Gjennom FoU-prosjektet ønsker storbyene økt kunnskap om begrunnelser og drivere bak kjøp av tjenester, om ønsket og/eller forventet uttelling ut fra målsettingen med kjøpet, om ressursbruk og om grad av måloppnåelse i forhold til ressursbruk.»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D31B6A3-388C-40EA-8D57-AA5E0BD0C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2360" y="1059314"/>
            <a:ext cx="1146147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338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Hovedgrep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I hovedsak avgrenset til tjenester innen rus, psykisk helse og utviklingshemming</a:t>
            </a:r>
          </a:p>
          <a:p>
            <a:r>
              <a:rPr lang="nb-NO"/>
              <a:t>Basert på intervjuer med politikere og administrativt ansatte i de fem byene</a:t>
            </a:r>
          </a:p>
          <a:p>
            <a:r>
              <a:rPr lang="nb-NO"/>
              <a:t>… samt kvantitative data over tjenestekjøp samlet inn spesielt for dette prosjektet</a:t>
            </a:r>
          </a:p>
          <a:p>
            <a:r>
              <a:rPr lang="nb-NO"/>
              <a:t>Begrensninger i det kvantitative materialet har redusert mulighetene for presise analyser av konstnadseffektivitet og kost-nytte.</a:t>
            </a:r>
          </a:p>
          <a:p>
            <a:r>
              <a:rPr lang="nb-NO"/>
              <a:t>Intervjumaterialet er blitt desto viktigere for innhold og konklusjoner</a:t>
            </a:r>
          </a:p>
          <a:p>
            <a:endParaRPr lang="nb-NO"/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88B2D0D-E4E3-489E-981E-C2F99E9B2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368" y="1016601"/>
            <a:ext cx="1146147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150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427168" cy="1290637"/>
          </a:xfrm>
        </p:spPr>
        <p:txBody>
          <a:bodyPr/>
          <a:lstStyle/>
          <a:p>
            <a:r>
              <a:rPr lang="nb-NO"/>
              <a:t>Særtrekk ved tjenesteområdene og markedet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3797969"/>
          </a:xfrm>
        </p:spPr>
        <p:txBody>
          <a:bodyPr/>
          <a:lstStyle/>
          <a:p>
            <a:r>
              <a:rPr lang="nb-NO"/>
              <a:t>Tjenesteområdene vi har sett på, er små og lite standardiserte. </a:t>
            </a:r>
          </a:p>
          <a:p>
            <a:r>
              <a:rPr lang="nb-NO"/>
              <a:t>Samtidig er markedet av leverandører ofte lite, særlig når konkurransene begrenses til ideelle organisasjoner. </a:t>
            </a:r>
          </a:p>
          <a:p>
            <a:r>
              <a:rPr lang="nb-NO"/>
              <a:t>Oslo og Stavanger kjøper mer tjenester enn de andre byene,  Trondheim minst. </a:t>
            </a:r>
          </a:p>
          <a:p>
            <a:r>
              <a:rPr lang="nb-NO"/>
              <a:t>Oslo og Stavanger kjøper også mer fra kommersielle leverandører enn de andre byene. Kristiansand og Trondheim kjøper derimot nesten utelukkende fra ideelle aktører. </a:t>
            </a:r>
          </a:p>
          <a:p>
            <a:r>
              <a:rPr lang="nb-NO"/>
              <a:t>Omtrent 60% av tjenestekjøpene gjøres fra ideelle organisasjoner.</a:t>
            </a:r>
          </a:p>
          <a:p>
            <a:r>
              <a:rPr lang="nb-NO"/>
              <a:t>For omtrent halvparten av kjøpene med rapportering av antall tilbydere, var det kun én tilbyder.</a:t>
            </a:r>
          </a:p>
          <a:p>
            <a:r>
              <a:rPr lang="nb-NO"/>
              <a:t>For innkjøp med begrenset anbudskonkurranse var det i hele 70% av tilfellene kun én tilbyder.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7D2E244-AA27-4765-8F04-1B5CE310A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368" y="1016601"/>
            <a:ext cx="1146147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73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427168" cy="1290637"/>
          </a:xfrm>
        </p:spPr>
        <p:txBody>
          <a:bodyPr/>
          <a:lstStyle/>
          <a:p>
            <a:r>
              <a:rPr lang="nb-NO"/>
              <a:t>Drivkrefter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De store linjene i byenes innkjøpspolitikk er </a:t>
            </a:r>
            <a:r>
              <a:rPr lang="nb-NO">
                <a:solidFill>
                  <a:srgbClr val="00B0F0"/>
                </a:solidFill>
              </a:rPr>
              <a:t>politisk</a:t>
            </a:r>
            <a:r>
              <a:rPr lang="nb-NO"/>
              <a:t> </a:t>
            </a:r>
            <a:r>
              <a:rPr lang="nb-NO">
                <a:solidFill>
                  <a:srgbClr val="00B0F0"/>
                </a:solidFill>
              </a:rPr>
              <a:t>styrt</a:t>
            </a:r>
            <a:r>
              <a:rPr lang="nb-NO"/>
              <a:t>. Skiftende politiske flertall setter sitt preg på utviklingen og griper enkelte ganger også inn i enkeltsaker. </a:t>
            </a:r>
          </a:p>
          <a:p>
            <a:r>
              <a:rPr lang="nb-NO"/>
              <a:t>Innføringen av et </a:t>
            </a:r>
            <a:r>
              <a:rPr lang="nb-NO">
                <a:solidFill>
                  <a:srgbClr val="00B0F0"/>
                </a:solidFill>
              </a:rPr>
              <a:t>nasjonalt regelverk for offentlige anskaffelser </a:t>
            </a:r>
            <a:r>
              <a:rPr lang="nb-NO"/>
              <a:t>har redusert politikernes handlingsvalg og særlig endret forholdet mellom kommunen og de ideelle organisasjonene.</a:t>
            </a:r>
          </a:p>
          <a:p>
            <a:r>
              <a:rPr lang="nb-NO">
                <a:solidFill>
                  <a:srgbClr val="00B0F0"/>
                </a:solidFill>
              </a:rPr>
              <a:t>Tilbyderne</a:t>
            </a:r>
            <a:r>
              <a:rPr lang="nb-NO"/>
              <a:t>, både de kommersielle og de ideelle, er aktive pådrivere og forsøker så langt det er mulig å skape og utvide sitt eget marked. </a:t>
            </a:r>
          </a:p>
          <a:p>
            <a:r>
              <a:rPr lang="nb-NO"/>
              <a:t>I tillegg spiller også </a:t>
            </a:r>
            <a:r>
              <a:rPr lang="nb-NO">
                <a:solidFill>
                  <a:srgbClr val="00B0F0"/>
                </a:solidFill>
              </a:rPr>
              <a:t>administrasjonen</a:t>
            </a:r>
            <a:r>
              <a:rPr lang="nb-NO"/>
              <a:t> en rolle og en betydelig andel av kjøpene kan karakteriseres som praktiske tilpasninger til skiftende behov. </a:t>
            </a:r>
          </a:p>
          <a:p>
            <a:r>
              <a:rPr lang="nb-NO"/>
              <a:t>Kommunene drar også på en arv av </a:t>
            </a:r>
            <a:r>
              <a:rPr lang="nb-NO">
                <a:solidFill>
                  <a:srgbClr val="00B0F0"/>
                </a:solidFill>
              </a:rPr>
              <a:t>tradisjoner</a:t>
            </a:r>
            <a:r>
              <a:rPr lang="nb-NO"/>
              <a:t> som det kan være vanskelig for politikerne å bryte, særlig når det gjelder forholdet til det frivillige organisasjonslivet.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B067AD7-D838-47E8-9C63-BF375AC78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8315" y="1045453"/>
            <a:ext cx="1146147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241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427168" cy="1290637"/>
          </a:xfrm>
        </p:spPr>
        <p:txBody>
          <a:bodyPr/>
          <a:lstStyle/>
          <a:p>
            <a:r>
              <a:rPr lang="nb-NO"/>
              <a:t>Målsettinger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Kommunenes politikk har vært preget av </a:t>
            </a:r>
            <a:r>
              <a:rPr lang="nb-NO">
                <a:solidFill>
                  <a:srgbClr val="00B0F0"/>
                </a:solidFill>
              </a:rPr>
              <a:t>målsettingsinflasjon.</a:t>
            </a:r>
            <a:r>
              <a:rPr lang="nb-NO"/>
              <a:t> </a:t>
            </a:r>
          </a:p>
          <a:p>
            <a:r>
              <a:rPr lang="nb-NO"/>
              <a:t>Med et visst unntak for Oslo, står ikke </a:t>
            </a:r>
            <a:r>
              <a:rPr lang="nb-NO">
                <a:solidFill>
                  <a:srgbClr val="00B0F0"/>
                </a:solidFill>
              </a:rPr>
              <a:t>kostnadseffektivisering</a:t>
            </a:r>
            <a:r>
              <a:rPr lang="nb-NO"/>
              <a:t> øverst på denne listen. </a:t>
            </a:r>
          </a:p>
          <a:p>
            <a:r>
              <a:rPr lang="nb-NO"/>
              <a:t>De fleste er derimot opptatt av de mulighetene som konkurranse og tjenestekjøp gir til å fremme </a:t>
            </a:r>
            <a:r>
              <a:rPr lang="nb-NO">
                <a:solidFill>
                  <a:srgbClr val="00B0F0"/>
                </a:solidFill>
              </a:rPr>
              <a:t>kvalitetsutvikling og læring</a:t>
            </a:r>
            <a:r>
              <a:rPr lang="nb-NO"/>
              <a:t>.</a:t>
            </a:r>
          </a:p>
          <a:p>
            <a:r>
              <a:rPr lang="nb-NO"/>
              <a:t>En annen viktig begrunnelse er å gi brukerne større </a:t>
            </a:r>
            <a:r>
              <a:rPr lang="nb-NO">
                <a:solidFill>
                  <a:srgbClr val="00B0F0"/>
                </a:solidFill>
              </a:rPr>
              <a:t>frihet til å velge </a:t>
            </a:r>
            <a:r>
              <a:rPr lang="nb-NO"/>
              <a:t>hvem de skal motta tjenester fra. </a:t>
            </a:r>
          </a:p>
          <a:p>
            <a:r>
              <a:rPr lang="nb-NO"/>
              <a:t>Større </a:t>
            </a:r>
            <a:r>
              <a:rPr lang="nb-NO">
                <a:solidFill>
                  <a:srgbClr val="00B0F0"/>
                </a:solidFill>
              </a:rPr>
              <a:t>fleksibilitet</a:t>
            </a:r>
            <a:r>
              <a:rPr lang="nb-NO"/>
              <a:t> for kommunene til å tilpasse tjenesteproduksjonen til de behovene som oppstår.</a:t>
            </a:r>
          </a:p>
          <a:p>
            <a:r>
              <a:rPr lang="nb-NO"/>
              <a:t>Tjenestekjøp som et indirekte middel til å </a:t>
            </a:r>
            <a:r>
              <a:rPr lang="nb-NO">
                <a:solidFill>
                  <a:srgbClr val="00B0F0"/>
                </a:solidFill>
              </a:rPr>
              <a:t>styrke det frivillige organisasjonslivet</a:t>
            </a:r>
            <a:r>
              <a:rPr lang="nb-NO"/>
              <a:t>.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84FCE4A-9CB1-46D1-AD25-AF74B43BE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0288" y="1027698"/>
            <a:ext cx="1146147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53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427168" cy="1290637"/>
          </a:xfrm>
        </p:spPr>
        <p:txBody>
          <a:bodyPr/>
          <a:lstStyle/>
          <a:p>
            <a:r>
              <a:rPr lang="nb-NO"/>
              <a:t>Måloppnåelse – kostnadseffektivitet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719263"/>
            <a:ext cx="8363272" cy="4102161"/>
          </a:xfrm>
        </p:spPr>
        <p:txBody>
          <a:bodyPr/>
          <a:lstStyle/>
          <a:p>
            <a:r>
              <a:rPr lang="nb-NO"/>
              <a:t>Utenom Oslo er det stort sett enighet om at tjenestekjøp </a:t>
            </a:r>
            <a:r>
              <a:rPr lang="nb-NO">
                <a:solidFill>
                  <a:srgbClr val="00B0F0"/>
                </a:solidFill>
              </a:rPr>
              <a:t>ikkje har gitt økonomiske besparelser</a:t>
            </a:r>
            <a:r>
              <a:rPr lang="nb-NO"/>
              <a:t>, særlig om også </a:t>
            </a:r>
            <a:r>
              <a:rPr lang="nb-NO">
                <a:solidFill>
                  <a:srgbClr val="00B0F0"/>
                </a:solidFill>
              </a:rPr>
              <a:t>transaksjonskostnadene</a:t>
            </a:r>
            <a:r>
              <a:rPr lang="nb-NO"/>
              <a:t> tas med i regnestykket. </a:t>
            </a:r>
          </a:p>
          <a:p>
            <a:r>
              <a:rPr lang="nb-NO"/>
              <a:t>Kunnskapsgrunnlaget er mangelfullt og det gjennomføres sjelden systematiske sammenligninger og beregninger som kan underbygge disse konklusjonene. </a:t>
            </a:r>
          </a:p>
          <a:p>
            <a:r>
              <a:rPr lang="nb-NO"/>
              <a:t>Det kvantitative materialet vi har hatt tilgang til, er ikke tilstrekkelige til å dokumentere slike effektivitetsgevinster. </a:t>
            </a:r>
          </a:p>
          <a:p>
            <a:r>
              <a:rPr lang="nb-NO"/>
              <a:t>Våre beregninger viser gjennomsnittlige transaksjonskostnader per innkjøp på 243.000-275.000 kr.</a:t>
            </a:r>
          </a:p>
          <a:p>
            <a:r>
              <a:rPr lang="nb-NO"/>
              <a:t>En ekstra bruker fører til økt tidsbruk på ca. seks arbeidstimer i gjennomsnitt.</a:t>
            </a:r>
          </a:p>
          <a:p>
            <a:r>
              <a:rPr lang="nb-NO"/>
              <a:t>Åpne anbudskonkurranser er mer tidkrevende enn enkeltkjøp.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C27B445-D245-4A43-98D7-8C706C0DA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368" y="1036576"/>
            <a:ext cx="1146147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215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427168" cy="1290637"/>
          </a:xfrm>
        </p:spPr>
        <p:txBody>
          <a:bodyPr/>
          <a:lstStyle/>
          <a:p>
            <a:r>
              <a:rPr lang="nb-NO"/>
              <a:t>Måloppnåelse – andre områder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719263"/>
            <a:ext cx="8363272" cy="4411662"/>
          </a:xfrm>
        </p:spPr>
        <p:txBody>
          <a:bodyPr/>
          <a:lstStyle/>
          <a:p>
            <a:r>
              <a:rPr lang="nb-NO"/>
              <a:t>Byene er stort sett fornøyd med de eksterne tjenesteleverandørene. Mens noen leverer tjenester som overgår kommunens egne enheter, finnes det også eksempler på det motsatte. </a:t>
            </a:r>
          </a:p>
          <a:p>
            <a:r>
              <a:rPr lang="nb-NO"/>
              <a:t>Få indikasjoner på at konkurranse har gitt en økning i innovasjonsaktivitetene, og det er i liten grad etablert arenaer for kunnskapsoverføring og læring.</a:t>
            </a:r>
          </a:p>
          <a:p>
            <a:r>
              <a:rPr lang="nb-NO"/>
              <a:t>En relativt liten andel av brukerne tar aktive valg i ordninger for frie brukervalg.</a:t>
            </a:r>
          </a:p>
          <a:p>
            <a:pPr marL="0" indent="0">
              <a:buNone/>
            </a:pPr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B99DA61-5D77-4D57-A029-A773D1EE7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682" y="1036576"/>
            <a:ext cx="1146147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193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427168" cy="1290637"/>
          </a:xfrm>
        </p:spPr>
        <p:txBody>
          <a:bodyPr/>
          <a:lstStyle/>
          <a:p>
            <a:r>
              <a:rPr lang="nb-NO"/>
              <a:t>Måloppnåelse – andre områder (forts.)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719263"/>
            <a:ext cx="8363272" cy="4411662"/>
          </a:xfrm>
        </p:spPr>
        <p:txBody>
          <a:bodyPr/>
          <a:lstStyle/>
          <a:p>
            <a:r>
              <a:rPr lang="nb-NO"/>
              <a:t>Når det gjelder ønsket om å gi kommunene større fleksibilitet til å skalere og spisse tjenestetilbudet, er dette i betydelig grad avhengig av egenskaper ved de konkurranse- og avtaleformene som benyttes.</a:t>
            </a:r>
          </a:p>
          <a:p>
            <a:r>
              <a:rPr lang="nb-NO"/>
              <a:t>Tjenestekjøp som et indirekte middel til å opprettholde en sterk frivillig sektor, kan være et «tveegget» sverd, som i enkelte situasjoner bidrar til å endre og undergrave det frivillige organisasjonslivet.</a:t>
            </a:r>
          </a:p>
          <a:p>
            <a:pPr marL="0" indent="0">
              <a:buNone/>
            </a:pPr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5B39AEB-AEB0-46C6-870D-EBB6A96AF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708" y="1016601"/>
            <a:ext cx="1146147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85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427168" cy="1290637"/>
          </a:xfrm>
        </p:spPr>
        <p:txBody>
          <a:bodyPr/>
          <a:lstStyle/>
          <a:p>
            <a:r>
              <a:rPr lang="nb-NO"/>
              <a:t>Suksessfaktorer - forbedringspunkt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719263"/>
            <a:ext cx="8363272" cy="4411662"/>
          </a:xfrm>
        </p:spPr>
        <p:txBody>
          <a:bodyPr/>
          <a:lstStyle/>
          <a:p>
            <a:r>
              <a:rPr lang="nb-NO">
                <a:solidFill>
                  <a:srgbClr val="00B0F0"/>
                </a:solidFill>
              </a:rPr>
              <a:t>Objektive kriterier </a:t>
            </a:r>
            <a:r>
              <a:rPr lang="nb-NO"/>
              <a:t>for når det gir mening å åpne opp et tjenesteområde for konkurranse. </a:t>
            </a:r>
          </a:p>
          <a:p>
            <a:r>
              <a:rPr lang="nb-NO">
                <a:solidFill>
                  <a:srgbClr val="00B0F0"/>
                </a:solidFill>
              </a:rPr>
              <a:t>Kunnskap om markedet </a:t>
            </a:r>
            <a:r>
              <a:rPr lang="nb-NO"/>
              <a:t>og leverandørene. </a:t>
            </a:r>
          </a:p>
          <a:p>
            <a:r>
              <a:rPr lang="nb-NO"/>
              <a:t>Samordning av </a:t>
            </a:r>
            <a:r>
              <a:rPr lang="nb-NO">
                <a:solidFill>
                  <a:srgbClr val="00B0F0"/>
                </a:solidFill>
              </a:rPr>
              <a:t>innkjøpsfaglig</a:t>
            </a:r>
            <a:r>
              <a:rPr lang="nb-NO"/>
              <a:t> og </a:t>
            </a:r>
            <a:r>
              <a:rPr lang="nb-NO">
                <a:solidFill>
                  <a:srgbClr val="00B0F0"/>
                </a:solidFill>
              </a:rPr>
              <a:t>tjenestefaglig</a:t>
            </a:r>
            <a:r>
              <a:rPr lang="nb-NO"/>
              <a:t> kompetanse i anskaffelsesprosesser. </a:t>
            </a:r>
          </a:p>
          <a:p>
            <a:r>
              <a:rPr lang="nb-NO">
                <a:solidFill>
                  <a:srgbClr val="00B0F0"/>
                </a:solidFill>
              </a:rPr>
              <a:t>Tydelighet</a:t>
            </a:r>
            <a:r>
              <a:rPr lang="nb-NO"/>
              <a:t> i all kommunikasjon med tilbydere og leverandører. </a:t>
            </a:r>
          </a:p>
          <a:p>
            <a:r>
              <a:rPr lang="nb-NO"/>
              <a:t>Sterkere satsing på å utarbeide og implementere gode og systematiske rutiner for </a:t>
            </a:r>
            <a:r>
              <a:rPr lang="nb-NO">
                <a:solidFill>
                  <a:srgbClr val="00B0F0"/>
                </a:solidFill>
              </a:rPr>
              <a:t>kontraktsoppfølging</a:t>
            </a:r>
            <a:r>
              <a:rPr lang="nb-NO"/>
              <a:t>.</a:t>
            </a:r>
          </a:p>
          <a:p>
            <a:r>
              <a:rPr lang="nb-NO">
                <a:solidFill>
                  <a:srgbClr val="00B0F0"/>
                </a:solidFill>
              </a:rPr>
              <a:t>Kunnskapsgrunnlaget</a:t>
            </a:r>
            <a:r>
              <a:rPr lang="nb-NO"/>
              <a:t> når det gjelder måloppnåelse må fobedres. Det må samles mer presise data, og det må gjennomføres systematiske sammenligninger. </a:t>
            </a:r>
          </a:p>
          <a:p>
            <a:r>
              <a:rPr lang="nb-NO"/>
              <a:t>Skal eventuelle innovasjonseffekter hentes ut, må det legges til rette for </a:t>
            </a:r>
            <a:r>
              <a:rPr lang="nb-NO">
                <a:solidFill>
                  <a:srgbClr val="00B0F0"/>
                </a:solidFill>
              </a:rPr>
              <a:t>kunnskapsoverføring og læring</a:t>
            </a:r>
            <a:r>
              <a:rPr lang="nb-NO"/>
              <a:t>.</a:t>
            </a:r>
          </a:p>
          <a:p>
            <a:pPr marL="0" indent="0">
              <a:buNone/>
            </a:pPr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CC8B5E7-EFF2-45EE-90F9-9A65F86ED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2360" y="1016601"/>
            <a:ext cx="1146147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39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137275" y="5226050"/>
            <a:ext cx="3006725" cy="16319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02C2F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ideas2evidence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Villaveien 5, Bergen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91817197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2C2F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3"/>
              </a:rPr>
              <a:t>post@ideas2evidence.com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2C2F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www.ideas2evidence.com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AC5801B-C1B4-400F-9323-24BC3F81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7113">
            <a:off x="2507827" y="1028059"/>
            <a:ext cx="3377777" cy="48018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0752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1250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0a84dc8e-1e6f-4575-85da-0bb8c2a3e009"/>
</p:tagLst>
</file>

<file path=ppt/theme/theme1.xml><?xml version="1.0" encoding="utf-8"?>
<a:theme xmlns:a="http://schemas.openxmlformats.org/drawingml/2006/main" name="Tema1">
  <a:themeElements>
    <a:clrScheme name="i2e white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i2e whi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2e white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2e white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2e white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2e white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2e white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2e white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2e white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2e white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2e white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2e white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i2e-ny">
  <a:themeElements>
    <a:clrScheme name="i2e white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i2e whi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2e white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2e white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2e white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2e white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2e white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2e white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2e white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2e white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2e white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2e white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SK_presentasjon_blå titler</Template>
  <TotalTime>372</TotalTime>
  <Words>922</Words>
  <Application>Microsoft Office PowerPoint</Application>
  <PresentationFormat>Skjermfremvisning (4:3)</PresentationFormat>
  <Paragraphs>70</Paragraphs>
  <Slides>13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13</vt:i4>
      </vt:variant>
    </vt:vector>
  </HeadingPairs>
  <TitlesOfParts>
    <vt:vector size="18" baseType="lpstr">
      <vt:lpstr>Arial</vt:lpstr>
      <vt:lpstr>Calibri</vt:lpstr>
      <vt:lpstr>Wingdings</vt:lpstr>
      <vt:lpstr>Tema1</vt:lpstr>
      <vt:lpstr>5_i2e-ny</vt:lpstr>
      <vt:lpstr>Storbyforskningsprosjekt om kjøp av tjenester på levekårsområdet</vt:lpstr>
      <vt:lpstr>Problemstillinger</vt:lpstr>
      <vt:lpstr>Oppdraget og prosessen rundt</vt:lpstr>
      <vt:lpstr>Hovedgrep</vt:lpstr>
      <vt:lpstr>Særtrekk ved tjenesteområdene og markedet</vt:lpstr>
      <vt:lpstr>Drivkrefter</vt:lpstr>
      <vt:lpstr>Målsettinger</vt:lpstr>
      <vt:lpstr>Måloppnåelse – kostnadseffektivitet </vt:lpstr>
      <vt:lpstr>Måloppnåelse – andre områder</vt:lpstr>
      <vt:lpstr>Måloppnåelse – andre områder (forts.)</vt:lpstr>
      <vt:lpstr>Suksessfaktorer - forbedringspunkt</vt:lpstr>
      <vt:lpstr>PowerPoint-presentasjon</vt:lpstr>
      <vt:lpstr>PowerPoint-presentasjon</vt:lpstr>
    </vt:vector>
  </TitlesOfParts>
  <Company>Stavanger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Storbyforskningsprosjekt om kjøp av tjenester på levekårsområdet</dc:title>
  <dc:creator>Ingvild Hauge Byberg</dc:creator>
  <cp:lastModifiedBy>Daniel Ødegård</cp:lastModifiedBy>
  <cp:revision>53</cp:revision>
  <cp:lastPrinted>2017-11-30T12:01:48Z</cp:lastPrinted>
  <dcterms:created xsi:type="dcterms:W3CDTF">2017-11-28T13:15:49Z</dcterms:created>
  <dcterms:modified xsi:type="dcterms:W3CDTF">2023-12-14T08:58:45Z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oudStatistics_StoryID">
    <vt:lpwstr>6b95ce6e-8fa9-4ed4-9aab-0fc5ca813157</vt:lpwstr>
  </property>
</Properties>
</file>