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emf" ContentType="image/x-emf"/>
  <Default Extension="xml" ContentType="application/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  <p:sldMasterId id="2147483651" r:id="rId6"/>
  </p:sldMasterIdLst>
  <p:notesMasterIdLst>
    <p:notesMasterId r:id="rId17"/>
  </p:notesMasterIdLst>
  <p:sldIdLst>
    <p:sldId id="256" r:id="rId7"/>
    <p:sldId id="261" r:id="rId8"/>
    <p:sldId id="257" r:id="rId9"/>
    <p:sldId id="264" r:id="rId10"/>
    <p:sldId id="258" r:id="rId11"/>
    <p:sldId id="263" r:id="rId12"/>
    <p:sldId id="265" r:id="rId13"/>
    <p:sldId id="262" r:id="rId14"/>
    <p:sldId id="260" r:id="rId15"/>
    <p:sldId id="259" r:id="rId16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95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D72E045-045C-4F83-BF65-7B406F1AD5D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287338" y="1160463"/>
            <a:ext cx="8564562" cy="51212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pic>
        <p:nvPicPr>
          <p:cNvPr id="5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3" y="215900"/>
            <a:ext cx="177958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87338" y="6497638"/>
            <a:ext cx="8564562" cy="3603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7338" y="2168525"/>
            <a:ext cx="8564562" cy="763588"/>
          </a:xfrm>
        </p:spPr>
        <p:txBody>
          <a:bodyPr lIns="79200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87338" y="2932113"/>
            <a:ext cx="8564562" cy="1752600"/>
          </a:xfrm>
        </p:spPr>
        <p:txBody>
          <a:bodyPr lIns="792000"/>
          <a:lstStyle>
            <a:lvl1pPr marL="0" indent="0">
              <a:buFontTx/>
              <a:buNone/>
              <a:defRPr i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87338" y="1952625"/>
            <a:ext cx="2909887" cy="215900"/>
          </a:xfrm>
        </p:spPr>
        <p:txBody>
          <a:bodyPr lIns="792000"/>
          <a:lstStyle>
            <a:lvl1pPr>
              <a:defRPr smtClean="0"/>
            </a:lvl1pPr>
          </a:lstStyle>
          <a:p>
            <a:pPr>
              <a:defRPr/>
            </a:pPr>
            <a:fld id="{122A2B72-CF5A-4B7C-B060-E29179C293CE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274EE-C174-4757-9A9A-6FAEC290A11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184BB-ED5C-4AB3-BCFE-E936A5A2DD8F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7A3C9-051E-4FBD-BB87-981958FD2CF5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_________ ___________________ _ _________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8B19E-98CF-4FE6-A802-2FA0602DDC9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11950" y="827088"/>
            <a:ext cx="2139950" cy="545465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87338" y="827088"/>
            <a:ext cx="6272212" cy="545465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F1BFC-8364-4EA2-BA57-94755338455C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A78F1-0576-4035-A16B-155A830D3021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_________ ___________________ _ _________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8397F-0DAC-4675-B21D-1D471B01CA5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87338" y="827088"/>
            <a:ext cx="8564562" cy="773112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287338" y="1600200"/>
            <a:ext cx="4205287" cy="46815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206875" cy="46815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C0D7B-9D36-4F3F-9173-EEA3AAE585B9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E11A3-E290-4C00-B80F-D11C8FC18CD3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_________ ___________________ _ _________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5CEE8-00BC-448C-8FBB-EC705EFF51E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tel, tekst og 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87338" y="827088"/>
            <a:ext cx="8564562" cy="773112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287338" y="1600200"/>
            <a:ext cx="4205287" cy="46815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2"/>
          </p:nvPr>
        </p:nvSpPr>
        <p:spPr>
          <a:xfrm>
            <a:off x="4645025" y="1600200"/>
            <a:ext cx="4206875" cy="226377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3"/>
          </p:nvPr>
        </p:nvSpPr>
        <p:spPr>
          <a:xfrm>
            <a:off x="4645025" y="4016375"/>
            <a:ext cx="4206875" cy="22653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B0545-0655-4E50-A689-9A6067210CAD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38517-ADF7-4CD4-8224-5FA9A380CC12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_________ ___________________ _ _________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DA0BC-EA2B-4998-8A6F-7A950841F18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69A19-4A86-4C0A-BC2F-346F8251A5D7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D976E-DB6A-4164-B992-EC219773D2B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80F53-097D-4610-B778-0BC936FB7C2B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46152-D043-409B-ACB9-A117A26BFF7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101F9-65FC-4916-85C9-8C6C43F9407B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8AB2A-E851-45E9-9518-5FCFFA0F8BC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87338" y="3111500"/>
            <a:ext cx="4205287" cy="3170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5025" y="3111500"/>
            <a:ext cx="4206875" cy="3170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46455-29B4-4FAA-882C-FD3936D33672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343B3-C99C-4462-805B-DCFE4EDAD88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44DC7-3485-4202-A9EB-57072FA1D2BD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24BFA-9A02-4310-A8F7-52B8405E6EA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C09D7-D7B5-4A4E-90E9-1700020BA8BE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4C618-E3E6-4DF6-94CF-9BDF730AFFC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DF53C-4F06-4B8A-93E5-214951C65317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9E79D-BABE-4ED8-893B-4DA670ACEE11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_________ ___________________ _ _________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9578A-B054-421F-99B9-454013F63F1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98AA7-2AD3-48F5-8A6F-D4EF39E9A4B0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94D86-22F2-41FF-9E75-67C090DF6F7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EB94E-95E1-4D9F-A5D5-353D6ADAB913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EE7DD-F4BF-4BC8-9D08-05CC5257FC2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16A7C-2BBC-4DE3-9F94-5346EA18F63C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7A4C5-9D3E-49CA-9D55-F9FEA174623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ECEAD-28AB-4B88-A452-686BECCEF177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F19F9-D0A5-49D8-B4DC-F14FE6D9FEC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11950" y="1600200"/>
            <a:ext cx="2139950" cy="46815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87338" y="1600200"/>
            <a:ext cx="6272212" cy="46815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3C8E3-615E-4F7B-B737-096AA18F754E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26FA0-7716-4311-96B7-1A5A8176FA3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CE855-0F32-4036-B213-523F24095FB2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3B498-A731-4BDB-8C4C-130335B2228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93DFF-8676-42B1-91BC-F5AE256889BF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E6159-B916-4D81-B95D-788258F04B2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C26EF-6E13-4445-9282-FD9E9E678122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4E32C-7E7A-4C30-B14D-C373B96A161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87338" y="773113"/>
            <a:ext cx="4205287" cy="5508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5025" y="773113"/>
            <a:ext cx="4206875" cy="5508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52038-CCDC-45EF-B001-0B6961D94785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77F4D-0677-4744-844F-52AE4363496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9E06B-C991-4FC6-A0FE-13197AB2DB92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11D2A-2CB2-45A8-898F-80B64336331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D7122-9D43-4429-BA3F-E79D6B819EF6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03753-05DD-4B00-9110-00CC55EB3D69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_________ ___________________ _ _________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1C455-8B2E-41CA-A61D-B128E8D8BCA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D2281-B376-4842-809C-7EFCAF9DF9D3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5AE0E-7C66-4DA8-9FD1-891E6378DC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A4492-DB54-4381-8D7C-30187FE7AF9E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5031C-8505-4977-852B-CBE086D65AF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A3843-60C0-43CD-9BD5-E17565944528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4532D-BE58-4607-B6B8-5E8B53D184B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06F9D-A820-4E1C-8E82-EBDE2A30A17B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6CB6E-F3CF-4DCB-A8EE-02E5801F898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8E538-C17D-4DC0-8647-CC08794EA9FA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03FD-D546-4678-8C56-1F85A60BE7A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11950" y="0"/>
            <a:ext cx="2139950" cy="62817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87338" y="0"/>
            <a:ext cx="6272212" cy="62817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9D248-6E60-4137-A0C8-1F62445C48E5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F9D97-94BD-4AC4-8D2B-F89987E7465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/>
          </p:nvPr>
        </p:nvSpPr>
        <p:spPr>
          <a:xfrm>
            <a:off x="287338" y="0"/>
            <a:ext cx="8564562" cy="62817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DCF9F-F9CA-45BD-A6C8-A7EE02B197AE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963FB-EF7A-490F-8C8F-B9493B06828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87338" y="1600200"/>
            <a:ext cx="4205287" cy="4681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206875" cy="4681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89489-0A53-4A08-BEE3-920C9213D216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9503C-6750-42CB-ABB0-4599395D9DF8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_________ ___________________ _ _________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0DD1C-C8A1-4685-93A9-0C59E8AD05E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430E6-E52D-4E29-8A5F-4C73CF7A74E5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7E43C-26FE-4200-9E52-F22AFE89C5C5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_________ ___________________ _ _________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984CA-BAD6-4810-9CAB-E5AECFE92B3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C36A0-3E1F-45D8-8FAD-1BD9287CE257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53249-C8CD-458C-BFD2-55D3F61BD08B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_________ ___________________ _ _________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21BF8-1FF0-430C-B88B-CD554A24140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3CDFF-C517-4F2E-BF6E-84C9FF612646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5A092-34D7-4D68-AC19-DACEA2CB3D61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_________ ___________________ _ _________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7B72B-8749-4D5D-B51F-19DCFC6DAF0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30384-40A6-4EAF-997C-61F5F2C94124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CC61F-D067-43E4-94E8-6B4583FE4110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_________ ___________________ _ _________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401C1-A1DF-444E-9A9F-2DD23535FD6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46B85-F65B-487B-9773-69CA74EEE32E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5988F-4B10-4BA1-B146-743D19BC996F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 _________ ___________________ _ _________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96A6F-4171-497C-AF94-41B398348DD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72313" y="215900"/>
            <a:ext cx="177958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87338" y="6497638"/>
            <a:ext cx="8564562" cy="3603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827088"/>
            <a:ext cx="8564562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0" tIns="45720" rIns="144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600200"/>
            <a:ext cx="8564562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0" tIns="45720" rIns="144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62113" y="6281738"/>
            <a:ext cx="29098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42FF166-B72B-4D93-8DC8-BD24D4D866E8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62113" y="6281738"/>
            <a:ext cx="29098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6E6924D-8A68-458A-B912-D2A0B74C6B38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497638"/>
            <a:ext cx="42799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14400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nb-NO"/>
              <a:t> _________ ___________________ _ _________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497638"/>
            <a:ext cx="42799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14400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7338" y="6497638"/>
            <a:ext cx="13747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1221166-A98C-49D7-A3C2-A492AC6D702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54" r:id="rId12"/>
    <p:sldLayoutId id="2147483653" r:id="rId13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177800" indent="-177800" algn="l" rtl="0" fontAlgn="base">
        <a:spcBef>
          <a:spcPct val="4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79388" indent="277813" algn="l" rtl="0" fontAlgn="base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+mn-lt"/>
        </a:defRPr>
      </a:lvl2pPr>
      <a:lvl3pPr marL="358775" indent="-177800" algn="l" rtl="0" fontAlgn="base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</a:defRPr>
      </a:lvl3pPr>
      <a:lvl4pPr marL="538163" indent="-177800" algn="l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717550" indent="-17780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174750" indent="-17780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1631950" indent="-17780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089150" indent="-17780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546350" indent="-17780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287338" y="1600200"/>
            <a:ext cx="8564562" cy="46815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pic>
        <p:nvPicPr>
          <p:cNvPr id="15363" name="Picture 2" descr="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72313" y="215900"/>
            <a:ext cx="177958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87338" y="6497638"/>
            <a:ext cx="8564562" cy="3603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1536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1600200"/>
            <a:ext cx="8564562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92000" tIns="45720" rIns="14400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</a:p>
        </p:txBody>
      </p:sp>
      <p:sp>
        <p:nvSpPr>
          <p:cNvPr id="1536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3111500"/>
            <a:ext cx="8564562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92000" tIns="45720" rIns="144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62113" y="6281738"/>
            <a:ext cx="29098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91655-DC4C-40B0-8E89-47474F55E1FC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497638"/>
            <a:ext cx="42799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14400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7338" y="6497638"/>
            <a:ext cx="13747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1166EB4-0AF5-4D87-AF92-57D311E936A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defRPr sz="2000" i="1">
          <a:solidFill>
            <a:schemeClr val="bg1"/>
          </a:solidFill>
          <a:latin typeface="+mn-lt"/>
          <a:ea typeface="+mn-ea"/>
          <a:cs typeface="+mn-cs"/>
        </a:defRPr>
      </a:lvl1pPr>
      <a:lvl2pPr marL="268288" indent="188913" algn="l" rtl="0" eaLnBrk="0" fontAlgn="base" hangingPunct="0">
        <a:spcBef>
          <a:spcPct val="0"/>
        </a:spcBef>
        <a:spcAft>
          <a:spcPct val="0"/>
        </a:spcAft>
        <a:defRPr sz="1500">
          <a:solidFill>
            <a:schemeClr val="bg1"/>
          </a:solidFill>
          <a:latin typeface="+mn-lt"/>
        </a:defRPr>
      </a:lvl2pPr>
      <a:lvl3pPr marL="625475" indent="-177800" algn="l" rtl="0" eaLnBrk="0" fontAlgn="base" hangingPunct="0">
        <a:spcBef>
          <a:spcPct val="20000"/>
        </a:spcBef>
        <a:spcAft>
          <a:spcPct val="0"/>
        </a:spcAft>
        <a:defRPr sz="1500">
          <a:solidFill>
            <a:schemeClr val="bg1"/>
          </a:solidFill>
          <a:latin typeface="+mn-lt"/>
        </a:defRPr>
      </a:lvl3pPr>
      <a:lvl4pPr marL="982663" indent="-177800" algn="l" rtl="0" eaLnBrk="0" fontAlgn="base" hangingPunct="0">
        <a:spcBef>
          <a:spcPct val="20000"/>
        </a:spcBef>
        <a:spcAft>
          <a:spcPct val="0"/>
        </a:spcAft>
        <a:defRPr sz="1500">
          <a:solidFill>
            <a:schemeClr val="bg1"/>
          </a:solidFill>
          <a:latin typeface="+mn-lt"/>
        </a:defRPr>
      </a:lvl4pPr>
      <a:lvl5pPr marL="1339850" indent="-177800" algn="l" rtl="0" eaLnBrk="0" fontAlgn="base" hangingPunct="0">
        <a:spcBef>
          <a:spcPct val="20000"/>
        </a:spcBef>
        <a:spcAft>
          <a:spcPct val="0"/>
        </a:spcAft>
        <a:defRPr sz="1500">
          <a:solidFill>
            <a:schemeClr val="bg1"/>
          </a:solidFill>
          <a:latin typeface="+mn-lt"/>
        </a:defRPr>
      </a:lvl5pPr>
      <a:lvl6pPr marL="1797050" indent="-177800" algn="l" rtl="0" fontAlgn="base">
        <a:spcBef>
          <a:spcPct val="20000"/>
        </a:spcBef>
        <a:spcAft>
          <a:spcPct val="0"/>
        </a:spcAft>
        <a:defRPr sz="1500">
          <a:solidFill>
            <a:schemeClr val="bg1"/>
          </a:solidFill>
          <a:latin typeface="+mn-lt"/>
        </a:defRPr>
      </a:lvl6pPr>
      <a:lvl7pPr marL="2254250" indent="-177800" algn="l" rtl="0" fontAlgn="base">
        <a:spcBef>
          <a:spcPct val="20000"/>
        </a:spcBef>
        <a:spcAft>
          <a:spcPct val="0"/>
        </a:spcAft>
        <a:defRPr sz="1500">
          <a:solidFill>
            <a:schemeClr val="bg1"/>
          </a:solidFill>
          <a:latin typeface="+mn-lt"/>
        </a:defRPr>
      </a:lvl7pPr>
      <a:lvl8pPr marL="2711450" indent="-177800" algn="l" rtl="0" fontAlgn="base">
        <a:spcBef>
          <a:spcPct val="20000"/>
        </a:spcBef>
        <a:spcAft>
          <a:spcPct val="0"/>
        </a:spcAft>
        <a:defRPr sz="1500">
          <a:solidFill>
            <a:schemeClr val="bg1"/>
          </a:solidFill>
          <a:latin typeface="+mn-lt"/>
        </a:defRPr>
      </a:lvl8pPr>
      <a:lvl9pPr marL="3168650" indent="-177800" algn="l" rtl="0" fontAlgn="base">
        <a:spcBef>
          <a:spcPct val="20000"/>
        </a:spcBef>
        <a:spcAft>
          <a:spcPct val="0"/>
        </a:spcAft>
        <a:defRPr sz="1500">
          <a:solidFill>
            <a:schemeClr val="bg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87338" y="6497638"/>
            <a:ext cx="8564562" cy="3603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276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0"/>
            <a:ext cx="8564562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0" tIns="45720" rIns="144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</a:p>
        </p:txBody>
      </p:sp>
      <p:sp>
        <p:nvSpPr>
          <p:cNvPr id="276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773113"/>
            <a:ext cx="8564562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0" tIns="45720" rIns="144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62113" y="6281738"/>
            <a:ext cx="29098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2C95ACC-A8E1-4E93-B3CD-AF1E9B55AA34}" type="datetime1">
              <a:rPr lang="nb-NO"/>
              <a:pPr>
                <a:defRPr/>
              </a:pPr>
              <a:t>06.04.2010</a:t>
            </a:fld>
            <a:endParaRPr lang="nb-NO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497638"/>
            <a:ext cx="42799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14400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nb-NO"/>
              <a:t>Strategisk kompetanseutvikling i kommunene</a:t>
            </a: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7338" y="6497638"/>
            <a:ext cx="13747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EE353B9-DB4B-423A-9546-A5D64451ED5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6" r:id="rId2"/>
    <p:sldLayoutId id="2147483685" r:id="rId3"/>
    <p:sldLayoutId id="2147483684" r:id="rId4"/>
    <p:sldLayoutId id="2147483683" r:id="rId5"/>
    <p:sldLayoutId id="2147483682" r:id="rId6"/>
    <p:sldLayoutId id="2147483681" r:id="rId7"/>
    <p:sldLayoutId id="2147483680" r:id="rId8"/>
    <p:sldLayoutId id="2147483679" r:id="rId9"/>
    <p:sldLayoutId id="2147483678" r:id="rId10"/>
    <p:sldLayoutId id="2147483677" r:id="rId11"/>
    <p:sldLayoutId id="2147483676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177800" indent="-177800" algn="l" rtl="0" eaLnBrk="0" fontAlgn="base" hangingPunct="0">
        <a:spcBef>
          <a:spcPct val="4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79388" indent="277813" algn="l" rtl="0" eaLnBrk="0" fontAlgn="base" hangingPunct="0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+mn-lt"/>
        </a:defRPr>
      </a:lvl2pPr>
      <a:lvl3pPr marL="358775" indent="-177800" algn="l" rtl="0" eaLnBrk="0" fontAlgn="base" hangingPunct="0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</a:defRPr>
      </a:lvl3pPr>
      <a:lvl4pPr marL="538163" indent="-17780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717550" indent="-17780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174750" indent="-17780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1631950" indent="-17780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089150" indent="-17780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546350" indent="-17780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0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A863149-108E-4A26-83AD-04AF7C54BCF3}" type="datetime1">
              <a:rPr lang="nb-NO">
                <a:solidFill>
                  <a:schemeClr val="tx1"/>
                </a:solidFill>
              </a:rPr>
              <a:pPr/>
              <a:t>06.04.2010</a:t>
            </a:fld>
            <a:endParaRPr lang="nb-NO">
              <a:solidFill>
                <a:schemeClr val="tx1"/>
              </a:solidFill>
            </a:endParaRPr>
          </a:p>
        </p:txBody>
      </p:sp>
      <p:sp>
        <p:nvSpPr>
          <p:cNvPr id="41986" name="Rectangle 11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b-NO"/>
              <a:t>Strategisk kompetanseutvikling i kommunene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7338" y="2168525"/>
            <a:ext cx="8564562" cy="1363663"/>
          </a:xfrm>
        </p:spPr>
        <p:txBody>
          <a:bodyPr/>
          <a:lstStyle/>
          <a:p>
            <a:r>
              <a:rPr lang="nb-NO" smtClean="0">
                <a:solidFill>
                  <a:schemeClr val="tx1"/>
                </a:solidFill>
              </a:rPr>
              <a:t>Strategisk kompetansestyring i kommunene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7338" y="3532188"/>
            <a:ext cx="8564562" cy="1152525"/>
          </a:xfrm>
        </p:spPr>
        <p:txBody>
          <a:bodyPr/>
          <a:lstStyle/>
          <a:p>
            <a:r>
              <a:rPr lang="nb-NO" dirty="0" smtClean="0">
                <a:solidFill>
                  <a:schemeClr val="tx1"/>
                </a:solidFill>
              </a:rPr>
              <a:t>Oppdrag for KS – kommunesektorens interesse- og arbeidsgiverorganisasjon</a:t>
            </a:r>
          </a:p>
        </p:txBody>
      </p:sp>
      <p:pic>
        <p:nvPicPr>
          <p:cNvPr id="41989" name="Picture 2" descr="faf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3763" y="439738"/>
            <a:ext cx="1649412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tel 1"/>
          <p:cNvSpPr>
            <a:spLocks noGrp="1"/>
          </p:cNvSpPr>
          <p:nvPr>
            <p:ph type="title"/>
          </p:nvPr>
        </p:nvSpPr>
        <p:spPr>
          <a:xfrm>
            <a:off x="287338" y="827088"/>
            <a:ext cx="8564562" cy="960437"/>
          </a:xfrm>
        </p:spPr>
        <p:txBody>
          <a:bodyPr/>
          <a:lstStyle/>
          <a:p>
            <a:r>
              <a:rPr lang="nb-NO" smtClean="0"/>
              <a:t>Fellesskap, inkludering og tid viktig for læring</a:t>
            </a:r>
          </a:p>
        </p:txBody>
      </p:sp>
      <p:sp>
        <p:nvSpPr>
          <p:cNvPr id="50178" name="Plassholder for innhold 2"/>
          <p:cNvSpPr>
            <a:spLocks noGrp="1"/>
          </p:cNvSpPr>
          <p:nvPr>
            <p:ph idx="1"/>
          </p:nvPr>
        </p:nvSpPr>
        <p:spPr>
          <a:xfrm>
            <a:off x="287338" y="1787525"/>
            <a:ext cx="8564562" cy="4710113"/>
          </a:xfrm>
        </p:spPr>
        <p:txBody>
          <a:bodyPr/>
          <a:lstStyle/>
          <a:p>
            <a:r>
              <a:rPr lang="nb-NO" smtClean="0"/>
              <a:t>God forankring i ledelsen </a:t>
            </a:r>
          </a:p>
          <a:p>
            <a:r>
              <a:rPr lang="nb-NO" smtClean="0"/>
              <a:t>God ledelse. Kommunene satser sterkt på lederutvikling.</a:t>
            </a:r>
          </a:p>
          <a:p>
            <a:r>
              <a:rPr lang="nb-NO" smtClean="0"/>
              <a:t>Inkludering av de ansatte</a:t>
            </a:r>
          </a:p>
          <a:p>
            <a:r>
              <a:rPr lang="nb-NO" smtClean="0"/>
              <a:t>God læring trenger tid og fellesskap</a:t>
            </a:r>
          </a:p>
          <a:p>
            <a:r>
              <a:rPr lang="nb-NO" smtClean="0"/>
              <a:t>Helhetlig tenkning og planlegging før iverksetting av kompetansetiltak</a:t>
            </a:r>
          </a:p>
          <a:p>
            <a:r>
              <a:rPr lang="nb-NO" smtClean="0"/>
              <a:t>Praksisnær kompetanseutvikling</a:t>
            </a:r>
          </a:p>
          <a:p>
            <a:r>
              <a:rPr lang="nb-NO" smtClean="0"/>
              <a:t>Tilretteleggende ledelse og myndiggjorte medarbeidere</a:t>
            </a:r>
          </a:p>
          <a:p>
            <a:r>
              <a:rPr lang="nb-NO" smtClean="0"/>
              <a:t>Ikke for store lederkontrollspenn og ”enhetsegoisme” mellom kommunale enheter</a:t>
            </a:r>
          </a:p>
          <a:p>
            <a:r>
              <a:rPr lang="nb-NO" smtClean="0"/>
              <a:t>Unngå små stillinger og ensomme turnuser i så stor grad som mulig</a:t>
            </a:r>
          </a:p>
        </p:txBody>
      </p:sp>
      <p:sp>
        <p:nvSpPr>
          <p:cNvPr id="50179" name="Plassholder for dato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240929E-FAC9-4ABD-88AC-4FAA96E6A64F}" type="datetime1">
              <a:rPr lang="nb-NO"/>
              <a:pPr/>
              <a:t>06.04.2010</a:t>
            </a:fld>
            <a:endParaRPr lang="nb-NO"/>
          </a:p>
        </p:txBody>
      </p:sp>
      <p:sp>
        <p:nvSpPr>
          <p:cNvPr id="50180" name="Plassholder for bunntekst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nb-NO"/>
              <a:t>Strategisk kompetanseutvikling i kommunene</a:t>
            </a:r>
          </a:p>
        </p:txBody>
      </p:sp>
      <p:pic>
        <p:nvPicPr>
          <p:cNvPr id="50181" name="Picture 2" descr="faf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613" y="141288"/>
            <a:ext cx="16510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Problemstillinger i oppdraget</a:t>
            </a:r>
          </a:p>
        </p:txBody>
      </p:sp>
      <p:sp>
        <p:nvSpPr>
          <p:cNvPr id="43010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200" i="1" smtClean="0"/>
              <a:t>Hvordan benytter kommunene strategisk kompetansestyring og kompetanseutvikling som verktøy i arbeidet med å beholde og utvikle medarbeidere, rekruttere og utvikle tjenester? Og hvilke konkrete effekter har dette gitt for organisasjonen og tjenestene? </a:t>
            </a:r>
            <a:endParaRPr lang="nb-NO" sz="2200" smtClean="0"/>
          </a:p>
          <a:p>
            <a:r>
              <a:rPr lang="nb-NO" sz="2200" i="1" smtClean="0"/>
              <a:t>Hvordan få til læring på arbeidsplassen i praksis, i lys av ledelse og bruk av medarbeideres kompetanse slik at det gir gode, målbare effekter for både individ og organisasjon? </a:t>
            </a:r>
            <a:endParaRPr lang="nb-NO" sz="2200" smtClean="0"/>
          </a:p>
          <a:p>
            <a:r>
              <a:rPr lang="nb-NO" sz="2200" i="1" smtClean="0"/>
              <a:t>Hvilke sammenhenger finnes mellom kompetansearbeid og innovasjon og utvikling i kommunesektoren?  </a:t>
            </a:r>
            <a:endParaRPr lang="nb-NO" sz="2200" smtClean="0"/>
          </a:p>
          <a:p>
            <a:endParaRPr lang="nb-NO" smtClean="0"/>
          </a:p>
        </p:txBody>
      </p:sp>
      <p:sp>
        <p:nvSpPr>
          <p:cNvPr id="43011" name="Plassholder for dato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54BC534-BD4B-42B1-AB72-FFC049597B59}" type="datetime1">
              <a:rPr lang="nb-NO"/>
              <a:pPr/>
              <a:t>06.04.2010</a:t>
            </a:fld>
            <a:endParaRPr lang="nb-NO"/>
          </a:p>
        </p:txBody>
      </p:sp>
      <p:sp>
        <p:nvSpPr>
          <p:cNvPr id="43012" name="Plassholder for bunntekst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nb-NO"/>
              <a:t>Strategisk kompetanseutvikling i kommunene</a:t>
            </a:r>
          </a:p>
        </p:txBody>
      </p:sp>
      <p:pic>
        <p:nvPicPr>
          <p:cNvPr id="43013" name="Picture 2" descr="faf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963" y="228600"/>
            <a:ext cx="1649412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tel 1"/>
          <p:cNvSpPr>
            <a:spLocks noGrp="1"/>
          </p:cNvSpPr>
          <p:nvPr>
            <p:ph type="title"/>
          </p:nvPr>
        </p:nvSpPr>
        <p:spPr>
          <a:xfrm>
            <a:off x="287338" y="827088"/>
            <a:ext cx="8564562" cy="987425"/>
          </a:xfrm>
        </p:spPr>
        <p:txBody>
          <a:bodyPr/>
          <a:lstStyle/>
          <a:p>
            <a:r>
              <a:rPr lang="nb-NO" smtClean="0"/>
              <a:t>Uutnyttet potensial for strategisk og systematisk kompetanseutvikling i kommunene</a:t>
            </a:r>
          </a:p>
        </p:txBody>
      </p:sp>
      <p:sp>
        <p:nvSpPr>
          <p:cNvPr id="44034" name="Plassholder for innhold 2"/>
          <p:cNvSpPr>
            <a:spLocks noGrp="1"/>
          </p:cNvSpPr>
          <p:nvPr>
            <p:ph idx="1"/>
          </p:nvPr>
        </p:nvSpPr>
        <p:spPr>
          <a:xfrm>
            <a:off x="287338" y="1814513"/>
            <a:ext cx="8564562" cy="4849812"/>
          </a:xfrm>
        </p:spPr>
        <p:txBody>
          <a:bodyPr/>
          <a:lstStyle/>
          <a:p>
            <a:r>
              <a:rPr lang="nb-NO" smtClean="0"/>
              <a:t>Strategisk kompetanseutvikling omfatter både systematisk planlegging, gjennomføring og evaluering av kompetansetiltak</a:t>
            </a:r>
          </a:p>
          <a:p>
            <a:r>
              <a:rPr lang="nb-NO" smtClean="0"/>
              <a:t>Bare en tredjedel av kommunene har en overordnet kompetanseplan for hele kommunen. En tredjedel av kommunene er i gang med plan, eller har besluttet å utarbeide en plan. </a:t>
            </a:r>
          </a:p>
          <a:p>
            <a:r>
              <a:rPr lang="nb-NO" smtClean="0"/>
              <a:t>Under halvparten at planene er forankret i overordnede planer for kommunen og/eller behandlet politisk</a:t>
            </a:r>
          </a:p>
          <a:p>
            <a:r>
              <a:rPr lang="nb-NO" smtClean="0"/>
              <a:t> 57 prosent av kommunene hadde i september 2009 kartlagt formalkompetansen til alle ansatte (35% for deler av de ansatte), 42 prosent hadde kartlagt realkompetansen til alle ansatte (35% for deler av ansatte). </a:t>
            </a:r>
          </a:p>
          <a:p>
            <a:endParaRPr lang="nb-NO" smtClean="0"/>
          </a:p>
        </p:txBody>
      </p:sp>
      <p:sp>
        <p:nvSpPr>
          <p:cNvPr id="44035" name="Plassholder for dato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3C76E66-CAD1-4346-BAE5-0997B67B40E1}" type="datetime1">
              <a:rPr lang="nb-NO"/>
              <a:pPr/>
              <a:t>06.04.2010</a:t>
            </a:fld>
            <a:endParaRPr lang="nb-NO"/>
          </a:p>
        </p:txBody>
      </p:sp>
      <p:sp>
        <p:nvSpPr>
          <p:cNvPr id="44036" name="Plassholder for bunntekst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nb-NO"/>
              <a:t>Strategisk kompetanseutvikling i kommunene</a:t>
            </a:r>
          </a:p>
        </p:txBody>
      </p:sp>
      <p:pic>
        <p:nvPicPr>
          <p:cNvPr id="44037" name="Picture 2" descr="faf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975" y="228600"/>
            <a:ext cx="1649413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Utfordringer</a:t>
            </a:r>
          </a:p>
        </p:txBody>
      </p:sp>
      <p:sp>
        <p:nvSpPr>
          <p:cNvPr id="45058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smtClean="0"/>
              <a:t>Evaluering og oppfølging av kompetansetiltak vurderes som krevende</a:t>
            </a:r>
          </a:p>
          <a:p>
            <a:r>
              <a:rPr lang="nb-NO" sz="2400" smtClean="0"/>
              <a:t>Uten strategisk kompetansestyring risikerer kommunene å vokse kvantitativt, men uten nødvendigvis å sikre seg den gode og riktige kompetansen i forhold til de utfordringer sektoren står overfor i årene som kommer. </a:t>
            </a:r>
          </a:p>
          <a:p>
            <a:endParaRPr lang="nb-NO" smtClean="0"/>
          </a:p>
        </p:txBody>
      </p:sp>
      <p:sp>
        <p:nvSpPr>
          <p:cNvPr id="45059" name="Plassholder for dato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CA822AC-6404-498D-8E76-12159BD66430}" type="datetime1">
              <a:rPr lang="nb-NO"/>
              <a:pPr/>
              <a:t>06.04.2010</a:t>
            </a:fld>
            <a:endParaRPr lang="nb-NO"/>
          </a:p>
        </p:txBody>
      </p:sp>
      <p:sp>
        <p:nvSpPr>
          <p:cNvPr id="45060" name="Plassholder for bunntekst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nb-NO"/>
              <a:t>Strategisk kompetanseutvikling i kommunene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tel 1"/>
          <p:cNvSpPr>
            <a:spLocks noGrp="1"/>
          </p:cNvSpPr>
          <p:nvPr>
            <p:ph type="title"/>
          </p:nvPr>
        </p:nvSpPr>
        <p:spPr>
          <a:xfrm>
            <a:off x="287338" y="827088"/>
            <a:ext cx="8564562" cy="1071562"/>
          </a:xfrm>
        </p:spPr>
        <p:txBody>
          <a:bodyPr/>
          <a:lstStyle/>
          <a:p>
            <a:r>
              <a:rPr lang="nb-NO" smtClean="0"/>
              <a:t>Gode effekter av å satse systematisk på kompetanse</a:t>
            </a:r>
          </a:p>
        </p:txBody>
      </p:sp>
      <p:sp>
        <p:nvSpPr>
          <p:cNvPr id="46082" name="Plassholder for innhold 2"/>
          <p:cNvSpPr>
            <a:spLocks noGrp="1"/>
          </p:cNvSpPr>
          <p:nvPr>
            <p:ph idx="1"/>
          </p:nvPr>
        </p:nvSpPr>
        <p:spPr>
          <a:xfrm>
            <a:off x="287338" y="1898650"/>
            <a:ext cx="8564562" cy="4383088"/>
          </a:xfrm>
        </p:spPr>
        <p:txBody>
          <a:bodyPr/>
          <a:lstStyle/>
          <a:p>
            <a:r>
              <a:rPr lang="nb-NO" smtClean="0"/>
              <a:t>Kommunale ledere som har kompetanseplaner er dobbelt så ofte som andre kommunale ledere enig i at kompetansearbeidet også har gjort dem mer innovative</a:t>
            </a:r>
          </a:p>
          <a:p>
            <a:r>
              <a:rPr lang="nb-NO" smtClean="0"/>
              <a:t>Kommuner som både har overordnet kompetanseplan for hele kommunen og operative delplaner for ulike sektorer i kommunen, gjør det best på et stort flertall av spørsmålene om kompetansetiltak og innovasjon.</a:t>
            </a:r>
          </a:p>
          <a:p>
            <a:r>
              <a:rPr lang="nb-NO" smtClean="0"/>
              <a:t>Kommunale ledere vurderer det slik at mange små stillinger på et arbeidssted svekker læringsmiljøet. Likevel finnes det ingen sammenheng mellom det å ha kompetanseplaner på den ene siden og antall ansatte i små stillinger (heller ikke antall ufaglærte).</a:t>
            </a:r>
          </a:p>
        </p:txBody>
      </p:sp>
      <p:sp>
        <p:nvSpPr>
          <p:cNvPr id="46083" name="Plassholder for dato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E2DDED7-06FA-40C1-8C02-60537741054E}" type="datetime1">
              <a:rPr lang="nb-NO"/>
              <a:pPr/>
              <a:t>06.04.2010</a:t>
            </a:fld>
            <a:endParaRPr lang="nb-NO"/>
          </a:p>
        </p:txBody>
      </p:sp>
      <p:sp>
        <p:nvSpPr>
          <p:cNvPr id="46084" name="Plassholder for bunntekst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nb-NO"/>
              <a:t>Strategisk kompetanseutvikling i kommunene</a:t>
            </a:r>
          </a:p>
        </p:txBody>
      </p:sp>
      <p:pic>
        <p:nvPicPr>
          <p:cNvPr id="46085" name="Picture 2" descr="faf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613" y="141288"/>
            <a:ext cx="16510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Deltakere i kompetansehevende tiltak </a:t>
            </a:r>
          </a:p>
        </p:txBody>
      </p:sp>
      <p:sp>
        <p:nvSpPr>
          <p:cNvPr id="47106" name="Plassholder for dato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964BE41-3133-4E00-B246-A3FC31F2771E}" type="datetime1">
              <a:rPr lang="nb-NO"/>
              <a:pPr/>
              <a:t>06.04.2010</a:t>
            </a:fld>
            <a:endParaRPr lang="nb-NO"/>
          </a:p>
        </p:txBody>
      </p:sp>
      <p:sp>
        <p:nvSpPr>
          <p:cNvPr id="47107" name="Plassholder for bunntekst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nb-NO"/>
              <a:t>Strategisk kompetanseutvikling i kommunene</a:t>
            </a:r>
          </a:p>
        </p:txBody>
      </p:sp>
      <p:sp>
        <p:nvSpPr>
          <p:cNvPr id="12" name="Plassholder for innhold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b-NO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892" y="2049463"/>
            <a:ext cx="7190508" cy="4032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Ulike kompetanseutviklingstiltak  </a:t>
            </a:r>
          </a:p>
        </p:txBody>
      </p:sp>
      <p:pic>
        <p:nvPicPr>
          <p:cNvPr id="52228" name="Bilde 16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5938" y="1476375"/>
            <a:ext cx="7759700" cy="4467225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Tre sentrale elementer i kommunenes arbeid med systematisk kompetanseutvikling og innovasjon</a:t>
            </a:r>
          </a:p>
        </p:txBody>
      </p:sp>
      <p:sp>
        <p:nvSpPr>
          <p:cNvPr id="48130" name="Plassholder for dato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2E8E28E-F86B-4F58-BB3B-D60A390D4BD6}" type="datetime1">
              <a:rPr lang="nb-NO"/>
              <a:pPr/>
              <a:t>06.04.2010</a:t>
            </a:fld>
            <a:endParaRPr lang="nb-NO"/>
          </a:p>
        </p:txBody>
      </p:sp>
      <p:sp>
        <p:nvSpPr>
          <p:cNvPr id="48131" name="Plassholder for bunntekst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nb-NO"/>
              <a:t>Strategisk kompetanseutvikling i kommunene</a:t>
            </a:r>
          </a:p>
        </p:txBody>
      </p:sp>
      <p:pic>
        <p:nvPicPr>
          <p:cNvPr id="48132" name="Picture 2" descr="faf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613" y="141288"/>
            <a:ext cx="16510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lassholder for innhold 6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01750" y="1843088"/>
            <a:ext cx="6124575" cy="3810000"/>
          </a:xfrm>
          <a:solidFill>
            <a:srgbClr val="4F81BD"/>
          </a:solidFill>
          <a:ln w="3175">
            <a:solidFill>
              <a:schemeClr val="tx1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tel 1"/>
          <p:cNvSpPr>
            <a:spLocks noGrp="1"/>
          </p:cNvSpPr>
          <p:nvPr>
            <p:ph type="title"/>
          </p:nvPr>
        </p:nvSpPr>
        <p:spPr>
          <a:xfrm>
            <a:off x="287338" y="827088"/>
            <a:ext cx="8564562" cy="1071562"/>
          </a:xfrm>
        </p:spPr>
        <p:txBody>
          <a:bodyPr/>
          <a:lstStyle/>
          <a:p>
            <a:r>
              <a:rPr lang="nb-NO" smtClean="0"/>
              <a:t>Ulike kompetansebehov i ulike kommunale sektorer</a:t>
            </a:r>
          </a:p>
        </p:txBody>
      </p:sp>
      <p:sp>
        <p:nvSpPr>
          <p:cNvPr id="49154" name="Plassholder for innhold 2"/>
          <p:cNvSpPr>
            <a:spLocks noGrp="1"/>
          </p:cNvSpPr>
          <p:nvPr>
            <p:ph idx="1"/>
          </p:nvPr>
        </p:nvSpPr>
        <p:spPr>
          <a:xfrm>
            <a:off x="287338" y="1898650"/>
            <a:ext cx="8564562" cy="4598988"/>
          </a:xfrm>
        </p:spPr>
        <p:txBody>
          <a:bodyPr/>
          <a:lstStyle/>
          <a:p>
            <a:r>
              <a:rPr lang="nb-NO" smtClean="0"/>
              <a:t>Ansattes utdanningsnivå påvirker synet på hva som er kompetanseutvikling. Ansatte med høyere utdanning ønsker i større grad enn andre faglig solide kurs og gjerne eksterne kurs</a:t>
            </a:r>
          </a:p>
          <a:p>
            <a:r>
              <a:rPr lang="nb-NO" smtClean="0"/>
              <a:t>Om kompetansetiltaket skal føre til formelle kompetansebevis, avhenger av kommunal etat/sektor. Ikke etterspurt i like stor grad i teknisk sektor som i andre sektorer.</a:t>
            </a:r>
          </a:p>
          <a:p>
            <a:r>
              <a:rPr lang="nb-NO" smtClean="0"/>
              <a:t>Ulike muligheter for tilrettelegging på ulike arbeidsplasser i kommunen, etter nærhet til bruker og behov for kontinuerlig drift</a:t>
            </a:r>
          </a:p>
          <a:p>
            <a:r>
              <a:rPr lang="nb-NO" smtClean="0"/>
              <a:t>Etterspørsel etter tverrfaglig kompetanse i kommuneledelsen</a:t>
            </a:r>
          </a:p>
          <a:p>
            <a:r>
              <a:rPr lang="nb-NO" smtClean="0"/>
              <a:t>Både overordnet kompetanseplan og kompetansedelplaner nødvendig for å tilpasse kompetanseutviklingsaktivitetene både til overordnede strategiske behov (eks. tverrfaglig kompetanse) og ulike etats-/sektorbehov</a:t>
            </a:r>
          </a:p>
        </p:txBody>
      </p:sp>
      <p:sp>
        <p:nvSpPr>
          <p:cNvPr id="49155" name="Plassholder for dato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6125650-FDED-4F91-A0CB-9FC274DD42C2}" type="datetime1">
              <a:rPr lang="nb-NO"/>
              <a:pPr/>
              <a:t>06.04.2010</a:t>
            </a:fld>
            <a:endParaRPr lang="nb-NO"/>
          </a:p>
        </p:txBody>
      </p:sp>
      <p:sp>
        <p:nvSpPr>
          <p:cNvPr id="49156" name="Plassholder for bunntekst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nb-NO"/>
              <a:t>Strategisk kompetanseutvikling i kommunene</a:t>
            </a:r>
          </a:p>
        </p:txBody>
      </p:sp>
      <p:pic>
        <p:nvPicPr>
          <p:cNvPr id="49157" name="Picture 2" descr="faf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613" y="228600"/>
            <a:ext cx="1651000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esentasjon2">
  <a:themeElements>
    <a:clrScheme name="Egendefinert 1">
      <a:dk1>
        <a:srgbClr val="787878"/>
      </a:dk1>
      <a:lt1>
        <a:srgbClr val="FFFFFF"/>
      </a:lt1>
      <a:dk2>
        <a:srgbClr val="787878"/>
      </a:dk2>
      <a:lt2>
        <a:srgbClr val="F2F2F2"/>
      </a:lt2>
      <a:accent1>
        <a:srgbClr val="7AB700"/>
      </a:accent1>
      <a:accent2>
        <a:srgbClr val="083679"/>
      </a:accent2>
      <a:accent3>
        <a:srgbClr val="FFFFFF"/>
      </a:accent3>
      <a:accent4>
        <a:srgbClr val="656565"/>
      </a:accent4>
      <a:accent5>
        <a:srgbClr val="BED8AA"/>
      </a:accent5>
      <a:accent6>
        <a:srgbClr val="06306D"/>
      </a:accent6>
      <a:hlink>
        <a:srgbClr val="395E94"/>
      </a:hlink>
      <a:folHlink>
        <a:srgbClr val="7FC31B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787878"/>
        </a:dk1>
        <a:lt1>
          <a:srgbClr val="FFFFFF"/>
        </a:lt1>
        <a:dk2>
          <a:srgbClr val="787878"/>
        </a:dk2>
        <a:lt2>
          <a:srgbClr val="C7C7C7"/>
        </a:lt2>
        <a:accent1>
          <a:srgbClr val="7AB700"/>
        </a:accent1>
        <a:accent2>
          <a:srgbClr val="083679"/>
        </a:accent2>
        <a:accent3>
          <a:srgbClr val="FFFFFF"/>
        </a:accent3>
        <a:accent4>
          <a:srgbClr val="656565"/>
        </a:accent4>
        <a:accent5>
          <a:srgbClr val="BED8AA"/>
        </a:accent5>
        <a:accent6>
          <a:srgbClr val="06306D"/>
        </a:accent6>
        <a:hlink>
          <a:srgbClr val="395E94"/>
        </a:hlink>
        <a:folHlink>
          <a:srgbClr val="7FC3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Hvileside">
  <a:themeElements>
    <a:clrScheme name="Hvileside 1">
      <a:dk1>
        <a:srgbClr val="787878"/>
      </a:dk1>
      <a:lt1>
        <a:srgbClr val="FFFFFF"/>
      </a:lt1>
      <a:dk2>
        <a:srgbClr val="787878"/>
      </a:dk2>
      <a:lt2>
        <a:srgbClr val="C7C7C7"/>
      </a:lt2>
      <a:accent1>
        <a:srgbClr val="7AB700"/>
      </a:accent1>
      <a:accent2>
        <a:srgbClr val="083679"/>
      </a:accent2>
      <a:accent3>
        <a:srgbClr val="FFFFFF"/>
      </a:accent3>
      <a:accent4>
        <a:srgbClr val="656565"/>
      </a:accent4>
      <a:accent5>
        <a:srgbClr val="BED8AA"/>
      </a:accent5>
      <a:accent6>
        <a:srgbClr val="06306D"/>
      </a:accent6>
      <a:hlink>
        <a:srgbClr val="395E94"/>
      </a:hlink>
      <a:folHlink>
        <a:srgbClr val="7FC31B"/>
      </a:folHlink>
    </a:clrScheme>
    <a:fontScheme name="Hviles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vileside 1">
        <a:dk1>
          <a:srgbClr val="787878"/>
        </a:dk1>
        <a:lt1>
          <a:srgbClr val="FFFFFF"/>
        </a:lt1>
        <a:dk2>
          <a:srgbClr val="787878"/>
        </a:dk2>
        <a:lt2>
          <a:srgbClr val="C7C7C7"/>
        </a:lt2>
        <a:accent1>
          <a:srgbClr val="7AB700"/>
        </a:accent1>
        <a:accent2>
          <a:srgbClr val="083679"/>
        </a:accent2>
        <a:accent3>
          <a:srgbClr val="FFFFFF"/>
        </a:accent3>
        <a:accent4>
          <a:srgbClr val="656565"/>
        </a:accent4>
        <a:accent5>
          <a:srgbClr val="BED8AA"/>
        </a:accent5>
        <a:accent6>
          <a:srgbClr val="06306D"/>
        </a:accent6>
        <a:hlink>
          <a:srgbClr val="395E94"/>
        </a:hlink>
        <a:folHlink>
          <a:srgbClr val="7FC3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ilde fullt">
  <a:themeElements>
    <a:clrScheme name="Bilde fullt 1">
      <a:dk1>
        <a:srgbClr val="787878"/>
      </a:dk1>
      <a:lt1>
        <a:srgbClr val="FFFFFF"/>
      </a:lt1>
      <a:dk2>
        <a:srgbClr val="787878"/>
      </a:dk2>
      <a:lt2>
        <a:srgbClr val="C7C7C7"/>
      </a:lt2>
      <a:accent1>
        <a:srgbClr val="7AB700"/>
      </a:accent1>
      <a:accent2>
        <a:srgbClr val="083679"/>
      </a:accent2>
      <a:accent3>
        <a:srgbClr val="FFFFFF"/>
      </a:accent3>
      <a:accent4>
        <a:srgbClr val="656565"/>
      </a:accent4>
      <a:accent5>
        <a:srgbClr val="BED8AA"/>
      </a:accent5>
      <a:accent6>
        <a:srgbClr val="06306D"/>
      </a:accent6>
      <a:hlink>
        <a:srgbClr val="395E94"/>
      </a:hlink>
      <a:folHlink>
        <a:srgbClr val="7FC31B"/>
      </a:folHlink>
    </a:clrScheme>
    <a:fontScheme name="Bilde ful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ilde fullt 1">
        <a:dk1>
          <a:srgbClr val="787878"/>
        </a:dk1>
        <a:lt1>
          <a:srgbClr val="FFFFFF"/>
        </a:lt1>
        <a:dk2>
          <a:srgbClr val="787878"/>
        </a:dk2>
        <a:lt2>
          <a:srgbClr val="C7C7C7"/>
        </a:lt2>
        <a:accent1>
          <a:srgbClr val="7AB700"/>
        </a:accent1>
        <a:accent2>
          <a:srgbClr val="083679"/>
        </a:accent2>
        <a:accent3>
          <a:srgbClr val="FFFFFF"/>
        </a:accent3>
        <a:accent4>
          <a:srgbClr val="656565"/>
        </a:accent4>
        <a:accent5>
          <a:srgbClr val="BED8AA"/>
        </a:accent5>
        <a:accent6>
          <a:srgbClr val="06306D"/>
        </a:accent6>
        <a:hlink>
          <a:srgbClr val="395E94"/>
        </a:hlink>
        <a:folHlink>
          <a:srgbClr val="7FC3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osjektrapport" ma:contentTypeID="0x010100C466DCB15B7C4D46B76A8E26AA95A52000A14AE73E03210A45BFD7FC1781EA45D7" ma:contentTypeVersion="0" ma:contentTypeDescription="" ma:contentTypeScope="" ma:versionID="83a8ed057a96ed5240f073a206f55028">
  <xsd:schema xmlns:xsd="http://www.w3.org/2001/XMLSchema" xmlns:xs="http://www.w3.org/2001/XMLSchema" xmlns:p="http://schemas.microsoft.com/office/2006/metadata/properties" xmlns:ns1="http://schemas.microsoft.com/sharepoint/v3" xmlns:ns2="a0c403bc-df03-43c8-915b-d2d6e5c89d57" targetNamespace="http://schemas.microsoft.com/office/2006/metadata/properties" ma:root="true" ma:fieldsID="f5540488cbf06003735da23cb205329d" ns1:_="" ns2:_="">
    <xsd:import namespace="http://schemas.microsoft.com/sharepoint/v3"/>
    <xsd:import namespace="a0c403bc-df03-43c8-915b-d2d6e5c89d5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eportDescription" minOccurs="0"/>
                <xsd:element ref="ns2:Rapportforfatter" minOccurs="0"/>
                <xsd:element ref="ns2:h63eb6bf2e3d4f93aa1ddf743b668c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ortDescription" ma:index="11" nillable="true" ma:displayName="Rapportbeskrivelse" ma:description="En beskrivelse av innholdet i rapporten" ma:internalName="Report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403bc-df03-43c8-915b-d2d6e5c89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9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Fast ID" ma:description="Behold IDen ved tillegging." ma:hidden="true" ma:internalName="_dlc_DocIdPersistId" ma:readOnly="true">
      <xsd:simpleType>
        <xsd:restriction base="dms:Boolean"/>
      </xsd:simpleType>
    </xsd:element>
    <xsd:element name="Rapportforfatter" ma:index="12" nillable="true" ma:displayName="Rapportforfatter" ma:internalName="Rapportforfatter">
      <xsd:simpleType>
        <xsd:restriction base="dms:Text">
          <xsd:maxLength value="255"/>
        </xsd:restriction>
      </xsd:simpleType>
    </xsd:element>
    <xsd:element name="h63eb6bf2e3d4f93aa1ddf743b668c17" ma:index="13" nillable="true" ma:taxonomy="true" ma:internalName="h63eb6bf2e3d4f93aa1ddf743b668c17" ma:taxonomyFieldName="Dokumentkategori" ma:displayName="Dokumentkategori" ma:default="" ma:fieldId="{163eb6bf-2e3d-4f93-aa1d-df743b668c17}" ma:sspId="723dea4e-3c3b-4542-8cf3-09c21c94bb66" ma:termSetId="115804ee-8a7e-44c7-8782-636c4cc4e93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Global taksonomikolonne" ma:hidden="true" ma:list="{0619e880-d3e8-4a0a-ac1c-51547fa4f40c}" ma:internalName="TaxCatchAll" ma:showField="CatchAllData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Global taksonomikolonne1" ma:hidden="true" ma:list="{0619e880-d3e8-4a0a-ac1c-51547fa4f40c}" ma:internalName="TaxCatchAllLabel" ma:readOnly="true" ma:showField="CatchAllDataLabel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h63eb6bf2e3d4f93aa1ddf743b668c17 xmlns="a0c403bc-df03-43c8-915b-d2d6e5c89d57">
      <Terms xmlns="http://schemas.microsoft.com/office/infopath/2007/PartnerControls">
        <TermInfo xmlns="http://schemas.microsoft.com/office/infopath/2007/PartnerControls">
          <TermName xmlns="http://schemas.microsoft.com/office/infopath/2007/PartnerControls">Verktøy</TermName>
          <TermId xmlns="http://schemas.microsoft.com/office/infopath/2007/PartnerControls">b2de6fa2-f73d-4c39-b2aa-ce028b1a5534</TermId>
        </TermInfo>
      </Terms>
    </h63eb6bf2e3d4f93aa1ddf743b668c17>
    <Rapportforfatter xmlns="a0c403bc-df03-43c8-915b-d2d6e5c89d57" xsi:nil="true"/>
    <ReportDescription xmlns="http://schemas.microsoft.com/sharepoint/v3" xsi:nil="true"/>
    <TaxCatchAll xmlns="a0c403bc-df03-43c8-915b-d2d6e5c89d57">
      <Value>97</Value>
    </TaxCatchAll>
    <_dlc_DocId xmlns="a0c403bc-df03-43c8-915b-d2d6e5c89d57">DMFW2D44QQMK-1930-3</_dlc_DocId>
    <_dlc_DocIdUrl xmlns="a0c403bc-df03-43c8-915b-d2d6e5c89d57">
      <Url>http://fou.ks.no/arkiv/094010/_layouts/15/DocIdRedir.aspx?ID=DMFW2D44QQMK-1930-3</Url>
      <Description>DMFW2D44QQMK-1930-3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4AA7232-BBA9-4EBC-A1A1-2C6589CDD163}"/>
</file>

<file path=customXml/itemProps2.xml><?xml version="1.0" encoding="utf-8"?>
<ds:datastoreItem xmlns:ds="http://schemas.openxmlformats.org/officeDocument/2006/customXml" ds:itemID="{4BBEA864-7F4A-444E-9668-1B0204FDA5C3}"/>
</file>

<file path=customXml/itemProps3.xml><?xml version="1.0" encoding="utf-8"?>
<ds:datastoreItem xmlns:ds="http://schemas.openxmlformats.org/officeDocument/2006/customXml" ds:itemID="{711E0E87-16DE-4C37-95B6-B707EC4C23B7}"/>
</file>

<file path=customXml/itemProps4.xml><?xml version="1.0" encoding="utf-8"?>
<ds:datastoreItem xmlns:ds="http://schemas.openxmlformats.org/officeDocument/2006/customXml" ds:itemID="{D23C5EFE-0B7D-43A0-B398-70802B76AE8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</TotalTime>
  <Words>587</Words>
  <Application>Microsoft Office PowerPoint</Application>
  <PresentationFormat>Skjermfremvisning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Lysbildetitler</vt:lpstr>
      </vt:variant>
      <vt:variant>
        <vt:i4>10</vt:i4>
      </vt:variant>
    </vt:vector>
  </HeadingPairs>
  <TitlesOfParts>
    <vt:vector size="13" baseType="lpstr">
      <vt:lpstr>Presentasjon2</vt:lpstr>
      <vt:lpstr>Hvileside</vt:lpstr>
      <vt:lpstr>Bilde fullt</vt:lpstr>
      <vt:lpstr>Strategisk kompetansestyring i kommunene</vt:lpstr>
      <vt:lpstr>Problemstillinger i oppdraget</vt:lpstr>
      <vt:lpstr>Uutnyttet potensial for strategisk og systematisk kompetanseutvikling i kommunene</vt:lpstr>
      <vt:lpstr>Utfordringer</vt:lpstr>
      <vt:lpstr>Gode effekter av å satse systematisk på kompetanse</vt:lpstr>
      <vt:lpstr>Deltakere i kompetansehevende tiltak </vt:lpstr>
      <vt:lpstr>Ulike kompetanseutviklingstiltak  </vt:lpstr>
      <vt:lpstr>Tre sentrale elementer i kommunenes arbeid med systematisk kompetanseutvikling og innovasjon</vt:lpstr>
      <vt:lpstr>Ulike kompetansebehov i ulike kommunale sektorer</vt:lpstr>
      <vt:lpstr>Fellesskap, inkludering og tid viktig for læring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Powerpointpresentasjon av høydepunkter og funn i rapporten</dc:title>
  <dc:creator>lars.line</dc:creator>
  <cp:lastModifiedBy>Tone Horne Sollien</cp:lastModifiedBy>
  <cp:revision>44</cp:revision>
  <dcterms:created xsi:type="dcterms:W3CDTF">2007-06-10T19:01:37Z</dcterms:created>
  <dcterms:modified xsi:type="dcterms:W3CDTF">2010-04-06T14:28:36Z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v. by">
    <vt:lpwstr>addpoint.no</vt:lpwstr>
  </property>
  <property fmtid="{D5CDD505-2E9C-101B-9397-08002B2CF9AE}" pid="3" name="ContentTypeId">
    <vt:lpwstr>0x010100C466DCB15B7C4D46B76A8E26AA95A52000A14AE73E03210A45BFD7FC1781EA45D7</vt:lpwstr>
  </property>
  <property fmtid="{D5CDD505-2E9C-101B-9397-08002B2CF9AE}" pid="4" name="Maltype">
    <vt:lpwstr>Bikube</vt:lpwstr>
  </property>
  <property fmtid="{D5CDD505-2E9C-101B-9397-08002B2CF9AE}" pid="5" name="ikon">
    <vt:lpwstr>/_layouts/images/lg_icpotx.gif</vt:lpwstr>
  </property>
  <property fmtid="{D5CDD505-2E9C-101B-9397-08002B2CF9AE}" pid="6" name="Veiledning">
    <vt:lpwstr>.</vt:lpwstr>
  </property>
  <property fmtid="{D5CDD505-2E9C-101B-9397-08002B2CF9AE}" pid="7" name="Maltype0">
    <vt:lpwstr>4</vt:lpwstr>
  </property>
  <property fmtid="{D5CDD505-2E9C-101B-9397-08002B2CF9AE}" pid="8" name="Beskrivelse">
    <vt:lpwstr>Generell presentasjonsmal</vt:lpwstr>
  </property>
  <property fmtid="{D5CDD505-2E9C-101B-9397-08002B2CF9AE}" pid="9" name="Kontoradresse">
    <vt:lpwstr>Rådhustorget 5 - Postboks 24, 1300 Sandvika - Tlf 67525200 - Faks 67525299</vt:lpwstr>
  </property>
  <property fmtid="{D5CDD505-2E9C-101B-9397-08002B2CF9AE}" pid="10" name="Malbeskrivelse">
    <vt:lpwstr>Generell presentasjonsmal</vt:lpwstr>
  </property>
  <property fmtid="{D5CDD505-2E9C-101B-9397-08002B2CF9AE}" pid="11" name="Malgruppe">
    <vt:lpwstr>5</vt:lpwstr>
  </property>
  <property fmtid="{D5CDD505-2E9C-101B-9397-08002B2CF9AE}" pid="12" name="Tema">
    <vt:lpwstr>Velg tema</vt:lpwstr>
  </property>
  <property fmtid="{D5CDD505-2E9C-101B-9397-08002B2CF9AE}" pid="13" name="Revisjon">
    <vt:lpwstr/>
  </property>
  <property fmtid="{D5CDD505-2E9C-101B-9397-08002B2CF9AE}" pid="14" name="RevisjonsDato">
    <vt:lpwstr/>
  </property>
  <property fmtid="{D5CDD505-2E9C-101B-9397-08002B2CF9AE}" pid="15" name="Aktivitet">
    <vt:lpwstr>2</vt:lpwstr>
  </property>
  <property fmtid="{D5CDD505-2E9C-101B-9397-08002B2CF9AE}" pid="16" name="DokumentArkivId">
    <vt:lpwstr/>
  </property>
  <property fmtid="{D5CDD505-2E9C-101B-9397-08002B2CF9AE}" pid="17" name="_dlc_DocIdItemGuid">
    <vt:lpwstr>ebb26497-d5af-4f7f-bea6-d08a77fe9dea</vt:lpwstr>
  </property>
  <property fmtid="{D5CDD505-2E9C-101B-9397-08002B2CF9AE}" pid="18" name="Dokumentkategori">
    <vt:lpwstr>97;#Verktøy|b2de6fa2-f73d-4c39-b2aa-ce028b1a5534</vt:lpwstr>
  </property>
</Properties>
</file>