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6" r:id="rId3"/>
    <p:sldId id="257" r:id="rId4"/>
    <p:sldId id="345" r:id="rId5"/>
    <p:sldId id="330" r:id="rId6"/>
    <p:sldId id="346" r:id="rId7"/>
    <p:sldId id="347" r:id="rId8"/>
    <p:sldId id="348" r:id="rId9"/>
    <p:sldId id="349" r:id="rId10"/>
    <p:sldId id="350" r:id="rId11"/>
    <p:sldId id="351" r:id="rId12"/>
    <p:sldId id="356" r:id="rId13"/>
    <p:sldId id="352" r:id="rId14"/>
    <p:sldId id="353" r:id="rId15"/>
    <p:sldId id="354" r:id="rId16"/>
    <p:sldId id="358" r:id="rId17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i Anne Holte" initials="KAH" lastIdx="2" clrIdx="0">
    <p:extLst>
      <p:ext uri="{19B8F6BF-5375-455C-9EA6-DF929625EA0E}">
        <p15:presenceInfo xmlns:p15="http://schemas.microsoft.com/office/powerpoint/2012/main" userId="S::kah@iris.no::4aaeaa69-5f15-48bd-85dc-c94ee62201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4183E-5FDA-4584-BF7C-AC69A20BDB22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37A8E-589D-4109-8D41-FB69D6C697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16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075F2-2622-4E86-8C25-29A6D05C357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259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075F2-2622-4E86-8C25-29A6D05C357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671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075F2-2622-4E86-8C25-29A6D05C357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6906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59224-2393-4072-85D2-BF7A2A8DF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701B1-9EDD-43FB-B0C4-A49C4712A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38F2C-8202-4AE7-99B5-0C923F271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DFB19-C6F4-4578-8EC8-58529DE8F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F254B-1C62-4FA7-9ED7-F2ADB83A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3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7FA1-902A-4037-94AC-C9166564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2F2-B659-4DCD-9D20-61DE0F07C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7FA27-C644-4E92-A768-CE580825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A4F8C-7B47-4CFD-AEF1-696ED5DA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A4A48-DF06-45CC-A800-168AEE2F4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713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A351C-C6CE-4429-933B-8F3F68BE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A6647-2D63-4F13-AC9B-1D898A483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94F1C-F01F-4492-BBFC-8339A8E7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B58D5-4F8A-4C95-B1F4-5B4C2BDCB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CDC16-7202-4BFB-AA6C-C2D35A18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80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FB4F8-18E5-4CD3-84C7-EDF9131C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EC613-DCC2-4C09-83D2-8D4844A1F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142754-7310-4FA0-A15A-F5B3ADB38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D4229-8520-41C2-BE54-796D1A48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C5822-8DC3-4E91-9227-7F29FDC9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D1F6D-8AB9-4502-8A2F-808952258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49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E08F-B983-4D78-AD9D-CFFDDCCE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619C5-317E-479E-B0EF-020C581BC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A87B7-7DF7-4A0B-B30A-5639786A0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A27B88-8048-4EEF-900A-CDAF65032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34B291-5817-432C-9559-B29893225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8BA87D-0D56-492B-A4FB-CF3080AF1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F75F16-55DE-428B-9B14-00657D426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E8FB61-AF44-48B3-A0D0-FBF096758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77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20C4E-141B-474D-B2D3-97F3C6E18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6DEF51-F125-4947-860A-E3783BEE5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301AC-70B6-4246-A65E-B3755607B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AF3A4-F3EE-42A4-98BF-FC909521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63BC36-E25A-4345-962C-DC46E86AA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90BBC-59DB-40C7-A379-86D3551A8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44583-707C-4B86-B4F8-87886E194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52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8EC19-B2D0-4C50-90B7-5A3D67048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D94F5-3C23-4E89-BE1C-CAFEBD7FC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BA33E-6A85-4395-9366-3EBE85854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976DA-E51B-46EE-974E-3AA00879B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BB2318-223F-46AD-B450-E83E0DC87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B40AB-C672-4C28-AA90-E4B4513DD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30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5DBDB-25B7-426B-9E8F-127D9CF32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93E9BE-6B34-4A4F-90B3-0E3E5D0E4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FB7B9-7B3B-4238-A082-6A75243DF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7E274-04E0-415E-9F83-5E41C068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64F42-29D0-4A4C-8C96-E0F2D5998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EB88B-DC48-4DA9-9B46-25C02C258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32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8D06D-8153-42FD-BDB7-FDD84AF5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564F9-89AD-4340-B5B7-DF6F6225B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BED29-6460-4B0C-BABC-5A1C0979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9B862-CBD9-481A-9B1E-4DCC02E47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37739-6FBE-40E9-AC95-D50A46AF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91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79C2D0-66FA-45F9-8774-BD9CD9BAC8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875C35-EF8E-446C-B2AC-411B6DE62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E5E46-1543-4D25-B6E7-8478336C9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46A2F-D526-432A-BDF3-64F849BDB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48EBD-3A97-4042-B206-E9CF9963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327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535" y="1952398"/>
            <a:ext cx="10116536" cy="3991890"/>
          </a:xfrm>
        </p:spPr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262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nummerert innhold med grafik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41535" y="1962377"/>
            <a:ext cx="10116536" cy="3981910"/>
          </a:xfrm>
        </p:spPr>
        <p:txBody>
          <a:bodyPr/>
          <a:lstStyle>
            <a:lvl1pPr marL="252050" indent="-288058">
              <a:buSzPct val="100000"/>
              <a:buFont typeface="+mj-lt"/>
              <a:buAutoNum type="arabicPeriod"/>
              <a:defRPr/>
            </a:lvl1pPr>
            <a:lvl2pPr marL="531106" indent="-252050">
              <a:buSzPct val="100000"/>
              <a:buFont typeface="+mj-lt"/>
              <a:buAutoNum type="arabicPeriod"/>
              <a:defRPr/>
            </a:lvl2pPr>
            <a:lvl3pPr marL="864173" indent="-288058">
              <a:buSzPct val="100000"/>
              <a:buFont typeface="+mj-lt"/>
              <a:buAutoNum type="arabicPeriod"/>
              <a:defRPr/>
            </a:lvl3pPr>
          </a:lstStyle>
          <a:p>
            <a:pPr lvl="0"/>
            <a:r>
              <a:rPr lang="nb-NO" dirty="0"/>
              <a:t>Nivå 1</a:t>
            </a:r>
          </a:p>
          <a:p>
            <a:pPr lvl="1"/>
            <a:r>
              <a:rPr lang="nb-NO" dirty="0"/>
              <a:t>Nivå 2</a:t>
            </a:r>
          </a:p>
          <a:p>
            <a:pPr lvl="2"/>
            <a:r>
              <a:rPr lang="nb-NO" dirty="0"/>
              <a:t>Nivå 3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0923653-BFFE-4B4B-BF0F-EF19BB3571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654" y="2194012"/>
            <a:ext cx="4682347" cy="466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7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34BA83-FDFC-4F13-8D79-E5174E77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6D5D1-CB01-4A63-9EEE-3F7E419FF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7276F-7566-4127-B1CC-D031D167B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4C1A4-4E85-4A6C-814F-0460F8B7A410}" type="datetimeFigureOut">
              <a:rPr lang="en-GB" smtClean="0"/>
              <a:t>07/02/2020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BF452-DBAA-4F44-A05E-D5EA53C49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047F4-78F2-4787-AF81-6708208D9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8C800-A1E8-4D78-B07B-ED1B815284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04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0796-5B16-4715-A3BD-267804388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1684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LEIARSPENN OG ORGANISERING, SAMANHENGAR MED SJUKEFRÅVÆR OG TURNOVER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95BCD-03E1-42B0-9F81-BCFF99290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5967"/>
            <a:ext cx="9144000" cy="1655762"/>
          </a:xfrm>
        </p:spPr>
        <p:txBody>
          <a:bodyPr/>
          <a:lstStyle/>
          <a:p>
            <a:r>
              <a:rPr lang="nb-NO" dirty="0"/>
              <a:t>(KS FoU-prosjekt nr. 194004)</a:t>
            </a:r>
          </a:p>
          <a:p>
            <a:endParaRPr lang="nb-NO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07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8745B1-B666-47A4-B064-48E528D80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Norce</a:t>
            </a:r>
            <a:r>
              <a:rPr lang="nb-NO" dirty="0"/>
              <a:t> som FOU-leverandør 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9E851A-3922-424C-B4BC-AC399122D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Tverrfagleg</a:t>
            </a:r>
            <a:r>
              <a:rPr lang="nb-NO" dirty="0"/>
              <a:t> team </a:t>
            </a:r>
          </a:p>
          <a:p>
            <a:pPr lvl="1"/>
            <a:r>
              <a:rPr lang="nb-NO" dirty="0"/>
              <a:t>Kari Anne Holte (</a:t>
            </a:r>
            <a:r>
              <a:rPr lang="nb-NO" dirty="0" err="1"/>
              <a:t>prosjektleiar</a:t>
            </a:r>
            <a:r>
              <a:rPr lang="nb-NO" dirty="0"/>
              <a:t>): Arbeidsorganisering, arbeidsrelatert helse og </a:t>
            </a:r>
            <a:r>
              <a:rPr lang="nb-NO" dirty="0" err="1"/>
              <a:t>fråvær</a:t>
            </a:r>
            <a:r>
              <a:rPr lang="nb-NO" dirty="0"/>
              <a:t>, kvalitative </a:t>
            </a:r>
            <a:r>
              <a:rPr lang="nb-NO" dirty="0" err="1"/>
              <a:t>metodar</a:t>
            </a:r>
            <a:endParaRPr lang="nb-NO" dirty="0"/>
          </a:p>
          <a:p>
            <a:pPr lvl="1"/>
            <a:r>
              <a:rPr lang="nb-NO" dirty="0"/>
              <a:t>Tor Helge Holmås : Kvantitative </a:t>
            </a:r>
            <a:r>
              <a:rPr lang="nb-NO" dirty="0" err="1"/>
              <a:t>analysar</a:t>
            </a:r>
            <a:r>
              <a:rPr lang="nb-NO" dirty="0"/>
              <a:t>, registerdata, </a:t>
            </a:r>
            <a:r>
              <a:rPr lang="nb-NO" dirty="0" err="1"/>
              <a:t>arbeidsmarknadsøkonomi</a:t>
            </a:r>
            <a:r>
              <a:rPr lang="nb-NO" dirty="0"/>
              <a:t>, helse- og trygdeøkonomi</a:t>
            </a:r>
          </a:p>
          <a:p>
            <a:pPr lvl="1"/>
            <a:r>
              <a:rPr lang="nb-NO" dirty="0"/>
              <a:t>Karin Monstad: Kvantitative </a:t>
            </a:r>
            <a:r>
              <a:rPr lang="nb-NO" dirty="0" err="1"/>
              <a:t>analysar</a:t>
            </a:r>
            <a:r>
              <a:rPr lang="nb-NO" dirty="0"/>
              <a:t>, registerdata, </a:t>
            </a:r>
            <a:r>
              <a:rPr lang="nb-NO" dirty="0" err="1"/>
              <a:t>arbeidsmarknadsøkonomi</a:t>
            </a:r>
            <a:r>
              <a:rPr lang="nb-NO" dirty="0"/>
              <a:t>, helse- og trygdeøkonomi</a:t>
            </a:r>
          </a:p>
          <a:p>
            <a:pPr lvl="1"/>
            <a:r>
              <a:rPr lang="nb-NO" dirty="0"/>
              <a:t>Olaug Øygarden: Endringsleiing, arbeidsorganisering, helsesektoren, kvalitative </a:t>
            </a:r>
            <a:r>
              <a:rPr lang="nb-NO" dirty="0" err="1"/>
              <a:t>metodar</a:t>
            </a:r>
            <a:r>
              <a:rPr lang="nb-NO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87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4316-756C-4DB4-9A48-75A65121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Oppdraget 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27F84-397A-41E3-8BA0-900CAA27F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n-NO" dirty="0"/>
              <a:t>Å kartlegga leiarspenn gjennom å undersøkja korleis leiarspenn varierer etter kommunale og fylkeskommunale tenesteområde </a:t>
            </a:r>
            <a:endParaRPr lang="en-GB" dirty="0"/>
          </a:p>
          <a:p>
            <a:pPr lvl="0"/>
            <a:r>
              <a:rPr lang="nn-NO" dirty="0"/>
              <a:t>Å analysera om det er nokon samanheng mellom leiarspenn, organisatorisk struktur, sjukefråvær og turnover </a:t>
            </a:r>
            <a:endParaRPr lang="en-GB" dirty="0"/>
          </a:p>
          <a:p>
            <a:pPr lvl="0"/>
            <a:r>
              <a:rPr lang="nn-NO" dirty="0"/>
              <a:t>Å utforska korleis leiarar sjølve erfarer eige handlingsrom i utøvinga av leiarrolla, gitt talet på tilsette dei har personalansvar for, for tenesteområda barnehage og helse og omsorg </a:t>
            </a:r>
            <a:endParaRPr lang="en-GB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52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473242" y="585536"/>
            <a:ext cx="11235725" cy="646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1" dirty="0">
                <a:ea typeface="+mj-ea"/>
                <a:cs typeface="+mj-cs"/>
              </a:rPr>
              <a:t>Data og </a:t>
            </a:r>
            <a:r>
              <a:rPr lang="nb-NO" sz="3601" dirty="0" err="1">
                <a:ea typeface="+mj-ea"/>
                <a:cs typeface="+mj-cs"/>
              </a:rPr>
              <a:t>informantar</a:t>
            </a:r>
            <a:r>
              <a:rPr lang="nb-NO" sz="3601" dirty="0">
                <a:ea typeface="+mj-ea"/>
                <a:cs typeface="+mj-cs"/>
              </a:rPr>
              <a:t> (1) – PAI-registeret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4A80AA-AEED-4056-828E-80233CB78A94}"/>
              </a:ext>
            </a:extLst>
          </p:cNvPr>
          <p:cNvSpPr txBox="1"/>
          <p:nvPr/>
        </p:nvSpPr>
        <p:spPr>
          <a:xfrm>
            <a:off x="483033" y="1125835"/>
            <a:ext cx="113239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n-NO" sz="1600" dirty="0"/>
              <a:t>Data frå 2012</a:t>
            </a:r>
            <a:r>
              <a:rPr lang="nn-NO" dirty="0"/>
              <a:t>–</a:t>
            </a:r>
            <a:r>
              <a:rPr lang="nn-NO" sz="1600" dirty="0"/>
              <a:t>2018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n-NO" sz="1600" dirty="0"/>
              <a:t>Bedriftsnummer: observert i minst 5 samanhengande år (for å studera turnover)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n-NO" sz="1600" dirty="0"/>
              <a:t>Minimum 5 stillingar i kvart bedriftsnummer/år </a:t>
            </a:r>
            <a:r>
              <a:rPr lang="nn-NO" sz="1600" dirty="0">
                <a:sym typeface="Wingdings" panose="05000000000000000000" pitchFamily="2" charset="2"/>
              </a:rPr>
              <a:t> </a:t>
            </a:r>
            <a:r>
              <a:rPr lang="nn-NO" sz="1600" dirty="0"/>
              <a:t> nær 3,2 millionar stillingar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n-NO" sz="1600" dirty="0"/>
              <a:t>Avgrensa til dei største sektorane, som finst i dei fleste kommunane, og der leiar og mellomleiarar let seg identifisera (teknisk sektor difor ikkje med)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nn-NO" sz="16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nn-NO" sz="16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nn-NO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8602695-72AC-4B39-9ACB-9F2E4FAE6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687621"/>
              </p:ext>
            </p:extLst>
          </p:nvPr>
        </p:nvGraphicFramePr>
        <p:xfrm>
          <a:off x="959194" y="2709081"/>
          <a:ext cx="9830726" cy="3998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7110">
                  <a:extLst>
                    <a:ext uri="{9D8B030D-6E8A-4147-A177-3AD203B41FA5}">
                      <a16:colId xmlns:a16="http://schemas.microsoft.com/office/drawing/2014/main" val="125416804"/>
                    </a:ext>
                  </a:extLst>
                </a:gridCol>
                <a:gridCol w="706747">
                  <a:extLst>
                    <a:ext uri="{9D8B030D-6E8A-4147-A177-3AD203B41FA5}">
                      <a16:colId xmlns:a16="http://schemas.microsoft.com/office/drawing/2014/main" val="3672198952"/>
                    </a:ext>
                  </a:extLst>
                </a:gridCol>
                <a:gridCol w="1017931">
                  <a:extLst>
                    <a:ext uri="{9D8B030D-6E8A-4147-A177-3AD203B41FA5}">
                      <a16:colId xmlns:a16="http://schemas.microsoft.com/office/drawing/2014/main" val="130261604"/>
                    </a:ext>
                  </a:extLst>
                </a:gridCol>
                <a:gridCol w="936496">
                  <a:extLst>
                    <a:ext uri="{9D8B030D-6E8A-4147-A177-3AD203B41FA5}">
                      <a16:colId xmlns:a16="http://schemas.microsoft.com/office/drawing/2014/main" val="1446658838"/>
                    </a:ext>
                  </a:extLst>
                </a:gridCol>
                <a:gridCol w="1058648">
                  <a:extLst>
                    <a:ext uri="{9D8B030D-6E8A-4147-A177-3AD203B41FA5}">
                      <a16:colId xmlns:a16="http://schemas.microsoft.com/office/drawing/2014/main" val="1781036944"/>
                    </a:ext>
                  </a:extLst>
                </a:gridCol>
                <a:gridCol w="889962">
                  <a:extLst>
                    <a:ext uri="{9D8B030D-6E8A-4147-A177-3AD203B41FA5}">
                      <a16:colId xmlns:a16="http://schemas.microsoft.com/office/drawing/2014/main" val="72471606"/>
                    </a:ext>
                  </a:extLst>
                </a:gridCol>
                <a:gridCol w="820161">
                  <a:extLst>
                    <a:ext uri="{9D8B030D-6E8A-4147-A177-3AD203B41FA5}">
                      <a16:colId xmlns:a16="http://schemas.microsoft.com/office/drawing/2014/main" val="3070236555"/>
                    </a:ext>
                  </a:extLst>
                </a:gridCol>
                <a:gridCol w="828595">
                  <a:extLst>
                    <a:ext uri="{9D8B030D-6E8A-4147-A177-3AD203B41FA5}">
                      <a16:colId xmlns:a16="http://schemas.microsoft.com/office/drawing/2014/main" val="1991607466"/>
                    </a:ext>
                  </a:extLst>
                </a:gridCol>
                <a:gridCol w="987025">
                  <a:extLst>
                    <a:ext uri="{9D8B030D-6E8A-4147-A177-3AD203B41FA5}">
                      <a16:colId xmlns:a16="http://schemas.microsoft.com/office/drawing/2014/main" val="2191741417"/>
                    </a:ext>
                  </a:extLst>
                </a:gridCol>
                <a:gridCol w="988051">
                  <a:extLst>
                    <a:ext uri="{9D8B030D-6E8A-4147-A177-3AD203B41FA5}">
                      <a16:colId xmlns:a16="http://schemas.microsoft.com/office/drawing/2014/main" val="1747980114"/>
                    </a:ext>
                  </a:extLst>
                </a:gridCol>
              </a:tblGrid>
              <a:tr h="253806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600" dirty="0">
                          <a:effectLst/>
                        </a:rPr>
                        <a:t> </a:t>
                      </a:r>
                      <a:endParaRPr lang="en-GB" sz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400" dirty="0">
                          <a:effectLst/>
                        </a:rPr>
                        <a:t>Primærkommunar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n-NO" sz="1400" dirty="0">
                          <a:effectLst/>
                        </a:rPr>
                        <a:t>Fylkeskommunar</a:t>
                      </a:r>
                      <a:endParaRPr lang="en-GB" sz="1400" dirty="0"/>
                    </a:p>
                  </a:txBody>
                  <a:tcPr marL="40890" marR="40890" marT="32182" marB="32182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86217"/>
                  </a:ext>
                </a:extLst>
              </a:tr>
              <a:tr h="611424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600">
                          <a:effectLst/>
                        </a:rPr>
                        <a:t> </a:t>
                      </a:r>
                      <a:endParaRPr lang="en-GB" sz="7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I alt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Grunnskule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Barnehage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Sjukeheim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Heime-</a:t>
                      </a:r>
                      <a:endParaRPr lang="en-GB" sz="1200" b="1" dirty="0">
                        <a:effectLst/>
                      </a:endParaRPr>
                    </a:p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tenester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Bustad</a:t>
                      </a:r>
                      <a:endParaRPr lang="en-GB" sz="1200" b="1" dirty="0">
                        <a:effectLst/>
                      </a:endParaRPr>
                    </a:p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HVPU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SFO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Vidaregåande skular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Tannhelse-teneste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4271978729"/>
                  </a:ext>
                </a:extLst>
              </a:tr>
              <a:tr h="51845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Talet på andre tilsette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253 151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115 553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48 685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45 758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31 759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19 117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5 182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36 320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2 476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1690365504"/>
                  </a:ext>
                </a:extLst>
              </a:tr>
              <a:tr h="518453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Talet på observasjonar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928 318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455 158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167 961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142 044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89 617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58 637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14 901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124 862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8 379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2814603527"/>
                  </a:ext>
                </a:extLst>
              </a:tr>
              <a:tr h="55889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Talet på leiarar/</a:t>
                      </a:r>
                      <a:endParaRPr lang="en-GB" sz="1200" b="1" dirty="0">
                        <a:effectLst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mellomleiarar 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14 609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7 967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2 837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1 764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1 159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691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388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2 149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170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1604256134"/>
                  </a:ext>
                </a:extLst>
              </a:tr>
              <a:tr h="426247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Talet på observasjonar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54 173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30 454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1 0925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5 566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3 349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2 437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1 442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6 577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2 149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2847462152"/>
                  </a:ext>
                </a:extLst>
              </a:tr>
              <a:tr h="33404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Talet på verksemder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5 187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2 012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1 696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377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435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409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258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265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111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1074994756"/>
                  </a:ext>
                </a:extLst>
              </a:tr>
              <a:tr h="50349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b="1" dirty="0">
                          <a:effectLst/>
                        </a:rPr>
                        <a:t>Talet på kommunar</a:t>
                      </a:r>
                      <a:endParaRPr lang="en-GB" sz="12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397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362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301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196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200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122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78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18</a:t>
                      </a:r>
                      <a:endParaRPr lang="en-GB" sz="1000">
                        <a:effectLst/>
                      </a:endParaRPr>
                    </a:p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>
                          <a:effectLst/>
                        </a:rPr>
                        <a:t> 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000" dirty="0">
                          <a:effectLst/>
                        </a:rPr>
                        <a:t>17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890" marR="40890" marT="32182" marB="32182"/>
                </a:tc>
                <a:extLst>
                  <a:ext uri="{0D108BD9-81ED-4DB2-BD59-A6C34878D82A}">
                    <a16:rowId xmlns:a16="http://schemas.microsoft.com/office/drawing/2014/main" val="812935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93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AE05B-39D9-4B14-BD14-2ACFAE108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410" y="690391"/>
            <a:ext cx="8079941" cy="879577"/>
          </a:xfrm>
        </p:spPr>
        <p:txBody>
          <a:bodyPr>
            <a:normAutofit/>
          </a:bodyPr>
          <a:lstStyle/>
          <a:p>
            <a:r>
              <a:rPr lang="nb-NO" sz="4000" dirty="0"/>
              <a:t>Data og </a:t>
            </a:r>
            <a:r>
              <a:rPr lang="nb-NO" sz="4000" dirty="0" err="1"/>
              <a:t>informantar</a:t>
            </a:r>
            <a:r>
              <a:rPr lang="nb-NO" sz="4000" dirty="0"/>
              <a:t> (2) intervju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D7E5C-09C5-472A-B81D-8032B40E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410" y="1844928"/>
            <a:ext cx="10116536" cy="3981910"/>
          </a:xfrm>
        </p:spPr>
        <p:txBody>
          <a:bodyPr>
            <a:normAutofit/>
          </a:bodyPr>
          <a:lstStyle/>
          <a:p>
            <a:pPr marL="306892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Kommunar</a:t>
            </a:r>
            <a:r>
              <a:rPr lang="nb-NO" sz="2400" dirty="0"/>
              <a:t> </a:t>
            </a:r>
            <a:r>
              <a:rPr lang="nb-NO" sz="2400" dirty="0" err="1"/>
              <a:t>valde</a:t>
            </a:r>
            <a:r>
              <a:rPr lang="nb-NO" sz="2400" dirty="0"/>
              <a:t> basert på </a:t>
            </a:r>
            <a:r>
              <a:rPr lang="nb-NO" sz="2400" dirty="0" err="1"/>
              <a:t>innbyggjartal</a:t>
            </a:r>
            <a:r>
              <a:rPr lang="nb-NO" sz="2400" dirty="0"/>
              <a:t>, geografisk plassering og variasjon i organisering av </a:t>
            </a:r>
            <a:r>
              <a:rPr lang="nb-NO" sz="2400" dirty="0" err="1"/>
              <a:t>tenesteområde</a:t>
            </a:r>
            <a:endParaRPr lang="nb-NO" sz="2400" dirty="0"/>
          </a:p>
          <a:p>
            <a:pPr marL="955023" lvl="2" indent="-342900">
              <a:buFont typeface="Arial" panose="020B0604020202020204" pitchFamily="34" charset="0"/>
              <a:buChar char="•"/>
            </a:pPr>
            <a:r>
              <a:rPr lang="nb-NO" sz="1799" dirty="0"/>
              <a:t>Alle i Rogaland </a:t>
            </a:r>
          </a:p>
          <a:p>
            <a:pPr marL="955023" lvl="2" indent="-342900">
              <a:buFont typeface="Arial" panose="020B0604020202020204" pitchFamily="34" charset="0"/>
              <a:buChar char="•"/>
            </a:pPr>
            <a:r>
              <a:rPr lang="nb-NO" sz="1799" dirty="0"/>
              <a:t>By </a:t>
            </a:r>
          </a:p>
          <a:p>
            <a:pPr marL="955023" lvl="2" indent="-342900">
              <a:buFont typeface="Arial" panose="020B0604020202020204" pitchFamily="34" charset="0"/>
              <a:buChar char="•"/>
            </a:pPr>
            <a:r>
              <a:rPr lang="nb-NO" sz="1799" dirty="0"/>
              <a:t>Mellomstor: plassert i nærleiken av stor bykommune, tilflytting</a:t>
            </a:r>
          </a:p>
          <a:p>
            <a:pPr marL="955023" lvl="2" indent="-342900">
              <a:buFont typeface="Arial" panose="020B0604020202020204" pitchFamily="34" charset="0"/>
              <a:buChar char="•"/>
            </a:pPr>
            <a:r>
              <a:rPr lang="nb-NO" sz="1799" dirty="0"/>
              <a:t>Liten: distriktskommune, stor i areal, </a:t>
            </a:r>
            <a:r>
              <a:rPr lang="nb-NO" sz="1799" dirty="0" err="1"/>
              <a:t>utfordringar</a:t>
            </a:r>
            <a:r>
              <a:rPr lang="nb-NO" sz="1799" dirty="0"/>
              <a:t> med rekruttering  </a:t>
            </a:r>
          </a:p>
          <a:p>
            <a:pPr marL="306892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06892" indent="-342900">
              <a:buFont typeface="Arial" panose="020B0604020202020204" pitchFamily="34" charset="0"/>
              <a:buChar char="•"/>
            </a:pPr>
            <a:r>
              <a:rPr lang="nb-NO" sz="2400" dirty="0"/>
              <a:t>Til </a:t>
            </a:r>
            <a:r>
              <a:rPr lang="nb-NO" sz="2400" dirty="0" err="1"/>
              <a:t>saman</a:t>
            </a:r>
            <a:r>
              <a:rPr lang="nb-NO" sz="2400" dirty="0"/>
              <a:t> 33 </a:t>
            </a:r>
            <a:r>
              <a:rPr lang="nb-NO" sz="2400" dirty="0" err="1"/>
              <a:t>informantar</a:t>
            </a:r>
            <a:r>
              <a:rPr lang="nb-NO" sz="2400" dirty="0"/>
              <a:t> i 29 intervju	</a:t>
            </a:r>
          </a:p>
          <a:p>
            <a:pPr marL="919015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9 </a:t>
            </a:r>
            <a:r>
              <a:rPr lang="nb-NO" sz="1600" dirty="0" err="1"/>
              <a:t>barnehagestyrarar</a:t>
            </a:r>
            <a:endParaRPr lang="nb-NO" sz="1600" dirty="0"/>
          </a:p>
          <a:p>
            <a:pPr marL="919015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11 </a:t>
            </a:r>
            <a:r>
              <a:rPr lang="nb-NO" sz="1600" dirty="0" err="1"/>
              <a:t>leiarar</a:t>
            </a:r>
            <a:r>
              <a:rPr lang="nb-NO" sz="1600" dirty="0"/>
              <a:t> på einings- og/eller avdelingsnivå </a:t>
            </a:r>
          </a:p>
          <a:p>
            <a:pPr marL="919015" lvl="2" indent="-342900">
              <a:buFont typeface="Arial" panose="020B0604020202020204" pitchFamily="34" charset="0"/>
              <a:buChar char="•"/>
            </a:pPr>
            <a:r>
              <a:rPr lang="nb-NO" sz="1600" dirty="0"/>
              <a:t>13 </a:t>
            </a:r>
            <a:r>
              <a:rPr lang="nb-NO" sz="1600" dirty="0" err="1"/>
              <a:t>leiarar</a:t>
            </a:r>
            <a:r>
              <a:rPr lang="nb-NO" sz="1600" dirty="0"/>
              <a:t> på overordna nivå </a:t>
            </a:r>
          </a:p>
          <a:p>
            <a:endParaRPr lang="nb-NO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59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701D74-629B-432B-A44D-4849AE1C7A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Resultat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7E7C45D-0738-48B8-85D4-79CBF83B55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1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F7FD4-03C1-4C5B-98FC-C03EEED0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Leiarspenn</a:t>
            </a:r>
            <a:r>
              <a:rPr lang="nb-NO" dirty="0"/>
              <a:t> i </a:t>
            </a:r>
            <a:r>
              <a:rPr lang="nb-NO" dirty="0" err="1"/>
              <a:t>primærkommunar</a:t>
            </a:r>
            <a:r>
              <a:rPr lang="nb-NO" dirty="0"/>
              <a:t> 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F19879-A99A-46DE-9A7B-BDCFCC4828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3809" y="2064164"/>
            <a:ext cx="5725992" cy="416435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A62267-227B-4A0B-B1EF-D805E6085A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sz="2400" dirty="0"/>
              <a:t>Median = 43, (den svarte streken) som tyder at 50 % av </a:t>
            </a:r>
            <a:r>
              <a:rPr lang="nb-NO" sz="2400" dirty="0" err="1"/>
              <a:t>leiarane</a:t>
            </a:r>
            <a:r>
              <a:rPr lang="nb-NO" sz="2400" dirty="0"/>
              <a:t> har ansvar for færre enn 43 tilsette og 50 % har ansvar for </a:t>
            </a:r>
            <a:r>
              <a:rPr lang="nb-NO" sz="2400" dirty="0" err="1"/>
              <a:t>fleire</a:t>
            </a:r>
            <a:r>
              <a:rPr lang="nb-NO" sz="2400" dirty="0"/>
              <a:t> enn 43 tilsette  </a:t>
            </a:r>
          </a:p>
          <a:p>
            <a:endParaRPr lang="nb-NO" sz="2400" dirty="0"/>
          </a:p>
          <a:p>
            <a:r>
              <a:rPr lang="nb-NO" sz="2400" dirty="0"/>
              <a:t>Den største andelen (den </a:t>
            </a:r>
            <a:r>
              <a:rPr lang="nb-NO" sz="2400" dirty="0" err="1"/>
              <a:t>høgaste</a:t>
            </a:r>
            <a:r>
              <a:rPr lang="nb-NO" sz="2400" dirty="0"/>
              <a:t> søyla) er på litt over 15 % og er </a:t>
            </a:r>
            <a:r>
              <a:rPr lang="nb-NO" sz="2400" dirty="0" err="1"/>
              <a:t>leiarar</a:t>
            </a:r>
            <a:r>
              <a:rPr lang="nb-NO" sz="2400" dirty="0"/>
              <a:t> som har ansvar for mellom 10 og 20 tilsette </a:t>
            </a:r>
          </a:p>
          <a:p>
            <a:endParaRPr lang="nb-NO" sz="2400" dirty="0"/>
          </a:p>
          <a:p>
            <a:r>
              <a:rPr lang="nb-NO" sz="2400" dirty="0"/>
              <a:t>Stor variasjon 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953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24AC-0B0B-4200-AC89-E8F6387CC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76" y="239548"/>
            <a:ext cx="11027664" cy="1325563"/>
          </a:xfrm>
        </p:spPr>
        <p:txBody>
          <a:bodyPr>
            <a:normAutofit/>
          </a:bodyPr>
          <a:lstStyle/>
          <a:p>
            <a:r>
              <a:rPr lang="nb-NO" sz="4000" dirty="0" err="1"/>
              <a:t>Leiarspenn</a:t>
            </a:r>
            <a:r>
              <a:rPr lang="nb-NO" sz="4000" dirty="0"/>
              <a:t> i </a:t>
            </a:r>
            <a:r>
              <a:rPr lang="nb-NO" sz="4000" dirty="0" err="1"/>
              <a:t>primærkommunar</a:t>
            </a:r>
            <a:r>
              <a:rPr lang="nb-NO" sz="4000" dirty="0"/>
              <a:t> – etter fylke </a:t>
            </a:r>
            <a:endParaRPr lang="en-GB" sz="4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E727CD-1590-47B1-A2B3-16F2236E29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871789"/>
              </p:ext>
            </p:extLst>
          </p:nvPr>
        </p:nvGraphicFramePr>
        <p:xfrm>
          <a:off x="3688080" y="1414272"/>
          <a:ext cx="5839967" cy="49926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4155">
                  <a:extLst>
                    <a:ext uri="{9D8B030D-6E8A-4147-A177-3AD203B41FA5}">
                      <a16:colId xmlns:a16="http://schemas.microsoft.com/office/drawing/2014/main" val="3740934873"/>
                    </a:ext>
                  </a:extLst>
                </a:gridCol>
                <a:gridCol w="1078604">
                  <a:extLst>
                    <a:ext uri="{9D8B030D-6E8A-4147-A177-3AD203B41FA5}">
                      <a16:colId xmlns:a16="http://schemas.microsoft.com/office/drawing/2014/main" val="587534079"/>
                    </a:ext>
                  </a:extLst>
                </a:gridCol>
                <a:gridCol w="1078604">
                  <a:extLst>
                    <a:ext uri="{9D8B030D-6E8A-4147-A177-3AD203B41FA5}">
                      <a16:colId xmlns:a16="http://schemas.microsoft.com/office/drawing/2014/main" val="3786472352"/>
                    </a:ext>
                  </a:extLst>
                </a:gridCol>
                <a:gridCol w="1078604">
                  <a:extLst>
                    <a:ext uri="{9D8B030D-6E8A-4147-A177-3AD203B41FA5}">
                      <a16:colId xmlns:a16="http://schemas.microsoft.com/office/drawing/2014/main" val="3707850627"/>
                    </a:ext>
                  </a:extLst>
                </a:gridCol>
              </a:tblGrid>
              <a:tr h="70129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 </a:t>
                      </a:r>
                      <a:r>
                        <a:rPr lang="nn-NO" sz="1200" dirty="0">
                          <a:effectLst/>
                        </a:rPr>
                        <a:t>Fylke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Median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Minste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 dirty="0">
                          <a:effectLst/>
                        </a:rPr>
                        <a:t>Største leiarspenn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010035262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b-NO" sz="1200" dirty="0">
                          <a:effectLst/>
                        </a:rPr>
                        <a:t>Østfold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231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63229958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Akershus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249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154825052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dirty="0">
                          <a:effectLst/>
                        </a:rPr>
                        <a:t>Oslo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61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184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58266214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Hedmark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267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403557115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Oppland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151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70268822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Buskerud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165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55798896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Vestfold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248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72266985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Telemark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168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165202306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Aust-Agder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127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32603346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Vest-Agder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242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68104443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Rogaland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244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613117057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Hordaland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315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516734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Sogn og Fjordane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127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92188993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Møre og Romsdal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213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09211835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Sør-Trøndelag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47848861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Nord-Trøndelag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103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89855249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Nordland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152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46000574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Troms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255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95765386"/>
                  </a:ext>
                </a:extLst>
              </a:tr>
              <a:tr h="22586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Finnmark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1550"/>
                        </a:spcAft>
                      </a:pPr>
                      <a:r>
                        <a:rPr lang="nn-NO" sz="1200" dirty="0">
                          <a:effectLst/>
                        </a:rPr>
                        <a:t>85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8937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56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F75F-C7A3-40E6-BAC1-49D5DEB9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5125"/>
            <a:ext cx="10841736" cy="1325563"/>
          </a:xfrm>
        </p:spPr>
        <p:txBody>
          <a:bodyPr>
            <a:normAutofit/>
          </a:bodyPr>
          <a:lstStyle/>
          <a:p>
            <a:r>
              <a:rPr lang="nb-NO" sz="4000" dirty="0" err="1"/>
              <a:t>Leiarspenn</a:t>
            </a:r>
            <a:r>
              <a:rPr lang="nb-NO" sz="4000" dirty="0"/>
              <a:t> i </a:t>
            </a:r>
            <a:r>
              <a:rPr lang="nb-NO" sz="4000" dirty="0" err="1"/>
              <a:t>primærkommunar</a:t>
            </a:r>
            <a:r>
              <a:rPr lang="nb-NO" sz="4000" dirty="0"/>
              <a:t> </a:t>
            </a:r>
            <a:r>
              <a:rPr lang="nb-NO" dirty="0"/>
              <a:t>–</a:t>
            </a:r>
            <a:r>
              <a:rPr lang="nb-NO" sz="4000" dirty="0"/>
              <a:t> etter </a:t>
            </a:r>
            <a:r>
              <a:rPr lang="nb-NO" sz="4000" dirty="0" err="1"/>
              <a:t>tenestesektor</a:t>
            </a:r>
            <a:endParaRPr lang="en-GB" sz="4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DAB83D-872C-421B-B86A-65E89C1093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056971"/>
              </p:ext>
            </p:extLst>
          </p:nvPr>
        </p:nvGraphicFramePr>
        <p:xfrm>
          <a:off x="3370226" y="2045474"/>
          <a:ext cx="5125411" cy="2767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6967">
                  <a:extLst>
                    <a:ext uri="{9D8B030D-6E8A-4147-A177-3AD203B41FA5}">
                      <a16:colId xmlns:a16="http://schemas.microsoft.com/office/drawing/2014/main" val="1687548551"/>
                    </a:ext>
                  </a:extLst>
                </a:gridCol>
                <a:gridCol w="866148">
                  <a:extLst>
                    <a:ext uri="{9D8B030D-6E8A-4147-A177-3AD203B41FA5}">
                      <a16:colId xmlns:a16="http://schemas.microsoft.com/office/drawing/2014/main" val="2608088531"/>
                    </a:ext>
                  </a:extLst>
                </a:gridCol>
                <a:gridCol w="866148">
                  <a:extLst>
                    <a:ext uri="{9D8B030D-6E8A-4147-A177-3AD203B41FA5}">
                      <a16:colId xmlns:a16="http://schemas.microsoft.com/office/drawing/2014/main" val="1291669744"/>
                    </a:ext>
                  </a:extLst>
                </a:gridCol>
                <a:gridCol w="866148">
                  <a:extLst>
                    <a:ext uri="{9D8B030D-6E8A-4147-A177-3AD203B41FA5}">
                      <a16:colId xmlns:a16="http://schemas.microsoft.com/office/drawing/2014/main" val="1755880872"/>
                    </a:ext>
                  </a:extLst>
                </a:gridCol>
              </a:tblGrid>
              <a:tr h="944767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 </a:t>
                      </a:r>
                      <a:r>
                        <a:rPr lang="nn-NO" sz="1200">
                          <a:effectLst/>
                        </a:rPr>
                        <a:t>Tenestesektor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 dirty="0">
                          <a:effectLst/>
                        </a:rPr>
                        <a:t>Median leiarspenn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Minste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Største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57566589"/>
                  </a:ext>
                </a:extLst>
              </a:tr>
              <a:tr h="30427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Grunnskule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184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77778902"/>
                  </a:ext>
                </a:extLst>
              </a:tr>
              <a:tr h="30427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Barnehage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78625214"/>
                  </a:ext>
                </a:extLst>
              </a:tr>
              <a:tr h="30427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Sjukeheimar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93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274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40069344"/>
                  </a:ext>
                </a:extLst>
              </a:tr>
              <a:tr h="30427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Heimetenester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315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10564685"/>
                  </a:ext>
                </a:extLst>
              </a:tr>
              <a:tr h="30091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err="1">
                          <a:effectLst/>
                        </a:rPr>
                        <a:t>Bustader</a:t>
                      </a:r>
                      <a:r>
                        <a:rPr lang="nb-NO" sz="1200" dirty="0">
                          <a:effectLst/>
                        </a:rPr>
                        <a:t> psykisk utviklingshemma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211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748067555"/>
                  </a:ext>
                </a:extLst>
              </a:tr>
              <a:tr h="30427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SFO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47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569645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87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AB38-5784-4E57-A1E3-024669A8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36" y="255398"/>
            <a:ext cx="10515600" cy="1325563"/>
          </a:xfrm>
        </p:spPr>
        <p:txBody>
          <a:bodyPr/>
          <a:lstStyle/>
          <a:p>
            <a:r>
              <a:rPr lang="nb-NO" dirty="0" err="1"/>
              <a:t>Leiarspenn</a:t>
            </a:r>
            <a:r>
              <a:rPr lang="nb-NO" dirty="0"/>
              <a:t> etter fylke og </a:t>
            </a:r>
            <a:r>
              <a:rPr lang="nb-NO" dirty="0" err="1"/>
              <a:t>tenestesektor</a:t>
            </a:r>
            <a:r>
              <a:rPr lang="nb-NO" dirty="0"/>
              <a:t> 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1D4DD18-38B9-4166-9FC1-3DD262FD9C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272766"/>
              </p:ext>
            </p:extLst>
          </p:nvPr>
        </p:nvGraphicFramePr>
        <p:xfrm>
          <a:off x="2493264" y="1699307"/>
          <a:ext cx="6570837" cy="41210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9840">
                  <a:extLst>
                    <a:ext uri="{9D8B030D-6E8A-4147-A177-3AD203B41FA5}">
                      <a16:colId xmlns:a16="http://schemas.microsoft.com/office/drawing/2014/main" val="4140466943"/>
                    </a:ext>
                  </a:extLst>
                </a:gridCol>
                <a:gridCol w="864870">
                  <a:extLst>
                    <a:ext uri="{9D8B030D-6E8A-4147-A177-3AD203B41FA5}">
                      <a16:colId xmlns:a16="http://schemas.microsoft.com/office/drawing/2014/main" val="388529119"/>
                    </a:ext>
                  </a:extLst>
                </a:gridCol>
                <a:gridCol w="877304">
                  <a:extLst>
                    <a:ext uri="{9D8B030D-6E8A-4147-A177-3AD203B41FA5}">
                      <a16:colId xmlns:a16="http://schemas.microsoft.com/office/drawing/2014/main" val="3372734986"/>
                    </a:ext>
                  </a:extLst>
                </a:gridCol>
                <a:gridCol w="764589">
                  <a:extLst>
                    <a:ext uri="{9D8B030D-6E8A-4147-A177-3AD203B41FA5}">
                      <a16:colId xmlns:a16="http://schemas.microsoft.com/office/drawing/2014/main" val="943067086"/>
                    </a:ext>
                  </a:extLst>
                </a:gridCol>
                <a:gridCol w="114300">
                  <a:extLst>
                    <a:ext uri="{9D8B030D-6E8A-4147-A177-3AD203B41FA5}">
                      <a16:colId xmlns:a16="http://schemas.microsoft.com/office/drawing/2014/main" val="1408439348"/>
                    </a:ext>
                  </a:extLst>
                </a:gridCol>
                <a:gridCol w="905727">
                  <a:extLst>
                    <a:ext uri="{9D8B030D-6E8A-4147-A177-3AD203B41FA5}">
                      <a16:colId xmlns:a16="http://schemas.microsoft.com/office/drawing/2014/main" val="100386076"/>
                    </a:ext>
                  </a:extLst>
                </a:gridCol>
                <a:gridCol w="878685">
                  <a:extLst>
                    <a:ext uri="{9D8B030D-6E8A-4147-A177-3AD203B41FA5}">
                      <a16:colId xmlns:a16="http://schemas.microsoft.com/office/drawing/2014/main" val="138727053"/>
                    </a:ext>
                  </a:extLst>
                </a:gridCol>
                <a:gridCol w="905522">
                  <a:extLst>
                    <a:ext uri="{9D8B030D-6E8A-4147-A177-3AD203B41FA5}">
                      <a16:colId xmlns:a16="http://schemas.microsoft.com/office/drawing/2014/main" val="985948994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Vidaregåande skular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Tannhelseteneste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9763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Median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Minste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Største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Median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Minste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Største leiarspenn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7108782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Østfold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264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391573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Akershus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118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229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019868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Oslo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106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228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821696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Hedmark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125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216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509948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Oppland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93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198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49716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Buskerud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144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269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709817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Vestfold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368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174767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Telemark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5845846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Aust-Agder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143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4949842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Vest-Agder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153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267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3692119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Rogaland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296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152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1368386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Hordaland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67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40637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Sogn og Fjordane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74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257288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Møre og Romsdal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109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240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436555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Trøndelag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244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2806166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Nordland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163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332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361948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n-NO" sz="1200">
                          <a:effectLst/>
                        </a:rPr>
                        <a:t>Troms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93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46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177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36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78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2807822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Finnmark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113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33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151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GB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20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13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34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09134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77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8011A-67F5-4941-95B7-860F3ACE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75" y="378773"/>
            <a:ext cx="10898875" cy="1325563"/>
          </a:xfrm>
        </p:spPr>
        <p:txBody>
          <a:bodyPr/>
          <a:lstStyle/>
          <a:p>
            <a:r>
              <a:rPr lang="nb-NO" dirty="0" err="1"/>
              <a:t>Samanhengen</a:t>
            </a:r>
            <a:r>
              <a:rPr lang="nb-NO" dirty="0"/>
              <a:t> mellom </a:t>
            </a:r>
            <a:r>
              <a:rPr lang="nb-NO" dirty="0" err="1"/>
              <a:t>sjukefråvær</a:t>
            </a:r>
            <a:r>
              <a:rPr lang="nb-NO" dirty="0"/>
              <a:t> og </a:t>
            </a:r>
            <a:r>
              <a:rPr lang="nb-NO" dirty="0" err="1"/>
              <a:t>leiarspenn</a:t>
            </a:r>
            <a:r>
              <a:rPr lang="nb-NO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6B4D4-845A-4130-9A84-4CB52DD8B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 </a:t>
            </a:r>
            <a:r>
              <a:rPr lang="nb-NO" dirty="0" err="1"/>
              <a:t>kommunar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Svak </a:t>
            </a:r>
            <a:r>
              <a:rPr lang="nb-NO" dirty="0" err="1"/>
              <a:t>samanheng</a:t>
            </a:r>
            <a:r>
              <a:rPr lang="nb-NO" dirty="0"/>
              <a:t> mellom </a:t>
            </a:r>
            <a:r>
              <a:rPr lang="nb-NO" dirty="0" err="1"/>
              <a:t>leiarspenn</a:t>
            </a:r>
            <a:r>
              <a:rPr lang="nb-NO" dirty="0"/>
              <a:t> og </a:t>
            </a:r>
            <a:r>
              <a:rPr lang="nb-NO" dirty="0" err="1"/>
              <a:t>sjukefråvær</a:t>
            </a:r>
            <a:r>
              <a:rPr lang="nb-NO" dirty="0"/>
              <a:t>/turnover hos tilsette </a:t>
            </a:r>
          </a:p>
          <a:p>
            <a:pPr lvl="1"/>
            <a:r>
              <a:rPr lang="nb-NO" dirty="0"/>
              <a:t>Svak </a:t>
            </a:r>
            <a:r>
              <a:rPr lang="nb-NO" dirty="0" err="1"/>
              <a:t>samanheng</a:t>
            </a:r>
            <a:r>
              <a:rPr lang="nb-NO" dirty="0"/>
              <a:t> mellom </a:t>
            </a:r>
            <a:r>
              <a:rPr lang="nb-NO" dirty="0" err="1"/>
              <a:t>talet</a:t>
            </a:r>
            <a:r>
              <a:rPr lang="nb-NO" dirty="0"/>
              <a:t> på </a:t>
            </a:r>
            <a:r>
              <a:rPr lang="nb-NO" dirty="0" err="1"/>
              <a:t>leiarar</a:t>
            </a:r>
            <a:r>
              <a:rPr lang="nb-NO" dirty="0"/>
              <a:t> og </a:t>
            </a:r>
            <a:r>
              <a:rPr lang="nb-NO" dirty="0" err="1"/>
              <a:t>sjukefråvær</a:t>
            </a:r>
            <a:r>
              <a:rPr lang="nb-NO" dirty="0"/>
              <a:t>/turnover hos tilsette </a:t>
            </a:r>
          </a:p>
          <a:p>
            <a:pPr lvl="1"/>
            <a:r>
              <a:rPr lang="nb-NO" dirty="0"/>
              <a:t>Ingen </a:t>
            </a:r>
            <a:r>
              <a:rPr lang="nb-NO" dirty="0" err="1"/>
              <a:t>samanheng</a:t>
            </a:r>
            <a:r>
              <a:rPr lang="nb-NO" dirty="0"/>
              <a:t> for </a:t>
            </a:r>
            <a:r>
              <a:rPr lang="nb-NO" dirty="0" err="1"/>
              <a:t>leiarar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I </a:t>
            </a:r>
            <a:r>
              <a:rPr lang="nb-NO" dirty="0" err="1"/>
              <a:t>fylkeskommunar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Ingen </a:t>
            </a:r>
            <a:r>
              <a:rPr lang="nb-NO" dirty="0" err="1"/>
              <a:t>samanheng</a:t>
            </a:r>
            <a:r>
              <a:rPr lang="nb-NO" dirty="0"/>
              <a:t> verken for </a:t>
            </a:r>
            <a:r>
              <a:rPr lang="nb-NO" dirty="0" err="1"/>
              <a:t>leiarar</a:t>
            </a:r>
            <a:r>
              <a:rPr lang="nb-NO" dirty="0"/>
              <a:t> eller tilsette</a:t>
            </a:r>
          </a:p>
          <a:p>
            <a:pPr lvl="1"/>
            <a:endParaRPr lang="nb-NO" dirty="0"/>
          </a:p>
          <a:p>
            <a:r>
              <a:rPr lang="nb-NO" dirty="0"/>
              <a:t>Kan </a:t>
            </a:r>
            <a:r>
              <a:rPr lang="nb-NO" dirty="0" err="1"/>
              <a:t>ikkje</a:t>
            </a:r>
            <a:r>
              <a:rPr lang="nb-NO" dirty="0"/>
              <a:t> basert på funna slå fast at det er </a:t>
            </a:r>
            <a:r>
              <a:rPr lang="nb-NO" dirty="0" err="1"/>
              <a:t>nokon</a:t>
            </a:r>
            <a:r>
              <a:rPr lang="nb-NO" dirty="0"/>
              <a:t> </a:t>
            </a:r>
            <a:r>
              <a:rPr lang="nb-NO" dirty="0" err="1"/>
              <a:t>samanheng</a:t>
            </a:r>
            <a:r>
              <a:rPr lang="nb-NO" dirty="0"/>
              <a:t> mellom </a:t>
            </a:r>
            <a:r>
              <a:rPr lang="nb-NO" dirty="0" err="1"/>
              <a:t>leiarspenn</a:t>
            </a:r>
            <a:r>
              <a:rPr lang="nb-NO" dirty="0"/>
              <a:t> og </a:t>
            </a:r>
            <a:r>
              <a:rPr lang="nb-NO" dirty="0" err="1"/>
              <a:t>sjukefråvær</a:t>
            </a:r>
            <a:r>
              <a:rPr lang="nb-NO" dirty="0"/>
              <a:t> og turnover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4044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4C1EA-FCD8-4579-87B0-73488CBA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Kva ønsker </a:t>
            </a:r>
            <a:r>
              <a:rPr lang="nb-NO" dirty="0" err="1"/>
              <a:t>leiarar</a:t>
            </a:r>
            <a:r>
              <a:rPr lang="nb-NO" dirty="0"/>
              <a:t> å </a:t>
            </a:r>
            <a:r>
              <a:rPr lang="nb-NO" dirty="0" err="1"/>
              <a:t>vera</a:t>
            </a:r>
            <a:r>
              <a:rPr lang="nb-NO" dirty="0"/>
              <a:t>? 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83E543-5F4A-4E04-B3DE-F45A6B5C6A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Idealet ligg opp til det som vert </a:t>
            </a:r>
            <a:r>
              <a:rPr lang="nb-NO" dirty="0" err="1"/>
              <a:t>omtala</a:t>
            </a:r>
            <a:r>
              <a:rPr lang="nb-NO" dirty="0"/>
              <a:t> som relasjonsorientert leiing </a:t>
            </a:r>
          </a:p>
          <a:p>
            <a:pPr lvl="1"/>
            <a:r>
              <a:rPr lang="nb-NO" dirty="0"/>
              <a:t>Tett på, sjå den enkelte</a:t>
            </a:r>
          </a:p>
          <a:p>
            <a:pPr lvl="1"/>
            <a:r>
              <a:rPr lang="nb-NO" dirty="0"/>
              <a:t>Følgje opp kompetanse og individuelle behov</a:t>
            </a:r>
          </a:p>
          <a:p>
            <a:pPr lvl="1"/>
            <a:endParaRPr lang="nb-NO" dirty="0"/>
          </a:p>
          <a:p>
            <a:r>
              <a:rPr lang="nb-NO" dirty="0"/>
              <a:t>Relasjonsorientert leiing </a:t>
            </a:r>
            <a:r>
              <a:rPr lang="nb-NO" dirty="0" err="1"/>
              <a:t>vanskeleg</a:t>
            </a:r>
            <a:r>
              <a:rPr lang="nb-NO" dirty="0"/>
              <a:t> med store </a:t>
            </a:r>
            <a:r>
              <a:rPr lang="nb-NO" dirty="0" err="1"/>
              <a:t>leiarspenn</a:t>
            </a:r>
            <a:endParaRPr lang="nb-NO" dirty="0"/>
          </a:p>
          <a:p>
            <a:pPr lvl="1"/>
            <a:r>
              <a:rPr lang="nb-NO" dirty="0"/>
              <a:t>Ekstra utfordring i helse og omsorg </a:t>
            </a:r>
            <a:endParaRPr lang="en-GB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290F43A-3A15-4B65-8C9F-9E2993D42112}"/>
              </a:ext>
            </a:extLst>
          </p:cNvPr>
          <p:cNvSpPr/>
          <p:nvPr/>
        </p:nvSpPr>
        <p:spPr>
          <a:xfrm>
            <a:off x="1194816" y="2414016"/>
            <a:ext cx="3810000" cy="159105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i="1" dirty="0"/>
              <a:t>«Eg likar å gjera ting skikkeleg. Og det gjeld å følgja opp folk, visa respekt og omsorg. Det er ein del av den eg er som leiar. Og det tek tid. (Barnehagestyrar, 20 tilsette)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988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B7E0FC-0983-4395-86E8-E4076C2A0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Større </a:t>
            </a:r>
            <a:r>
              <a:rPr lang="nb-NO" dirty="0" err="1"/>
              <a:t>leiarspenn</a:t>
            </a:r>
            <a:r>
              <a:rPr lang="nb-NO" dirty="0"/>
              <a:t> – </a:t>
            </a:r>
            <a:r>
              <a:rPr lang="nb-NO" dirty="0" err="1"/>
              <a:t>meir</a:t>
            </a:r>
            <a:r>
              <a:rPr lang="nb-NO" dirty="0"/>
              <a:t> av alt 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7A47F-9424-409D-9538-FF80C82E0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60154"/>
            <a:ext cx="5181600" cy="4351338"/>
          </a:xfrm>
        </p:spPr>
        <p:txBody>
          <a:bodyPr>
            <a:noAutofit/>
          </a:bodyPr>
          <a:lstStyle/>
          <a:p>
            <a:r>
              <a:rPr lang="nb-NO" dirty="0" err="1"/>
              <a:t>Fleire</a:t>
            </a:r>
            <a:r>
              <a:rPr lang="nb-NO" dirty="0"/>
              <a:t> tilsette – </a:t>
            </a:r>
            <a:r>
              <a:rPr lang="nb-NO" dirty="0" err="1"/>
              <a:t>fleire</a:t>
            </a:r>
            <a:r>
              <a:rPr lang="nb-NO" dirty="0"/>
              <a:t> </a:t>
            </a:r>
            <a:r>
              <a:rPr lang="nb-NO" dirty="0" err="1"/>
              <a:t>oppgåver</a:t>
            </a:r>
            <a:endParaRPr lang="nb-NO" dirty="0"/>
          </a:p>
          <a:p>
            <a:pPr lvl="1"/>
            <a:r>
              <a:rPr lang="nb-NO" sz="2000" dirty="0" err="1"/>
              <a:t>Fleire</a:t>
            </a:r>
            <a:r>
              <a:rPr lang="nb-NO" sz="2000" dirty="0"/>
              <a:t> administrative </a:t>
            </a:r>
            <a:r>
              <a:rPr lang="nb-NO" sz="2000" dirty="0" err="1"/>
              <a:t>oppgåver</a:t>
            </a:r>
            <a:r>
              <a:rPr lang="nb-NO" sz="2000" dirty="0"/>
              <a:t> </a:t>
            </a:r>
          </a:p>
          <a:p>
            <a:pPr lvl="1"/>
            <a:r>
              <a:rPr lang="nb-NO" sz="2000" dirty="0"/>
              <a:t>Oppfylla formelle krav som ligg til ansvaret  (t.d. </a:t>
            </a:r>
            <a:r>
              <a:rPr lang="nb-NO" sz="2000" dirty="0" err="1"/>
              <a:t>medarbeidarsamtalar</a:t>
            </a:r>
            <a:r>
              <a:rPr lang="nb-NO" sz="2000" dirty="0"/>
              <a:t>)</a:t>
            </a:r>
          </a:p>
          <a:p>
            <a:pPr lvl="1"/>
            <a:r>
              <a:rPr lang="nb-NO" sz="2000" dirty="0"/>
              <a:t>Kan </a:t>
            </a:r>
            <a:r>
              <a:rPr lang="nb-NO" sz="2000" dirty="0" err="1"/>
              <a:t>ikkje</a:t>
            </a:r>
            <a:r>
              <a:rPr lang="nb-NO" sz="2000" dirty="0"/>
              <a:t> </a:t>
            </a:r>
            <a:r>
              <a:rPr lang="nb-NO" sz="2000" dirty="0" err="1"/>
              <a:t>prioriterast</a:t>
            </a:r>
            <a:r>
              <a:rPr lang="nb-NO" sz="2000" dirty="0"/>
              <a:t> vekk </a:t>
            </a:r>
          </a:p>
          <a:p>
            <a:r>
              <a:rPr lang="en-GB" dirty="0" err="1"/>
              <a:t>Fleire</a:t>
            </a:r>
            <a:r>
              <a:rPr lang="en-GB" dirty="0"/>
              <a:t> </a:t>
            </a:r>
            <a:r>
              <a:rPr lang="en-GB" dirty="0" err="1"/>
              <a:t>tilsette</a:t>
            </a:r>
            <a:r>
              <a:rPr lang="en-GB" dirty="0"/>
              <a:t> – </a:t>
            </a:r>
            <a:r>
              <a:rPr lang="en-GB" dirty="0" err="1"/>
              <a:t>større</a:t>
            </a:r>
            <a:r>
              <a:rPr lang="en-GB" dirty="0"/>
              <a:t> </a:t>
            </a:r>
            <a:r>
              <a:rPr lang="en-GB" dirty="0" err="1"/>
              <a:t>variasjon</a:t>
            </a:r>
            <a:endParaRPr lang="en-GB" dirty="0"/>
          </a:p>
          <a:p>
            <a:pPr lvl="1"/>
            <a:r>
              <a:rPr lang="en-GB" sz="2000" dirty="0" err="1"/>
              <a:t>Auka</a:t>
            </a:r>
            <a:r>
              <a:rPr lang="en-GB" sz="2000" dirty="0"/>
              <a:t> </a:t>
            </a:r>
            <a:r>
              <a:rPr lang="en-GB" sz="2000" dirty="0" err="1"/>
              <a:t>kompleksitet</a:t>
            </a:r>
            <a:r>
              <a:rPr lang="en-GB" sz="2000" dirty="0"/>
              <a:t> 	</a:t>
            </a:r>
          </a:p>
          <a:p>
            <a:pPr lvl="2"/>
            <a:r>
              <a:rPr lang="en-GB" dirty="0"/>
              <a:t>Meir </a:t>
            </a:r>
            <a:r>
              <a:rPr lang="en-GB" dirty="0" err="1"/>
              <a:t>samansette</a:t>
            </a:r>
            <a:r>
              <a:rPr lang="en-GB" dirty="0"/>
              <a:t> </a:t>
            </a:r>
            <a:r>
              <a:rPr lang="en-GB" dirty="0" err="1"/>
              <a:t>grupper</a:t>
            </a:r>
            <a:r>
              <a:rPr lang="en-GB" dirty="0"/>
              <a:t> m.o.t. </a:t>
            </a:r>
            <a:r>
              <a:rPr lang="en-GB" dirty="0" err="1"/>
              <a:t>tilknytning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utdanning</a:t>
            </a:r>
            <a:endParaRPr lang="en-GB" dirty="0"/>
          </a:p>
          <a:p>
            <a:pPr lvl="2"/>
            <a:r>
              <a:rPr lang="en-GB" dirty="0" err="1"/>
              <a:t>Samansette</a:t>
            </a:r>
            <a:r>
              <a:rPr lang="en-GB" dirty="0"/>
              <a:t> </a:t>
            </a:r>
            <a:r>
              <a:rPr lang="en-GB" dirty="0" err="1"/>
              <a:t>brukargrupper</a:t>
            </a:r>
            <a:endParaRPr lang="en-GB" dirty="0"/>
          </a:p>
          <a:p>
            <a:r>
              <a:rPr lang="en-GB" i="1" dirty="0"/>
              <a:t>Men</a:t>
            </a:r>
            <a:r>
              <a:rPr lang="en-GB" dirty="0"/>
              <a:t>: </a:t>
            </a:r>
            <a:r>
              <a:rPr lang="en-GB" dirty="0" err="1"/>
              <a:t>meir</a:t>
            </a:r>
            <a:r>
              <a:rPr lang="en-GB" dirty="0"/>
              <a:t> </a:t>
            </a:r>
            <a:r>
              <a:rPr lang="en-GB" dirty="0" err="1"/>
              <a:t>fleksibilitet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fleire</a:t>
            </a:r>
            <a:r>
              <a:rPr lang="en-GB" dirty="0"/>
              <a:t> å </a:t>
            </a:r>
            <a:r>
              <a:rPr lang="en-GB" dirty="0" err="1"/>
              <a:t>sjonglera</a:t>
            </a:r>
            <a:r>
              <a:rPr lang="en-GB" dirty="0"/>
              <a:t> med 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52313DE-45B4-4D53-9992-0D0BFC060317}"/>
              </a:ext>
            </a:extLst>
          </p:cNvPr>
          <p:cNvSpPr/>
          <p:nvPr/>
        </p:nvSpPr>
        <p:spPr>
          <a:xfrm>
            <a:off x="838200" y="2066544"/>
            <a:ext cx="4834128" cy="29260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i="1" dirty="0"/>
              <a:t>Det er eigentleg berre at det er meir. Det er meir arbeid. Sant, altså det er dobbelt opp av nesten alt. Alt eg skal gjera er det dobbelt opp av. </a:t>
            </a:r>
            <a:r>
              <a:rPr lang="nb-NO" i="1" dirty="0"/>
              <a:t>Skal </a:t>
            </a:r>
            <a:r>
              <a:rPr lang="nb-NO" i="1" dirty="0" err="1"/>
              <a:t>eg</a:t>
            </a:r>
            <a:r>
              <a:rPr lang="nb-NO" i="1" dirty="0"/>
              <a:t> </a:t>
            </a:r>
            <a:r>
              <a:rPr lang="nb-NO" i="1" dirty="0" err="1"/>
              <a:t>sitta</a:t>
            </a:r>
            <a:r>
              <a:rPr lang="nb-NO" i="1" dirty="0"/>
              <a:t> og lage </a:t>
            </a:r>
            <a:r>
              <a:rPr lang="nb-NO" i="1" dirty="0" err="1"/>
              <a:t>turnusar</a:t>
            </a:r>
            <a:r>
              <a:rPr lang="nb-NO" i="1" dirty="0"/>
              <a:t>, så er det dobbelt så mange menneske, det er dobbelt så mange vakter, det er dobbelt så </a:t>
            </a:r>
            <a:r>
              <a:rPr lang="nb-NO" i="1" dirty="0" err="1"/>
              <a:t>mykje</a:t>
            </a:r>
            <a:r>
              <a:rPr lang="nb-NO" i="1" dirty="0"/>
              <a:t> å passa på at alt </a:t>
            </a:r>
            <a:r>
              <a:rPr lang="nb-NO" i="1" dirty="0" err="1"/>
              <a:t>passar</a:t>
            </a:r>
            <a:r>
              <a:rPr lang="nb-NO" i="1" dirty="0"/>
              <a:t>. </a:t>
            </a:r>
            <a:r>
              <a:rPr lang="nn-NO" i="1" dirty="0"/>
              <a:t>(…) altså det er eigentleg berre at det er meir. (Avdelingssjukepleiar omsorgssenter, 70 tilsette og 30 faste vikarar)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83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C1B7-E630-4762-A521-9813BE92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Større </a:t>
            </a:r>
            <a:r>
              <a:rPr lang="nb-NO" dirty="0" err="1"/>
              <a:t>leiarspenn</a:t>
            </a:r>
            <a:r>
              <a:rPr lang="nb-NO" dirty="0"/>
              <a:t> – </a:t>
            </a:r>
            <a:r>
              <a:rPr lang="nb-NO" dirty="0" err="1"/>
              <a:t>meir</a:t>
            </a:r>
            <a:r>
              <a:rPr lang="nb-NO" dirty="0"/>
              <a:t> </a:t>
            </a:r>
            <a:r>
              <a:rPr lang="nb-NO" dirty="0" err="1"/>
              <a:t>oppgåveorientert</a:t>
            </a:r>
            <a:r>
              <a:rPr lang="nb-NO" dirty="0"/>
              <a:t> (administrativ) leiing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BB202-DAEA-4AC5-802A-36F0C699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02536" y="2849753"/>
            <a:ext cx="5181600" cy="4351338"/>
          </a:xfrm>
        </p:spPr>
        <p:txBody>
          <a:bodyPr/>
          <a:lstStyle/>
          <a:p>
            <a:endParaRPr lang="nn-NO" i="1" dirty="0"/>
          </a:p>
          <a:p>
            <a:r>
              <a:rPr lang="nn-NO" dirty="0"/>
              <a:t> </a:t>
            </a:r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E14FA-52A0-4F2B-B317-B8F7CF89E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544" y="1825625"/>
            <a:ext cx="6239256" cy="4351338"/>
          </a:xfrm>
        </p:spPr>
        <p:txBody>
          <a:bodyPr/>
          <a:lstStyle/>
          <a:p>
            <a:r>
              <a:rPr lang="nb-NO" dirty="0"/>
              <a:t>Store </a:t>
            </a:r>
            <a:r>
              <a:rPr lang="nb-NO" dirty="0" err="1"/>
              <a:t>leiarspenn</a:t>
            </a:r>
            <a:r>
              <a:rPr lang="nb-NO" dirty="0"/>
              <a:t> – lite relasjonsorientert leiing</a:t>
            </a:r>
          </a:p>
          <a:p>
            <a:pPr lvl="1"/>
            <a:r>
              <a:rPr lang="nb-NO" dirty="0"/>
              <a:t>Mindre </a:t>
            </a:r>
            <a:r>
              <a:rPr lang="nb-NO" dirty="0" err="1"/>
              <a:t>dagleg</a:t>
            </a:r>
            <a:r>
              <a:rPr lang="nb-NO" dirty="0"/>
              <a:t> og tett kontakt med tilsette </a:t>
            </a:r>
          </a:p>
          <a:p>
            <a:pPr lvl="1"/>
            <a:r>
              <a:rPr lang="nb-NO" dirty="0" err="1"/>
              <a:t>Vanskeleg</a:t>
            </a:r>
            <a:r>
              <a:rPr lang="nb-NO" dirty="0"/>
              <a:t> å fanga opp </a:t>
            </a:r>
            <a:r>
              <a:rPr lang="nb-NO" dirty="0" err="1"/>
              <a:t>utfordringar</a:t>
            </a:r>
            <a:r>
              <a:rPr lang="nb-NO" dirty="0"/>
              <a:t> </a:t>
            </a:r>
          </a:p>
          <a:p>
            <a:pPr lvl="1"/>
            <a:endParaRPr lang="nb-NO" dirty="0"/>
          </a:p>
          <a:p>
            <a:r>
              <a:rPr lang="nb-NO" dirty="0"/>
              <a:t>Store </a:t>
            </a:r>
            <a:r>
              <a:rPr lang="nb-NO" dirty="0" err="1"/>
              <a:t>leiarspenn</a:t>
            </a:r>
            <a:r>
              <a:rPr lang="nb-NO" dirty="0"/>
              <a:t> – lite endringsorientert leiing</a:t>
            </a:r>
          </a:p>
          <a:p>
            <a:pPr lvl="1"/>
            <a:r>
              <a:rPr lang="nb-NO" dirty="0"/>
              <a:t>Mindre aktiv i utviklingsarbeid (fag, </a:t>
            </a:r>
            <a:r>
              <a:rPr lang="nb-NO" dirty="0" err="1"/>
              <a:t>teneste</a:t>
            </a:r>
            <a:r>
              <a:rPr lang="nb-NO" dirty="0"/>
              <a:t>, kvalitet)</a:t>
            </a:r>
          </a:p>
          <a:p>
            <a:pPr lvl="2"/>
            <a:endParaRPr lang="nb-NO" dirty="0"/>
          </a:p>
          <a:p>
            <a:pPr lvl="1"/>
            <a:endParaRPr lang="en-GB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DD47337-5DC0-43D8-BAA0-14A35D1DA23D}"/>
              </a:ext>
            </a:extLst>
          </p:cNvPr>
          <p:cNvSpPr/>
          <p:nvPr/>
        </p:nvSpPr>
        <p:spPr>
          <a:xfrm>
            <a:off x="1194816" y="2554224"/>
            <a:ext cx="3700272" cy="166116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i="1" dirty="0"/>
              <a:t>Eg vil nesten seia det så kort at eg leiar jo ikkje folk, eg driftar dei no. (Leiar omsorgssenter, 33 tilsette)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364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296A01-267C-4E59-9C00-83501BE3F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52" y="176346"/>
            <a:ext cx="10515600" cy="1325563"/>
          </a:xfrm>
        </p:spPr>
        <p:txBody>
          <a:bodyPr/>
          <a:lstStyle/>
          <a:p>
            <a:r>
              <a:rPr lang="nb-NO" dirty="0"/>
              <a:t>Støtte og delegering 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0AA3E7-5C5D-4FEA-8E15-24F37F7C6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2016" y="1362752"/>
            <a:ext cx="6278880" cy="481421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Overordna fokus på å </a:t>
            </a:r>
            <a:r>
              <a:rPr lang="nb-NO" dirty="0" err="1"/>
              <a:t>ikkje</a:t>
            </a:r>
            <a:r>
              <a:rPr lang="nb-NO" dirty="0"/>
              <a:t> bruka </a:t>
            </a:r>
            <a:r>
              <a:rPr lang="nb-NO" dirty="0" err="1"/>
              <a:t>ressursar</a:t>
            </a:r>
            <a:r>
              <a:rPr lang="nb-NO" dirty="0"/>
              <a:t> på administrasjon </a:t>
            </a:r>
          </a:p>
          <a:p>
            <a:pPr lvl="1"/>
            <a:r>
              <a:rPr lang="nb-NO" dirty="0"/>
              <a:t>Tildeling av slike </a:t>
            </a:r>
            <a:r>
              <a:rPr lang="nb-NO" dirty="0" err="1"/>
              <a:t>ressursar</a:t>
            </a:r>
            <a:r>
              <a:rPr lang="nb-NO" dirty="0"/>
              <a:t> ved </a:t>
            </a:r>
            <a:r>
              <a:rPr lang="nb-NO" dirty="0" err="1"/>
              <a:t>særskilde</a:t>
            </a:r>
            <a:r>
              <a:rPr lang="nb-NO" dirty="0"/>
              <a:t> behov </a:t>
            </a:r>
          </a:p>
          <a:p>
            <a:r>
              <a:rPr lang="nb-NO" i="1" dirty="0"/>
              <a:t>Men</a:t>
            </a:r>
            <a:r>
              <a:rPr lang="nb-NO" dirty="0"/>
              <a:t>: </a:t>
            </a:r>
            <a:r>
              <a:rPr lang="nb-NO" dirty="0" err="1"/>
              <a:t>leiarane</a:t>
            </a:r>
            <a:r>
              <a:rPr lang="nb-NO" dirty="0"/>
              <a:t> delegerer mindre målbare </a:t>
            </a:r>
            <a:r>
              <a:rPr lang="nb-NO" dirty="0" err="1"/>
              <a:t>oppgåver</a:t>
            </a:r>
            <a:r>
              <a:rPr lang="nb-NO" dirty="0"/>
              <a:t> til andre (arbeidsmiljø og utviklingsarbeid)</a:t>
            </a:r>
          </a:p>
          <a:p>
            <a:pPr lvl="1"/>
            <a:r>
              <a:rPr lang="nb-NO" dirty="0" err="1"/>
              <a:t>Fagsjukepleiar</a:t>
            </a:r>
            <a:endParaRPr lang="nb-NO" dirty="0"/>
          </a:p>
          <a:p>
            <a:pPr lvl="1"/>
            <a:r>
              <a:rPr lang="nb-NO" dirty="0"/>
              <a:t>Pedagogisk </a:t>
            </a:r>
            <a:r>
              <a:rPr lang="nb-NO" dirty="0" err="1"/>
              <a:t>leiar</a:t>
            </a:r>
            <a:endParaRPr lang="nb-NO" dirty="0"/>
          </a:p>
          <a:p>
            <a:pPr lvl="1"/>
            <a:r>
              <a:rPr lang="nb-NO" dirty="0"/>
              <a:t>Andre </a:t>
            </a:r>
          </a:p>
          <a:p>
            <a:r>
              <a:rPr lang="nb-NO" dirty="0"/>
              <a:t>Kva betyr dette for </a:t>
            </a:r>
            <a:r>
              <a:rPr lang="nb-NO" dirty="0" err="1"/>
              <a:t>leiarrolla</a:t>
            </a:r>
            <a:r>
              <a:rPr lang="nb-NO" dirty="0"/>
              <a:t>: </a:t>
            </a:r>
          </a:p>
          <a:p>
            <a:pPr lvl="1"/>
            <a:r>
              <a:rPr lang="nb-NO" dirty="0" err="1"/>
              <a:t>Leiarar</a:t>
            </a:r>
            <a:r>
              <a:rPr lang="nb-NO" dirty="0"/>
              <a:t> som </a:t>
            </a:r>
            <a:r>
              <a:rPr lang="nb-NO" dirty="0" err="1"/>
              <a:t>administratorar</a:t>
            </a:r>
            <a:r>
              <a:rPr lang="nb-NO" dirty="0"/>
              <a:t> og leiing delegert til andre?</a:t>
            </a:r>
          </a:p>
          <a:p>
            <a:pPr lvl="1"/>
            <a:r>
              <a:rPr lang="nb-NO" dirty="0"/>
              <a:t>Strategisk tenkning og overblikk m.o.t. det </a:t>
            </a:r>
            <a:r>
              <a:rPr lang="nb-NO" dirty="0" err="1"/>
              <a:t>faglege</a:t>
            </a:r>
            <a:r>
              <a:rPr lang="nb-NO" dirty="0"/>
              <a:t>, kompetanse, kvalitet og utvikling – kven sitt ansvar vert det?    </a:t>
            </a:r>
          </a:p>
          <a:p>
            <a:endParaRPr lang="nb-NO" dirty="0"/>
          </a:p>
          <a:p>
            <a:pPr lvl="1"/>
            <a:endParaRPr lang="en-GB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DBBADE6-DE45-4869-8EFA-61BA35BF291E}"/>
              </a:ext>
            </a:extLst>
          </p:cNvPr>
          <p:cNvSpPr/>
          <p:nvPr/>
        </p:nvSpPr>
        <p:spPr>
          <a:xfrm>
            <a:off x="627888" y="2627376"/>
            <a:ext cx="4669536" cy="210312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i="1" dirty="0"/>
              <a:t>“Det er mykje oppe politisk at det er for mykje administrasjon. Det er for mange høvdingar her og for lite indianarar som spring rundt, som han eine seier.” (Kommunalsjef)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240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8AAA6-AAA3-4AD1-82D6-34D79DEA2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80634-4EED-4718-9EF9-B5C65266F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dirty="0"/>
              <a:t>Median leiarspenn = 43</a:t>
            </a:r>
          </a:p>
          <a:p>
            <a:pPr lvl="1"/>
            <a:r>
              <a:rPr lang="nn-NO" dirty="0"/>
              <a:t>Stor variasjon </a:t>
            </a:r>
          </a:p>
          <a:p>
            <a:pPr marL="457200" lvl="1" indent="0">
              <a:buNone/>
            </a:pPr>
            <a:r>
              <a:rPr lang="nn-NO" dirty="0"/>
              <a:t>	</a:t>
            </a:r>
          </a:p>
          <a:p>
            <a:r>
              <a:rPr lang="nn-NO" dirty="0"/>
              <a:t>Samanhengane med sjukefråvær og turnover er svake</a:t>
            </a:r>
          </a:p>
          <a:p>
            <a:endParaRPr lang="nn-NO" dirty="0"/>
          </a:p>
          <a:p>
            <a:r>
              <a:rPr lang="nn-NO" i="1" dirty="0"/>
              <a:t>Men</a:t>
            </a:r>
            <a:r>
              <a:rPr lang="nn-NO" dirty="0"/>
              <a:t>: organisering rundt leiar, inklusivt leiarspenn, påverkar korleis ein leiar utøvar rolla, med større grad av administrative oppgåver framfor relasjons- og endringsorienterte leiaroppgåver </a:t>
            </a:r>
          </a:p>
          <a:p>
            <a:endParaRPr lang="nb-NO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123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9E42F4DDEF57984FBDF5E54EE2BCF439" ma:contentTypeVersion="0" ma:contentTypeDescription="" ma:contentTypeScope="" ma:versionID="30719d398e2183961eb08c8dfbc60a7f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xmlns:ns3="4b9a698f-3262-4777-b1f4-55590b7dda92" targetNamespace="http://schemas.microsoft.com/office/2006/metadata/properties" ma:root="true" ma:fieldsID="9f98fac8b84db3b8f1ffe63939cb0754" ns1:_="" ns2:_="" ns3:_="">
    <xsd:import namespace="http://schemas.microsoft.com/sharepoint/v3"/>
    <xsd:import namespace="a0c403bc-df03-43c8-915b-d2d6e5c89d57"/>
    <xsd:import namespace="4b9a698f-3262-4777-b1f4-55590b7dda9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3:Rapportforfatter" minOccurs="0"/>
                <xsd:element ref="ns3:h63eb6bf2e3d4f93aa1ddf743b668c17" minOccurs="0"/>
                <xsd:element ref="ns3:TaxCatchAll" minOccurs="0"/>
                <xsd:element ref="ns3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a698f-3262-4777-b1f4-55590b7dda92" elementFormDefault="qualified">
    <xsd:import namespace="http://schemas.microsoft.com/office/2006/documentManagement/types"/>
    <xsd:import namespace="http://schemas.microsoft.com/office/infopath/2007/PartnerControls"/>
    <xsd:element name="Rapportforfatter" ma:index="12" nillable="true" ma:displayName="Rapportforfatter" ma:internalName="Rapportforfatter" ma:readOnly="false">
      <xsd:simpleType>
        <xsd:restriction base="dms:Text">
          <xsd:maxLength value="255"/>
        </xsd:restriction>
      </xsd:simpleType>
    </xsd:element>
    <xsd:element name="h63eb6bf2e3d4f93aa1ddf743b668c17" ma:index="13" nillable="true" ma:displayName="Dokumentkategori_0" ma:hidden="true" ma:internalName="h63eb6bf2e3d4f93aa1ddf743b668c17" ma:readOnly="false">
      <xsd:simpleType>
        <xsd:restriction base="dms:Note"/>
      </xsd:simpleType>
    </xsd:element>
    <xsd:element name="TaxCatchAll" ma:index="14" nillable="true" ma:displayName="Global taksonomikolonne" ma:hidden="true" ma:list="{358a5714-3d94-4acb-9c23-455a91adf205}" ma:internalName="TaxCatchAll" ma:showField="CatchAllData" ma:web="4b9a698f-3262-4777-b1f4-55590b7dda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358a5714-3d94-4acb-9c23-455a91adf205}" ma:internalName="TaxCatchAllLabel" ma:readOnly="true" ma:showField="CatchAllDataLabel" ma:web="4b9a698f-3262-4777-b1f4-55590b7dda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9a698f-3262-4777-b1f4-55590b7dda92">
      <Value>79</Value>
    </TaxCatchAll>
    <h63eb6bf2e3d4f93aa1ddf743b668c17 xmlns="4b9a698f-3262-4777-b1f4-55590b7dda92">Verktøy|b2de6fa2-f73d-4c39-b2aa-ce028b1a5534</h63eb6bf2e3d4f93aa1ddf743b668c17>
    <Rapportforfatter xmlns="4b9a698f-3262-4777-b1f4-55590b7dda92" xsi:nil="true"/>
    <ReportDescription xmlns="http://schemas.microsoft.com/sharepoint/v3" xsi:nil="true"/>
    <_dlc_DocId xmlns="a0c403bc-df03-43c8-915b-d2d6e5c89d57">DMFW2D44QQMK-2000384032-3</_dlc_DocId>
    <_dlc_DocIdUrl xmlns="a0c403bc-df03-43c8-915b-d2d6e5c89d57">
      <Url>https://ksiskyen.sharepoint.com/sites/FoU/prosjekter/194004/_layouts/15/DocIdRedir.aspx?ID=DMFW2D44QQMK-2000384032-3</Url>
      <Description>DMFW2D44QQMK-2000384032-3</Description>
    </_dlc_DocIdUrl>
  </documentManagement>
</p:properties>
</file>

<file path=customXml/itemProps1.xml><?xml version="1.0" encoding="utf-8"?>
<ds:datastoreItem xmlns:ds="http://schemas.openxmlformats.org/officeDocument/2006/customXml" ds:itemID="{65006880-0CC4-420E-BB38-CC7E16F14E51}"/>
</file>

<file path=customXml/itemProps2.xml><?xml version="1.0" encoding="utf-8"?>
<ds:datastoreItem xmlns:ds="http://schemas.openxmlformats.org/officeDocument/2006/customXml" ds:itemID="{806C4A0F-6BEB-4558-9CD7-D8A37A92C888}"/>
</file>

<file path=customXml/itemProps3.xml><?xml version="1.0" encoding="utf-8"?>
<ds:datastoreItem xmlns:ds="http://schemas.openxmlformats.org/officeDocument/2006/customXml" ds:itemID="{C9232756-CEE2-4849-BE1E-920051E430D2}"/>
</file>

<file path=customXml/itemProps4.xml><?xml version="1.0" encoding="utf-8"?>
<ds:datastoreItem xmlns:ds="http://schemas.openxmlformats.org/officeDocument/2006/customXml" ds:itemID="{5DA0FEC2-EC36-4C9C-87C8-C597184B2567}"/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1191</Words>
  <Application>Microsoft Office PowerPoint</Application>
  <PresentationFormat>Widescreen</PresentationFormat>
  <Paragraphs>422</Paragraphs>
  <Slides>16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LEIARSPENN OG ORGANISERING, SAMANHENGAR MED SJUKEFRÅVÆR OG TURNOVER</vt:lpstr>
      <vt:lpstr>Norce som FOU-leverandør </vt:lpstr>
      <vt:lpstr>Oppdraget  </vt:lpstr>
      <vt:lpstr>PowerPoint-presentasjon</vt:lpstr>
      <vt:lpstr>Data og informantar (2) intervju   </vt:lpstr>
      <vt:lpstr>Resultat</vt:lpstr>
      <vt:lpstr>Leiarspenn i primærkommunar </vt:lpstr>
      <vt:lpstr>Leiarspenn i primærkommunar – etter fylke </vt:lpstr>
      <vt:lpstr>Leiarspenn i primærkommunar – etter tenestesektor</vt:lpstr>
      <vt:lpstr>Leiarspenn etter fylke og tenestesektor </vt:lpstr>
      <vt:lpstr>Samanhengen mellom sjukefråvær og leiarspenn </vt:lpstr>
      <vt:lpstr>Kva ønsker leiarar å vera? </vt:lpstr>
      <vt:lpstr>Større leiarspenn – meir av alt </vt:lpstr>
      <vt:lpstr>Større leiarspenn – meir oppgåveorientert (administrativ) leiing </vt:lpstr>
      <vt:lpstr>Støtte og delegering </vt:lpstr>
      <vt:lpstr>Konklusjon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LEIARSPENN OG ORGANISERING, SAMANHENGAR MED SJUKEFRÅVÆR OG TURNOVER</dc:title>
  <dc:creator>Kari Anne Holte</dc:creator>
  <cp:lastModifiedBy>Thomas Volden Åse</cp:lastModifiedBy>
  <cp:revision>51</cp:revision>
  <cp:lastPrinted>2020-02-05T10:26:55Z</cp:lastPrinted>
  <dcterms:created xsi:type="dcterms:W3CDTF">2019-11-27T08:45:02Z</dcterms:created>
  <dcterms:modified xsi:type="dcterms:W3CDTF">2020-02-07T14:16:00Z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0x010100C466DCB15B7C4D46B76A8E26AA95A520009E42F4DDEF57984FBDF5E54EE2BCF439</vt:lpwstr>
  </property>
  <property fmtid="{D5CDD505-2E9C-101B-9397-08002B2CF9AE}" pid="3" name="_dlc_DocIdItemGuid">
    <vt:lpwstr>56d02bb0-5e87-4a58-b6d5-559b95947ebf</vt:lpwstr>
  </property>
  <property fmtid="{D5CDD505-2E9C-101B-9397-08002B2CF9AE}" pid="4" name="Dokumentkategori">
    <vt:lpwstr>79;#Verktøy|b2de6fa2-f73d-4c39-b2aa-ce028b1a5534</vt:lpwstr>
  </property>
</Properties>
</file>