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9" r:id="rId4"/>
    <p:sldId id="260" r:id="rId5"/>
    <p:sldId id="262" r:id="rId6"/>
    <p:sldId id="266" r:id="rId7"/>
    <p:sldId id="284" r:id="rId8"/>
    <p:sldId id="285" r:id="rId9"/>
    <p:sldId id="267" r:id="rId10"/>
  </p:sldIdLst>
  <p:sldSz cx="9144000" cy="6858000" type="screen4x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78763" autoAdjust="0"/>
  </p:normalViewPr>
  <p:slideViewPr>
    <p:cSldViewPr snapToGrid="0" snapToObjects="1">
      <p:cViewPr>
        <p:scale>
          <a:sx n="39" d="100"/>
          <a:sy n="39" d="100"/>
        </p:scale>
        <p:origin x="-826"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FA1212A6-365E-44C2-936C-D8EECDB5BAF0}" type="datetimeFigureOut">
              <a:rPr lang="nb-NO" smtClean="0"/>
              <a:pPr/>
              <a:t>24.08.2017</a:t>
            </a:fld>
            <a:endParaRPr lang="nb-NO"/>
          </a:p>
        </p:txBody>
      </p:sp>
      <p:sp>
        <p:nvSpPr>
          <p:cNvPr id="4" name="Plassholder for lysbilde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6037E843-5082-4942-B12E-9C2094E9CBE5}" type="slidenum">
              <a:rPr lang="nb-NO" smtClean="0"/>
              <a:pPr/>
              <a:t>‹#›</a:t>
            </a:fld>
            <a:endParaRPr lang="nb-NO"/>
          </a:p>
        </p:txBody>
      </p:sp>
    </p:spTree>
    <p:extLst>
      <p:ext uri="{BB962C8B-B14F-4D97-AF65-F5344CB8AC3E}">
        <p14:creationId xmlns:p14="http://schemas.microsoft.com/office/powerpoint/2010/main" val="3948206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1</a:t>
            </a:fld>
            <a:endParaRPr lang="nb-NO"/>
          </a:p>
        </p:txBody>
      </p:sp>
    </p:spTree>
    <p:extLst>
      <p:ext uri="{BB962C8B-B14F-4D97-AF65-F5344CB8AC3E}">
        <p14:creationId xmlns:p14="http://schemas.microsoft.com/office/powerpoint/2010/main" val="2985485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2</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smtClean="0"/>
          </a:p>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3</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a:buFont typeface="Arial" pitchFamily="34" charset="0"/>
              <a:buChar char="•"/>
            </a:pPr>
            <a:endParaRPr lang="nb-NO" dirty="0" smtClean="0">
              <a:solidFill>
                <a:srgbClr val="4E1A0B"/>
              </a:solidFill>
              <a:latin typeface="Georgia"/>
              <a:cs typeface="Georgia"/>
            </a:endParaRPr>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4</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5</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6</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7</a:t>
            </a:fld>
            <a:endParaRPr lang="nb-NO"/>
          </a:p>
        </p:txBody>
      </p:sp>
    </p:spTree>
    <p:extLst>
      <p:ext uri="{BB962C8B-B14F-4D97-AF65-F5344CB8AC3E}">
        <p14:creationId xmlns:p14="http://schemas.microsoft.com/office/powerpoint/2010/main" val="1473752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8</a:t>
            </a:fld>
            <a:endParaRPr lang="nb-NO"/>
          </a:p>
        </p:txBody>
      </p:sp>
    </p:spTree>
    <p:extLst>
      <p:ext uri="{BB962C8B-B14F-4D97-AF65-F5344CB8AC3E}">
        <p14:creationId xmlns:p14="http://schemas.microsoft.com/office/powerpoint/2010/main" val="331308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6037E843-5082-4942-B12E-9C2094E9CBE5}" type="slidenum">
              <a:rPr lang="nb-NO" smtClean="0"/>
              <a:pPr/>
              <a:t>9</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blipFill rotWithShape="1">
          <a:blip r:embed="rId2" cstate="screen"/>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56333"/>
            <a:ext cx="7772400" cy="572115"/>
          </a:xfrm>
        </p:spPr>
        <p:txBody>
          <a:bodyPr/>
          <a:lstStyle>
            <a:lvl1pPr>
              <a:defRPr b="1">
                <a:solidFill>
                  <a:srgbClr val="FFFFFF"/>
                </a:solidFill>
                <a:effectLst>
                  <a:outerShdw blurRad="38100" dist="38100" dir="2700000" algn="tl">
                    <a:srgbClr val="000000">
                      <a:alpha val="43137"/>
                    </a:srgbClr>
                  </a:outerShdw>
                </a:effectLst>
              </a:defRPr>
            </a:lvl1pPr>
          </a:lstStyle>
          <a:p>
            <a:r>
              <a:rPr lang="nb-NO" smtClean="0"/>
              <a:t>Klikk for å redigere tittelstil</a:t>
            </a:r>
            <a:endParaRPr lang="en-US" dirty="0"/>
          </a:p>
        </p:txBody>
      </p:sp>
      <p:sp>
        <p:nvSpPr>
          <p:cNvPr id="3" name="Subtitle 2"/>
          <p:cNvSpPr>
            <a:spLocks noGrp="1"/>
          </p:cNvSpPr>
          <p:nvPr>
            <p:ph type="subTitle" idx="1"/>
          </p:nvPr>
        </p:nvSpPr>
        <p:spPr>
          <a:xfrm>
            <a:off x="685800" y="3136192"/>
            <a:ext cx="7772400" cy="797602"/>
          </a:xfrm>
        </p:spPr>
        <p:txBody>
          <a:bodyPr/>
          <a:lstStyle>
            <a:lvl1pPr marL="0" indent="0" algn="l">
              <a:buNone/>
              <a:defRPr>
                <a:solidFill>
                  <a:schemeClr val="bg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dirty="0"/>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22786" y="544927"/>
            <a:ext cx="1612392" cy="1164336"/>
          </a:xfrm>
          <a:prstGeom prst="rect">
            <a:avLst/>
          </a:prstGeom>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0" y="4302252"/>
            <a:ext cx="9144000" cy="2555748"/>
          </a:xfrm>
          <a:prstGeom prst="rect">
            <a:avLst/>
          </a:prstGeom>
        </p:spPr>
      </p:pic>
      <p:sp>
        <p:nvSpPr>
          <p:cNvPr id="16" name="Rectangle 15"/>
          <p:cNvSpPr/>
          <p:nvPr userDrawn="1"/>
        </p:nvSpPr>
        <p:spPr>
          <a:xfrm>
            <a:off x="6000343" y="6308388"/>
            <a:ext cx="3003008" cy="369332"/>
          </a:xfrm>
          <a:prstGeom prst="rect">
            <a:avLst/>
          </a:prstGeom>
        </p:spPr>
        <p:txBody>
          <a:bodyPr wrap="none">
            <a:spAutoFit/>
          </a:bodyPr>
          <a:lstStyle/>
          <a:p>
            <a:pPr algn="r"/>
            <a:r>
              <a:rPr lang="en-GB" dirty="0" smtClean="0">
                <a:solidFill>
                  <a:srgbClr val="91AEC3"/>
                </a:solidFill>
              </a:rPr>
              <a:t>– Vi tar </a:t>
            </a:r>
            <a:r>
              <a:rPr lang="en-GB" dirty="0" err="1" smtClean="0">
                <a:solidFill>
                  <a:srgbClr val="91AEC3"/>
                </a:solidFill>
              </a:rPr>
              <a:t>ansvar</a:t>
            </a:r>
            <a:r>
              <a:rPr lang="en-GB" dirty="0" smtClean="0">
                <a:solidFill>
                  <a:srgbClr val="91AEC3"/>
                </a:solidFill>
              </a:rPr>
              <a:t> for </a:t>
            </a:r>
            <a:r>
              <a:rPr lang="en-GB" dirty="0" err="1" smtClean="0">
                <a:solidFill>
                  <a:srgbClr val="91AEC3"/>
                </a:solidFill>
              </a:rPr>
              <a:t>sjøvegen</a:t>
            </a:r>
            <a:endParaRPr lang="en-GB" dirty="0">
              <a:solidFill>
                <a:srgbClr val="91AEC3"/>
              </a:solidFill>
            </a:endParaRPr>
          </a:p>
        </p:txBody>
      </p:sp>
      <p:sp>
        <p:nvSpPr>
          <p:cNvPr id="7" name="Subtitle 2"/>
          <p:cNvSpPr txBox="1">
            <a:spLocks/>
          </p:cNvSpPr>
          <p:nvPr userDrawn="1"/>
        </p:nvSpPr>
        <p:spPr>
          <a:xfrm>
            <a:off x="622786" y="4446427"/>
            <a:ext cx="7772400" cy="797602"/>
          </a:xfrm>
          <a:prstGeom prst="rect">
            <a:avLst/>
          </a:prstGeom>
        </p:spPr>
        <p:txBody>
          <a:bodyPr vert="horz" lIns="91440" tIns="45720" rIns="91440" bIns="45720" rtlCol="0">
            <a:normAutofit/>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ea typeface="+mn-ea"/>
              <a:cs typeface="+mn-cs"/>
            </a:endParaRPr>
          </a:p>
        </p:txBody>
      </p:sp>
    </p:spTree>
    <p:extLst>
      <p:ext uri="{BB962C8B-B14F-4D97-AF65-F5344CB8AC3E}">
        <p14:creationId xmlns:p14="http://schemas.microsoft.com/office/powerpoint/2010/main" val="2807395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02C43"/>
                </a:solidFill>
              </a:defRPr>
            </a:lvl1pPr>
          </a:lstStyle>
          <a:p>
            <a:r>
              <a:rPr lang="nb-NO" smtClean="0"/>
              <a:t>Klikk for å redigere tittelstil</a:t>
            </a:r>
            <a:endParaRPr lang="en-US" dirty="0"/>
          </a:p>
        </p:txBody>
      </p:sp>
      <p:sp>
        <p:nvSpPr>
          <p:cNvPr id="3" name="Content Placeholder 2"/>
          <p:cNvSpPr>
            <a:spLocks noGrp="1"/>
          </p:cNvSpPr>
          <p:nvPr>
            <p:ph idx="1"/>
          </p:nvPr>
        </p:nvSpPr>
        <p:spPr>
          <a:xfrm>
            <a:off x="457200" y="1600200"/>
            <a:ext cx="8229600" cy="408442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cxnSp>
        <p:nvCxnSpPr>
          <p:cNvPr id="7" name="Straight Connector 6"/>
          <p:cNvCxnSpPr/>
          <p:nvPr userDrawn="1"/>
        </p:nvCxnSpPr>
        <p:spPr>
          <a:xfrm>
            <a:off x="457200" y="1324172"/>
            <a:ext cx="8229600" cy="0"/>
          </a:xfrm>
          <a:prstGeom prst="line">
            <a:avLst/>
          </a:prstGeom>
          <a:ln w="12700" cmpd="sng">
            <a:solidFill>
              <a:schemeClr val="tx2"/>
            </a:solidFill>
            <a:prstDash val="dot"/>
          </a:ln>
          <a:effectLst/>
        </p:spPr>
        <p:style>
          <a:lnRef idx="2">
            <a:schemeClr val="accent1"/>
          </a:lnRef>
          <a:fillRef idx="0">
            <a:schemeClr val="accent1"/>
          </a:fillRef>
          <a:effectRef idx="1">
            <a:schemeClr val="accent1"/>
          </a:effectRef>
          <a:fontRef idx="minor">
            <a:schemeClr val="tx1"/>
          </a:fontRef>
        </p:style>
      </p:cxnSp>
      <p:pic>
        <p:nvPicPr>
          <p:cNvPr id="8" name="Picture 7" descr="Undersideill_og_logo-200.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5230368"/>
            <a:ext cx="9144000" cy="1627632"/>
          </a:xfrm>
          <a:prstGeom prst="rect">
            <a:avLst/>
          </a:prstGeom>
        </p:spPr>
      </p:pic>
      <p:sp>
        <p:nvSpPr>
          <p:cNvPr id="10" name="Rectangle 9"/>
          <p:cNvSpPr/>
          <p:nvPr userDrawn="1"/>
        </p:nvSpPr>
        <p:spPr>
          <a:xfrm>
            <a:off x="268330" y="6375581"/>
            <a:ext cx="2689859" cy="338554"/>
          </a:xfrm>
          <a:prstGeom prst="rect">
            <a:avLst/>
          </a:prstGeom>
        </p:spPr>
        <p:txBody>
          <a:bodyPr wrap="none">
            <a:spAutoFit/>
          </a:bodyPr>
          <a:lstStyle/>
          <a:p>
            <a:pPr algn="l"/>
            <a:r>
              <a:rPr lang="en-GB" sz="1600" dirty="0" smtClean="0">
                <a:solidFill>
                  <a:schemeClr val="tx2"/>
                </a:solidFill>
              </a:rPr>
              <a:t>– Vi tar </a:t>
            </a:r>
            <a:r>
              <a:rPr lang="en-GB" sz="1600" dirty="0" err="1" smtClean="0">
                <a:solidFill>
                  <a:schemeClr val="tx2"/>
                </a:solidFill>
              </a:rPr>
              <a:t>ansvar</a:t>
            </a:r>
            <a:r>
              <a:rPr lang="en-GB" sz="1600" dirty="0" smtClean="0">
                <a:solidFill>
                  <a:schemeClr val="tx2"/>
                </a:solidFill>
              </a:rPr>
              <a:t> for </a:t>
            </a:r>
            <a:r>
              <a:rPr lang="en-GB" sz="1600" dirty="0" err="1" smtClean="0">
                <a:solidFill>
                  <a:schemeClr val="tx2"/>
                </a:solidFill>
              </a:rPr>
              <a:t>sjøvegen</a:t>
            </a:r>
            <a:endParaRPr lang="en-GB" sz="1600" dirty="0">
              <a:solidFill>
                <a:schemeClr val="tx2"/>
              </a:solidFill>
            </a:endParaRPr>
          </a:p>
        </p:txBody>
      </p:sp>
    </p:spTree>
    <p:extLst>
      <p:ext uri="{BB962C8B-B14F-4D97-AF65-F5344CB8AC3E}">
        <p14:creationId xmlns:p14="http://schemas.microsoft.com/office/powerpoint/2010/main" val="388193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3" name="Content Placeholder 2"/>
          <p:cNvSpPr>
            <a:spLocks noGrp="1"/>
          </p:cNvSpPr>
          <p:nvPr>
            <p:ph sz="half" idx="1"/>
          </p:nvPr>
        </p:nvSpPr>
        <p:spPr>
          <a:xfrm>
            <a:off x="457200" y="1492696"/>
            <a:ext cx="4038600" cy="4057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4648200" y="1492696"/>
            <a:ext cx="4038600" cy="4057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cxnSp>
        <p:nvCxnSpPr>
          <p:cNvPr id="8" name="Straight Connector 7"/>
          <p:cNvCxnSpPr/>
          <p:nvPr userDrawn="1"/>
        </p:nvCxnSpPr>
        <p:spPr>
          <a:xfrm>
            <a:off x="457200" y="1324172"/>
            <a:ext cx="8229600" cy="0"/>
          </a:xfrm>
          <a:prstGeom prst="line">
            <a:avLst/>
          </a:prstGeom>
          <a:ln w="12700" cmpd="sng">
            <a:solidFill>
              <a:schemeClr val="tx2"/>
            </a:solidFill>
            <a:prstDash val="dot"/>
          </a:ln>
          <a:effectLst/>
        </p:spPr>
        <p:style>
          <a:lnRef idx="2">
            <a:schemeClr val="accent1"/>
          </a:lnRef>
          <a:fillRef idx="0">
            <a:schemeClr val="accent1"/>
          </a:fillRef>
          <a:effectRef idx="1">
            <a:schemeClr val="accent1"/>
          </a:effectRef>
          <a:fontRef idx="minor">
            <a:schemeClr val="tx1"/>
          </a:fontRef>
        </p:style>
      </p:cxnSp>
      <p:pic>
        <p:nvPicPr>
          <p:cNvPr id="9" name="Picture 8" descr="Undersideill_og_logo-200.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5230368"/>
            <a:ext cx="9144000" cy="1627632"/>
          </a:xfrm>
          <a:prstGeom prst="rect">
            <a:avLst/>
          </a:prstGeom>
        </p:spPr>
      </p:pic>
      <p:sp>
        <p:nvSpPr>
          <p:cNvPr id="11" name="Rectangle 10"/>
          <p:cNvSpPr/>
          <p:nvPr userDrawn="1"/>
        </p:nvSpPr>
        <p:spPr>
          <a:xfrm>
            <a:off x="268330" y="6375581"/>
            <a:ext cx="2689859" cy="338554"/>
          </a:xfrm>
          <a:prstGeom prst="rect">
            <a:avLst/>
          </a:prstGeom>
        </p:spPr>
        <p:txBody>
          <a:bodyPr wrap="none">
            <a:spAutoFit/>
          </a:bodyPr>
          <a:lstStyle/>
          <a:p>
            <a:pPr algn="l"/>
            <a:r>
              <a:rPr lang="en-GB" sz="1600" dirty="0" smtClean="0">
                <a:solidFill>
                  <a:schemeClr val="tx2"/>
                </a:solidFill>
              </a:rPr>
              <a:t>– Vi tar </a:t>
            </a:r>
            <a:r>
              <a:rPr lang="en-GB" sz="1600" dirty="0" err="1" smtClean="0">
                <a:solidFill>
                  <a:schemeClr val="tx2"/>
                </a:solidFill>
              </a:rPr>
              <a:t>ansvar</a:t>
            </a:r>
            <a:r>
              <a:rPr lang="en-GB" sz="1600" dirty="0" smtClean="0">
                <a:solidFill>
                  <a:schemeClr val="tx2"/>
                </a:solidFill>
              </a:rPr>
              <a:t> for </a:t>
            </a:r>
            <a:r>
              <a:rPr lang="en-GB" sz="1600" dirty="0" err="1" smtClean="0">
                <a:solidFill>
                  <a:schemeClr val="tx2"/>
                </a:solidFill>
              </a:rPr>
              <a:t>sjøvegen</a:t>
            </a:r>
            <a:endParaRPr lang="en-GB" sz="1600" dirty="0">
              <a:solidFill>
                <a:schemeClr val="tx2"/>
              </a:solidFill>
            </a:endParaRPr>
          </a:p>
        </p:txBody>
      </p:sp>
    </p:spTree>
    <p:extLst>
      <p:ext uri="{BB962C8B-B14F-4D97-AF65-F5344CB8AC3E}">
        <p14:creationId xmlns:p14="http://schemas.microsoft.com/office/powerpoint/2010/main" val="107420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en-US" dirty="0"/>
          </a:p>
        </p:txBody>
      </p:sp>
      <p:sp>
        <p:nvSpPr>
          <p:cNvPr id="3" name="Text Placeholder 2"/>
          <p:cNvSpPr>
            <a:spLocks noGrp="1"/>
          </p:cNvSpPr>
          <p:nvPr>
            <p:ph type="body" idx="1"/>
          </p:nvPr>
        </p:nvSpPr>
        <p:spPr>
          <a:xfrm>
            <a:off x="457200" y="1401188"/>
            <a:ext cx="4040188" cy="695269"/>
          </a:xfrm>
        </p:spPr>
        <p:txBody>
          <a:bodyPr anchor="t">
            <a:noAutofit/>
          </a:bodyPr>
          <a:lstStyle>
            <a:lvl1pPr marL="0" indent="0">
              <a:buNone/>
              <a:defRPr sz="2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42483"/>
            <a:ext cx="4040188" cy="34211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4645025" y="1401188"/>
            <a:ext cx="4041775" cy="695269"/>
          </a:xfrm>
        </p:spPr>
        <p:txBody>
          <a:bodyPr anchor="t">
            <a:noAutofit/>
          </a:bodyPr>
          <a:lstStyle>
            <a:lvl1pPr marL="0" indent="0">
              <a:buNone/>
              <a:defRPr sz="2800" b="1">
                <a:solidFill>
                  <a:srgbClr val="E9510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42484"/>
            <a:ext cx="4041775" cy="34211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cxnSp>
        <p:nvCxnSpPr>
          <p:cNvPr id="10" name="Straight Connector 9"/>
          <p:cNvCxnSpPr/>
          <p:nvPr userDrawn="1"/>
        </p:nvCxnSpPr>
        <p:spPr>
          <a:xfrm>
            <a:off x="457200" y="1324172"/>
            <a:ext cx="8229600" cy="0"/>
          </a:xfrm>
          <a:prstGeom prst="line">
            <a:avLst/>
          </a:prstGeom>
          <a:ln w="12700" cmpd="sng">
            <a:solidFill>
              <a:schemeClr val="tx2"/>
            </a:solidFill>
            <a:prstDash val="dot"/>
          </a:ln>
          <a:effectLst/>
        </p:spPr>
        <p:style>
          <a:lnRef idx="2">
            <a:schemeClr val="accent1"/>
          </a:lnRef>
          <a:fillRef idx="0">
            <a:schemeClr val="accent1"/>
          </a:fillRef>
          <a:effectRef idx="1">
            <a:schemeClr val="accent1"/>
          </a:effectRef>
          <a:fontRef idx="minor">
            <a:schemeClr val="tx1"/>
          </a:fontRef>
        </p:style>
      </p:cxnSp>
      <p:pic>
        <p:nvPicPr>
          <p:cNvPr id="11" name="Picture 10" descr="Undersideill_og_logo-200.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5230368"/>
            <a:ext cx="9144000" cy="1627632"/>
          </a:xfrm>
          <a:prstGeom prst="rect">
            <a:avLst/>
          </a:prstGeom>
        </p:spPr>
      </p:pic>
      <p:sp>
        <p:nvSpPr>
          <p:cNvPr id="13" name="Rectangle 12"/>
          <p:cNvSpPr/>
          <p:nvPr userDrawn="1"/>
        </p:nvSpPr>
        <p:spPr>
          <a:xfrm>
            <a:off x="268330" y="6375581"/>
            <a:ext cx="2689859" cy="338554"/>
          </a:xfrm>
          <a:prstGeom prst="rect">
            <a:avLst/>
          </a:prstGeom>
        </p:spPr>
        <p:txBody>
          <a:bodyPr wrap="none">
            <a:spAutoFit/>
          </a:bodyPr>
          <a:lstStyle/>
          <a:p>
            <a:pPr algn="l"/>
            <a:r>
              <a:rPr lang="en-GB" sz="1600" dirty="0" smtClean="0">
                <a:solidFill>
                  <a:schemeClr val="tx2"/>
                </a:solidFill>
              </a:rPr>
              <a:t>– Vi tar </a:t>
            </a:r>
            <a:r>
              <a:rPr lang="en-GB" sz="1600" dirty="0" err="1" smtClean="0">
                <a:solidFill>
                  <a:schemeClr val="tx2"/>
                </a:solidFill>
              </a:rPr>
              <a:t>ansvar</a:t>
            </a:r>
            <a:r>
              <a:rPr lang="en-GB" sz="1600" dirty="0" smtClean="0">
                <a:solidFill>
                  <a:schemeClr val="tx2"/>
                </a:solidFill>
              </a:rPr>
              <a:t> for </a:t>
            </a:r>
            <a:r>
              <a:rPr lang="en-GB" sz="1600" dirty="0" err="1" smtClean="0">
                <a:solidFill>
                  <a:schemeClr val="tx2"/>
                </a:solidFill>
              </a:rPr>
              <a:t>sjøvegen</a:t>
            </a:r>
            <a:endParaRPr lang="en-GB" sz="1600" dirty="0">
              <a:solidFill>
                <a:schemeClr val="tx2"/>
              </a:solidFill>
            </a:endParaRPr>
          </a:p>
        </p:txBody>
      </p:sp>
    </p:spTree>
    <p:extLst>
      <p:ext uri="{BB962C8B-B14F-4D97-AF65-F5344CB8AC3E}">
        <p14:creationId xmlns:p14="http://schemas.microsoft.com/office/powerpoint/2010/main" val="60237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pic>
        <p:nvPicPr>
          <p:cNvPr id="6" name="Picture 5" descr="Undersideill_og_logo-200.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5230368"/>
            <a:ext cx="9144000" cy="1627632"/>
          </a:xfrm>
          <a:prstGeom prst="rect">
            <a:avLst/>
          </a:prstGeom>
        </p:spPr>
      </p:pic>
      <p:cxnSp>
        <p:nvCxnSpPr>
          <p:cNvPr id="8" name="Straight Connector 7"/>
          <p:cNvCxnSpPr/>
          <p:nvPr userDrawn="1"/>
        </p:nvCxnSpPr>
        <p:spPr>
          <a:xfrm>
            <a:off x="457200" y="1324172"/>
            <a:ext cx="8229600" cy="0"/>
          </a:xfrm>
          <a:prstGeom prst="line">
            <a:avLst/>
          </a:prstGeom>
          <a:ln w="12700" cmpd="sng">
            <a:solidFill>
              <a:schemeClr val="tx2"/>
            </a:solidFill>
            <a:prstDash val="dot"/>
          </a:ln>
          <a:effectLst/>
        </p:spPr>
        <p:style>
          <a:lnRef idx="2">
            <a:schemeClr val="accent1"/>
          </a:lnRef>
          <a:fillRef idx="0">
            <a:schemeClr val="accent1"/>
          </a:fillRef>
          <a:effectRef idx="1">
            <a:schemeClr val="accent1"/>
          </a:effectRef>
          <a:fontRef idx="minor">
            <a:schemeClr val="tx1"/>
          </a:fontRef>
        </p:style>
      </p:cxnSp>
      <p:sp>
        <p:nvSpPr>
          <p:cNvPr id="9" name="Rectangle 8"/>
          <p:cNvSpPr/>
          <p:nvPr userDrawn="1"/>
        </p:nvSpPr>
        <p:spPr>
          <a:xfrm>
            <a:off x="268330" y="6375581"/>
            <a:ext cx="2689859" cy="338554"/>
          </a:xfrm>
          <a:prstGeom prst="rect">
            <a:avLst/>
          </a:prstGeom>
        </p:spPr>
        <p:txBody>
          <a:bodyPr wrap="none">
            <a:spAutoFit/>
          </a:bodyPr>
          <a:lstStyle/>
          <a:p>
            <a:pPr algn="l"/>
            <a:r>
              <a:rPr lang="en-GB" sz="1600" dirty="0" smtClean="0">
                <a:solidFill>
                  <a:schemeClr val="tx2"/>
                </a:solidFill>
              </a:rPr>
              <a:t>– Vi tar </a:t>
            </a:r>
            <a:r>
              <a:rPr lang="en-GB" sz="1600" dirty="0" err="1" smtClean="0">
                <a:solidFill>
                  <a:schemeClr val="tx2"/>
                </a:solidFill>
              </a:rPr>
              <a:t>ansvar</a:t>
            </a:r>
            <a:r>
              <a:rPr lang="en-GB" sz="1600" dirty="0" smtClean="0">
                <a:solidFill>
                  <a:schemeClr val="tx2"/>
                </a:solidFill>
              </a:rPr>
              <a:t> for </a:t>
            </a:r>
            <a:r>
              <a:rPr lang="en-GB" sz="1600" dirty="0" err="1" smtClean="0">
                <a:solidFill>
                  <a:schemeClr val="tx2"/>
                </a:solidFill>
              </a:rPr>
              <a:t>sjøvegen</a:t>
            </a:r>
            <a:endParaRPr lang="en-GB" sz="1600" dirty="0">
              <a:solidFill>
                <a:schemeClr val="tx2"/>
              </a:solidFill>
            </a:endParaRPr>
          </a:p>
        </p:txBody>
      </p:sp>
    </p:spTree>
    <p:extLst>
      <p:ext uri="{BB962C8B-B14F-4D97-AF65-F5344CB8AC3E}">
        <p14:creationId xmlns:p14="http://schemas.microsoft.com/office/powerpoint/2010/main" val="249762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delingsoverskrift">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97015" y="4310171"/>
            <a:ext cx="7596045" cy="1145990"/>
          </a:xfrm>
        </p:spPr>
        <p:txBody>
          <a:bodyPr anchor="t">
            <a:normAutofit/>
          </a:bodyPr>
          <a:lstStyle>
            <a:lvl1pPr marL="0" indent="0" algn="ctr">
              <a:buNone/>
              <a:defRPr sz="2200" b="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cxnSp>
        <p:nvCxnSpPr>
          <p:cNvPr id="7" name="Straight Connector 6"/>
          <p:cNvCxnSpPr/>
          <p:nvPr userDrawn="1"/>
        </p:nvCxnSpPr>
        <p:spPr>
          <a:xfrm>
            <a:off x="2025811" y="2258031"/>
            <a:ext cx="5138452" cy="0"/>
          </a:xfrm>
          <a:prstGeom prst="line">
            <a:avLst/>
          </a:prstGeom>
          <a:ln w="12700" cmpd="sng">
            <a:solidFill>
              <a:schemeClr val="accent1"/>
            </a:solidFill>
            <a:prstDash val="dot"/>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2025811" y="3809275"/>
            <a:ext cx="5138452" cy="0"/>
          </a:xfrm>
          <a:prstGeom prst="line">
            <a:avLst/>
          </a:prstGeom>
          <a:ln w="12700" cmpd="sng">
            <a:solidFill>
              <a:schemeClr val="accent1"/>
            </a:solidFill>
            <a:prstDash val="dot"/>
          </a:ln>
          <a:effectLst/>
        </p:spPr>
        <p:style>
          <a:lnRef idx="2">
            <a:schemeClr val="accent1"/>
          </a:lnRef>
          <a:fillRef idx="0">
            <a:schemeClr val="accent1"/>
          </a:fillRef>
          <a:effectRef idx="1">
            <a:schemeClr val="accent1"/>
          </a:effectRef>
          <a:fontRef idx="minor">
            <a:schemeClr val="tx1"/>
          </a:fontRef>
        </p:style>
      </p:cxnSp>
      <p:pic>
        <p:nvPicPr>
          <p:cNvPr id="12" name="Picture 11" descr="Baksideill_03-200.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5148072"/>
            <a:ext cx="9144000" cy="1709928"/>
          </a:xfrm>
          <a:prstGeom prst="rect">
            <a:avLst/>
          </a:prstGeom>
        </p:spPr>
      </p:pic>
      <p:pic>
        <p:nvPicPr>
          <p:cNvPr id="13" name="Picture 12" descr="Baksidelogo_300.png"/>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657777" y="548644"/>
            <a:ext cx="1874520" cy="1353312"/>
          </a:xfrm>
          <a:prstGeom prst="rect">
            <a:avLst/>
          </a:prstGeom>
        </p:spPr>
      </p:pic>
      <p:sp>
        <p:nvSpPr>
          <p:cNvPr id="18" name="TextBox 17"/>
          <p:cNvSpPr txBox="1"/>
          <p:nvPr userDrawn="1"/>
        </p:nvSpPr>
        <p:spPr>
          <a:xfrm>
            <a:off x="1335923" y="2405550"/>
            <a:ext cx="6518229" cy="1200329"/>
          </a:xfrm>
          <a:prstGeom prst="rect">
            <a:avLst/>
          </a:prstGeom>
          <a:noFill/>
        </p:spPr>
        <p:txBody>
          <a:bodyPr wrap="square" rtlCol="0" anchor="ctr">
            <a:spAutoFit/>
          </a:bodyPr>
          <a:lstStyle/>
          <a:p>
            <a:pPr algn="ctr"/>
            <a:r>
              <a:rPr lang="nb-NO" sz="3600" dirty="0" smtClean="0">
                <a:solidFill>
                  <a:schemeClr val="accent1"/>
                </a:solidFill>
              </a:rPr>
              <a:t>TAKK FOR OPPMERKSOMHETEN</a:t>
            </a:r>
            <a:endParaRPr lang="en-US" sz="3600" dirty="0">
              <a:solidFill>
                <a:schemeClr val="accent1"/>
              </a:solidFill>
            </a:endParaRPr>
          </a:p>
        </p:txBody>
      </p:sp>
      <p:sp>
        <p:nvSpPr>
          <p:cNvPr id="19" name="TextBox 18"/>
          <p:cNvSpPr txBox="1"/>
          <p:nvPr userDrawn="1"/>
        </p:nvSpPr>
        <p:spPr>
          <a:xfrm>
            <a:off x="797015" y="3935906"/>
            <a:ext cx="7596044" cy="430887"/>
          </a:xfrm>
          <a:prstGeom prst="rect">
            <a:avLst/>
          </a:prstGeom>
          <a:noFill/>
        </p:spPr>
        <p:txBody>
          <a:bodyPr wrap="square" rtlCol="0" anchor="ctr">
            <a:spAutoFit/>
          </a:bodyPr>
          <a:lstStyle/>
          <a:p>
            <a:pPr lvl="0" algn="ctr"/>
            <a:r>
              <a:rPr lang="nb-NO" sz="2200" b="1" dirty="0" err="1" smtClean="0">
                <a:solidFill>
                  <a:schemeClr val="bg1"/>
                </a:solidFill>
              </a:rPr>
              <a:t>www.kystverket.no</a:t>
            </a:r>
            <a:endParaRPr lang="nb-NO" sz="2200" b="1" dirty="0" smtClean="0">
              <a:solidFill>
                <a:schemeClr val="bg1"/>
              </a:solidFill>
            </a:endParaRPr>
          </a:p>
        </p:txBody>
      </p:sp>
    </p:spTree>
    <p:extLst>
      <p:ext uri="{BB962C8B-B14F-4D97-AF65-F5344CB8AC3E}">
        <p14:creationId xmlns:p14="http://schemas.microsoft.com/office/powerpoint/2010/main" val="231006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53EE0E-62D5-7C4E-A9DE-E2404AB69666}" type="datetimeFigureOut">
              <a:rPr lang="en-US" smtClean="0"/>
              <a:pPr/>
              <a:t>8/24/2017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10AF781-9AF6-D34D-AE18-5B607B564EFE}" type="slidenum">
              <a:rPr lang="en-US" smtClean="0"/>
              <a:pPr/>
              <a:t>‹#›</a:t>
            </a:fld>
            <a:endParaRPr lang="en-US"/>
          </a:p>
        </p:txBody>
      </p:sp>
    </p:spTree>
    <p:extLst>
      <p:ext uri="{BB962C8B-B14F-4D97-AF65-F5344CB8AC3E}">
        <p14:creationId xmlns:p14="http://schemas.microsoft.com/office/powerpoint/2010/main" val="3945028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Klikk for å redigere tittelstil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53EE0E-62D5-7C4E-A9DE-E2404AB69666}" type="datetimeFigureOut">
              <a:rPr lang="en-US" smtClean="0"/>
              <a:pPr/>
              <a:t>8/24/2017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10AF781-9AF6-D34D-AE18-5B607B564EFE}" type="slidenum">
              <a:rPr lang="en-US" smtClean="0"/>
              <a:pPr/>
              <a:t>‹#›</a:t>
            </a:fld>
            <a:endParaRPr lang="en-US"/>
          </a:p>
        </p:txBody>
      </p:sp>
    </p:spTree>
    <p:extLst>
      <p:ext uri="{BB962C8B-B14F-4D97-AF65-F5344CB8AC3E}">
        <p14:creationId xmlns:p14="http://schemas.microsoft.com/office/powerpoint/2010/main" val="418753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995326"/>
          </a:xfrm>
          <a:prstGeom prst="rect">
            <a:avLst/>
          </a:prstGeom>
        </p:spPr>
        <p:txBody>
          <a:bodyPr vert="horz" lIns="91440" tIns="45720" rIns="91440" bIns="45720" rtlCol="0" anchor="ctr">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457200" y="1600201"/>
            <a:ext cx="8229600" cy="4252408"/>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Tree>
    <p:extLst>
      <p:ext uri="{BB962C8B-B14F-4D97-AF65-F5344CB8AC3E}">
        <p14:creationId xmlns:p14="http://schemas.microsoft.com/office/powerpoint/2010/main" val="1175846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1" r:id="rId6"/>
    <p:sldLayoutId id="2147483658" r:id="rId7"/>
    <p:sldLayoutId id="2147483659" r:id="rId8"/>
  </p:sldLayoutIdLst>
  <p:txStyles>
    <p:titleStyle>
      <a:lvl1pPr algn="l" defTabSz="457200" rtl="0" eaLnBrk="1" latinLnBrk="0" hangingPunct="1">
        <a:spcBef>
          <a:spcPct val="0"/>
        </a:spcBef>
        <a:buNone/>
        <a:defRPr sz="38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regjeringen.no/contentassets/8049c66fb8fc4942a094f0a7d42c9cdc/veiledning-til-kommunene-6.-juni-2017.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sjofartsdir.no/fritidsbat/regelverk-for-fritidsbat/Sjoveisreglen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lovdata.no/dokument/NL/lov/2009-04-17-19#KAPITTEL_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lovdata.no/dokument/SF/forskrift/2009-12-15-1546"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kystverket.no/globalassets/regelverk/havne-og-farvannsloven/veileder---fartsforskriften.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lovdata.no/dokument/SF/forskrift/2012-11-02-10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kystinfo.no/"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Vannscooterforskriften </a:t>
            </a:r>
            <a:r>
              <a:rPr lang="en-US" dirty="0" err="1" smtClean="0"/>
              <a:t>fjernet</a:t>
            </a:r>
            <a:endParaRPr lang="en-US" dirty="0"/>
          </a:p>
        </p:txBody>
      </p:sp>
      <p:cxnSp>
        <p:nvCxnSpPr>
          <p:cNvPr id="4" name="Straight Connector 3"/>
          <p:cNvCxnSpPr/>
          <p:nvPr/>
        </p:nvCxnSpPr>
        <p:spPr>
          <a:xfrm>
            <a:off x="685800" y="2268903"/>
            <a:ext cx="4004328"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685800" y="4036523"/>
            <a:ext cx="4004328"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sp>
        <p:nvSpPr>
          <p:cNvPr id="6" name="Rektangel 5"/>
          <p:cNvSpPr/>
          <p:nvPr/>
        </p:nvSpPr>
        <p:spPr>
          <a:xfrm>
            <a:off x="499188" y="4995947"/>
            <a:ext cx="2813180" cy="830997"/>
          </a:xfrm>
          <a:prstGeom prst="rect">
            <a:avLst/>
          </a:prstGeom>
        </p:spPr>
        <p:txBody>
          <a:bodyPr wrap="square">
            <a:spAutoFit/>
          </a:bodyPr>
          <a:lstStyle/>
          <a:p>
            <a:r>
              <a:rPr lang="nb-NO" sz="1600" dirty="0" smtClean="0">
                <a:solidFill>
                  <a:schemeClr val="bg1"/>
                </a:solidFill>
                <a:effectLst>
                  <a:outerShdw blurRad="38100" dist="38100" dir="2700000" algn="tl">
                    <a:srgbClr val="000000">
                      <a:alpha val="43137"/>
                    </a:srgbClr>
                  </a:outerShdw>
                </a:effectLst>
              </a:rPr>
              <a:t>Thor Messel</a:t>
            </a:r>
          </a:p>
          <a:p>
            <a:r>
              <a:rPr lang="nb-NO" sz="1600" dirty="0" smtClean="0">
                <a:solidFill>
                  <a:schemeClr val="bg1"/>
                </a:solidFill>
                <a:effectLst>
                  <a:outerShdw blurRad="38100" dist="38100" dir="2700000" algn="tl">
                    <a:srgbClr val="000000">
                      <a:alpha val="43137"/>
                    </a:srgbClr>
                  </a:outerShdw>
                </a:effectLst>
              </a:rPr>
              <a:t>seniorrådgiver</a:t>
            </a:r>
            <a:br>
              <a:rPr lang="nb-NO" sz="1600" dirty="0" smtClean="0">
                <a:solidFill>
                  <a:schemeClr val="bg1"/>
                </a:solidFill>
                <a:effectLst>
                  <a:outerShdw blurRad="38100" dist="38100" dir="2700000" algn="tl">
                    <a:srgbClr val="000000">
                      <a:alpha val="43137"/>
                    </a:srgbClr>
                  </a:outerShdw>
                </a:effectLst>
              </a:rPr>
            </a:br>
            <a:r>
              <a:rPr lang="nb-NO" sz="1600" dirty="0" smtClean="0">
                <a:solidFill>
                  <a:schemeClr val="bg1"/>
                </a:solidFill>
                <a:effectLst>
                  <a:outerShdw blurRad="38100" dist="38100" dir="2700000" algn="tl">
                    <a:srgbClr val="000000">
                      <a:alpha val="43137"/>
                    </a:srgbClr>
                  </a:outerShdw>
                </a:effectLst>
              </a:rPr>
              <a:t>Oslo 24 August 2017</a:t>
            </a:r>
            <a:endParaRPr lang="nb-NO" sz="1600" dirty="0">
              <a:solidFill>
                <a:schemeClr val="bg1"/>
              </a:solidFill>
              <a:effectLst>
                <a:outerShdw blurRad="38100" dist="38100" dir="2700000" algn="tl">
                  <a:srgbClr val="000000">
                    <a:alpha val="43137"/>
                  </a:srgbClr>
                </a:outerShdw>
              </a:effectLst>
            </a:endParaRPr>
          </a:p>
        </p:txBody>
      </p:sp>
      <p:sp>
        <p:nvSpPr>
          <p:cNvPr id="7" name="TekstSylinder 6"/>
          <p:cNvSpPr txBox="1"/>
          <p:nvPr/>
        </p:nvSpPr>
        <p:spPr>
          <a:xfrm>
            <a:off x="884478" y="3176979"/>
            <a:ext cx="4855779" cy="369332"/>
          </a:xfrm>
          <a:prstGeom prst="rect">
            <a:avLst/>
          </a:prstGeom>
          <a:noFill/>
        </p:spPr>
        <p:txBody>
          <a:bodyPr wrap="square" rtlCol="0">
            <a:spAutoFit/>
          </a:bodyPr>
          <a:lstStyle/>
          <a:p>
            <a:r>
              <a:rPr lang="nb-NO" dirty="0" smtClean="0">
                <a:solidFill>
                  <a:schemeClr val="bg1"/>
                </a:solidFill>
              </a:rPr>
              <a:t>Hva Nå?</a:t>
            </a:r>
            <a:endParaRPr lang="nb-NO" dirty="0">
              <a:solidFill>
                <a:schemeClr val="bg1"/>
              </a:solidFill>
            </a:endParaRPr>
          </a:p>
        </p:txBody>
      </p:sp>
    </p:spTree>
    <p:extLst>
      <p:ext uri="{BB962C8B-B14F-4D97-AF65-F5344CB8AC3E}">
        <p14:creationId xmlns:p14="http://schemas.microsoft.com/office/powerpoint/2010/main" val="2705826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Forskjell på vannscooter og «andre småbåter»</a:t>
            </a:r>
            <a:endParaRPr lang="nb-NO" dirty="0"/>
          </a:p>
        </p:txBody>
      </p:sp>
      <p:sp>
        <p:nvSpPr>
          <p:cNvPr id="3" name="Plassholder for innhold 2"/>
          <p:cNvSpPr>
            <a:spLocks noGrp="1"/>
          </p:cNvSpPr>
          <p:nvPr>
            <p:ph idx="1"/>
          </p:nvPr>
        </p:nvSpPr>
        <p:spPr>
          <a:xfrm>
            <a:off x="457200" y="1600201"/>
            <a:ext cx="8119641" cy="3457936"/>
          </a:xfrm>
        </p:spPr>
        <p:txBody>
          <a:bodyPr>
            <a:normAutofit fontScale="85000" lnSpcReduction="10000"/>
          </a:bodyPr>
          <a:lstStyle/>
          <a:p>
            <a:pPr>
              <a:buFontTx/>
              <a:buChar char="-"/>
            </a:pPr>
            <a:r>
              <a:rPr lang="nb-NO" dirty="0" smtClean="0"/>
              <a:t>Det er Sjøfartsdirektoratet som sertifiserer og beskriver de forskjellige type fritidsbåter og andre båter.	</a:t>
            </a:r>
          </a:p>
          <a:p>
            <a:pPr>
              <a:buFontTx/>
              <a:buChar char="-"/>
            </a:pPr>
            <a:r>
              <a:rPr lang="nb-NO" dirty="0" smtClean="0"/>
              <a:t>Kystverket er myndighet i forhold til bruk av farvannet. Regulert gjennom have- og farvannsloven</a:t>
            </a:r>
          </a:p>
          <a:p>
            <a:pPr>
              <a:buFontTx/>
              <a:buChar char="-"/>
            </a:pPr>
            <a:r>
              <a:rPr lang="nb-NO" dirty="0"/>
              <a:t>Vannscooter er </a:t>
            </a:r>
            <a:r>
              <a:rPr lang="nb-NO" dirty="0" smtClean="0"/>
              <a:t>og har alltid vært definert som et </a:t>
            </a:r>
            <a:r>
              <a:rPr lang="nb-NO" dirty="0"/>
              <a:t>fritidsfartøy i den nasjonale lovgivningen</a:t>
            </a:r>
            <a:r>
              <a:rPr lang="nb-NO" dirty="0" smtClean="0"/>
              <a:t>.</a:t>
            </a:r>
          </a:p>
          <a:p>
            <a:pPr>
              <a:buFontTx/>
              <a:buChar char="-"/>
            </a:pPr>
            <a:r>
              <a:rPr lang="nb-NO" dirty="0" smtClean="0"/>
              <a:t>Den nå opphevede vannscooterforskriften la spesielle begrensninger på vannscooter framfor andre fritidsfartøy. </a:t>
            </a:r>
            <a:endParaRPr lang="nb-NO" dirty="0"/>
          </a:p>
          <a:p>
            <a:pPr>
              <a:buFontTx/>
              <a:buChar char="-"/>
            </a:pPr>
            <a:endParaRPr lang="nb-NO" dirty="0" smtClean="0"/>
          </a:p>
          <a:p>
            <a:pPr>
              <a:buFontTx/>
              <a:buChar char="-"/>
            </a:pPr>
            <a:endParaRPr lang="nb-NO"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Forskjell på vannscooter og «andre småbåter</a:t>
            </a:r>
            <a:r>
              <a:rPr lang="nb-NO" dirty="0" smtClean="0"/>
              <a:t>» i bruk</a:t>
            </a:r>
            <a:endParaRPr lang="nb-NO" dirty="0"/>
          </a:p>
        </p:txBody>
      </p:sp>
      <p:sp>
        <p:nvSpPr>
          <p:cNvPr id="3" name="Plassholder for innhold 2"/>
          <p:cNvSpPr>
            <a:spLocks noGrp="1"/>
          </p:cNvSpPr>
          <p:nvPr>
            <p:ph idx="1"/>
          </p:nvPr>
        </p:nvSpPr>
        <p:spPr>
          <a:xfrm>
            <a:off x="457200" y="1600201"/>
            <a:ext cx="8229600" cy="4314462"/>
          </a:xfrm>
        </p:spPr>
        <p:txBody>
          <a:bodyPr>
            <a:normAutofit fontScale="92500"/>
          </a:bodyPr>
          <a:lstStyle/>
          <a:p>
            <a:pPr marL="0" indent="0">
              <a:buNone/>
            </a:pPr>
            <a:r>
              <a:rPr lang="nb-NO" dirty="0" smtClean="0"/>
              <a:t>Vannscootere og lignende fartøy er ofte mer manøvrerbare og kan ofte akselerere raskere enn tradisjonelle båter.</a:t>
            </a:r>
          </a:p>
          <a:p>
            <a:pPr marL="0" indent="0">
              <a:buNone/>
            </a:pPr>
            <a:r>
              <a:rPr lang="nb-NO" dirty="0" smtClean="0"/>
              <a:t>Dette kan sees på som en fare eller en fordel sikkerhetsmessig avhengig av innfallsvinkel.</a:t>
            </a:r>
          </a:p>
          <a:p>
            <a:pPr marL="0" indent="0">
              <a:buNone/>
            </a:pPr>
            <a:r>
              <a:rPr lang="nb-NO" dirty="0" smtClean="0"/>
              <a:t>Faren kan ligge i uforutsigbar manøvrering for andre fartøy, mens en fordel kan være rask unna manøver eller hurtig fartsendring ved fare for kollisjon osv.</a:t>
            </a:r>
          </a:p>
          <a:p>
            <a:pPr marL="0" indent="0">
              <a:buNone/>
            </a:pPr>
            <a:r>
              <a:rPr lang="nb-NO" dirty="0" smtClean="0"/>
              <a:t>Brukeren av vannscooteren sin oppførsel og holdning vil derfor influere på om fartøyet er en fare eller ikke.</a:t>
            </a:r>
          </a:p>
          <a:p>
            <a:pPr marL="0" indent="0">
              <a:buNone/>
            </a:pPr>
            <a:endParaRPr lang="nb-N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83580" y="274638"/>
            <a:ext cx="8229600" cy="995326"/>
          </a:xfrm>
        </p:spPr>
        <p:txBody>
          <a:bodyPr>
            <a:normAutofit fontScale="90000"/>
          </a:bodyPr>
          <a:lstStyle/>
          <a:p>
            <a:r>
              <a:rPr lang="nb-NO" dirty="0" smtClean="0"/>
              <a:t>Regulering av bruk av vannscooter </a:t>
            </a:r>
            <a:r>
              <a:rPr lang="nb-NO" dirty="0" err="1" smtClean="0"/>
              <a:t>o.l</a:t>
            </a:r>
            <a:endParaRPr lang="nb-NO" dirty="0"/>
          </a:p>
        </p:txBody>
      </p:sp>
      <p:sp>
        <p:nvSpPr>
          <p:cNvPr id="6" name="Plassholder for innhold 5"/>
          <p:cNvSpPr>
            <a:spLocks noGrp="1"/>
          </p:cNvSpPr>
          <p:nvPr>
            <p:ph idx="1"/>
          </p:nvPr>
        </p:nvSpPr>
        <p:spPr>
          <a:xfrm>
            <a:off x="630820" y="1600200"/>
            <a:ext cx="8229600" cy="4522808"/>
          </a:xfrm>
        </p:spPr>
        <p:txBody>
          <a:bodyPr>
            <a:normAutofit fontScale="77500" lnSpcReduction="20000"/>
          </a:bodyPr>
          <a:lstStyle/>
          <a:p>
            <a:pPr marL="0" indent="0">
              <a:buNone/>
            </a:pPr>
            <a:r>
              <a:rPr lang="nb-NO" dirty="0" smtClean="0"/>
              <a:t>Ved opphevelsen av «vannscooterforskriften» </a:t>
            </a:r>
            <a:r>
              <a:rPr lang="nb-NO" dirty="0"/>
              <a:t>utga Samferdselsdepartementet en </a:t>
            </a:r>
            <a:r>
              <a:rPr lang="nb-NO" dirty="0">
                <a:hlinkClick r:id="rId3"/>
              </a:rPr>
              <a:t>veileder</a:t>
            </a:r>
            <a:r>
              <a:rPr lang="nb-NO" dirty="0"/>
              <a:t>. </a:t>
            </a:r>
            <a:r>
              <a:rPr lang="nb-NO" dirty="0" smtClean="0"/>
              <a:t>Her skisseres mulighetene og begrensningene for å regulere blant annet vannscooter i kommunens sjøområde.</a:t>
            </a:r>
          </a:p>
          <a:p>
            <a:pPr marL="0" indent="0">
              <a:buNone/>
            </a:pPr>
            <a:r>
              <a:rPr lang="nb-NO" dirty="0" smtClean="0"/>
              <a:t>- </a:t>
            </a:r>
            <a:r>
              <a:rPr lang="nb-NO" b="1" dirty="0" smtClean="0"/>
              <a:t>Motorferdselloven</a:t>
            </a:r>
          </a:p>
          <a:p>
            <a:pPr marL="0" indent="0">
              <a:buNone/>
            </a:pPr>
            <a:r>
              <a:rPr lang="nb-NO" dirty="0" smtClean="0"/>
              <a:t>- </a:t>
            </a:r>
            <a:r>
              <a:rPr lang="nb-NO" b="1" dirty="0" smtClean="0"/>
              <a:t>Havne- og farvannsloven</a:t>
            </a:r>
          </a:p>
          <a:p>
            <a:pPr marL="0" indent="0">
              <a:buNone/>
            </a:pPr>
            <a:r>
              <a:rPr lang="nb-NO" dirty="0" smtClean="0"/>
              <a:t>	- Fartsforskrifter både lokale og sentrale</a:t>
            </a:r>
          </a:p>
          <a:p>
            <a:pPr marL="0" indent="0">
              <a:buNone/>
            </a:pPr>
            <a:r>
              <a:rPr lang="nb-NO" dirty="0"/>
              <a:t>	</a:t>
            </a:r>
            <a:r>
              <a:rPr lang="nb-NO" dirty="0" smtClean="0"/>
              <a:t>- Lokale ordensforskrifter</a:t>
            </a:r>
          </a:p>
          <a:p>
            <a:pPr>
              <a:buFontTx/>
              <a:buChar char="-"/>
            </a:pPr>
            <a:r>
              <a:rPr lang="nb-NO" b="1" dirty="0" smtClean="0"/>
              <a:t>Plan- og bygningsloven </a:t>
            </a:r>
            <a:r>
              <a:rPr lang="nb-NO" dirty="0" smtClean="0"/>
              <a:t>med bruk av bestemmelser</a:t>
            </a:r>
          </a:p>
          <a:p>
            <a:pPr marL="0" indent="0">
              <a:buNone/>
            </a:pPr>
            <a:endParaRPr lang="nb-NO" dirty="0"/>
          </a:p>
          <a:p>
            <a:pPr marL="0" indent="0">
              <a:buNone/>
            </a:pPr>
            <a:r>
              <a:rPr lang="nb-NO" dirty="0" smtClean="0">
                <a:hlinkClick r:id="rId4"/>
              </a:rPr>
              <a:t>Sjøveisreglene</a:t>
            </a:r>
            <a:r>
              <a:rPr lang="nb-NO" dirty="0" smtClean="0"/>
              <a:t> gir også begrensninger på ferdsel til sjøs.</a:t>
            </a:r>
            <a:endParaRPr lang="nb-NO" dirty="0"/>
          </a:p>
          <a:p>
            <a:pPr>
              <a:buFontTx/>
              <a:buChar char="-"/>
            </a:pPr>
            <a:endParaRPr lang="nb-NO" dirty="0" smtClean="0"/>
          </a:p>
          <a:p>
            <a:pPr marL="0" indent="0">
              <a:buNone/>
            </a:pPr>
            <a:r>
              <a:rPr lang="nb-NO" dirty="0"/>
              <a:t>	</a:t>
            </a:r>
            <a:endParaRPr lang="nb-NO" dirty="0" smtClean="0"/>
          </a:p>
          <a:p>
            <a:pPr marL="0" indent="0">
              <a:buNone/>
            </a:pPr>
            <a:endParaRPr lang="nb-NO" dirty="0" smtClean="0"/>
          </a:p>
          <a:p>
            <a:pPr marL="0" indent="0">
              <a:buNone/>
            </a:pPr>
            <a:endParaRPr lang="nb-NO" dirty="0"/>
          </a:p>
          <a:p>
            <a:pPr marL="0" indent="0">
              <a:buNone/>
            </a:pPr>
            <a:endParaRPr lang="nb-NO"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15746"/>
            <a:ext cx="8229600" cy="763929"/>
          </a:xfrm>
        </p:spPr>
        <p:txBody>
          <a:bodyPr>
            <a:normAutofit fontScale="90000"/>
          </a:bodyPr>
          <a:lstStyle/>
          <a:p>
            <a:pPr algn="ctr"/>
            <a:r>
              <a:rPr lang="nb-NO" dirty="0" smtClean="0"/>
              <a:t/>
            </a:r>
            <a:br>
              <a:rPr lang="nb-NO" dirty="0" smtClean="0"/>
            </a:br>
            <a:r>
              <a:rPr lang="nb-NO" dirty="0" smtClean="0"/>
              <a:t>Regulering av bruk av vannscooter </a:t>
            </a:r>
            <a:r>
              <a:rPr lang="nb-NO" dirty="0" err="1" smtClean="0"/>
              <a:t>o.l</a:t>
            </a:r>
            <a:r>
              <a:rPr lang="nb-NO" dirty="0" smtClean="0"/>
              <a:t/>
            </a:r>
            <a:br>
              <a:rPr lang="nb-NO" dirty="0" smtClean="0"/>
            </a:br>
            <a:r>
              <a:rPr lang="nb-NO" dirty="0" smtClean="0"/>
              <a:t>Havne- og farvannsloven</a:t>
            </a:r>
            <a:endParaRPr lang="nb-NO" dirty="0"/>
          </a:p>
        </p:txBody>
      </p:sp>
      <p:sp>
        <p:nvSpPr>
          <p:cNvPr id="3" name="Plassholder for innhold 2"/>
          <p:cNvSpPr>
            <a:spLocks noGrp="1"/>
          </p:cNvSpPr>
          <p:nvPr>
            <p:ph idx="1"/>
          </p:nvPr>
        </p:nvSpPr>
        <p:spPr>
          <a:xfrm>
            <a:off x="457200" y="1458410"/>
            <a:ext cx="8229600" cy="4661035"/>
          </a:xfrm>
        </p:spPr>
        <p:txBody>
          <a:bodyPr>
            <a:normAutofit fontScale="62500" lnSpcReduction="20000"/>
          </a:bodyPr>
          <a:lstStyle/>
          <a:p>
            <a:pPr marL="0" indent="0">
              <a:buNone/>
            </a:pPr>
            <a:r>
              <a:rPr lang="nb-NO" dirty="0" err="1" smtClean="0">
                <a:hlinkClick r:id="rId3"/>
              </a:rPr>
              <a:t>Havne-og</a:t>
            </a:r>
            <a:r>
              <a:rPr lang="nb-NO" dirty="0" smtClean="0">
                <a:hlinkClick r:id="rId3"/>
              </a:rPr>
              <a:t> farvannsloven</a:t>
            </a:r>
            <a:r>
              <a:rPr lang="nb-NO" dirty="0" smtClean="0"/>
              <a:t> § 4 1 ledd. </a:t>
            </a:r>
            <a:r>
              <a:rPr lang="nb-NO" dirty="0"/>
              <a:t>definerer fartøy </a:t>
            </a:r>
            <a:r>
              <a:rPr lang="nb-NO" dirty="0" smtClean="0"/>
              <a:t>som; </a:t>
            </a:r>
            <a:r>
              <a:rPr lang="nb-NO" sz="2600" dirty="0" smtClean="0"/>
              <a:t>«enhver </a:t>
            </a:r>
            <a:r>
              <a:rPr lang="nb-NO" sz="2600" dirty="0"/>
              <a:t>flytende innretning som kan brukes som transportmiddel, fremkomstmiddel, løfteinnretning, oppholdssted, produksjonssted eller lagersted, herunder undervannsfartøyer av enhver art</a:t>
            </a:r>
            <a:r>
              <a:rPr lang="nb-NO" sz="2600" b="1" dirty="0" smtClean="0"/>
              <a:t>.»</a:t>
            </a:r>
          </a:p>
          <a:p>
            <a:pPr marL="0" indent="0">
              <a:buNone/>
            </a:pPr>
            <a:endParaRPr lang="nb-NO" sz="2600" b="1" dirty="0" smtClean="0">
              <a:hlinkClick r:id="rId4"/>
            </a:endParaRPr>
          </a:p>
          <a:p>
            <a:pPr marL="0" indent="0">
              <a:buNone/>
            </a:pPr>
            <a:r>
              <a:rPr lang="nb-NO" dirty="0" smtClean="0">
                <a:hlinkClick r:id="rId4"/>
              </a:rPr>
              <a:t>Sentral fartsforskrift </a:t>
            </a:r>
            <a:r>
              <a:rPr lang="nb-NO" dirty="0" smtClean="0"/>
              <a:t>§ </a:t>
            </a:r>
            <a:r>
              <a:rPr lang="nb-NO" dirty="0"/>
              <a:t>2 </a:t>
            </a:r>
            <a:r>
              <a:rPr lang="nb-NO" dirty="0" smtClean="0"/>
              <a:t>sier: </a:t>
            </a:r>
            <a:r>
              <a:rPr lang="nb-NO" sz="2600" dirty="0" smtClean="0"/>
              <a:t>«Fartøyer </a:t>
            </a:r>
            <a:r>
              <a:rPr lang="nb-NO" sz="2600" dirty="0"/>
              <a:t>skal utvise forsiktighet og avpasse farten etter fartøyets størrelse, konstruksjon, manøvreringsevne og farvannsforholdene, slik at det ikke ved bølgeslag eller på annen måte oppstår skade eller fare for skade på personer, herunder badende, andre fartøyer, farvannets strandlinjer, kaier, akvakulturanlegg eller omgivelsene for øvrig</a:t>
            </a:r>
            <a:r>
              <a:rPr lang="nb-NO" sz="2600" dirty="0" smtClean="0"/>
              <a:t>.»</a:t>
            </a:r>
          </a:p>
          <a:p>
            <a:pPr marL="0" indent="0">
              <a:buNone/>
            </a:pPr>
            <a:endParaRPr lang="nb-NO" sz="2400" dirty="0" smtClean="0"/>
          </a:p>
          <a:p>
            <a:pPr marL="0" indent="0">
              <a:buNone/>
            </a:pPr>
            <a:r>
              <a:rPr lang="nb-NO" dirty="0" smtClean="0"/>
              <a:t>§ </a:t>
            </a:r>
            <a:r>
              <a:rPr lang="nb-NO" dirty="0"/>
              <a:t>3 s</a:t>
            </a:r>
            <a:r>
              <a:rPr lang="nb-NO" dirty="0" smtClean="0"/>
              <a:t>ier: </a:t>
            </a:r>
            <a:r>
              <a:rPr lang="nb-NO" sz="2600" dirty="0" smtClean="0"/>
              <a:t>«Fartøy </a:t>
            </a:r>
            <a:r>
              <a:rPr lang="nb-NO" sz="2600" dirty="0"/>
              <a:t>som nevnt i § 1 som passerer innenfor en avstand av 50 meter fra steder hvor bading pågår, skal ikke gå med større fart enn 5 knop (ca. 9,2 km/time).</a:t>
            </a:r>
          </a:p>
          <a:p>
            <a:pPr marL="0" indent="0">
              <a:buNone/>
            </a:pPr>
            <a:r>
              <a:rPr lang="nb-NO" sz="2600" dirty="0"/>
              <a:t>Ankring av eller ferdsel med maskindrevne fartøyer eller seilfartøyer, herunder seilbrett, innenfor merkebøyer utlagt ved offentlige badeplasser</a:t>
            </a:r>
            <a:r>
              <a:rPr lang="nb-NO" sz="2600" baseline="30000" dirty="0"/>
              <a:t>1</a:t>
            </a:r>
            <a:r>
              <a:rPr lang="nb-NO" sz="2600" dirty="0"/>
              <a:t> er forbudt unntatt i forbindelse med ervervsmessig låssetting av fisk i posenot. Det er ikke tillatt å fortøye i </a:t>
            </a:r>
            <a:r>
              <a:rPr lang="nb-NO" sz="2600" dirty="0" smtClean="0"/>
              <a:t>merkebøyer»</a:t>
            </a:r>
          </a:p>
          <a:p>
            <a:pPr marL="0" indent="0">
              <a:buNone/>
            </a:pPr>
            <a:endParaRPr lang="nb-NO" sz="2400" dirty="0" smtClean="0"/>
          </a:p>
          <a:p>
            <a:pPr marL="0" indent="0">
              <a:buNone/>
            </a:pPr>
            <a:r>
              <a:rPr lang="nb-NO" dirty="0" smtClean="0"/>
              <a:t>§4 gir hjemmel til å fastsette lokal fartsbestemmelser</a:t>
            </a:r>
            <a:endParaRPr lang="nb-NO" dirty="0"/>
          </a:p>
          <a:p>
            <a:pPr marL="0" indent="0">
              <a:buNone/>
            </a:pPr>
            <a:endParaRPr lang="nb-NO"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Regulering av bruk av vannscooter </a:t>
            </a:r>
            <a:r>
              <a:rPr lang="nb-NO" dirty="0" err="1"/>
              <a:t>o.l</a:t>
            </a:r>
            <a:r>
              <a:rPr lang="nb-NO" dirty="0"/>
              <a:t/>
            </a:r>
            <a:br>
              <a:rPr lang="nb-NO" dirty="0"/>
            </a:br>
            <a:r>
              <a:rPr lang="nb-NO" dirty="0"/>
              <a:t>Havne- og farvannsloven</a:t>
            </a:r>
          </a:p>
        </p:txBody>
      </p:sp>
      <p:sp>
        <p:nvSpPr>
          <p:cNvPr id="4" name="TekstSylinder 3"/>
          <p:cNvSpPr txBox="1"/>
          <p:nvPr/>
        </p:nvSpPr>
        <p:spPr>
          <a:xfrm>
            <a:off x="457201" y="1597305"/>
            <a:ext cx="8536328" cy="4801314"/>
          </a:xfrm>
          <a:prstGeom prst="rect">
            <a:avLst/>
          </a:prstGeom>
          <a:noFill/>
        </p:spPr>
        <p:txBody>
          <a:bodyPr wrap="square" rtlCol="0">
            <a:spAutoFit/>
          </a:bodyPr>
          <a:lstStyle/>
          <a:p>
            <a:r>
              <a:rPr lang="nb-NO" dirty="0" smtClean="0"/>
              <a:t>Lokale fartsforskrifter, </a:t>
            </a:r>
            <a:r>
              <a:rPr lang="nb-NO" dirty="0" smtClean="0">
                <a:hlinkClick r:id="rId3"/>
              </a:rPr>
              <a:t>veileder og mal</a:t>
            </a:r>
            <a:r>
              <a:rPr lang="nb-NO" dirty="0" smtClean="0"/>
              <a:t>, her kan kommunen regulere farten i farvannet i sitt sjøområde, inklusive hoved- og biled. </a:t>
            </a:r>
          </a:p>
          <a:p>
            <a:r>
              <a:rPr lang="nb-NO" dirty="0"/>
              <a:t>	</a:t>
            </a:r>
            <a:r>
              <a:rPr lang="nb-NO" dirty="0" smtClean="0"/>
              <a:t>En vanlig måte å gjøre det på er å regulere farten (maks 5 knop) i en fast avstand til land 50, 100 eller 150meter. Deretter velger en ut hele områder (gjerne bukter og sund) en mener burde ha en fartsgrense.</a:t>
            </a:r>
          </a:p>
          <a:p>
            <a:endParaRPr lang="nb-NO" dirty="0" smtClean="0"/>
          </a:p>
          <a:p>
            <a:r>
              <a:rPr lang="nb-NO" dirty="0" smtClean="0"/>
              <a:t>Fartsforskriftene gjelder alle fartøy definert i Havne- og farvannsloven §4. En kan ikke peke ut spesielle fartøy (for eksempel vannscooter) og gi de egne fartsgrenser, mens andre kan ha større fart. Typiske utrykningsfartøy er det en fast unntaksbestemmelse for i malen (§6).</a:t>
            </a:r>
          </a:p>
          <a:p>
            <a:endParaRPr lang="nb-NO" dirty="0" smtClean="0"/>
          </a:p>
          <a:p>
            <a:endParaRPr lang="nb-NO" dirty="0" smtClean="0"/>
          </a:p>
          <a:p>
            <a:endParaRPr lang="nb-NO" dirty="0"/>
          </a:p>
          <a:p>
            <a:endParaRPr lang="nb-NO" dirty="0" smtClean="0"/>
          </a:p>
          <a:p>
            <a:endParaRPr lang="nb-NO" dirty="0"/>
          </a:p>
          <a:p>
            <a:endParaRPr lang="nb-NO" dirty="0" smtClean="0"/>
          </a:p>
          <a:p>
            <a:r>
              <a:rPr lang="nb-NO" dirty="0" smtClean="0"/>
              <a:t> </a:t>
            </a:r>
            <a:endParaRPr lang="nb-N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Regulering av bruk av vannscooter </a:t>
            </a:r>
            <a:r>
              <a:rPr lang="nb-NO" dirty="0" err="1"/>
              <a:t>o.l</a:t>
            </a:r>
            <a:r>
              <a:rPr lang="nb-NO" dirty="0"/>
              <a:t/>
            </a:r>
            <a:br>
              <a:rPr lang="nb-NO" dirty="0"/>
            </a:br>
            <a:r>
              <a:rPr lang="nb-NO" dirty="0"/>
              <a:t>Havne- og farvannsloven</a:t>
            </a:r>
          </a:p>
        </p:txBody>
      </p:sp>
      <p:sp>
        <p:nvSpPr>
          <p:cNvPr id="3" name="Plassholder for innhold 2"/>
          <p:cNvSpPr>
            <a:spLocks noGrp="1"/>
          </p:cNvSpPr>
          <p:nvPr>
            <p:ph idx="1"/>
          </p:nvPr>
        </p:nvSpPr>
        <p:spPr>
          <a:xfrm>
            <a:off x="457200" y="1600200"/>
            <a:ext cx="8229600" cy="4511233"/>
          </a:xfrm>
        </p:spPr>
        <p:txBody>
          <a:bodyPr>
            <a:normAutofit fontScale="92500" lnSpcReduction="20000"/>
          </a:bodyPr>
          <a:lstStyle/>
          <a:p>
            <a:pPr marL="457200" lvl="1" indent="0">
              <a:buNone/>
            </a:pPr>
            <a:r>
              <a:rPr lang="nb-NO" dirty="0">
                <a:hlinkClick r:id="rId3"/>
              </a:rPr>
              <a:t>Forskrift om mal for kommunale ordensforskrifter</a:t>
            </a:r>
            <a:r>
              <a:rPr lang="nb-NO" dirty="0" smtClean="0">
                <a:hlinkClick r:id="rId3"/>
              </a:rPr>
              <a:t> </a:t>
            </a:r>
            <a:r>
              <a:rPr lang="nb-NO" dirty="0" smtClean="0"/>
              <a:t>:</a:t>
            </a:r>
          </a:p>
          <a:p>
            <a:pPr marL="457200" lvl="1" indent="0">
              <a:buNone/>
            </a:pPr>
            <a:r>
              <a:rPr lang="nb-NO" dirty="0" smtClean="0"/>
              <a:t>§ 9A gir mulighet for å regulere bruk av fritidsfartøy, herunder vannscooter. </a:t>
            </a:r>
          </a:p>
          <a:p>
            <a:pPr marL="457200" lvl="1" indent="0">
              <a:buNone/>
            </a:pPr>
            <a:r>
              <a:rPr lang="nb-NO" dirty="0" smtClean="0"/>
              <a:t>Målet med reguleringen må være for å ivareta hensynet til trygg ferdsel, forsvarlig forvaltning av farvannet, miljø eller friluftsliv.</a:t>
            </a:r>
          </a:p>
          <a:p>
            <a:pPr marL="457200" lvl="1" indent="0">
              <a:buNone/>
            </a:pPr>
            <a:r>
              <a:rPr lang="nb-NO" dirty="0" smtClean="0"/>
              <a:t>Ønsker en å diskriminere enkelte fritidsfartøy ved å forby dem eller lignende må det vurderes opp mot målet med reguleringen.</a:t>
            </a:r>
          </a:p>
          <a:p>
            <a:pPr marL="457200" lvl="1" indent="0">
              <a:buNone/>
            </a:pPr>
            <a:r>
              <a:rPr lang="nb-NO" dirty="0" smtClean="0"/>
              <a:t>Viktig å påpeke at fart ikke kan reguleres her da det er ivaretatt med muligheten for etablering av lokal fartsforskrift</a:t>
            </a:r>
          </a:p>
          <a:p>
            <a:pPr marL="457200" lvl="1" indent="0">
              <a:buNone/>
            </a:pPr>
            <a:r>
              <a:rPr lang="nb-NO" dirty="0" smtClean="0"/>
              <a:t>Ordensforskriften kan ikke gjøres gjeldene i arealet til hoved- og </a:t>
            </a:r>
            <a:r>
              <a:rPr lang="nb-NO" dirty="0" err="1" smtClean="0"/>
              <a:t>bileder</a:t>
            </a:r>
            <a:r>
              <a:rPr lang="nb-NO" dirty="0" smtClean="0"/>
              <a:t>. Oversikt over disse kan finnes på Kystverkets kartsider </a:t>
            </a:r>
            <a:r>
              <a:rPr lang="nb-NO" dirty="0" smtClean="0">
                <a:hlinkClick r:id="rId4"/>
              </a:rPr>
              <a:t>Kystinfo</a:t>
            </a:r>
            <a:endParaRPr lang="nb-NO" dirty="0" smtClean="0"/>
          </a:p>
        </p:txBody>
      </p:sp>
    </p:spTree>
    <p:extLst>
      <p:ext uri="{BB962C8B-B14F-4D97-AF65-F5344CB8AC3E}">
        <p14:creationId xmlns:p14="http://schemas.microsoft.com/office/powerpoint/2010/main" val="16359440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Oppsummering!</a:t>
            </a:r>
            <a:endParaRPr lang="nb-NO" dirty="0"/>
          </a:p>
        </p:txBody>
      </p:sp>
      <p:sp>
        <p:nvSpPr>
          <p:cNvPr id="3" name="Plassholder for innhold 2"/>
          <p:cNvSpPr>
            <a:spLocks noGrp="1"/>
          </p:cNvSpPr>
          <p:nvPr>
            <p:ph idx="1"/>
          </p:nvPr>
        </p:nvSpPr>
        <p:spPr>
          <a:xfrm>
            <a:off x="173620" y="1423686"/>
            <a:ext cx="8513180" cy="4260937"/>
          </a:xfrm>
        </p:spPr>
        <p:txBody>
          <a:bodyPr>
            <a:normAutofit fontScale="92500" lnSpcReduction="10000"/>
          </a:bodyPr>
          <a:lstStyle/>
          <a:p>
            <a:pPr marL="0" indent="0">
              <a:buNone/>
            </a:pPr>
            <a:r>
              <a:rPr lang="nb-NO" dirty="0" smtClean="0"/>
              <a:t>Kommunene kan i sjøen bruke bestemmelser i plan- og bygningsloven og/eller forskrifter hjemlet i havne- og farvannsloven.</a:t>
            </a:r>
          </a:p>
          <a:p>
            <a:pPr marL="0" indent="0">
              <a:buNone/>
            </a:pPr>
            <a:r>
              <a:rPr lang="nb-NO" dirty="0" smtClean="0"/>
              <a:t>Motorferdselloven kan brukes til regulering i innlandsvann og vassdrag.</a:t>
            </a:r>
          </a:p>
          <a:p>
            <a:pPr marL="0" indent="0">
              <a:buNone/>
            </a:pPr>
            <a:r>
              <a:rPr lang="nb-NO" dirty="0" smtClean="0"/>
              <a:t>Ordensforskriften kan ikke omfatte hoved- og </a:t>
            </a:r>
            <a:r>
              <a:rPr lang="nb-NO" dirty="0" err="1" smtClean="0"/>
              <a:t>bileder</a:t>
            </a:r>
            <a:r>
              <a:rPr lang="nb-NO" dirty="0" smtClean="0"/>
              <a:t>.</a:t>
            </a:r>
          </a:p>
          <a:p>
            <a:pPr marL="0" indent="0">
              <a:buNone/>
            </a:pPr>
            <a:r>
              <a:rPr lang="nb-NO" dirty="0" smtClean="0"/>
              <a:t>Diskriminering/ forskjellsbehandling av enkelte typer fritidsfartøy må begrunnes opp mot </a:t>
            </a:r>
            <a:r>
              <a:rPr lang="nb-NO" dirty="0"/>
              <a:t>hensynet til trygg ferdsel, forsvarlig forvaltning av farvannet, miljø eller friluftsliv.</a:t>
            </a:r>
          </a:p>
          <a:p>
            <a:pPr marL="0" indent="0">
              <a:buNone/>
            </a:pPr>
            <a:endParaRPr lang="nb-NO" dirty="0"/>
          </a:p>
        </p:txBody>
      </p:sp>
    </p:spTree>
    <p:extLst>
      <p:ext uri="{BB962C8B-B14F-4D97-AF65-F5344CB8AC3E}">
        <p14:creationId xmlns:p14="http://schemas.microsoft.com/office/powerpoint/2010/main" val="208786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2050" name="Picture 2" descr="\\kyvfil01\Users$\4517\My Pictures\båtliv 3.jpg"/>
          <p:cNvPicPr>
            <a:picLocks noChangeAspect="1" noChangeArrowheads="1"/>
          </p:cNvPicPr>
          <p:nvPr/>
        </p:nvPicPr>
        <p:blipFill>
          <a:blip r:embed="rId3" cstate="screen"/>
          <a:srcRect/>
          <a:stretch>
            <a:fillRect/>
          </a:stretch>
        </p:blipFill>
        <p:spPr bwMode="auto">
          <a:xfrm>
            <a:off x="0" y="0"/>
            <a:ext cx="8979852" cy="6734889"/>
          </a:xfrm>
          <a:prstGeom prst="rect">
            <a:avLst/>
          </a:prstGeom>
          <a:noFill/>
        </p:spPr>
      </p:pic>
      <p:sp>
        <p:nvSpPr>
          <p:cNvPr id="5" name="TekstSylinder 4"/>
          <p:cNvSpPr txBox="1"/>
          <p:nvPr/>
        </p:nvSpPr>
        <p:spPr>
          <a:xfrm>
            <a:off x="0" y="6067425"/>
            <a:ext cx="5962466" cy="523220"/>
          </a:xfrm>
          <a:prstGeom prst="rect">
            <a:avLst/>
          </a:prstGeom>
          <a:noFill/>
        </p:spPr>
        <p:txBody>
          <a:bodyPr wrap="none" rtlCol="0">
            <a:spAutoFit/>
          </a:bodyPr>
          <a:lstStyle/>
          <a:p>
            <a:r>
              <a:rPr lang="nb-NO" sz="2800" b="1" dirty="0" smtClean="0">
                <a:solidFill>
                  <a:schemeClr val="bg1"/>
                </a:solidFill>
              </a:rPr>
              <a:t>TAKK FOR OPPMERKSOMHETEN</a:t>
            </a:r>
            <a:endParaRPr lang="nb-NO" sz="28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ystverket-mal">
  <a:themeElements>
    <a:clrScheme name="Kystverkets farge">
      <a:dk1>
        <a:sysClr val="windowText" lastClr="000000"/>
      </a:dk1>
      <a:lt1>
        <a:srgbClr val="FFFFFF"/>
      </a:lt1>
      <a:dk2>
        <a:srgbClr val="102C43"/>
      </a:dk2>
      <a:lt2>
        <a:srgbClr val="EEECE1"/>
      </a:lt2>
      <a:accent1>
        <a:srgbClr val="91AEC3"/>
      </a:accent1>
      <a:accent2>
        <a:srgbClr val="007D96"/>
      </a:accent2>
      <a:accent3>
        <a:srgbClr val="E9510E"/>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Kystverket-mal</Template>
  <TotalTime>1042</TotalTime>
  <Words>559</Words>
  <Application>Microsoft Office PowerPoint</Application>
  <PresentationFormat>Skjermfremvisning (4:3)</PresentationFormat>
  <Paragraphs>69</Paragraphs>
  <Slides>9</Slides>
  <Notes>9</Notes>
  <HiddenSlides>0</HiddenSlides>
  <MMClips>0</MMClips>
  <ScaleCrop>false</ScaleCrop>
  <HeadingPairs>
    <vt:vector size="4" baseType="variant">
      <vt:variant>
        <vt:lpstr>Tema</vt:lpstr>
      </vt:variant>
      <vt:variant>
        <vt:i4>1</vt:i4>
      </vt:variant>
      <vt:variant>
        <vt:lpstr>Lysbildetitler</vt:lpstr>
      </vt:variant>
      <vt:variant>
        <vt:i4>9</vt:i4>
      </vt:variant>
    </vt:vector>
  </HeadingPairs>
  <TitlesOfParts>
    <vt:vector size="10" baseType="lpstr">
      <vt:lpstr>Kystverket-mal</vt:lpstr>
      <vt:lpstr>Vannscooterforskriften fjernet</vt:lpstr>
      <vt:lpstr>Forskjell på vannscooter og «andre småbåter»</vt:lpstr>
      <vt:lpstr>Forskjell på vannscooter og «andre småbåter» i bruk</vt:lpstr>
      <vt:lpstr>Regulering av bruk av vannscooter o.l</vt:lpstr>
      <vt:lpstr> Regulering av bruk av vannscooter o.l Havne- og farvannsloven</vt:lpstr>
      <vt:lpstr>Regulering av bruk av vannscooter o.l Havne- og farvannsloven</vt:lpstr>
      <vt:lpstr>Regulering av bruk av vannscooter o.l Havne- og farvannsloven</vt:lpstr>
      <vt:lpstr>Oppsummering!</vt:lpstr>
      <vt:lpstr>PowerPoint-presentasjon</vt:lpstr>
    </vt:vector>
  </TitlesOfParts>
  <Company>Kystverket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Thor Messel</dc:creator>
  <cp:lastModifiedBy>Halvard Dahle Lægreid</cp:lastModifiedBy>
  <cp:revision>87</cp:revision>
  <cp:lastPrinted>2017-08-24T07:46:08Z</cp:lastPrinted>
  <dcterms:created xsi:type="dcterms:W3CDTF">2015-11-09T09:43:31Z</dcterms:created>
  <dcterms:modified xsi:type="dcterms:W3CDTF">2017-08-24T10:35:46Z</dcterms:modified>
</cp:coreProperties>
</file>