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9"/>
  </p:notesMasterIdLst>
  <p:sldIdLst>
    <p:sldId id="259" r:id="rId3"/>
    <p:sldId id="263" r:id="rId4"/>
    <p:sldId id="262" r:id="rId5"/>
    <p:sldId id="264" r:id="rId6"/>
    <p:sldId id="265" r:id="rId7"/>
    <p:sldId id="266" r:id="rId8"/>
    <p:sldId id="267" r:id="rId9"/>
    <p:sldId id="4137" r:id="rId10"/>
    <p:sldId id="261" r:id="rId11"/>
    <p:sldId id="4138" r:id="rId12"/>
    <p:sldId id="4139" r:id="rId13"/>
    <p:sldId id="4140" r:id="rId14"/>
    <p:sldId id="4141" r:id="rId15"/>
    <p:sldId id="4142" r:id="rId16"/>
    <p:sldId id="4143" r:id="rId17"/>
    <p:sldId id="4144" r:id="rId18"/>
  </p:sldIdLst>
  <p:sldSz cx="12192000" cy="6858000"/>
  <p:notesSz cx="6858000" cy="9144000"/>
  <p:custDataLst>
    <p:tags r:id="rId20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6BA5835F-688F-4A93-95D5-244B73ED7F95}">
          <p14:sldIdLst>
            <p14:sldId id="259"/>
            <p14:sldId id="263"/>
            <p14:sldId id="262"/>
            <p14:sldId id="264"/>
            <p14:sldId id="265"/>
          </p14:sldIdLst>
        </p14:section>
        <p14:section name="Refleksjonskort" id="{2231D64C-1F36-4762-B01B-1F1ACAF9EC0A}">
          <p14:sldIdLst>
            <p14:sldId id="266"/>
            <p14:sldId id="267"/>
            <p14:sldId id="4137"/>
          </p14:sldIdLst>
        </p14:section>
        <p14:section name="Steg 1" id="{EFFCC9E1-7E5C-45FA-B863-D392ABABF89B}">
          <p14:sldIdLst>
            <p14:sldId id="261"/>
          </p14:sldIdLst>
        </p14:section>
        <p14:section name="Steg 2" id="{1C7FAEAE-90D5-4906-BAD6-583D7116F52C}">
          <p14:sldIdLst>
            <p14:sldId id="4138"/>
          </p14:sldIdLst>
        </p14:section>
        <p14:section name="Steg 3" id="{9069577C-0FC9-4793-9E8C-2EA75349AE1C}">
          <p14:sldIdLst>
            <p14:sldId id="4139"/>
          </p14:sldIdLst>
        </p14:section>
        <p14:section name="Steg 4" id="{99EC2CEB-0024-4403-AE3A-6F489E542367}">
          <p14:sldIdLst>
            <p14:sldId id="4140"/>
          </p14:sldIdLst>
        </p14:section>
        <p14:section name="Steg 5" id="{F93D7FB8-A537-406D-8943-A86852FDA288}">
          <p14:sldIdLst>
            <p14:sldId id="4141"/>
          </p14:sldIdLst>
        </p14:section>
        <p14:section name="Steg 6" id="{0C6E04BA-527E-460D-8CE6-B700920FA8EB}">
          <p14:sldIdLst>
            <p14:sldId id="4142"/>
          </p14:sldIdLst>
        </p14:section>
        <p14:section name="Steg 7" id="{B972F786-8E21-442F-BA27-96975960B1DC}">
          <p14:sldIdLst>
            <p14:sldId id="4143"/>
          </p14:sldIdLst>
        </p14:section>
        <p14:section name="Steg 8" id="{93718F37-964C-4522-A43F-B77DF293ED96}">
          <p14:sldIdLst>
            <p14:sldId id="414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566885-85CF-E1B2-506C-E833407BFBF5}" name="Jorunn Lunde" initials="JL" userId="S::jorunn.lunde@ks.no::a99ecdd8-e0cc-4ed9-919d-c11a9a7c682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B0AD"/>
    <a:srgbClr val="008484"/>
    <a:srgbClr val="EDFCFC"/>
    <a:srgbClr val="D3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4"/>
    <p:restoredTop sz="94658"/>
  </p:normalViewPr>
  <p:slideViewPr>
    <p:cSldViewPr snapToGrid="0">
      <p:cViewPr varScale="1">
        <p:scale>
          <a:sx n="116" d="100"/>
          <a:sy n="116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Larsen" userId="50103733434_tp_box_2" providerId="OAuth2" clId="{EF852E46-C257-5A14-8D78-BBDA7C190428}"/>
    <pc:docChg chg="modSld">
      <pc:chgData name="Kaja Larsen" userId="50103733434_tp_box_2" providerId="OAuth2" clId="{EF852E46-C257-5A14-8D78-BBDA7C190428}" dt="2026-06-24T11:31:09.118" v="10" actId="20577"/>
      <pc:docMkLst>
        <pc:docMk/>
      </pc:docMkLst>
      <pc:sldChg chg="modSp mod">
        <pc:chgData name="Kaja Larsen" userId="50103733434_tp_box_2" providerId="OAuth2" clId="{EF852E46-C257-5A14-8D78-BBDA7C190428}" dt="2026-06-24T11:31:09.118" v="10" actId="20577"/>
        <pc:sldMkLst>
          <pc:docMk/>
          <pc:sldMk cId="1132939077" sldId="259"/>
        </pc:sldMkLst>
        <pc:spChg chg="mod">
          <ac:chgData name="Kaja Larsen" userId="50103733434_tp_box_2" providerId="OAuth2" clId="{EF852E46-C257-5A14-8D78-BBDA7C190428}" dt="2026-06-24T11:31:09.118" v="10" actId="20577"/>
          <ac:spMkLst>
            <pc:docMk/>
            <pc:sldMk cId="1132939077" sldId="259"/>
            <ac:spMk id="3" creationId="{B3D9B908-5664-536C-185A-5E9471101E4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3E529-C535-4AFE-B4C4-B7816CE7FC30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1535F-02F3-4400-AFEB-63E88D3CB84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4525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A9E3AA-2551-2D41-A012-BA941861F0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77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Camilla: </a:t>
            </a:r>
            <a:r>
              <a:rPr lang="en-US" err="1">
                <a:latin typeface="Calibri"/>
                <a:ea typeface="Calibri"/>
                <a:cs typeface="Calibri"/>
              </a:rPr>
              <a:t>Årsverk</a:t>
            </a:r>
            <a:r>
              <a:rPr lang="en-US">
                <a:latin typeface="Calibri"/>
                <a:ea typeface="Calibri"/>
                <a:cs typeface="Calibri"/>
              </a:rPr>
              <a:t>- </a:t>
            </a:r>
            <a:r>
              <a:rPr lang="en-US" err="1">
                <a:latin typeface="Calibri"/>
                <a:ea typeface="Calibri"/>
                <a:cs typeface="Calibri"/>
              </a:rPr>
              <a:t>hvor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stor</a:t>
            </a:r>
            <a:r>
              <a:rPr lang="en-US">
                <a:latin typeface="Calibri"/>
                <a:ea typeface="Calibri"/>
                <a:cs typeface="Calibri"/>
              </a:rPr>
              <a:t> er </a:t>
            </a:r>
            <a:r>
              <a:rPr lang="en-US" err="1">
                <a:latin typeface="Calibri"/>
                <a:ea typeface="Calibri"/>
                <a:cs typeface="Calibri"/>
              </a:rPr>
              <a:t>avdelingen</a:t>
            </a:r>
            <a:r>
              <a:rPr lang="en-US">
                <a:latin typeface="Calibri"/>
                <a:ea typeface="Calibri"/>
                <a:cs typeface="Calibri"/>
              </a:rPr>
              <a:t>: </a:t>
            </a:r>
            <a:r>
              <a:rPr lang="en-US" err="1">
                <a:latin typeface="Calibri"/>
                <a:ea typeface="Calibri"/>
                <a:cs typeface="Calibri"/>
              </a:rPr>
              <a:t>forskjell</a:t>
            </a:r>
            <a:r>
              <a:rPr lang="en-US">
                <a:latin typeface="Calibri"/>
                <a:ea typeface="Calibri"/>
                <a:cs typeface="Calibri"/>
              </a:rPr>
              <a:t> (</a:t>
            </a:r>
            <a:r>
              <a:rPr lang="en-US" err="1">
                <a:latin typeface="Calibri"/>
                <a:ea typeface="Calibri"/>
                <a:cs typeface="Calibri"/>
              </a:rPr>
              <a:t>heltidsandelen</a:t>
            </a:r>
            <a:r>
              <a:rPr lang="en-US">
                <a:latin typeface="Calibri"/>
                <a:ea typeface="Calibri"/>
                <a:cs typeface="Calibri"/>
              </a:rPr>
              <a:t>)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Antall </a:t>
            </a:r>
            <a:r>
              <a:rPr lang="en-US" err="1">
                <a:latin typeface="Calibri"/>
                <a:ea typeface="Calibri"/>
                <a:cs typeface="Calibri"/>
              </a:rPr>
              <a:t>brukere</a:t>
            </a:r>
            <a:r>
              <a:rPr lang="en-US">
                <a:latin typeface="Calibri"/>
                <a:ea typeface="Calibri"/>
                <a:cs typeface="Calibri"/>
              </a:rPr>
              <a:t>/</a:t>
            </a:r>
            <a:r>
              <a:rPr lang="en-US" err="1">
                <a:latin typeface="Calibri"/>
                <a:ea typeface="Calibri"/>
                <a:cs typeface="Calibri"/>
              </a:rPr>
              <a:t>brukergruppe</a:t>
            </a:r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A9E3AA-2551-2D41-A012-BA941861F0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720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Camilla </a:t>
            </a:r>
            <a:r>
              <a:rPr lang="en-US" err="1">
                <a:latin typeface="Calibri"/>
                <a:ea typeface="Calibri"/>
                <a:cs typeface="Calibri"/>
              </a:rPr>
              <a:t>legge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til</a:t>
            </a:r>
            <a:r>
              <a:rPr lang="en-US">
                <a:latin typeface="Calibri"/>
                <a:ea typeface="Calibri"/>
                <a:cs typeface="Calibri"/>
              </a:rPr>
              <a:t> 3 lenker.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A9E3AA-2551-2D41-A012-BA941861F0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5939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9E3AA-2551-2D41-A012-BA941861F02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7251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9FDA6469-4E91-321E-CF1E-C119E0AA7B56}"/>
              </a:ext>
            </a:extLst>
          </p:cNvPr>
          <p:cNvSpPr/>
          <p:nvPr userDrawn="1"/>
        </p:nvSpPr>
        <p:spPr>
          <a:xfrm>
            <a:off x="0" y="-94343"/>
            <a:ext cx="12192000" cy="11829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CBCFCC71-E142-C46B-B5C0-0E620561E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57001" y="440954"/>
            <a:ext cx="3719206" cy="194045"/>
          </a:xfrm>
          <a:prstGeom prst="rect">
            <a:avLst/>
          </a:prstGeom>
        </p:spPr>
      </p:pic>
      <p:pic>
        <p:nvPicPr>
          <p:cNvPr id="14" name="Bilde 13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7962401C-B882-7F09-4B42-294EC907E2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1" t="29170" r="11333" b="27863"/>
          <a:stretch/>
        </p:blipFill>
        <p:spPr>
          <a:xfrm>
            <a:off x="456298" y="230201"/>
            <a:ext cx="1834784" cy="582316"/>
          </a:xfrm>
          <a:prstGeom prst="rect">
            <a:avLst/>
          </a:prstGeom>
        </p:spPr>
      </p:pic>
      <p:pic>
        <p:nvPicPr>
          <p:cNvPr id="17" name="Bilde 16" descr="Et bilde som inneholder clip art, Grafikk, tegnefilm, blomster&#10;&#10;Automatisk generert beskrivelse">
            <a:extLst>
              <a:ext uri="{FF2B5EF4-FFF2-40B4-BE49-F238E27FC236}">
                <a16:creationId xmlns:a16="http://schemas.microsoft.com/office/drawing/2014/main" id="{7BA17826-DBB5-93B7-D585-7DA2B1CC14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214" t="7530" r="5484" b="16720"/>
          <a:stretch/>
        </p:blipFill>
        <p:spPr>
          <a:xfrm>
            <a:off x="5726623" y="111444"/>
            <a:ext cx="1795505" cy="83795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0653A53-8612-EF5A-676C-F90DCBB34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766" y="2476500"/>
            <a:ext cx="9058605" cy="2387600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5DC0D48-0A25-AEE0-9750-F1B51E53E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1082" y="3441480"/>
            <a:ext cx="7609836" cy="1079720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221778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653A53-8612-EF5A-676C-F90DCBB34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5DC0D48-0A25-AEE0-9750-F1B51E53E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00596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5D77D5-4941-A143-CE21-3725AE82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9DCF1-ABE5-C5B5-8327-4BB6FAED6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0227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6CD649-1265-CB4B-6D60-640350AED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45B74E-C38D-D1F6-342C-F50FD14CD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038763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254971-3BAE-085B-15DC-7B1F7A14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B07492-9957-99C4-A884-8E9D9551E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7942FA-856B-5DF5-089A-A05DD3B7D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8179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nfelt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254971-3BAE-085B-15DC-7B1F7A142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B07492-9957-99C4-A884-8E9D9551E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9C8ED11-2A97-644B-0D29-E910DFA165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59916" y="779286"/>
            <a:ext cx="4827600" cy="4830763"/>
          </a:xfrm>
          <a:prstGeom prst="round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6222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s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AE2AF64-22A0-D1B2-0DF0-E56532340F2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357813" cy="6858000"/>
          </a:xfrm>
        </p:spPr>
        <p:txBody>
          <a:bodyPr/>
          <a:lstStyle/>
          <a:p>
            <a:r>
              <a:rPr lang="nb-NO"/>
              <a:t>Sett inn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D254971-3BAE-085B-15DC-7B1F7A142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7942FA-856B-5DF5-089A-A05DD3B7D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83E141B8-BFE7-CF5F-F667-6DC97EB3EAAB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626032" y="5596247"/>
            <a:ext cx="3932237" cy="585115"/>
          </a:xfrm>
          <a:solidFill>
            <a:srgbClr val="003434">
              <a:alpha val="80000"/>
            </a:srgbClr>
          </a:solidFill>
        </p:spPr>
        <p:txBody>
          <a:bodyPr lIns="180000" tIns="180000" rIns="180000" bIns="180000">
            <a:sp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4531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C36C72-D683-0E2E-9DC8-B3CFCD718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750A3D-851B-B5BB-52AA-09D817A78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43ED66-C54D-C760-771A-D9A485693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B6B0C3-F65E-97DD-2FB3-B0D3DCF90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E78B93B-93DF-1A28-CBA3-568BB3479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3334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7A2781-F741-232C-9886-7C2B8001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65511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100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5072CE-9FF6-4589-A1B6-F93DB5C40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B09B75-0E4C-36C1-51E2-5C9AAF43E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1DB67B5-310C-FE67-0043-40A38FB02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8542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1B8A14-DD9A-D54B-AABB-8B94F61E2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EE9F154-DBB7-E3EE-34EF-6D36E55FC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B2C8F1-A978-D7B8-35CE-0DCF79CD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04249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akgrunns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EE9F154-DBB7-E3EE-34EF-6D36E55FC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B2C8F1-A978-D7B8-35CE-0DCF79CD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6032" y="5596247"/>
            <a:ext cx="3932237" cy="585115"/>
          </a:xfrm>
          <a:solidFill>
            <a:srgbClr val="003434">
              <a:alpha val="80000"/>
            </a:srgbClr>
          </a:solidFill>
        </p:spPr>
        <p:txBody>
          <a:bodyPr lIns="180000" tIns="180000" rIns="180000" bIns="180000">
            <a:sp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89226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F1D195-3F34-703D-C4D9-1E39D5AC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8A8E265-D408-6390-8896-994E3682D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799493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8D99C93-433C-2726-9F07-EB664301BA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60B4088-3382-120C-EE6C-86C272DFB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66FE0A-CE2B-0B78-EA64-C777743B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Helvetica Neue" panose="02000503000000020004" pitchFamily="2" charset="0"/>
              </a:defRPr>
            </a:lvl1pPr>
          </a:lstStyle>
          <a:p>
            <a:fld id="{0C454A46-5174-4D40-8435-BECE6B6518B5}" type="datetimeFigureOut">
              <a:rPr lang="nb-NO" smtClean="0"/>
              <a:pPr/>
              <a:t>24.06.2026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E34B69-24CC-CE18-6D7D-4673A322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Helvetica Neue" panose="02000503000000020004" pitchFamily="2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FF0F88-AAE4-ED8A-2AE4-C5CA3D6C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Helvetica Neue" panose="02000503000000020004" pitchFamily="2" charset="0"/>
              </a:defRPr>
            </a:lvl1pPr>
          </a:lstStyle>
          <a:p>
            <a:fld id="{4CA44457-F5EE-A74D-837B-0A9071C6ADF1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4453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653A53-8612-EF5A-676C-F90DCBB34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5DC0D48-0A25-AEE0-9750-F1B51E53E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251412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5D77D5-4941-A143-CE21-3725AE82B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9DCF1-ABE5-C5B5-8327-4BB6FAED6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026455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6CD649-1265-CB4B-6D60-640350AED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45B74E-C38D-D1F6-342C-F50FD14CD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131576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254971-3BAE-085B-15DC-7B1F7A142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B07492-9957-99C4-A884-8E9D9551E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7942FA-856B-5DF5-089A-A05DD3B7D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8CAA03-DAAD-B711-BA83-698A01BBC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45F1CA9-1ACC-A924-535C-87309C5D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BDD0AD7-1669-FBEE-97BC-2A2D8DC10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7695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og innfelt bil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254971-3BAE-085B-15DC-7B1F7A142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B07492-9957-99C4-A884-8E9D9551E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9C8ED11-2A97-644B-0D29-E910DFA165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59916" y="779286"/>
            <a:ext cx="4827600" cy="4830763"/>
          </a:xfrm>
          <a:prstGeom prst="round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0805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vsides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AE2AF64-22A0-D1B2-0DF0-E56532340F2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357813" cy="6858000"/>
          </a:xfrm>
        </p:spPr>
        <p:txBody>
          <a:bodyPr/>
          <a:lstStyle/>
          <a:p>
            <a:r>
              <a:rPr lang="nb-NO"/>
              <a:t>Sett inn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D254971-3BAE-085B-15DC-7B1F7A142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7942FA-856B-5DF5-089A-A05DD3B7D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83E141B8-BFE7-CF5F-F667-6DC97EB3EAAB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626032" y="5596247"/>
            <a:ext cx="3932237" cy="585115"/>
          </a:xfrm>
          <a:solidFill>
            <a:srgbClr val="003434">
              <a:alpha val="80000"/>
            </a:srgbClr>
          </a:solidFill>
        </p:spPr>
        <p:txBody>
          <a:bodyPr lIns="180000" tIns="180000" rIns="180000" bIns="18000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73129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C36C72-D683-0E2E-9DC8-B3CFCD718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750A3D-851B-B5BB-52AA-09D817A78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743ED66-C54D-C760-771A-D9A485693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B6B0C3-F65E-97DD-2FB3-B0D3DCF90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E78B93B-93DF-1A28-CBA3-568BB3479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B40288B-7F1E-A309-BF1F-B09DC5B7F8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8F1F131-162D-9D7A-8408-1732BF37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4B93356-7A37-55EE-B7F1-F77E2C22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3785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7A2781-F741-232C-9886-7C2B8001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150242D-6B0B-496A-FA88-291FD34F0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BFA8BE0-509B-56A7-ABC8-26A4B49F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F5CEDA5-93A2-17AF-D3C8-409C8162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6912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60173C2-742B-3331-B31E-D2B15928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99B56EC-BB8A-B13B-2271-B159D26B2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16EDC2-649D-28BA-F280-AABDFDBFD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5920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5072CE-9FF6-4589-A1B6-F93DB5C40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B09B75-0E4C-36C1-51E2-5C9AAF43E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1DB67B5-310C-FE67-0043-40A38FB02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5A2E16-FD73-9BE0-FD05-13027CD4D0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FDC691-B245-8581-D9F7-0F95CD13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9D4449-B47C-46CD-0674-F5E1B946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5114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1B8A14-DD9A-D54B-AABB-8B94F61E2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EE9F154-DBB7-E3EE-34EF-6D36E55FC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B2C8F1-A978-D7B8-35CE-0DCF79CD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5400115-B9A3-AB7B-1E45-520518216C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9252BC5-B1F7-C41E-D9FC-B902BDA9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A04B64-60F7-658E-7B46-A97801E4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2443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lsides bakgrunns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EE9F154-DBB7-E3EE-34EF-6D36E55FC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B2C8F1-A978-D7B8-35CE-0DCF79CD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6032" y="5596247"/>
            <a:ext cx="3932237" cy="585115"/>
          </a:xfrm>
          <a:solidFill>
            <a:srgbClr val="003434">
              <a:alpha val="80000"/>
            </a:srgbClr>
          </a:solidFill>
        </p:spPr>
        <p:txBody>
          <a:bodyPr lIns="180000" tIns="180000" rIns="180000" bIns="18000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4913714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F1D195-3F34-703D-C4D9-1E39D5AC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8A8E265-D408-6390-8896-994E3682D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353D47-473B-7DB0-8834-6722C841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D9FD84-96BD-B1E7-3965-FA137E0FB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D4E546-34C5-2CCC-1E64-8BC68856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40915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8D99C93-433C-2726-9F07-EB664301BA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60B4088-3382-120C-EE6C-86C272DFB9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66FE0A-CE2B-0B78-EA64-C777743B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54A46-5174-4D40-8435-BECE6B6518B5}" type="datetimeFigureOut">
              <a:rPr lang="nb-NO" smtClean="0"/>
              <a:t>24.06.2026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E34B69-24CC-CE18-6D7D-4673A322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0FF0F88-AAE4-ED8A-2AE4-C5CA3D6C1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A44457-F5EE-A74D-837B-0A9071C6AD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7821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iform 17">
            <a:extLst>
              <a:ext uri="{FF2B5EF4-FFF2-40B4-BE49-F238E27FC236}">
                <a16:creationId xmlns:a16="http://schemas.microsoft.com/office/drawing/2014/main" id="{7B5C8E22-8698-801D-BED3-89664A725D6A}"/>
              </a:ext>
            </a:extLst>
          </p:cNvPr>
          <p:cNvSpPr/>
          <p:nvPr userDrawn="1"/>
        </p:nvSpPr>
        <p:spPr>
          <a:xfrm>
            <a:off x="5312712" y="1633106"/>
            <a:ext cx="6879288" cy="5224893"/>
          </a:xfrm>
          <a:custGeom>
            <a:avLst/>
            <a:gdLst>
              <a:gd name="csX0" fmla="*/ 3314145 w 6879288"/>
              <a:gd name="csY0" fmla="*/ 287866 h 5224893"/>
              <a:gd name="csX1" fmla="*/ 5198912 w 6879288"/>
              <a:gd name="csY1" fmla="*/ 869937 h 5224893"/>
              <a:gd name="csX2" fmla="*/ 1392616 w 6879288"/>
              <a:gd name="csY2" fmla="*/ 4633463 h 5224893"/>
              <a:gd name="csX3" fmla="*/ 1990198 w 6879288"/>
              <a:gd name="csY3" fmla="*/ 5224893 h 5224893"/>
              <a:gd name="csX4" fmla="*/ 461185 w 6879288"/>
              <a:gd name="csY4" fmla="*/ 5224893 h 5224893"/>
              <a:gd name="csX5" fmla="*/ 378918 w 6879288"/>
              <a:gd name="csY5" fmla="*/ 5087169 h 5224893"/>
              <a:gd name="csX6" fmla="*/ 970029 w 6879288"/>
              <a:gd name="csY6" fmla="*/ 1246811 h 5224893"/>
              <a:gd name="csX7" fmla="*/ 3314145 w 6879288"/>
              <a:gd name="csY7" fmla="*/ 287866 h 5224893"/>
              <a:gd name="csX8" fmla="*/ 6078736 w 6879288"/>
              <a:gd name="csY8" fmla="*/ 0 h 5224893"/>
              <a:gd name="csX9" fmla="*/ 6868168 w 6879288"/>
              <a:gd name="csY9" fmla="*/ 781306 h 5224893"/>
              <a:gd name="csX10" fmla="*/ 6879288 w 6879288"/>
              <a:gd name="csY10" fmla="*/ 793471 h 5224893"/>
              <a:gd name="csX11" fmla="*/ 6879288 w 6879288"/>
              <a:gd name="csY11" fmla="*/ 5224893 h 5224893"/>
              <a:gd name="csX12" fmla="*/ 3213230 w 6879288"/>
              <a:gd name="csY12" fmla="*/ 5224893 h 5224893"/>
              <a:gd name="csX13" fmla="*/ 6446334 w 6879288"/>
              <a:gd name="csY13" fmla="*/ 2028118 h 5224893"/>
              <a:gd name="csX14" fmla="*/ 5656149 w 6879288"/>
              <a:gd name="csY14" fmla="*/ 1246812 h 5224893"/>
              <a:gd name="csX15" fmla="*/ 5198911 w 6879288"/>
              <a:gd name="csY15" fmla="*/ 869938 h 5224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6879288" h="5224893">
                <a:moveTo>
                  <a:pt x="3314145" y="287866"/>
                </a:moveTo>
                <a:cubicBezTo>
                  <a:pt x="3973946" y="288369"/>
                  <a:pt x="4633721" y="482496"/>
                  <a:pt x="5198912" y="869937"/>
                </a:cubicBezTo>
                <a:lnTo>
                  <a:pt x="1392616" y="4633463"/>
                </a:lnTo>
                <a:lnTo>
                  <a:pt x="1990198" y="5224893"/>
                </a:lnTo>
                <a:lnTo>
                  <a:pt x="461185" y="5224893"/>
                </a:lnTo>
                <a:lnTo>
                  <a:pt x="378918" y="5087169"/>
                </a:lnTo>
                <a:cubicBezTo>
                  <a:pt x="-277873" y="3850769"/>
                  <a:pt x="-80835" y="2286473"/>
                  <a:pt x="970029" y="1246811"/>
                </a:cubicBezTo>
                <a:cubicBezTo>
                  <a:pt x="1617469" y="606647"/>
                  <a:pt x="2465830" y="287220"/>
                  <a:pt x="3314145" y="287866"/>
                </a:cubicBezTo>
                <a:close/>
                <a:moveTo>
                  <a:pt x="6078736" y="0"/>
                </a:moveTo>
                <a:lnTo>
                  <a:pt x="6868168" y="781306"/>
                </a:lnTo>
                <a:lnTo>
                  <a:pt x="6879288" y="793471"/>
                </a:lnTo>
                <a:lnTo>
                  <a:pt x="6879288" y="5224893"/>
                </a:lnTo>
                <a:lnTo>
                  <a:pt x="3213230" y="5224893"/>
                </a:lnTo>
                <a:lnTo>
                  <a:pt x="6446334" y="2028118"/>
                </a:lnTo>
                <a:lnTo>
                  <a:pt x="5656149" y="1246812"/>
                </a:lnTo>
                <a:cubicBezTo>
                  <a:pt x="5513027" y="1105298"/>
                  <a:pt x="5359359" y="980170"/>
                  <a:pt x="5198911" y="869938"/>
                </a:cubicBezTo>
                <a:close/>
              </a:path>
            </a:pathLst>
          </a:custGeom>
          <a:gradFill>
            <a:gsLst>
              <a:gs pos="0">
                <a:srgbClr val="EDFCFC"/>
              </a:gs>
              <a:gs pos="45000">
                <a:srgbClr val="D3F1F2"/>
              </a:gs>
              <a:gs pos="100000">
                <a:srgbClr val="EDFCFC"/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8" name="Bilde 7" descr="Et bilde som inneholder Grafikk, sirkel, skjermbilde, design&#10;&#10;Automatisk generert beskrivelse">
            <a:extLst>
              <a:ext uri="{FF2B5EF4-FFF2-40B4-BE49-F238E27FC236}">
                <a16:creationId xmlns:a16="http://schemas.microsoft.com/office/drawing/2014/main" id="{B5568185-BF9C-A63A-0C37-F8E665CB394A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583346" y="5988598"/>
            <a:ext cx="1174750" cy="548833"/>
          </a:xfrm>
          <a:prstGeom prst="rect">
            <a:avLst/>
          </a:prstGeom>
        </p:spPr>
      </p:pic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DA80DA-92B8-2DEB-3D46-BA602F0AA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CA8136-FFC4-FAE3-BF08-AB5059D7A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3719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DA80DA-92B8-2DEB-3D46-BA602F0AA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CA8136-FFC4-FAE3-BF08-AB5059D7A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 descr="Et bilde som inneholder Grafikk, sirkel, skjermbilde, design&#10;&#10;Automatisk generert beskrivelse">
            <a:extLst>
              <a:ext uri="{FF2B5EF4-FFF2-40B4-BE49-F238E27FC236}">
                <a16:creationId xmlns:a16="http://schemas.microsoft.com/office/drawing/2014/main" id="{C016E8A7-4EC2-9476-A594-FDB8DE8B08B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583346" y="5988598"/>
            <a:ext cx="1174750" cy="54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2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8484"/>
          </a:solidFill>
          <a:latin typeface="Helvetica Neue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+mn-ea"/>
          <a:cs typeface="+mn-cs"/>
        </a:defRPr>
      </a:lvl1pPr>
      <a:lvl2pPr marL="54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+mn-ea"/>
          <a:cs typeface="+mn-cs"/>
        </a:defRPr>
      </a:lvl2pPr>
      <a:lvl3pPr marL="90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+mn-ea"/>
          <a:cs typeface="+mn-cs"/>
        </a:defRPr>
      </a:lvl3pPr>
      <a:lvl4pPr marL="126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+mn-ea"/>
          <a:cs typeface="+mn-cs"/>
        </a:defRPr>
      </a:lvl4pPr>
      <a:lvl5pPr marL="1620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fagomrader/statistikk-og-analyse/statistikk-om-heltid--deltid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ks.no/fagomrader/statistikk-og-analyse/" TargetMode="External"/><Relationship Id="rId4" Type="http://schemas.openxmlformats.org/officeDocument/2006/relationships/hyperlink" Target="https://www.regjeringen.no/no/tema/kommuner-og-regioner/kommunedata/tjenestebehov2/id2507961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3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kjermbilde, Grafikk, vann, grafisk design&#10;&#10;Automatisk generert beskrivelse">
            <a:extLst>
              <a:ext uri="{FF2B5EF4-FFF2-40B4-BE49-F238E27FC236}">
                <a16:creationId xmlns:a16="http://schemas.microsoft.com/office/drawing/2014/main" id="{1468DAA6-C578-CB82-D7E0-C58815A5E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632EC30-650B-A5E0-12F7-81362D2477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04" t="21699" r="11024" b="21353"/>
          <a:stretch/>
        </p:blipFill>
        <p:spPr>
          <a:xfrm>
            <a:off x="2418949" y="1571068"/>
            <a:ext cx="7125142" cy="2912320"/>
          </a:xfrm>
          <a:prstGeom prst="rect">
            <a:avLst/>
          </a:prstGeom>
        </p:spPr>
      </p:pic>
      <p:grpSp>
        <p:nvGrpSpPr>
          <p:cNvPr id="10" name="Gruppe 9">
            <a:extLst>
              <a:ext uri="{FF2B5EF4-FFF2-40B4-BE49-F238E27FC236}">
                <a16:creationId xmlns:a16="http://schemas.microsoft.com/office/drawing/2014/main" id="{1C44A3F0-436F-7303-E3B7-72F96E6F138E}"/>
              </a:ext>
            </a:extLst>
          </p:cNvPr>
          <p:cNvGrpSpPr/>
          <p:nvPr/>
        </p:nvGrpSpPr>
        <p:grpSpPr>
          <a:xfrm>
            <a:off x="3456440" y="5978318"/>
            <a:ext cx="5279119" cy="320142"/>
            <a:chOff x="3522223" y="5871370"/>
            <a:chExt cx="5279119" cy="320142"/>
          </a:xfrm>
        </p:grpSpPr>
        <p:pic>
          <p:nvPicPr>
            <p:cNvPr id="5" name="Bilde 4" descr="Et bilde som inneholder symbol, Font, Grafikk, logo&#10;&#10;Automatisk generert beskrivelse">
              <a:extLst>
                <a:ext uri="{FF2B5EF4-FFF2-40B4-BE49-F238E27FC236}">
                  <a16:creationId xmlns:a16="http://schemas.microsoft.com/office/drawing/2014/main" id="{688B4942-C3AC-55B1-983E-6A4B7548D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47120" y="5884778"/>
              <a:ext cx="600367" cy="306734"/>
            </a:xfrm>
            <a:prstGeom prst="rect">
              <a:avLst/>
            </a:prstGeom>
          </p:spPr>
        </p:pic>
        <p:pic>
          <p:nvPicPr>
            <p:cNvPr id="8" name="Bilde 7" descr="Et bilde som inneholder Font, Grafikk, grafisk design, tekst&#10;&#10;Automatisk generert beskrivelse">
              <a:extLst>
                <a:ext uri="{FF2B5EF4-FFF2-40B4-BE49-F238E27FC236}">
                  <a16:creationId xmlns:a16="http://schemas.microsoft.com/office/drawing/2014/main" id="{09221F7C-CE5D-FB72-5545-B65BE16E8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7474" y="5899827"/>
              <a:ext cx="2153868" cy="279320"/>
            </a:xfrm>
            <a:prstGeom prst="rect">
              <a:avLst/>
            </a:prstGeom>
          </p:spPr>
        </p:pic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EC8B50E5-ED3D-A24A-559E-9A12FB2C6556}"/>
                </a:ext>
              </a:extLst>
            </p:cNvPr>
            <p:cNvSpPr txBox="1"/>
            <p:nvPr/>
          </p:nvSpPr>
          <p:spPr>
            <a:xfrm>
              <a:off x="3522223" y="5871370"/>
              <a:ext cx="20031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 Light" panose="02000403000000020004" pitchFamily="2" charset="0"/>
                  <a:ea typeface="Helvetica Neue Light" panose="02000403000000020004" pitchFamily="2" charset="0"/>
                  <a:cs typeface="+mn-cs"/>
                </a:rPr>
                <a:t>NASJONAL SATSNING</a:t>
              </a: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3D9B908-5664-536C-185A-5E9471101E4C}"/>
              </a:ext>
            </a:extLst>
          </p:cNvPr>
          <p:cNvSpPr txBox="1"/>
          <p:nvPr/>
        </p:nvSpPr>
        <p:spPr>
          <a:xfrm>
            <a:off x="595901" y="4745736"/>
            <a:ext cx="11000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D3F1F2"/>
                </a:solidFill>
                <a:effectLst/>
                <a:uLnTx/>
                <a:uFillTx/>
                <a:latin typeface="Helvetica Neue" panose="02000503000000020004"/>
                <a:ea typeface="+mn-ea"/>
                <a:cs typeface="+mn-cs"/>
              </a:rPr>
              <a:t>ARBEIDSBOK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D3F1F2"/>
              </a:solidFill>
              <a:effectLst/>
              <a:uLnTx/>
              <a:uFillTx/>
              <a:latin typeface="Helvetica Neue" panose="020005030000000200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293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17C112-34CA-F69C-DAC6-D9E4C74A0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8484"/>
                </a:solidFill>
              </a:rPr>
              <a:t>Arbeidsbok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A0DD2B-27C7-7D47-45B0-8BDD4C07B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 dirty="0"/>
              <a:t>Hensikt: </a:t>
            </a:r>
          </a:p>
          <a:p>
            <a:pPr marL="0" indent="-250">
              <a:lnSpc>
                <a:spcPct val="100000"/>
              </a:lnSpc>
              <a:buNone/>
            </a:pPr>
            <a:r>
              <a:rPr lang="nb-NO" sz="1600" dirty="0"/>
              <a:t>Arbeidsboken skal være et praktisk støtteverktøy for kommunene i læringsnettverket. Den hjelper deltakerne å dokumentere, reflektere over og dele sitt arbeid. På den måten blir kunnskap, erfaringer og løsninger for forbedring samlet på ett sted. Arbeidsboken gjør det enklere å se progresjon, identifisere hva som fungerer godt, og utforske hva som kan forbedres underveis. Arbeidsboken ligger tilgjengelig for alle kommunene i nettverket, og kan fungere som inspirasjon og erfaringsdeling mellom kommunene.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Bruk: </a:t>
            </a:r>
          </a:p>
          <a:p>
            <a:pPr marL="0" indent="-250">
              <a:lnSpc>
                <a:spcPct val="100000"/>
              </a:lnSpc>
              <a:buNone/>
            </a:pPr>
            <a:r>
              <a:rPr lang="nb-NO" sz="1600" dirty="0"/>
              <a:t>Hver kommune skriver i arbeidsboken når dere jobber med oppgavene på samlingene og i arbeidet mellom samlingene. Det kan være notater, tiltak, resultater, refleksjoner og andre erfaringer knyttet til temaene vi jobber med. Enigheter og uenigheter mellom partene loggføres også i boken. Før samlingene kan arbeidsboken danne grunnlag for erfaringsutveksling, mens den etter samlingene fungerer som dokumentasjon og et arbeidsverktøy for det videre forbedringsarbeidet. Boken kan også fungere som grunnlag for å presentere arbeidet for andre interessenter i kommunen.</a:t>
            </a:r>
          </a:p>
        </p:txBody>
      </p:sp>
    </p:spTree>
    <p:extLst>
      <p:ext uri="{BB962C8B-B14F-4D97-AF65-F5344CB8AC3E}">
        <p14:creationId xmlns:p14="http://schemas.microsoft.com/office/powerpoint/2010/main" val="301062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EEEA218B-0257-83D9-75B0-509259775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Viktig informasjon 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F291A61-F8ED-6153-E7B3-A28E0F8B6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latin typeface="Helvetica Neue"/>
              </a:rPr>
              <a:t>Kommune: </a:t>
            </a:r>
          </a:p>
          <a:p>
            <a:endParaRPr lang="nb-NO" dirty="0"/>
          </a:p>
          <a:p>
            <a:r>
              <a:rPr lang="nb-NO" dirty="0">
                <a:latin typeface="Helvetica Neue"/>
              </a:rPr>
              <a:t>Prosjekteier:</a:t>
            </a:r>
          </a:p>
          <a:p>
            <a:endParaRPr lang="nb-NO" dirty="0"/>
          </a:p>
          <a:p>
            <a:r>
              <a:rPr lang="nb-NO" dirty="0">
                <a:latin typeface="Helvetica Neue"/>
              </a:rPr>
              <a:t>Prosjektleder:</a:t>
            </a:r>
          </a:p>
          <a:p>
            <a:endParaRPr lang="nb-NO" dirty="0"/>
          </a:p>
          <a:p>
            <a:r>
              <a:rPr lang="nb-NO" dirty="0">
                <a:latin typeface="Helvetica Neue"/>
              </a:rPr>
              <a:t>Prosjektdeltakere:</a:t>
            </a:r>
          </a:p>
          <a:p>
            <a:endParaRPr lang="nb-NO" dirty="0"/>
          </a:p>
          <a:p>
            <a:r>
              <a:rPr lang="nb-NO" dirty="0">
                <a:latin typeface="Helvetica Neue"/>
              </a:rPr>
              <a:t>Tjenestested: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1467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4469F7-8C12-51A5-6B7D-DEB989B2F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Refleksjonsoppgave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B7DF8B-AD98-26D7-AA5D-1AF197CB8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Hvorfor prioriterer vi å jobbe med Tørn?</a:t>
            </a:r>
          </a:p>
        </p:txBody>
      </p:sp>
    </p:spTree>
    <p:extLst>
      <p:ext uri="{BB962C8B-B14F-4D97-AF65-F5344CB8AC3E}">
        <p14:creationId xmlns:p14="http://schemas.microsoft.com/office/powerpoint/2010/main" val="427596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FC2950-2300-84F1-86C9-D4C3D9D26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Refleksjonsoppgave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F9A80A-6B19-7E4F-265C-D3CFD9A2C9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Hvilke forventninger har dere til utviklingsarbeidet?</a:t>
            </a:r>
          </a:p>
          <a:p>
            <a:pPr marL="539750" lvl="1"/>
            <a:r>
              <a:rPr lang="nb-NO" dirty="0">
                <a:latin typeface="Helvetica Neue"/>
              </a:rPr>
              <a:t>Forventinger til prosjektgruppen?</a:t>
            </a:r>
            <a:endParaRPr lang="nb-NO" dirty="0"/>
          </a:p>
          <a:p>
            <a:pPr marL="539750" lvl="1"/>
            <a:r>
              <a:rPr lang="nb-NO" dirty="0">
                <a:latin typeface="Helvetica Neue"/>
              </a:rPr>
              <a:t>Forventinger til deg selv, og dine kollegaer?</a:t>
            </a:r>
          </a:p>
          <a:p>
            <a:pPr marL="539750" lvl="1"/>
            <a:r>
              <a:rPr lang="nb-NO" dirty="0">
                <a:latin typeface="Helvetica Neue"/>
              </a:rPr>
              <a:t>Forventinger til din leder?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704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BF176E-D7D4-3625-1C0A-71F4093C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SJ">
                <a:latin typeface="Helvetica Neue"/>
              </a:rPr>
              <a:t>Refleksjonskort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663819-53EC-A4E1-C828-12F7B86DE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6948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 dirty="0">
                <a:latin typeface="Arial"/>
                <a:cs typeface="Arial"/>
              </a:rPr>
              <a:t>Hensikten med refleksjonskortet er;</a:t>
            </a:r>
            <a:endParaRPr lang="en-US" b="1" dirty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nb-NO" dirty="0">
                <a:latin typeface="Arial"/>
                <a:cs typeface="Arial"/>
              </a:rPr>
              <a:t>å presentere kommunen og tjenestestedet for  ansatte i egen kommune, og for andre kommuner i nettverket.</a:t>
            </a:r>
          </a:p>
          <a:p>
            <a:pPr>
              <a:buFont typeface="Arial"/>
              <a:buChar char="•"/>
            </a:pPr>
            <a:r>
              <a:rPr lang="nb-NO" dirty="0">
                <a:latin typeface="Arial"/>
                <a:cs typeface="Arial"/>
              </a:rPr>
              <a:t>holde tråden, og se fremdrift gjennom utviklingsarbeidet</a:t>
            </a:r>
          </a:p>
          <a:p>
            <a:pPr marL="0" indent="0">
              <a:buNone/>
            </a:pPr>
            <a:endParaRPr lang="nb-NO" b="1" dirty="0">
              <a:latin typeface="Arial"/>
              <a:cs typeface="Arial"/>
            </a:endParaRPr>
          </a:p>
          <a:p>
            <a:pPr marL="0" indent="0">
              <a:buNone/>
            </a:pPr>
            <a:endParaRPr lang="nb-NO" dirty="0">
              <a:latin typeface="Arial"/>
              <a:cs typeface="Arial"/>
            </a:endParaRPr>
          </a:p>
          <a:p>
            <a:pPr marL="0" indent="0">
              <a:buNone/>
            </a:pPr>
            <a:endParaRPr lang="nb-NO" dirty="0">
              <a:latin typeface="Arial"/>
              <a:cs typeface="Arial"/>
            </a:endParaRPr>
          </a:p>
          <a:p>
            <a:pPr marL="0" indent="0">
              <a:buNone/>
            </a:pPr>
            <a:endParaRPr lang="nb-NO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dirty="0">
                <a:latin typeface="Arial"/>
                <a:cs typeface="Arial"/>
              </a:rPr>
              <a:t>Dette er bare en mal, lag et kort dere selv har eierskap til!</a:t>
            </a:r>
          </a:p>
          <a:p>
            <a:pPr marL="0" indent="0">
              <a:buNone/>
            </a:pPr>
            <a:endParaRPr lang="nb-NO" dirty="0">
              <a:latin typeface="Helvetica Neue"/>
            </a:endParaRPr>
          </a:p>
          <a:p>
            <a:pPr marL="0" indent="0">
              <a:buNone/>
            </a:pPr>
            <a:endParaRPr lang="nb-NO" dirty="0"/>
          </a:p>
          <a:p>
            <a:pPr>
              <a:defRPr/>
            </a:pPr>
            <a:endParaRPr lang="nb-NO" dirty="0"/>
          </a:p>
          <a:p>
            <a:pPr>
              <a:defRPr/>
            </a:pPr>
            <a:endParaRPr lang="nb-NO" dirty="0">
              <a:latin typeface="Helvetica Neue"/>
            </a:endParaRPr>
          </a:p>
          <a:p>
            <a:endParaRPr lang="nb-NO" sz="1600" dirty="0">
              <a:latin typeface="Arial"/>
              <a:cs typeface="Arial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950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6">
            <a:extLst>
              <a:ext uri="{FF2B5EF4-FFF2-40B4-BE49-F238E27FC236}">
                <a16:creationId xmlns:a16="http://schemas.microsoft.com/office/drawing/2014/main" id="{2C7FC990-FD85-07A3-2A19-2EA8B74EA78B}"/>
              </a:ext>
            </a:extLst>
          </p:cNvPr>
          <p:cNvSpPr txBox="1">
            <a:spLocks/>
          </p:cNvSpPr>
          <p:nvPr/>
        </p:nvSpPr>
        <p:spPr>
          <a:xfrm>
            <a:off x="150979" y="201363"/>
            <a:ext cx="4654899" cy="6455274"/>
          </a:xfrm>
          <a:prstGeom prst="homePlat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nb-NO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SJ" sz="2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Hovedmål</a:t>
            </a:r>
            <a:r>
              <a:rPr kumimoji="0" lang="nb-SJ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SJ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SJ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Gevinster (2-3 </a:t>
            </a:r>
            <a:r>
              <a:rPr kumimoji="0" lang="nb-SJ" sz="2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stk</a:t>
            </a:r>
            <a:r>
              <a:rPr kumimoji="0" lang="nb-SJ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):</a:t>
            </a: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innhold 8">
            <a:extLst>
              <a:ext uri="{FF2B5EF4-FFF2-40B4-BE49-F238E27FC236}">
                <a16:creationId xmlns:a16="http://schemas.microsoft.com/office/drawing/2014/main" id="{D9EF85EF-23C0-27AD-95FC-AE0901806DE5}"/>
              </a:ext>
            </a:extLst>
          </p:cNvPr>
          <p:cNvSpPr txBox="1">
            <a:spLocks/>
          </p:cNvSpPr>
          <p:nvPr/>
        </p:nvSpPr>
        <p:spPr>
          <a:xfrm flipH="1">
            <a:off x="6188945" y="148976"/>
            <a:ext cx="5800996" cy="6560049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 w="6350" cap="flat" cmpd="sng" algn="ctr">
            <a:noFill/>
            <a:prstDash val="solid"/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324000" bIns="45720" rtlCol="0" anchor="ctr"/>
          <a:lstStyle>
            <a:defPPr>
              <a:defRPr lang="nb-NO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SJ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b-SJ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Antall innbyggere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b-SJ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Tjenestested (alle som er med i Tørn)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Årsverk og antall ansatte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</a:t>
            </a:r>
            <a:r>
              <a:rPr kumimoji="0" lang="nb-SJ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ntall </a:t>
            </a: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brukere</a:t>
            </a:r>
            <a:r>
              <a:rPr kumimoji="0" lang="nb-SJ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og brukergruppe</a:t>
            </a:r>
            <a:endParaRPr kumimoji="0" lang="nb-NO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Bindepunkt utenfor siden 3">
            <a:extLst>
              <a:ext uri="{FF2B5EF4-FFF2-40B4-BE49-F238E27FC236}">
                <a16:creationId xmlns:a16="http://schemas.microsoft.com/office/drawing/2014/main" id="{B1077FAF-7E8E-D4B6-FEA0-299B4696B906}"/>
              </a:ext>
            </a:extLst>
          </p:cNvPr>
          <p:cNvSpPr/>
          <p:nvPr/>
        </p:nvSpPr>
        <p:spPr>
          <a:xfrm>
            <a:off x="4614722" y="2689391"/>
            <a:ext cx="1765379" cy="1751980"/>
          </a:xfrm>
          <a:prstGeom prst="flowChartOffpage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Kommunenavn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Kommunevåpen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8BAD169-E3CE-03E4-B12D-BBE9E4415560}"/>
              </a:ext>
            </a:extLst>
          </p:cNvPr>
          <p:cNvSpPr txBox="1"/>
          <p:nvPr/>
        </p:nvSpPr>
        <p:spPr>
          <a:xfrm>
            <a:off x="4047753" y="5359720"/>
            <a:ext cx="2899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SJ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Legg gjerne inn et bakgrunnsbilde på hele siden, som viser noe fint fra kommunen din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39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428ECB-2B87-65F9-FD10-98668418D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36606"/>
            <a:ext cx="7492753" cy="2852737"/>
          </a:xfrm>
        </p:spPr>
        <p:txBody>
          <a:bodyPr>
            <a:normAutofit/>
          </a:bodyPr>
          <a:lstStyle/>
          <a:p>
            <a:r>
              <a:rPr lang="nb-NO" sz="5400" dirty="0">
                <a:latin typeface="Arial" panose="020B0604020202020204" pitchFamily="34" charset="0"/>
                <a:cs typeface="Arial" panose="020B0604020202020204" pitchFamily="34" charset="0"/>
              </a:rPr>
              <a:t>Lenker: </a:t>
            </a:r>
            <a:r>
              <a:rPr lang="nb-NO" sz="5400" b="0" dirty="0">
                <a:latin typeface="Arial" panose="020B0604020202020204" pitchFamily="34" charset="0"/>
                <a:cs typeface="Arial" panose="020B0604020202020204" pitchFamily="34" charset="0"/>
              </a:rPr>
              <a:t>bli kjent med eget utfordringsbilde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9A7EE7-93EF-7EC1-9B56-92563205C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3"/>
              </a:rPr>
              <a:t>https://www.ks.no/fagomrader/statistikk-og-analyse/statistikk-om-heltid--deltid/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4"/>
              </a:rPr>
              <a:t>https://www.regjeringen.no/no/tema/kommuner-og-regioner/kommunedata/tjenestebehov2/id2507961/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5"/>
              </a:rPr>
              <a:t>https://www.ks.no/fagomrader/statistikk-og-analyse/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6139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7C13EE22-3FE0-C7F3-6367-2C5E81173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6533226" cy="2852737"/>
          </a:xfrm>
        </p:spPr>
        <p:txBody>
          <a:bodyPr/>
          <a:lstStyle/>
          <a:p>
            <a:r>
              <a:rPr lang="nb-NO" dirty="0"/>
              <a:t>Forankring av Tørn arbeidet</a:t>
            </a: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5109B75-790A-EA8F-7DCD-65C80E0A2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2045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A13DA2-3A7C-55C7-AF22-F5F251DC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Evaluering og rammer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FB00C0C-A91B-B15A-C373-299DF36D0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330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600B-F474-DAC5-41B1-4406E78DB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D5953C-B99B-54DD-F3D6-96C6C7DC3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Oppgavekartlegging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64449E3-4FC4-B5DE-73FA-9FBE0ECC4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8722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D1237-0B93-3E1F-000C-82FC61625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76ED40-E9FF-83AC-E16D-BDBEEA530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Analyse og innsikt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F6FE642-0B94-D9DC-2B1A-3DC2D5281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8541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BD2B9-407B-F24F-1124-F3BAB2883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FD208F-F6BE-46BE-2849-E1EFFB39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Reorganisering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40D36D0-57DD-6C84-DCBC-A2FBC5348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511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847D23-DC58-5960-9060-E0625C7D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Bemanningsplanlegging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C15E5A-A9A0-9A40-0E4C-7E9CD6B87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419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149F29-B2C8-EC3A-12D7-71323081C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Kompetanseutvikling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68D2AD-A161-0A8A-9762-41FFE6F85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3680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9E25A7-4F69-AE98-4B3A-2912C9DAE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Drift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A76C39A-ABEA-DEAC-D4EC-C579CE9AA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68230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d03aa2cf-3fb2-4331-94b8-9a4667a375dc"/>
</p:tagLst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-tema">
  <a:themeElements>
    <a:clrScheme name="TØRN Kommune1">
      <a:dk1>
        <a:srgbClr val="000000"/>
      </a:dk1>
      <a:lt1>
        <a:srgbClr val="FFFFFF"/>
      </a:lt1>
      <a:dk2>
        <a:srgbClr val="003434"/>
      </a:dk2>
      <a:lt2>
        <a:srgbClr val="E7E6E6"/>
      </a:lt2>
      <a:accent1>
        <a:srgbClr val="0E9E96"/>
      </a:accent1>
      <a:accent2>
        <a:srgbClr val="D5FC79"/>
      </a:accent2>
      <a:accent3>
        <a:srgbClr val="A5A5A5"/>
      </a:accent3>
      <a:accent4>
        <a:srgbClr val="FFC000"/>
      </a:accent4>
      <a:accent5>
        <a:srgbClr val="6B99D0"/>
      </a:accent5>
      <a:accent6>
        <a:srgbClr val="70AD47"/>
      </a:accent6>
      <a:hlink>
        <a:srgbClr val="1E3A6E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412</Words>
  <Application>Microsoft Macintosh PowerPoint</Application>
  <PresentationFormat>Widescreen</PresentationFormat>
  <Paragraphs>68</Paragraphs>
  <Slides>16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Helvetica Neue</vt:lpstr>
      <vt:lpstr>Helvetica Neue Light</vt:lpstr>
      <vt:lpstr>Wingdings</vt:lpstr>
      <vt:lpstr>1_Office-tema</vt:lpstr>
      <vt:lpstr>2_Office-tema</vt:lpstr>
      <vt:lpstr>PowerPoint-presentasjon</vt:lpstr>
      <vt:lpstr>Arbeidsbok</vt:lpstr>
      <vt:lpstr>Viktig informasjon </vt:lpstr>
      <vt:lpstr>Refleksjonsoppgave</vt:lpstr>
      <vt:lpstr>Refleksjonsoppgave</vt:lpstr>
      <vt:lpstr>Refleksjonskort</vt:lpstr>
      <vt:lpstr>PowerPoint-presentasjon</vt:lpstr>
      <vt:lpstr>Lenker: bli kjent med eget utfordringsbilde</vt:lpstr>
      <vt:lpstr>Forankring av Tørn arbeidet</vt:lpstr>
      <vt:lpstr>Evaluering og rammer</vt:lpstr>
      <vt:lpstr>Oppgavekartlegging</vt:lpstr>
      <vt:lpstr>Analyse og innsikt </vt:lpstr>
      <vt:lpstr>Reorganisering </vt:lpstr>
      <vt:lpstr>Bemanningsplanlegging</vt:lpstr>
      <vt:lpstr>Kompetanseutvikling</vt:lpstr>
      <vt:lpstr>Drift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Eleni Canameti</dc:creator>
  <cp:lastModifiedBy>Kaja Larsen</cp:lastModifiedBy>
  <cp:revision>4</cp:revision>
  <dcterms:created xsi:type="dcterms:W3CDTF">2025-10-21T08:27:32Z</dcterms:created>
  <dcterms:modified xsi:type="dcterms:W3CDTF">2026-06-24T11:31:10Z</dcterms:modified>
</cp:coreProperties>
</file>