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78" r:id="rId3"/>
    <p:sldId id="279" r:id="rId4"/>
    <p:sldId id="280" r:id="rId5"/>
    <p:sldId id="306" r:id="rId6"/>
    <p:sldId id="284" r:id="rId7"/>
    <p:sldId id="283" r:id="rId8"/>
    <p:sldId id="285" r:id="rId9"/>
  </p:sldIdLst>
  <p:sldSz cx="9144000" cy="6858000" type="screen4x3"/>
  <p:notesSz cx="67310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00066"/>
    <a:srgbClr val="030C61"/>
    <a:srgbClr val="F0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7" autoAdjust="0"/>
    <p:restoredTop sz="85173" autoAdjust="0"/>
  </p:normalViewPr>
  <p:slideViewPr>
    <p:cSldViewPr snapToGrid="0">
      <p:cViewPr>
        <p:scale>
          <a:sx n="72" d="100"/>
          <a:sy n="72" d="100"/>
        </p:scale>
        <p:origin x="-1541" y="-322"/>
      </p:cViewPr>
      <p:guideLst>
        <p:guide orient="horz" pos="2160"/>
        <p:guide pos="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3019" y="-72"/>
      </p:cViewPr>
      <p:guideLst>
        <p:guide orient="horz" pos="3104"/>
        <p:guide pos="21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srv01\saf\Kompetansegruppa\82288%20KS-%20yrkesfagl&#230;rere\Survey\Frekvenser%20og%20krysstabeller%201.mar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'Behov for kompetanseheving'!$D$70</c:f>
              <c:strCache>
                <c:ptCount val="1"/>
                <c:pt idx="0">
                  <c:v>Korte kurs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'Behov for kompetanseheving'!$C$71:$C$73</c:f>
              <c:strCache>
                <c:ptCount val="3"/>
                <c:pt idx="0">
                  <c:v>Oppdatering i eget fag</c:v>
                </c:pt>
                <c:pt idx="1">
                  <c:v>Ny teknologi i næringslivet</c:v>
                </c:pt>
                <c:pt idx="2">
                  <c:v>Kontakt med arbeidslivet</c:v>
                </c:pt>
              </c:strCache>
            </c:strRef>
          </c:cat>
          <c:val>
            <c:numRef>
              <c:f>'Behov for kompetanseheving'!$D$71:$D$73</c:f>
              <c:numCache>
                <c:formatCode>0</c:formatCode>
                <c:ptCount val="3"/>
                <c:pt idx="0">
                  <c:v>41.84</c:v>
                </c:pt>
                <c:pt idx="1">
                  <c:v>40.92</c:v>
                </c:pt>
                <c:pt idx="2">
                  <c:v>18.39</c:v>
                </c:pt>
              </c:numCache>
            </c:numRef>
          </c:val>
        </c:ser>
        <c:ser>
          <c:idx val="1"/>
          <c:order val="1"/>
          <c:tx>
            <c:strRef>
              <c:f>'Behov for kompetanseheving'!$E$70</c:f>
              <c:strCache>
                <c:ptCount val="1"/>
                <c:pt idx="0">
                  <c:v>Hospitering i arbeidslivet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'Behov for kompetanseheving'!$C$71:$C$73</c:f>
              <c:strCache>
                <c:ptCount val="3"/>
                <c:pt idx="0">
                  <c:v>Oppdatering i eget fag</c:v>
                </c:pt>
                <c:pt idx="1">
                  <c:v>Ny teknologi i næringslivet</c:v>
                </c:pt>
                <c:pt idx="2">
                  <c:v>Kontakt med arbeidslivet</c:v>
                </c:pt>
              </c:strCache>
            </c:strRef>
          </c:cat>
          <c:val>
            <c:numRef>
              <c:f>'Behov for kompetanseheving'!$E$71:$E$73</c:f>
              <c:numCache>
                <c:formatCode>0</c:formatCode>
                <c:ptCount val="3"/>
                <c:pt idx="0">
                  <c:v>39.08</c:v>
                </c:pt>
                <c:pt idx="1">
                  <c:v>43.45</c:v>
                </c:pt>
                <c:pt idx="2">
                  <c:v>37.47</c:v>
                </c:pt>
              </c:numCache>
            </c:numRef>
          </c:val>
        </c:ser>
        <c:ser>
          <c:idx val="2"/>
          <c:order val="2"/>
          <c:tx>
            <c:strRef>
              <c:f>'Behov for kompetanseheving'!$F$70</c:f>
              <c:strCache>
                <c:ptCount val="1"/>
                <c:pt idx="0">
                  <c:v>Faglig kontakt med andre samarbeidspartnere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'Behov for kompetanseheving'!$C$71:$C$73</c:f>
              <c:strCache>
                <c:ptCount val="3"/>
                <c:pt idx="0">
                  <c:v>Oppdatering i eget fag</c:v>
                </c:pt>
                <c:pt idx="1">
                  <c:v>Ny teknologi i næringslivet</c:v>
                </c:pt>
                <c:pt idx="2">
                  <c:v>Kontakt med arbeidslivet</c:v>
                </c:pt>
              </c:strCache>
            </c:strRef>
          </c:cat>
          <c:val>
            <c:numRef>
              <c:f>'Behov for kompetanseheving'!$F$71:$F$73</c:f>
              <c:numCache>
                <c:formatCode>0</c:formatCode>
                <c:ptCount val="3"/>
                <c:pt idx="0">
                  <c:v>34.479999999999997</c:v>
                </c:pt>
                <c:pt idx="1">
                  <c:v>37.47</c:v>
                </c:pt>
                <c:pt idx="2">
                  <c:v>62.3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885312"/>
        <c:axId val="109886848"/>
      </c:barChart>
      <c:catAx>
        <c:axId val="10988531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109886848"/>
        <c:crosses val="autoZero"/>
        <c:auto val="1"/>
        <c:lblAlgn val="ctr"/>
        <c:lblOffset val="100"/>
        <c:noMultiLvlLbl val="0"/>
      </c:catAx>
      <c:valAx>
        <c:axId val="109886848"/>
        <c:scaling>
          <c:orientation val="minMax"/>
          <c:max val="1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1098853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3175" y="0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3175" y="9363075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A2BF12-DD66-4C05-8028-306D3FCA5CF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41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3175" y="0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681538"/>
            <a:ext cx="4937125" cy="443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3175" y="9363075"/>
            <a:ext cx="291782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2B51A6-A51A-4744-893E-B56D006E9B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5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81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992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924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308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408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314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199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9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9799" y="-142538"/>
            <a:ext cx="9173531" cy="648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6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1454" y="3971926"/>
            <a:ext cx="7376746" cy="1266825"/>
          </a:xfrm>
        </p:spPr>
        <p:txBody>
          <a:bodyPr/>
          <a:lstStyle>
            <a:lvl1pPr>
              <a:defRPr sz="3200">
                <a:solidFill>
                  <a:srgbClr val="00006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5438776"/>
            <a:ext cx="6690946" cy="904875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736" y="135007"/>
            <a:ext cx="5299718" cy="374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3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3" y="685800"/>
            <a:ext cx="6796454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3" y="1676400"/>
            <a:ext cx="6796454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C11CAC-0469-4939-A68F-75A186F946D4}" type="datetime1">
              <a:rPr lang="nb-NO" smtClean="0"/>
              <a:t>10.05.2017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D5A0-3AD9-4CE6-AF08-0C583C91D0E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72661" y="4406901"/>
            <a:ext cx="7422174" cy="1362075"/>
          </a:xfrm>
        </p:spPr>
        <p:txBody>
          <a:bodyPr/>
          <a:lstStyle>
            <a:lvl1pPr algn="l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1454" y="2716214"/>
            <a:ext cx="741338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ADFC0-926C-461F-A44A-44EDB0A78D41}" type="datetime1">
              <a:rPr lang="nb-NO" smtClean="0"/>
              <a:t>10.05.2017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C7774-131E-4ECA-AFEE-8A8B3DC9A4E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4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077" y="1676400"/>
            <a:ext cx="3341077" cy="4572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831" y="1676400"/>
            <a:ext cx="3341077" cy="4572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765A18-C267-47D7-898E-77522B310367}" type="datetime1">
              <a:rPr lang="nb-NO" smtClean="0"/>
              <a:t>10.05.2017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B2476-15AD-427D-8404-96FAD1393BC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5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F57296-703D-4E23-9AD5-DACA828A348A}" type="datetime1">
              <a:rPr lang="nb-NO" smtClean="0"/>
              <a:t>10.05.2017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6B3EB-5DB7-4477-98F1-260BF7D7E28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34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E52315-55BF-4BD7-92B3-54E2006C15AF}" type="datetime1">
              <a:rPr lang="nb-NO" smtClean="0"/>
              <a:t>10.05.2017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51AD8-114F-4232-8068-4008FC7C14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4800600"/>
            <a:ext cx="6937131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612775"/>
            <a:ext cx="694592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077" y="5367338"/>
            <a:ext cx="691075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8B5499-3540-4AA3-BFBC-C94201F79BA1}" type="datetime1">
              <a:rPr lang="nb-NO" smtClean="0"/>
              <a:t>10.05.2017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6C192-1135-49F3-8B35-B76636593A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Rectangle 400"/>
          <p:cNvSpPr>
            <a:spLocks noChangeArrowheads="1"/>
          </p:cNvSpPr>
          <p:nvPr/>
        </p:nvSpPr>
        <p:spPr bwMode="auto">
          <a:xfrm>
            <a:off x="-14654" y="0"/>
            <a:ext cx="9202615" cy="7056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endParaRPr lang="nb-NO"/>
          </a:p>
        </p:txBody>
      </p:sp>
      <p:sp>
        <p:nvSpPr>
          <p:cNvPr id="1426" name="Freeform 402"/>
          <p:cNvSpPr>
            <a:spLocks/>
          </p:cNvSpPr>
          <p:nvPr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7" name="Freeform 403"/>
          <p:cNvSpPr>
            <a:spLocks/>
          </p:cNvSpPr>
          <p:nvPr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8" name="Freeform 404"/>
          <p:cNvSpPr>
            <a:spLocks/>
          </p:cNvSpPr>
          <p:nvPr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9" name="Freeform 405"/>
          <p:cNvSpPr>
            <a:spLocks noEditPoints="1"/>
          </p:cNvSpPr>
          <p:nvPr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0" name="Freeform 406"/>
          <p:cNvSpPr>
            <a:spLocks/>
          </p:cNvSpPr>
          <p:nvPr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1" name="Freeform 407"/>
          <p:cNvSpPr>
            <a:spLocks noEditPoints="1"/>
          </p:cNvSpPr>
          <p:nvPr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81453" y="685800"/>
            <a:ext cx="6796454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266" y="1676400"/>
            <a:ext cx="680964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18585" y="5840413"/>
            <a:ext cx="984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97AB40D1-80D7-4A55-AE3E-A4BC69A4CA2C}" type="datetime1">
              <a:rPr lang="nb-NO" smtClean="0"/>
              <a:t>10.05.2017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99139" y="6400800"/>
            <a:ext cx="597876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nb-NO" smtClean="0"/>
              <a:t>Presentasjon</a:t>
            </a:r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585" y="6316664"/>
            <a:ext cx="984738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9578ABE7-4562-40AD-A0CB-EF6FDCE9BFE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</p:sldLayoutIdLst>
  <p:hf sldNum="0"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30C6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9pPr>
    </p:titleStyle>
    <p:bodyStyle>
      <a:lvl1pPr marL="384175" indent="-384175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00006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1889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6666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236663" indent="-185738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719263" indent="-2905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1002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574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0146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718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9290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Yrkesfaglærernes kompetanse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5077269"/>
            <a:ext cx="6690946" cy="904875"/>
          </a:xfrm>
        </p:spPr>
        <p:txBody>
          <a:bodyPr/>
          <a:lstStyle/>
          <a:p>
            <a:r>
              <a:rPr lang="nb-NO" dirty="0" smtClean="0"/>
              <a:t>Trondheim, 11. mai 2017</a:t>
            </a:r>
          </a:p>
          <a:p>
            <a:r>
              <a:rPr lang="nb-NO" sz="1800" dirty="0" smtClean="0"/>
              <a:t>Tove Mogstad Aspøy, Sol Skinnarland &amp; Anna Hagen Tønder 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3621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slags kompetanseutvikling har yrkesfaglærerne behov for?</a:t>
            </a:r>
          </a:p>
          <a:p>
            <a:r>
              <a:rPr lang="nb-NO" dirty="0" smtClean="0"/>
              <a:t>Hvordan kan kompetanseutvikling organiseres på en måte som treffer yrkesfaglærernes behov?</a:t>
            </a:r>
          </a:p>
          <a:p>
            <a:r>
              <a:rPr lang="nb-NO" dirty="0" smtClean="0"/>
              <a:t>En nasjonal yrkesfaglærerpris – er det en god idé?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387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Datagrunnlaget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Litteraturgjennomgang</a:t>
            </a:r>
          </a:p>
          <a:p>
            <a:r>
              <a:rPr lang="nb-NO" dirty="0" smtClean="0"/>
              <a:t>Workshops eller fokusgruppeintervjuer med rektorer, yrkesfaglærere og elever i tre fylker</a:t>
            </a:r>
          </a:p>
          <a:p>
            <a:r>
              <a:rPr lang="nb-NO" dirty="0" smtClean="0"/>
              <a:t>Telefonintervjuer med ansatte i fylkeskommunene og i opplæringskontor</a:t>
            </a:r>
          </a:p>
          <a:p>
            <a:r>
              <a:rPr lang="nb-NO" dirty="0"/>
              <a:t>Nettbasert spørreundersøkelse til </a:t>
            </a:r>
            <a:r>
              <a:rPr lang="nb-NO" dirty="0" smtClean="0"/>
              <a:t>yrkesfaglærere </a:t>
            </a:r>
            <a:r>
              <a:rPr lang="nb-NO" dirty="0"/>
              <a:t>i tre fylker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753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Kvalitative intervjuer 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644450"/>
              </p:ext>
            </p:extLst>
          </p:nvPr>
        </p:nvGraphicFramePr>
        <p:xfrm>
          <a:off x="1339705" y="2014515"/>
          <a:ext cx="6400798" cy="289549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839970"/>
                <a:gridCol w="733646"/>
                <a:gridCol w="690495"/>
                <a:gridCol w="840594"/>
                <a:gridCol w="946297"/>
                <a:gridCol w="1233377"/>
                <a:gridCol w="1116419"/>
              </a:tblGrid>
              <a:tr h="79282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 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Elever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Lærere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Rektorer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Skoleeier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 smtClean="0">
                          <a:effectLst/>
                        </a:rPr>
                        <a:t>Opplærings-</a:t>
                      </a:r>
                    </a:p>
                    <a:p>
                      <a:pPr algn="l" fontAlgn="b"/>
                      <a:r>
                        <a:rPr lang="nb-NO" sz="1600" u="none" strike="noStrike" dirty="0" smtClean="0">
                          <a:effectLst/>
                        </a:rPr>
                        <a:t>kontor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 smtClean="0">
                          <a:effectLst/>
                        </a:rPr>
                        <a:t>I alt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40184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Fylke 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8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21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13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</a:rPr>
                        <a:t>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45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40184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</a:rPr>
                        <a:t>Fylke 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10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26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40184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Fylke 3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13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1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39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40184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</a:rPr>
                        <a:t>Andre fylker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</a:rPr>
                        <a:t> 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 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 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</a:rPr>
                        <a:t> 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40184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</a:rPr>
                        <a:t>Totalt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</a:rPr>
                        <a:t>25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</a:rPr>
                        <a:t>41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35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18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</a:rPr>
                        <a:t>6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 smtClean="0">
                          <a:effectLst/>
                        </a:rPr>
                        <a:t>125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7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Faglige kompetansebehov og </a:t>
            </a:r>
            <a:r>
              <a:rPr lang="nb-NO" sz="2400" dirty="0"/>
              <a:t>ønsket form for </a:t>
            </a:r>
            <a:r>
              <a:rPr lang="nb-NO" sz="2400" dirty="0" smtClean="0"/>
              <a:t>læringsdeltakelse </a:t>
            </a:r>
            <a:r>
              <a:rPr lang="nb-NO" sz="2000" dirty="0"/>
              <a:t>(N=435)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E7E1C-F6DD-45A7-A157-FD5095A8E1A2}" type="datetime1">
              <a:rPr lang="nb-NO" smtClean="0"/>
              <a:t>10.05.2017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5A0-3AD9-4CE6-AF08-0C583C91D0E3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006037"/>
              </p:ext>
            </p:extLst>
          </p:nvPr>
        </p:nvGraphicFramePr>
        <p:xfrm>
          <a:off x="1081088" y="1676400"/>
          <a:ext cx="6796087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317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slags kompetanseutvikling </a:t>
            </a:r>
            <a:r>
              <a:rPr lang="nb-NO" dirty="0" smtClean="0"/>
              <a:t>kan  styrke yrkesfaglærerne i arbeidet?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Faglig oppdatering</a:t>
            </a:r>
          </a:p>
          <a:p>
            <a:pPr lvl="1"/>
            <a:r>
              <a:rPr lang="nb-NO" dirty="0" smtClean="0"/>
              <a:t>Ny teknologi i arbeidslivet</a:t>
            </a:r>
          </a:p>
          <a:p>
            <a:pPr lvl="1"/>
            <a:r>
              <a:rPr lang="nb-NO" dirty="0" smtClean="0"/>
              <a:t>Kunnskap om arbeidslivet</a:t>
            </a:r>
          </a:p>
          <a:p>
            <a:r>
              <a:rPr lang="nb-NO" dirty="0" smtClean="0"/>
              <a:t>Utvikling i lærerrollen</a:t>
            </a:r>
          </a:p>
          <a:p>
            <a:pPr lvl="1"/>
            <a:r>
              <a:rPr lang="nb-NO" dirty="0" smtClean="0"/>
              <a:t>Formidling og veiledning</a:t>
            </a:r>
          </a:p>
          <a:p>
            <a:pPr lvl="1"/>
            <a:r>
              <a:rPr lang="nb-NO" dirty="0" smtClean="0"/>
              <a:t>Klasseromsledelse</a:t>
            </a:r>
          </a:p>
          <a:p>
            <a:pPr lvl="1"/>
            <a:r>
              <a:rPr lang="nb-NO" dirty="0" smtClean="0"/>
              <a:t>Digital kompetanse</a:t>
            </a:r>
          </a:p>
          <a:p>
            <a:r>
              <a:rPr lang="nb-NO" dirty="0"/>
              <a:t>Formell kvalifisering</a:t>
            </a:r>
          </a:p>
          <a:p>
            <a:pPr lvl="1"/>
            <a:r>
              <a:rPr lang="nb-NO" dirty="0"/>
              <a:t>Godkjent lærerutdanning</a:t>
            </a:r>
          </a:p>
          <a:p>
            <a:pPr lvl="1"/>
            <a:r>
              <a:rPr lang="nb-NO" dirty="0"/>
              <a:t>Videreutdanning og karriereutvikling</a:t>
            </a:r>
          </a:p>
          <a:p>
            <a:pPr marL="574675" lvl="1" indent="0">
              <a:buNone/>
            </a:pPr>
            <a:endParaRPr lang="nb-NO" dirty="0" smtClean="0"/>
          </a:p>
          <a:p>
            <a:pPr lvl="1"/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21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kan kompetanseutviklingen organiseres?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Sentrale satsinger </a:t>
            </a:r>
            <a:r>
              <a:rPr lang="nb-NO" dirty="0" smtClean="0"/>
              <a:t>bør i større grad utformes </a:t>
            </a:r>
            <a:r>
              <a:rPr lang="nb-NO" dirty="0" smtClean="0"/>
              <a:t>på </a:t>
            </a:r>
            <a:r>
              <a:rPr lang="nb-NO" dirty="0" smtClean="0"/>
              <a:t>yrkesfaglærernes </a:t>
            </a:r>
            <a:r>
              <a:rPr lang="nb-NO" dirty="0" smtClean="0"/>
              <a:t>premisser</a:t>
            </a:r>
          </a:p>
          <a:p>
            <a:r>
              <a:rPr lang="nb-NO" dirty="0" smtClean="0"/>
              <a:t>Utvikling av relevante tilbud i samarbeid med arbeidslivet </a:t>
            </a:r>
          </a:p>
          <a:p>
            <a:pPr lvl="1"/>
            <a:r>
              <a:rPr lang="nb-NO" dirty="0" smtClean="0"/>
              <a:t>Muligheter for å søke om hospitering i bedrifter med gode opplegg </a:t>
            </a:r>
          </a:p>
          <a:p>
            <a:pPr lvl="1"/>
            <a:r>
              <a:rPr lang="nb-NO" dirty="0" smtClean="0"/>
              <a:t>Bransjeorganisasjoner, leverandører, opplæringskontor </a:t>
            </a:r>
            <a:r>
              <a:rPr lang="nb-NO" dirty="0" err="1" smtClean="0"/>
              <a:t>etc</a:t>
            </a:r>
            <a:r>
              <a:rPr lang="nb-NO" dirty="0" smtClean="0"/>
              <a:t> inn i skolen – korte kurs</a:t>
            </a:r>
          </a:p>
          <a:p>
            <a:r>
              <a:rPr lang="nb-NO" dirty="0" smtClean="0"/>
              <a:t>Utvikling av nye, relevante (og kompetanse-givende) tilbud i samarbeid med </a:t>
            </a:r>
            <a:r>
              <a:rPr lang="nb-NO" dirty="0" smtClean="0"/>
              <a:t>fagskoler, høyskoler og universitet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5955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 nasjonal yrkesfaglærerpris?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Forslaget møter ingen stor begeistring blant yrkesfaglærerne</a:t>
            </a:r>
          </a:p>
          <a:p>
            <a:r>
              <a:rPr lang="nb-NO" dirty="0" smtClean="0"/>
              <a:t>Bra å løfte fram yrkesfaglærernes innsats, men en pris må ikke undergrave en sterk kollegial kultur</a:t>
            </a:r>
          </a:p>
          <a:p>
            <a:r>
              <a:rPr lang="nb-NO" dirty="0" smtClean="0"/>
              <a:t>Heller en pris til en skole, en avdeling, et nettverk eller et prosjekt?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7109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-3nofoil-basis">
  <a:themeElements>
    <a:clrScheme name="Custom 1">
      <a:dk1>
        <a:srgbClr val="191966"/>
      </a:dk1>
      <a:lt1>
        <a:srgbClr val="FFFFFF"/>
      </a:lt1>
      <a:dk2>
        <a:srgbClr val="000000"/>
      </a:dk2>
      <a:lt2>
        <a:srgbClr val="808080"/>
      </a:lt2>
      <a:accent1>
        <a:srgbClr val="009972"/>
      </a:accent1>
      <a:accent2>
        <a:srgbClr val="0070C0"/>
      </a:accent2>
      <a:accent3>
        <a:srgbClr val="FFFFFF"/>
      </a:accent3>
      <a:accent4>
        <a:srgbClr val="000000"/>
      </a:accent4>
      <a:accent5>
        <a:srgbClr val="60C89B"/>
      </a:accent5>
      <a:accent6>
        <a:srgbClr val="7777DE"/>
      </a:accent6>
      <a:hlink>
        <a:srgbClr val="ADADEA"/>
      </a:hlink>
      <a:folHlink>
        <a:srgbClr val="B2B2B2"/>
      </a:folHlink>
    </a:clrScheme>
    <a:fontScheme name="Default Design">
      <a:majorFont>
        <a:latin typeface="Humnst777 BT"/>
        <a:ea typeface=""/>
        <a:cs typeface=""/>
      </a:majorFont>
      <a:minorFont>
        <a:latin typeface="Humnst777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DAA850BF63223043992D316D651A215B" ma:contentTypeVersion="0" ma:contentTypeDescription="" ma:contentTypeScope="" ma:versionID="2c039d8ef8a08898a1e6c5b723df4b97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DMFW2D44QQMK-1600097179-3</_dlc_DocId>
    <_dlc_DocIdUrl xmlns="a0c403bc-df03-43c8-915b-d2d6e5c89d57">
      <Url>http://fou.ks.no/prosjekter/164017/_layouts/15/DocIdRedir.aspx?ID=DMFW2D44QQMK-1600097179-3</Url>
      <Description>DMFW2D44QQMK-1600097179-3</Description>
    </_dlc_DocIdUrl>
  </documentManagement>
</p:properties>
</file>

<file path=customXml/itemProps1.xml><?xml version="1.0" encoding="utf-8"?>
<ds:datastoreItem xmlns:ds="http://schemas.openxmlformats.org/officeDocument/2006/customXml" ds:itemID="{6822448C-46E5-46C1-BEB9-1DC5B48FB250}"/>
</file>

<file path=customXml/itemProps2.xml><?xml version="1.0" encoding="utf-8"?>
<ds:datastoreItem xmlns:ds="http://schemas.openxmlformats.org/officeDocument/2006/customXml" ds:itemID="{B7F5FA2F-3D9B-442D-9114-14010B723141}"/>
</file>

<file path=customXml/itemProps3.xml><?xml version="1.0" encoding="utf-8"?>
<ds:datastoreItem xmlns:ds="http://schemas.openxmlformats.org/officeDocument/2006/customXml" ds:itemID="{0555E779-1D7D-436C-89EE-AC11BBE00D07}"/>
</file>

<file path=customXml/itemProps4.xml><?xml version="1.0" encoding="utf-8"?>
<ds:datastoreItem xmlns:ds="http://schemas.openxmlformats.org/officeDocument/2006/customXml" ds:itemID="{7B3D8475-A461-42D8-967D-71D2C88E5C2A}"/>
</file>

<file path=docProps/app.xml><?xml version="1.0" encoding="utf-8"?>
<Properties xmlns="http://schemas.openxmlformats.org/officeDocument/2006/extended-properties" xmlns:vt="http://schemas.openxmlformats.org/officeDocument/2006/docPropsVTypes">
  <Template>4-3nofoil-basis</Template>
  <TotalTime>748</TotalTime>
  <Words>285</Words>
  <Application>Microsoft Office PowerPoint</Application>
  <PresentationFormat>On-screen Show (4:3)</PresentationFormat>
  <Paragraphs>90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4-3nofoil-basis</vt:lpstr>
      <vt:lpstr>Yrkesfaglærernes kompetanse</vt:lpstr>
      <vt:lpstr>Problemstillinger</vt:lpstr>
      <vt:lpstr>Datagrunnlaget</vt:lpstr>
      <vt:lpstr>Kvalitative intervjuer </vt:lpstr>
      <vt:lpstr>Faglige kompetansebehov og ønsket form for læringsdeltakelse (N=435) </vt:lpstr>
      <vt:lpstr>Hva slags kompetanseutvikling kan  styrke yrkesfaglærerne i arbeidet? </vt:lpstr>
      <vt:lpstr>Hvordan kan kompetanseutviklingen organiseres? </vt:lpstr>
      <vt:lpstr>En nasjonal yrkesfaglærerpris?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Aspøy Tove Mogstad</dc:creator>
  <cp:lastModifiedBy>Tønder Hagen Anna</cp:lastModifiedBy>
  <cp:revision>77</cp:revision>
  <dcterms:created xsi:type="dcterms:W3CDTF">2017-01-30T13:26:36Z</dcterms:created>
  <dcterms:modified xsi:type="dcterms:W3CDTF">2017-05-10T10:45:17Z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0x010100C466DCB15B7C4D46B76A8E26AA95A52000DAA850BF63223043992D316D651A215B</vt:lpwstr>
  </property>
  <property fmtid="{D5CDD505-2E9C-101B-9397-08002B2CF9AE}" pid="3" name="_dlc_DocIdItemGuid">
    <vt:lpwstr>9a53eb8a-7a63-4fe1-b211-5d174adda755</vt:lpwstr>
  </property>
  <property fmtid="{D5CDD505-2E9C-101B-9397-08002B2CF9AE}" pid="4" name="Dokumentkategori">
    <vt:lpwstr/>
  </property>
</Properties>
</file>