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4"/>
  </p:sldMasterIdLst>
  <p:notesMasterIdLst>
    <p:notesMasterId r:id="rId31"/>
  </p:notesMasterIdLst>
  <p:sldIdLst>
    <p:sldId id="256" r:id="rId5"/>
    <p:sldId id="261" r:id="rId6"/>
    <p:sldId id="295" r:id="rId7"/>
    <p:sldId id="296" r:id="rId8"/>
    <p:sldId id="268" r:id="rId9"/>
    <p:sldId id="272" r:id="rId10"/>
    <p:sldId id="273" r:id="rId11"/>
    <p:sldId id="262" r:id="rId12"/>
    <p:sldId id="275" r:id="rId13"/>
    <p:sldId id="276" r:id="rId14"/>
    <p:sldId id="264" r:id="rId15"/>
    <p:sldId id="279" r:id="rId16"/>
    <p:sldId id="258" r:id="rId17"/>
    <p:sldId id="281" r:id="rId18"/>
    <p:sldId id="282" r:id="rId19"/>
    <p:sldId id="265" r:id="rId20"/>
    <p:sldId id="285" r:id="rId21"/>
    <p:sldId id="259" r:id="rId22"/>
    <p:sldId id="287" r:id="rId23"/>
    <p:sldId id="288" r:id="rId24"/>
    <p:sldId id="266" r:id="rId25"/>
    <p:sldId id="291" r:id="rId26"/>
    <p:sldId id="260" r:id="rId27"/>
    <p:sldId id="293" r:id="rId28"/>
    <p:sldId id="294" r:id="rId29"/>
    <p:sldId id="263" r:id="rId30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BA03B6C-133D-E500-6E1A-0716DF7F6498}" name="Linn Katrin Pilskog" initials="LP" userId="S::linn.pilskog@azetsconsulting.no::90fa00e3-d029-4570-a856-28b7c27dfe6a" providerId="AD"/>
  <p188:author id="{1AA79CCF-6D1D-BED2-57A3-8B374BDC3777}" name="Steinar Hjelset" initials="SH" userId="S::steinar.hjelset@ks.no::900bcac5-039b-480b-8b37-a8273c2e007f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kroll, Ole" initials="EO" lastIdx="7" clrIdx="0">
    <p:extLst>
      <p:ext uri="{19B8F6BF-5375-455C-9EA6-DF929625EA0E}">
        <p15:presenceInfo xmlns:p15="http://schemas.microsoft.com/office/powerpoint/2012/main" userId="S::ole.ekroll_bergen.kommune.no#ext#@ksiskyen.onmicrosoft.com::c346a5bc-a252-4c53-897c-ae8b892d193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CD3"/>
    <a:srgbClr val="001A58"/>
    <a:srgbClr val="E9EDF4"/>
    <a:srgbClr val="F2F3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F9DC432-F521-4B61-8EA7-3FF9F535B3A8}" v="56" dt="2025-09-18T11:38:58.15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iddels stil 1 – utheving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E9639D4-E3E2-4D34-9284-5A2195B3D0D7}" styleName="Lys stil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iddels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384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38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commentAuthors" Target="commentAuthors.xml"/><Relationship Id="rId37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9489C-1C46-400F-B294-9DF214C05E05}" type="datetimeFigureOut">
              <a:rPr lang="nb-NO" smtClean="0"/>
              <a:t>18.09.2025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49011B-5C11-4014-96E5-50558C38F7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47214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49011B-5C11-4014-96E5-50558C38F719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598488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33782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0" name="Rektangel 9"/>
          <p:cNvSpPr/>
          <p:nvPr userDrawn="1"/>
        </p:nvSpPr>
        <p:spPr>
          <a:xfrm>
            <a:off x="10244667" y="5911850"/>
            <a:ext cx="1701800" cy="8191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1" name="Title 19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9915291" cy="466880"/>
          </a:xfrm>
        </p:spPr>
        <p:txBody>
          <a:bodyPr>
            <a:noAutofit/>
          </a:bodyPr>
          <a:lstStyle>
            <a:lvl1pPr algn="l">
              <a:defRPr sz="3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12" name="Subtitle 20"/>
          <p:cNvSpPr>
            <a:spLocks noGrp="1"/>
          </p:cNvSpPr>
          <p:nvPr>
            <p:ph type="subTitle" idx="1"/>
          </p:nvPr>
        </p:nvSpPr>
        <p:spPr>
          <a:xfrm>
            <a:off x="664227" y="2822895"/>
            <a:ext cx="8534400" cy="51619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3" name="Bilde 12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14" name="Bilde 13" descr="KS tagline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38" y="6159500"/>
            <a:ext cx="3137662" cy="287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997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09600" y="732380"/>
            <a:ext cx="10972800" cy="11321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18.09.2025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09601" y="1959429"/>
            <a:ext cx="10972800" cy="361149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85585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09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18.09.2025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51712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18.09.2025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97799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18.09.2025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4624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18.09.2025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66152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18.09.2025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84552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18.09.2025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9378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18.09.2025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42869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493466" cy="106692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911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8C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151487" cy="123055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782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BCCF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6756851" cy="1134305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rgbClr val="001A58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907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5000"/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09600" y="63906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913324"/>
            <a:ext cx="10972800" cy="35577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18.09.2025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pic>
        <p:nvPicPr>
          <p:cNvPr id="8" name="Bilde 7" descr="ks_hovedlogo_rgb.png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8244" y="6173787"/>
            <a:ext cx="730357" cy="364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076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2800" kern="1200">
          <a:solidFill>
            <a:srgbClr val="001A58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001A58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8.xml"/><Relationship Id="rId13" Type="http://schemas.openxmlformats.org/officeDocument/2006/relationships/slide" Target="slide6.xml"/><Relationship Id="rId18" Type="http://schemas.openxmlformats.org/officeDocument/2006/relationships/slide" Target="slide14.xml"/><Relationship Id="rId26" Type="http://schemas.openxmlformats.org/officeDocument/2006/relationships/image" Target="../media/image5.png"/><Relationship Id="rId3" Type="http://schemas.openxmlformats.org/officeDocument/2006/relationships/slide" Target="slide5.xml"/><Relationship Id="rId21" Type="http://schemas.openxmlformats.org/officeDocument/2006/relationships/slide" Target="slide19.xml"/><Relationship Id="rId7" Type="http://schemas.openxmlformats.org/officeDocument/2006/relationships/slide" Target="slide16.xml"/><Relationship Id="rId12" Type="http://schemas.openxmlformats.org/officeDocument/2006/relationships/slide" Target="slide4.xml"/><Relationship Id="rId17" Type="http://schemas.openxmlformats.org/officeDocument/2006/relationships/slide" Target="slide12.xml"/><Relationship Id="rId25" Type="http://schemas.openxmlformats.org/officeDocument/2006/relationships/slide" Target="slide25.xml"/><Relationship Id="rId2" Type="http://schemas.openxmlformats.org/officeDocument/2006/relationships/slide" Target="slide3.xml"/><Relationship Id="rId16" Type="http://schemas.openxmlformats.org/officeDocument/2006/relationships/slide" Target="slide10.xml"/><Relationship Id="rId20" Type="http://schemas.openxmlformats.org/officeDocument/2006/relationships/slide" Target="slide17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3.xml"/><Relationship Id="rId11" Type="http://schemas.openxmlformats.org/officeDocument/2006/relationships/slide" Target="slide26.xml"/><Relationship Id="rId24" Type="http://schemas.openxmlformats.org/officeDocument/2006/relationships/slide" Target="slide24.xml"/><Relationship Id="rId5" Type="http://schemas.openxmlformats.org/officeDocument/2006/relationships/slide" Target="slide11.xml"/><Relationship Id="rId15" Type="http://schemas.openxmlformats.org/officeDocument/2006/relationships/slide" Target="slide9.xml"/><Relationship Id="rId23" Type="http://schemas.openxmlformats.org/officeDocument/2006/relationships/slide" Target="slide22.xml"/><Relationship Id="rId10" Type="http://schemas.openxmlformats.org/officeDocument/2006/relationships/slide" Target="slide23.xml"/><Relationship Id="rId19" Type="http://schemas.openxmlformats.org/officeDocument/2006/relationships/slide" Target="slide15.xml"/><Relationship Id="rId4" Type="http://schemas.openxmlformats.org/officeDocument/2006/relationships/slide" Target="slide8.xml"/><Relationship Id="rId9" Type="http://schemas.openxmlformats.org/officeDocument/2006/relationships/slide" Target="slide21.xml"/><Relationship Id="rId14" Type="http://schemas.openxmlformats.org/officeDocument/2006/relationships/slide" Target="slide7.xml"/><Relationship Id="rId22" Type="http://schemas.openxmlformats.org/officeDocument/2006/relationships/slide" Target="slide20.xml"/><Relationship Id="rId27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hyperlink" Target="https://www.ks.no/fagomrader/digitalisering/felleslosninger/skolesec/kultur--og-kompetanseutvikling/kompetanseutvikling-for-skoleeiere-og--ledere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18.xml"/><Relationship Id="rId3" Type="http://schemas.openxmlformats.org/officeDocument/2006/relationships/slide" Target="slide26.xml"/><Relationship Id="rId7" Type="http://schemas.openxmlformats.org/officeDocument/2006/relationships/slide" Target="slide16.xml"/><Relationship Id="rId2" Type="http://schemas.openxmlformats.org/officeDocument/2006/relationships/slide" Target="slide5.xml"/><Relationship Id="rId1" Type="http://schemas.openxmlformats.org/officeDocument/2006/relationships/slideLayout" Target="../slideLayouts/slideLayout12.xml"/><Relationship Id="rId6" Type="http://schemas.openxmlformats.org/officeDocument/2006/relationships/slide" Target="slide13.xml"/><Relationship Id="rId11" Type="http://schemas.openxmlformats.org/officeDocument/2006/relationships/slide" Target="slide2.xml"/><Relationship Id="rId5" Type="http://schemas.openxmlformats.org/officeDocument/2006/relationships/slide" Target="slide11.xml"/><Relationship Id="rId10" Type="http://schemas.openxmlformats.org/officeDocument/2006/relationships/slide" Target="slide23.xml"/><Relationship Id="rId4" Type="http://schemas.openxmlformats.org/officeDocument/2006/relationships/slide" Target="slide8.xml"/><Relationship Id="rId9" Type="http://schemas.openxmlformats.org/officeDocument/2006/relationships/slide" Target="slide2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3" Type="http://schemas.openxmlformats.org/officeDocument/2006/relationships/slide" Target="slide5.xml"/><Relationship Id="rId7" Type="http://schemas.openxmlformats.org/officeDocument/2006/relationships/slide" Target="slide13.xml"/><Relationship Id="rId12" Type="http://schemas.openxmlformats.org/officeDocument/2006/relationships/slide" Target="slide2.xml"/><Relationship Id="rId2" Type="http://schemas.openxmlformats.org/officeDocument/2006/relationships/hyperlink" Target="https://www.ks.no/fagomrader/digitalisering/felleslosninger/skolesec/kultur--og-kompetanseutvikling/kompetanseutvikling-for-skoleeiere-og--ledere/" TargetMode="External"/><Relationship Id="rId1" Type="http://schemas.openxmlformats.org/officeDocument/2006/relationships/slideLayout" Target="../slideLayouts/slideLayout2.xml"/><Relationship Id="rId6" Type="http://schemas.openxmlformats.org/officeDocument/2006/relationships/slide" Target="slide11.xml"/><Relationship Id="rId11" Type="http://schemas.openxmlformats.org/officeDocument/2006/relationships/slide" Target="slide23.xml"/><Relationship Id="rId5" Type="http://schemas.openxmlformats.org/officeDocument/2006/relationships/slide" Target="slide8.xml"/><Relationship Id="rId10" Type="http://schemas.openxmlformats.org/officeDocument/2006/relationships/slide" Target="slide21.xml"/><Relationship Id="rId4" Type="http://schemas.openxmlformats.org/officeDocument/2006/relationships/slide" Target="slide26.xml"/><Relationship Id="rId9" Type="http://schemas.openxmlformats.org/officeDocument/2006/relationships/slide" Target="slide18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3" Type="http://schemas.openxmlformats.org/officeDocument/2006/relationships/slide" Target="slide5.xml"/><Relationship Id="rId7" Type="http://schemas.openxmlformats.org/officeDocument/2006/relationships/slide" Target="slide13.xml"/><Relationship Id="rId12" Type="http://schemas.openxmlformats.org/officeDocument/2006/relationships/slide" Target="slide2.xml"/><Relationship Id="rId2" Type="http://schemas.openxmlformats.org/officeDocument/2006/relationships/hyperlink" Target="https://www.ks.no/fagomrader/digitalisering/felleslosninger/skolesec/kultur--og-kompetanseutvikling/kompetanseutvikling-for-skoleeiere-og--ledere/" TargetMode="External"/><Relationship Id="rId1" Type="http://schemas.openxmlformats.org/officeDocument/2006/relationships/slideLayout" Target="../slideLayouts/slideLayout2.xml"/><Relationship Id="rId6" Type="http://schemas.openxmlformats.org/officeDocument/2006/relationships/slide" Target="slide11.xml"/><Relationship Id="rId11" Type="http://schemas.openxmlformats.org/officeDocument/2006/relationships/slide" Target="slide23.xml"/><Relationship Id="rId5" Type="http://schemas.openxmlformats.org/officeDocument/2006/relationships/slide" Target="slide8.xml"/><Relationship Id="rId10" Type="http://schemas.openxmlformats.org/officeDocument/2006/relationships/slide" Target="slide21.xml"/><Relationship Id="rId4" Type="http://schemas.openxmlformats.org/officeDocument/2006/relationships/slide" Target="slide26.xml"/><Relationship Id="rId9" Type="http://schemas.openxmlformats.org/officeDocument/2006/relationships/slide" Target="slide18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21.xml"/><Relationship Id="rId3" Type="http://schemas.openxmlformats.org/officeDocument/2006/relationships/slide" Target="slide26.xml"/><Relationship Id="rId7" Type="http://schemas.openxmlformats.org/officeDocument/2006/relationships/slide" Target="slide18.xml"/><Relationship Id="rId2" Type="http://schemas.openxmlformats.org/officeDocument/2006/relationships/slide" Target="slide8.xml"/><Relationship Id="rId1" Type="http://schemas.openxmlformats.org/officeDocument/2006/relationships/slideLayout" Target="../slideLayouts/slideLayout12.xml"/><Relationship Id="rId6" Type="http://schemas.openxmlformats.org/officeDocument/2006/relationships/slide" Target="slide16.xml"/><Relationship Id="rId11" Type="http://schemas.openxmlformats.org/officeDocument/2006/relationships/slide" Target="slide2.xml"/><Relationship Id="rId5" Type="http://schemas.openxmlformats.org/officeDocument/2006/relationships/slide" Target="slide13.xml"/><Relationship Id="rId10" Type="http://schemas.openxmlformats.org/officeDocument/2006/relationships/slide" Target="slide5.xml"/><Relationship Id="rId4" Type="http://schemas.openxmlformats.org/officeDocument/2006/relationships/slide" Target="slide11.xml"/><Relationship Id="rId9" Type="http://schemas.openxmlformats.org/officeDocument/2006/relationships/slide" Target="slide2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18.xml"/><Relationship Id="rId3" Type="http://schemas.openxmlformats.org/officeDocument/2006/relationships/hyperlink" Target="https://www.ks.no/fagomrader/digitalisering/felleslosninger/skolesec/kultur--og-kompetanseutvikling/kompetanseutvikling-for-skoleeiere-og--ledere/" TargetMode="External"/><Relationship Id="rId7" Type="http://schemas.openxmlformats.org/officeDocument/2006/relationships/slide" Target="slide16.xml"/><Relationship Id="rId12" Type="http://schemas.openxmlformats.org/officeDocument/2006/relationships/slide" Target="slide2.xml"/><Relationship Id="rId2" Type="http://schemas.openxmlformats.org/officeDocument/2006/relationships/slide" Target="slide8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3.xml"/><Relationship Id="rId11" Type="http://schemas.openxmlformats.org/officeDocument/2006/relationships/slide" Target="slide5.xml"/><Relationship Id="rId5" Type="http://schemas.openxmlformats.org/officeDocument/2006/relationships/slide" Target="slide11.xml"/><Relationship Id="rId10" Type="http://schemas.openxmlformats.org/officeDocument/2006/relationships/slide" Target="slide23.xml"/><Relationship Id="rId4" Type="http://schemas.openxmlformats.org/officeDocument/2006/relationships/slide" Target="slide26.xml"/><Relationship Id="rId9" Type="http://schemas.openxmlformats.org/officeDocument/2006/relationships/slide" Target="slide2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18.xml"/><Relationship Id="rId3" Type="http://schemas.openxmlformats.org/officeDocument/2006/relationships/slide" Target="slide8.xml"/><Relationship Id="rId7" Type="http://schemas.openxmlformats.org/officeDocument/2006/relationships/slide" Target="slide16.xml"/><Relationship Id="rId12" Type="http://schemas.openxmlformats.org/officeDocument/2006/relationships/slide" Target="slide2.xml"/><Relationship Id="rId2" Type="http://schemas.openxmlformats.org/officeDocument/2006/relationships/hyperlink" Target="https://www.ks.no/fagomrader/digitalisering/felleslosninger/skolesec/kultur--og-kompetanseutvikling/kompetanseutvikling-for-skoleeiere-og--ledere/" TargetMode="External"/><Relationship Id="rId1" Type="http://schemas.openxmlformats.org/officeDocument/2006/relationships/slideLayout" Target="../slideLayouts/slideLayout2.xml"/><Relationship Id="rId6" Type="http://schemas.openxmlformats.org/officeDocument/2006/relationships/slide" Target="slide13.xml"/><Relationship Id="rId11" Type="http://schemas.openxmlformats.org/officeDocument/2006/relationships/slide" Target="slide5.xml"/><Relationship Id="rId5" Type="http://schemas.openxmlformats.org/officeDocument/2006/relationships/slide" Target="slide11.xml"/><Relationship Id="rId10" Type="http://schemas.openxmlformats.org/officeDocument/2006/relationships/slide" Target="slide23.xml"/><Relationship Id="rId4" Type="http://schemas.openxmlformats.org/officeDocument/2006/relationships/slide" Target="slide26.xml"/><Relationship Id="rId9" Type="http://schemas.openxmlformats.org/officeDocument/2006/relationships/slide" Target="slide2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21.xml"/><Relationship Id="rId3" Type="http://schemas.openxmlformats.org/officeDocument/2006/relationships/slide" Target="slide26.xml"/><Relationship Id="rId7" Type="http://schemas.openxmlformats.org/officeDocument/2006/relationships/slide" Target="slide18.xml"/><Relationship Id="rId2" Type="http://schemas.openxmlformats.org/officeDocument/2006/relationships/slide" Target="slide11.xml"/><Relationship Id="rId1" Type="http://schemas.openxmlformats.org/officeDocument/2006/relationships/slideLayout" Target="../slideLayouts/slideLayout12.xml"/><Relationship Id="rId6" Type="http://schemas.openxmlformats.org/officeDocument/2006/relationships/slide" Target="slide16.xml"/><Relationship Id="rId11" Type="http://schemas.openxmlformats.org/officeDocument/2006/relationships/slide" Target="slide2.xml"/><Relationship Id="rId5" Type="http://schemas.openxmlformats.org/officeDocument/2006/relationships/slide" Target="slide13.xml"/><Relationship Id="rId10" Type="http://schemas.openxmlformats.org/officeDocument/2006/relationships/slide" Target="slide5.xml"/><Relationship Id="rId4" Type="http://schemas.openxmlformats.org/officeDocument/2006/relationships/slide" Target="slide8.xml"/><Relationship Id="rId9" Type="http://schemas.openxmlformats.org/officeDocument/2006/relationships/slide" Target="slide2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" Target="slide18.xml"/><Relationship Id="rId3" Type="http://schemas.openxmlformats.org/officeDocument/2006/relationships/slide" Target="slide11.xml"/><Relationship Id="rId7" Type="http://schemas.openxmlformats.org/officeDocument/2006/relationships/slide" Target="slide16.xml"/><Relationship Id="rId12" Type="http://schemas.openxmlformats.org/officeDocument/2006/relationships/slide" Target="slide2.xml"/><Relationship Id="rId2" Type="http://schemas.openxmlformats.org/officeDocument/2006/relationships/hyperlink" Target="https://www.ks.no/fagomrader/digitalisering/felleslosninger/skolesec/kultur--og-kompetanseutvikling/kompetanseutvikling-for-skoleeiere-og--ledere/" TargetMode="External"/><Relationship Id="rId1" Type="http://schemas.openxmlformats.org/officeDocument/2006/relationships/slideLayout" Target="../slideLayouts/slideLayout2.xml"/><Relationship Id="rId6" Type="http://schemas.openxmlformats.org/officeDocument/2006/relationships/slide" Target="slide13.xml"/><Relationship Id="rId11" Type="http://schemas.openxmlformats.org/officeDocument/2006/relationships/slide" Target="slide5.xml"/><Relationship Id="rId5" Type="http://schemas.openxmlformats.org/officeDocument/2006/relationships/slide" Target="slide8.xml"/><Relationship Id="rId10" Type="http://schemas.openxmlformats.org/officeDocument/2006/relationships/slide" Target="slide23.xml"/><Relationship Id="rId4" Type="http://schemas.openxmlformats.org/officeDocument/2006/relationships/slide" Target="slide26.xml"/><Relationship Id="rId9" Type="http://schemas.openxmlformats.org/officeDocument/2006/relationships/slide" Target="slide2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" Target="slide18.xml"/><Relationship Id="rId3" Type="http://schemas.openxmlformats.org/officeDocument/2006/relationships/slide" Target="slide13.xml"/><Relationship Id="rId7" Type="http://schemas.openxmlformats.org/officeDocument/2006/relationships/slide" Target="slide16.xml"/><Relationship Id="rId12" Type="http://schemas.openxmlformats.org/officeDocument/2006/relationships/slide" Target="slide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slide" Target="slide11.xml"/><Relationship Id="rId11" Type="http://schemas.openxmlformats.org/officeDocument/2006/relationships/slide" Target="slide5.xml"/><Relationship Id="rId5" Type="http://schemas.openxmlformats.org/officeDocument/2006/relationships/slide" Target="slide8.xml"/><Relationship Id="rId10" Type="http://schemas.openxmlformats.org/officeDocument/2006/relationships/slide" Target="slide23.xml"/><Relationship Id="rId4" Type="http://schemas.openxmlformats.org/officeDocument/2006/relationships/slide" Target="slide26.xml"/><Relationship Id="rId9" Type="http://schemas.openxmlformats.org/officeDocument/2006/relationships/slide" Target="slide2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" Target="slide18.xml"/><Relationship Id="rId3" Type="http://schemas.openxmlformats.org/officeDocument/2006/relationships/slide" Target="slide13.xml"/><Relationship Id="rId7" Type="http://schemas.openxmlformats.org/officeDocument/2006/relationships/slide" Target="slide16.xml"/><Relationship Id="rId12" Type="http://schemas.openxmlformats.org/officeDocument/2006/relationships/slide" Target="slide2.xml"/><Relationship Id="rId2" Type="http://schemas.openxmlformats.org/officeDocument/2006/relationships/hyperlink" Target="https://www.ks.no/fagomrader/digitalisering/felleslosninger/skolesec/kultur--og-kompetanseutvikling/kompetanseutvikling-for-skoleeiere-og--ledere/" TargetMode="External"/><Relationship Id="rId1" Type="http://schemas.openxmlformats.org/officeDocument/2006/relationships/slideLayout" Target="../slideLayouts/slideLayout2.xml"/><Relationship Id="rId6" Type="http://schemas.openxmlformats.org/officeDocument/2006/relationships/slide" Target="slide11.xml"/><Relationship Id="rId11" Type="http://schemas.openxmlformats.org/officeDocument/2006/relationships/slide" Target="slide5.xml"/><Relationship Id="rId5" Type="http://schemas.openxmlformats.org/officeDocument/2006/relationships/slide" Target="slide8.xml"/><Relationship Id="rId10" Type="http://schemas.openxmlformats.org/officeDocument/2006/relationships/slide" Target="slide23.xml"/><Relationship Id="rId4" Type="http://schemas.openxmlformats.org/officeDocument/2006/relationships/slide" Target="slide26.xml"/><Relationship Id="rId9" Type="http://schemas.openxmlformats.org/officeDocument/2006/relationships/slide" Target="slide2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18.xml"/><Relationship Id="rId3" Type="http://schemas.openxmlformats.org/officeDocument/2006/relationships/slide" Target="slide13.xml"/><Relationship Id="rId7" Type="http://schemas.openxmlformats.org/officeDocument/2006/relationships/slide" Target="slide16.xml"/><Relationship Id="rId12" Type="http://schemas.openxmlformats.org/officeDocument/2006/relationships/slide" Target="slide2.xml"/><Relationship Id="rId2" Type="http://schemas.openxmlformats.org/officeDocument/2006/relationships/hyperlink" Target="https://www.ks.no/fagomrader/digitalisering/felleslosninger/skolesec/kultur--og-kompetanseutvikling/kompetanseutvikling-for-skoleeiere-og--ledere/" TargetMode="External"/><Relationship Id="rId1" Type="http://schemas.openxmlformats.org/officeDocument/2006/relationships/slideLayout" Target="../slideLayouts/slideLayout2.xml"/><Relationship Id="rId6" Type="http://schemas.openxmlformats.org/officeDocument/2006/relationships/slide" Target="slide11.xml"/><Relationship Id="rId11" Type="http://schemas.openxmlformats.org/officeDocument/2006/relationships/slide" Target="slide5.xml"/><Relationship Id="rId5" Type="http://schemas.openxmlformats.org/officeDocument/2006/relationships/slide" Target="slide8.xml"/><Relationship Id="rId10" Type="http://schemas.openxmlformats.org/officeDocument/2006/relationships/slide" Target="slide23.xml"/><Relationship Id="rId4" Type="http://schemas.openxmlformats.org/officeDocument/2006/relationships/slide" Target="slide26.xml"/><Relationship Id="rId9" Type="http://schemas.openxmlformats.org/officeDocument/2006/relationships/slide" Target="slide2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" Target="slide21.xml"/><Relationship Id="rId3" Type="http://schemas.openxmlformats.org/officeDocument/2006/relationships/slide" Target="slide26.xml"/><Relationship Id="rId7" Type="http://schemas.openxmlformats.org/officeDocument/2006/relationships/slide" Target="slide18.xml"/><Relationship Id="rId2" Type="http://schemas.openxmlformats.org/officeDocument/2006/relationships/slide" Target="slide16.xml"/><Relationship Id="rId1" Type="http://schemas.openxmlformats.org/officeDocument/2006/relationships/slideLayout" Target="../slideLayouts/slideLayout12.xml"/><Relationship Id="rId6" Type="http://schemas.openxmlformats.org/officeDocument/2006/relationships/slide" Target="slide13.xml"/><Relationship Id="rId11" Type="http://schemas.openxmlformats.org/officeDocument/2006/relationships/slide" Target="slide2.xml"/><Relationship Id="rId5" Type="http://schemas.openxmlformats.org/officeDocument/2006/relationships/slide" Target="slide11.xml"/><Relationship Id="rId10" Type="http://schemas.openxmlformats.org/officeDocument/2006/relationships/slide" Target="slide5.xml"/><Relationship Id="rId4" Type="http://schemas.openxmlformats.org/officeDocument/2006/relationships/slide" Target="slide8.xml"/><Relationship Id="rId9" Type="http://schemas.openxmlformats.org/officeDocument/2006/relationships/slide" Target="slide2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" Target="slide18.xml"/><Relationship Id="rId3" Type="http://schemas.openxmlformats.org/officeDocument/2006/relationships/slide" Target="slide16.xml"/><Relationship Id="rId7" Type="http://schemas.openxmlformats.org/officeDocument/2006/relationships/slide" Target="slide13.xml"/><Relationship Id="rId12" Type="http://schemas.openxmlformats.org/officeDocument/2006/relationships/slide" Target="slide2.xml"/><Relationship Id="rId2" Type="http://schemas.openxmlformats.org/officeDocument/2006/relationships/hyperlink" Target="https://www.ks.no/fagomrader/digitalisering/felleslosninger/skolesec/kultur--og-kompetanseutvikling/kompetanseutvikling-for-skoleeiere-og--ledere/" TargetMode="External"/><Relationship Id="rId1" Type="http://schemas.openxmlformats.org/officeDocument/2006/relationships/slideLayout" Target="../slideLayouts/slideLayout2.xml"/><Relationship Id="rId6" Type="http://schemas.openxmlformats.org/officeDocument/2006/relationships/slide" Target="slide11.xml"/><Relationship Id="rId11" Type="http://schemas.openxmlformats.org/officeDocument/2006/relationships/slide" Target="slide5.xml"/><Relationship Id="rId5" Type="http://schemas.openxmlformats.org/officeDocument/2006/relationships/slide" Target="slide8.xml"/><Relationship Id="rId10" Type="http://schemas.openxmlformats.org/officeDocument/2006/relationships/slide" Target="slide23.xml"/><Relationship Id="rId4" Type="http://schemas.openxmlformats.org/officeDocument/2006/relationships/slide" Target="slide26.xml"/><Relationship Id="rId9" Type="http://schemas.openxmlformats.org/officeDocument/2006/relationships/slide" Target="slide2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" Target="slide21.xml"/><Relationship Id="rId3" Type="http://schemas.openxmlformats.org/officeDocument/2006/relationships/slide" Target="slide26.xml"/><Relationship Id="rId7" Type="http://schemas.openxmlformats.org/officeDocument/2006/relationships/slide" Target="slide16.xml"/><Relationship Id="rId2" Type="http://schemas.openxmlformats.org/officeDocument/2006/relationships/slide" Target="slide18.xml"/><Relationship Id="rId1" Type="http://schemas.openxmlformats.org/officeDocument/2006/relationships/slideLayout" Target="../slideLayouts/slideLayout12.xml"/><Relationship Id="rId6" Type="http://schemas.openxmlformats.org/officeDocument/2006/relationships/slide" Target="slide13.xml"/><Relationship Id="rId11" Type="http://schemas.openxmlformats.org/officeDocument/2006/relationships/slide" Target="slide2.xml"/><Relationship Id="rId5" Type="http://schemas.openxmlformats.org/officeDocument/2006/relationships/slide" Target="slide11.xml"/><Relationship Id="rId10" Type="http://schemas.openxmlformats.org/officeDocument/2006/relationships/slide" Target="slide5.xml"/><Relationship Id="rId4" Type="http://schemas.openxmlformats.org/officeDocument/2006/relationships/slide" Target="slide8.xml"/><Relationship Id="rId9" Type="http://schemas.openxmlformats.org/officeDocument/2006/relationships/slide" Target="slide23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3" Type="http://schemas.openxmlformats.org/officeDocument/2006/relationships/slide" Target="slide18.xml"/><Relationship Id="rId7" Type="http://schemas.openxmlformats.org/officeDocument/2006/relationships/slide" Target="slide13.xml"/><Relationship Id="rId12" Type="http://schemas.openxmlformats.org/officeDocument/2006/relationships/slide" Target="slide2.xml"/><Relationship Id="rId2" Type="http://schemas.openxmlformats.org/officeDocument/2006/relationships/hyperlink" Target="https://www.ks.no/fagomrader/digitalisering/felleslosninger/skolesec/kultur--og-kompetanseutvikling/kompetanseutvikling-for-skoleeiere-og--ledere/" TargetMode="External"/><Relationship Id="rId1" Type="http://schemas.openxmlformats.org/officeDocument/2006/relationships/slideLayout" Target="../slideLayouts/slideLayout2.xml"/><Relationship Id="rId6" Type="http://schemas.openxmlformats.org/officeDocument/2006/relationships/slide" Target="slide11.xml"/><Relationship Id="rId11" Type="http://schemas.openxmlformats.org/officeDocument/2006/relationships/slide" Target="slide5.xml"/><Relationship Id="rId5" Type="http://schemas.openxmlformats.org/officeDocument/2006/relationships/slide" Target="slide8.xml"/><Relationship Id="rId10" Type="http://schemas.openxmlformats.org/officeDocument/2006/relationships/slide" Target="slide23.xml"/><Relationship Id="rId4" Type="http://schemas.openxmlformats.org/officeDocument/2006/relationships/slide" Target="slide26.xml"/><Relationship Id="rId9" Type="http://schemas.openxmlformats.org/officeDocument/2006/relationships/slide" Target="slide2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3" Type="http://schemas.openxmlformats.org/officeDocument/2006/relationships/slide" Target="slide18.xml"/><Relationship Id="rId7" Type="http://schemas.openxmlformats.org/officeDocument/2006/relationships/slide" Target="slide13.xml"/><Relationship Id="rId12" Type="http://schemas.openxmlformats.org/officeDocument/2006/relationships/slide" Target="slide2.xml"/><Relationship Id="rId2" Type="http://schemas.openxmlformats.org/officeDocument/2006/relationships/hyperlink" Target="https://www.ks.no/fagomrader/digitalisering/felleslosninger/skolesec/kultur--og-kompetanseutvikling/kompetanseutvikling-for-skoleeiere-og--ledere/" TargetMode="External"/><Relationship Id="rId1" Type="http://schemas.openxmlformats.org/officeDocument/2006/relationships/slideLayout" Target="../slideLayouts/slideLayout2.xml"/><Relationship Id="rId6" Type="http://schemas.openxmlformats.org/officeDocument/2006/relationships/slide" Target="slide11.xml"/><Relationship Id="rId11" Type="http://schemas.openxmlformats.org/officeDocument/2006/relationships/slide" Target="slide5.xml"/><Relationship Id="rId5" Type="http://schemas.openxmlformats.org/officeDocument/2006/relationships/slide" Target="slide8.xml"/><Relationship Id="rId10" Type="http://schemas.openxmlformats.org/officeDocument/2006/relationships/slide" Target="slide23.xml"/><Relationship Id="rId4" Type="http://schemas.openxmlformats.org/officeDocument/2006/relationships/slide" Target="slide26.xml"/><Relationship Id="rId9" Type="http://schemas.openxmlformats.org/officeDocument/2006/relationships/slide" Target="slide2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slide" Target="slide18.xml"/><Relationship Id="rId3" Type="http://schemas.openxmlformats.org/officeDocument/2006/relationships/slide" Target="slide26.xml"/><Relationship Id="rId7" Type="http://schemas.openxmlformats.org/officeDocument/2006/relationships/slide" Target="slide16.xml"/><Relationship Id="rId2" Type="http://schemas.openxmlformats.org/officeDocument/2006/relationships/slide" Target="slide21.xml"/><Relationship Id="rId1" Type="http://schemas.openxmlformats.org/officeDocument/2006/relationships/slideLayout" Target="../slideLayouts/slideLayout12.xml"/><Relationship Id="rId6" Type="http://schemas.openxmlformats.org/officeDocument/2006/relationships/slide" Target="slide13.xml"/><Relationship Id="rId11" Type="http://schemas.openxmlformats.org/officeDocument/2006/relationships/slide" Target="slide2.xml"/><Relationship Id="rId5" Type="http://schemas.openxmlformats.org/officeDocument/2006/relationships/slide" Target="slide11.xml"/><Relationship Id="rId10" Type="http://schemas.openxmlformats.org/officeDocument/2006/relationships/slide" Target="slide5.xml"/><Relationship Id="rId4" Type="http://schemas.openxmlformats.org/officeDocument/2006/relationships/slide" Target="slide8.xml"/><Relationship Id="rId9" Type="http://schemas.openxmlformats.org/officeDocument/2006/relationships/slide" Target="slide23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3" Type="http://schemas.openxmlformats.org/officeDocument/2006/relationships/slide" Target="slide21.xml"/><Relationship Id="rId7" Type="http://schemas.openxmlformats.org/officeDocument/2006/relationships/slide" Target="slide13.xml"/><Relationship Id="rId12" Type="http://schemas.openxmlformats.org/officeDocument/2006/relationships/slide" Target="slide2.xml"/><Relationship Id="rId2" Type="http://schemas.openxmlformats.org/officeDocument/2006/relationships/hyperlink" Target="https://www.ks.no/fagomrader/digitalisering/felleslosninger/skolesec/kultur--og-kompetanseutvikling/kompetanseutvikling-for-skoleeiere-og--ledere/" TargetMode="External"/><Relationship Id="rId1" Type="http://schemas.openxmlformats.org/officeDocument/2006/relationships/slideLayout" Target="../slideLayouts/slideLayout2.xml"/><Relationship Id="rId6" Type="http://schemas.openxmlformats.org/officeDocument/2006/relationships/slide" Target="slide11.xml"/><Relationship Id="rId11" Type="http://schemas.openxmlformats.org/officeDocument/2006/relationships/slide" Target="slide5.xml"/><Relationship Id="rId5" Type="http://schemas.openxmlformats.org/officeDocument/2006/relationships/slide" Target="slide8.xml"/><Relationship Id="rId10" Type="http://schemas.openxmlformats.org/officeDocument/2006/relationships/slide" Target="slide23.xml"/><Relationship Id="rId4" Type="http://schemas.openxmlformats.org/officeDocument/2006/relationships/slide" Target="slide26.xml"/><Relationship Id="rId9" Type="http://schemas.openxmlformats.org/officeDocument/2006/relationships/slide" Target="slide18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3" Type="http://schemas.openxmlformats.org/officeDocument/2006/relationships/slide" Target="slide21.xml"/><Relationship Id="rId7" Type="http://schemas.openxmlformats.org/officeDocument/2006/relationships/slide" Target="slide13.xml"/><Relationship Id="rId2" Type="http://schemas.openxmlformats.org/officeDocument/2006/relationships/slide" Target="slide2.xml"/><Relationship Id="rId1" Type="http://schemas.openxmlformats.org/officeDocument/2006/relationships/slideLayout" Target="../slideLayouts/slideLayout12.xml"/><Relationship Id="rId6" Type="http://schemas.openxmlformats.org/officeDocument/2006/relationships/slide" Target="slide11.xml"/><Relationship Id="rId11" Type="http://schemas.openxmlformats.org/officeDocument/2006/relationships/slide" Target="slide5.xml"/><Relationship Id="rId5" Type="http://schemas.openxmlformats.org/officeDocument/2006/relationships/slide" Target="slide8.xml"/><Relationship Id="rId10" Type="http://schemas.openxmlformats.org/officeDocument/2006/relationships/slide" Target="slide23.xml"/><Relationship Id="rId4" Type="http://schemas.openxmlformats.org/officeDocument/2006/relationships/slide" Target="slide26.xml"/><Relationship Id="rId9" Type="http://schemas.openxmlformats.org/officeDocument/2006/relationships/slide" Target="slide18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3" Type="http://schemas.openxmlformats.org/officeDocument/2006/relationships/slide" Target="slide23.xml"/><Relationship Id="rId7" Type="http://schemas.openxmlformats.org/officeDocument/2006/relationships/slide" Target="slide13.xml"/><Relationship Id="rId12" Type="http://schemas.openxmlformats.org/officeDocument/2006/relationships/slide" Target="slide2.xml"/><Relationship Id="rId2" Type="http://schemas.openxmlformats.org/officeDocument/2006/relationships/hyperlink" Target="https://www.ks.no/fagomrader/digitalisering/felleslosninger/skolesec/kultur--og-kompetanseutvikling/kompetanseutvikling-for-skoleeiere-og--ledere/" TargetMode="External"/><Relationship Id="rId1" Type="http://schemas.openxmlformats.org/officeDocument/2006/relationships/slideLayout" Target="../slideLayouts/slideLayout2.xml"/><Relationship Id="rId6" Type="http://schemas.openxmlformats.org/officeDocument/2006/relationships/slide" Target="slide11.xml"/><Relationship Id="rId11" Type="http://schemas.openxmlformats.org/officeDocument/2006/relationships/slide" Target="slide5.xml"/><Relationship Id="rId5" Type="http://schemas.openxmlformats.org/officeDocument/2006/relationships/slide" Target="slide8.xml"/><Relationship Id="rId10" Type="http://schemas.openxmlformats.org/officeDocument/2006/relationships/slide" Target="slide21.xml"/><Relationship Id="rId4" Type="http://schemas.openxmlformats.org/officeDocument/2006/relationships/slide" Target="slide26.xml"/><Relationship Id="rId9" Type="http://schemas.openxmlformats.org/officeDocument/2006/relationships/slide" Target="slide18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3" Type="http://schemas.openxmlformats.org/officeDocument/2006/relationships/slide" Target="slide23.xml"/><Relationship Id="rId7" Type="http://schemas.openxmlformats.org/officeDocument/2006/relationships/slide" Target="slide13.xml"/><Relationship Id="rId12" Type="http://schemas.openxmlformats.org/officeDocument/2006/relationships/slide" Target="slide2.xml"/><Relationship Id="rId2" Type="http://schemas.openxmlformats.org/officeDocument/2006/relationships/hyperlink" Target="https://www.ks.no/fagomrader/digitalisering/felleslosninger/skolesec/kultur--og-kompetanseutvikling/kompetanseutvikling-for-skoleeiere-og--ledere/" TargetMode="External"/><Relationship Id="rId1" Type="http://schemas.openxmlformats.org/officeDocument/2006/relationships/slideLayout" Target="../slideLayouts/slideLayout2.xml"/><Relationship Id="rId6" Type="http://schemas.openxmlformats.org/officeDocument/2006/relationships/slide" Target="slide11.xml"/><Relationship Id="rId11" Type="http://schemas.openxmlformats.org/officeDocument/2006/relationships/slide" Target="slide5.xml"/><Relationship Id="rId5" Type="http://schemas.openxmlformats.org/officeDocument/2006/relationships/slide" Target="slide8.xml"/><Relationship Id="rId10" Type="http://schemas.openxmlformats.org/officeDocument/2006/relationships/slide" Target="slide21.xml"/><Relationship Id="rId4" Type="http://schemas.openxmlformats.org/officeDocument/2006/relationships/slide" Target="slide26.xml"/><Relationship Id="rId9" Type="http://schemas.openxmlformats.org/officeDocument/2006/relationships/slide" Target="slide18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slide" Target="slide18.xml"/><Relationship Id="rId3" Type="http://schemas.openxmlformats.org/officeDocument/2006/relationships/slide" Target="slide23.xml"/><Relationship Id="rId7" Type="http://schemas.openxmlformats.org/officeDocument/2006/relationships/slide" Target="slide16.xml"/><Relationship Id="rId2" Type="http://schemas.openxmlformats.org/officeDocument/2006/relationships/slide" Target="slide26.xml"/><Relationship Id="rId1" Type="http://schemas.openxmlformats.org/officeDocument/2006/relationships/slideLayout" Target="../slideLayouts/slideLayout12.xml"/><Relationship Id="rId6" Type="http://schemas.openxmlformats.org/officeDocument/2006/relationships/slide" Target="slide13.xml"/><Relationship Id="rId11" Type="http://schemas.openxmlformats.org/officeDocument/2006/relationships/slide" Target="slide2.xml"/><Relationship Id="rId5" Type="http://schemas.openxmlformats.org/officeDocument/2006/relationships/slide" Target="slide11.xml"/><Relationship Id="rId10" Type="http://schemas.openxmlformats.org/officeDocument/2006/relationships/slide" Target="slide5.xml"/><Relationship Id="rId4" Type="http://schemas.openxmlformats.org/officeDocument/2006/relationships/slide" Target="slide8.xml"/><Relationship Id="rId9" Type="http://schemas.openxmlformats.org/officeDocument/2006/relationships/slide" Target="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DCFB2FD-0CAD-5B95-3214-CE1E1409264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>
                <a:latin typeface="Franklin Gothic Heavy" panose="020B0903020102020204" pitchFamily="34" charset="0"/>
              </a:rPr>
              <a:t>Prosessguide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191E2EF-CEAB-BD76-45D5-60BBDCA2914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>
                <a:latin typeface="Arial Nova" panose="020B0504020202020204" pitchFamily="34" charset="0"/>
              </a:rPr>
              <a:t>Veiledertjenesten fra SkoleSec</a:t>
            </a:r>
          </a:p>
        </p:txBody>
      </p:sp>
    </p:spTree>
    <p:extLst>
      <p:ext uri="{BB962C8B-B14F-4D97-AF65-F5344CB8AC3E}">
        <p14:creationId xmlns:p14="http://schemas.microsoft.com/office/powerpoint/2010/main" val="3857228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>
            <a:extLst>
              <a:ext uri="{FF2B5EF4-FFF2-40B4-BE49-F238E27FC236}">
                <a16:creationId xmlns:a16="http://schemas.microsoft.com/office/drawing/2014/main" id="{9E739545-1398-96E8-222C-D56A7F1D9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1400">
                <a:latin typeface="Arial Nova" panose="020B0504020202020204" pitchFamily="34" charset="0"/>
              </a:rPr>
              <a:t>Veiledertjeneste</a:t>
            </a:r>
            <a:br>
              <a:rPr lang="nb-NO"/>
            </a:br>
            <a:r>
              <a:rPr lang="nb-NO">
                <a:latin typeface="Franklin Gothic Heavy" panose="020B0903020102020204" pitchFamily="34" charset="0"/>
              </a:rPr>
              <a:t>Prosessguide</a:t>
            </a:r>
          </a:p>
        </p:txBody>
      </p:sp>
      <p:graphicFrame>
        <p:nvGraphicFramePr>
          <p:cNvPr id="4" name="Plassholder for innhold 3">
            <a:extLst>
              <a:ext uri="{FF2B5EF4-FFF2-40B4-BE49-F238E27FC236}">
                <a16:creationId xmlns:a16="http://schemas.microsoft.com/office/drawing/2014/main" id="{320F57C0-EB17-86FC-F6AF-E97434E4ADE1}"/>
              </a:ext>
            </a:extLst>
          </p:cNvPr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3818703440"/>
              </p:ext>
            </p:extLst>
          </p:nvPr>
        </p:nvGraphicFramePr>
        <p:xfrm>
          <a:off x="609600" y="1879882"/>
          <a:ext cx="10972807" cy="41751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8207">
                  <a:extLst>
                    <a:ext uri="{9D8B030D-6E8A-4147-A177-3AD203B41FA5}">
                      <a16:colId xmlns:a16="http://schemas.microsoft.com/office/drawing/2014/main" val="2556594915"/>
                    </a:ext>
                  </a:extLst>
                </a:gridCol>
                <a:gridCol w="993460">
                  <a:extLst>
                    <a:ext uri="{9D8B030D-6E8A-4147-A177-3AD203B41FA5}">
                      <a16:colId xmlns:a16="http://schemas.microsoft.com/office/drawing/2014/main" val="3143974372"/>
                    </a:ext>
                  </a:extLst>
                </a:gridCol>
                <a:gridCol w="993460">
                  <a:extLst>
                    <a:ext uri="{9D8B030D-6E8A-4147-A177-3AD203B41FA5}">
                      <a16:colId xmlns:a16="http://schemas.microsoft.com/office/drawing/2014/main" val="456421279"/>
                    </a:ext>
                  </a:extLst>
                </a:gridCol>
                <a:gridCol w="993460">
                  <a:extLst>
                    <a:ext uri="{9D8B030D-6E8A-4147-A177-3AD203B41FA5}">
                      <a16:colId xmlns:a16="http://schemas.microsoft.com/office/drawing/2014/main" val="4186089983"/>
                    </a:ext>
                  </a:extLst>
                </a:gridCol>
                <a:gridCol w="993460">
                  <a:extLst>
                    <a:ext uri="{9D8B030D-6E8A-4147-A177-3AD203B41FA5}">
                      <a16:colId xmlns:a16="http://schemas.microsoft.com/office/drawing/2014/main" val="2376347316"/>
                    </a:ext>
                  </a:extLst>
                </a:gridCol>
                <a:gridCol w="993460">
                  <a:extLst>
                    <a:ext uri="{9D8B030D-6E8A-4147-A177-3AD203B41FA5}">
                      <a16:colId xmlns:a16="http://schemas.microsoft.com/office/drawing/2014/main" val="3001512763"/>
                    </a:ext>
                  </a:extLst>
                </a:gridCol>
                <a:gridCol w="993460">
                  <a:extLst>
                    <a:ext uri="{9D8B030D-6E8A-4147-A177-3AD203B41FA5}">
                      <a16:colId xmlns:a16="http://schemas.microsoft.com/office/drawing/2014/main" val="3469731295"/>
                    </a:ext>
                  </a:extLst>
                </a:gridCol>
                <a:gridCol w="993460">
                  <a:extLst>
                    <a:ext uri="{9D8B030D-6E8A-4147-A177-3AD203B41FA5}">
                      <a16:colId xmlns:a16="http://schemas.microsoft.com/office/drawing/2014/main" val="2169450563"/>
                    </a:ext>
                  </a:extLst>
                </a:gridCol>
                <a:gridCol w="993460">
                  <a:extLst>
                    <a:ext uri="{9D8B030D-6E8A-4147-A177-3AD203B41FA5}">
                      <a16:colId xmlns:a16="http://schemas.microsoft.com/office/drawing/2014/main" val="21066577"/>
                    </a:ext>
                  </a:extLst>
                </a:gridCol>
                <a:gridCol w="993460">
                  <a:extLst>
                    <a:ext uri="{9D8B030D-6E8A-4147-A177-3AD203B41FA5}">
                      <a16:colId xmlns:a16="http://schemas.microsoft.com/office/drawing/2014/main" val="856757523"/>
                    </a:ext>
                  </a:extLst>
                </a:gridCol>
                <a:gridCol w="993460">
                  <a:extLst>
                    <a:ext uri="{9D8B030D-6E8A-4147-A177-3AD203B41FA5}">
                      <a16:colId xmlns:a16="http://schemas.microsoft.com/office/drawing/2014/main" val="832234819"/>
                    </a:ext>
                  </a:extLst>
                </a:gridCol>
              </a:tblGrid>
              <a:tr h="297089">
                <a:tc>
                  <a:txBody>
                    <a:bodyPr/>
                    <a:lstStyle/>
                    <a:p>
                      <a:r>
                        <a:rPr lang="nb-NO" sz="1200">
                          <a:latin typeface="Arial Nova" panose="020B0504020202020204" pitchFamily="34" charset="0"/>
                        </a:rPr>
                        <a:t>Fase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nb-NO" sz="1200" b="1">
                          <a:latin typeface="Arial Nova" panose="020B0504020202020204" pitchFamily="34" charset="0"/>
                        </a:rPr>
                        <a:t>Oppstart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001A58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nb-NO" sz="1200" b="1">
                          <a:latin typeface="Arial Nova" panose="020B0504020202020204" pitchFamily="34" charset="0"/>
                        </a:rPr>
                        <a:t>Kartlegging og prioritering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 sz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nb-NO" sz="1200" b="1">
                        <a:latin typeface="Arial Nova" panose="020B0504020202020204" pitchFamily="34" charset="0"/>
                      </a:endParaRPr>
                    </a:p>
                  </a:txBody>
                  <a:tcPr>
                    <a:solidFill>
                      <a:srgbClr val="001A58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nb-NO" sz="1200" b="1">
                          <a:latin typeface="Arial Nova" panose="020B0504020202020204" pitchFamily="34" charset="0"/>
                        </a:rPr>
                        <a:t>Gjennomføring 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001A5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 sz="120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nb-NO" sz="1200" b="1">
                          <a:latin typeface="Arial Nova" panose="020B0504020202020204" pitchFamily="34" charset="0"/>
                        </a:rPr>
                        <a:t>Evaluering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7792440"/>
                  </a:ext>
                </a:extLst>
              </a:tr>
              <a:tr h="297089">
                <a:tc>
                  <a:txBody>
                    <a:bodyPr/>
                    <a:lstStyle/>
                    <a:p>
                      <a:r>
                        <a:rPr lang="nb-NO" sz="1100">
                          <a:latin typeface="Arial Nova" panose="020B0504020202020204" pitchFamily="34" charset="0"/>
                        </a:rPr>
                        <a:t>Tentativ dato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100">
                          <a:latin typeface="Arial Nova" panose="020B0504020202020204" pitchFamily="34" charset="0"/>
                        </a:rPr>
                        <a:t>August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100">
                          <a:latin typeface="Arial Nova" panose="020B0504020202020204" pitchFamily="34" charset="0"/>
                        </a:rPr>
                        <a:t>September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100">
                          <a:latin typeface="Arial Nova" panose="020B0504020202020204" pitchFamily="34" charset="0"/>
                        </a:rPr>
                        <a:t>Oktober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100">
                          <a:latin typeface="Arial Nova" panose="020B0504020202020204" pitchFamily="34" charset="0"/>
                        </a:rPr>
                        <a:t>November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100">
                          <a:latin typeface="Arial Nova" panose="020B0504020202020204" pitchFamily="34" charset="0"/>
                        </a:rPr>
                        <a:t>Desember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100">
                          <a:latin typeface="Arial Nova" panose="020B0504020202020204" pitchFamily="34" charset="0"/>
                        </a:rPr>
                        <a:t>Januar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100">
                          <a:latin typeface="Arial Nova" panose="020B0504020202020204" pitchFamily="34" charset="0"/>
                        </a:rPr>
                        <a:t>Februar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100">
                          <a:latin typeface="Arial Nova" panose="020B0504020202020204" pitchFamily="34" charset="0"/>
                        </a:rPr>
                        <a:t>Mars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100">
                          <a:latin typeface="Arial Nova" panose="020B0504020202020204" pitchFamily="34" charset="0"/>
                        </a:rPr>
                        <a:t>April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100">
                          <a:latin typeface="Arial Nova" panose="020B0504020202020204" pitchFamily="34" charset="0"/>
                        </a:rPr>
                        <a:t>Mai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2923227"/>
                  </a:ext>
                </a:extLst>
              </a:tr>
              <a:tr h="297089">
                <a:tc>
                  <a:txBody>
                    <a:bodyPr/>
                    <a:lstStyle/>
                    <a:p>
                      <a:r>
                        <a:rPr lang="nb-NO" sz="1100">
                          <a:solidFill>
                            <a:schemeClr val="tx1"/>
                          </a:solidFill>
                          <a:latin typeface="Arial Nova" panose="020B0504020202020204" pitchFamily="34" charset="0"/>
                        </a:rPr>
                        <a:t>Møter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nb-NO" sz="1100" kern="1200">
                          <a:solidFill>
                            <a:schemeClr val="tx1"/>
                          </a:solidFill>
                          <a:latin typeface="Arial Nova" panose="020B0504020202020204" pitchFamily="34" charset="0"/>
                          <a:ea typeface="+mn-ea"/>
                          <a:cs typeface="+mn-cs"/>
                          <a:hlinkClick r:id="rId2" action="ppaction://hlinksldjump"/>
                        </a:rPr>
                        <a:t>Infomøte</a:t>
                      </a:r>
                      <a:endParaRPr lang="nb-NO" sz="1100" kern="1200">
                        <a:solidFill>
                          <a:schemeClr val="tx1"/>
                        </a:solidFill>
                        <a:latin typeface="Arial Nova" panose="020B0504020202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nb-NO" sz="1100" kern="1200">
                          <a:solidFill>
                            <a:schemeClr val="tx1"/>
                          </a:solidFill>
                          <a:latin typeface="Arial Nova" panose="020B0504020202020204" pitchFamily="34" charset="0"/>
                          <a:ea typeface="+mn-ea"/>
                          <a:cs typeface="+mn-cs"/>
                          <a:hlinkClick r:id="rId3" action="ppaction://hlinksldjump"/>
                        </a:rPr>
                        <a:t>Samling 0</a:t>
                      </a:r>
                      <a:endParaRPr lang="nb-NO" sz="1100" kern="1200">
                        <a:solidFill>
                          <a:schemeClr val="tx1"/>
                        </a:solidFill>
                        <a:latin typeface="Arial Nova" panose="020B0504020202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nb-NO" sz="1100">
                          <a:solidFill>
                            <a:schemeClr val="tx1"/>
                          </a:solidFill>
                          <a:latin typeface="Arial Nova" panose="020B0504020202020204" pitchFamily="34" charset="0"/>
                          <a:hlinkClick r:id="rId4" action="ppaction://hlinksldjump"/>
                        </a:rPr>
                        <a:t>Samling 1</a:t>
                      </a:r>
                      <a:endParaRPr lang="nb-NO" sz="1100">
                        <a:solidFill>
                          <a:schemeClr val="tx1"/>
                        </a:solidFill>
                        <a:latin typeface="Arial Nova" panose="020B05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nb-NO" sz="1100">
                          <a:solidFill>
                            <a:schemeClr val="tx1"/>
                          </a:solidFill>
                          <a:latin typeface="Arial Nova" panose="020B0504020202020204" pitchFamily="34" charset="0"/>
                          <a:hlinkClick r:id="rId5" action="ppaction://hlinksldjump"/>
                        </a:rPr>
                        <a:t>Arbeidsmøte</a:t>
                      </a:r>
                      <a:endParaRPr lang="nb-NO" sz="1100">
                        <a:solidFill>
                          <a:schemeClr val="tx1"/>
                        </a:solidFill>
                        <a:latin typeface="Arial Nova" panose="020B05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nb-NO" sz="1100">
                          <a:solidFill>
                            <a:schemeClr val="tx1"/>
                          </a:solidFill>
                          <a:latin typeface="Arial Nova" panose="020B0504020202020204" pitchFamily="34" charset="0"/>
                          <a:hlinkClick r:id="rId6" action="ppaction://hlinksldjump"/>
                        </a:rPr>
                        <a:t>Samling 2</a:t>
                      </a:r>
                      <a:endParaRPr lang="nb-NO" sz="1100">
                        <a:solidFill>
                          <a:schemeClr val="tx1"/>
                        </a:solidFill>
                        <a:latin typeface="Arial Nova" panose="020B05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nb-NO" sz="1100">
                          <a:solidFill>
                            <a:schemeClr val="tx1"/>
                          </a:solidFill>
                          <a:latin typeface="Arial Nova" panose="020B0504020202020204" pitchFamily="34" charset="0"/>
                          <a:hlinkClick r:id="rId7" action="ppaction://hlinksldjump"/>
                        </a:rPr>
                        <a:t>Arbeidsmøte</a:t>
                      </a:r>
                      <a:endParaRPr lang="nb-NO" sz="1100">
                        <a:solidFill>
                          <a:schemeClr val="tx1"/>
                        </a:solidFill>
                        <a:latin typeface="Arial Nova" panose="020B05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nb-NO" sz="1100">
                          <a:solidFill>
                            <a:schemeClr val="tx1"/>
                          </a:solidFill>
                          <a:latin typeface="Arial Nova" panose="020B0504020202020204" pitchFamily="34" charset="0"/>
                          <a:hlinkClick r:id="rId8" action="ppaction://hlinksldjump"/>
                        </a:rPr>
                        <a:t>Samling 3</a:t>
                      </a:r>
                      <a:endParaRPr lang="nb-NO" sz="1100">
                        <a:solidFill>
                          <a:schemeClr val="tx1"/>
                        </a:solidFill>
                        <a:latin typeface="Arial Nova" panose="020B05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nb-NO" sz="1100">
                          <a:solidFill>
                            <a:schemeClr val="tx1"/>
                          </a:solidFill>
                          <a:latin typeface="Arial Nova" panose="020B0504020202020204" pitchFamily="34" charset="0"/>
                          <a:hlinkClick r:id="rId9" action="ppaction://hlinksldjump"/>
                        </a:rPr>
                        <a:t>Arbeidsmøte</a:t>
                      </a:r>
                      <a:endParaRPr lang="nb-NO" sz="1100">
                        <a:solidFill>
                          <a:schemeClr val="tx1"/>
                        </a:solidFill>
                        <a:latin typeface="Arial Nova" panose="020B05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nb-NO" sz="1100">
                          <a:solidFill>
                            <a:schemeClr val="tx1"/>
                          </a:solidFill>
                          <a:latin typeface="Arial Nova" panose="020B0504020202020204" pitchFamily="34" charset="0"/>
                          <a:hlinkClick r:id="rId10" action="ppaction://hlinksldjump"/>
                        </a:rPr>
                        <a:t>Samling 4</a:t>
                      </a:r>
                      <a:endParaRPr lang="nb-NO" sz="1100">
                        <a:solidFill>
                          <a:schemeClr val="tx1"/>
                        </a:solidFill>
                        <a:latin typeface="Arial Nova" panose="020B05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nb-NO" sz="1100">
                          <a:solidFill>
                            <a:schemeClr val="tx1"/>
                          </a:solidFill>
                          <a:latin typeface="Arial Nova" panose="020B0504020202020204" pitchFamily="34" charset="0"/>
                          <a:hlinkClick r:id="rId11" action="ppaction://hlinksldjump"/>
                        </a:rPr>
                        <a:t>Veien videre</a:t>
                      </a:r>
                      <a:endParaRPr lang="nb-NO" sz="1100">
                        <a:solidFill>
                          <a:schemeClr val="tx1"/>
                        </a:solidFill>
                        <a:latin typeface="Arial Nova" panose="020B05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3731777"/>
                  </a:ext>
                </a:extLst>
              </a:tr>
              <a:tr h="297089">
                <a:tc>
                  <a:txBody>
                    <a:bodyPr/>
                    <a:lstStyle/>
                    <a:p>
                      <a:r>
                        <a:rPr lang="nb-NO" sz="1100">
                          <a:solidFill>
                            <a:schemeClr val="tx1"/>
                          </a:solidFill>
                          <a:latin typeface="Arial Nova" panose="020B0504020202020204" pitchFamily="34" charset="0"/>
                        </a:rPr>
                        <a:t>Deltakere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nb-NO" sz="1100" kern="1200">
                          <a:solidFill>
                            <a:schemeClr val="tx1"/>
                          </a:solidFill>
                          <a:latin typeface="Arial Nova" panose="020B0504020202020204" pitchFamily="34" charset="0"/>
                          <a:ea typeface="+mn-ea"/>
                          <a:cs typeface="+mn-cs"/>
                        </a:rPr>
                        <a:t>Arrangør</a:t>
                      </a:r>
                    </a:p>
                    <a:p>
                      <a:pPr marL="0" algn="l" defTabSz="457200" rtl="0" eaLnBrk="1" latinLnBrk="0" hangingPunct="1"/>
                      <a:r>
                        <a:rPr lang="nb-NO" sz="1100" kern="1200">
                          <a:solidFill>
                            <a:schemeClr val="tx1"/>
                          </a:solidFill>
                          <a:latin typeface="Arial Nova" panose="020B0504020202020204" pitchFamily="34" charset="0"/>
                          <a:ea typeface="+mn-ea"/>
                          <a:cs typeface="+mn-cs"/>
                        </a:rPr>
                        <a:t>Interesserte kommuner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nb-NO" sz="1100" kern="1200">
                          <a:solidFill>
                            <a:schemeClr val="tx1"/>
                          </a:solidFill>
                          <a:latin typeface="Arial Nova" panose="020B0504020202020204" pitchFamily="34" charset="0"/>
                          <a:ea typeface="+mn-ea"/>
                          <a:cs typeface="+mn-cs"/>
                        </a:rPr>
                        <a:t>Arrangør</a:t>
                      </a:r>
                    </a:p>
                    <a:p>
                      <a:pPr marL="0" algn="l" defTabSz="457200" rtl="0" eaLnBrk="1" latinLnBrk="0" hangingPunct="1"/>
                      <a:r>
                        <a:rPr lang="nb-NO" sz="1100" kern="1200">
                          <a:solidFill>
                            <a:schemeClr val="tx1"/>
                          </a:solidFill>
                          <a:latin typeface="Arial Nova" panose="020B0504020202020204" pitchFamily="34" charset="0"/>
                          <a:ea typeface="+mn-ea"/>
                          <a:cs typeface="+mn-cs"/>
                        </a:rPr>
                        <a:t>Veiledere</a:t>
                      </a:r>
                    </a:p>
                    <a:p>
                      <a:pPr marL="0" algn="l" defTabSz="457200" rtl="0" eaLnBrk="1" latinLnBrk="0" hangingPunct="1"/>
                      <a:r>
                        <a:rPr lang="nb-NO" sz="1100" kern="1200">
                          <a:solidFill>
                            <a:schemeClr val="tx1"/>
                          </a:solidFill>
                          <a:latin typeface="Arial Nova" panose="020B0504020202020204" pitchFamily="34" charset="0"/>
                          <a:ea typeface="+mn-ea"/>
                          <a:cs typeface="+mn-cs"/>
                        </a:rPr>
                        <a:t>Kursholder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nb-NO" sz="1100" b="1">
                          <a:solidFill>
                            <a:schemeClr val="tx1"/>
                          </a:solidFill>
                          <a:latin typeface="Arial Nova" panose="020B0504020202020204" pitchFamily="34" charset="0"/>
                        </a:rPr>
                        <a:t>Del 1:</a:t>
                      </a:r>
                    </a:p>
                    <a:p>
                      <a:pPr algn="l"/>
                      <a:r>
                        <a:rPr lang="nb-NO" sz="1100">
                          <a:solidFill>
                            <a:schemeClr val="tx1"/>
                          </a:solidFill>
                          <a:latin typeface="Arial Nova" panose="020B0504020202020204" pitchFamily="34" charset="0"/>
                        </a:rPr>
                        <a:t>Arrangør</a:t>
                      </a:r>
                    </a:p>
                    <a:p>
                      <a:pPr algn="l"/>
                      <a:r>
                        <a:rPr lang="nb-NO" sz="1100">
                          <a:solidFill>
                            <a:schemeClr val="tx1"/>
                          </a:solidFill>
                          <a:latin typeface="Arial Nova" panose="020B0504020202020204" pitchFamily="34" charset="0"/>
                        </a:rPr>
                        <a:t>Mentor</a:t>
                      </a:r>
                    </a:p>
                    <a:p>
                      <a:pPr algn="l"/>
                      <a:r>
                        <a:rPr lang="nb-NO" sz="1100">
                          <a:solidFill>
                            <a:schemeClr val="tx1"/>
                          </a:solidFill>
                          <a:latin typeface="Arial Nova" panose="020B0504020202020204" pitchFamily="34" charset="0"/>
                        </a:rPr>
                        <a:t>Kursholder</a:t>
                      </a:r>
                    </a:p>
                    <a:p>
                      <a:pPr algn="l"/>
                      <a:r>
                        <a:rPr lang="nb-NO" sz="1100">
                          <a:solidFill>
                            <a:schemeClr val="tx1"/>
                          </a:solidFill>
                          <a:latin typeface="Arial Nova" panose="020B0504020202020204" pitchFamily="34" charset="0"/>
                        </a:rPr>
                        <a:t>Veiledere</a:t>
                      </a:r>
                    </a:p>
                    <a:p>
                      <a:pPr algn="l"/>
                      <a:endParaRPr lang="nb-NO" sz="1100">
                        <a:solidFill>
                          <a:schemeClr val="tx1"/>
                        </a:solidFill>
                        <a:latin typeface="Arial Nova" panose="020B0504020202020204" pitchFamily="34" charset="0"/>
                      </a:endParaRPr>
                    </a:p>
                    <a:p>
                      <a:pPr algn="l"/>
                      <a:r>
                        <a:rPr lang="nb-NO" sz="1100" b="1">
                          <a:solidFill>
                            <a:schemeClr val="tx1"/>
                          </a:solidFill>
                          <a:latin typeface="Arial Nova" panose="020B0504020202020204" pitchFamily="34" charset="0"/>
                        </a:rPr>
                        <a:t>Del 2:</a:t>
                      </a:r>
                    </a:p>
                    <a:p>
                      <a:pPr algn="l"/>
                      <a:r>
                        <a:rPr lang="nb-NO" sz="1100">
                          <a:solidFill>
                            <a:schemeClr val="tx1"/>
                          </a:solidFill>
                          <a:latin typeface="Arial Nova"/>
                        </a:rPr>
                        <a:t>+Deltakere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nb-NO" sz="1100">
                          <a:solidFill>
                            <a:schemeClr val="tx1"/>
                          </a:solidFill>
                          <a:latin typeface="Arial Nova" panose="020B0504020202020204" pitchFamily="34" charset="0"/>
                        </a:rPr>
                        <a:t>Veiledere</a:t>
                      </a:r>
                    </a:p>
                    <a:p>
                      <a:pPr algn="l"/>
                      <a:r>
                        <a:rPr lang="nb-NO" sz="1100">
                          <a:solidFill>
                            <a:schemeClr val="tx1"/>
                          </a:solidFill>
                          <a:latin typeface="Arial Nova" panose="020B0504020202020204" pitchFamily="34" charset="0"/>
                        </a:rPr>
                        <a:t>Deltakere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nb-NO" sz="1100" b="1">
                          <a:solidFill>
                            <a:schemeClr val="tx1"/>
                          </a:solidFill>
                          <a:latin typeface="Arial Nova" panose="020B0504020202020204" pitchFamily="34" charset="0"/>
                        </a:rPr>
                        <a:t>Del 1:</a:t>
                      </a:r>
                    </a:p>
                    <a:p>
                      <a:pPr algn="l"/>
                      <a:r>
                        <a:rPr lang="nb-NO" sz="1100">
                          <a:solidFill>
                            <a:schemeClr val="tx1"/>
                          </a:solidFill>
                          <a:latin typeface="Arial Nova" panose="020B0504020202020204" pitchFamily="34" charset="0"/>
                        </a:rPr>
                        <a:t>Arrangør</a:t>
                      </a:r>
                    </a:p>
                    <a:p>
                      <a:pPr algn="l"/>
                      <a:r>
                        <a:rPr lang="nb-NO" sz="1100">
                          <a:solidFill>
                            <a:schemeClr val="tx1"/>
                          </a:solidFill>
                          <a:latin typeface="Arial Nova" panose="020B0504020202020204" pitchFamily="34" charset="0"/>
                        </a:rPr>
                        <a:t>Mentor</a:t>
                      </a:r>
                    </a:p>
                    <a:p>
                      <a:pPr algn="l"/>
                      <a:r>
                        <a:rPr lang="nb-NO" sz="1100">
                          <a:solidFill>
                            <a:schemeClr val="tx1"/>
                          </a:solidFill>
                          <a:latin typeface="Arial Nova" panose="020B0504020202020204" pitchFamily="34" charset="0"/>
                        </a:rPr>
                        <a:t>Kursholder</a:t>
                      </a:r>
                    </a:p>
                    <a:p>
                      <a:pPr algn="l"/>
                      <a:r>
                        <a:rPr lang="nb-NO" sz="1100">
                          <a:solidFill>
                            <a:schemeClr val="tx1"/>
                          </a:solidFill>
                          <a:latin typeface="Arial Nova" panose="020B0504020202020204" pitchFamily="34" charset="0"/>
                        </a:rPr>
                        <a:t>Veiledere</a:t>
                      </a:r>
                    </a:p>
                    <a:p>
                      <a:pPr algn="l"/>
                      <a:endParaRPr lang="nb-NO" sz="1100">
                        <a:solidFill>
                          <a:schemeClr val="tx1"/>
                        </a:solidFill>
                        <a:latin typeface="Arial Nova" panose="020B0504020202020204" pitchFamily="34" charset="0"/>
                      </a:endParaRPr>
                    </a:p>
                    <a:p>
                      <a:pPr algn="l"/>
                      <a:r>
                        <a:rPr lang="nb-NO" sz="1100" b="1">
                          <a:solidFill>
                            <a:schemeClr val="tx1"/>
                          </a:solidFill>
                          <a:latin typeface="Arial Nova" panose="020B0504020202020204" pitchFamily="34" charset="0"/>
                        </a:rPr>
                        <a:t>Del 2:</a:t>
                      </a:r>
                    </a:p>
                    <a:p>
                      <a:pPr algn="l"/>
                      <a:r>
                        <a:rPr lang="nb-NO" sz="1100">
                          <a:solidFill>
                            <a:schemeClr val="tx1"/>
                          </a:solidFill>
                          <a:latin typeface="Arial Nova" panose="020B0504020202020204" pitchFamily="34" charset="0"/>
                        </a:rPr>
                        <a:t>+ Deltakere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nb-NO" sz="1100">
                          <a:solidFill>
                            <a:schemeClr val="tx1"/>
                          </a:solidFill>
                          <a:latin typeface="Arial Nova" panose="020B0504020202020204" pitchFamily="34" charset="0"/>
                        </a:rPr>
                        <a:t>Veiledere</a:t>
                      </a:r>
                    </a:p>
                    <a:p>
                      <a:pPr algn="l"/>
                      <a:r>
                        <a:rPr lang="nb-NO" sz="1100">
                          <a:solidFill>
                            <a:schemeClr val="tx1"/>
                          </a:solidFill>
                          <a:latin typeface="Arial Nova" panose="020B0504020202020204" pitchFamily="34" charset="0"/>
                        </a:rPr>
                        <a:t>Deltakere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nb-NO" sz="1100" b="1">
                          <a:solidFill>
                            <a:schemeClr val="tx1"/>
                          </a:solidFill>
                          <a:latin typeface="Arial Nova" panose="020B0504020202020204" pitchFamily="34" charset="0"/>
                        </a:rPr>
                        <a:t>Del 1:</a:t>
                      </a:r>
                    </a:p>
                    <a:p>
                      <a:pPr algn="l"/>
                      <a:r>
                        <a:rPr lang="nb-NO" sz="1100">
                          <a:solidFill>
                            <a:schemeClr val="tx1"/>
                          </a:solidFill>
                          <a:latin typeface="Arial Nova" panose="020B0504020202020204" pitchFamily="34" charset="0"/>
                        </a:rPr>
                        <a:t>Arrangør</a:t>
                      </a:r>
                    </a:p>
                    <a:p>
                      <a:pPr algn="l"/>
                      <a:r>
                        <a:rPr lang="nb-NO" sz="1100">
                          <a:solidFill>
                            <a:schemeClr val="tx1"/>
                          </a:solidFill>
                          <a:latin typeface="Arial Nova" panose="020B0504020202020204" pitchFamily="34" charset="0"/>
                        </a:rPr>
                        <a:t>Mentor</a:t>
                      </a:r>
                    </a:p>
                    <a:p>
                      <a:pPr algn="l"/>
                      <a:r>
                        <a:rPr lang="nb-NO" sz="1100">
                          <a:solidFill>
                            <a:schemeClr val="tx1"/>
                          </a:solidFill>
                          <a:latin typeface="Arial Nova" panose="020B0504020202020204" pitchFamily="34" charset="0"/>
                        </a:rPr>
                        <a:t>Kursholder</a:t>
                      </a:r>
                    </a:p>
                    <a:p>
                      <a:pPr algn="l"/>
                      <a:r>
                        <a:rPr lang="nb-NO" sz="1100">
                          <a:solidFill>
                            <a:schemeClr val="tx1"/>
                          </a:solidFill>
                          <a:latin typeface="Arial Nova" panose="020B0504020202020204" pitchFamily="34" charset="0"/>
                        </a:rPr>
                        <a:t>Veiledere</a:t>
                      </a:r>
                    </a:p>
                    <a:p>
                      <a:pPr algn="l"/>
                      <a:endParaRPr lang="nb-NO" sz="1100">
                        <a:solidFill>
                          <a:schemeClr val="tx1"/>
                        </a:solidFill>
                        <a:latin typeface="Arial Nova" panose="020B0504020202020204" pitchFamily="34" charset="0"/>
                      </a:endParaRPr>
                    </a:p>
                    <a:p>
                      <a:pPr algn="l"/>
                      <a:r>
                        <a:rPr lang="nb-NO" sz="1100" b="1">
                          <a:solidFill>
                            <a:schemeClr val="tx1"/>
                          </a:solidFill>
                          <a:latin typeface="Arial Nova" panose="020B0504020202020204" pitchFamily="34" charset="0"/>
                        </a:rPr>
                        <a:t>Del 2:</a:t>
                      </a:r>
                    </a:p>
                    <a:p>
                      <a:pPr algn="l"/>
                      <a:r>
                        <a:rPr lang="nb-NO" sz="1100">
                          <a:solidFill>
                            <a:schemeClr val="tx1"/>
                          </a:solidFill>
                          <a:latin typeface="Arial Nova" panose="020B0504020202020204" pitchFamily="34" charset="0"/>
                        </a:rPr>
                        <a:t>+ Deltakere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nb-NO" sz="1100">
                          <a:solidFill>
                            <a:schemeClr val="tx1"/>
                          </a:solidFill>
                          <a:latin typeface="Arial Nova" panose="020B0504020202020204" pitchFamily="34" charset="0"/>
                        </a:rPr>
                        <a:t>Veiledere</a:t>
                      </a:r>
                    </a:p>
                    <a:p>
                      <a:pPr algn="l"/>
                      <a:r>
                        <a:rPr lang="nb-NO" sz="1100">
                          <a:solidFill>
                            <a:schemeClr val="tx1"/>
                          </a:solidFill>
                          <a:latin typeface="Arial Nova" panose="020B0504020202020204" pitchFamily="34" charset="0"/>
                        </a:rPr>
                        <a:t>Deltakere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nb-NO" sz="1100" b="1">
                          <a:solidFill>
                            <a:schemeClr val="tx1"/>
                          </a:solidFill>
                          <a:latin typeface="Arial Nova" panose="020B0504020202020204" pitchFamily="34" charset="0"/>
                        </a:rPr>
                        <a:t>Del 1:</a:t>
                      </a:r>
                    </a:p>
                    <a:p>
                      <a:pPr algn="l"/>
                      <a:r>
                        <a:rPr lang="nb-NO" sz="1100">
                          <a:solidFill>
                            <a:schemeClr val="tx1"/>
                          </a:solidFill>
                          <a:latin typeface="Arial Nova" panose="020B0504020202020204" pitchFamily="34" charset="0"/>
                        </a:rPr>
                        <a:t>Arrangør</a:t>
                      </a:r>
                    </a:p>
                    <a:p>
                      <a:pPr algn="l"/>
                      <a:r>
                        <a:rPr lang="nb-NO" sz="1100">
                          <a:solidFill>
                            <a:schemeClr val="tx1"/>
                          </a:solidFill>
                          <a:latin typeface="Arial Nova" panose="020B0504020202020204" pitchFamily="34" charset="0"/>
                        </a:rPr>
                        <a:t>Mentor</a:t>
                      </a:r>
                    </a:p>
                    <a:p>
                      <a:pPr algn="l"/>
                      <a:r>
                        <a:rPr lang="nb-NO" sz="1100">
                          <a:solidFill>
                            <a:schemeClr val="tx1"/>
                          </a:solidFill>
                          <a:latin typeface="Arial Nova" panose="020B0504020202020204" pitchFamily="34" charset="0"/>
                        </a:rPr>
                        <a:t>Kursholder</a:t>
                      </a:r>
                    </a:p>
                    <a:p>
                      <a:pPr algn="l"/>
                      <a:r>
                        <a:rPr lang="nb-NO" sz="1100">
                          <a:solidFill>
                            <a:schemeClr val="tx1"/>
                          </a:solidFill>
                          <a:latin typeface="Arial Nova" panose="020B0504020202020204" pitchFamily="34" charset="0"/>
                        </a:rPr>
                        <a:t>Veiledere</a:t>
                      </a:r>
                    </a:p>
                    <a:p>
                      <a:pPr algn="l"/>
                      <a:endParaRPr lang="nb-NO" sz="1100">
                        <a:solidFill>
                          <a:schemeClr val="tx1"/>
                        </a:solidFill>
                        <a:latin typeface="Arial Nova" panose="020B0504020202020204" pitchFamily="34" charset="0"/>
                      </a:endParaRPr>
                    </a:p>
                    <a:p>
                      <a:pPr algn="l"/>
                      <a:r>
                        <a:rPr lang="nb-NO" sz="1100" b="1">
                          <a:solidFill>
                            <a:schemeClr val="tx1"/>
                          </a:solidFill>
                          <a:latin typeface="Arial Nova" panose="020B0504020202020204" pitchFamily="34" charset="0"/>
                        </a:rPr>
                        <a:t>Del 2:</a:t>
                      </a:r>
                    </a:p>
                    <a:p>
                      <a:pPr algn="l"/>
                      <a:r>
                        <a:rPr lang="nb-NO" sz="1100">
                          <a:solidFill>
                            <a:schemeClr val="tx1"/>
                          </a:solidFill>
                          <a:latin typeface="Arial Nova" panose="020B0504020202020204" pitchFamily="34" charset="0"/>
                        </a:rPr>
                        <a:t>+ Deltakere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nb-NO" sz="1100">
                          <a:solidFill>
                            <a:schemeClr val="tx1"/>
                          </a:solidFill>
                          <a:latin typeface="Arial Nova" panose="020B0504020202020204" pitchFamily="34" charset="0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9659239"/>
                  </a:ext>
                </a:extLst>
              </a:tr>
              <a:tr h="297089">
                <a:tc>
                  <a:txBody>
                    <a:bodyPr/>
                    <a:lstStyle/>
                    <a:p>
                      <a:r>
                        <a:rPr lang="nb-NO" sz="1100">
                          <a:solidFill>
                            <a:schemeClr val="tx1"/>
                          </a:solidFill>
                          <a:latin typeface="Arial Nova" panose="020B0504020202020204" pitchFamily="34" charset="0"/>
                        </a:rPr>
                        <a:t>Varighet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nb-NO" sz="1100" kern="1200">
                          <a:solidFill>
                            <a:schemeClr val="tx1"/>
                          </a:solidFill>
                          <a:latin typeface="Arial Nova" panose="020B0504020202020204" pitchFamily="34" charset="0"/>
                          <a:ea typeface="+mn-ea"/>
                          <a:cs typeface="+mn-cs"/>
                        </a:rPr>
                        <a:t>1t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nb-NO" sz="1100" kern="1200">
                          <a:solidFill>
                            <a:schemeClr val="tx1"/>
                          </a:solidFill>
                          <a:latin typeface="Arial Nova"/>
                          <a:ea typeface="+mn-ea"/>
                          <a:cs typeface="+mn-cs"/>
                        </a:rPr>
                        <a:t>1,5t</a:t>
                      </a:r>
                      <a:endParaRPr lang="nb-NO" sz="1100" kern="1200">
                        <a:solidFill>
                          <a:schemeClr val="tx1"/>
                        </a:solidFill>
                        <a:latin typeface="Arial Nova" panose="020B0504020202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nb-NO" sz="1100">
                          <a:solidFill>
                            <a:schemeClr val="tx1"/>
                          </a:solidFill>
                          <a:latin typeface="Arial Nova"/>
                        </a:rPr>
                        <a:t>Del 1: 1,5t</a:t>
                      </a:r>
                    </a:p>
                    <a:p>
                      <a:pPr lvl="0" algn="l">
                        <a:buNone/>
                      </a:pPr>
                      <a:r>
                        <a:rPr lang="nb-NO" sz="1100">
                          <a:solidFill>
                            <a:schemeClr val="tx1"/>
                          </a:solidFill>
                          <a:latin typeface="Arial Nova"/>
                        </a:rPr>
                        <a:t>Del 2: Heldag/lunsj-til-lunsj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nb-NO" sz="1100">
                          <a:solidFill>
                            <a:schemeClr val="tx1"/>
                          </a:solidFill>
                          <a:latin typeface="Arial Nova" panose="020B0504020202020204" pitchFamily="34" charset="0"/>
                        </a:rPr>
                        <a:t>1t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nb-NO" sz="1100">
                          <a:solidFill>
                            <a:schemeClr val="tx1"/>
                          </a:solidFill>
                          <a:latin typeface="Arial Nova" panose="020B0504020202020204" pitchFamily="34" charset="0"/>
                        </a:rPr>
                        <a:t>Del 1: 1,5t</a:t>
                      </a:r>
                    </a:p>
                    <a:p>
                      <a:pPr algn="l"/>
                      <a:r>
                        <a:rPr lang="nb-NO" sz="1100">
                          <a:solidFill>
                            <a:schemeClr val="tx1"/>
                          </a:solidFill>
                          <a:latin typeface="Arial Nova" panose="020B0504020202020204" pitchFamily="34" charset="0"/>
                        </a:rPr>
                        <a:t>Del 2: 1,5t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nb-NO" sz="1100">
                          <a:solidFill>
                            <a:schemeClr val="tx1"/>
                          </a:solidFill>
                          <a:latin typeface="Arial Nova" panose="020B0504020202020204" pitchFamily="34" charset="0"/>
                        </a:rPr>
                        <a:t>1t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nb-NO" sz="1100">
                          <a:solidFill>
                            <a:schemeClr val="tx1"/>
                          </a:solidFill>
                          <a:latin typeface="Arial Nova" panose="020B0504020202020204" pitchFamily="34" charset="0"/>
                        </a:rPr>
                        <a:t>Del 1: 1,5t</a:t>
                      </a:r>
                    </a:p>
                    <a:p>
                      <a:pPr algn="l"/>
                      <a:r>
                        <a:rPr lang="nb-NO" sz="1100">
                          <a:solidFill>
                            <a:schemeClr val="tx1"/>
                          </a:solidFill>
                          <a:latin typeface="Arial Nova" panose="020B0504020202020204" pitchFamily="34" charset="0"/>
                        </a:rPr>
                        <a:t>Del 2: 1,5t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nb-NO" sz="1100">
                          <a:solidFill>
                            <a:schemeClr val="tx1"/>
                          </a:solidFill>
                          <a:latin typeface="Arial Nova" panose="020B0504020202020204" pitchFamily="34" charset="0"/>
                        </a:rPr>
                        <a:t>1t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nb-NO" sz="1100">
                          <a:solidFill>
                            <a:schemeClr val="tx1"/>
                          </a:solidFill>
                          <a:latin typeface="Arial Nova" panose="020B0504020202020204" pitchFamily="34" charset="0"/>
                        </a:rPr>
                        <a:t>Del 1: 1,5t</a:t>
                      </a:r>
                    </a:p>
                    <a:p>
                      <a:pPr algn="l"/>
                      <a:r>
                        <a:rPr lang="nb-NO" sz="1100">
                          <a:solidFill>
                            <a:schemeClr val="tx1"/>
                          </a:solidFill>
                          <a:latin typeface="Arial Nova" panose="020B0504020202020204" pitchFamily="34" charset="0"/>
                        </a:rPr>
                        <a:t>Del 2: 1,5t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nb-NO" sz="1100">
                          <a:solidFill>
                            <a:schemeClr val="tx1"/>
                          </a:solidFill>
                          <a:latin typeface="Arial Nova" panose="020B0504020202020204" pitchFamily="34" charset="0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8558395"/>
                  </a:ext>
                </a:extLst>
              </a:tr>
              <a:tr h="297089">
                <a:tc>
                  <a:txBody>
                    <a:bodyPr/>
                    <a:lstStyle/>
                    <a:p>
                      <a:r>
                        <a:rPr lang="nb-NO" sz="1100">
                          <a:solidFill>
                            <a:schemeClr val="tx1"/>
                          </a:solidFill>
                          <a:latin typeface="Arial Nova" panose="020B0504020202020204" pitchFamily="34" charset="0"/>
                        </a:rPr>
                        <a:t>Ansvarlig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nb-NO" sz="1100" kern="1200">
                          <a:solidFill>
                            <a:schemeClr val="tx1"/>
                          </a:solidFill>
                          <a:latin typeface="Arial Nova" panose="020B0504020202020204" pitchFamily="34" charset="0"/>
                          <a:ea typeface="+mn-ea"/>
                          <a:cs typeface="+mn-cs"/>
                        </a:rPr>
                        <a:t>Arrangør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nb-NO" sz="1100" kern="1200">
                          <a:solidFill>
                            <a:schemeClr val="tx1"/>
                          </a:solidFill>
                          <a:latin typeface="Arial Nova" panose="020B0504020202020204" pitchFamily="34" charset="0"/>
                          <a:ea typeface="+mn-ea"/>
                          <a:cs typeface="+mn-cs"/>
                        </a:rPr>
                        <a:t>Arrangør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nb-NO" sz="1100">
                          <a:solidFill>
                            <a:schemeClr val="tx1"/>
                          </a:solidFill>
                          <a:latin typeface="Arial Nova" panose="020B0504020202020204" pitchFamily="34" charset="0"/>
                        </a:rPr>
                        <a:t>Arrangør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nb-NO" sz="1100">
                          <a:solidFill>
                            <a:schemeClr val="tx1"/>
                          </a:solidFill>
                          <a:latin typeface="Arial Nova" panose="020B0504020202020204" pitchFamily="34" charset="0"/>
                        </a:rPr>
                        <a:t>Veileder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nb-NO" sz="1100">
                          <a:solidFill>
                            <a:schemeClr val="tx1"/>
                          </a:solidFill>
                          <a:latin typeface="Arial Nova" panose="020B0504020202020204" pitchFamily="34" charset="0"/>
                        </a:rPr>
                        <a:t>Arrangør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nb-NO" sz="1100">
                          <a:solidFill>
                            <a:schemeClr val="tx1"/>
                          </a:solidFill>
                          <a:latin typeface="Arial Nova" panose="020B0504020202020204" pitchFamily="34" charset="0"/>
                        </a:rPr>
                        <a:t>Veileder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nb-NO" sz="1100">
                          <a:solidFill>
                            <a:schemeClr val="tx1"/>
                          </a:solidFill>
                          <a:latin typeface="Arial Nova" panose="020B0504020202020204" pitchFamily="34" charset="0"/>
                        </a:rPr>
                        <a:t>Arrangør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nb-NO" sz="1100">
                          <a:solidFill>
                            <a:schemeClr val="tx1"/>
                          </a:solidFill>
                          <a:latin typeface="Arial Nova" panose="020B0504020202020204" pitchFamily="34" charset="0"/>
                        </a:rPr>
                        <a:t>Veileder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nb-NO" sz="1100">
                          <a:solidFill>
                            <a:schemeClr val="tx1"/>
                          </a:solidFill>
                          <a:latin typeface="Arial Nova" panose="020B0504020202020204" pitchFamily="34" charset="0"/>
                        </a:rPr>
                        <a:t>Arrangør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nb-NO" sz="1100">
                          <a:solidFill>
                            <a:schemeClr val="tx1"/>
                          </a:solidFill>
                          <a:latin typeface="Arial Nova" panose="020B0504020202020204" pitchFamily="34" charset="0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3288601"/>
                  </a:ext>
                </a:extLst>
              </a:tr>
              <a:tr h="297089">
                <a:tc>
                  <a:txBody>
                    <a:bodyPr/>
                    <a:lstStyle/>
                    <a:p>
                      <a:r>
                        <a:rPr lang="nb-NO" sz="1100">
                          <a:solidFill>
                            <a:schemeClr val="tx1"/>
                          </a:solidFill>
                          <a:latin typeface="Arial Nova" panose="020B0504020202020204" pitchFamily="34" charset="0"/>
                        </a:rPr>
                        <a:t>Format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nb-NO" sz="1100" kern="1200">
                          <a:solidFill>
                            <a:schemeClr val="tx1"/>
                          </a:solidFill>
                          <a:latin typeface="Arial Nova" panose="020B0504020202020204" pitchFamily="34" charset="0"/>
                          <a:ea typeface="+mn-ea"/>
                          <a:cs typeface="+mn-cs"/>
                        </a:rPr>
                        <a:t>Digital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nb-NO" sz="1100" kern="1200">
                          <a:solidFill>
                            <a:schemeClr val="tx1"/>
                          </a:solidFill>
                          <a:latin typeface="Arial Nova" panose="020B0504020202020204" pitchFamily="34" charset="0"/>
                          <a:ea typeface="+mn-ea"/>
                          <a:cs typeface="+mn-cs"/>
                        </a:rPr>
                        <a:t>Digital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nb-NO" sz="1100">
                          <a:solidFill>
                            <a:schemeClr val="tx1"/>
                          </a:solidFill>
                          <a:latin typeface="Arial Nova" panose="020B0504020202020204" pitchFamily="34" charset="0"/>
                        </a:rPr>
                        <a:t>Fysisk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nb-NO" sz="1100">
                          <a:solidFill>
                            <a:schemeClr val="tx1"/>
                          </a:solidFill>
                          <a:latin typeface="Arial Nova" panose="020B0504020202020204" pitchFamily="34" charset="0"/>
                        </a:rPr>
                        <a:t>Digital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nb-NO" sz="1100">
                          <a:solidFill>
                            <a:schemeClr val="tx1"/>
                          </a:solidFill>
                          <a:latin typeface="Arial Nova" panose="020B0504020202020204" pitchFamily="34" charset="0"/>
                        </a:rPr>
                        <a:t>Digital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nb-NO" sz="1100">
                          <a:solidFill>
                            <a:schemeClr val="tx1"/>
                          </a:solidFill>
                          <a:latin typeface="Arial Nova" panose="020B0504020202020204" pitchFamily="34" charset="0"/>
                        </a:rPr>
                        <a:t>Digital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nb-NO" sz="1100">
                          <a:solidFill>
                            <a:schemeClr val="tx1"/>
                          </a:solidFill>
                          <a:latin typeface="Arial Nova" panose="020B0504020202020204" pitchFamily="34" charset="0"/>
                        </a:rPr>
                        <a:t>Digital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nb-NO" sz="1100">
                          <a:solidFill>
                            <a:schemeClr val="tx1"/>
                          </a:solidFill>
                          <a:latin typeface="Arial Nova" panose="020B0504020202020204" pitchFamily="34" charset="0"/>
                        </a:rPr>
                        <a:t>Digital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nb-NO" sz="1100">
                          <a:solidFill>
                            <a:schemeClr val="tx1"/>
                          </a:solidFill>
                          <a:latin typeface="Arial Nova" panose="020B0504020202020204" pitchFamily="34" charset="0"/>
                        </a:rPr>
                        <a:t>Digital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nb-NO" sz="1100">
                          <a:solidFill>
                            <a:schemeClr val="tx1"/>
                          </a:solidFill>
                          <a:latin typeface="Arial Nova" panose="020B0504020202020204" pitchFamily="34" charset="0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3090513"/>
                  </a:ext>
                </a:extLst>
              </a:tr>
              <a:tr h="495149">
                <a:tc>
                  <a:txBody>
                    <a:bodyPr/>
                    <a:lstStyle/>
                    <a:p>
                      <a:r>
                        <a:rPr lang="nb-NO" sz="1100">
                          <a:latin typeface="Arial Nova" panose="020B0504020202020204" pitchFamily="34" charset="0"/>
                        </a:rPr>
                        <a:t>Prosessguide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nb-NO" sz="1100">
                          <a:latin typeface="Arial Nova" panose="020B0504020202020204" pitchFamily="34" charset="0"/>
                          <a:hlinkClick r:id="rId12" action="ppaction://hlinksldjump"/>
                        </a:rPr>
                        <a:t>Arrangør</a:t>
                      </a:r>
                      <a:endParaRPr lang="nb-NO" sz="1100">
                        <a:latin typeface="Arial Nova" panose="020B05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nb-NO" sz="1100">
                          <a:latin typeface="Arial Nova" panose="020B0504020202020204" pitchFamily="34" charset="0"/>
                          <a:hlinkClick r:id="rId13" action="ppaction://hlinksldjump"/>
                        </a:rPr>
                        <a:t>Arrangør</a:t>
                      </a:r>
                      <a:endParaRPr lang="nb-NO" sz="1100">
                        <a:latin typeface="Arial Nova" panose="020B0504020202020204" pitchFamily="34" charset="0"/>
                      </a:endParaRP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nb-NO" sz="1100">
                          <a:latin typeface="Arial Nova" panose="020B0504020202020204" pitchFamily="34" charset="0"/>
                          <a:hlinkClick r:id="rId14" action="ppaction://hlinksldjump"/>
                        </a:rPr>
                        <a:t>Veileder</a:t>
                      </a:r>
                      <a:endParaRPr lang="nb-NO" sz="1100">
                        <a:latin typeface="Arial Nova" panose="020B05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nb-NO" sz="1100">
                          <a:latin typeface="Arial Nova" panose="020B0504020202020204" pitchFamily="34" charset="0"/>
                          <a:hlinkClick r:id="rId15" action="ppaction://hlinksldjump"/>
                        </a:rPr>
                        <a:t>Arrangør</a:t>
                      </a:r>
                      <a:endParaRPr lang="nb-NO" sz="1100">
                        <a:latin typeface="Arial Nova" panose="020B0504020202020204" pitchFamily="34" charset="0"/>
                      </a:endParaRP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nb-NO" sz="1100">
                          <a:latin typeface="Arial Nova" panose="020B0504020202020204" pitchFamily="34" charset="0"/>
                          <a:hlinkClick r:id="rId16" action="ppaction://hlinksldjump"/>
                        </a:rPr>
                        <a:t>Veileder</a:t>
                      </a:r>
                      <a:endParaRPr lang="nb-NO" sz="1100">
                        <a:latin typeface="Arial Nova" panose="020B05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nb-NO" sz="1100">
                          <a:latin typeface="Arial Nova" panose="020B0504020202020204" pitchFamily="34" charset="0"/>
                          <a:hlinkClick r:id="rId17" action="ppaction://hlinksldjump"/>
                        </a:rPr>
                        <a:t>Veileder</a:t>
                      </a:r>
                      <a:endParaRPr lang="nb-NO" sz="1100">
                        <a:latin typeface="Arial Nova" panose="020B05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nb-NO" sz="1100">
                          <a:latin typeface="Arial Nova" panose="020B0504020202020204" pitchFamily="34" charset="0"/>
                          <a:hlinkClick r:id="rId18" action="ppaction://hlinksldjump"/>
                        </a:rPr>
                        <a:t>Arrangør</a:t>
                      </a:r>
                      <a:endParaRPr lang="nb-NO" sz="1100">
                        <a:latin typeface="Arial Nova" panose="020B0504020202020204" pitchFamily="34" charset="0"/>
                      </a:endParaRP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nb-NO" sz="1100">
                          <a:latin typeface="Arial Nova" panose="020B0504020202020204" pitchFamily="34" charset="0"/>
                          <a:hlinkClick r:id="rId19" action="ppaction://hlinksldjump"/>
                        </a:rPr>
                        <a:t>Veileder</a:t>
                      </a:r>
                      <a:endParaRPr lang="nb-NO" sz="1100">
                        <a:latin typeface="Arial Nova" panose="020B05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nb-NO" sz="1100">
                          <a:latin typeface="Arial Nova" panose="020B0504020202020204" pitchFamily="34" charset="0"/>
                          <a:hlinkClick r:id="rId20" action="ppaction://hlinksldjump"/>
                        </a:rPr>
                        <a:t>Veileder</a:t>
                      </a:r>
                      <a:endParaRPr lang="nb-NO" sz="1100">
                        <a:latin typeface="Arial Nova" panose="020B05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nb-NO" sz="1100">
                          <a:latin typeface="Arial Nova" panose="020B0504020202020204" pitchFamily="34" charset="0"/>
                          <a:hlinkClick r:id="rId21" action="ppaction://hlinksldjump"/>
                        </a:rPr>
                        <a:t>Arrangør</a:t>
                      </a:r>
                      <a:endParaRPr lang="nb-NO" sz="1100">
                        <a:latin typeface="Arial Nova" panose="020B0504020202020204" pitchFamily="34" charset="0"/>
                      </a:endParaRP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nb-NO" sz="1100">
                          <a:latin typeface="Arial Nova" panose="020B0504020202020204" pitchFamily="34" charset="0"/>
                          <a:hlinkClick r:id="rId22" action="ppaction://hlinksldjump"/>
                        </a:rPr>
                        <a:t>Veileder</a:t>
                      </a:r>
                      <a:endParaRPr lang="nb-NO" sz="1100">
                        <a:latin typeface="Arial Nova" panose="020B05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nb-NO" sz="1100">
                          <a:latin typeface="Arial Nova" panose="020B0504020202020204" pitchFamily="34" charset="0"/>
                          <a:hlinkClick r:id="rId23" action="ppaction://hlinksldjump"/>
                        </a:rPr>
                        <a:t>Veileder</a:t>
                      </a:r>
                      <a:endParaRPr lang="nb-NO" sz="1100">
                        <a:latin typeface="Arial Nova" panose="020B05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nb-NO" sz="1100">
                          <a:latin typeface="Arial Nova" panose="020B0504020202020204" pitchFamily="34" charset="0"/>
                          <a:hlinkClick r:id="rId24" action="ppaction://hlinksldjump"/>
                        </a:rPr>
                        <a:t>Arrangør</a:t>
                      </a:r>
                      <a:endParaRPr lang="nb-NO" sz="1100">
                        <a:latin typeface="Arial Nova" panose="020B0504020202020204" pitchFamily="34" charset="0"/>
                      </a:endParaRP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nb-NO" sz="1100">
                          <a:latin typeface="Arial Nova" panose="020B0504020202020204" pitchFamily="34" charset="0"/>
                          <a:hlinkClick r:id="rId25" action="ppaction://hlinksldjump"/>
                        </a:rPr>
                        <a:t>Veileder</a:t>
                      </a:r>
                      <a:endParaRPr lang="nb-NO" sz="1100">
                        <a:latin typeface="Arial Nova" panose="020B05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nb-NO" sz="1100">
                          <a:latin typeface="Arial Nova" panose="020B0504020202020204" pitchFamily="34" charset="0"/>
                          <a:hlinkClick r:id="" action="ppaction://noaction"/>
                        </a:rPr>
                        <a:t>Arrangør</a:t>
                      </a:r>
                      <a:endParaRPr lang="nb-NO" sz="1100">
                        <a:latin typeface="Arial Nova" panose="020B05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6941369"/>
                  </a:ext>
                </a:extLst>
              </a:tr>
            </a:tbl>
          </a:graphicData>
        </a:graphic>
      </p:graphicFrame>
      <p:sp>
        <p:nvSpPr>
          <p:cNvPr id="2" name="TekstSylinder 1">
            <a:extLst>
              <a:ext uri="{FF2B5EF4-FFF2-40B4-BE49-F238E27FC236}">
                <a16:creationId xmlns:a16="http://schemas.microsoft.com/office/drawing/2014/main" id="{D563473D-E22B-B6BD-9CCB-46770AE2DEAA}"/>
              </a:ext>
            </a:extLst>
          </p:cNvPr>
          <p:cNvSpPr txBox="1"/>
          <p:nvPr/>
        </p:nvSpPr>
        <p:spPr>
          <a:xfrm>
            <a:off x="948154" y="6127599"/>
            <a:ext cx="38863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>
                <a:latin typeface="Arial Nova" panose="020B0504020202020204" pitchFamily="34" charset="0"/>
              </a:rPr>
              <a:t>CTRL + klikk for å følge koblinger i dokumentet</a:t>
            </a:r>
          </a:p>
        </p:txBody>
      </p:sp>
      <p:pic>
        <p:nvPicPr>
          <p:cNvPr id="6" name="Grafikk 5" descr="Lys på kontur">
            <a:extLst>
              <a:ext uri="{FF2B5EF4-FFF2-40B4-BE49-F238E27FC236}">
                <a16:creationId xmlns:a16="http://schemas.microsoft.com/office/drawing/2014/main" id="{863DCA28-FC0A-BC5A-0B5B-143DDAE7417D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609600" y="6112211"/>
            <a:ext cx="338554" cy="338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954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128300-94DE-3542-F338-BAB068B4E4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DDE2079-7E35-1E81-F01A-AC937F09A4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4228" y="2338912"/>
            <a:ext cx="10973651" cy="902166"/>
          </a:xfrm>
        </p:spPr>
        <p:txBody>
          <a:bodyPr/>
          <a:lstStyle/>
          <a:p>
            <a:r>
              <a:rPr lang="nb-NO">
                <a:latin typeface="Franklin Gothic Heavy" panose="020B0903020102020204" pitchFamily="34" charset="0"/>
              </a:rPr>
              <a:t>Informasjonsmøte</a:t>
            </a:r>
            <a:br>
              <a:rPr lang="nb-NO">
                <a:latin typeface="Franklin Gothic Heavy" panose="020B0903020102020204" pitchFamily="34" charset="0"/>
              </a:rPr>
            </a:br>
            <a:br>
              <a:rPr lang="nb-NO" sz="1400">
                <a:latin typeface="Arial Nova" panose="020B0504020202020204" pitchFamily="34" charset="0"/>
              </a:rPr>
            </a:br>
            <a:r>
              <a:rPr lang="nb-NO" sz="1400">
                <a:latin typeface="Arial Nova" panose="020B0504020202020204" pitchFamily="34" charset="0"/>
              </a:rPr>
              <a:t>SkoleSec anbefaler at det gjennomføres et digitalt informasjonsmøte i god tid før oppstart av veiledertjenesten. På informasjonsmøte kan interesserte kommuner få informasjon om prosess og innhold i veiledertjenesten, få avklart sine spørsmål og få informasjon om hvordan man melder sin interesse for deltakelse. SkoleSec-prosjektet bidrar gjerne inn i et slikt informasjonsmøte.</a:t>
            </a:r>
            <a:br>
              <a:rPr lang="nb-NO" sz="1400">
                <a:latin typeface="Arial Nova" panose="020B0504020202020204" pitchFamily="34" charset="0"/>
              </a:rPr>
            </a:br>
            <a:br>
              <a:rPr lang="nb-NO" sz="1400">
                <a:latin typeface="Arial Nova" panose="020B0504020202020204" pitchFamily="34" charset="0"/>
              </a:rPr>
            </a:br>
            <a:endParaRPr lang="nb-NO" sz="1400">
              <a:latin typeface="Arial Nova" panose="020B0504020202020204" pitchFamily="34" charset="0"/>
            </a:endParaRPr>
          </a:p>
        </p:txBody>
      </p:sp>
      <p:sp>
        <p:nvSpPr>
          <p:cNvPr id="31" name="Rektangel: avrundede hjørner 30">
            <a:hlinkClick r:id="rId2" action="ppaction://hlinksldjump"/>
            <a:extLst>
              <a:ext uri="{FF2B5EF4-FFF2-40B4-BE49-F238E27FC236}">
                <a16:creationId xmlns:a16="http://schemas.microsoft.com/office/drawing/2014/main" id="{097C21AC-2AD2-2CB7-C204-068603F92149}"/>
              </a:ext>
            </a:extLst>
          </p:cNvPr>
          <p:cNvSpPr/>
          <p:nvPr/>
        </p:nvSpPr>
        <p:spPr>
          <a:xfrm>
            <a:off x="157718" y="6290242"/>
            <a:ext cx="1554341" cy="385871"/>
          </a:xfrm>
          <a:prstGeom prst="roundRect">
            <a:avLst/>
          </a:prstGeom>
          <a:solidFill>
            <a:srgbClr val="008C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100">
                <a:latin typeface="Arial Nova" panose="020B0504020202020204" pitchFamily="34" charset="0"/>
              </a:rPr>
              <a:t>Tilbake til oversikt</a:t>
            </a:r>
          </a:p>
        </p:txBody>
      </p:sp>
    </p:spTree>
    <p:extLst>
      <p:ext uri="{BB962C8B-B14F-4D97-AF65-F5344CB8AC3E}">
        <p14:creationId xmlns:p14="http://schemas.microsoft.com/office/powerpoint/2010/main" val="1104365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6C4C54-C807-3D0D-2D5D-C63186A2BF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5E07554-99A1-EC06-1F4E-A7B050D8A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66372"/>
            <a:ext cx="10972800" cy="1132114"/>
          </a:xfrm>
        </p:spPr>
        <p:txBody>
          <a:bodyPr/>
          <a:lstStyle/>
          <a:p>
            <a:r>
              <a:rPr lang="nb-NO" sz="1400">
                <a:solidFill>
                  <a:srgbClr val="008CD3"/>
                </a:solidFill>
                <a:latin typeface="Franklin Gothic Heavy" panose="020B0903020102020204" pitchFamily="34" charset="0"/>
              </a:rPr>
              <a:t>Arrangør</a:t>
            </a:r>
            <a:br>
              <a:rPr lang="nb-NO"/>
            </a:br>
            <a:r>
              <a:rPr lang="nb-NO">
                <a:latin typeface="Franklin Gothic Heavy" panose="020B0903020102020204" pitchFamily="34" charset="0"/>
              </a:rPr>
              <a:t>Informasjonsmøte</a:t>
            </a:r>
          </a:p>
        </p:txBody>
      </p:sp>
      <p:graphicFrame>
        <p:nvGraphicFramePr>
          <p:cNvPr id="4" name="Plassholder for innhold 3">
            <a:extLst>
              <a:ext uri="{FF2B5EF4-FFF2-40B4-BE49-F238E27FC236}">
                <a16:creationId xmlns:a16="http://schemas.microsoft.com/office/drawing/2014/main" id="{C5D33ADA-89F8-A955-F5F6-FB7155CB7341}"/>
              </a:ext>
            </a:extLst>
          </p:cNvPr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1713068779"/>
              </p:ext>
            </p:extLst>
          </p:nvPr>
        </p:nvGraphicFramePr>
        <p:xfrm>
          <a:off x="609600" y="1531191"/>
          <a:ext cx="10972800" cy="358081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547004">
                  <a:extLst>
                    <a:ext uri="{9D8B030D-6E8A-4147-A177-3AD203B41FA5}">
                      <a16:colId xmlns:a16="http://schemas.microsoft.com/office/drawing/2014/main" val="2334607855"/>
                    </a:ext>
                  </a:extLst>
                </a:gridCol>
                <a:gridCol w="3939396">
                  <a:extLst>
                    <a:ext uri="{9D8B030D-6E8A-4147-A177-3AD203B41FA5}">
                      <a16:colId xmlns:a16="http://schemas.microsoft.com/office/drawing/2014/main" val="2287766485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650253514"/>
                    </a:ext>
                  </a:extLst>
                </a:gridCol>
              </a:tblGrid>
              <a:tr h="282692">
                <a:tc gridSpan="3">
                  <a:txBody>
                    <a:bodyPr/>
                    <a:lstStyle/>
                    <a:p>
                      <a:r>
                        <a:rPr lang="nb-NO" sz="1400" b="1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Før oppstart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 sz="1100">
                        <a:latin typeface="Arial Nova" panose="020B05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 sz="1100">
                        <a:solidFill>
                          <a:schemeClr val="bg1"/>
                        </a:solidFill>
                        <a:latin typeface="Arial Nova" panose="020B0504020202020204" pitchFamily="34" charset="0"/>
                      </a:endParaRPr>
                    </a:p>
                  </a:txBody>
                  <a:tcPr>
                    <a:solidFill>
                      <a:srgbClr val="001A5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8884460"/>
                  </a:ext>
                </a:extLst>
              </a:tr>
              <a:tr h="240288">
                <a:tc>
                  <a:txBody>
                    <a:bodyPr/>
                    <a:lstStyle/>
                    <a:p>
                      <a:r>
                        <a:rPr lang="nb-NO" sz="110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Tentativ dato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100">
                          <a:latin typeface="Arial Nova" panose="020B0504020202020204" pitchFamily="34" charset="0"/>
                        </a:rPr>
                        <a:t>August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10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Gjøremål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6156798"/>
                  </a:ext>
                </a:extLst>
              </a:tr>
              <a:tr h="240288">
                <a:tc>
                  <a:txBody>
                    <a:bodyPr/>
                    <a:lstStyle/>
                    <a:p>
                      <a:r>
                        <a:rPr lang="nb-NO" sz="110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Fase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100">
                          <a:latin typeface="Arial Nova" panose="020B0504020202020204" pitchFamily="34" charset="0"/>
                        </a:rPr>
                        <a:t>Oppstart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nb-NO" sz="1100" b="1">
                          <a:latin typeface="Arial Nova" panose="020B0504020202020204" pitchFamily="34" charset="0"/>
                        </a:rPr>
                        <a:t>Før samlingen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q"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Ta kontakt med SkoleSec for bistand til gjennomføringen av informasjonsmøtet.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q"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Se gjennom «Ressurser og informasjon» på SkoleSec sine nettsider for å gjøre deg kjent med veiledertjenesten. 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q"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Last ned presentasjonen «Veiledertjenesten – prosess og innhold», og tilpass presentasjonen til lokale forhold.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q"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Inviter mulige deltakere til informasjonsmøtet.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nb-NO" sz="1100">
                        <a:latin typeface="Arial Nova" panose="020B05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nb-NO" sz="1100" b="1">
                          <a:latin typeface="Arial Nova" panose="020B0504020202020204" pitchFamily="34" charset="0"/>
                        </a:rPr>
                        <a:t>Under samlingen </a:t>
                      </a:r>
                    </a:p>
                    <a:p>
                      <a:pPr marL="171450" marR="0" lvl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Gå gjennom presentasjon og relevant informasjon om veiledertjenesten.</a:t>
                      </a:r>
                    </a:p>
                    <a:p>
                      <a:pPr marL="171450" marR="0" lvl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Svar ut eventuelle spørsmål fra deltakerne.</a:t>
                      </a:r>
                    </a:p>
                    <a:p>
                      <a:pPr marL="171450" marR="0" lvl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Husk å minne deltakerne på påmeldingsfrist og skjema for påmelding.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nb-NO" sz="1100" b="1">
                        <a:latin typeface="Arial Nova" panose="020B05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nb-NO" sz="1100" b="1">
                          <a:latin typeface="Arial Nova" panose="020B0504020202020204" pitchFamily="34" charset="0"/>
                        </a:rPr>
                        <a:t>Etter samlingen </a:t>
                      </a:r>
                      <a:endParaRPr lang="nb-NO" sz="1100">
                        <a:latin typeface="Arial Nova" panose="020B0504020202020204" pitchFamily="34" charset="0"/>
                      </a:endParaRPr>
                    </a:p>
                    <a:p>
                      <a:pPr marL="171450" marR="0" lvl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Del presentasjon med deltakerne.</a:t>
                      </a:r>
                    </a:p>
                    <a:p>
                      <a:pPr marL="171450" marR="0" lvl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Send ut lenke til skjema og frist for å melde sin interesse for å delta som deltaker-kommune eller veileder i prosjektet.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7445245"/>
                  </a:ext>
                </a:extLst>
              </a:tr>
              <a:tr h="240288">
                <a:tc>
                  <a:txBody>
                    <a:bodyPr/>
                    <a:lstStyle/>
                    <a:p>
                      <a:r>
                        <a:rPr lang="nb-NO" sz="110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Tema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100">
                          <a:latin typeface="Arial Nova" panose="020B0504020202020204" pitchFamily="34" charset="0"/>
                        </a:rPr>
                        <a:t>N/A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Arial Nova" panose="020B05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1904032"/>
                  </a:ext>
                </a:extLst>
              </a:tr>
              <a:tr h="958105">
                <a:tc>
                  <a:txBody>
                    <a:bodyPr/>
                    <a:lstStyle/>
                    <a:p>
                      <a:r>
                        <a:rPr lang="nb-NO" sz="110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Agenda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100" b="0">
                          <a:latin typeface="Arial Nova" panose="020B0504020202020204" pitchFamily="34" charset="0"/>
                        </a:rPr>
                        <a:t>NN.00	Velkommen</a:t>
                      </a:r>
                    </a:p>
                    <a:p>
                      <a:r>
                        <a:rPr lang="nb-NO" sz="1100" b="0">
                          <a:latin typeface="Arial Nova" panose="020B0504020202020204" pitchFamily="34" charset="0"/>
                        </a:rPr>
                        <a:t>NN.05	Om veiledertjenesten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>
                          <a:latin typeface="Arial Nova" panose="020B0504020202020204" pitchFamily="34" charset="0"/>
                        </a:rPr>
                        <a:t>NN.35	Informasjon om påmelding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>
                          <a:latin typeface="Arial Nova" panose="020B0504020202020204" pitchFamily="34" charset="0"/>
                        </a:rPr>
                        <a:t>NN.40	Spørsmål og svar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>
                          <a:latin typeface="Arial Nova" panose="020B0504020202020204" pitchFamily="34" charset="0"/>
                        </a:rPr>
                        <a:t>NN.50	Avslutning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Arial Nova" panose="020B05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9773857"/>
                  </a:ext>
                </a:extLst>
              </a:tr>
              <a:tr h="1540670">
                <a:tc>
                  <a:txBody>
                    <a:bodyPr/>
                    <a:lstStyle/>
                    <a:p>
                      <a:r>
                        <a:rPr lang="nb-NO" sz="110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Ressurser/materiell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100">
                          <a:latin typeface="Arial Nova" panose="020B0504020202020204" pitchFamily="34" charset="0"/>
                        </a:rPr>
                        <a:t>Ressurser og materiell til samlingen er tilgjengelig på SkoleSec sine nettsider: </a:t>
                      </a:r>
                      <a:r>
                        <a:rPr lang="nb-NO" sz="1100">
                          <a:latin typeface="Arial Nova" panose="020B0504020202020204" pitchFamily="34" charset="0"/>
                          <a:hlinkClick r:id="rId2"/>
                        </a:rPr>
                        <a:t>trykk her</a:t>
                      </a:r>
                      <a:endParaRPr lang="nb-NO" sz="1100">
                        <a:latin typeface="Arial Nova" panose="020B0504020202020204" pitchFamily="34" charset="0"/>
                      </a:endParaRPr>
                    </a:p>
                  </a:txBody>
                  <a:tcPr>
                    <a:solidFill>
                      <a:srgbClr val="E9EDF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Arial Nova" panose="020B05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246568"/>
                  </a:ext>
                </a:extLst>
              </a:tr>
            </a:tbl>
          </a:graphicData>
        </a:graphic>
      </p:graphicFrame>
      <p:sp>
        <p:nvSpPr>
          <p:cNvPr id="13" name="Rektangel: avrundede hjørner 12">
            <a:hlinkClick r:id="rId3" action="ppaction://hlinksldjump"/>
            <a:extLst>
              <a:ext uri="{FF2B5EF4-FFF2-40B4-BE49-F238E27FC236}">
                <a16:creationId xmlns:a16="http://schemas.microsoft.com/office/drawing/2014/main" id="{FD97ECF5-2396-ABF7-3F21-1BE4BB985AD8}"/>
              </a:ext>
            </a:extLst>
          </p:cNvPr>
          <p:cNvSpPr/>
          <p:nvPr/>
        </p:nvSpPr>
        <p:spPr>
          <a:xfrm>
            <a:off x="609600" y="5859612"/>
            <a:ext cx="1554341" cy="385871"/>
          </a:xfrm>
          <a:prstGeom prst="roundRect">
            <a:avLst/>
          </a:prstGeom>
          <a:solidFill>
            <a:srgbClr val="008C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100">
                <a:latin typeface="Arial Nova" panose="020B0504020202020204" pitchFamily="34" charset="0"/>
              </a:rPr>
              <a:t>Tilbake til oversikt</a:t>
            </a:r>
          </a:p>
        </p:txBody>
      </p:sp>
    </p:spTree>
    <p:extLst>
      <p:ext uri="{BB962C8B-B14F-4D97-AF65-F5344CB8AC3E}">
        <p14:creationId xmlns:p14="http://schemas.microsoft.com/office/powerpoint/2010/main" val="1708506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D77495-CE65-25C5-EF39-4B63FA8247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B8B62DD-B623-D387-5B9A-EBC7569604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4228" y="2338912"/>
            <a:ext cx="10973651" cy="902166"/>
          </a:xfrm>
        </p:spPr>
        <p:txBody>
          <a:bodyPr/>
          <a:lstStyle/>
          <a:p>
            <a:r>
              <a:rPr lang="nb-NO">
                <a:latin typeface="Franklin Gothic Heavy" panose="020B0903020102020204" pitchFamily="34" charset="0"/>
              </a:rPr>
              <a:t>Samling 0</a:t>
            </a:r>
            <a:br>
              <a:rPr lang="nb-NO">
                <a:latin typeface="Franklin Gothic Heavy" panose="020B0903020102020204" pitchFamily="34" charset="0"/>
              </a:rPr>
            </a:br>
            <a:br>
              <a:rPr lang="nb-NO" sz="1400">
                <a:latin typeface="Arial Nova" panose="020B0504020202020204" pitchFamily="34" charset="0"/>
              </a:rPr>
            </a:br>
            <a:r>
              <a:rPr lang="nb-NO" sz="1400">
                <a:latin typeface="Arial Nova" panose="020B0504020202020204" pitchFamily="34" charset="0"/>
              </a:rPr>
              <a:t>På samling 0 møtes veilederne for å bli kjent med hverandre og for å få informasjon om veiledertjenesten. Veilederne blir introdusert til kartleggingsverktøyet og får opplæring i hvordan de skal bruke verktøyet til å veilede deltakerne. Videre vil veilederne få kompetanseløft innen grunnleggende personvern og informasjonssikkerhet, som skal være tema på samling 1 for deltakerne. </a:t>
            </a:r>
          </a:p>
        </p:txBody>
      </p:sp>
      <p:sp>
        <p:nvSpPr>
          <p:cNvPr id="3" name="Pil: femkant 2">
            <a:hlinkClick r:id="rId2" action="ppaction://hlinksldjump"/>
            <a:extLst>
              <a:ext uri="{FF2B5EF4-FFF2-40B4-BE49-F238E27FC236}">
                <a16:creationId xmlns:a16="http://schemas.microsoft.com/office/drawing/2014/main" id="{2543F9E7-1CBC-BB9F-284B-BF0C78A6CD4A}"/>
              </a:ext>
            </a:extLst>
          </p:cNvPr>
          <p:cNvSpPr/>
          <p:nvPr/>
        </p:nvSpPr>
        <p:spPr>
          <a:xfrm>
            <a:off x="664227" y="1544373"/>
            <a:ext cx="1815966" cy="385871"/>
          </a:xfrm>
          <a:prstGeom prst="homePlate">
            <a:avLst/>
          </a:prstGeom>
          <a:solidFill>
            <a:srgbClr val="001A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latin typeface="Arial Nova" panose="020B0504020202020204" pitchFamily="34" charset="0"/>
              </a:rPr>
              <a:t>Samling 0</a:t>
            </a:r>
          </a:p>
        </p:txBody>
      </p:sp>
      <p:sp>
        <p:nvSpPr>
          <p:cNvPr id="4" name="Pil: vinkeltegn 3">
            <a:hlinkClick r:id="rId3" action="ppaction://hlinksldjump"/>
            <a:extLst>
              <a:ext uri="{FF2B5EF4-FFF2-40B4-BE49-F238E27FC236}">
                <a16:creationId xmlns:a16="http://schemas.microsoft.com/office/drawing/2014/main" id="{73E979A4-3E8A-1381-3430-520D09DA6927}"/>
              </a:ext>
            </a:extLst>
          </p:cNvPr>
          <p:cNvSpPr/>
          <p:nvPr/>
        </p:nvSpPr>
        <p:spPr>
          <a:xfrm>
            <a:off x="10482847" y="1544372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Veien videre</a:t>
            </a:r>
          </a:p>
        </p:txBody>
      </p:sp>
      <p:sp>
        <p:nvSpPr>
          <p:cNvPr id="5" name="Pil: vinkeltegn 4">
            <a:hlinkClick r:id="rId4" action="ppaction://hlinksldjump"/>
            <a:extLst>
              <a:ext uri="{FF2B5EF4-FFF2-40B4-BE49-F238E27FC236}">
                <a16:creationId xmlns:a16="http://schemas.microsoft.com/office/drawing/2014/main" id="{088BAA67-BA53-A9F9-18E0-32F1220C8247}"/>
              </a:ext>
            </a:extLst>
          </p:cNvPr>
          <p:cNvSpPr/>
          <p:nvPr/>
        </p:nvSpPr>
        <p:spPr>
          <a:xfrm>
            <a:off x="2433378" y="1544373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S1</a:t>
            </a:r>
          </a:p>
        </p:txBody>
      </p:sp>
      <p:sp>
        <p:nvSpPr>
          <p:cNvPr id="6" name="Pil: vinkeltegn 5">
            <a:hlinkClick r:id="rId5" action="ppaction://hlinksldjump"/>
            <a:extLst>
              <a:ext uri="{FF2B5EF4-FFF2-40B4-BE49-F238E27FC236}">
                <a16:creationId xmlns:a16="http://schemas.microsoft.com/office/drawing/2014/main" id="{E588B374-F742-CA03-B8B7-B174204BC17C}"/>
              </a:ext>
            </a:extLst>
          </p:cNvPr>
          <p:cNvSpPr/>
          <p:nvPr/>
        </p:nvSpPr>
        <p:spPr>
          <a:xfrm>
            <a:off x="3583302" y="1544373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A1</a:t>
            </a:r>
          </a:p>
        </p:txBody>
      </p:sp>
      <p:sp>
        <p:nvSpPr>
          <p:cNvPr id="7" name="Pil: vinkeltegn 6">
            <a:hlinkClick r:id="rId6" action="ppaction://hlinksldjump"/>
            <a:extLst>
              <a:ext uri="{FF2B5EF4-FFF2-40B4-BE49-F238E27FC236}">
                <a16:creationId xmlns:a16="http://schemas.microsoft.com/office/drawing/2014/main" id="{F40A45E4-C330-4FCB-314D-D66CB04F4291}"/>
              </a:ext>
            </a:extLst>
          </p:cNvPr>
          <p:cNvSpPr/>
          <p:nvPr/>
        </p:nvSpPr>
        <p:spPr>
          <a:xfrm>
            <a:off x="4733226" y="1544373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S2</a:t>
            </a:r>
          </a:p>
        </p:txBody>
      </p:sp>
      <p:sp>
        <p:nvSpPr>
          <p:cNvPr id="8" name="Pil: vinkeltegn 7">
            <a:hlinkClick r:id="rId7" action="ppaction://hlinksldjump"/>
            <a:extLst>
              <a:ext uri="{FF2B5EF4-FFF2-40B4-BE49-F238E27FC236}">
                <a16:creationId xmlns:a16="http://schemas.microsoft.com/office/drawing/2014/main" id="{7550BCC6-B5C1-C182-3C25-631906B9968E}"/>
              </a:ext>
            </a:extLst>
          </p:cNvPr>
          <p:cNvSpPr/>
          <p:nvPr/>
        </p:nvSpPr>
        <p:spPr>
          <a:xfrm>
            <a:off x="5883150" y="1544373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A2</a:t>
            </a:r>
          </a:p>
        </p:txBody>
      </p:sp>
      <p:sp>
        <p:nvSpPr>
          <p:cNvPr id="9" name="Pil: vinkeltegn 8">
            <a:hlinkClick r:id="rId8" action="ppaction://hlinksldjump"/>
            <a:extLst>
              <a:ext uri="{FF2B5EF4-FFF2-40B4-BE49-F238E27FC236}">
                <a16:creationId xmlns:a16="http://schemas.microsoft.com/office/drawing/2014/main" id="{9151C17F-B569-DC08-55DF-33E56F920CD0}"/>
              </a:ext>
            </a:extLst>
          </p:cNvPr>
          <p:cNvSpPr/>
          <p:nvPr/>
        </p:nvSpPr>
        <p:spPr>
          <a:xfrm>
            <a:off x="7033074" y="1544373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S3</a:t>
            </a:r>
          </a:p>
        </p:txBody>
      </p:sp>
      <p:sp>
        <p:nvSpPr>
          <p:cNvPr id="10" name="Pil: vinkeltegn 9">
            <a:hlinkClick r:id="rId9" action="ppaction://hlinksldjump"/>
            <a:extLst>
              <a:ext uri="{FF2B5EF4-FFF2-40B4-BE49-F238E27FC236}">
                <a16:creationId xmlns:a16="http://schemas.microsoft.com/office/drawing/2014/main" id="{8D17590A-6150-2F4E-0AA7-D7FDE1BD7582}"/>
              </a:ext>
            </a:extLst>
          </p:cNvPr>
          <p:cNvSpPr/>
          <p:nvPr/>
        </p:nvSpPr>
        <p:spPr>
          <a:xfrm>
            <a:off x="8182998" y="1544373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A3</a:t>
            </a:r>
          </a:p>
        </p:txBody>
      </p:sp>
      <p:sp>
        <p:nvSpPr>
          <p:cNvPr id="11" name="Pil: vinkeltegn 10">
            <a:hlinkClick r:id="rId10" action="ppaction://hlinksldjump"/>
            <a:extLst>
              <a:ext uri="{FF2B5EF4-FFF2-40B4-BE49-F238E27FC236}">
                <a16:creationId xmlns:a16="http://schemas.microsoft.com/office/drawing/2014/main" id="{25349FCC-7016-B344-1825-F1CEF4B28B04}"/>
              </a:ext>
            </a:extLst>
          </p:cNvPr>
          <p:cNvSpPr/>
          <p:nvPr/>
        </p:nvSpPr>
        <p:spPr>
          <a:xfrm>
            <a:off x="9332922" y="1544373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S4</a:t>
            </a:r>
          </a:p>
        </p:txBody>
      </p:sp>
      <p:sp>
        <p:nvSpPr>
          <p:cNvPr id="31" name="Rektangel: avrundede hjørner 30">
            <a:hlinkClick r:id="rId11" action="ppaction://hlinksldjump"/>
            <a:extLst>
              <a:ext uri="{FF2B5EF4-FFF2-40B4-BE49-F238E27FC236}">
                <a16:creationId xmlns:a16="http://schemas.microsoft.com/office/drawing/2014/main" id="{40C5F08F-B74F-80D1-E7F3-EF3F0C6B05F8}"/>
              </a:ext>
            </a:extLst>
          </p:cNvPr>
          <p:cNvSpPr/>
          <p:nvPr/>
        </p:nvSpPr>
        <p:spPr>
          <a:xfrm>
            <a:off x="157718" y="6290242"/>
            <a:ext cx="1554341" cy="385871"/>
          </a:xfrm>
          <a:prstGeom prst="roundRect">
            <a:avLst/>
          </a:prstGeom>
          <a:solidFill>
            <a:srgbClr val="008C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100">
                <a:latin typeface="Arial Nova" panose="020B0504020202020204" pitchFamily="34" charset="0"/>
              </a:rPr>
              <a:t>Tilbake til oversikt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E72D10F-BA7C-89DD-DAE9-4440E33E70A1}"/>
              </a:ext>
            </a:extLst>
          </p:cNvPr>
          <p:cNvSpPr txBox="1"/>
          <p:nvPr/>
        </p:nvSpPr>
        <p:spPr>
          <a:xfrm>
            <a:off x="664227" y="3856064"/>
            <a:ext cx="10973651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>
                <a:solidFill>
                  <a:srgbClr val="001A58"/>
                </a:solidFill>
                <a:latin typeface="Arial Nova" panose="020B0504020202020204" pitchFamily="34" charset="0"/>
                <a:ea typeface="+mj-ea"/>
                <a:cs typeface="Calibri"/>
              </a:rPr>
              <a:t>Kompetansemål </a:t>
            </a:r>
            <a:endParaRPr lang="nb-NO" sz="14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>
                <a:solidFill>
                  <a:srgbClr val="001A58"/>
                </a:solidFill>
                <a:latin typeface="Arial Nova" panose="020B0504020202020204" pitchFamily="34" charset="0"/>
                <a:ea typeface="+mj-ea"/>
                <a:cs typeface="Calibri"/>
              </a:rPr>
              <a:t>Veilederne skal være i stand til å gi veiledning i hvordan gjennomføre en kartlegging av personvern og informasjonssikkerhet i oppvekstfeltet i kommunen og hva man skal kartlegge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>
                <a:solidFill>
                  <a:srgbClr val="001A58"/>
                </a:solidFill>
                <a:latin typeface="Arial Nova" panose="020B0504020202020204" pitchFamily="34" charset="0"/>
                <a:ea typeface="+mj-ea"/>
                <a:cs typeface="Calibri"/>
              </a:rPr>
              <a:t>Veilederne kan forklare hva personopplysninger om barn omfatter og skille rollene i personopplysningsloven som behandlingsansvarlig (skoleeier) og databehandler (leverandør)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>
                <a:solidFill>
                  <a:srgbClr val="001A58"/>
                </a:solidFill>
                <a:latin typeface="Arial Nova" panose="020B0504020202020204" pitchFamily="34" charset="0"/>
                <a:ea typeface="+mj-ea"/>
                <a:cs typeface="Calibri"/>
              </a:rPr>
              <a:t>Veilederne kan vise til hvilke bestemmelser i personvernforordningen/opplæringsloven/arkivloven som typisk utløser krav om vurdering av personopplysningssikkerhet (ROS) eller vurdering av personvernkonsekvenser (DPIA) i barnehage og skole. </a:t>
            </a:r>
          </a:p>
        </p:txBody>
      </p:sp>
    </p:spTree>
    <p:extLst>
      <p:ext uri="{BB962C8B-B14F-4D97-AF65-F5344CB8AC3E}">
        <p14:creationId xmlns:p14="http://schemas.microsoft.com/office/powerpoint/2010/main" val="577001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01619C-9869-CD6F-DAAB-D2FD8428E2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0F500CC-0F50-225E-64F7-882337C7F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1400">
                <a:solidFill>
                  <a:srgbClr val="008CD3"/>
                </a:solidFill>
                <a:latin typeface="Franklin Gothic Heavy" panose="020B0903020102020204" pitchFamily="34" charset="0"/>
              </a:rPr>
              <a:t>Arrangør</a:t>
            </a:r>
            <a:br>
              <a:rPr lang="nb-NO"/>
            </a:br>
            <a:r>
              <a:rPr lang="nb-NO">
                <a:latin typeface="Franklin Gothic Heavy" panose="020B0903020102020204" pitchFamily="34" charset="0"/>
              </a:rPr>
              <a:t>Prosessguide</a:t>
            </a:r>
          </a:p>
        </p:txBody>
      </p:sp>
      <p:graphicFrame>
        <p:nvGraphicFramePr>
          <p:cNvPr id="4" name="Plassholder for innhold 3">
            <a:extLst>
              <a:ext uri="{FF2B5EF4-FFF2-40B4-BE49-F238E27FC236}">
                <a16:creationId xmlns:a16="http://schemas.microsoft.com/office/drawing/2014/main" id="{9F2C11CD-BB70-92A8-3259-2BA92CD98E1A}"/>
              </a:ext>
            </a:extLst>
          </p:cNvPr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419429462"/>
              </p:ext>
            </p:extLst>
          </p:nvPr>
        </p:nvGraphicFramePr>
        <p:xfrm>
          <a:off x="609600" y="1797199"/>
          <a:ext cx="10972800" cy="41757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547004">
                  <a:extLst>
                    <a:ext uri="{9D8B030D-6E8A-4147-A177-3AD203B41FA5}">
                      <a16:colId xmlns:a16="http://schemas.microsoft.com/office/drawing/2014/main" val="2334607855"/>
                    </a:ext>
                  </a:extLst>
                </a:gridCol>
                <a:gridCol w="3939396">
                  <a:extLst>
                    <a:ext uri="{9D8B030D-6E8A-4147-A177-3AD203B41FA5}">
                      <a16:colId xmlns:a16="http://schemas.microsoft.com/office/drawing/2014/main" val="2287766485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650253514"/>
                    </a:ext>
                  </a:extLst>
                </a:gridCol>
              </a:tblGrid>
              <a:tr h="282692">
                <a:tc gridSpan="3">
                  <a:txBody>
                    <a:bodyPr/>
                    <a:lstStyle/>
                    <a:p>
                      <a:r>
                        <a:rPr lang="nb-NO" sz="1400" b="1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Før oppstart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 sz="1100">
                        <a:latin typeface="Arial Nova" panose="020B05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 sz="1100">
                        <a:solidFill>
                          <a:schemeClr val="bg1"/>
                        </a:solidFill>
                        <a:latin typeface="Arial Nova" panose="020B0504020202020204" pitchFamily="34" charset="0"/>
                      </a:endParaRPr>
                    </a:p>
                  </a:txBody>
                  <a:tcPr>
                    <a:solidFill>
                      <a:srgbClr val="001A5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8884460"/>
                  </a:ext>
                </a:extLst>
              </a:tr>
              <a:tr h="240288">
                <a:tc>
                  <a:txBody>
                    <a:bodyPr/>
                    <a:lstStyle/>
                    <a:p>
                      <a:r>
                        <a:rPr lang="nb-NO" sz="110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Tentativ dato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100">
                          <a:latin typeface="Arial Nova" panose="020B0504020202020204" pitchFamily="34" charset="0"/>
                        </a:rPr>
                        <a:t>September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10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Gjøremål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6156798"/>
                  </a:ext>
                </a:extLst>
              </a:tr>
              <a:tr h="240288">
                <a:tc>
                  <a:txBody>
                    <a:bodyPr/>
                    <a:lstStyle/>
                    <a:p>
                      <a:r>
                        <a:rPr lang="nb-NO" sz="110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Fase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100">
                          <a:latin typeface="Arial Nova" panose="020B0504020202020204" pitchFamily="34" charset="0"/>
                        </a:rPr>
                        <a:t>Oppstart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nb-NO" sz="1100" b="1">
                          <a:latin typeface="Arial Nova" panose="020B0504020202020204" pitchFamily="34" charset="0"/>
                        </a:rPr>
                        <a:t>Før samlingen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q"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Se gjennom «Ressurser og informasjon» på SkoleSec sine nettsider for å gjøre deg kjent med veiledertjenesten. Del gjerne relevante ressurser med veiledere og deltakere du rekrutterer til å delta.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q"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Se gjennom ressurser til samling 0 på Skolesec sine nettsider. Tilpass presentasjon og agenda til lokale forhold.</a:t>
                      </a:r>
                    </a:p>
                    <a:p>
                      <a:pPr marL="171450" marR="0" lvl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Avklar kompetanseløft med relevant fagperson. Ta kontakt med SkoleSec dersom du ønsker innspill på hvem som kan holde slike kompetanseløft.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q"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Send ut møteinnkalling til veiledere.</a:t>
                      </a:r>
                    </a:p>
                    <a:p>
                      <a:pPr marL="171450" marR="0" lvl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Gjør klar forberedelser for veiledere på felles område og send ut informasjon.</a:t>
                      </a:r>
                    </a:p>
                    <a:p>
                      <a:pPr marL="171450" marR="0" lvl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Se gjennom forberedelsene til veilederne før samlingen.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nb-NO" sz="1100">
                        <a:latin typeface="Arial Nova" panose="020B05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nb-NO" sz="1100" b="1">
                          <a:latin typeface="Arial Nova" panose="020B0504020202020204" pitchFamily="34" charset="0"/>
                        </a:rPr>
                        <a:t>Under samlingen </a:t>
                      </a:r>
                    </a:p>
                    <a:p>
                      <a:pPr marL="171450" marR="0" lvl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Bruk tid på å få deltakerne til å forstå veilederrollen.</a:t>
                      </a:r>
                    </a:p>
                    <a:p>
                      <a:pPr marL="171450" marR="0" lvl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Deltakerne legger frem sine forberedelser.</a:t>
                      </a:r>
                    </a:p>
                    <a:p>
                      <a:pPr marL="171450" marR="0" lvl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Introduser kartleggingsverktøyet som deltakerne skal bruke.</a:t>
                      </a:r>
                    </a:p>
                    <a:p>
                      <a:pPr marL="171450" marR="0" lvl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Legg frem forberedelsene til samling 1.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nb-NO" sz="1100" b="1">
                        <a:latin typeface="Arial Nova" panose="020B05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nb-NO" sz="1100" b="1">
                          <a:latin typeface="Arial Nova" panose="020B0504020202020204" pitchFamily="34" charset="0"/>
                        </a:rPr>
                        <a:t>Etter samlingen </a:t>
                      </a:r>
                      <a:endParaRPr lang="nb-NO" sz="1100">
                        <a:latin typeface="Arial Nova" panose="020B0504020202020204" pitchFamily="34" charset="0"/>
                      </a:endParaRPr>
                    </a:p>
                    <a:p>
                      <a:pPr marL="171450" marR="0" lvl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Send ut presentasjon fra samlingen, sammen med en påminnelse om forberedelser til samling 1.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7445245"/>
                  </a:ext>
                </a:extLst>
              </a:tr>
              <a:tr h="240288">
                <a:tc>
                  <a:txBody>
                    <a:bodyPr/>
                    <a:lstStyle/>
                    <a:p>
                      <a:r>
                        <a:rPr lang="nb-NO" sz="110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Tema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100">
                          <a:latin typeface="Arial Nova" panose="020B0504020202020204" pitchFamily="34" charset="0"/>
                        </a:rPr>
                        <a:t>Grunnleggende personvern og informasjonssikkerhet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Arial Nova" panose="020B05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1904032"/>
                  </a:ext>
                </a:extLst>
              </a:tr>
              <a:tr h="1484132">
                <a:tc>
                  <a:txBody>
                    <a:bodyPr/>
                    <a:lstStyle/>
                    <a:p>
                      <a:r>
                        <a:rPr lang="nb-NO" sz="110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Agenda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100" b="0">
                          <a:latin typeface="Arial Nova" panose="020B0504020202020204" pitchFamily="34" charset="0"/>
                        </a:rPr>
                        <a:t>NN.00	Velkommen og bli kjent</a:t>
                      </a:r>
                    </a:p>
                    <a:p>
                      <a:r>
                        <a:rPr lang="nb-NO" sz="1100" b="0">
                          <a:latin typeface="Arial Nova" panose="020B0504020202020204" pitchFamily="34" charset="0"/>
                        </a:rPr>
                        <a:t>NN.10	Om veilederrollen</a:t>
                      </a:r>
                    </a:p>
                    <a:p>
                      <a:r>
                        <a:rPr lang="nb-NO" sz="1100" b="0">
                          <a:latin typeface="Arial Nova" panose="020B0504020202020204" pitchFamily="34" charset="0"/>
                        </a:rPr>
                        <a:t>NN.20	Rekkefremlegg av forberedelser</a:t>
                      </a:r>
                    </a:p>
                    <a:p>
                      <a:r>
                        <a:rPr lang="nb-NO" sz="1100" b="0">
                          <a:latin typeface="Arial Nova" panose="020B0504020202020204" pitchFamily="34" charset="0"/>
                        </a:rPr>
                        <a:t>NN.30	Kompetanseløft – Grunnleggende personvern og informasjonssikkerhet </a:t>
                      </a:r>
                    </a:p>
                    <a:p>
                      <a:r>
                        <a:rPr lang="nb-NO" sz="1100" b="0">
                          <a:latin typeface="Arial Nova" panose="020B0504020202020204" pitchFamily="34" charset="0"/>
                        </a:rPr>
                        <a:t>NN.15	Introduksjon til kartleggingsverktøyet </a:t>
                      </a:r>
                    </a:p>
                    <a:p>
                      <a:r>
                        <a:rPr lang="nb-NO" sz="1100" b="0">
                          <a:latin typeface="Arial Nova" panose="020B0504020202020204" pitchFamily="34" charset="0"/>
                        </a:rPr>
                        <a:t>NN.30	Slutt</a:t>
                      </a:r>
                    </a:p>
                    <a:p>
                      <a:endParaRPr lang="nb-NO" sz="1100" b="1">
                        <a:latin typeface="Arial Nova" panose="020B0504020202020204" pitchFamily="34" charset="0"/>
                      </a:endParaRPr>
                    </a:p>
                  </a:txBody>
                  <a:tcPr>
                    <a:solidFill>
                      <a:srgbClr val="E9EDF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Arial Nova" panose="020B05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9773857"/>
                  </a:ext>
                </a:extLst>
              </a:tr>
              <a:tr h="1540670">
                <a:tc>
                  <a:txBody>
                    <a:bodyPr/>
                    <a:lstStyle/>
                    <a:p>
                      <a:r>
                        <a:rPr lang="nb-NO" sz="110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Ressurser/materiell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100">
                          <a:latin typeface="Arial Nova" panose="020B0504020202020204" pitchFamily="34" charset="0"/>
                        </a:rPr>
                        <a:t>Ressurser og materiell til samlingen er tilgjengelig på SkoleSec sine nettsider: </a:t>
                      </a:r>
                      <a:r>
                        <a:rPr lang="nb-NO" sz="1100">
                          <a:latin typeface="Arial Nova" panose="020B0504020202020204" pitchFamily="34" charset="0"/>
                          <a:hlinkClick r:id="rId2"/>
                        </a:rPr>
                        <a:t>trykk her</a:t>
                      </a:r>
                      <a:endParaRPr lang="nb-NO" sz="1100">
                        <a:latin typeface="Arial Nova" panose="020B0504020202020204" pitchFamily="34" charset="0"/>
                      </a:endParaRPr>
                    </a:p>
                  </a:txBody>
                  <a:tcPr>
                    <a:solidFill>
                      <a:srgbClr val="E9EDF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Arial Nova" panose="020B05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246568"/>
                  </a:ext>
                </a:extLst>
              </a:tr>
            </a:tbl>
          </a:graphicData>
        </a:graphic>
      </p:graphicFrame>
      <p:sp>
        <p:nvSpPr>
          <p:cNvPr id="3" name="Pil: femkant 2">
            <a:hlinkClick r:id="rId3" action="ppaction://hlinksldjump"/>
            <a:extLst>
              <a:ext uri="{FF2B5EF4-FFF2-40B4-BE49-F238E27FC236}">
                <a16:creationId xmlns:a16="http://schemas.microsoft.com/office/drawing/2014/main" id="{76FFB81E-2DA0-575E-DD30-B7C8B60C44C7}"/>
              </a:ext>
            </a:extLst>
          </p:cNvPr>
          <p:cNvSpPr/>
          <p:nvPr/>
        </p:nvSpPr>
        <p:spPr>
          <a:xfrm>
            <a:off x="609600" y="346509"/>
            <a:ext cx="1815966" cy="385871"/>
          </a:xfrm>
          <a:prstGeom prst="homePlate">
            <a:avLst/>
          </a:prstGeom>
          <a:solidFill>
            <a:srgbClr val="001A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latin typeface="Arial Nova" panose="020B0504020202020204" pitchFamily="34" charset="0"/>
              </a:rPr>
              <a:t>Samling 0</a:t>
            </a:r>
          </a:p>
        </p:txBody>
      </p:sp>
      <p:sp>
        <p:nvSpPr>
          <p:cNvPr id="5" name="Pil: vinkeltegn 4">
            <a:hlinkClick r:id="rId4" action="ppaction://hlinksldjump"/>
            <a:extLst>
              <a:ext uri="{FF2B5EF4-FFF2-40B4-BE49-F238E27FC236}">
                <a16:creationId xmlns:a16="http://schemas.microsoft.com/office/drawing/2014/main" id="{2C7CB463-EC2C-BD3A-C115-BF46016E0F0E}"/>
              </a:ext>
            </a:extLst>
          </p:cNvPr>
          <p:cNvSpPr/>
          <p:nvPr/>
        </p:nvSpPr>
        <p:spPr>
          <a:xfrm>
            <a:off x="10428220" y="346508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Veien videre</a:t>
            </a:r>
          </a:p>
        </p:txBody>
      </p:sp>
      <p:sp>
        <p:nvSpPr>
          <p:cNvPr id="6" name="Pil: vinkeltegn 5">
            <a:hlinkClick r:id="rId5" action="ppaction://hlinksldjump"/>
            <a:extLst>
              <a:ext uri="{FF2B5EF4-FFF2-40B4-BE49-F238E27FC236}">
                <a16:creationId xmlns:a16="http://schemas.microsoft.com/office/drawing/2014/main" id="{88A3F4B1-9F2C-EC14-8E44-F3669E653FB4}"/>
              </a:ext>
            </a:extLst>
          </p:cNvPr>
          <p:cNvSpPr/>
          <p:nvPr/>
        </p:nvSpPr>
        <p:spPr>
          <a:xfrm>
            <a:off x="2378751" y="346509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S1</a:t>
            </a:r>
          </a:p>
        </p:txBody>
      </p:sp>
      <p:sp>
        <p:nvSpPr>
          <p:cNvPr id="7" name="Pil: vinkeltegn 6">
            <a:hlinkClick r:id="rId6" action="ppaction://hlinksldjump"/>
            <a:extLst>
              <a:ext uri="{FF2B5EF4-FFF2-40B4-BE49-F238E27FC236}">
                <a16:creationId xmlns:a16="http://schemas.microsoft.com/office/drawing/2014/main" id="{C05D896E-2BAD-3469-595A-771526970270}"/>
              </a:ext>
            </a:extLst>
          </p:cNvPr>
          <p:cNvSpPr/>
          <p:nvPr/>
        </p:nvSpPr>
        <p:spPr>
          <a:xfrm>
            <a:off x="3528675" y="346509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A1</a:t>
            </a:r>
          </a:p>
        </p:txBody>
      </p:sp>
      <p:sp>
        <p:nvSpPr>
          <p:cNvPr id="8" name="Pil: vinkeltegn 7">
            <a:hlinkClick r:id="rId7" action="ppaction://hlinksldjump"/>
            <a:extLst>
              <a:ext uri="{FF2B5EF4-FFF2-40B4-BE49-F238E27FC236}">
                <a16:creationId xmlns:a16="http://schemas.microsoft.com/office/drawing/2014/main" id="{D52C862C-4A0A-0437-20FC-844AE9A8765B}"/>
              </a:ext>
            </a:extLst>
          </p:cNvPr>
          <p:cNvSpPr/>
          <p:nvPr/>
        </p:nvSpPr>
        <p:spPr>
          <a:xfrm>
            <a:off x="4678599" y="346509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S2</a:t>
            </a:r>
          </a:p>
        </p:txBody>
      </p:sp>
      <p:sp>
        <p:nvSpPr>
          <p:cNvPr id="9" name="Pil: vinkeltegn 8">
            <a:hlinkClick r:id="rId8" action="ppaction://hlinksldjump"/>
            <a:extLst>
              <a:ext uri="{FF2B5EF4-FFF2-40B4-BE49-F238E27FC236}">
                <a16:creationId xmlns:a16="http://schemas.microsoft.com/office/drawing/2014/main" id="{CE9EDCB2-4B3D-D8EB-0E2C-F7F54375D02B}"/>
              </a:ext>
            </a:extLst>
          </p:cNvPr>
          <p:cNvSpPr/>
          <p:nvPr/>
        </p:nvSpPr>
        <p:spPr>
          <a:xfrm>
            <a:off x="5828523" y="346509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A2</a:t>
            </a:r>
          </a:p>
        </p:txBody>
      </p:sp>
      <p:sp>
        <p:nvSpPr>
          <p:cNvPr id="10" name="Pil: vinkeltegn 9">
            <a:hlinkClick r:id="rId9" action="ppaction://hlinksldjump"/>
            <a:extLst>
              <a:ext uri="{FF2B5EF4-FFF2-40B4-BE49-F238E27FC236}">
                <a16:creationId xmlns:a16="http://schemas.microsoft.com/office/drawing/2014/main" id="{46CE812F-B4BA-878F-55A9-843295778262}"/>
              </a:ext>
            </a:extLst>
          </p:cNvPr>
          <p:cNvSpPr/>
          <p:nvPr/>
        </p:nvSpPr>
        <p:spPr>
          <a:xfrm>
            <a:off x="6978447" y="346509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S3</a:t>
            </a:r>
          </a:p>
        </p:txBody>
      </p:sp>
      <p:sp>
        <p:nvSpPr>
          <p:cNvPr id="11" name="Pil: vinkeltegn 10">
            <a:hlinkClick r:id="rId10" action="ppaction://hlinksldjump"/>
            <a:extLst>
              <a:ext uri="{FF2B5EF4-FFF2-40B4-BE49-F238E27FC236}">
                <a16:creationId xmlns:a16="http://schemas.microsoft.com/office/drawing/2014/main" id="{8DECB305-7035-E34C-731C-310CC38D8346}"/>
              </a:ext>
            </a:extLst>
          </p:cNvPr>
          <p:cNvSpPr/>
          <p:nvPr/>
        </p:nvSpPr>
        <p:spPr>
          <a:xfrm>
            <a:off x="8128371" y="346509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A3</a:t>
            </a:r>
          </a:p>
        </p:txBody>
      </p:sp>
      <p:sp>
        <p:nvSpPr>
          <p:cNvPr id="12" name="Pil: vinkeltegn 11">
            <a:hlinkClick r:id="rId11" action="ppaction://hlinksldjump"/>
            <a:extLst>
              <a:ext uri="{FF2B5EF4-FFF2-40B4-BE49-F238E27FC236}">
                <a16:creationId xmlns:a16="http://schemas.microsoft.com/office/drawing/2014/main" id="{6D177725-ED2F-B2B5-C95D-D2BEFB93C6B4}"/>
              </a:ext>
            </a:extLst>
          </p:cNvPr>
          <p:cNvSpPr/>
          <p:nvPr/>
        </p:nvSpPr>
        <p:spPr>
          <a:xfrm>
            <a:off x="9278295" y="346509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S4</a:t>
            </a:r>
          </a:p>
        </p:txBody>
      </p:sp>
      <p:sp>
        <p:nvSpPr>
          <p:cNvPr id="13" name="Rektangel: avrundede hjørner 12">
            <a:hlinkClick r:id="rId12" action="ppaction://hlinksldjump"/>
            <a:extLst>
              <a:ext uri="{FF2B5EF4-FFF2-40B4-BE49-F238E27FC236}">
                <a16:creationId xmlns:a16="http://schemas.microsoft.com/office/drawing/2014/main" id="{B8EDA6EF-C612-817E-7DE3-148DC15413B0}"/>
              </a:ext>
            </a:extLst>
          </p:cNvPr>
          <p:cNvSpPr/>
          <p:nvPr/>
        </p:nvSpPr>
        <p:spPr>
          <a:xfrm>
            <a:off x="609600" y="6125620"/>
            <a:ext cx="1554341" cy="385871"/>
          </a:xfrm>
          <a:prstGeom prst="roundRect">
            <a:avLst/>
          </a:prstGeom>
          <a:solidFill>
            <a:srgbClr val="008C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100">
                <a:latin typeface="Arial Nova" panose="020B0504020202020204" pitchFamily="34" charset="0"/>
              </a:rPr>
              <a:t>Tilbake til oversikt</a:t>
            </a:r>
          </a:p>
        </p:txBody>
      </p:sp>
    </p:spTree>
    <p:extLst>
      <p:ext uri="{BB962C8B-B14F-4D97-AF65-F5344CB8AC3E}">
        <p14:creationId xmlns:p14="http://schemas.microsoft.com/office/powerpoint/2010/main" val="1277005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EDC7C9-10DC-EACB-F236-DD89756533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1DB67B4-43C3-21F5-9005-8C5A7C751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1400">
                <a:solidFill>
                  <a:schemeClr val="accent2"/>
                </a:solidFill>
                <a:latin typeface="Franklin Gothic Heavy" panose="020B0903020102020204" pitchFamily="34" charset="0"/>
              </a:rPr>
              <a:t>Veileder</a:t>
            </a:r>
            <a:br>
              <a:rPr lang="nb-NO"/>
            </a:br>
            <a:r>
              <a:rPr lang="nb-NO">
                <a:latin typeface="Franklin Gothic Heavy" panose="020B0903020102020204" pitchFamily="34" charset="0"/>
              </a:rPr>
              <a:t>Prosessguide</a:t>
            </a:r>
          </a:p>
        </p:txBody>
      </p:sp>
      <p:graphicFrame>
        <p:nvGraphicFramePr>
          <p:cNvPr id="4" name="Plassholder for innhold 3">
            <a:extLst>
              <a:ext uri="{FF2B5EF4-FFF2-40B4-BE49-F238E27FC236}">
                <a16:creationId xmlns:a16="http://schemas.microsoft.com/office/drawing/2014/main" id="{2A29E355-50B6-D31D-3B2E-43104640CC93}"/>
              </a:ext>
            </a:extLst>
          </p:cNvPr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822071037"/>
              </p:ext>
            </p:extLst>
          </p:nvPr>
        </p:nvGraphicFramePr>
        <p:xfrm>
          <a:off x="609600" y="1958975"/>
          <a:ext cx="10972800" cy="30022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547004">
                  <a:extLst>
                    <a:ext uri="{9D8B030D-6E8A-4147-A177-3AD203B41FA5}">
                      <a16:colId xmlns:a16="http://schemas.microsoft.com/office/drawing/2014/main" val="2334607855"/>
                    </a:ext>
                  </a:extLst>
                </a:gridCol>
                <a:gridCol w="3939396">
                  <a:extLst>
                    <a:ext uri="{9D8B030D-6E8A-4147-A177-3AD203B41FA5}">
                      <a16:colId xmlns:a16="http://schemas.microsoft.com/office/drawing/2014/main" val="2287766485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650253514"/>
                    </a:ext>
                  </a:extLst>
                </a:gridCol>
              </a:tblGrid>
              <a:tr h="0">
                <a:tc gridSpan="3">
                  <a:txBody>
                    <a:bodyPr/>
                    <a:lstStyle/>
                    <a:p>
                      <a:r>
                        <a:rPr lang="nb-NO" sz="1400" b="1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Før oppstart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 sz="1100">
                        <a:latin typeface="Arial Nova" panose="020B05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 sz="1100">
                        <a:solidFill>
                          <a:schemeClr val="bg1"/>
                        </a:solidFill>
                        <a:latin typeface="Arial Nova" panose="020B0504020202020204" pitchFamily="34" charset="0"/>
                      </a:endParaRPr>
                    </a:p>
                  </a:txBody>
                  <a:tcPr>
                    <a:solidFill>
                      <a:srgbClr val="001A5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888446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110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Tentativ dato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100">
                          <a:latin typeface="Arial Nova" panose="020B0504020202020204" pitchFamily="34" charset="0"/>
                        </a:rPr>
                        <a:t>September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10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Gjøremål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615679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110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Fase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100">
                          <a:latin typeface="Arial Nova" panose="020B0504020202020204" pitchFamily="34" charset="0"/>
                        </a:rPr>
                        <a:t>Oppstart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nb-NO" sz="1100" b="1">
                          <a:latin typeface="Arial Nova" panose="020B0504020202020204" pitchFamily="34" charset="0"/>
                        </a:rPr>
                        <a:t>Før samlingen </a:t>
                      </a:r>
                    </a:p>
                    <a:p>
                      <a:pPr marL="171450" marR="0" lvl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Se gjennom ressurser til samling 0 på Skolesec sine nettsider.</a:t>
                      </a:r>
                    </a:p>
                    <a:p>
                      <a:pPr marL="171450" marR="0" lvl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Se gjennom tilsendte videoleksjoner fra SkoleSec og formuler en refleksjon fra hver av leksjonene som del av forberedelsene.</a:t>
                      </a:r>
                    </a:p>
                    <a:p>
                      <a:pPr marL="171450" marR="0" lvl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Forbered rekkefremlegg fra forberedelsene.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nb-NO" sz="1100">
                        <a:latin typeface="Arial Nova" panose="020B05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nb-NO" sz="1100" b="1">
                          <a:latin typeface="Arial Nova" panose="020B0504020202020204" pitchFamily="34" charset="0"/>
                        </a:rPr>
                        <a:t>Under samlingen </a:t>
                      </a:r>
                    </a:p>
                    <a:p>
                      <a:pPr marL="171450" marR="0" lvl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Presenter deg selv og din rolle til de andre veilederne.</a:t>
                      </a:r>
                    </a:p>
                    <a:p>
                      <a:pPr marL="171450" marR="0" lvl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Hold en kort oppsummering fra forberedelsene.</a:t>
                      </a:r>
                    </a:p>
                    <a:p>
                      <a:pPr marL="171450" marR="0" lvl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Delta i felles diskusjoner for best mulig læringsutbytte fra kompetansepåfyll. </a:t>
                      </a:r>
                    </a:p>
                    <a:p>
                      <a:pPr marL="171450" marR="0" lvl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endParaRPr lang="nb-NO" sz="1100">
                        <a:latin typeface="Arial Nova" panose="020B05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nb-NO" sz="1100" b="1">
                          <a:latin typeface="Arial Nova" panose="020B0504020202020204" pitchFamily="34" charset="0"/>
                        </a:rPr>
                        <a:t>Etter samlingen </a:t>
                      </a:r>
                    </a:p>
                    <a:p>
                      <a:pPr marL="171450" marR="0" lvl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Se gjennom utsendt presentasjon og se på forberedelsene til samling 1.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nb-NO" sz="1100">
                        <a:latin typeface="Arial Nova" panose="020B0504020202020204" pitchFamily="34" charset="0"/>
                      </a:endParaRPr>
                    </a:p>
                  </a:txBody>
                  <a:tcP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744524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110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Tema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100">
                          <a:latin typeface="Arial Nova" panose="020B0504020202020204" pitchFamily="34" charset="0"/>
                        </a:rPr>
                        <a:t>Grunnleggende personvern og informasjonssikkerhet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Arial Nova" panose="020B05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190403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110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Agenda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100" b="0">
                          <a:latin typeface="Arial Nova" panose="020B0504020202020204" pitchFamily="34" charset="0"/>
                        </a:rPr>
                        <a:t>NN.00	Velkommen og bli kjent</a:t>
                      </a:r>
                    </a:p>
                    <a:p>
                      <a:r>
                        <a:rPr lang="nb-NO" sz="1100" b="0">
                          <a:latin typeface="Arial Nova" panose="020B0504020202020204" pitchFamily="34" charset="0"/>
                        </a:rPr>
                        <a:t>NN.10	Om veilederrollen</a:t>
                      </a:r>
                    </a:p>
                    <a:p>
                      <a:r>
                        <a:rPr lang="nb-NO" sz="1100" b="0">
                          <a:latin typeface="Arial Nova" panose="020B0504020202020204" pitchFamily="34" charset="0"/>
                        </a:rPr>
                        <a:t>NN.20	Rekkefremlegg av forberedelser</a:t>
                      </a:r>
                    </a:p>
                    <a:p>
                      <a:r>
                        <a:rPr lang="nb-NO" sz="1100" b="0">
                          <a:latin typeface="Arial Nova" panose="020B0504020202020204" pitchFamily="34" charset="0"/>
                        </a:rPr>
                        <a:t>NN.30	Kompetanseløft – Grunnleggende personvern og informasjonssikkerhet </a:t>
                      </a:r>
                    </a:p>
                    <a:p>
                      <a:r>
                        <a:rPr lang="nb-NO" sz="1100" b="0">
                          <a:latin typeface="Arial Nova" panose="020B0504020202020204" pitchFamily="34" charset="0"/>
                        </a:rPr>
                        <a:t>NN.15	Introduksjon til kartleggingsverktøyet </a:t>
                      </a:r>
                    </a:p>
                    <a:p>
                      <a:r>
                        <a:rPr lang="nb-NO" sz="1100" b="0">
                          <a:latin typeface="Arial Nova" panose="020B0504020202020204" pitchFamily="34" charset="0"/>
                        </a:rPr>
                        <a:t>NN.30	Slutt</a:t>
                      </a:r>
                    </a:p>
                    <a:p>
                      <a:endParaRPr lang="nb-NO" sz="1100" b="1">
                        <a:latin typeface="Arial Nova" panose="020B0504020202020204" pitchFamily="34" charset="0"/>
                      </a:endParaRPr>
                    </a:p>
                  </a:txBody>
                  <a:tcPr>
                    <a:solidFill>
                      <a:srgbClr val="E9EDF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Arial Nova" panose="020B05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977385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110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Ressurser/materiell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Ressurser og materiell til samlingen er tilgjengelig på SkoleSec sine nettsider: </a:t>
                      </a:r>
                      <a:r>
                        <a:rPr lang="nb-NO" sz="1100">
                          <a:latin typeface="Arial Nova" panose="020B0504020202020204" pitchFamily="34" charset="0"/>
                          <a:hlinkClick r:id="rId2"/>
                        </a:rPr>
                        <a:t>trykk her</a:t>
                      </a:r>
                      <a:endParaRPr lang="nb-NO" sz="1100">
                        <a:latin typeface="Arial Nova" panose="020B0504020202020204" pitchFamily="34" charset="0"/>
                      </a:endParaRPr>
                    </a:p>
                  </a:txBody>
                  <a:tcPr>
                    <a:solidFill>
                      <a:srgbClr val="E9EDF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Arial Nova" panose="020B05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246568"/>
                  </a:ext>
                </a:extLst>
              </a:tr>
            </a:tbl>
          </a:graphicData>
        </a:graphic>
      </p:graphicFrame>
      <p:sp>
        <p:nvSpPr>
          <p:cNvPr id="13" name="Pil: femkant 12">
            <a:hlinkClick r:id="rId3" action="ppaction://hlinksldjump"/>
            <a:extLst>
              <a:ext uri="{FF2B5EF4-FFF2-40B4-BE49-F238E27FC236}">
                <a16:creationId xmlns:a16="http://schemas.microsoft.com/office/drawing/2014/main" id="{CBB67867-B974-D047-D0E2-7D8BB8F1AF2B}"/>
              </a:ext>
            </a:extLst>
          </p:cNvPr>
          <p:cNvSpPr/>
          <p:nvPr/>
        </p:nvSpPr>
        <p:spPr>
          <a:xfrm>
            <a:off x="609600" y="346509"/>
            <a:ext cx="1815966" cy="385871"/>
          </a:xfrm>
          <a:prstGeom prst="homePlate">
            <a:avLst/>
          </a:prstGeom>
          <a:solidFill>
            <a:srgbClr val="001A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latin typeface="Arial Nova" panose="020B0504020202020204" pitchFamily="34" charset="0"/>
              </a:rPr>
              <a:t>Samling 0</a:t>
            </a:r>
          </a:p>
        </p:txBody>
      </p:sp>
      <p:sp>
        <p:nvSpPr>
          <p:cNvPr id="14" name="Pil: vinkeltegn 13">
            <a:hlinkClick r:id="rId4" action="ppaction://hlinksldjump"/>
            <a:extLst>
              <a:ext uri="{FF2B5EF4-FFF2-40B4-BE49-F238E27FC236}">
                <a16:creationId xmlns:a16="http://schemas.microsoft.com/office/drawing/2014/main" id="{9170462F-9335-0D15-A2F6-FB965E8D1BDF}"/>
              </a:ext>
            </a:extLst>
          </p:cNvPr>
          <p:cNvSpPr/>
          <p:nvPr/>
        </p:nvSpPr>
        <p:spPr>
          <a:xfrm>
            <a:off x="10428220" y="346508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Veien videre</a:t>
            </a:r>
          </a:p>
        </p:txBody>
      </p:sp>
      <p:sp>
        <p:nvSpPr>
          <p:cNvPr id="15" name="Pil: vinkeltegn 14">
            <a:hlinkClick r:id="rId5" action="ppaction://hlinksldjump"/>
            <a:extLst>
              <a:ext uri="{FF2B5EF4-FFF2-40B4-BE49-F238E27FC236}">
                <a16:creationId xmlns:a16="http://schemas.microsoft.com/office/drawing/2014/main" id="{C03ADDF0-E5E3-B7C4-3B81-97068A15379E}"/>
              </a:ext>
            </a:extLst>
          </p:cNvPr>
          <p:cNvSpPr/>
          <p:nvPr/>
        </p:nvSpPr>
        <p:spPr>
          <a:xfrm>
            <a:off x="2378751" y="346509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S1</a:t>
            </a:r>
          </a:p>
        </p:txBody>
      </p:sp>
      <p:sp>
        <p:nvSpPr>
          <p:cNvPr id="16" name="Pil: vinkeltegn 15">
            <a:hlinkClick r:id="rId6" action="ppaction://hlinksldjump"/>
            <a:extLst>
              <a:ext uri="{FF2B5EF4-FFF2-40B4-BE49-F238E27FC236}">
                <a16:creationId xmlns:a16="http://schemas.microsoft.com/office/drawing/2014/main" id="{6C179DB7-695B-EDC8-3721-B5C163CFB51A}"/>
              </a:ext>
            </a:extLst>
          </p:cNvPr>
          <p:cNvSpPr/>
          <p:nvPr/>
        </p:nvSpPr>
        <p:spPr>
          <a:xfrm>
            <a:off x="3528675" y="346509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A1</a:t>
            </a:r>
          </a:p>
        </p:txBody>
      </p:sp>
      <p:sp>
        <p:nvSpPr>
          <p:cNvPr id="17" name="Pil: vinkeltegn 16">
            <a:hlinkClick r:id="rId7" action="ppaction://hlinksldjump"/>
            <a:extLst>
              <a:ext uri="{FF2B5EF4-FFF2-40B4-BE49-F238E27FC236}">
                <a16:creationId xmlns:a16="http://schemas.microsoft.com/office/drawing/2014/main" id="{6BAAF149-7F74-29B7-2E82-40DEDB9B0AB3}"/>
              </a:ext>
            </a:extLst>
          </p:cNvPr>
          <p:cNvSpPr/>
          <p:nvPr/>
        </p:nvSpPr>
        <p:spPr>
          <a:xfrm>
            <a:off x="4678599" y="346509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S2</a:t>
            </a:r>
          </a:p>
        </p:txBody>
      </p:sp>
      <p:sp>
        <p:nvSpPr>
          <p:cNvPr id="18" name="Pil: vinkeltegn 17">
            <a:hlinkClick r:id="rId8" action="ppaction://hlinksldjump"/>
            <a:extLst>
              <a:ext uri="{FF2B5EF4-FFF2-40B4-BE49-F238E27FC236}">
                <a16:creationId xmlns:a16="http://schemas.microsoft.com/office/drawing/2014/main" id="{51F60FE5-6237-8E1F-F83F-9ED31A2AA608}"/>
              </a:ext>
            </a:extLst>
          </p:cNvPr>
          <p:cNvSpPr/>
          <p:nvPr/>
        </p:nvSpPr>
        <p:spPr>
          <a:xfrm>
            <a:off x="5828523" y="346509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A2</a:t>
            </a:r>
          </a:p>
        </p:txBody>
      </p:sp>
      <p:sp>
        <p:nvSpPr>
          <p:cNvPr id="19" name="Pil: vinkeltegn 18">
            <a:hlinkClick r:id="rId9" action="ppaction://hlinksldjump"/>
            <a:extLst>
              <a:ext uri="{FF2B5EF4-FFF2-40B4-BE49-F238E27FC236}">
                <a16:creationId xmlns:a16="http://schemas.microsoft.com/office/drawing/2014/main" id="{3DD844EB-22C2-B71E-9E65-49FEA30B8D90}"/>
              </a:ext>
            </a:extLst>
          </p:cNvPr>
          <p:cNvSpPr/>
          <p:nvPr/>
        </p:nvSpPr>
        <p:spPr>
          <a:xfrm>
            <a:off x="6978447" y="346509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S3</a:t>
            </a:r>
          </a:p>
        </p:txBody>
      </p:sp>
      <p:sp>
        <p:nvSpPr>
          <p:cNvPr id="20" name="Pil: vinkeltegn 19">
            <a:hlinkClick r:id="rId10" action="ppaction://hlinksldjump"/>
            <a:extLst>
              <a:ext uri="{FF2B5EF4-FFF2-40B4-BE49-F238E27FC236}">
                <a16:creationId xmlns:a16="http://schemas.microsoft.com/office/drawing/2014/main" id="{BA2E3EFC-5CBB-9C19-9A1E-A47A039997DA}"/>
              </a:ext>
            </a:extLst>
          </p:cNvPr>
          <p:cNvSpPr/>
          <p:nvPr/>
        </p:nvSpPr>
        <p:spPr>
          <a:xfrm>
            <a:off x="8128371" y="346509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A3</a:t>
            </a:r>
          </a:p>
        </p:txBody>
      </p:sp>
      <p:sp>
        <p:nvSpPr>
          <p:cNvPr id="21" name="Pil: vinkeltegn 20">
            <a:hlinkClick r:id="rId11" action="ppaction://hlinksldjump"/>
            <a:extLst>
              <a:ext uri="{FF2B5EF4-FFF2-40B4-BE49-F238E27FC236}">
                <a16:creationId xmlns:a16="http://schemas.microsoft.com/office/drawing/2014/main" id="{C2F67AE1-B2AE-2D75-BD47-96A371A1C6BA}"/>
              </a:ext>
            </a:extLst>
          </p:cNvPr>
          <p:cNvSpPr/>
          <p:nvPr/>
        </p:nvSpPr>
        <p:spPr>
          <a:xfrm>
            <a:off x="9278295" y="346509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S4</a:t>
            </a:r>
          </a:p>
        </p:txBody>
      </p:sp>
      <p:sp>
        <p:nvSpPr>
          <p:cNvPr id="25" name="Rektangel: avrundede hjørner 24">
            <a:hlinkClick r:id="rId12" action="ppaction://hlinksldjump"/>
            <a:extLst>
              <a:ext uri="{FF2B5EF4-FFF2-40B4-BE49-F238E27FC236}">
                <a16:creationId xmlns:a16="http://schemas.microsoft.com/office/drawing/2014/main" id="{EF840EF8-B7A1-5662-B726-D4CF23F5B9FE}"/>
              </a:ext>
            </a:extLst>
          </p:cNvPr>
          <p:cNvSpPr/>
          <p:nvPr/>
        </p:nvSpPr>
        <p:spPr>
          <a:xfrm>
            <a:off x="603642" y="6057899"/>
            <a:ext cx="1554341" cy="385871"/>
          </a:xfrm>
          <a:prstGeom prst="roundRect">
            <a:avLst/>
          </a:prstGeom>
          <a:solidFill>
            <a:srgbClr val="008C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100">
                <a:latin typeface="Arial Nova" panose="020B0504020202020204" pitchFamily="34" charset="0"/>
              </a:rPr>
              <a:t>Tilbake til oversikt</a:t>
            </a:r>
          </a:p>
        </p:txBody>
      </p:sp>
    </p:spTree>
    <p:extLst>
      <p:ext uri="{BB962C8B-B14F-4D97-AF65-F5344CB8AC3E}">
        <p14:creationId xmlns:p14="http://schemas.microsoft.com/office/powerpoint/2010/main" val="3192212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5B0A59-E388-BC87-757B-8985FB7C89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A05879D-3D55-FA5F-3C65-12AAED384C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4227" y="2212608"/>
            <a:ext cx="10979608" cy="1134305"/>
          </a:xfrm>
        </p:spPr>
        <p:txBody>
          <a:bodyPr/>
          <a:lstStyle/>
          <a:p>
            <a:r>
              <a:rPr lang="nb-NO">
                <a:latin typeface="Franklin Gothic Heavy" panose="020B0903020102020204" pitchFamily="34" charset="0"/>
              </a:rPr>
              <a:t>Samling 1</a:t>
            </a:r>
            <a:br>
              <a:rPr lang="nb-NO">
                <a:latin typeface="Franklin Gothic Heavy" panose="020B0903020102020204" pitchFamily="34" charset="0"/>
              </a:rPr>
            </a:br>
            <a:br>
              <a:rPr lang="nb-NO" sz="1400">
                <a:latin typeface="Franklin Gothic Heavy" panose="020B0903020102020204" pitchFamily="34" charset="0"/>
              </a:rPr>
            </a:br>
            <a:r>
              <a:rPr kumimoji="0" lang="nb-NO" sz="1400" b="0" i="0" u="none" strike="noStrike" kern="1200" cap="none" spc="0" normalizeH="0" baseline="0" noProof="0">
                <a:ln>
                  <a:noFill/>
                </a:ln>
                <a:solidFill>
                  <a:srgbClr val="001A58"/>
                </a:solidFill>
                <a:effectLst/>
                <a:uLnTx/>
                <a:uFillTx/>
                <a:latin typeface="Arial Nova" panose="020B0504020202020204" pitchFamily="34" charset="0"/>
                <a:ea typeface="+mj-ea"/>
                <a:cs typeface="Calibri"/>
              </a:rPr>
              <a:t>I del 1 møtes veilederne til en digital førsamling for å få et kompetanseløft i personopplysningssikkerhet (som er tema på samling 2 for deltakerne). I del 2 (fysisk </a:t>
            </a:r>
            <a:r>
              <a:rPr lang="nb-NO" sz="1400">
                <a:latin typeface="Arial Nova" panose="020B0504020202020204" pitchFamily="34" charset="0"/>
              </a:rPr>
              <a:t>heldagssamling) </a:t>
            </a:r>
            <a:r>
              <a:rPr kumimoji="0" lang="nb-NO" sz="1400" b="0" i="0" u="none" strike="noStrike" kern="1200" cap="none" spc="0" normalizeH="0" baseline="0" noProof="0">
                <a:ln>
                  <a:noFill/>
                </a:ln>
                <a:solidFill>
                  <a:srgbClr val="001A58"/>
                </a:solidFill>
                <a:effectLst/>
                <a:uLnTx/>
                <a:uFillTx/>
                <a:latin typeface="Arial Nova" panose="020B0504020202020204" pitchFamily="34" charset="0"/>
                <a:ea typeface="+mj-ea"/>
                <a:cs typeface="Calibri"/>
              </a:rPr>
              <a:t>vil deltakerne bli kjent med hverandre, få </a:t>
            </a:r>
            <a:r>
              <a:rPr lang="nb-NO" sz="1400">
                <a:latin typeface="Arial Nova" panose="020B0504020202020204" pitchFamily="34" charset="0"/>
              </a:rPr>
              <a:t>kompetanseløft innen grunnleggende personvern og informasjonssikkerhet, samt informasjon og innføring i veiledertjenesten og kartleggingsverktøyet. </a:t>
            </a:r>
            <a:endParaRPr lang="nb-NO" sz="1400">
              <a:latin typeface="Franklin Gothic Heavy" panose="020B0903020102020204" pitchFamily="34" charset="0"/>
            </a:endParaRPr>
          </a:p>
        </p:txBody>
      </p:sp>
      <p:sp>
        <p:nvSpPr>
          <p:cNvPr id="3" name="Pil: vinkeltegn 2">
            <a:hlinkClick r:id="rId2" action="ppaction://hlinksldjump"/>
            <a:extLst>
              <a:ext uri="{FF2B5EF4-FFF2-40B4-BE49-F238E27FC236}">
                <a16:creationId xmlns:a16="http://schemas.microsoft.com/office/drawing/2014/main" id="{C83A4FBB-3865-08F7-8B82-12AA53B5848E}"/>
              </a:ext>
            </a:extLst>
          </p:cNvPr>
          <p:cNvSpPr/>
          <p:nvPr/>
        </p:nvSpPr>
        <p:spPr>
          <a:xfrm>
            <a:off x="1767336" y="1571803"/>
            <a:ext cx="1821072" cy="385871"/>
          </a:xfrm>
          <a:prstGeom prst="chevron">
            <a:avLst/>
          </a:prstGeom>
          <a:solidFill>
            <a:srgbClr val="001A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latin typeface="Arial Nova" panose="020B0504020202020204" pitchFamily="34" charset="0"/>
              </a:rPr>
              <a:t>Samling 1</a:t>
            </a:r>
          </a:p>
        </p:txBody>
      </p:sp>
      <p:sp>
        <p:nvSpPr>
          <p:cNvPr id="4" name="Pil: vinkeltegn 3">
            <a:hlinkClick r:id="rId3" action="ppaction://hlinksldjump"/>
            <a:extLst>
              <a:ext uri="{FF2B5EF4-FFF2-40B4-BE49-F238E27FC236}">
                <a16:creationId xmlns:a16="http://schemas.microsoft.com/office/drawing/2014/main" id="{EA90A26E-B1E6-0A0F-6EB0-E7E2FEBAF655}"/>
              </a:ext>
            </a:extLst>
          </p:cNvPr>
          <p:cNvSpPr/>
          <p:nvPr/>
        </p:nvSpPr>
        <p:spPr>
          <a:xfrm>
            <a:off x="10488804" y="1571804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Veien videre</a:t>
            </a:r>
          </a:p>
        </p:txBody>
      </p:sp>
      <p:sp>
        <p:nvSpPr>
          <p:cNvPr id="5" name="Pil: vinkeltegn 4">
            <a:hlinkClick r:id="rId4" action="ppaction://hlinksldjump"/>
            <a:extLst>
              <a:ext uri="{FF2B5EF4-FFF2-40B4-BE49-F238E27FC236}">
                <a16:creationId xmlns:a16="http://schemas.microsoft.com/office/drawing/2014/main" id="{4AB1874D-1E7F-0DBE-635D-0C20468ED8D3}"/>
              </a:ext>
            </a:extLst>
          </p:cNvPr>
          <p:cNvSpPr/>
          <p:nvPr/>
        </p:nvSpPr>
        <p:spPr>
          <a:xfrm>
            <a:off x="3589259" y="1571805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A1</a:t>
            </a:r>
          </a:p>
        </p:txBody>
      </p:sp>
      <p:sp>
        <p:nvSpPr>
          <p:cNvPr id="6" name="Pil: vinkeltegn 5">
            <a:hlinkClick r:id="rId5" action="ppaction://hlinksldjump"/>
            <a:extLst>
              <a:ext uri="{FF2B5EF4-FFF2-40B4-BE49-F238E27FC236}">
                <a16:creationId xmlns:a16="http://schemas.microsoft.com/office/drawing/2014/main" id="{E6D69340-BB00-1012-2896-3D1D50BE7BCD}"/>
              </a:ext>
            </a:extLst>
          </p:cNvPr>
          <p:cNvSpPr/>
          <p:nvPr/>
        </p:nvSpPr>
        <p:spPr>
          <a:xfrm>
            <a:off x="4739183" y="1571805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S2</a:t>
            </a:r>
          </a:p>
        </p:txBody>
      </p:sp>
      <p:sp>
        <p:nvSpPr>
          <p:cNvPr id="7" name="Pil: vinkeltegn 6">
            <a:hlinkClick r:id="rId6" action="ppaction://hlinksldjump"/>
            <a:extLst>
              <a:ext uri="{FF2B5EF4-FFF2-40B4-BE49-F238E27FC236}">
                <a16:creationId xmlns:a16="http://schemas.microsoft.com/office/drawing/2014/main" id="{AB1DA599-3097-EABB-EB36-E1586D708699}"/>
              </a:ext>
            </a:extLst>
          </p:cNvPr>
          <p:cNvSpPr/>
          <p:nvPr/>
        </p:nvSpPr>
        <p:spPr>
          <a:xfrm>
            <a:off x="5889107" y="1571805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A2</a:t>
            </a:r>
          </a:p>
        </p:txBody>
      </p:sp>
      <p:sp>
        <p:nvSpPr>
          <p:cNvPr id="8" name="Pil: vinkeltegn 7">
            <a:hlinkClick r:id="rId7" action="ppaction://hlinksldjump"/>
            <a:extLst>
              <a:ext uri="{FF2B5EF4-FFF2-40B4-BE49-F238E27FC236}">
                <a16:creationId xmlns:a16="http://schemas.microsoft.com/office/drawing/2014/main" id="{4E0C8977-1E4D-EECD-9C64-6B6DD572B4A7}"/>
              </a:ext>
            </a:extLst>
          </p:cNvPr>
          <p:cNvSpPr/>
          <p:nvPr/>
        </p:nvSpPr>
        <p:spPr>
          <a:xfrm>
            <a:off x="7039031" y="1571805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S3</a:t>
            </a:r>
          </a:p>
        </p:txBody>
      </p:sp>
      <p:sp>
        <p:nvSpPr>
          <p:cNvPr id="9" name="Pil: vinkeltegn 8">
            <a:hlinkClick r:id="rId8" action="ppaction://hlinksldjump"/>
            <a:extLst>
              <a:ext uri="{FF2B5EF4-FFF2-40B4-BE49-F238E27FC236}">
                <a16:creationId xmlns:a16="http://schemas.microsoft.com/office/drawing/2014/main" id="{D85AFDEC-8B41-8CD4-C06B-86F18799533F}"/>
              </a:ext>
            </a:extLst>
          </p:cNvPr>
          <p:cNvSpPr/>
          <p:nvPr/>
        </p:nvSpPr>
        <p:spPr>
          <a:xfrm>
            <a:off x="8188955" y="1571805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A3</a:t>
            </a:r>
          </a:p>
        </p:txBody>
      </p:sp>
      <p:sp>
        <p:nvSpPr>
          <p:cNvPr id="10" name="Pil: vinkeltegn 9">
            <a:hlinkClick r:id="rId9" action="ppaction://hlinksldjump"/>
            <a:extLst>
              <a:ext uri="{FF2B5EF4-FFF2-40B4-BE49-F238E27FC236}">
                <a16:creationId xmlns:a16="http://schemas.microsoft.com/office/drawing/2014/main" id="{3060EBCE-F69F-33E0-8ED8-71F8E2539CBE}"/>
              </a:ext>
            </a:extLst>
          </p:cNvPr>
          <p:cNvSpPr/>
          <p:nvPr/>
        </p:nvSpPr>
        <p:spPr>
          <a:xfrm>
            <a:off x="9338879" y="1571805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S4</a:t>
            </a:r>
          </a:p>
        </p:txBody>
      </p:sp>
      <p:sp>
        <p:nvSpPr>
          <p:cNvPr id="11" name="Pil: femkant 10">
            <a:hlinkClick r:id="rId10" action="ppaction://hlinksldjump"/>
            <a:extLst>
              <a:ext uri="{FF2B5EF4-FFF2-40B4-BE49-F238E27FC236}">
                <a16:creationId xmlns:a16="http://schemas.microsoft.com/office/drawing/2014/main" id="{BD240F20-BEAB-D9B4-6E89-8AE08A9024E2}"/>
              </a:ext>
            </a:extLst>
          </p:cNvPr>
          <p:cNvSpPr/>
          <p:nvPr/>
        </p:nvSpPr>
        <p:spPr>
          <a:xfrm>
            <a:off x="664227" y="1571803"/>
            <a:ext cx="1155031" cy="385871"/>
          </a:xfrm>
          <a:prstGeom prst="homePlate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S0</a:t>
            </a:r>
          </a:p>
        </p:txBody>
      </p:sp>
      <p:sp>
        <p:nvSpPr>
          <p:cNvPr id="12" name="Rektangel: avrundede hjørner 11">
            <a:hlinkClick r:id="rId11" action="ppaction://hlinksldjump"/>
            <a:extLst>
              <a:ext uri="{FF2B5EF4-FFF2-40B4-BE49-F238E27FC236}">
                <a16:creationId xmlns:a16="http://schemas.microsoft.com/office/drawing/2014/main" id="{38946F83-D22D-2069-C2DA-9D98E3FECD00}"/>
              </a:ext>
            </a:extLst>
          </p:cNvPr>
          <p:cNvSpPr/>
          <p:nvPr/>
        </p:nvSpPr>
        <p:spPr>
          <a:xfrm>
            <a:off x="212995" y="6366997"/>
            <a:ext cx="1554341" cy="385871"/>
          </a:xfrm>
          <a:prstGeom prst="roundRect">
            <a:avLst/>
          </a:prstGeom>
          <a:solidFill>
            <a:srgbClr val="008C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100">
                <a:latin typeface="Arial Nova" panose="020B0504020202020204" pitchFamily="34" charset="0"/>
              </a:rPr>
              <a:t>Tilbake til oversikt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872D47F0-64B1-5023-5D07-3FD130E19BE6}"/>
              </a:ext>
            </a:extLst>
          </p:cNvPr>
          <p:cNvSpPr txBox="1"/>
          <p:nvPr/>
        </p:nvSpPr>
        <p:spPr>
          <a:xfrm>
            <a:off x="664227" y="3649849"/>
            <a:ext cx="10979608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srgbClr val="001A58"/>
                </a:solidFill>
                <a:effectLst/>
                <a:uLnTx/>
                <a:uFillTx/>
                <a:latin typeface="Arial Nova" panose="020B0504020202020204" pitchFamily="34" charset="0"/>
                <a:ea typeface="+mj-ea"/>
                <a:cs typeface="Calibri"/>
              </a:rPr>
              <a:t>Kompetansemål</a:t>
            </a:r>
            <a:r>
              <a:rPr kumimoji="0" lang="nb-NO" sz="1400" b="0" i="0" u="none" strike="noStrike" kern="1200" cap="none" spc="0" normalizeH="0" baseline="0" noProof="0">
                <a:ln>
                  <a:noFill/>
                </a:ln>
                <a:solidFill>
                  <a:srgbClr val="001A58"/>
                </a:solidFill>
                <a:effectLst/>
                <a:uLnTx/>
                <a:uFillTx/>
                <a:latin typeface="Arial Nova" panose="020B0504020202020204" pitchFamily="34" charset="0"/>
                <a:ea typeface="+mj-ea"/>
                <a:cs typeface="Calibri"/>
              </a:rPr>
              <a:t> </a:t>
            </a:r>
            <a:endParaRPr lang="nb-NO" sz="1400">
              <a:solidFill>
                <a:srgbClr val="001A58"/>
              </a:solidFill>
              <a:latin typeface="Arial Nova" panose="020B0504020202020204" pitchFamily="34" charset="0"/>
              <a:ea typeface="+mj-ea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0" lang="nb-NO" sz="1400" b="0" i="0" u="none" strike="noStrike" kern="1200" cap="none" spc="0" normalizeH="0" baseline="0" noProof="0">
                <a:ln>
                  <a:noFill/>
                </a:ln>
                <a:solidFill>
                  <a:srgbClr val="001A58"/>
                </a:solidFill>
                <a:effectLst/>
                <a:uLnTx/>
                <a:uFillTx/>
                <a:latin typeface="Arial Nova" panose="020B0504020202020204" pitchFamily="34" charset="0"/>
                <a:ea typeface="+mj-ea"/>
                <a:cs typeface="Calibri"/>
              </a:rPr>
              <a:t>Deltakere skal være i stand til å gjennomføre kartlegging av hvordan personvern og informasjonssikkerhet er ivaretatt innen oppvekstfeltet i kommunen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0" lang="nb-NO" sz="1400" b="0" i="0" u="none" strike="noStrike" kern="1200" cap="none" spc="0" normalizeH="0" baseline="0" noProof="0">
                <a:ln>
                  <a:noFill/>
                </a:ln>
                <a:solidFill>
                  <a:srgbClr val="001A58"/>
                </a:solidFill>
                <a:effectLst/>
                <a:uLnTx/>
                <a:uFillTx/>
                <a:latin typeface="Arial Nova" panose="020B0504020202020204" pitchFamily="34" charset="0"/>
                <a:ea typeface="+mj-ea"/>
                <a:cs typeface="Calibri"/>
              </a:rPr>
              <a:t>Deltakere kan forklare hva personopplysninger om barn omfatter og skille rollene i personopplysningsloven som behandlingsansvarlig (skoleeier) og databehandler (leverandør)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0" lang="nb-NO" sz="1400" b="0" i="0" u="none" strike="noStrike" kern="1200" cap="none" spc="0" normalizeH="0" baseline="0" noProof="0">
                <a:ln>
                  <a:noFill/>
                </a:ln>
                <a:solidFill>
                  <a:srgbClr val="001A58"/>
                </a:solidFill>
                <a:effectLst/>
                <a:uLnTx/>
                <a:uFillTx/>
                <a:latin typeface="Arial Nova" panose="020B0504020202020204" pitchFamily="34" charset="0"/>
                <a:ea typeface="+mj-ea"/>
                <a:cs typeface="Calibri"/>
              </a:rPr>
              <a:t>Deltakere kan vise til bestemmelser i personvernforordningen/ opplæringsloven/arkivloven som typisk utløser krav om vurdering av personopplysningssikkerhet (ROS) eller vurdering av personvernkonsekvenser (DPIA) i barnehage og skole.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0" lang="nb-NO" sz="1400" b="0" i="0" u="none" strike="noStrike" kern="1200" cap="none" spc="0" normalizeH="0" baseline="0" noProof="0">
                <a:ln>
                  <a:noFill/>
                </a:ln>
                <a:solidFill>
                  <a:srgbClr val="001A58"/>
                </a:solidFill>
                <a:effectLst/>
                <a:uLnTx/>
                <a:uFillTx/>
                <a:latin typeface="Arial Nova" panose="020B0504020202020204" pitchFamily="34" charset="0"/>
                <a:ea typeface="+mj-ea"/>
                <a:cs typeface="Calibri"/>
              </a:rPr>
              <a:t>Veiledere kan vurdere risiko i ett konkret læringsverktøy, inkludert vurdering av konsekvens for elever/foresatte og foreslå tiltak som svarer på identifisert risiko.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0" lang="nb-NO" sz="1400" b="0" i="0" u="none" strike="noStrike" kern="1200" cap="none" spc="0" normalizeH="0" baseline="0" noProof="0">
                <a:ln>
                  <a:noFill/>
                </a:ln>
                <a:solidFill>
                  <a:srgbClr val="001A58"/>
                </a:solidFill>
                <a:effectLst/>
                <a:uLnTx/>
                <a:uFillTx/>
                <a:latin typeface="Arial Nova" panose="020B0504020202020204" pitchFamily="34" charset="0"/>
                <a:ea typeface="+mj-ea"/>
                <a:cs typeface="Calibri"/>
              </a:rPr>
              <a:t>Veiledere skal være i stand til å gjennomføre kartlegging og prioritering av hvordan personvern og informasjonssikkerhet er ivaretatt innen oppvekstfeltet i kommunen</a:t>
            </a:r>
          </a:p>
        </p:txBody>
      </p:sp>
    </p:spTree>
    <p:extLst>
      <p:ext uri="{BB962C8B-B14F-4D97-AF65-F5344CB8AC3E}">
        <p14:creationId xmlns:p14="http://schemas.microsoft.com/office/powerpoint/2010/main" val="1539075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64FABD-0B90-7ED5-A9FE-8ACE78CEB3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l: vinkeltegn 13">
            <a:hlinkClick r:id="rId2" action="ppaction://hlinksldjump"/>
            <a:extLst>
              <a:ext uri="{FF2B5EF4-FFF2-40B4-BE49-F238E27FC236}">
                <a16:creationId xmlns:a16="http://schemas.microsoft.com/office/drawing/2014/main" id="{7F734B01-96AA-E82A-4778-F95F244C3811}"/>
              </a:ext>
            </a:extLst>
          </p:cNvPr>
          <p:cNvSpPr/>
          <p:nvPr/>
        </p:nvSpPr>
        <p:spPr>
          <a:xfrm>
            <a:off x="1706752" y="355651"/>
            <a:ext cx="1821072" cy="385871"/>
          </a:xfrm>
          <a:prstGeom prst="chevron">
            <a:avLst/>
          </a:prstGeom>
          <a:solidFill>
            <a:srgbClr val="001A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latin typeface="Arial Nova" panose="020B0504020202020204" pitchFamily="34" charset="0"/>
              </a:rPr>
              <a:t>Samling 1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CED075CF-E692-C939-0341-E3E201675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1400">
                <a:solidFill>
                  <a:srgbClr val="008CD3"/>
                </a:solidFill>
                <a:latin typeface="Franklin Gothic Heavy" panose="020B0903020102020204" pitchFamily="34" charset="0"/>
              </a:rPr>
              <a:t>Arrangør</a:t>
            </a:r>
            <a:br>
              <a:rPr lang="nb-NO"/>
            </a:br>
            <a:r>
              <a:rPr lang="nb-NO">
                <a:latin typeface="Franklin Gothic Heavy" panose="020B0903020102020204" pitchFamily="34" charset="0"/>
              </a:rPr>
              <a:t>Prosessguide</a:t>
            </a:r>
          </a:p>
        </p:txBody>
      </p:sp>
      <p:graphicFrame>
        <p:nvGraphicFramePr>
          <p:cNvPr id="4" name="Plassholder for innhold 3">
            <a:extLst>
              <a:ext uri="{FF2B5EF4-FFF2-40B4-BE49-F238E27FC236}">
                <a16:creationId xmlns:a16="http://schemas.microsoft.com/office/drawing/2014/main" id="{33AAE305-63BB-329B-F897-6DADCA2956B4}"/>
              </a:ext>
            </a:extLst>
          </p:cNvPr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170341977"/>
              </p:ext>
            </p:extLst>
          </p:nvPr>
        </p:nvGraphicFramePr>
        <p:xfrm>
          <a:off x="609600" y="1958975"/>
          <a:ext cx="10972800" cy="40081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547004">
                  <a:extLst>
                    <a:ext uri="{9D8B030D-6E8A-4147-A177-3AD203B41FA5}">
                      <a16:colId xmlns:a16="http://schemas.microsoft.com/office/drawing/2014/main" val="2334607855"/>
                    </a:ext>
                  </a:extLst>
                </a:gridCol>
                <a:gridCol w="3939396">
                  <a:extLst>
                    <a:ext uri="{9D8B030D-6E8A-4147-A177-3AD203B41FA5}">
                      <a16:colId xmlns:a16="http://schemas.microsoft.com/office/drawing/2014/main" val="2287766485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650253514"/>
                    </a:ext>
                  </a:extLst>
                </a:gridCol>
              </a:tblGrid>
              <a:tr h="266935">
                <a:tc gridSpan="3">
                  <a:txBody>
                    <a:bodyPr/>
                    <a:lstStyle/>
                    <a:p>
                      <a:r>
                        <a:rPr lang="nb-NO" sz="1400" b="1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Samling 1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 sz="1100">
                        <a:latin typeface="Arial Nova" panose="020B05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 sz="1100">
                        <a:solidFill>
                          <a:schemeClr val="bg1"/>
                        </a:solidFill>
                        <a:latin typeface="Arial Nova" panose="020B0504020202020204" pitchFamily="34" charset="0"/>
                      </a:endParaRPr>
                    </a:p>
                  </a:txBody>
                  <a:tcPr>
                    <a:solidFill>
                      <a:srgbClr val="001A5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8884460"/>
                  </a:ext>
                </a:extLst>
              </a:tr>
              <a:tr h="226895">
                <a:tc>
                  <a:txBody>
                    <a:bodyPr/>
                    <a:lstStyle/>
                    <a:p>
                      <a:r>
                        <a:rPr lang="nb-NO" sz="110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Tentativ dato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100">
                          <a:latin typeface="Arial Nova" panose="020B0504020202020204" pitchFamily="34" charset="0"/>
                        </a:rPr>
                        <a:t>Oktober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10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Gjøremål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6156798"/>
                  </a:ext>
                </a:extLst>
              </a:tr>
              <a:tr h="226895">
                <a:tc>
                  <a:txBody>
                    <a:bodyPr/>
                    <a:lstStyle/>
                    <a:p>
                      <a:r>
                        <a:rPr lang="nb-NO" sz="110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Fase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100">
                          <a:latin typeface="Arial Nova" panose="020B0504020202020204" pitchFamily="34" charset="0"/>
                        </a:rPr>
                        <a:t>Kartlegging og prioritering 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nb-NO" sz="1100" b="1">
                          <a:latin typeface="Arial Nova" panose="020B0504020202020204" pitchFamily="34" charset="0"/>
                        </a:rPr>
                        <a:t>Før samlingen: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q"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Les gjennom presentasjoner og ressurser til samling 1 på SkoleSec sine nettsider. Tilpass presentasjon og agenda til lokale forhold.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q"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Avklar kompetanseløft med relevant fagperson. Ta kontakt med SkoleSec dersom du ønsker innspill på hvem som kan holde slike kompetanseløft.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q"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Book hotell eller annet egnet lokale for den fysiske samlingen.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q"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Send ut møteinnkalling til veiledere. Merk at dette møtet er tenkt som et eget digitalt formøte for kun veiledere.</a:t>
                      </a:r>
                    </a:p>
                    <a:p>
                      <a:pPr marL="171450" marR="0" lvl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Gjør klar forberedelser for veiledere på felles område og send ut informasjon.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q"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Send ut møteinnkalling til deltakerne og veiledere for selve samlingen. 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q"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Gjør klar forberedelser for deltakere på felles område og send ut informasjon.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q"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Gjør klar 50-leken og materiell til gruppeoppgavene på samlingen.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nb-NO" sz="1100">
                        <a:latin typeface="Arial Nova" panose="020B05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nb-NO" sz="1100" b="1">
                          <a:latin typeface="Arial Nova" panose="020B0504020202020204" pitchFamily="34" charset="0"/>
                        </a:rPr>
                        <a:t>Under samlingen </a:t>
                      </a:r>
                    </a:p>
                    <a:p>
                      <a:pPr marL="171450" marR="0" lvl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Avklar det praktiske rundt lunsj og lokale med hotell eller annet sted.</a:t>
                      </a:r>
                    </a:p>
                    <a:p>
                      <a:pPr marL="171450" marR="0" lvl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Legg frem forberedelsene til arbeidsmøte 1.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nb-NO" sz="1100" b="1">
                        <a:latin typeface="Arial Nova" panose="020B05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nb-NO" sz="1100" b="1">
                          <a:latin typeface="Arial Nova" panose="020B0504020202020204" pitchFamily="34" charset="0"/>
                        </a:rPr>
                        <a:t>Etter samlingen </a:t>
                      </a:r>
                      <a:endParaRPr lang="nb-NO" sz="1100">
                        <a:latin typeface="Arial Nova" panose="020B0504020202020204" pitchFamily="34" charset="0"/>
                      </a:endParaRPr>
                    </a:p>
                    <a:p>
                      <a:pPr marL="171450" marR="0" lvl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Send ut presentasjon fra samlingene til veiledere og deltakere, sammen med en påminnelse om forberedelser til arbeidsmøte 1.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7445245"/>
                  </a:ext>
                </a:extLst>
              </a:tr>
              <a:tr h="226895">
                <a:tc>
                  <a:txBody>
                    <a:bodyPr/>
                    <a:lstStyle/>
                    <a:p>
                      <a:r>
                        <a:rPr lang="nb-NO" sz="110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Tema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100">
                          <a:latin typeface="Arial Nova" panose="020B0504020202020204" pitchFamily="34" charset="0"/>
                        </a:rPr>
                        <a:t>Grunnleggende personvern og informasjonssikkerhet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Arial Nova" panose="020B05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1904032"/>
                  </a:ext>
                </a:extLst>
              </a:tr>
              <a:tr h="2282296">
                <a:tc>
                  <a:txBody>
                    <a:bodyPr/>
                    <a:lstStyle/>
                    <a:p>
                      <a:r>
                        <a:rPr lang="nb-NO" sz="110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Agenda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100" b="1">
                          <a:latin typeface="Arial Nova" panose="020B0504020202020204" pitchFamily="34" charset="0"/>
                        </a:rPr>
                        <a:t>Digitalt formøte for veiledere:</a:t>
                      </a:r>
                    </a:p>
                    <a:p>
                      <a:r>
                        <a:rPr lang="nb-NO" sz="1100">
                          <a:latin typeface="Arial Nova" panose="020B0504020202020204" pitchFamily="34" charset="0"/>
                        </a:rPr>
                        <a:t>NN.00 Velkommen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NN.05 Kompetanseløft: Personopplysningssikkerhet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NN.45 Gruppetid – Kartleggingsverktøyet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NN.15 Veiledningsgrupper – Samling 1 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nb-NO" sz="1100">
                        <a:latin typeface="Arial Nova" panose="020B0504020202020204" pitchFamily="34" charset="0"/>
                      </a:endParaRPr>
                    </a:p>
                    <a:p>
                      <a:r>
                        <a:rPr lang="nb-NO" sz="1100" b="1">
                          <a:latin typeface="Arial Nova" panose="020B0504020202020204" pitchFamily="34" charset="0"/>
                        </a:rPr>
                        <a:t>Samling 1 (FYSISK SAMLING):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10.00 Velkommen og introduksjonsrunde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10.10 Kompetanseløft: Grunnleggende PV og IS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11.00 Faglig gruppearbeid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12.00 Lunsj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13.00 Introduksjon til kartleggingsverktøyet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13.30 Planlegge arbeidsmøter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15.00 Slutt 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Arial Nova" panose="020B05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9773857"/>
                  </a:ext>
                </a:extLst>
              </a:tr>
              <a:tr h="373709">
                <a:tc>
                  <a:txBody>
                    <a:bodyPr/>
                    <a:lstStyle/>
                    <a:p>
                      <a:r>
                        <a:rPr lang="nb-NO" sz="110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Ressurser/materiell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100">
                          <a:latin typeface="Arial Nova" panose="020B0504020202020204" pitchFamily="34" charset="0"/>
                        </a:rPr>
                        <a:t>Ressurser og materiell til samlingen er tilgjengelig på SkoleSec sine nettsider: </a:t>
                      </a:r>
                      <a:r>
                        <a:rPr lang="nb-NO" sz="1100">
                          <a:latin typeface="Arial Nova" panose="020B0504020202020204" pitchFamily="34" charset="0"/>
                          <a:hlinkClick r:id="rId3"/>
                        </a:rPr>
                        <a:t>trykk her</a:t>
                      </a:r>
                      <a:endParaRPr lang="nb-NO" sz="1100">
                        <a:latin typeface="Arial Nova" panose="020B0504020202020204" pitchFamily="34" charset="0"/>
                      </a:endParaRPr>
                    </a:p>
                  </a:txBody>
                  <a:tcPr>
                    <a:solidFill>
                      <a:srgbClr val="E9EDF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Arial Nova" panose="020B05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246568"/>
                  </a:ext>
                </a:extLst>
              </a:tr>
            </a:tbl>
          </a:graphicData>
        </a:graphic>
      </p:graphicFrame>
      <p:sp>
        <p:nvSpPr>
          <p:cNvPr id="5" name="Pil: vinkeltegn 4">
            <a:hlinkClick r:id="rId4" action="ppaction://hlinksldjump"/>
            <a:extLst>
              <a:ext uri="{FF2B5EF4-FFF2-40B4-BE49-F238E27FC236}">
                <a16:creationId xmlns:a16="http://schemas.microsoft.com/office/drawing/2014/main" id="{EC4F30B2-625E-B6AE-295D-BAEB492A7A57}"/>
              </a:ext>
            </a:extLst>
          </p:cNvPr>
          <p:cNvSpPr/>
          <p:nvPr/>
        </p:nvSpPr>
        <p:spPr>
          <a:xfrm>
            <a:off x="10428220" y="355652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Veien videre</a:t>
            </a:r>
          </a:p>
        </p:txBody>
      </p:sp>
      <p:sp>
        <p:nvSpPr>
          <p:cNvPr id="7" name="Pil: vinkeltegn 6">
            <a:hlinkClick r:id="rId5" action="ppaction://hlinksldjump"/>
            <a:extLst>
              <a:ext uri="{FF2B5EF4-FFF2-40B4-BE49-F238E27FC236}">
                <a16:creationId xmlns:a16="http://schemas.microsoft.com/office/drawing/2014/main" id="{E4757035-9D7A-41E3-4894-F164A1260419}"/>
              </a:ext>
            </a:extLst>
          </p:cNvPr>
          <p:cNvSpPr/>
          <p:nvPr/>
        </p:nvSpPr>
        <p:spPr>
          <a:xfrm>
            <a:off x="3528675" y="355653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A1</a:t>
            </a:r>
          </a:p>
        </p:txBody>
      </p:sp>
      <p:sp>
        <p:nvSpPr>
          <p:cNvPr id="8" name="Pil: vinkeltegn 7">
            <a:hlinkClick r:id="rId6" action="ppaction://hlinksldjump"/>
            <a:extLst>
              <a:ext uri="{FF2B5EF4-FFF2-40B4-BE49-F238E27FC236}">
                <a16:creationId xmlns:a16="http://schemas.microsoft.com/office/drawing/2014/main" id="{06E7B6D6-2307-A840-8B23-1CE91F86E44F}"/>
              </a:ext>
            </a:extLst>
          </p:cNvPr>
          <p:cNvSpPr/>
          <p:nvPr/>
        </p:nvSpPr>
        <p:spPr>
          <a:xfrm>
            <a:off x="4678599" y="355653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S2</a:t>
            </a:r>
          </a:p>
        </p:txBody>
      </p:sp>
      <p:sp>
        <p:nvSpPr>
          <p:cNvPr id="9" name="Pil: vinkeltegn 8">
            <a:hlinkClick r:id="rId7" action="ppaction://hlinksldjump"/>
            <a:extLst>
              <a:ext uri="{FF2B5EF4-FFF2-40B4-BE49-F238E27FC236}">
                <a16:creationId xmlns:a16="http://schemas.microsoft.com/office/drawing/2014/main" id="{9DF7F6D3-8480-ED22-D079-B5E7F7D3961A}"/>
              </a:ext>
            </a:extLst>
          </p:cNvPr>
          <p:cNvSpPr/>
          <p:nvPr/>
        </p:nvSpPr>
        <p:spPr>
          <a:xfrm>
            <a:off x="5828523" y="355653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A2</a:t>
            </a:r>
          </a:p>
        </p:txBody>
      </p:sp>
      <p:sp>
        <p:nvSpPr>
          <p:cNvPr id="10" name="Pil: vinkeltegn 9">
            <a:hlinkClick r:id="rId8" action="ppaction://hlinksldjump"/>
            <a:extLst>
              <a:ext uri="{FF2B5EF4-FFF2-40B4-BE49-F238E27FC236}">
                <a16:creationId xmlns:a16="http://schemas.microsoft.com/office/drawing/2014/main" id="{F80E2339-E716-04BB-7B9E-FA06131C17C4}"/>
              </a:ext>
            </a:extLst>
          </p:cNvPr>
          <p:cNvSpPr/>
          <p:nvPr/>
        </p:nvSpPr>
        <p:spPr>
          <a:xfrm>
            <a:off x="6978447" y="355653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S3</a:t>
            </a:r>
          </a:p>
        </p:txBody>
      </p:sp>
      <p:sp>
        <p:nvSpPr>
          <p:cNvPr id="11" name="Pil: vinkeltegn 10">
            <a:hlinkClick r:id="rId9" action="ppaction://hlinksldjump"/>
            <a:extLst>
              <a:ext uri="{FF2B5EF4-FFF2-40B4-BE49-F238E27FC236}">
                <a16:creationId xmlns:a16="http://schemas.microsoft.com/office/drawing/2014/main" id="{C4ABF2F2-E7B0-F778-B64F-62012088CC1B}"/>
              </a:ext>
            </a:extLst>
          </p:cNvPr>
          <p:cNvSpPr/>
          <p:nvPr/>
        </p:nvSpPr>
        <p:spPr>
          <a:xfrm>
            <a:off x="8128371" y="355653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A3</a:t>
            </a:r>
          </a:p>
        </p:txBody>
      </p:sp>
      <p:sp>
        <p:nvSpPr>
          <p:cNvPr id="12" name="Pil: vinkeltegn 11">
            <a:hlinkClick r:id="rId10" action="ppaction://hlinksldjump"/>
            <a:extLst>
              <a:ext uri="{FF2B5EF4-FFF2-40B4-BE49-F238E27FC236}">
                <a16:creationId xmlns:a16="http://schemas.microsoft.com/office/drawing/2014/main" id="{E6C43AD5-A553-FF4B-80FD-9C158E6E2E85}"/>
              </a:ext>
            </a:extLst>
          </p:cNvPr>
          <p:cNvSpPr/>
          <p:nvPr/>
        </p:nvSpPr>
        <p:spPr>
          <a:xfrm>
            <a:off x="9278295" y="355653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S4</a:t>
            </a:r>
          </a:p>
        </p:txBody>
      </p:sp>
      <p:sp>
        <p:nvSpPr>
          <p:cNvPr id="13" name="Pil: femkant 12">
            <a:hlinkClick r:id="rId11" action="ppaction://hlinksldjump"/>
            <a:extLst>
              <a:ext uri="{FF2B5EF4-FFF2-40B4-BE49-F238E27FC236}">
                <a16:creationId xmlns:a16="http://schemas.microsoft.com/office/drawing/2014/main" id="{06FA0DAA-AEEE-D1E0-CD3A-8CEEBE49CC5C}"/>
              </a:ext>
            </a:extLst>
          </p:cNvPr>
          <p:cNvSpPr/>
          <p:nvPr/>
        </p:nvSpPr>
        <p:spPr>
          <a:xfrm>
            <a:off x="603643" y="355651"/>
            <a:ext cx="1155031" cy="385871"/>
          </a:xfrm>
          <a:prstGeom prst="homePlate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S0</a:t>
            </a:r>
          </a:p>
        </p:txBody>
      </p:sp>
      <p:sp>
        <p:nvSpPr>
          <p:cNvPr id="26" name="Rektangel: avrundede hjørner 25">
            <a:hlinkClick r:id="rId12" action="ppaction://hlinksldjump"/>
            <a:extLst>
              <a:ext uri="{FF2B5EF4-FFF2-40B4-BE49-F238E27FC236}">
                <a16:creationId xmlns:a16="http://schemas.microsoft.com/office/drawing/2014/main" id="{D4B041CA-BBD7-87D7-4E4F-BA33A173B73A}"/>
              </a:ext>
            </a:extLst>
          </p:cNvPr>
          <p:cNvSpPr/>
          <p:nvPr/>
        </p:nvSpPr>
        <p:spPr>
          <a:xfrm>
            <a:off x="603643" y="6168256"/>
            <a:ext cx="1554341" cy="385871"/>
          </a:xfrm>
          <a:prstGeom prst="roundRect">
            <a:avLst/>
          </a:prstGeom>
          <a:solidFill>
            <a:srgbClr val="008C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100">
                <a:latin typeface="Arial Nova" panose="020B0504020202020204" pitchFamily="34" charset="0"/>
              </a:rPr>
              <a:t>Tilbake til oversikt</a:t>
            </a:r>
          </a:p>
        </p:txBody>
      </p:sp>
    </p:spTree>
    <p:extLst>
      <p:ext uri="{BB962C8B-B14F-4D97-AF65-F5344CB8AC3E}">
        <p14:creationId xmlns:p14="http://schemas.microsoft.com/office/powerpoint/2010/main" val="3868222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E01B33-419E-EB23-5B1F-45C7017583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A9FF870-392B-D5CD-D2A0-04800C705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1400">
                <a:solidFill>
                  <a:schemeClr val="accent2"/>
                </a:solidFill>
                <a:latin typeface="Franklin Gothic Heavy" panose="020B0903020102020204" pitchFamily="34" charset="0"/>
              </a:rPr>
              <a:t>Veileder</a:t>
            </a:r>
            <a:br>
              <a:rPr lang="nb-NO"/>
            </a:br>
            <a:r>
              <a:rPr lang="nb-NO">
                <a:latin typeface="Franklin Gothic Heavy" panose="020B0903020102020204" pitchFamily="34" charset="0"/>
              </a:rPr>
              <a:t>Prosessguide</a:t>
            </a:r>
          </a:p>
        </p:txBody>
      </p:sp>
      <p:graphicFrame>
        <p:nvGraphicFramePr>
          <p:cNvPr id="4" name="Plassholder for innhold 3">
            <a:extLst>
              <a:ext uri="{FF2B5EF4-FFF2-40B4-BE49-F238E27FC236}">
                <a16:creationId xmlns:a16="http://schemas.microsoft.com/office/drawing/2014/main" id="{A9A05CF0-FB87-E0DE-2504-561491941DE4}"/>
              </a:ext>
            </a:extLst>
          </p:cNvPr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3128267279"/>
              </p:ext>
            </p:extLst>
          </p:nvPr>
        </p:nvGraphicFramePr>
        <p:xfrm>
          <a:off x="609600" y="1958975"/>
          <a:ext cx="10972800" cy="39471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547004">
                  <a:extLst>
                    <a:ext uri="{9D8B030D-6E8A-4147-A177-3AD203B41FA5}">
                      <a16:colId xmlns:a16="http://schemas.microsoft.com/office/drawing/2014/main" val="2334607855"/>
                    </a:ext>
                  </a:extLst>
                </a:gridCol>
                <a:gridCol w="3939396">
                  <a:extLst>
                    <a:ext uri="{9D8B030D-6E8A-4147-A177-3AD203B41FA5}">
                      <a16:colId xmlns:a16="http://schemas.microsoft.com/office/drawing/2014/main" val="2287766485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650253514"/>
                    </a:ext>
                  </a:extLst>
                </a:gridCol>
              </a:tblGrid>
              <a:tr h="0">
                <a:tc gridSpan="3">
                  <a:txBody>
                    <a:bodyPr/>
                    <a:lstStyle/>
                    <a:p>
                      <a:r>
                        <a:rPr lang="nb-NO" sz="1400" b="1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Samling 1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 sz="1100">
                        <a:latin typeface="Arial Nova" panose="020B05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 sz="1100">
                        <a:solidFill>
                          <a:schemeClr val="bg1"/>
                        </a:solidFill>
                        <a:latin typeface="Arial Nova" panose="020B0504020202020204" pitchFamily="34" charset="0"/>
                      </a:endParaRPr>
                    </a:p>
                  </a:txBody>
                  <a:tcPr>
                    <a:solidFill>
                      <a:srgbClr val="001A5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888446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110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Tentativ dato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100">
                          <a:latin typeface="Arial Nova" panose="020B0504020202020204" pitchFamily="34" charset="0"/>
                        </a:rPr>
                        <a:t>Oktober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10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Gjøremål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615679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110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Fase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100">
                          <a:latin typeface="Arial Nova" panose="020B0504020202020204" pitchFamily="34" charset="0"/>
                        </a:rPr>
                        <a:t>Kartlegging 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nb-NO" sz="1100" b="1">
                          <a:latin typeface="Arial Nova" panose="020B0504020202020204" pitchFamily="34" charset="0"/>
                        </a:rPr>
                        <a:t>Før samlingen</a:t>
                      </a:r>
                    </a:p>
                    <a:p>
                      <a:pPr marL="171450" marR="0" lvl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Se gjennom presentasjoner og ressurser til samling 1 på SkoleSec sine nettsider.</a:t>
                      </a:r>
                    </a:p>
                    <a:p>
                      <a:pPr marL="171450" marR="0" lvl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Gjennomfør tilsendte forberedelser.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q"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Undersøk hvem som er Feide-administrator i kommunen og få hjelp til å finne informasjonen som etterspørres i forberedelsene.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nb-NO" sz="1100" b="1">
                        <a:latin typeface="Arial Nova" panose="020B050402020202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nb-NO" sz="1100" b="1">
                          <a:latin typeface="Arial Nova" panose="020B0504020202020204" pitchFamily="34" charset="0"/>
                        </a:rPr>
                        <a:t>Under samlingen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q"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Delta på faglig gruppearbeid med kommunene du veileder.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q"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Planlegg datoer og tidspunkt for arbeidsmøter med kommunen(e) du veileder.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q"/>
                      </a:pPr>
                      <a:endParaRPr lang="nb-NO" sz="1100">
                        <a:latin typeface="Arial Nova" panose="020B050402020202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nb-NO" sz="1100" b="1">
                          <a:latin typeface="Arial Nova" panose="020B0504020202020204" pitchFamily="34" charset="0"/>
                        </a:rPr>
                        <a:t>Etter samlingen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q"/>
                      </a:pPr>
                      <a:r>
                        <a:rPr lang="nb-NO" sz="1100" b="0">
                          <a:latin typeface="Arial Nova" panose="020B0504020202020204" pitchFamily="34" charset="0"/>
                        </a:rPr>
                        <a:t>Se gjennom presentasjonen som sendes ut fra samling 1, og planlegg forberedelsene til arbeidsmøte 1.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744524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110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Tema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100">
                          <a:latin typeface="Arial Nova" panose="020B0504020202020204" pitchFamily="34" charset="0"/>
                        </a:rPr>
                        <a:t>Grunnleggende personvern og informasjonssikkerhet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Arial Nova" panose="020B05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190403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110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Agenda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100" b="1">
                          <a:latin typeface="Arial Nova" panose="020B0504020202020204" pitchFamily="34" charset="0"/>
                        </a:rPr>
                        <a:t>Digitalt formøte for veiledere:</a:t>
                      </a:r>
                    </a:p>
                    <a:p>
                      <a:r>
                        <a:rPr lang="nb-NO" sz="1100">
                          <a:latin typeface="Arial Nova" panose="020B0504020202020204" pitchFamily="34" charset="0"/>
                        </a:rPr>
                        <a:t>NN.00 Velkommen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NN.05 Kompetanseløft: Personopplysningssikkerhet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NN.45 Gruppetid – Kartleggingsverktøyet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NN.15 Veiledningsgrupper – Samling 1 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nb-NO" sz="1100">
                        <a:latin typeface="Arial Nova" panose="020B0504020202020204" pitchFamily="34" charset="0"/>
                      </a:endParaRPr>
                    </a:p>
                    <a:p>
                      <a:r>
                        <a:rPr lang="nb-NO" sz="1100" b="1">
                          <a:latin typeface="Arial Nova" panose="020B0504020202020204" pitchFamily="34" charset="0"/>
                        </a:rPr>
                        <a:t>Samling 1 (FYSISK SAMLING):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10.00 Velkommen og introduksjonsrunde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10.10 Kompetanseløft: Grunnleggende PV og IS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11.00 Faglig gruppearbeid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12.00 Lunsj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13.00 Introduksjon til kartleggingsverktøyet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13.30 Planlegge arbeidsmøter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15.00 Slutt 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Arial Nova" panose="020B05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977385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110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Ressurser/materiell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100">
                          <a:latin typeface="Arial Nova" panose="020B0504020202020204" pitchFamily="34" charset="0"/>
                        </a:rPr>
                        <a:t>Ressurser og materiell til samlingen er tilgjengelig på SkoleSec sine nettsider: </a:t>
                      </a:r>
                      <a:r>
                        <a:rPr lang="nb-NO" sz="1100">
                          <a:latin typeface="Arial Nova" panose="020B0504020202020204" pitchFamily="34" charset="0"/>
                          <a:hlinkClick r:id="rId2"/>
                        </a:rPr>
                        <a:t>trykk her</a:t>
                      </a:r>
                      <a:endParaRPr lang="nb-NO" sz="1100">
                        <a:latin typeface="Arial Nova" panose="020B0504020202020204" pitchFamily="34" charset="0"/>
                      </a:endParaRPr>
                    </a:p>
                  </a:txBody>
                  <a:tcPr>
                    <a:solidFill>
                      <a:srgbClr val="E9EDF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Arial Nova" panose="020B05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246568"/>
                  </a:ext>
                </a:extLst>
              </a:tr>
            </a:tbl>
          </a:graphicData>
        </a:graphic>
      </p:graphicFrame>
      <p:sp>
        <p:nvSpPr>
          <p:cNvPr id="22" name="Pil: vinkeltegn 21">
            <a:hlinkClick r:id="rId3" action="ppaction://hlinksldjump"/>
            <a:extLst>
              <a:ext uri="{FF2B5EF4-FFF2-40B4-BE49-F238E27FC236}">
                <a16:creationId xmlns:a16="http://schemas.microsoft.com/office/drawing/2014/main" id="{03567DC4-7CC9-A70A-0A90-043C3D82F1DD}"/>
              </a:ext>
            </a:extLst>
          </p:cNvPr>
          <p:cNvSpPr/>
          <p:nvPr/>
        </p:nvSpPr>
        <p:spPr>
          <a:xfrm>
            <a:off x="1706752" y="355651"/>
            <a:ext cx="1821072" cy="385871"/>
          </a:xfrm>
          <a:prstGeom prst="chevron">
            <a:avLst/>
          </a:prstGeom>
          <a:solidFill>
            <a:srgbClr val="001A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latin typeface="Arial Nova" panose="020B0504020202020204" pitchFamily="34" charset="0"/>
              </a:rPr>
              <a:t>Samling 1</a:t>
            </a:r>
          </a:p>
        </p:txBody>
      </p:sp>
      <p:sp>
        <p:nvSpPr>
          <p:cNvPr id="23" name="Pil: vinkeltegn 22">
            <a:hlinkClick r:id="rId4" action="ppaction://hlinksldjump"/>
            <a:extLst>
              <a:ext uri="{FF2B5EF4-FFF2-40B4-BE49-F238E27FC236}">
                <a16:creationId xmlns:a16="http://schemas.microsoft.com/office/drawing/2014/main" id="{DC421B32-CCF6-C892-4AB4-8888CAD4F9E7}"/>
              </a:ext>
            </a:extLst>
          </p:cNvPr>
          <p:cNvSpPr/>
          <p:nvPr/>
        </p:nvSpPr>
        <p:spPr>
          <a:xfrm>
            <a:off x="10428220" y="355652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Veien videre</a:t>
            </a:r>
          </a:p>
        </p:txBody>
      </p:sp>
      <p:sp>
        <p:nvSpPr>
          <p:cNvPr id="24" name="Pil: vinkeltegn 23">
            <a:hlinkClick r:id="rId5" action="ppaction://hlinksldjump"/>
            <a:extLst>
              <a:ext uri="{FF2B5EF4-FFF2-40B4-BE49-F238E27FC236}">
                <a16:creationId xmlns:a16="http://schemas.microsoft.com/office/drawing/2014/main" id="{F4601421-D630-517F-A55C-8BB7311E8788}"/>
              </a:ext>
            </a:extLst>
          </p:cNvPr>
          <p:cNvSpPr/>
          <p:nvPr/>
        </p:nvSpPr>
        <p:spPr>
          <a:xfrm>
            <a:off x="3528675" y="355653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A1</a:t>
            </a:r>
          </a:p>
        </p:txBody>
      </p:sp>
      <p:sp>
        <p:nvSpPr>
          <p:cNvPr id="25" name="Pil: vinkeltegn 24">
            <a:hlinkClick r:id="rId6" action="ppaction://hlinksldjump"/>
            <a:extLst>
              <a:ext uri="{FF2B5EF4-FFF2-40B4-BE49-F238E27FC236}">
                <a16:creationId xmlns:a16="http://schemas.microsoft.com/office/drawing/2014/main" id="{48FF50B2-B717-4BAD-70C5-0147C420E062}"/>
              </a:ext>
            </a:extLst>
          </p:cNvPr>
          <p:cNvSpPr/>
          <p:nvPr/>
        </p:nvSpPr>
        <p:spPr>
          <a:xfrm>
            <a:off x="4678599" y="355653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S2</a:t>
            </a:r>
          </a:p>
        </p:txBody>
      </p:sp>
      <p:sp>
        <p:nvSpPr>
          <p:cNvPr id="26" name="Pil: vinkeltegn 25">
            <a:hlinkClick r:id="rId7" action="ppaction://hlinksldjump"/>
            <a:extLst>
              <a:ext uri="{FF2B5EF4-FFF2-40B4-BE49-F238E27FC236}">
                <a16:creationId xmlns:a16="http://schemas.microsoft.com/office/drawing/2014/main" id="{709C6E71-9050-E246-A738-FCDA048F66D7}"/>
              </a:ext>
            </a:extLst>
          </p:cNvPr>
          <p:cNvSpPr/>
          <p:nvPr/>
        </p:nvSpPr>
        <p:spPr>
          <a:xfrm>
            <a:off x="5828523" y="355653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A2</a:t>
            </a:r>
          </a:p>
        </p:txBody>
      </p:sp>
      <p:sp>
        <p:nvSpPr>
          <p:cNvPr id="27" name="Pil: vinkeltegn 26">
            <a:hlinkClick r:id="rId8" action="ppaction://hlinksldjump"/>
            <a:extLst>
              <a:ext uri="{FF2B5EF4-FFF2-40B4-BE49-F238E27FC236}">
                <a16:creationId xmlns:a16="http://schemas.microsoft.com/office/drawing/2014/main" id="{3815339D-04EE-2D74-FC38-3D3D6BBC9683}"/>
              </a:ext>
            </a:extLst>
          </p:cNvPr>
          <p:cNvSpPr/>
          <p:nvPr/>
        </p:nvSpPr>
        <p:spPr>
          <a:xfrm>
            <a:off x="6978447" y="355653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S3</a:t>
            </a:r>
          </a:p>
        </p:txBody>
      </p:sp>
      <p:sp>
        <p:nvSpPr>
          <p:cNvPr id="28" name="Pil: vinkeltegn 27">
            <a:hlinkClick r:id="rId9" action="ppaction://hlinksldjump"/>
            <a:extLst>
              <a:ext uri="{FF2B5EF4-FFF2-40B4-BE49-F238E27FC236}">
                <a16:creationId xmlns:a16="http://schemas.microsoft.com/office/drawing/2014/main" id="{5765B537-6815-4B40-357E-E1271AACCDCA}"/>
              </a:ext>
            </a:extLst>
          </p:cNvPr>
          <p:cNvSpPr/>
          <p:nvPr/>
        </p:nvSpPr>
        <p:spPr>
          <a:xfrm>
            <a:off x="8128371" y="355653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A3</a:t>
            </a:r>
          </a:p>
        </p:txBody>
      </p:sp>
      <p:sp>
        <p:nvSpPr>
          <p:cNvPr id="29" name="Pil: vinkeltegn 28">
            <a:hlinkClick r:id="rId10" action="ppaction://hlinksldjump"/>
            <a:extLst>
              <a:ext uri="{FF2B5EF4-FFF2-40B4-BE49-F238E27FC236}">
                <a16:creationId xmlns:a16="http://schemas.microsoft.com/office/drawing/2014/main" id="{470AA354-817B-09DE-5EDF-B485F2630405}"/>
              </a:ext>
            </a:extLst>
          </p:cNvPr>
          <p:cNvSpPr/>
          <p:nvPr/>
        </p:nvSpPr>
        <p:spPr>
          <a:xfrm>
            <a:off x="9278295" y="355653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S4</a:t>
            </a:r>
          </a:p>
        </p:txBody>
      </p:sp>
      <p:sp>
        <p:nvSpPr>
          <p:cNvPr id="30" name="Pil: femkant 29">
            <a:hlinkClick r:id="rId11" action="ppaction://hlinksldjump"/>
            <a:extLst>
              <a:ext uri="{FF2B5EF4-FFF2-40B4-BE49-F238E27FC236}">
                <a16:creationId xmlns:a16="http://schemas.microsoft.com/office/drawing/2014/main" id="{CDA729C6-7388-3CB2-40D5-070765361C3D}"/>
              </a:ext>
            </a:extLst>
          </p:cNvPr>
          <p:cNvSpPr/>
          <p:nvPr/>
        </p:nvSpPr>
        <p:spPr>
          <a:xfrm>
            <a:off x="603643" y="355651"/>
            <a:ext cx="1155031" cy="385871"/>
          </a:xfrm>
          <a:prstGeom prst="homePlate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S0</a:t>
            </a:r>
          </a:p>
        </p:txBody>
      </p:sp>
      <p:sp>
        <p:nvSpPr>
          <p:cNvPr id="32" name="Rektangel: avrundede hjørner 31">
            <a:hlinkClick r:id="rId12" action="ppaction://hlinksldjump"/>
            <a:extLst>
              <a:ext uri="{FF2B5EF4-FFF2-40B4-BE49-F238E27FC236}">
                <a16:creationId xmlns:a16="http://schemas.microsoft.com/office/drawing/2014/main" id="{94B9DF5D-1C44-D2D4-7AF7-9361D8F78ACE}"/>
              </a:ext>
            </a:extLst>
          </p:cNvPr>
          <p:cNvSpPr/>
          <p:nvPr/>
        </p:nvSpPr>
        <p:spPr>
          <a:xfrm>
            <a:off x="603643" y="6168256"/>
            <a:ext cx="1554341" cy="385871"/>
          </a:xfrm>
          <a:prstGeom prst="roundRect">
            <a:avLst/>
          </a:prstGeom>
          <a:solidFill>
            <a:srgbClr val="008C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100">
                <a:latin typeface="Arial Nova" panose="020B0504020202020204" pitchFamily="34" charset="0"/>
              </a:rPr>
              <a:t>Tilbake til oversikt</a:t>
            </a:r>
          </a:p>
        </p:txBody>
      </p:sp>
    </p:spTree>
    <p:extLst>
      <p:ext uri="{BB962C8B-B14F-4D97-AF65-F5344CB8AC3E}">
        <p14:creationId xmlns:p14="http://schemas.microsoft.com/office/powerpoint/2010/main" val="3285543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C1DCF4-620E-70DA-5F5D-19AB72839F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3EC94C6-079F-A8C1-320E-7103B0B5FD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4227" y="2294695"/>
            <a:ext cx="10979608" cy="1134305"/>
          </a:xfrm>
        </p:spPr>
        <p:txBody>
          <a:bodyPr/>
          <a:lstStyle/>
          <a:p>
            <a:r>
              <a:rPr lang="nb-NO">
                <a:latin typeface="Franklin Gothic Heavy" panose="020B0903020102020204" pitchFamily="34" charset="0"/>
              </a:rPr>
              <a:t>Arbeidsmøte 1</a:t>
            </a:r>
            <a:br>
              <a:rPr lang="nb-NO">
                <a:latin typeface="Franklin Gothic Heavy" panose="020B0903020102020204" pitchFamily="34" charset="0"/>
              </a:rPr>
            </a:br>
            <a:br>
              <a:rPr kumimoji="0" lang="nb-NO" sz="1400" i="0" u="none" strike="noStrike" kern="1200" cap="none" spc="0" normalizeH="0" baseline="0" noProof="0">
                <a:ln>
                  <a:noFill/>
                </a:ln>
                <a:solidFill>
                  <a:srgbClr val="001A58"/>
                </a:solidFill>
                <a:effectLst/>
                <a:uLnTx/>
                <a:uFillTx/>
                <a:latin typeface="Arial Nova" panose="020B0504020202020204" pitchFamily="34" charset="0"/>
              </a:rPr>
            </a:br>
            <a:r>
              <a:rPr lang="nb-NO" sz="1400">
                <a:latin typeface="Arial Nova" panose="020B0504020202020204" pitchFamily="34" charset="0"/>
              </a:rPr>
              <a:t>Veileder og deltakere møtes for å diskutere og reflektere over kartleggingen som er gjennomført. Målet er å prioritere fokusområder og definere tiltak og mål for de utvalgte fokusområdene.</a:t>
            </a:r>
            <a:endParaRPr lang="nb-NO" sz="1400">
              <a:latin typeface="Franklin Gothic Heavy" panose="020B0903020102020204" pitchFamily="34" charset="0"/>
            </a:endParaRPr>
          </a:p>
        </p:txBody>
      </p:sp>
      <p:sp>
        <p:nvSpPr>
          <p:cNvPr id="3" name="Pil: vinkeltegn 2">
            <a:hlinkClick r:id="rId2" action="ppaction://hlinksldjump"/>
            <a:extLst>
              <a:ext uri="{FF2B5EF4-FFF2-40B4-BE49-F238E27FC236}">
                <a16:creationId xmlns:a16="http://schemas.microsoft.com/office/drawing/2014/main" id="{C4EBE9F5-3BA3-1986-60E5-052BD0FB88AF}"/>
              </a:ext>
            </a:extLst>
          </p:cNvPr>
          <p:cNvSpPr/>
          <p:nvPr/>
        </p:nvSpPr>
        <p:spPr>
          <a:xfrm>
            <a:off x="2915133" y="1544371"/>
            <a:ext cx="1821072" cy="385871"/>
          </a:xfrm>
          <a:prstGeom prst="chevron">
            <a:avLst/>
          </a:prstGeom>
          <a:solidFill>
            <a:srgbClr val="001A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latin typeface="Arial Nova" panose="020B0504020202020204" pitchFamily="34" charset="0"/>
              </a:rPr>
              <a:t>Arbeidsmøte 1</a:t>
            </a:r>
          </a:p>
        </p:txBody>
      </p:sp>
      <p:sp>
        <p:nvSpPr>
          <p:cNvPr id="4" name="Pil: vinkeltegn 3">
            <a:hlinkClick r:id="rId3" action="ppaction://hlinksldjump"/>
            <a:extLst>
              <a:ext uri="{FF2B5EF4-FFF2-40B4-BE49-F238E27FC236}">
                <a16:creationId xmlns:a16="http://schemas.microsoft.com/office/drawing/2014/main" id="{F07DFF59-FCD0-C5CA-2A3E-D1C57494FFDB}"/>
              </a:ext>
            </a:extLst>
          </p:cNvPr>
          <p:cNvSpPr/>
          <p:nvPr/>
        </p:nvSpPr>
        <p:spPr>
          <a:xfrm>
            <a:off x="10488804" y="1544372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Veien videre</a:t>
            </a:r>
          </a:p>
        </p:txBody>
      </p:sp>
      <p:sp>
        <p:nvSpPr>
          <p:cNvPr id="5" name="Pil: vinkeltegn 4">
            <a:hlinkClick r:id="rId4" action="ppaction://hlinksldjump"/>
            <a:extLst>
              <a:ext uri="{FF2B5EF4-FFF2-40B4-BE49-F238E27FC236}">
                <a16:creationId xmlns:a16="http://schemas.microsoft.com/office/drawing/2014/main" id="{156647FD-E8F4-0B57-9DF8-0C5E7BB16D54}"/>
              </a:ext>
            </a:extLst>
          </p:cNvPr>
          <p:cNvSpPr/>
          <p:nvPr/>
        </p:nvSpPr>
        <p:spPr>
          <a:xfrm>
            <a:off x="1770315" y="1544371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S1</a:t>
            </a:r>
          </a:p>
        </p:txBody>
      </p:sp>
      <p:sp>
        <p:nvSpPr>
          <p:cNvPr id="6" name="Pil: vinkeltegn 5">
            <a:hlinkClick r:id="rId5" action="ppaction://hlinksldjump"/>
            <a:extLst>
              <a:ext uri="{FF2B5EF4-FFF2-40B4-BE49-F238E27FC236}">
                <a16:creationId xmlns:a16="http://schemas.microsoft.com/office/drawing/2014/main" id="{DD06571B-0A71-7082-1288-3FFA95608F3D}"/>
              </a:ext>
            </a:extLst>
          </p:cNvPr>
          <p:cNvSpPr/>
          <p:nvPr/>
        </p:nvSpPr>
        <p:spPr>
          <a:xfrm>
            <a:off x="4739183" y="1544373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S2</a:t>
            </a:r>
          </a:p>
        </p:txBody>
      </p:sp>
      <p:sp>
        <p:nvSpPr>
          <p:cNvPr id="7" name="Pil: vinkeltegn 6">
            <a:hlinkClick r:id="rId6" action="ppaction://hlinksldjump"/>
            <a:extLst>
              <a:ext uri="{FF2B5EF4-FFF2-40B4-BE49-F238E27FC236}">
                <a16:creationId xmlns:a16="http://schemas.microsoft.com/office/drawing/2014/main" id="{69F724EA-21D7-856A-5799-29C9F1022DE7}"/>
              </a:ext>
            </a:extLst>
          </p:cNvPr>
          <p:cNvSpPr/>
          <p:nvPr/>
        </p:nvSpPr>
        <p:spPr>
          <a:xfrm>
            <a:off x="5889107" y="1544373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A2</a:t>
            </a:r>
          </a:p>
        </p:txBody>
      </p:sp>
      <p:sp>
        <p:nvSpPr>
          <p:cNvPr id="8" name="Pil: vinkeltegn 7">
            <a:hlinkClick r:id="rId7" action="ppaction://hlinksldjump"/>
            <a:extLst>
              <a:ext uri="{FF2B5EF4-FFF2-40B4-BE49-F238E27FC236}">
                <a16:creationId xmlns:a16="http://schemas.microsoft.com/office/drawing/2014/main" id="{219698F2-4F0F-931B-A04D-4292BB3438CB}"/>
              </a:ext>
            </a:extLst>
          </p:cNvPr>
          <p:cNvSpPr/>
          <p:nvPr/>
        </p:nvSpPr>
        <p:spPr>
          <a:xfrm>
            <a:off x="7039031" y="1544373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S3</a:t>
            </a:r>
          </a:p>
        </p:txBody>
      </p:sp>
      <p:sp>
        <p:nvSpPr>
          <p:cNvPr id="9" name="Pil: vinkeltegn 8">
            <a:hlinkClick r:id="rId8" action="ppaction://hlinksldjump"/>
            <a:extLst>
              <a:ext uri="{FF2B5EF4-FFF2-40B4-BE49-F238E27FC236}">
                <a16:creationId xmlns:a16="http://schemas.microsoft.com/office/drawing/2014/main" id="{A8395AD9-0C99-6337-2E54-30811B8E30B5}"/>
              </a:ext>
            </a:extLst>
          </p:cNvPr>
          <p:cNvSpPr/>
          <p:nvPr/>
        </p:nvSpPr>
        <p:spPr>
          <a:xfrm>
            <a:off x="8188955" y="1544373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A3</a:t>
            </a:r>
          </a:p>
        </p:txBody>
      </p:sp>
      <p:sp>
        <p:nvSpPr>
          <p:cNvPr id="10" name="Pil: vinkeltegn 9">
            <a:hlinkClick r:id="rId9" action="ppaction://hlinksldjump"/>
            <a:extLst>
              <a:ext uri="{FF2B5EF4-FFF2-40B4-BE49-F238E27FC236}">
                <a16:creationId xmlns:a16="http://schemas.microsoft.com/office/drawing/2014/main" id="{DD70A6CA-3A39-BBA5-3BA7-4181B26FA49D}"/>
              </a:ext>
            </a:extLst>
          </p:cNvPr>
          <p:cNvSpPr/>
          <p:nvPr/>
        </p:nvSpPr>
        <p:spPr>
          <a:xfrm>
            <a:off x="9338879" y="1544373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S4</a:t>
            </a:r>
          </a:p>
        </p:txBody>
      </p:sp>
      <p:sp>
        <p:nvSpPr>
          <p:cNvPr id="11" name="Pil: femkant 10">
            <a:hlinkClick r:id="rId10" action="ppaction://hlinksldjump"/>
            <a:extLst>
              <a:ext uri="{FF2B5EF4-FFF2-40B4-BE49-F238E27FC236}">
                <a16:creationId xmlns:a16="http://schemas.microsoft.com/office/drawing/2014/main" id="{9C894DC5-0B41-CD91-11CE-4130C80413B1}"/>
              </a:ext>
            </a:extLst>
          </p:cNvPr>
          <p:cNvSpPr/>
          <p:nvPr/>
        </p:nvSpPr>
        <p:spPr>
          <a:xfrm>
            <a:off x="664227" y="1544371"/>
            <a:ext cx="1155031" cy="385871"/>
          </a:xfrm>
          <a:prstGeom prst="homePlate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S0</a:t>
            </a:r>
          </a:p>
        </p:txBody>
      </p:sp>
      <p:sp>
        <p:nvSpPr>
          <p:cNvPr id="12" name="Rektangel: avrundede hjørner 11">
            <a:hlinkClick r:id="rId11" action="ppaction://hlinksldjump"/>
            <a:extLst>
              <a:ext uri="{FF2B5EF4-FFF2-40B4-BE49-F238E27FC236}">
                <a16:creationId xmlns:a16="http://schemas.microsoft.com/office/drawing/2014/main" id="{B0BD8EA2-B730-679B-5F06-CFE553E6D546}"/>
              </a:ext>
            </a:extLst>
          </p:cNvPr>
          <p:cNvSpPr/>
          <p:nvPr/>
        </p:nvSpPr>
        <p:spPr>
          <a:xfrm>
            <a:off x="603642" y="6057899"/>
            <a:ext cx="1554341" cy="385871"/>
          </a:xfrm>
          <a:prstGeom prst="roundRect">
            <a:avLst/>
          </a:prstGeom>
          <a:solidFill>
            <a:srgbClr val="008C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100">
                <a:latin typeface="Arial Nova" panose="020B0504020202020204" pitchFamily="34" charset="0"/>
              </a:rPr>
              <a:t>Tilbake til oversikt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F73CE916-6A26-1F70-5C7B-B453CB650119}"/>
              </a:ext>
            </a:extLst>
          </p:cNvPr>
          <p:cNvSpPr txBox="1"/>
          <p:nvPr/>
        </p:nvSpPr>
        <p:spPr>
          <a:xfrm>
            <a:off x="664228" y="3694792"/>
            <a:ext cx="1097960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>
                <a:solidFill>
                  <a:srgbClr val="001A58"/>
                </a:solidFill>
                <a:latin typeface="Arial Nova" panose="020B0504020202020204" pitchFamily="34" charset="0"/>
                <a:ea typeface="+mj-ea"/>
                <a:cs typeface="Calibri"/>
              </a:rPr>
              <a:t>Kompetansemål</a:t>
            </a:r>
            <a:r>
              <a:rPr lang="nb-NO" sz="1400">
                <a:solidFill>
                  <a:srgbClr val="001A58"/>
                </a:solidFill>
                <a:latin typeface="Arial Nova" panose="020B0504020202020204" pitchFamily="34" charset="0"/>
                <a:ea typeface="+mj-ea"/>
                <a:cs typeface="Calibri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>
                <a:solidFill>
                  <a:srgbClr val="001A58"/>
                </a:solidFill>
                <a:latin typeface="Arial Nova" panose="020B0504020202020204" pitchFamily="34" charset="0"/>
                <a:ea typeface="+mj-ea"/>
                <a:cs typeface="Calibri"/>
              </a:rPr>
              <a:t>Deltakerne skal være i stand til å gjennomføre kartlegging av hvordan personvern og informasjonssikkerhet er ivaretatt innen oppvekstfeltet i kommunen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>
                <a:solidFill>
                  <a:srgbClr val="001A58"/>
                </a:solidFill>
                <a:latin typeface="Arial Nova" panose="020B0504020202020204" pitchFamily="34" charset="0"/>
                <a:ea typeface="+mj-ea"/>
                <a:cs typeface="Calibri"/>
              </a:rPr>
              <a:t>Deltakerne skal være i stand til å prioritere i arbeidet med personvern og informasjonssikkerhet innen oppvekstfeltet i kommunen</a:t>
            </a:r>
          </a:p>
        </p:txBody>
      </p:sp>
    </p:spTree>
    <p:extLst>
      <p:ext uri="{BB962C8B-B14F-4D97-AF65-F5344CB8AC3E}">
        <p14:creationId xmlns:p14="http://schemas.microsoft.com/office/powerpoint/2010/main" val="3992801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C8A0C1-D8B8-D7B8-9039-5B55EDB50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A0DA6D8-BD91-EEF9-AC82-8134AAD0A9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1400">
                <a:solidFill>
                  <a:schemeClr val="accent2"/>
                </a:solidFill>
                <a:latin typeface="Franklin Gothic Heavy" panose="020B0903020102020204" pitchFamily="34" charset="0"/>
              </a:rPr>
              <a:t>Veileder</a:t>
            </a:r>
            <a:br>
              <a:rPr lang="nb-NO"/>
            </a:br>
            <a:r>
              <a:rPr lang="nb-NO">
                <a:latin typeface="Franklin Gothic Heavy" panose="020B0903020102020204" pitchFamily="34" charset="0"/>
              </a:rPr>
              <a:t>Prosessguide</a:t>
            </a:r>
          </a:p>
        </p:txBody>
      </p:sp>
      <p:graphicFrame>
        <p:nvGraphicFramePr>
          <p:cNvPr id="4" name="Plassholder for innhold 3">
            <a:extLst>
              <a:ext uri="{FF2B5EF4-FFF2-40B4-BE49-F238E27FC236}">
                <a16:creationId xmlns:a16="http://schemas.microsoft.com/office/drawing/2014/main" id="{054E5DDC-0492-2162-8658-A13DCAA3ACB4}"/>
              </a:ext>
            </a:extLst>
          </p:cNvPr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1121134663"/>
              </p:ext>
            </p:extLst>
          </p:nvPr>
        </p:nvGraphicFramePr>
        <p:xfrm>
          <a:off x="609600" y="1958975"/>
          <a:ext cx="10972800" cy="35052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547004">
                  <a:extLst>
                    <a:ext uri="{9D8B030D-6E8A-4147-A177-3AD203B41FA5}">
                      <a16:colId xmlns:a16="http://schemas.microsoft.com/office/drawing/2014/main" val="2334607855"/>
                    </a:ext>
                  </a:extLst>
                </a:gridCol>
                <a:gridCol w="3939396">
                  <a:extLst>
                    <a:ext uri="{9D8B030D-6E8A-4147-A177-3AD203B41FA5}">
                      <a16:colId xmlns:a16="http://schemas.microsoft.com/office/drawing/2014/main" val="2287766485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650253514"/>
                    </a:ext>
                  </a:extLst>
                </a:gridCol>
              </a:tblGrid>
              <a:tr h="0">
                <a:tc gridSpan="3">
                  <a:txBody>
                    <a:bodyPr/>
                    <a:lstStyle/>
                    <a:p>
                      <a:r>
                        <a:rPr lang="nb-NO" sz="1400" b="1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Arbeidsmøte 1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 sz="1100">
                        <a:latin typeface="Arial Nova" panose="020B05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 sz="1100">
                        <a:solidFill>
                          <a:schemeClr val="bg1"/>
                        </a:solidFill>
                        <a:latin typeface="Arial Nova" panose="020B0504020202020204" pitchFamily="34" charset="0"/>
                      </a:endParaRPr>
                    </a:p>
                  </a:txBody>
                  <a:tcPr>
                    <a:solidFill>
                      <a:srgbClr val="001A5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888446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110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Tentativ dato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100">
                          <a:latin typeface="Arial Nova" panose="020B0504020202020204" pitchFamily="34" charset="0"/>
                        </a:rPr>
                        <a:t>November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10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Gjøremål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615679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110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Fase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100">
                          <a:latin typeface="Arial Nova" panose="020B0504020202020204" pitchFamily="34" charset="0"/>
                        </a:rPr>
                        <a:t>Kartlegging og prioritering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nb-NO" sz="1100" b="1">
                          <a:latin typeface="Arial Nova" panose="020B0504020202020204" pitchFamily="34" charset="0"/>
                        </a:rPr>
                        <a:t>Før samlingen</a:t>
                      </a:r>
                    </a:p>
                    <a:p>
                      <a:pPr marL="171450" marR="0" lvl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Se gjennom ressurser til arbeidsmøte 1 på Skolesec sine nettsider.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q"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Send ut innkalling til arbeidsmøte 1.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q"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Se gjennom kommunen du veileder sitt refleksjonsnotat, og forbered forslag til prioriteringer/ tiltak.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q"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Reflekter over hva som er fellestrekk for de ulike kommunene, og noter i dokumentet i Teams. 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nb-NO" sz="1100" b="1">
                        <a:latin typeface="Arial Nova" panose="020B050402020202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nb-NO" sz="1100" b="1">
                          <a:latin typeface="Arial Nova" panose="020B0504020202020204" pitchFamily="34" charset="0"/>
                        </a:rPr>
                        <a:t>Under samlingen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q"/>
                      </a:pPr>
                      <a:r>
                        <a:rPr lang="nb-NO" sz="1100" b="0">
                          <a:latin typeface="Arial Nova" panose="020B0504020202020204" pitchFamily="34" charset="0"/>
                        </a:rPr>
                        <a:t>Gå gjennom og diskuter kartleggingen med kommunene.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q"/>
                      </a:pPr>
                      <a:r>
                        <a:rPr lang="nb-NO" sz="1100" b="0">
                          <a:latin typeface="Arial Nova" panose="020B0504020202020204" pitchFamily="34" charset="0"/>
                        </a:rPr>
                        <a:t>Gi kommunene forslag og tilbakemeldinger.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q"/>
                      </a:pPr>
                      <a:r>
                        <a:rPr lang="nb-NO" sz="1100" b="0">
                          <a:latin typeface="Arial Nova" panose="020B0504020202020204" pitchFamily="34" charset="0"/>
                        </a:rPr>
                        <a:t>Gå gjennom forberedelsene kommunen skal gjøre til samling 2.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nb-NO" sz="1100" b="1">
                        <a:latin typeface="Arial Nova" panose="020B050402020202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nb-NO" sz="1100" b="1">
                          <a:latin typeface="Arial Nova" panose="020B0504020202020204" pitchFamily="34" charset="0"/>
                        </a:rPr>
                        <a:t>Etter samlingen</a:t>
                      </a:r>
                      <a:endParaRPr lang="nb-NO" sz="1100">
                        <a:latin typeface="Arial Nova" panose="020B0504020202020204" pitchFamily="34" charset="0"/>
                      </a:endParaRPr>
                    </a:p>
                    <a:p>
                      <a:pPr marL="171450" indent="-171450">
                        <a:buFont typeface="Wingdings" panose="05000000000000000000" pitchFamily="2" charset="2"/>
                        <a:buChar char="q"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Send en melding til kommunene du veileder med påminnelse om forberedelser til samling 2.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nb-NO" sz="1100" b="1">
                        <a:latin typeface="Arial Nova" panose="020B0504020202020204" pitchFamily="34" charset="0"/>
                      </a:endParaRPr>
                    </a:p>
                  </a:txBody>
                  <a:tcP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744524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110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Tema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100">
                          <a:latin typeface="Arial Nova" panose="020B0504020202020204" pitchFamily="34" charset="0"/>
                        </a:rPr>
                        <a:t>Kartlegging og prioritering 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Arial Nova" panose="020B05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190403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110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Agenda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100" b="1">
                          <a:latin typeface="Arial Nova" panose="020B0504020202020204" pitchFamily="34" charset="0"/>
                        </a:rPr>
                        <a:t>Arbeidsmøte 1</a:t>
                      </a:r>
                    </a:p>
                    <a:p>
                      <a:r>
                        <a:rPr lang="nb-NO" sz="1100">
                          <a:latin typeface="Arial Nova" panose="020B0504020202020204" pitchFamily="34" charset="0"/>
                        </a:rPr>
                        <a:t>NN.00	Velkommen </a:t>
                      </a:r>
                    </a:p>
                    <a:p>
                      <a:r>
                        <a:rPr lang="nb-NO" sz="1100">
                          <a:latin typeface="Arial Nova" panose="020B0504020202020204" pitchFamily="34" charset="0"/>
                        </a:rPr>
                        <a:t>NN.05 	Gjennomgang av resultater fra kartlegging</a:t>
                      </a:r>
                    </a:p>
                    <a:p>
                      <a:r>
                        <a:rPr lang="nb-NO" sz="1100">
                          <a:latin typeface="Arial Nova" panose="020B0504020202020204" pitchFamily="34" charset="0"/>
                        </a:rPr>
                        <a:t>NN.25	Prioritere områder og definere tiltak</a:t>
                      </a:r>
                    </a:p>
                    <a:p>
                      <a:r>
                        <a:rPr lang="nb-NO" sz="1100">
                          <a:latin typeface="Arial Nova" panose="020B0504020202020204" pitchFamily="34" charset="0"/>
                        </a:rPr>
                        <a:t>NN.50	Neste samling</a:t>
                      </a:r>
                    </a:p>
                    <a:p>
                      <a:endParaRPr lang="nb-NO" sz="1100">
                        <a:latin typeface="Arial Nova" panose="020B0504020202020204" pitchFamily="34" charset="0"/>
                      </a:endParaRPr>
                    </a:p>
                  </a:txBody>
                  <a:tcPr>
                    <a:solidFill>
                      <a:srgbClr val="E9EDF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Arial Nova" panose="020B05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977385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110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Ressurser/materiell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Kartlegginger gjennomført av kommunene  i Teams-kanalen til den enkelte kommune </a:t>
                      </a:r>
                    </a:p>
                    <a:p>
                      <a:pPr marL="171450" marR="0" lvl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Ressurser og materiell til samlingen er tilgjengelig på SkoleSec sine nettsider: </a:t>
                      </a:r>
                      <a:r>
                        <a:rPr lang="nb-NO" sz="1100">
                          <a:latin typeface="Arial Nova" panose="020B0504020202020204" pitchFamily="34" charset="0"/>
                          <a:hlinkClick r:id="rId2"/>
                        </a:rPr>
                        <a:t>trykk her</a:t>
                      </a:r>
                      <a:endParaRPr lang="nb-NO" sz="1100">
                        <a:latin typeface="Arial Nova" panose="020B0504020202020204" pitchFamily="34" charset="0"/>
                      </a:endParaRPr>
                    </a:p>
                    <a:p>
                      <a:endParaRPr lang="nb-NO" sz="1100">
                        <a:latin typeface="Arial Nova" panose="020B0504020202020204" pitchFamily="34" charset="0"/>
                      </a:endParaRPr>
                    </a:p>
                  </a:txBody>
                  <a:tcPr>
                    <a:solidFill>
                      <a:srgbClr val="E9EDF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Arial Nova" panose="020B05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246568"/>
                  </a:ext>
                </a:extLst>
              </a:tr>
            </a:tbl>
          </a:graphicData>
        </a:graphic>
      </p:graphicFrame>
      <p:sp>
        <p:nvSpPr>
          <p:cNvPr id="23" name="Pil: vinkeltegn 22">
            <a:hlinkClick r:id="rId3" action="ppaction://hlinksldjump"/>
            <a:extLst>
              <a:ext uri="{FF2B5EF4-FFF2-40B4-BE49-F238E27FC236}">
                <a16:creationId xmlns:a16="http://schemas.microsoft.com/office/drawing/2014/main" id="{764A3B02-2D91-301E-A6B0-96AEA65553AA}"/>
              </a:ext>
            </a:extLst>
          </p:cNvPr>
          <p:cNvSpPr/>
          <p:nvPr/>
        </p:nvSpPr>
        <p:spPr>
          <a:xfrm>
            <a:off x="2854549" y="355651"/>
            <a:ext cx="1821072" cy="385871"/>
          </a:xfrm>
          <a:prstGeom prst="chevron">
            <a:avLst/>
          </a:prstGeom>
          <a:solidFill>
            <a:srgbClr val="001A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latin typeface="Arial Nova" panose="020B0504020202020204" pitchFamily="34" charset="0"/>
              </a:rPr>
              <a:t>Arbeidsmøte 1</a:t>
            </a:r>
          </a:p>
        </p:txBody>
      </p:sp>
      <p:sp>
        <p:nvSpPr>
          <p:cNvPr id="24" name="Pil: vinkeltegn 23">
            <a:hlinkClick r:id="rId4" action="ppaction://hlinksldjump"/>
            <a:extLst>
              <a:ext uri="{FF2B5EF4-FFF2-40B4-BE49-F238E27FC236}">
                <a16:creationId xmlns:a16="http://schemas.microsoft.com/office/drawing/2014/main" id="{00B8A193-FCC9-D539-FFB7-98E60EDB6BF8}"/>
              </a:ext>
            </a:extLst>
          </p:cNvPr>
          <p:cNvSpPr/>
          <p:nvPr/>
        </p:nvSpPr>
        <p:spPr>
          <a:xfrm>
            <a:off x="10428220" y="355652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Veien videre</a:t>
            </a:r>
          </a:p>
        </p:txBody>
      </p:sp>
      <p:sp>
        <p:nvSpPr>
          <p:cNvPr id="25" name="Pil: vinkeltegn 24">
            <a:hlinkClick r:id="rId5" action="ppaction://hlinksldjump"/>
            <a:extLst>
              <a:ext uri="{FF2B5EF4-FFF2-40B4-BE49-F238E27FC236}">
                <a16:creationId xmlns:a16="http://schemas.microsoft.com/office/drawing/2014/main" id="{7C1DA572-4401-2B9D-6448-059F0219BBF8}"/>
              </a:ext>
            </a:extLst>
          </p:cNvPr>
          <p:cNvSpPr/>
          <p:nvPr/>
        </p:nvSpPr>
        <p:spPr>
          <a:xfrm>
            <a:off x="1709731" y="355651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S1</a:t>
            </a:r>
          </a:p>
        </p:txBody>
      </p:sp>
      <p:sp>
        <p:nvSpPr>
          <p:cNvPr id="26" name="Pil: vinkeltegn 25">
            <a:hlinkClick r:id="rId6" action="ppaction://hlinksldjump"/>
            <a:extLst>
              <a:ext uri="{FF2B5EF4-FFF2-40B4-BE49-F238E27FC236}">
                <a16:creationId xmlns:a16="http://schemas.microsoft.com/office/drawing/2014/main" id="{65DB2653-69ED-8F42-1EA1-10ACFA66C07A}"/>
              </a:ext>
            </a:extLst>
          </p:cNvPr>
          <p:cNvSpPr/>
          <p:nvPr/>
        </p:nvSpPr>
        <p:spPr>
          <a:xfrm>
            <a:off x="4678599" y="355653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S2</a:t>
            </a:r>
          </a:p>
        </p:txBody>
      </p:sp>
      <p:sp>
        <p:nvSpPr>
          <p:cNvPr id="27" name="Pil: vinkeltegn 26">
            <a:hlinkClick r:id="rId7" action="ppaction://hlinksldjump"/>
            <a:extLst>
              <a:ext uri="{FF2B5EF4-FFF2-40B4-BE49-F238E27FC236}">
                <a16:creationId xmlns:a16="http://schemas.microsoft.com/office/drawing/2014/main" id="{DFB045FC-3D1D-3AC8-FC1C-F163F41232D3}"/>
              </a:ext>
            </a:extLst>
          </p:cNvPr>
          <p:cNvSpPr/>
          <p:nvPr/>
        </p:nvSpPr>
        <p:spPr>
          <a:xfrm>
            <a:off x="5828523" y="355653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A2</a:t>
            </a:r>
          </a:p>
        </p:txBody>
      </p:sp>
      <p:sp>
        <p:nvSpPr>
          <p:cNvPr id="28" name="Pil: vinkeltegn 27">
            <a:hlinkClick r:id="rId8" action="ppaction://hlinksldjump"/>
            <a:extLst>
              <a:ext uri="{FF2B5EF4-FFF2-40B4-BE49-F238E27FC236}">
                <a16:creationId xmlns:a16="http://schemas.microsoft.com/office/drawing/2014/main" id="{8F9E4C2E-FC05-482F-9FCB-C8AE50684B21}"/>
              </a:ext>
            </a:extLst>
          </p:cNvPr>
          <p:cNvSpPr/>
          <p:nvPr/>
        </p:nvSpPr>
        <p:spPr>
          <a:xfrm>
            <a:off x="6978447" y="355653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S3</a:t>
            </a:r>
          </a:p>
        </p:txBody>
      </p:sp>
      <p:sp>
        <p:nvSpPr>
          <p:cNvPr id="29" name="Pil: vinkeltegn 28">
            <a:hlinkClick r:id="rId9" action="ppaction://hlinksldjump"/>
            <a:extLst>
              <a:ext uri="{FF2B5EF4-FFF2-40B4-BE49-F238E27FC236}">
                <a16:creationId xmlns:a16="http://schemas.microsoft.com/office/drawing/2014/main" id="{7913CF8B-838D-EBBB-3FC5-ADB4A8544845}"/>
              </a:ext>
            </a:extLst>
          </p:cNvPr>
          <p:cNvSpPr/>
          <p:nvPr/>
        </p:nvSpPr>
        <p:spPr>
          <a:xfrm>
            <a:off x="8128371" y="355653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A3</a:t>
            </a:r>
          </a:p>
        </p:txBody>
      </p:sp>
      <p:sp>
        <p:nvSpPr>
          <p:cNvPr id="30" name="Pil: vinkeltegn 29">
            <a:hlinkClick r:id="rId10" action="ppaction://hlinksldjump"/>
            <a:extLst>
              <a:ext uri="{FF2B5EF4-FFF2-40B4-BE49-F238E27FC236}">
                <a16:creationId xmlns:a16="http://schemas.microsoft.com/office/drawing/2014/main" id="{1C965E8D-9D6C-2EEE-B8D5-08249FC0A1C2}"/>
              </a:ext>
            </a:extLst>
          </p:cNvPr>
          <p:cNvSpPr/>
          <p:nvPr/>
        </p:nvSpPr>
        <p:spPr>
          <a:xfrm>
            <a:off x="9278295" y="355653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S4</a:t>
            </a:r>
          </a:p>
        </p:txBody>
      </p:sp>
      <p:sp>
        <p:nvSpPr>
          <p:cNvPr id="31" name="Pil: femkant 30">
            <a:hlinkClick r:id="rId11" action="ppaction://hlinksldjump"/>
            <a:extLst>
              <a:ext uri="{FF2B5EF4-FFF2-40B4-BE49-F238E27FC236}">
                <a16:creationId xmlns:a16="http://schemas.microsoft.com/office/drawing/2014/main" id="{145FFB9F-8A44-0C20-974A-8EA114835C35}"/>
              </a:ext>
            </a:extLst>
          </p:cNvPr>
          <p:cNvSpPr/>
          <p:nvPr/>
        </p:nvSpPr>
        <p:spPr>
          <a:xfrm>
            <a:off x="603643" y="355651"/>
            <a:ext cx="1155031" cy="385871"/>
          </a:xfrm>
          <a:prstGeom prst="homePlate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S0</a:t>
            </a:r>
          </a:p>
        </p:txBody>
      </p:sp>
      <p:sp>
        <p:nvSpPr>
          <p:cNvPr id="33" name="Rektangel: avrundede hjørner 32">
            <a:hlinkClick r:id="rId12" action="ppaction://hlinksldjump"/>
            <a:extLst>
              <a:ext uri="{FF2B5EF4-FFF2-40B4-BE49-F238E27FC236}">
                <a16:creationId xmlns:a16="http://schemas.microsoft.com/office/drawing/2014/main" id="{9971E058-14C4-F34E-DC6E-1FF0F2BA29BB}"/>
              </a:ext>
            </a:extLst>
          </p:cNvPr>
          <p:cNvSpPr/>
          <p:nvPr/>
        </p:nvSpPr>
        <p:spPr>
          <a:xfrm>
            <a:off x="603642" y="6057899"/>
            <a:ext cx="1554341" cy="385871"/>
          </a:xfrm>
          <a:prstGeom prst="roundRect">
            <a:avLst/>
          </a:prstGeom>
          <a:solidFill>
            <a:srgbClr val="008C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100">
                <a:latin typeface="Arial Nova" panose="020B0504020202020204" pitchFamily="34" charset="0"/>
              </a:rPr>
              <a:t>Tilbake til oversikt</a:t>
            </a:r>
          </a:p>
        </p:txBody>
      </p:sp>
    </p:spTree>
    <p:extLst>
      <p:ext uri="{BB962C8B-B14F-4D97-AF65-F5344CB8AC3E}">
        <p14:creationId xmlns:p14="http://schemas.microsoft.com/office/powerpoint/2010/main" val="3333212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707227-F599-2738-98B3-3961745452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D62FD90-4F10-5BF5-AD1A-037C4367D6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4227" y="2294695"/>
            <a:ext cx="10979608" cy="1134305"/>
          </a:xfrm>
        </p:spPr>
        <p:txBody>
          <a:bodyPr/>
          <a:lstStyle/>
          <a:p>
            <a:r>
              <a:rPr kumimoji="0" lang="nb-NO" sz="3000" b="0" i="0" u="none" strike="noStrike" kern="1200" cap="none" spc="0" normalizeH="0" baseline="0" noProof="0">
                <a:ln>
                  <a:noFill/>
                </a:ln>
                <a:solidFill>
                  <a:srgbClr val="001A58"/>
                </a:solidFill>
                <a:effectLst/>
                <a:uLnTx/>
                <a:uFillTx/>
                <a:latin typeface="Franklin Gothic Heavy" panose="020B0903020102020204" pitchFamily="34" charset="0"/>
                <a:ea typeface="+mj-ea"/>
                <a:cs typeface="Calibri"/>
              </a:rPr>
              <a:t>Samling 2</a:t>
            </a:r>
            <a:br>
              <a:rPr kumimoji="0" lang="nb-NO" sz="3000" b="0" i="0" u="none" strike="noStrike" kern="1200" cap="none" spc="0" normalizeH="0" baseline="0" noProof="0">
                <a:ln>
                  <a:noFill/>
                </a:ln>
                <a:solidFill>
                  <a:srgbClr val="001A58"/>
                </a:solidFill>
                <a:effectLst/>
                <a:uLnTx/>
                <a:uFillTx/>
                <a:latin typeface="Franklin Gothic Heavy" panose="020B0903020102020204" pitchFamily="34" charset="0"/>
                <a:ea typeface="+mj-ea"/>
                <a:cs typeface="Calibri"/>
              </a:rPr>
            </a:br>
            <a:br>
              <a:rPr lang="nb-NO" sz="1200">
                <a:latin typeface="Franklin Gothic Heavy" panose="020B0903020102020204" pitchFamily="34" charset="0"/>
              </a:rPr>
            </a:br>
            <a:r>
              <a:rPr lang="nb-NO" sz="1400">
                <a:latin typeface="Arial Nova" panose="020B0504020202020204" pitchFamily="34" charset="0"/>
              </a:rPr>
              <a:t>I d</a:t>
            </a:r>
            <a:r>
              <a:rPr kumimoji="0" lang="nb-NO" sz="1400" b="0" i="0" u="none" strike="noStrike" kern="1200" cap="none" spc="0" normalizeH="0" baseline="0" noProof="0">
                <a:ln>
                  <a:noFill/>
                </a:ln>
                <a:solidFill>
                  <a:srgbClr val="001A58"/>
                </a:solidFill>
                <a:effectLst/>
                <a:uLnTx/>
                <a:uFillTx/>
                <a:latin typeface="Arial Nova" panose="020B0504020202020204" pitchFamily="34" charset="0"/>
                <a:ea typeface="+mj-ea"/>
                <a:cs typeface="Calibri"/>
              </a:rPr>
              <a:t>el 1 møtes veilederne for å få et kompetanseløft i vurdering av personvernkonsekvenser (som er tema på samling 3). I del 2 inviteres deltakerne inn for å få et kompetanseløft i personopplysningssikkerhet</a:t>
            </a:r>
            <a:r>
              <a:rPr kumimoji="0" lang="nb-NO" sz="1600" b="0" i="0" u="none" strike="noStrike" kern="1200" cap="none" spc="0" normalizeH="0" baseline="0" noProof="0">
                <a:ln>
                  <a:noFill/>
                </a:ln>
                <a:solidFill>
                  <a:srgbClr val="001A58"/>
                </a:solidFill>
                <a:effectLst/>
                <a:uLnTx/>
                <a:uFillTx/>
                <a:latin typeface="Arial Nova" panose="020B0504020202020204" pitchFamily="34" charset="0"/>
                <a:ea typeface="+mj-ea"/>
                <a:cs typeface="Calibri"/>
              </a:rPr>
              <a:t>.</a:t>
            </a:r>
            <a:endParaRPr lang="nb-NO"/>
          </a:p>
        </p:txBody>
      </p:sp>
      <p:sp>
        <p:nvSpPr>
          <p:cNvPr id="12" name="Pil: vinkeltegn 11">
            <a:hlinkClick r:id="rId3" action="ppaction://hlinksldjump"/>
            <a:extLst>
              <a:ext uri="{FF2B5EF4-FFF2-40B4-BE49-F238E27FC236}">
                <a16:creationId xmlns:a16="http://schemas.microsoft.com/office/drawing/2014/main" id="{99B40305-10D7-0B05-600C-ED3516A1093B}"/>
              </a:ext>
            </a:extLst>
          </p:cNvPr>
          <p:cNvSpPr/>
          <p:nvPr/>
        </p:nvSpPr>
        <p:spPr>
          <a:xfrm>
            <a:off x="4065057" y="1580947"/>
            <a:ext cx="1821072" cy="385871"/>
          </a:xfrm>
          <a:prstGeom prst="chevron">
            <a:avLst/>
          </a:prstGeom>
          <a:solidFill>
            <a:srgbClr val="001A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latin typeface="Arial Nova" panose="020B0504020202020204" pitchFamily="34" charset="0"/>
              </a:rPr>
              <a:t>Samling 2</a:t>
            </a:r>
          </a:p>
        </p:txBody>
      </p:sp>
      <p:sp>
        <p:nvSpPr>
          <p:cNvPr id="13" name="Pil: vinkeltegn 12">
            <a:hlinkClick r:id="rId4" action="ppaction://hlinksldjump"/>
            <a:extLst>
              <a:ext uri="{FF2B5EF4-FFF2-40B4-BE49-F238E27FC236}">
                <a16:creationId xmlns:a16="http://schemas.microsoft.com/office/drawing/2014/main" id="{38F42477-FDAB-C1D7-E7F7-382A89E882C4}"/>
              </a:ext>
            </a:extLst>
          </p:cNvPr>
          <p:cNvSpPr/>
          <p:nvPr/>
        </p:nvSpPr>
        <p:spPr>
          <a:xfrm>
            <a:off x="10488804" y="1580948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Veien videre</a:t>
            </a:r>
          </a:p>
        </p:txBody>
      </p:sp>
      <p:sp>
        <p:nvSpPr>
          <p:cNvPr id="14" name="Pil: vinkeltegn 13">
            <a:hlinkClick r:id="rId5" action="ppaction://hlinksldjump"/>
            <a:extLst>
              <a:ext uri="{FF2B5EF4-FFF2-40B4-BE49-F238E27FC236}">
                <a16:creationId xmlns:a16="http://schemas.microsoft.com/office/drawing/2014/main" id="{62BFE39A-28A9-8F1D-B4C2-CF68CF5B5E83}"/>
              </a:ext>
            </a:extLst>
          </p:cNvPr>
          <p:cNvSpPr/>
          <p:nvPr/>
        </p:nvSpPr>
        <p:spPr>
          <a:xfrm>
            <a:off x="1766059" y="1580948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S1</a:t>
            </a:r>
          </a:p>
        </p:txBody>
      </p:sp>
      <p:sp>
        <p:nvSpPr>
          <p:cNvPr id="15" name="Pil: vinkeltegn 14">
            <a:hlinkClick r:id="rId6" action="ppaction://hlinksldjump"/>
            <a:extLst>
              <a:ext uri="{FF2B5EF4-FFF2-40B4-BE49-F238E27FC236}">
                <a16:creationId xmlns:a16="http://schemas.microsoft.com/office/drawing/2014/main" id="{236002E6-DBE5-3175-F3B4-63BF171618CB}"/>
              </a:ext>
            </a:extLst>
          </p:cNvPr>
          <p:cNvSpPr/>
          <p:nvPr/>
        </p:nvSpPr>
        <p:spPr>
          <a:xfrm>
            <a:off x="2915983" y="1580948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A1</a:t>
            </a:r>
          </a:p>
        </p:txBody>
      </p:sp>
      <p:sp>
        <p:nvSpPr>
          <p:cNvPr id="16" name="Pil: vinkeltegn 15">
            <a:hlinkClick r:id="rId7" action="ppaction://hlinksldjump"/>
            <a:extLst>
              <a:ext uri="{FF2B5EF4-FFF2-40B4-BE49-F238E27FC236}">
                <a16:creationId xmlns:a16="http://schemas.microsoft.com/office/drawing/2014/main" id="{A1C1196D-45DF-1EF8-BBB8-B06A13F9854D}"/>
              </a:ext>
            </a:extLst>
          </p:cNvPr>
          <p:cNvSpPr/>
          <p:nvPr/>
        </p:nvSpPr>
        <p:spPr>
          <a:xfrm>
            <a:off x="5889107" y="1580949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A2</a:t>
            </a:r>
          </a:p>
        </p:txBody>
      </p:sp>
      <p:sp>
        <p:nvSpPr>
          <p:cNvPr id="17" name="Pil: vinkeltegn 16">
            <a:hlinkClick r:id="rId8" action="ppaction://hlinksldjump"/>
            <a:extLst>
              <a:ext uri="{FF2B5EF4-FFF2-40B4-BE49-F238E27FC236}">
                <a16:creationId xmlns:a16="http://schemas.microsoft.com/office/drawing/2014/main" id="{A604DB50-AFF6-03FD-ABBB-447E1463EE35}"/>
              </a:ext>
            </a:extLst>
          </p:cNvPr>
          <p:cNvSpPr/>
          <p:nvPr/>
        </p:nvSpPr>
        <p:spPr>
          <a:xfrm>
            <a:off x="7039031" y="1580949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S3</a:t>
            </a:r>
          </a:p>
        </p:txBody>
      </p:sp>
      <p:sp>
        <p:nvSpPr>
          <p:cNvPr id="18" name="Pil: vinkeltegn 17">
            <a:hlinkClick r:id="rId9" action="ppaction://hlinksldjump"/>
            <a:extLst>
              <a:ext uri="{FF2B5EF4-FFF2-40B4-BE49-F238E27FC236}">
                <a16:creationId xmlns:a16="http://schemas.microsoft.com/office/drawing/2014/main" id="{FF3E3DD8-4E3E-2B00-3F98-7804FEF4FFAB}"/>
              </a:ext>
            </a:extLst>
          </p:cNvPr>
          <p:cNvSpPr/>
          <p:nvPr/>
        </p:nvSpPr>
        <p:spPr>
          <a:xfrm>
            <a:off x="8188955" y="1580949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A3</a:t>
            </a:r>
          </a:p>
        </p:txBody>
      </p:sp>
      <p:sp>
        <p:nvSpPr>
          <p:cNvPr id="19" name="Pil: vinkeltegn 18">
            <a:hlinkClick r:id="rId10" action="ppaction://hlinksldjump"/>
            <a:extLst>
              <a:ext uri="{FF2B5EF4-FFF2-40B4-BE49-F238E27FC236}">
                <a16:creationId xmlns:a16="http://schemas.microsoft.com/office/drawing/2014/main" id="{E3ABD1E2-2679-1BC4-1C7E-007714A860EB}"/>
              </a:ext>
            </a:extLst>
          </p:cNvPr>
          <p:cNvSpPr/>
          <p:nvPr/>
        </p:nvSpPr>
        <p:spPr>
          <a:xfrm>
            <a:off x="9338879" y="1580949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S4</a:t>
            </a:r>
          </a:p>
        </p:txBody>
      </p:sp>
      <p:sp>
        <p:nvSpPr>
          <p:cNvPr id="20" name="Pil: femkant 19">
            <a:hlinkClick r:id="rId11" action="ppaction://hlinksldjump"/>
            <a:extLst>
              <a:ext uri="{FF2B5EF4-FFF2-40B4-BE49-F238E27FC236}">
                <a16:creationId xmlns:a16="http://schemas.microsoft.com/office/drawing/2014/main" id="{95BFDE43-1DB5-62A9-6ED4-3AA3CC708644}"/>
              </a:ext>
            </a:extLst>
          </p:cNvPr>
          <p:cNvSpPr/>
          <p:nvPr/>
        </p:nvSpPr>
        <p:spPr>
          <a:xfrm>
            <a:off x="664227" y="1580947"/>
            <a:ext cx="1155031" cy="385871"/>
          </a:xfrm>
          <a:prstGeom prst="homePlate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S0</a:t>
            </a:r>
          </a:p>
        </p:txBody>
      </p:sp>
      <p:sp>
        <p:nvSpPr>
          <p:cNvPr id="21" name="Rektangel: avrundede hjørner 20">
            <a:hlinkClick r:id="rId12" action="ppaction://hlinksldjump"/>
            <a:extLst>
              <a:ext uri="{FF2B5EF4-FFF2-40B4-BE49-F238E27FC236}">
                <a16:creationId xmlns:a16="http://schemas.microsoft.com/office/drawing/2014/main" id="{71DED3F6-7D7C-2B31-E2CC-BAACF33FFE92}"/>
              </a:ext>
            </a:extLst>
          </p:cNvPr>
          <p:cNvSpPr/>
          <p:nvPr/>
        </p:nvSpPr>
        <p:spPr>
          <a:xfrm>
            <a:off x="603642" y="6057899"/>
            <a:ext cx="1554341" cy="385871"/>
          </a:xfrm>
          <a:prstGeom prst="roundRect">
            <a:avLst/>
          </a:prstGeom>
          <a:solidFill>
            <a:srgbClr val="008C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100">
                <a:latin typeface="Arial Nova" panose="020B0504020202020204" pitchFamily="34" charset="0"/>
              </a:rPr>
              <a:t>Tilbake til oversikt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AE94F05D-C887-3C2F-6EBE-9A327FC1434F}"/>
              </a:ext>
            </a:extLst>
          </p:cNvPr>
          <p:cNvSpPr txBox="1"/>
          <p:nvPr/>
        </p:nvSpPr>
        <p:spPr>
          <a:xfrm>
            <a:off x="664227" y="3658216"/>
            <a:ext cx="1097960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>
                <a:solidFill>
                  <a:srgbClr val="001A58"/>
                </a:solidFill>
                <a:latin typeface="Arial Nova" panose="020B0504020202020204" pitchFamily="34" charset="0"/>
                <a:ea typeface="+mj-ea"/>
                <a:cs typeface="Calibri"/>
              </a:rPr>
              <a:t>Kompetansemål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>
                <a:solidFill>
                  <a:srgbClr val="001A58"/>
                </a:solidFill>
                <a:latin typeface="Arial Nova" panose="020B0504020202020204" pitchFamily="34" charset="0"/>
                <a:ea typeface="+mj-ea"/>
                <a:cs typeface="Calibri"/>
              </a:rPr>
              <a:t>Veiledere skal være i stand til å lage en handlingsplan for å gjennomføre tiltakene som er prioritert fra kartleggingen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>
                <a:solidFill>
                  <a:srgbClr val="001A58"/>
                </a:solidFill>
                <a:latin typeface="Arial Nova" panose="020B0504020202020204" pitchFamily="34" charset="0"/>
                <a:ea typeface="+mj-ea"/>
                <a:cs typeface="Calibri"/>
              </a:rPr>
              <a:t>Veilederne kan identifisere en høyrisikosituasjon typisk for oppvekst og foreklare hvorfor den utløser DPIA, samt gjennomføre en DPIA-prosess.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>
                <a:solidFill>
                  <a:srgbClr val="001A58"/>
                </a:solidFill>
                <a:latin typeface="Arial Nova" panose="020B0504020202020204" pitchFamily="34" charset="0"/>
                <a:ea typeface="+mj-ea"/>
                <a:cs typeface="Calibri"/>
              </a:rPr>
              <a:t>Deltakerne kan vurdere risiko i ett konkret læringsverktøy, inkludert vurdering av konsekvens for elever/ foresatte og foreslå tiltak som svarer på identifisert risiko.</a:t>
            </a:r>
          </a:p>
        </p:txBody>
      </p:sp>
    </p:spTree>
    <p:extLst>
      <p:ext uri="{BB962C8B-B14F-4D97-AF65-F5344CB8AC3E}">
        <p14:creationId xmlns:p14="http://schemas.microsoft.com/office/powerpoint/2010/main" val="1286821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4B1989-0469-238D-95D5-9D5E42676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2CD7B31-819C-6311-D327-5E4BA238E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1400">
                <a:solidFill>
                  <a:srgbClr val="008CD3"/>
                </a:solidFill>
                <a:latin typeface="Franklin Gothic Heavy" panose="020B0903020102020204" pitchFamily="34" charset="0"/>
              </a:rPr>
              <a:t>Arrangør</a:t>
            </a:r>
            <a:br>
              <a:rPr lang="nb-NO"/>
            </a:br>
            <a:r>
              <a:rPr lang="nb-NO">
                <a:latin typeface="Franklin Gothic Heavy" panose="020B0903020102020204" pitchFamily="34" charset="0"/>
              </a:rPr>
              <a:t>Prosessguide</a:t>
            </a:r>
          </a:p>
        </p:txBody>
      </p:sp>
      <p:graphicFrame>
        <p:nvGraphicFramePr>
          <p:cNvPr id="4" name="Plassholder for innhold 3">
            <a:extLst>
              <a:ext uri="{FF2B5EF4-FFF2-40B4-BE49-F238E27FC236}">
                <a16:creationId xmlns:a16="http://schemas.microsoft.com/office/drawing/2014/main" id="{6D4757C8-5E4A-5121-5D7B-0D3FC245CE4D}"/>
              </a:ext>
            </a:extLst>
          </p:cNvPr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3103273528"/>
              </p:ext>
            </p:extLst>
          </p:nvPr>
        </p:nvGraphicFramePr>
        <p:xfrm>
          <a:off x="609600" y="1958975"/>
          <a:ext cx="10972800" cy="36118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547004">
                  <a:extLst>
                    <a:ext uri="{9D8B030D-6E8A-4147-A177-3AD203B41FA5}">
                      <a16:colId xmlns:a16="http://schemas.microsoft.com/office/drawing/2014/main" val="2334607855"/>
                    </a:ext>
                  </a:extLst>
                </a:gridCol>
                <a:gridCol w="3939396">
                  <a:extLst>
                    <a:ext uri="{9D8B030D-6E8A-4147-A177-3AD203B41FA5}">
                      <a16:colId xmlns:a16="http://schemas.microsoft.com/office/drawing/2014/main" val="2287766485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650253514"/>
                    </a:ext>
                  </a:extLst>
                </a:gridCol>
              </a:tblGrid>
              <a:tr h="0">
                <a:tc gridSpan="3">
                  <a:txBody>
                    <a:bodyPr/>
                    <a:lstStyle/>
                    <a:p>
                      <a:r>
                        <a:rPr lang="nb-NO" sz="1400" b="1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Samling 2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 sz="1100">
                        <a:latin typeface="Arial Nova" panose="020B05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 sz="1100">
                        <a:solidFill>
                          <a:schemeClr val="bg1"/>
                        </a:solidFill>
                        <a:latin typeface="Arial Nova" panose="020B0504020202020204" pitchFamily="34" charset="0"/>
                      </a:endParaRPr>
                    </a:p>
                  </a:txBody>
                  <a:tcPr>
                    <a:solidFill>
                      <a:srgbClr val="001A5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888446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110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Tentativ dato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100">
                          <a:latin typeface="Arial Nova" panose="020B0504020202020204" pitchFamily="34" charset="0"/>
                        </a:rPr>
                        <a:t>Desember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10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Gjøremål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615679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110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Fase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100">
                          <a:latin typeface="Arial Nova" panose="020B0504020202020204" pitchFamily="34" charset="0"/>
                        </a:rPr>
                        <a:t>Kartlegging og prioritering 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nb-NO" sz="1100" b="1">
                          <a:latin typeface="Arial Nova" panose="020B0504020202020204" pitchFamily="34" charset="0"/>
                        </a:rPr>
                        <a:t>Før samlingen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q"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Les gjennom presentasjoner og ressurser til samling 2 på SkoleSec sine nettsider. Tilpass presentasjon og agenda til lokale forhold.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q"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Avklar kompetanseløft med relevant fagperson. Ta kontakt med SkoleSec dersom du ønsker innspill på hvem som kan holde slike kompetanseløft.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q"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Send ut møteinnkalling til veiledere.</a:t>
                      </a:r>
                    </a:p>
                    <a:p>
                      <a:pPr marL="171450" marR="0" lvl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Gjør klar forberedelser for veiledere på felles område og send ut informasjon.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q"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Send ut møteinnkalling til deltakerne.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q"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Gjør klar forberedelser for deltakere på felles område og send ut informasjon.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nb-NO" sz="1100" b="1">
                        <a:latin typeface="Arial Nova" panose="020B050402020202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nb-NO" sz="1100" b="1">
                          <a:latin typeface="Arial Nova" panose="020B0504020202020204" pitchFamily="34" charset="0"/>
                        </a:rPr>
                        <a:t>Under samlingen</a:t>
                      </a:r>
                    </a:p>
                    <a:p>
                      <a:pPr marL="171450" marR="0" lvl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Legg frem forberedelsene til arbeidsmøte 2.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nb-NO" sz="1100" b="1">
                        <a:latin typeface="Arial Nova" panose="020B050402020202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nb-NO" sz="1100" b="1">
                          <a:latin typeface="Arial Nova" panose="020B0504020202020204" pitchFamily="34" charset="0"/>
                        </a:rPr>
                        <a:t>Etter samlingen</a:t>
                      </a:r>
                      <a:endParaRPr lang="nb-NO" sz="1100">
                        <a:latin typeface="Arial Nova" panose="020B0504020202020204" pitchFamily="34" charset="0"/>
                      </a:endParaRPr>
                    </a:p>
                    <a:p>
                      <a:pPr marL="171450" indent="-171450">
                        <a:buFont typeface="Wingdings" panose="05000000000000000000" pitchFamily="2" charset="2"/>
                        <a:buChar char="q"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Send ut presentasjon fra samlingene til veiledere og deltakere, sammen med en påminnelse om forberedelser til arbeidsmøte 2.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744524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110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Tema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100">
                          <a:latin typeface="Arial Nova" panose="020B0504020202020204" pitchFamily="34" charset="0"/>
                        </a:rPr>
                        <a:t>Personopplysningssikkerhet (ROS)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Arial Nova" panose="020B05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190403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110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Agenda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100" b="1">
                          <a:latin typeface="Arial Nova" panose="020B0504020202020204" pitchFamily="34" charset="0"/>
                        </a:rPr>
                        <a:t>Del 1 for veiledere:</a:t>
                      </a:r>
                    </a:p>
                    <a:p>
                      <a:r>
                        <a:rPr lang="nb-NO" sz="1100">
                          <a:latin typeface="Arial Nova" panose="020B0504020202020204" pitchFamily="34" charset="0"/>
                        </a:rPr>
                        <a:t>NN.00 Velkommen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NN.05 Kompetanseløft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NN.45 Gruppetid – Kartleggingsverktøyet 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NN.15 Veiledningsgrupper – Samling 2</a:t>
                      </a:r>
                    </a:p>
                    <a:p>
                      <a:endParaRPr lang="nb-NO" sz="1100">
                        <a:latin typeface="Arial Nova" panose="020B0504020202020204" pitchFamily="34" charset="0"/>
                      </a:endParaRPr>
                    </a:p>
                    <a:p>
                      <a:r>
                        <a:rPr lang="nb-NO" sz="1100" b="1">
                          <a:latin typeface="Arial Nova" panose="020B0504020202020204" pitchFamily="34" charset="0"/>
                        </a:rPr>
                        <a:t>Del 2 for deltakere: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NN.30 Velkommen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NN.35 Informasjon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NN.40 Kompetanseløft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NN.20 Faglig gruppearbeid 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NN.45 Oppsummering og avslutning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Arial Nova" panose="020B05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977385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110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Ressurser/materiell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100">
                          <a:latin typeface="Arial Nova" panose="020B0504020202020204" pitchFamily="34" charset="0"/>
                        </a:rPr>
                        <a:t>Ressurser og materiell til samlingen er tilgjengelig på SkoleSec sine nettsider: </a:t>
                      </a:r>
                      <a:r>
                        <a:rPr lang="nb-NO" sz="1100">
                          <a:latin typeface="Arial Nova" panose="020B0504020202020204" pitchFamily="34" charset="0"/>
                          <a:hlinkClick r:id="rId2"/>
                        </a:rPr>
                        <a:t>trykk her</a:t>
                      </a:r>
                      <a:endParaRPr lang="nb-NO" sz="1100">
                        <a:latin typeface="Arial Nova" panose="020B0504020202020204" pitchFamily="34" charset="0"/>
                      </a:endParaRPr>
                    </a:p>
                  </a:txBody>
                  <a:tcPr>
                    <a:solidFill>
                      <a:srgbClr val="E9EDF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Arial Nova" panose="020B05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246568"/>
                  </a:ext>
                </a:extLst>
              </a:tr>
            </a:tbl>
          </a:graphicData>
        </a:graphic>
      </p:graphicFrame>
      <p:sp>
        <p:nvSpPr>
          <p:cNvPr id="22" name="Pil: vinkeltegn 21">
            <a:hlinkClick r:id="rId3" action="ppaction://hlinksldjump"/>
            <a:extLst>
              <a:ext uri="{FF2B5EF4-FFF2-40B4-BE49-F238E27FC236}">
                <a16:creationId xmlns:a16="http://schemas.microsoft.com/office/drawing/2014/main" id="{B9F5575D-37E9-4717-80AC-08ADC0B0B3CC}"/>
              </a:ext>
            </a:extLst>
          </p:cNvPr>
          <p:cNvSpPr/>
          <p:nvPr/>
        </p:nvSpPr>
        <p:spPr>
          <a:xfrm>
            <a:off x="4004473" y="355651"/>
            <a:ext cx="1821072" cy="385871"/>
          </a:xfrm>
          <a:prstGeom prst="chevron">
            <a:avLst/>
          </a:prstGeom>
          <a:solidFill>
            <a:srgbClr val="001A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latin typeface="Arial Nova" panose="020B0504020202020204" pitchFamily="34" charset="0"/>
              </a:rPr>
              <a:t>Samling 2</a:t>
            </a:r>
          </a:p>
        </p:txBody>
      </p:sp>
      <p:sp>
        <p:nvSpPr>
          <p:cNvPr id="23" name="Pil: vinkeltegn 22">
            <a:hlinkClick r:id="rId4" action="ppaction://hlinksldjump"/>
            <a:extLst>
              <a:ext uri="{FF2B5EF4-FFF2-40B4-BE49-F238E27FC236}">
                <a16:creationId xmlns:a16="http://schemas.microsoft.com/office/drawing/2014/main" id="{73CED7E4-9B33-D00B-F130-2E2586A311D7}"/>
              </a:ext>
            </a:extLst>
          </p:cNvPr>
          <p:cNvSpPr/>
          <p:nvPr/>
        </p:nvSpPr>
        <p:spPr>
          <a:xfrm>
            <a:off x="10428220" y="355652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Veien videre</a:t>
            </a:r>
          </a:p>
        </p:txBody>
      </p:sp>
      <p:sp>
        <p:nvSpPr>
          <p:cNvPr id="24" name="Pil: vinkeltegn 23">
            <a:hlinkClick r:id="rId5" action="ppaction://hlinksldjump"/>
            <a:extLst>
              <a:ext uri="{FF2B5EF4-FFF2-40B4-BE49-F238E27FC236}">
                <a16:creationId xmlns:a16="http://schemas.microsoft.com/office/drawing/2014/main" id="{F1D59A6B-FA00-4AAE-414E-13973CACF169}"/>
              </a:ext>
            </a:extLst>
          </p:cNvPr>
          <p:cNvSpPr/>
          <p:nvPr/>
        </p:nvSpPr>
        <p:spPr>
          <a:xfrm>
            <a:off x="1705475" y="355652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S1</a:t>
            </a:r>
          </a:p>
        </p:txBody>
      </p:sp>
      <p:sp>
        <p:nvSpPr>
          <p:cNvPr id="25" name="Pil: vinkeltegn 24">
            <a:hlinkClick r:id="rId6" action="ppaction://hlinksldjump"/>
            <a:extLst>
              <a:ext uri="{FF2B5EF4-FFF2-40B4-BE49-F238E27FC236}">
                <a16:creationId xmlns:a16="http://schemas.microsoft.com/office/drawing/2014/main" id="{409D4FE1-B710-8E5F-34AC-6D1CBA8BC6B8}"/>
              </a:ext>
            </a:extLst>
          </p:cNvPr>
          <p:cNvSpPr/>
          <p:nvPr/>
        </p:nvSpPr>
        <p:spPr>
          <a:xfrm>
            <a:off x="2855399" y="355652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A1</a:t>
            </a:r>
          </a:p>
        </p:txBody>
      </p:sp>
      <p:sp>
        <p:nvSpPr>
          <p:cNvPr id="26" name="Pil: vinkeltegn 25">
            <a:hlinkClick r:id="rId7" action="ppaction://hlinksldjump"/>
            <a:extLst>
              <a:ext uri="{FF2B5EF4-FFF2-40B4-BE49-F238E27FC236}">
                <a16:creationId xmlns:a16="http://schemas.microsoft.com/office/drawing/2014/main" id="{5A0932C5-CFF4-E6AB-B8E0-67F32DB89306}"/>
              </a:ext>
            </a:extLst>
          </p:cNvPr>
          <p:cNvSpPr/>
          <p:nvPr/>
        </p:nvSpPr>
        <p:spPr>
          <a:xfrm>
            <a:off x="5828523" y="355653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A2</a:t>
            </a:r>
          </a:p>
        </p:txBody>
      </p:sp>
      <p:sp>
        <p:nvSpPr>
          <p:cNvPr id="27" name="Pil: vinkeltegn 26">
            <a:hlinkClick r:id="rId8" action="ppaction://hlinksldjump"/>
            <a:extLst>
              <a:ext uri="{FF2B5EF4-FFF2-40B4-BE49-F238E27FC236}">
                <a16:creationId xmlns:a16="http://schemas.microsoft.com/office/drawing/2014/main" id="{438A5298-289B-D895-E168-E27F6C202D1B}"/>
              </a:ext>
            </a:extLst>
          </p:cNvPr>
          <p:cNvSpPr/>
          <p:nvPr/>
        </p:nvSpPr>
        <p:spPr>
          <a:xfrm>
            <a:off x="6978447" y="355653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S3</a:t>
            </a:r>
          </a:p>
        </p:txBody>
      </p:sp>
      <p:sp>
        <p:nvSpPr>
          <p:cNvPr id="28" name="Pil: vinkeltegn 27">
            <a:hlinkClick r:id="rId9" action="ppaction://hlinksldjump"/>
            <a:extLst>
              <a:ext uri="{FF2B5EF4-FFF2-40B4-BE49-F238E27FC236}">
                <a16:creationId xmlns:a16="http://schemas.microsoft.com/office/drawing/2014/main" id="{AEE7A8C6-FFB7-D02E-2EB3-02A262DDDE1E}"/>
              </a:ext>
            </a:extLst>
          </p:cNvPr>
          <p:cNvSpPr/>
          <p:nvPr/>
        </p:nvSpPr>
        <p:spPr>
          <a:xfrm>
            <a:off x="8128371" y="355653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A3</a:t>
            </a:r>
          </a:p>
        </p:txBody>
      </p:sp>
      <p:sp>
        <p:nvSpPr>
          <p:cNvPr id="29" name="Pil: vinkeltegn 28">
            <a:hlinkClick r:id="rId10" action="ppaction://hlinksldjump"/>
            <a:extLst>
              <a:ext uri="{FF2B5EF4-FFF2-40B4-BE49-F238E27FC236}">
                <a16:creationId xmlns:a16="http://schemas.microsoft.com/office/drawing/2014/main" id="{744C01EC-246E-A17D-4E68-7BFAA00EAB2B}"/>
              </a:ext>
            </a:extLst>
          </p:cNvPr>
          <p:cNvSpPr/>
          <p:nvPr/>
        </p:nvSpPr>
        <p:spPr>
          <a:xfrm>
            <a:off x="9278295" y="355653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S4</a:t>
            </a:r>
          </a:p>
        </p:txBody>
      </p:sp>
      <p:sp>
        <p:nvSpPr>
          <p:cNvPr id="30" name="Pil: femkant 29">
            <a:hlinkClick r:id="rId11" action="ppaction://hlinksldjump"/>
            <a:extLst>
              <a:ext uri="{FF2B5EF4-FFF2-40B4-BE49-F238E27FC236}">
                <a16:creationId xmlns:a16="http://schemas.microsoft.com/office/drawing/2014/main" id="{EF828CDD-484C-6147-B8A1-3B63C0A6FC6D}"/>
              </a:ext>
            </a:extLst>
          </p:cNvPr>
          <p:cNvSpPr/>
          <p:nvPr/>
        </p:nvSpPr>
        <p:spPr>
          <a:xfrm>
            <a:off x="603643" y="355651"/>
            <a:ext cx="1155031" cy="385871"/>
          </a:xfrm>
          <a:prstGeom prst="homePlate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S0</a:t>
            </a:r>
          </a:p>
        </p:txBody>
      </p:sp>
      <p:sp>
        <p:nvSpPr>
          <p:cNvPr id="31" name="Rektangel: avrundede hjørner 30">
            <a:hlinkClick r:id="rId12" action="ppaction://hlinksldjump"/>
            <a:extLst>
              <a:ext uri="{FF2B5EF4-FFF2-40B4-BE49-F238E27FC236}">
                <a16:creationId xmlns:a16="http://schemas.microsoft.com/office/drawing/2014/main" id="{6263FA5D-4D2A-DAB1-F0E0-C1F287C7D691}"/>
              </a:ext>
            </a:extLst>
          </p:cNvPr>
          <p:cNvSpPr/>
          <p:nvPr/>
        </p:nvSpPr>
        <p:spPr>
          <a:xfrm>
            <a:off x="603642" y="6057899"/>
            <a:ext cx="1554341" cy="385871"/>
          </a:xfrm>
          <a:prstGeom prst="roundRect">
            <a:avLst/>
          </a:prstGeom>
          <a:solidFill>
            <a:srgbClr val="008C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100">
                <a:latin typeface="Arial Nova" panose="020B0504020202020204" pitchFamily="34" charset="0"/>
              </a:rPr>
              <a:t>Tilbake til oversikt</a:t>
            </a:r>
          </a:p>
        </p:txBody>
      </p:sp>
    </p:spTree>
    <p:extLst>
      <p:ext uri="{BB962C8B-B14F-4D97-AF65-F5344CB8AC3E}">
        <p14:creationId xmlns:p14="http://schemas.microsoft.com/office/powerpoint/2010/main" val="4029179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AE1E24-4894-277C-F083-C94FE1ED7B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B5C3E9B-D678-FE38-E09C-38F832807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1400">
                <a:solidFill>
                  <a:schemeClr val="accent2"/>
                </a:solidFill>
                <a:latin typeface="Franklin Gothic Heavy" panose="020B0903020102020204" pitchFamily="34" charset="0"/>
              </a:rPr>
              <a:t>Veileder</a:t>
            </a:r>
            <a:br>
              <a:rPr lang="nb-NO"/>
            </a:br>
            <a:r>
              <a:rPr lang="nb-NO">
                <a:latin typeface="Franklin Gothic Heavy" panose="020B0903020102020204" pitchFamily="34" charset="0"/>
              </a:rPr>
              <a:t>Prosessguide</a:t>
            </a:r>
          </a:p>
        </p:txBody>
      </p:sp>
      <p:graphicFrame>
        <p:nvGraphicFramePr>
          <p:cNvPr id="4" name="Plassholder for innhold 3">
            <a:extLst>
              <a:ext uri="{FF2B5EF4-FFF2-40B4-BE49-F238E27FC236}">
                <a16:creationId xmlns:a16="http://schemas.microsoft.com/office/drawing/2014/main" id="{63DBBC16-32E0-CFD0-C2E3-977DE7B9A3CA}"/>
              </a:ext>
            </a:extLst>
          </p:cNvPr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162214331"/>
              </p:ext>
            </p:extLst>
          </p:nvPr>
        </p:nvGraphicFramePr>
        <p:xfrm>
          <a:off x="609600" y="1958975"/>
          <a:ext cx="10972800" cy="36118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547004">
                  <a:extLst>
                    <a:ext uri="{9D8B030D-6E8A-4147-A177-3AD203B41FA5}">
                      <a16:colId xmlns:a16="http://schemas.microsoft.com/office/drawing/2014/main" val="2334607855"/>
                    </a:ext>
                  </a:extLst>
                </a:gridCol>
                <a:gridCol w="3939396">
                  <a:extLst>
                    <a:ext uri="{9D8B030D-6E8A-4147-A177-3AD203B41FA5}">
                      <a16:colId xmlns:a16="http://schemas.microsoft.com/office/drawing/2014/main" val="2287766485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650253514"/>
                    </a:ext>
                  </a:extLst>
                </a:gridCol>
              </a:tblGrid>
              <a:tr h="0">
                <a:tc gridSpan="3">
                  <a:txBody>
                    <a:bodyPr/>
                    <a:lstStyle/>
                    <a:p>
                      <a:r>
                        <a:rPr lang="nb-NO" sz="1400" b="1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Samling 2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 sz="1100">
                        <a:latin typeface="Arial Nova" panose="020B05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 sz="1100">
                        <a:solidFill>
                          <a:schemeClr val="bg1"/>
                        </a:solidFill>
                        <a:latin typeface="Arial Nova" panose="020B0504020202020204" pitchFamily="34" charset="0"/>
                      </a:endParaRPr>
                    </a:p>
                  </a:txBody>
                  <a:tcPr>
                    <a:solidFill>
                      <a:srgbClr val="001A5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888446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110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Tentativ dato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100">
                          <a:latin typeface="Arial Nova" panose="020B0504020202020204" pitchFamily="34" charset="0"/>
                        </a:rPr>
                        <a:t>Desember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10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Gjøremål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615679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110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Fase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100">
                          <a:latin typeface="Arial Nova" panose="020B0504020202020204" pitchFamily="34" charset="0"/>
                        </a:rPr>
                        <a:t>Kartlegging og prioritering 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nb-NO" sz="1100" b="1">
                          <a:latin typeface="Arial Nova" panose="020B0504020202020204" pitchFamily="34" charset="0"/>
                        </a:rPr>
                        <a:t>Før samlingen</a:t>
                      </a:r>
                    </a:p>
                    <a:p>
                      <a:pPr marL="171450" marR="0" lvl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Se gjennom presentasjoner og ressurser til samling 2 på SkoleSec sine nettsider.</a:t>
                      </a:r>
                    </a:p>
                    <a:p>
                      <a:pPr marL="171450" marR="0" lvl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Gjennomfør tilsendte forberedelser til samlingen.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q"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Gjør deg kjent med innholdet i den overordnede DPIA for læremidler med Feide pålogging.</a:t>
                      </a:r>
                    </a:p>
                    <a:p>
                      <a:pPr marL="171450" marR="0" lvl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nb-NO" sz="1100" b="0">
                          <a:latin typeface="Arial Nova" panose="020B0504020202020204" pitchFamily="34" charset="0"/>
                        </a:rPr>
                        <a:t>Noter 1-2 spørsmål til foredragsholder knyttet til foredrag om DPIA.</a:t>
                      </a:r>
                      <a:endParaRPr lang="nb-NO" sz="1100">
                        <a:latin typeface="Arial Nova" panose="020B050402020202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nb-NO" sz="1100" b="1">
                        <a:latin typeface="Arial Nova" panose="020B050402020202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nb-NO" sz="1100" b="1">
                          <a:latin typeface="Arial Nova" panose="020B0504020202020204" pitchFamily="34" charset="0"/>
                        </a:rPr>
                        <a:t>Under samlingen</a:t>
                      </a:r>
                    </a:p>
                    <a:p>
                      <a:pPr marL="171450" marR="0" lvl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Delta på faglig gruppearbeid med kommunen du veileder.</a:t>
                      </a:r>
                    </a:p>
                    <a:p>
                      <a:pPr marL="171450" marR="0" lvl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Planlegg tidspunkt for arbeidsmøte 2.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nb-NO" sz="1100" b="1">
                        <a:latin typeface="Arial Nova" panose="020B050402020202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nb-NO" sz="1100" b="1">
                          <a:latin typeface="Arial Nova" panose="020B0504020202020204" pitchFamily="34" charset="0"/>
                        </a:rPr>
                        <a:t>Etter samlingen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q"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Se gjennom presentasjonen som sendes ut i etterkant og planlegg forberedelsene til arbeidsmøte 2.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744524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110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Tema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100">
                          <a:latin typeface="Arial Nova" panose="020B0504020202020204" pitchFamily="34" charset="0"/>
                        </a:rPr>
                        <a:t>Personopplysningssikkerhet (ROS)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Arial Nova" panose="020B05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190403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110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Agenda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100" b="1">
                          <a:latin typeface="Arial Nova" panose="020B0504020202020204" pitchFamily="34" charset="0"/>
                        </a:rPr>
                        <a:t>Del 1 for veiledere:</a:t>
                      </a:r>
                    </a:p>
                    <a:p>
                      <a:r>
                        <a:rPr lang="nb-NO" sz="1100">
                          <a:latin typeface="Arial Nova" panose="020B0504020202020204" pitchFamily="34" charset="0"/>
                        </a:rPr>
                        <a:t>NN.00 Velkommen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NN.05 Kompetanseløft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NN.45 Gruppetid – Kartleggingsverktøyet 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NN.15 Veiledningsgrupper – Samling 2</a:t>
                      </a:r>
                    </a:p>
                    <a:p>
                      <a:endParaRPr lang="nb-NO" sz="1100">
                        <a:latin typeface="Arial Nova" panose="020B0504020202020204" pitchFamily="34" charset="0"/>
                      </a:endParaRPr>
                    </a:p>
                    <a:p>
                      <a:r>
                        <a:rPr lang="nb-NO" sz="1100" b="1">
                          <a:latin typeface="Arial Nova" panose="020B0504020202020204" pitchFamily="34" charset="0"/>
                        </a:rPr>
                        <a:t>Del 2 for deltakere: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NN.30 Velkommen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NN.35 Informasjon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NN.40 Kompetanseløft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NN.20 Faglig gruppearbeid 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NN.45 Oppsummering og avslutning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Arial Nova" panose="020B05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977385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110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Ressurser/materiell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100">
                          <a:latin typeface="Arial Nova" panose="020B0504020202020204" pitchFamily="34" charset="0"/>
                        </a:rPr>
                        <a:t>Ressurser og materiell til samlingen er tilgjengelig på SkoleSec sine nettsider: </a:t>
                      </a:r>
                      <a:r>
                        <a:rPr lang="nb-NO" sz="1100">
                          <a:latin typeface="Arial Nova" panose="020B0504020202020204" pitchFamily="34" charset="0"/>
                          <a:hlinkClick r:id="rId2"/>
                        </a:rPr>
                        <a:t>trykk her</a:t>
                      </a:r>
                      <a:endParaRPr lang="nb-NO" sz="1100">
                        <a:latin typeface="Arial Nova" panose="020B0504020202020204" pitchFamily="34" charset="0"/>
                      </a:endParaRPr>
                    </a:p>
                  </a:txBody>
                  <a:tcPr>
                    <a:solidFill>
                      <a:srgbClr val="E9EDF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Arial Nova" panose="020B05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246568"/>
                  </a:ext>
                </a:extLst>
              </a:tr>
            </a:tbl>
          </a:graphicData>
        </a:graphic>
      </p:graphicFrame>
      <p:sp>
        <p:nvSpPr>
          <p:cNvPr id="32" name="Pil: vinkeltegn 31">
            <a:hlinkClick r:id="rId3" action="ppaction://hlinksldjump"/>
            <a:extLst>
              <a:ext uri="{FF2B5EF4-FFF2-40B4-BE49-F238E27FC236}">
                <a16:creationId xmlns:a16="http://schemas.microsoft.com/office/drawing/2014/main" id="{DDDD5DA2-4BD3-3F08-865F-0C0EF104E55F}"/>
              </a:ext>
            </a:extLst>
          </p:cNvPr>
          <p:cNvSpPr/>
          <p:nvPr/>
        </p:nvSpPr>
        <p:spPr>
          <a:xfrm>
            <a:off x="4004473" y="355651"/>
            <a:ext cx="1821072" cy="385871"/>
          </a:xfrm>
          <a:prstGeom prst="chevron">
            <a:avLst/>
          </a:prstGeom>
          <a:solidFill>
            <a:srgbClr val="001A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latin typeface="Arial Nova" panose="020B0504020202020204" pitchFamily="34" charset="0"/>
              </a:rPr>
              <a:t>Samling 2</a:t>
            </a:r>
          </a:p>
        </p:txBody>
      </p:sp>
      <p:sp>
        <p:nvSpPr>
          <p:cNvPr id="33" name="Pil: vinkeltegn 32">
            <a:hlinkClick r:id="rId4" action="ppaction://hlinksldjump"/>
            <a:extLst>
              <a:ext uri="{FF2B5EF4-FFF2-40B4-BE49-F238E27FC236}">
                <a16:creationId xmlns:a16="http://schemas.microsoft.com/office/drawing/2014/main" id="{670FD7B0-EB27-09B1-6BCE-20F47DC92985}"/>
              </a:ext>
            </a:extLst>
          </p:cNvPr>
          <p:cNvSpPr/>
          <p:nvPr/>
        </p:nvSpPr>
        <p:spPr>
          <a:xfrm>
            <a:off x="10428220" y="355652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Veien videre</a:t>
            </a:r>
          </a:p>
        </p:txBody>
      </p:sp>
      <p:sp>
        <p:nvSpPr>
          <p:cNvPr id="34" name="Pil: vinkeltegn 33">
            <a:hlinkClick r:id="rId5" action="ppaction://hlinksldjump"/>
            <a:extLst>
              <a:ext uri="{FF2B5EF4-FFF2-40B4-BE49-F238E27FC236}">
                <a16:creationId xmlns:a16="http://schemas.microsoft.com/office/drawing/2014/main" id="{736F9DB6-D49F-D259-B792-A63016181B72}"/>
              </a:ext>
            </a:extLst>
          </p:cNvPr>
          <p:cNvSpPr/>
          <p:nvPr/>
        </p:nvSpPr>
        <p:spPr>
          <a:xfrm>
            <a:off x="1705475" y="355652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S1</a:t>
            </a:r>
          </a:p>
        </p:txBody>
      </p:sp>
      <p:sp>
        <p:nvSpPr>
          <p:cNvPr id="35" name="Pil: vinkeltegn 34">
            <a:hlinkClick r:id="rId6" action="ppaction://hlinksldjump"/>
            <a:extLst>
              <a:ext uri="{FF2B5EF4-FFF2-40B4-BE49-F238E27FC236}">
                <a16:creationId xmlns:a16="http://schemas.microsoft.com/office/drawing/2014/main" id="{13D2501A-EBEB-14F9-0B6A-9FC3DE1C757D}"/>
              </a:ext>
            </a:extLst>
          </p:cNvPr>
          <p:cNvSpPr/>
          <p:nvPr/>
        </p:nvSpPr>
        <p:spPr>
          <a:xfrm>
            <a:off x="2855399" y="355652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A1</a:t>
            </a:r>
          </a:p>
        </p:txBody>
      </p:sp>
      <p:sp>
        <p:nvSpPr>
          <p:cNvPr id="36" name="Pil: vinkeltegn 35">
            <a:hlinkClick r:id="rId7" action="ppaction://hlinksldjump"/>
            <a:extLst>
              <a:ext uri="{FF2B5EF4-FFF2-40B4-BE49-F238E27FC236}">
                <a16:creationId xmlns:a16="http://schemas.microsoft.com/office/drawing/2014/main" id="{5AEC0282-DA52-5574-CE6C-1C59B87F7BFC}"/>
              </a:ext>
            </a:extLst>
          </p:cNvPr>
          <p:cNvSpPr/>
          <p:nvPr/>
        </p:nvSpPr>
        <p:spPr>
          <a:xfrm>
            <a:off x="5828523" y="355653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A2</a:t>
            </a:r>
          </a:p>
        </p:txBody>
      </p:sp>
      <p:sp>
        <p:nvSpPr>
          <p:cNvPr id="37" name="Pil: vinkeltegn 36">
            <a:hlinkClick r:id="rId8" action="ppaction://hlinksldjump"/>
            <a:extLst>
              <a:ext uri="{FF2B5EF4-FFF2-40B4-BE49-F238E27FC236}">
                <a16:creationId xmlns:a16="http://schemas.microsoft.com/office/drawing/2014/main" id="{B631DAF3-08EA-02BC-2C0F-40F9856587C6}"/>
              </a:ext>
            </a:extLst>
          </p:cNvPr>
          <p:cNvSpPr/>
          <p:nvPr/>
        </p:nvSpPr>
        <p:spPr>
          <a:xfrm>
            <a:off x="6978447" y="355653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S3</a:t>
            </a:r>
          </a:p>
        </p:txBody>
      </p:sp>
      <p:sp>
        <p:nvSpPr>
          <p:cNvPr id="38" name="Pil: vinkeltegn 37">
            <a:hlinkClick r:id="rId9" action="ppaction://hlinksldjump"/>
            <a:extLst>
              <a:ext uri="{FF2B5EF4-FFF2-40B4-BE49-F238E27FC236}">
                <a16:creationId xmlns:a16="http://schemas.microsoft.com/office/drawing/2014/main" id="{4677659B-4881-8A46-A93B-55AF937A383B}"/>
              </a:ext>
            </a:extLst>
          </p:cNvPr>
          <p:cNvSpPr/>
          <p:nvPr/>
        </p:nvSpPr>
        <p:spPr>
          <a:xfrm>
            <a:off x="8128371" y="355653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A3</a:t>
            </a:r>
          </a:p>
        </p:txBody>
      </p:sp>
      <p:sp>
        <p:nvSpPr>
          <p:cNvPr id="39" name="Pil: vinkeltegn 38">
            <a:hlinkClick r:id="rId10" action="ppaction://hlinksldjump"/>
            <a:extLst>
              <a:ext uri="{FF2B5EF4-FFF2-40B4-BE49-F238E27FC236}">
                <a16:creationId xmlns:a16="http://schemas.microsoft.com/office/drawing/2014/main" id="{6EA973F1-D472-F63F-330B-7362D5E53DBB}"/>
              </a:ext>
            </a:extLst>
          </p:cNvPr>
          <p:cNvSpPr/>
          <p:nvPr/>
        </p:nvSpPr>
        <p:spPr>
          <a:xfrm>
            <a:off x="9278295" y="355653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S4</a:t>
            </a:r>
          </a:p>
        </p:txBody>
      </p:sp>
      <p:sp>
        <p:nvSpPr>
          <p:cNvPr id="40" name="Pil: femkant 39">
            <a:hlinkClick r:id="rId11" action="ppaction://hlinksldjump"/>
            <a:extLst>
              <a:ext uri="{FF2B5EF4-FFF2-40B4-BE49-F238E27FC236}">
                <a16:creationId xmlns:a16="http://schemas.microsoft.com/office/drawing/2014/main" id="{1E1615F8-5E05-8DB0-FC85-78BC25362F03}"/>
              </a:ext>
            </a:extLst>
          </p:cNvPr>
          <p:cNvSpPr/>
          <p:nvPr/>
        </p:nvSpPr>
        <p:spPr>
          <a:xfrm>
            <a:off x="603643" y="355651"/>
            <a:ext cx="1155031" cy="385871"/>
          </a:xfrm>
          <a:prstGeom prst="homePlate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S0</a:t>
            </a:r>
          </a:p>
        </p:txBody>
      </p:sp>
      <p:sp>
        <p:nvSpPr>
          <p:cNvPr id="41" name="Rektangel: avrundede hjørner 40">
            <a:hlinkClick r:id="rId12" action="ppaction://hlinksldjump"/>
            <a:extLst>
              <a:ext uri="{FF2B5EF4-FFF2-40B4-BE49-F238E27FC236}">
                <a16:creationId xmlns:a16="http://schemas.microsoft.com/office/drawing/2014/main" id="{7445C4BB-A3DD-366F-86E4-3BD32A31BFFF}"/>
              </a:ext>
            </a:extLst>
          </p:cNvPr>
          <p:cNvSpPr/>
          <p:nvPr/>
        </p:nvSpPr>
        <p:spPr>
          <a:xfrm>
            <a:off x="603642" y="6057899"/>
            <a:ext cx="1554341" cy="385871"/>
          </a:xfrm>
          <a:prstGeom prst="roundRect">
            <a:avLst/>
          </a:prstGeom>
          <a:solidFill>
            <a:srgbClr val="008C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100">
                <a:latin typeface="Arial Nova" panose="020B0504020202020204" pitchFamily="34" charset="0"/>
              </a:rPr>
              <a:t>Tilbake til oversikt</a:t>
            </a:r>
          </a:p>
        </p:txBody>
      </p:sp>
    </p:spTree>
    <p:extLst>
      <p:ext uri="{BB962C8B-B14F-4D97-AF65-F5344CB8AC3E}">
        <p14:creationId xmlns:p14="http://schemas.microsoft.com/office/powerpoint/2010/main" val="2275776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87A192-1333-44B4-04D6-20FD60D8C8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8EFB93F-BC22-B23A-9DD5-7760383800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4227" y="2290513"/>
            <a:ext cx="10979608" cy="1134305"/>
          </a:xfrm>
        </p:spPr>
        <p:txBody>
          <a:bodyPr/>
          <a:lstStyle/>
          <a:p>
            <a:r>
              <a:rPr kumimoji="0" lang="nb-NO" sz="3000" b="0" i="0" u="none" strike="noStrike" kern="1200" cap="none" spc="0" normalizeH="0" baseline="0" noProof="0">
                <a:ln>
                  <a:noFill/>
                </a:ln>
                <a:solidFill>
                  <a:srgbClr val="001A58"/>
                </a:solidFill>
                <a:effectLst/>
                <a:uLnTx/>
                <a:uFillTx/>
                <a:latin typeface="Franklin Gothic Heavy" panose="020B0903020102020204" pitchFamily="34" charset="0"/>
                <a:ea typeface="+mj-ea"/>
                <a:cs typeface="Calibri"/>
              </a:rPr>
              <a:t>Arbeidsmøte 2</a:t>
            </a:r>
            <a:br>
              <a:rPr kumimoji="0" lang="nb-NO" sz="3000" b="0" i="0" u="none" strike="noStrike" kern="1200" cap="none" spc="0" normalizeH="0" baseline="0" noProof="0">
                <a:ln>
                  <a:noFill/>
                </a:ln>
                <a:solidFill>
                  <a:srgbClr val="001A58"/>
                </a:solidFill>
                <a:effectLst/>
                <a:uLnTx/>
                <a:uFillTx/>
                <a:latin typeface="Franklin Gothic Heavy" panose="020B0903020102020204" pitchFamily="34" charset="0"/>
                <a:ea typeface="+mj-ea"/>
                <a:cs typeface="Calibri"/>
              </a:rPr>
            </a:br>
            <a:br>
              <a:rPr kumimoji="0" lang="nb-NO" sz="1400" b="0" i="0" u="none" strike="noStrike" kern="1200" cap="none" spc="0" normalizeH="0" baseline="0" noProof="0">
                <a:ln>
                  <a:noFill/>
                </a:ln>
                <a:solidFill>
                  <a:srgbClr val="001A58"/>
                </a:solidFill>
                <a:effectLst/>
                <a:uLnTx/>
                <a:uFillTx/>
                <a:latin typeface="Arial Nova" panose="020B0504020202020204" pitchFamily="34" charset="0"/>
              </a:rPr>
            </a:br>
            <a:r>
              <a:rPr lang="nb-NO" sz="1400">
                <a:latin typeface="Arial Nova" panose="020B0504020202020204" pitchFamily="34" charset="0"/>
              </a:rPr>
              <a:t>Veileder og deltakere møtes for å få tilbakemeldinger og forslag til sin handlingsplan slik at den kan fullføres/ferdigstilles i arbeidsmøtet.</a:t>
            </a:r>
            <a:endParaRPr lang="nb-NO"/>
          </a:p>
        </p:txBody>
      </p:sp>
      <p:sp>
        <p:nvSpPr>
          <p:cNvPr id="3" name="Pil: vinkeltegn 2">
            <a:hlinkClick r:id="rId2" action="ppaction://hlinksldjump"/>
            <a:extLst>
              <a:ext uri="{FF2B5EF4-FFF2-40B4-BE49-F238E27FC236}">
                <a16:creationId xmlns:a16="http://schemas.microsoft.com/office/drawing/2014/main" id="{AC55AD3F-EDE1-EF47-F14A-A9DEC4CCBA64}"/>
              </a:ext>
            </a:extLst>
          </p:cNvPr>
          <p:cNvSpPr/>
          <p:nvPr/>
        </p:nvSpPr>
        <p:spPr>
          <a:xfrm>
            <a:off x="5214981" y="1544371"/>
            <a:ext cx="1821072" cy="385871"/>
          </a:xfrm>
          <a:prstGeom prst="chevron">
            <a:avLst/>
          </a:prstGeom>
          <a:solidFill>
            <a:srgbClr val="001A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latin typeface="Arial Nova" panose="020B0504020202020204" pitchFamily="34" charset="0"/>
              </a:rPr>
              <a:t>Arbeidsmøte 2</a:t>
            </a:r>
          </a:p>
        </p:txBody>
      </p:sp>
      <p:sp>
        <p:nvSpPr>
          <p:cNvPr id="4" name="Pil: vinkeltegn 3">
            <a:hlinkClick r:id="rId3" action="ppaction://hlinksldjump"/>
            <a:extLst>
              <a:ext uri="{FF2B5EF4-FFF2-40B4-BE49-F238E27FC236}">
                <a16:creationId xmlns:a16="http://schemas.microsoft.com/office/drawing/2014/main" id="{C7440240-C6C6-F578-1BE1-F05A32C9C35C}"/>
              </a:ext>
            </a:extLst>
          </p:cNvPr>
          <p:cNvSpPr/>
          <p:nvPr/>
        </p:nvSpPr>
        <p:spPr>
          <a:xfrm>
            <a:off x="10488804" y="1544372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Veien videre</a:t>
            </a:r>
          </a:p>
        </p:txBody>
      </p:sp>
      <p:sp>
        <p:nvSpPr>
          <p:cNvPr id="5" name="Pil: vinkeltegn 4">
            <a:hlinkClick r:id="rId4" action="ppaction://hlinksldjump"/>
            <a:extLst>
              <a:ext uri="{FF2B5EF4-FFF2-40B4-BE49-F238E27FC236}">
                <a16:creationId xmlns:a16="http://schemas.microsoft.com/office/drawing/2014/main" id="{CC30C0A7-01D2-35B9-9C5B-1F9ABDE6E53B}"/>
              </a:ext>
            </a:extLst>
          </p:cNvPr>
          <p:cNvSpPr/>
          <p:nvPr/>
        </p:nvSpPr>
        <p:spPr>
          <a:xfrm>
            <a:off x="1789680" y="1544373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S1</a:t>
            </a:r>
          </a:p>
        </p:txBody>
      </p:sp>
      <p:sp>
        <p:nvSpPr>
          <p:cNvPr id="6" name="Pil: vinkeltegn 5">
            <a:hlinkClick r:id="rId5" action="ppaction://hlinksldjump"/>
            <a:extLst>
              <a:ext uri="{FF2B5EF4-FFF2-40B4-BE49-F238E27FC236}">
                <a16:creationId xmlns:a16="http://schemas.microsoft.com/office/drawing/2014/main" id="{F16B9846-D3A0-EA04-2BB6-FB8CF8ABD422}"/>
              </a:ext>
            </a:extLst>
          </p:cNvPr>
          <p:cNvSpPr/>
          <p:nvPr/>
        </p:nvSpPr>
        <p:spPr>
          <a:xfrm>
            <a:off x="2939604" y="1544373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A1</a:t>
            </a:r>
          </a:p>
        </p:txBody>
      </p:sp>
      <p:sp>
        <p:nvSpPr>
          <p:cNvPr id="7" name="Pil: vinkeltegn 6">
            <a:hlinkClick r:id="rId6" action="ppaction://hlinksldjump"/>
            <a:extLst>
              <a:ext uri="{FF2B5EF4-FFF2-40B4-BE49-F238E27FC236}">
                <a16:creationId xmlns:a16="http://schemas.microsoft.com/office/drawing/2014/main" id="{922E2298-BC58-095E-6110-314844883F3C}"/>
              </a:ext>
            </a:extLst>
          </p:cNvPr>
          <p:cNvSpPr/>
          <p:nvPr/>
        </p:nvSpPr>
        <p:spPr>
          <a:xfrm>
            <a:off x="4089528" y="1544373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S2</a:t>
            </a:r>
          </a:p>
        </p:txBody>
      </p:sp>
      <p:sp>
        <p:nvSpPr>
          <p:cNvPr id="8" name="Pil: vinkeltegn 7">
            <a:hlinkClick r:id="rId7" action="ppaction://hlinksldjump"/>
            <a:extLst>
              <a:ext uri="{FF2B5EF4-FFF2-40B4-BE49-F238E27FC236}">
                <a16:creationId xmlns:a16="http://schemas.microsoft.com/office/drawing/2014/main" id="{510175D3-5CEC-1CD6-68A8-4449A4393324}"/>
              </a:ext>
            </a:extLst>
          </p:cNvPr>
          <p:cNvSpPr/>
          <p:nvPr/>
        </p:nvSpPr>
        <p:spPr>
          <a:xfrm>
            <a:off x="7039031" y="1544373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S3</a:t>
            </a:r>
          </a:p>
        </p:txBody>
      </p:sp>
      <p:sp>
        <p:nvSpPr>
          <p:cNvPr id="9" name="Pil: vinkeltegn 8">
            <a:hlinkClick r:id="rId8" action="ppaction://hlinksldjump"/>
            <a:extLst>
              <a:ext uri="{FF2B5EF4-FFF2-40B4-BE49-F238E27FC236}">
                <a16:creationId xmlns:a16="http://schemas.microsoft.com/office/drawing/2014/main" id="{1A516B03-1770-691B-281C-30EB8ED44196}"/>
              </a:ext>
            </a:extLst>
          </p:cNvPr>
          <p:cNvSpPr/>
          <p:nvPr/>
        </p:nvSpPr>
        <p:spPr>
          <a:xfrm>
            <a:off x="8188955" y="1544373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A3</a:t>
            </a:r>
          </a:p>
        </p:txBody>
      </p:sp>
      <p:sp>
        <p:nvSpPr>
          <p:cNvPr id="10" name="Pil: vinkeltegn 9">
            <a:hlinkClick r:id="rId9" action="ppaction://hlinksldjump"/>
            <a:extLst>
              <a:ext uri="{FF2B5EF4-FFF2-40B4-BE49-F238E27FC236}">
                <a16:creationId xmlns:a16="http://schemas.microsoft.com/office/drawing/2014/main" id="{7F3621EE-18C7-E9BD-C3B5-F61ECF3C627D}"/>
              </a:ext>
            </a:extLst>
          </p:cNvPr>
          <p:cNvSpPr/>
          <p:nvPr/>
        </p:nvSpPr>
        <p:spPr>
          <a:xfrm>
            <a:off x="9338879" y="1544373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S4</a:t>
            </a:r>
          </a:p>
        </p:txBody>
      </p:sp>
      <p:sp>
        <p:nvSpPr>
          <p:cNvPr id="11" name="Pil: femkant 10">
            <a:hlinkClick r:id="rId10" action="ppaction://hlinksldjump"/>
            <a:extLst>
              <a:ext uri="{FF2B5EF4-FFF2-40B4-BE49-F238E27FC236}">
                <a16:creationId xmlns:a16="http://schemas.microsoft.com/office/drawing/2014/main" id="{A4FBF39E-09EB-F36A-E22B-F1AA95497605}"/>
              </a:ext>
            </a:extLst>
          </p:cNvPr>
          <p:cNvSpPr/>
          <p:nvPr/>
        </p:nvSpPr>
        <p:spPr>
          <a:xfrm>
            <a:off x="664227" y="1544371"/>
            <a:ext cx="1155031" cy="385871"/>
          </a:xfrm>
          <a:prstGeom prst="homePlate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S0</a:t>
            </a:r>
          </a:p>
        </p:txBody>
      </p:sp>
      <p:sp>
        <p:nvSpPr>
          <p:cNvPr id="12" name="Rektangel: avrundede hjørner 11">
            <a:hlinkClick r:id="rId11" action="ppaction://hlinksldjump"/>
            <a:extLst>
              <a:ext uri="{FF2B5EF4-FFF2-40B4-BE49-F238E27FC236}">
                <a16:creationId xmlns:a16="http://schemas.microsoft.com/office/drawing/2014/main" id="{F1706C50-7F86-1708-83CA-B1F4C691F5FD}"/>
              </a:ext>
            </a:extLst>
          </p:cNvPr>
          <p:cNvSpPr/>
          <p:nvPr/>
        </p:nvSpPr>
        <p:spPr>
          <a:xfrm>
            <a:off x="603642" y="6057899"/>
            <a:ext cx="1554341" cy="385871"/>
          </a:xfrm>
          <a:prstGeom prst="roundRect">
            <a:avLst/>
          </a:prstGeom>
          <a:solidFill>
            <a:srgbClr val="008C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100">
                <a:latin typeface="Arial Nova" panose="020B0504020202020204" pitchFamily="34" charset="0"/>
              </a:rPr>
              <a:t>Tilbake til oversikt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72DEDE0B-9BB7-8072-DB1A-796EA80C36D7}"/>
              </a:ext>
            </a:extLst>
          </p:cNvPr>
          <p:cNvSpPr txBox="1"/>
          <p:nvPr/>
        </p:nvSpPr>
        <p:spPr>
          <a:xfrm>
            <a:off x="664228" y="3429000"/>
            <a:ext cx="109796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>
                <a:solidFill>
                  <a:srgbClr val="001A58"/>
                </a:solidFill>
                <a:latin typeface="Arial Nova" panose="020B0504020202020204" pitchFamily="34" charset="0"/>
                <a:ea typeface="+mj-ea"/>
                <a:cs typeface="Calibri"/>
              </a:rPr>
              <a:t>Kompetansemål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>
                <a:solidFill>
                  <a:srgbClr val="001A58"/>
                </a:solidFill>
                <a:latin typeface="Arial Nova" panose="020B0504020202020204" pitchFamily="34" charset="0"/>
                <a:ea typeface="+mj-ea"/>
                <a:cs typeface="Calibri"/>
              </a:rPr>
              <a:t>Deltakerne skal være i stand til å lage en handlingsplan for å gjennomføre tiltakene som er prioritert fra kartleggingen</a:t>
            </a:r>
          </a:p>
        </p:txBody>
      </p:sp>
    </p:spTree>
    <p:extLst>
      <p:ext uri="{BB962C8B-B14F-4D97-AF65-F5344CB8AC3E}">
        <p14:creationId xmlns:p14="http://schemas.microsoft.com/office/powerpoint/2010/main" val="3430827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CF56F1-25F3-B213-A9EA-58084E47CD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F2B4DCB-1C69-6AA2-EE81-CE54674D9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1400">
                <a:solidFill>
                  <a:schemeClr val="accent2"/>
                </a:solidFill>
                <a:latin typeface="Franklin Gothic Heavy" panose="020B0903020102020204" pitchFamily="34" charset="0"/>
              </a:rPr>
              <a:t>Veileder</a:t>
            </a:r>
            <a:br>
              <a:rPr lang="nb-NO"/>
            </a:br>
            <a:r>
              <a:rPr lang="nb-NO">
                <a:latin typeface="Franklin Gothic Heavy" panose="020B0903020102020204" pitchFamily="34" charset="0"/>
              </a:rPr>
              <a:t>Prosessguide</a:t>
            </a:r>
          </a:p>
        </p:txBody>
      </p:sp>
      <p:graphicFrame>
        <p:nvGraphicFramePr>
          <p:cNvPr id="4" name="Plassholder for innhold 3">
            <a:extLst>
              <a:ext uri="{FF2B5EF4-FFF2-40B4-BE49-F238E27FC236}">
                <a16:creationId xmlns:a16="http://schemas.microsoft.com/office/drawing/2014/main" id="{0C55855C-6168-A6C5-1941-B28FBF4C5C10}"/>
              </a:ext>
            </a:extLst>
          </p:cNvPr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2895329595"/>
              </p:ext>
            </p:extLst>
          </p:nvPr>
        </p:nvGraphicFramePr>
        <p:xfrm>
          <a:off x="609600" y="1958975"/>
          <a:ext cx="10972800" cy="33375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547004">
                  <a:extLst>
                    <a:ext uri="{9D8B030D-6E8A-4147-A177-3AD203B41FA5}">
                      <a16:colId xmlns:a16="http://schemas.microsoft.com/office/drawing/2014/main" val="2334607855"/>
                    </a:ext>
                  </a:extLst>
                </a:gridCol>
                <a:gridCol w="3939396">
                  <a:extLst>
                    <a:ext uri="{9D8B030D-6E8A-4147-A177-3AD203B41FA5}">
                      <a16:colId xmlns:a16="http://schemas.microsoft.com/office/drawing/2014/main" val="2287766485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650253514"/>
                    </a:ext>
                  </a:extLst>
                </a:gridCol>
              </a:tblGrid>
              <a:tr h="0">
                <a:tc gridSpan="3">
                  <a:txBody>
                    <a:bodyPr/>
                    <a:lstStyle/>
                    <a:p>
                      <a:r>
                        <a:rPr lang="nb-NO" sz="1400" b="1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Arbeidsmøte 2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 sz="1100">
                        <a:latin typeface="Arial Nova" panose="020B05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 sz="1100">
                        <a:solidFill>
                          <a:schemeClr val="bg1"/>
                        </a:solidFill>
                        <a:latin typeface="Arial Nova" panose="020B0504020202020204" pitchFamily="34" charset="0"/>
                      </a:endParaRPr>
                    </a:p>
                  </a:txBody>
                  <a:tcPr>
                    <a:solidFill>
                      <a:srgbClr val="001A5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888446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110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Tentativ dato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100">
                          <a:latin typeface="Arial Nova" panose="020B0504020202020204" pitchFamily="34" charset="0"/>
                        </a:rPr>
                        <a:t>Januar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10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Gjøremål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615679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110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Fase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100">
                          <a:latin typeface="Arial Nova" panose="020B0504020202020204" pitchFamily="34" charset="0"/>
                        </a:rPr>
                        <a:t>Gjennomføring 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nb-NO" sz="1100" b="1">
                          <a:latin typeface="Arial Nova" panose="020B0504020202020204" pitchFamily="34" charset="0"/>
                        </a:rPr>
                        <a:t>Før samlingen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q"/>
                      </a:pPr>
                      <a:r>
                        <a:rPr lang="nb-NO" sz="1100" b="0">
                          <a:latin typeface="Arial Nova" panose="020B0504020202020204" pitchFamily="34" charset="0"/>
                        </a:rPr>
                        <a:t>Se gjennom ressurser til arbeidsmøte 2 på SkoleSec sine nettsider.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q"/>
                      </a:pPr>
                      <a:r>
                        <a:rPr lang="nb-NO" sz="1100" b="0">
                          <a:latin typeface="Arial Nova" panose="020B0504020202020204" pitchFamily="34" charset="0"/>
                        </a:rPr>
                        <a:t>Send ut innkalling til arbeidsmøte 2.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q"/>
                      </a:pPr>
                      <a:r>
                        <a:rPr lang="nb-NO" sz="1100" b="0">
                          <a:latin typeface="Arial Nova" panose="020B0504020202020204" pitchFamily="34" charset="0"/>
                        </a:rPr>
                        <a:t>Se gjennom kommunenes handlingsplaner.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q"/>
                      </a:pPr>
                      <a:r>
                        <a:rPr lang="nb-NO" sz="1100" b="0">
                          <a:latin typeface="Arial Nova" panose="020B0504020202020204" pitchFamily="34" charset="0"/>
                        </a:rPr>
                        <a:t>Forbered forslag/tilbakemeldinger rundt handlingsplanene til den enkelte kommune.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nb-NO" sz="1100" b="1">
                        <a:latin typeface="Arial Nova" panose="020B050402020202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nb-NO" sz="1100" b="1">
                          <a:latin typeface="Arial Nova" panose="020B0504020202020204" pitchFamily="34" charset="0"/>
                        </a:rPr>
                        <a:t>Under samlingen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q"/>
                      </a:pPr>
                      <a:r>
                        <a:rPr lang="nb-NO" sz="1100" b="0">
                          <a:latin typeface="Arial Nova" panose="020B0504020202020204" pitchFamily="34" charset="0"/>
                        </a:rPr>
                        <a:t>Diskuter handlingsplanene med kommunene.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q"/>
                      </a:pPr>
                      <a:r>
                        <a:rPr lang="nb-NO" sz="1100" b="0">
                          <a:latin typeface="Arial Nova" panose="020B0504020202020204" pitchFamily="34" charset="0"/>
                        </a:rPr>
                        <a:t>Gi kommunene forslag og tilbakemeldinger på handlingsplanene.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q"/>
                      </a:pPr>
                      <a:r>
                        <a:rPr lang="nb-NO" sz="1100" b="0">
                          <a:latin typeface="Arial Nova" panose="020B0504020202020204" pitchFamily="34" charset="0"/>
                        </a:rPr>
                        <a:t>Kommunene fullfører sine handlingsplaner basert på tilbakemeldinger og forslag.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q"/>
                      </a:pPr>
                      <a:r>
                        <a:rPr lang="nb-NO" sz="1100" b="0">
                          <a:latin typeface="Arial Nova" panose="020B0504020202020204" pitchFamily="34" charset="0"/>
                        </a:rPr>
                        <a:t>Gå gjennom forberedelsene kommunen skal gjøre til samling 3.</a:t>
                      </a:r>
                      <a:endParaRPr lang="nb-NO" sz="1100" b="1">
                        <a:latin typeface="Arial Nova" panose="020B050402020202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nb-NO" sz="1100" b="1">
                        <a:latin typeface="Arial Nova" panose="020B050402020202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nb-NO" sz="1100" b="1">
                          <a:latin typeface="Arial Nova" panose="020B0504020202020204" pitchFamily="34" charset="0"/>
                        </a:rPr>
                        <a:t>Etter samlingen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q"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Send en melding til kommunene du veileder med påminnelse om forberedelser til samling 3.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744524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110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Tema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100">
                          <a:latin typeface="Arial Nova" panose="020B0504020202020204" pitchFamily="34" charset="0"/>
                        </a:rPr>
                        <a:t>Gjennomføring 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Arial Nova" panose="020B05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190403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110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Agenda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100" b="1">
                          <a:latin typeface="Arial Nova" panose="020B0504020202020204" pitchFamily="34" charset="0"/>
                        </a:rPr>
                        <a:t>Arbeidsmøte 2:</a:t>
                      </a:r>
                    </a:p>
                    <a:p>
                      <a:r>
                        <a:rPr lang="nb-NO" sz="1100" b="0">
                          <a:latin typeface="Arial Nova" panose="020B0504020202020204" pitchFamily="34" charset="0"/>
                        </a:rPr>
                        <a:t>NN.00 Velkommen</a:t>
                      </a:r>
                    </a:p>
                    <a:p>
                      <a:r>
                        <a:rPr lang="nb-NO" sz="1100" b="0">
                          <a:latin typeface="Arial Nova" panose="020B0504020202020204" pitchFamily="34" charset="0"/>
                        </a:rPr>
                        <a:t>NN.05 Status arbeid i egen kommune</a:t>
                      </a:r>
                    </a:p>
                    <a:p>
                      <a:r>
                        <a:rPr lang="nb-NO" sz="1100" b="0">
                          <a:latin typeface="Arial Nova" panose="020B0504020202020204" pitchFamily="34" charset="0"/>
                        </a:rPr>
                        <a:t>NN.25	  Tilbakemelding og refleksjon </a:t>
                      </a:r>
                    </a:p>
                    <a:p>
                      <a:r>
                        <a:rPr lang="nb-NO" sz="1100" b="0">
                          <a:latin typeface="Arial Nova" panose="020B0504020202020204" pitchFamily="34" charset="0"/>
                        </a:rPr>
                        <a:t>NN.50 Neste samling</a:t>
                      </a:r>
                    </a:p>
                    <a:p>
                      <a:endParaRPr lang="nb-NO" sz="1100" b="0">
                        <a:latin typeface="Arial Nova" panose="020B0504020202020204" pitchFamily="34" charset="0"/>
                      </a:endParaRPr>
                    </a:p>
                  </a:txBody>
                  <a:tcPr>
                    <a:solidFill>
                      <a:srgbClr val="E9EDF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Arial Nova" panose="020B05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977385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110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Ressurser/materiell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Handlingsplaner i </a:t>
                      </a:r>
                      <a:r>
                        <a:rPr lang="nb-NO" sz="1100" err="1">
                          <a:latin typeface="Arial Nova" panose="020B0504020202020204" pitchFamily="34" charset="0"/>
                        </a:rPr>
                        <a:t>teamskanalen</a:t>
                      </a:r>
                      <a:r>
                        <a:rPr lang="nb-NO" sz="1100">
                          <a:latin typeface="Arial Nova" panose="020B0504020202020204" pitchFamily="34" charset="0"/>
                        </a:rPr>
                        <a:t> til den enkelte kommune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Ressurser og materiell til samlingen er tilgjengelig på SkoleSec sine nettsider: </a:t>
                      </a:r>
                      <a:r>
                        <a:rPr lang="nb-NO" sz="1100">
                          <a:latin typeface="Arial Nova" panose="020B0504020202020204" pitchFamily="34" charset="0"/>
                          <a:hlinkClick r:id="rId2"/>
                        </a:rPr>
                        <a:t>trykk her</a:t>
                      </a:r>
                      <a:endParaRPr lang="nb-NO" sz="1100">
                        <a:latin typeface="Arial Nova" panose="020B0504020202020204" pitchFamily="34" charset="0"/>
                      </a:endParaRPr>
                    </a:p>
                  </a:txBody>
                  <a:tcPr>
                    <a:solidFill>
                      <a:srgbClr val="E9EDF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Arial Nova" panose="020B05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246568"/>
                  </a:ext>
                </a:extLst>
              </a:tr>
            </a:tbl>
          </a:graphicData>
        </a:graphic>
      </p:graphicFrame>
      <p:sp>
        <p:nvSpPr>
          <p:cNvPr id="22" name="Pil: vinkeltegn 21">
            <a:hlinkClick r:id="rId3" action="ppaction://hlinksldjump"/>
            <a:extLst>
              <a:ext uri="{FF2B5EF4-FFF2-40B4-BE49-F238E27FC236}">
                <a16:creationId xmlns:a16="http://schemas.microsoft.com/office/drawing/2014/main" id="{E6549241-BC7D-A82D-915E-7F161EB5301E}"/>
              </a:ext>
            </a:extLst>
          </p:cNvPr>
          <p:cNvSpPr/>
          <p:nvPr/>
        </p:nvSpPr>
        <p:spPr>
          <a:xfrm>
            <a:off x="5154397" y="355651"/>
            <a:ext cx="1821072" cy="385871"/>
          </a:xfrm>
          <a:prstGeom prst="chevron">
            <a:avLst/>
          </a:prstGeom>
          <a:solidFill>
            <a:srgbClr val="001A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latin typeface="Arial Nova" panose="020B0504020202020204" pitchFamily="34" charset="0"/>
              </a:rPr>
              <a:t>Arbeidsmøte 2</a:t>
            </a:r>
          </a:p>
        </p:txBody>
      </p:sp>
      <p:sp>
        <p:nvSpPr>
          <p:cNvPr id="23" name="Pil: vinkeltegn 22">
            <a:hlinkClick r:id="rId4" action="ppaction://hlinksldjump"/>
            <a:extLst>
              <a:ext uri="{FF2B5EF4-FFF2-40B4-BE49-F238E27FC236}">
                <a16:creationId xmlns:a16="http://schemas.microsoft.com/office/drawing/2014/main" id="{005874AE-C78C-EA8E-250E-AB5AB4E36AA4}"/>
              </a:ext>
            </a:extLst>
          </p:cNvPr>
          <p:cNvSpPr/>
          <p:nvPr/>
        </p:nvSpPr>
        <p:spPr>
          <a:xfrm>
            <a:off x="10428220" y="355652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Veien videre</a:t>
            </a:r>
          </a:p>
        </p:txBody>
      </p:sp>
      <p:sp>
        <p:nvSpPr>
          <p:cNvPr id="24" name="Pil: vinkeltegn 23">
            <a:hlinkClick r:id="rId5" action="ppaction://hlinksldjump"/>
            <a:extLst>
              <a:ext uri="{FF2B5EF4-FFF2-40B4-BE49-F238E27FC236}">
                <a16:creationId xmlns:a16="http://schemas.microsoft.com/office/drawing/2014/main" id="{9784C7D5-F228-63B5-05B2-C8C9BAF011AF}"/>
              </a:ext>
            </a:extLst>
          </p:cNvPr>
          <p:cNvSpPr/>
          <p:nvPr/>
        </p:nvSpPr>
        <p:spPr>
          <a:xfrm>
            <a:off x="1729096" y="355653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S1</a:t>
            </a:r>
          </a:p>
        </p:txBody>
      </p:sp>
      <p:sp>
        <p:nvSpPr>
          <p:cNvPr id="25" name="Pil: vinkeltegn 24">
            <a:hlinkClick r:id="rId6" action="ppaction://hlinksldjump"/>
            <a:extLst>
              <a:ext uri="{FF2B5EF4-FFF2-40B4-BE49-F238E27FC236}">
                <a16:creationId xmlns:a16="http://schemas.microsoft.com/office/drawing/2014/main" id="{BCCD9E35-4FCA-F38E-3DC4-36EB76928DF6}"/>
              </a:ext>
            </a:extLst>
          </p:cNvPr>
          <p:cNvSpPr/>
          <p:nvPr/>
        </p:nvSpPr>
        <p:spPr>
          <a:xfrm>
            <a:off x="2879020" y="355653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A1</a:t>
            </a:r>
          </a:p>
        </p:txBody>
      </p:sp>
      <p:sp>
        <p:nvSpPr>
          <p:cNvPr id="26" name="Pil: vinkeltegn 25">
            <a:hlinkClick r:id="rId7" action="ppaction://hlinksldjump"/>
            <a:extLst>
              <a:ext uri="{FF2B5EF4-FFF2-40B4-BE49-F238E27FC236}">
                <a16:creationId xmlns:a16="http://schemas.microsoft.com/office/drawing/2014/main" id="{B6C19319-451C-5F2E-3065-416FA0569BBD}"/>
              </a:ext>
            </a:extLst>
          </p:cNvPr>
          <p:cNvSpPr/>
          <p:nvPr/>
        </p:nvSpPr>
        <p:spPr>
          <a:xfrm>
            <a:off x="4028944" y="355653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S2</a:t>
            </a:r>
          </a:p>
        </p:txBody>
      </p:sp>
      <p:sp>
        <p:nvSpPr>
          <p:cNvPr id="27" name="Pil: vinkeltegn 26">
            <a:hlinkClick r:id="rId8" action="ppaction://hlinksldjump"/>
            <a:extLst>
              <a:ext uri="{FF2B5EF4-FFF2-40B4-BE49-F238E27FC236}">
                <a16:creationId xmlns:a16="http://schemas.microsoft.com/office/drawing/2014/main" id="{C94F16FD-9689-5701-14FA-FF2210DB889C}"/>
              </a:ext>
            </a:extLst>
          </p:cNvPr>
          <p:cNvSpPr/>
          <p:nvPr/>
        </p:nvSpPr>
        <p:spPr>
          <a:xfrm>
            <a:off x="6978447" y="355653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S3</a:t>
            </a:r>
          </a:p>
        </p:txBody>
      </p:sp>
      <p:sp>
        <p:nvSpPr>
          <p:cNvPr id="28" name="Pil: vinkeltegn 27">
            <a:hlinkClick r:id="rId9" action="ppaction://hlinksldjump"/>
            <a:extLst>
              <a:ext uri="{FF2B5EF4-FFF2-40B4-BE49-F238E27FC236}">
                <a16:creationId xmlns:a16="http://schemas.microsoft.com/office/drawing/2014/main" id="{232D6C68-6BB3-0F2F-59E0-3A15BE85B7A8}"/>
              </a:ext>
            </a:extLst>
          </p:cNvPr>
          <p:cNvSpPr/>
          <p:nvPr/>
        </p:nvSpPr>
        <p:spPr>
          <a:xfrm>
            <a:off x="8128371" y="355653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A3</a:t>
            </a:r>
          </a:p>
        </p:txBody>
      </p:sp>
      <p:sp>
        <p:nvSpPr>
          <p:cNvPr id="29" name="Pil: vinkeltegn 28">
            <a:hlinkClick r:id="rId10" action="ppaction://hlinksldjump"/>
            <a:extLst>
              <a:ext uri="{FF2B5EF4-FFF2-40B4-BE49-F238E27FC236}">
                <a16:creationId xmlns:a16="http://schemas.microsoft.com/office/drawing/2014/main" id="{323FBAD2-F8F2-6E1B-9420-27A5B467A714}"/>
              </a:ext>
            </a:extLst>
          </p:cNvPr>
          <p:cNvSpPr/>
          <p:nvPr/>
        </p:nvSpPr>
        <p:spPr>
          <a:xfrm>
            <a:off x="9278295" y="355653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S4</a:t>
            </a:r>
          </a:p>
        </p:txBody>
      </p:sp>
      <p:sp>
        <p:nvSpPr>
          <p:cNvPr id="30" name="Pil: femkant 29">
            <a:hlinkClick r:id="rId11" action="ppaction://hlinksldjump"/>
            <a:extLst>
              <a:ext uri="{FF2B5EF4-FFF2-40B4-BE49-F238E27FC236}">
                <a16:creationId xmlns:a16="http://schemas.microsoft.com/office/drawing/2014/main" id="{E07837E4-E65A-6223-C5E4-4DDAB35E1CFC}"/>
              </a:ext>
            </a:extLst>
          </p:cNvPr>
          <p:cNvSpPr/>
          <p:nvPr/>
        </p:nvSpPr>
        <p:spPr>
          <a:xfrm>
            <a:off x="603643" y="355651"/>
            <a:ext cx="1155031" cy="385871"/>
          </a:xfrm>
          <a:prstGeom prst="homePlate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S0</a:t>
            </a:r>
          </a:p>
        </p:txBody>
      </p:sp>
      <p:sp>
        <p:nvSpPr>
          <p:cNvPr id="31" name="Rektangel: avrundede hjørner 30">
            <a:hlinkClick r:id="rId12" action="ppaction://hlinksldjump"/>
            <a:extLst>
              <a:ext uri="{FF2B5EF4-FFF2-40B4-BE49-F238E27FC236}">
                <a16:creationId xmlns:a16="http://schemas.microsoft.com/office/drawing/2014/main" id="{F08F95C6-3449-DD60-CDBE-0A9F605D24D1}"/>
              </a:ext>
            </a:extLst>
          </p:cNvPr>
          <p:cNvSpPr/>
          <p:nvPr/>
        </p:nvSpPr>
        <p:spPr>
          <a:xfrm>
            <a:off x="603642" y="6057899"/>
            <a:ext cx="1554341" cy="385871"/>
          </a:xfrm>
          <a:prstGeom prst="roundRect">
            <a:avLst/>
          </a:prstGeom>
          <a:solidFill>
            <a:srgbClr val="008C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100">
                <a:latin typeface="Arial Nova" panose="020B0504020202020204" pitchFamily="34" charset="0"/>
              </a:rPr>
              <a:t>Tilbake til oversikt</a:t>
            </a:r>
          </a:p>
        </p:txBody>
      </p:sp>
    </p:spTree>
    <p:extLst>
      <p:ext uri="{BB962C8B-B14F-4D97-AF65-F5344CB8AC3E}">
        <p14:creationId xmlns:p14="http://schemas.microsoft.com/office/powerpoint/2010/main" val="2616666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92B687-0F12-6E5F-22B2-9A8DE7AC0B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4B5899C-8830-E50C-4D19-67BADB1BD0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4227" y="2294695"/>
            <a:ext cx="10979608" cy="1134305"/>
          </a:xfrm>
        </p:spPr>
        <p:txBody>
          <a:bodyPr/>
          <a:lstStyle/>
          <a:p>
            <a:r>
              <a:rPr kumimoji="0" lang="nb-NO" sz="3000" b="0" i="0" u="none" strike="noStrike" kern="1200" cap="none" spc="0" normalizeH="0" baseline="0" noProof="0">
                <a:ln>
                  <a:noFill/>
                </a:ln>
                <a:solidFill>
                  <a:srgbClr val="001A58"/>
                </a:solidFill>
                <a:effectLst/>
                <a:uLnTx/>
                <a:uFillTx/>
                <a:latin typeface="Franklin Gothic Heavy" panose="020B0903020102020204" pitchFamily="34" charset="0"/>
                <a:ea typeface="+mj-ea"/>
                <a:cs typeface="Calibri"/>
              </a:rPr>
              <a:t>Samling 3</a:t>
            </a:r>
            <a:br>
              <a:rPr kumimoji="0" lang="nb-NO" sz="3000" b="0" i="0" u="none" strike="noStrike" kern="1200" cap="none" spc="0" normalizeH="0" baseline="0" noProof="0">
                <a:ln>
                  <a:noFill/>
                </a:ln>
                <a:solidFill>
                  <a:srgbClr val="001A58"/>
                </a:solidFill>
                <a:effectLst/>
                <a:uLnTx/>
                <a:uFillTx/>
                <a:latin typeface="Franklin Gothic Heavy" panose="020B0903020102020204" pitchFamily="34" charset="0"/>
                <a:ea typeface="+mj-ea"/>
                <a:cs typeface="Calibri"/>
              </a:rPr>
            </a:br>
            <a:br>
              <a:rPr kumimoji="0" lang="nb-NO" sz="1400" b="0" i="0" u="none" strike="noStrike" kern="1200" cap="none" spc="0" normalizeH="0" baseline="0" noProof="0">
                <a:ln>
                  <a:noFill/>
                </a:ln>
                <a:solidFill>
                  <a:srgbClr val="001A58"/>
                </a:solidFill>
                <a:effectLst/>
                <a:uLnTx/>
                <a:uFillTx/>
                <a:latin typeface="Arial Nova" panose="020B0504020202020204" pitchFamily="34" charset="0"/>
              </a:rPr>
            </a:br>
            <a:r>
              <a:rPr kumimoji="0" lang="nb-NO" sz="1600" b="0" i="0" u="none" strike="noStrike" kern="1200" cap="none" spc="0" normalizeH="0" baseline="0" noProof="0">
                <a:ln>
                  <a:noFill/>
                </a:ln>
                <a:solidFill>
                  <a:srgbClr val="001A58"/>
                </a:solidFill>
                <a:effectLst/>
                <a:uLnTx/>
                <a:uFillTx/>
                <a:latin typeface="Arial Nova" panose="020B0504020202020204" pitchFamily="34" charset="0"/>
                <a:ea typeface="+mj-ea"/>
                <a:cs typeface="Calibri"/>
              </a:rPr>
              <a:t>​</a:t>
            </a:r>
            <a:r>
              <a:rPr kumimoji="0" lang="nb-NO" sz="1400" b="0" i="0" u="none" strike="noStrike" kern="1200" cap="none" spc="0" normalizeH="0" baseline="0" noProof="0">
                <a:ln>
                  <a:noFill/>
                </a:ln>
                <a:solidFill>
                  <a:srgbClr val="001A58"/>
                </a:solidFill>
                <a:effectLst/>
                <a:uLnTx/>
                <a:uFillTx/>
                <a:latin typeface="Arial Nova" panose="020B0504020202020204" pitchFamily="34" charset="0"/>
                <a:ea typeface="+mj-ea"/>
                <a:cs typeface="Calibri"/>
              </a:rPr>
              <a:t>I del 1 møtes veilederne for å få et kompetanseløft i styringssystem for personvern og informasjonssikkerhet (som er tema på </a:t>
            </a:r>
            <a:r>
              <a:rPr lang="nb-NO" sz="1400">
                <a:latin typeface="Arial Nova" panose="020B0504020202020204" pitchFamily="34" charset="0"/>
              </a:rPr>
              <a:t>samling 4</a:t>
            </a:r>
            <a:r>
              <a:rPr kumimoji="0" lang="nb-NO" sz="1400" b="0" i="0" u="none" strike="noStrike" kern="1200" cap="none" spc="0" normalizeH="0" baseline="0" noProof="0">
                <a:ln>
                  <a:noFill/>
                </a:ln>
                <a:solidFill>
                  <a:srgbClr val="001A58"/>
                </a:solidFill>
                <a:effectLst/>
                <a:uLnTx/>
                <a:uFillTx/>
                <a:latin typeface="Arial Nova" panose="020B0504020202020204" pitchFamily="34" charset="0"/>
                <a:ea typeface="+mj-ea"/>
                <a:cs typeface="Calibri"/>
              </a:rPr>
              <a:t>). I del 2 inviteres deltakerne inn for å få et kompetanseløft i vurdering av personvernkonsekvenser. </a:t>
            </a:r>
            <a:endParaRPr lang="nb-NO" sz="1400"/>
          </a:p>
        </p:txBody>
      </p:sp>
      <p:sp>
        <p:nvSpPr>
          <p:cNvPr id="3" name="Pil: vinkeltegn 2">
            <a:hlinkClick r:id="rId2" action="ppaction://hlinksldjump"/>
            <a:extLst>
              <a:ext uri="{FF2B5EF4-FFF2-40B4-BE49-F238E27FC236}">
                <a16:creationId xmlns:a16="http://schemas.microsoft.com/office/drawing/2014/main" id="{8620E4D8-DB94-702A-DAC4-14277C2F5052}"/>
              </a:ext>
            </a:extLst>
          </p:cNvPr>
          <p:cNvSpPr/>
          <p:nvPr/>
        </p:nvSpPr>
        <p:spPr>
          <a:xfrm>
            <a:off x="6364905" y="1553515"/>
            <a:ext cx="1821072" cy="385871"/>
          </a:xfrm>
          <a:prstGeom prst="chevron">
            <a:avLst/>
          </a:prstGeom>
          <a:solidFill>
            <a:srgbClr val="001A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latin typeface="Arial Nova" panose="020B0504020202020204" pitchFamily="34" charset="0"/>
              </a:rPr>
              <a:t>Samling 3</a:t>
            </a:r>
          </a:p>
        </p:txBody>
      </p:sp>
      <p:sp>
        <p:nvSpPr>
          <p:cNvPr id="4" name="Pil: vinkeltegn 3">
            <a:hlinkClick r:id="rId3" action="ppaction://hlinksldjump"/>
            <a:extLst>
              <a:ext uri="{FF2B5EF4-FFF2-40B4-BE49-F238E27FC236}">
                <a16:creationId xmlns:a16="http://schemas.microsoft.com/office/drawing/2014/main" id="{4AB80240-8DED-A08A-57AB-BE059703CBB0}"/>
              </a:ext>
            </a:extLst>
          </p:cNvPr>
          <p:cNvSpPr/>
          <p:nvPr/>
        </p:nvSpPr>
        <p:spPr>
          <a:xfrm>
            <a:off x="10488804" y="1553516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Veien videre</a:t>
            </a:r>
          </a:p>
        </p:txBody>
      </p:sp>
      <p:sp>
        <p:nvSpPr>
          <p:cNvPr id="5" name="Pil: vinkeltegn 4">
            <a:hlinkClick r:id="rId4" action="ppaction://hlinksldjump"/>
            <a:extLst>
              <a:ext uri="{FF2B5EF4-FFF2-40B4-BE49-F238E27FC236}">
                <a16:creationId xmlns:a16="http://schemas.microsoft.com/office/drawing/2014/main" id="{D396F3B4-1E7D-213B-5C21-4394F9607B93}"/>
              </a:ext>
            </a:extLst>
          </p:cNvPr>
          <p:cNvSpPr/>
          <p:nvPr/>
        </p:nvSpPr>
        <p:spPr>
          <a:xfrm>
            <a:off x="1789680" y="1553517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S1</a:t>
            </a:r>
          </a:p>
        </p:txBody>
      </p:sp>
      <p:sp>
        <p:nvSpPr>
          <p:cNvPr id="6" name="Pil: vinkeltegn 5">
            <a:hlinkClick r:id="rId5" action="ppaction://hlinksldjump"/>
            <a:extLst>
              <a:ext uri="{FF2B5EF4-FFF2-40B4-BE49-F238E27FC236}">
                <a16:creationId xmlns:a16="http://schemas.microsoft.com/office/drawing/2014/main" id="{EA33ABE0-4901-4599-93B6-678178E0D79F}"/>
              </a:ext>
            </a:extLst>
          </p:cNvPr>
          <p:cNvSpPr/>
          <p:nvPr/>
        </p:nvSpPr>
        <p:spPr>
          <a:xfrm>
            <a:off x="2939604" y="1553517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A1</a:t>
            </a:r>
          </a:p>
        </p:txBody>
      </p:sp>
      <p:sp>
        <p:nvSpPr>
          <p:cNvPr id="7" name="Pil: vinkeltegn 6">
            <a:hlinkClick r:id="rId6" action="ppaction://hlinksldjump"/>
            <a:extLst>
              <a:ext uri="{FF2B5EF4-FFF2-40B4-BE49-F238E27FC236}">
                <a16:creationId xmlns:a16="http://schemas.microsoft.com/office/drawing/2014/main" id="{E2D7F0A0-481F-EDD9-77C6-B8CA4A090CA4}"/>
              </a:ext>
            </a:extLst>
          </p:cNvPr>
          <p:cNvSpPr/>
          <p:nvPr/>
        </p:nvSpPr>
        <p:spPr>
          <a:xfrm>
            <a:off x="4089528" y="1553517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S2</a:t>
            </a:r>
          </a:p>
        </p:txBody>
      </p:sp>
      <p:sp>
        <p:nvSpPr>
          <p:cNvPr id="8" name="Pil: vinkeltegn 7">
            <a:hlinkClick r:id="rId7" action="ppaction://hlinksldjump"/>
            <a:extLst>
              <a:ext uri="{FF2B5EF4-FFF2-40B4-BE49-F238E27FC236}">
                <a16:creationId xmlns:a16="http://schemas.microsoft.com/office/drawing/2014/main" id="{08F6370A-F9BF-56CA-9EBC-3F0AC10116AA}"/>
              </a:ext>
            </a:extLst>
          </p:cNvPr>
          <p:cNvSpPr/>
          <p:nvPr/>
        </p:nvSpPr>
        <p:spPr>
          <a:xfrm>
            <a:off x="5247537" y="1544373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A2</a:t>
            </a:r>
          </a:p>
        </p:txBody>
      </p:sp>
      <p:sp>
        <p:nvSpPr>
          <p:cNvPr id="9" name="Pil: vinkeltegn 8">
            <a:hlinkClick r:id="rId8" action="ppaction://hlinksldjump"/>
            <a:extLst>
              <a:ext uri="{FF2B5EF4-FFF2-40B4-BE49-F238E27FC236}">
                <a16:creationId xmlns:a16="http://schemas.microsoft.com/office/drawing/2014/main" id="{C6B7AEF9-7904-0FFA-EBE9-BE95169F054A}"/>
              </a:ext>
            </a:extLst>
          </p:cNvPr>
          <p:cNvSpPr/>
          <p:nvPr/>
        </p:nvSpPr>
        <p:spPr>
          <a:xfrm>
            <a:off x="8188955" y="1553517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A3</a:t>
            </a:r>
          </a:p>
        </p:txBody>
      </p:sp>
      <p:sp>
        <p:nvSpPr>
          <p:cNvPr id="10" name="Pil: vinkeltegn 9">
            <a:hlinkClick r:id="rId9" action="ppaction://hlinksldjump"/>
            <a:extLst>
              <a:ext uri="{FF2B5EF4-FFF2-40B4-BE49-F238E27FC236}">
                <a16:creationId xmlns:a16="http://schemas.microsoft.com/office/drawing/2014/main" id="{A2A34204-E10B-D93F-6275-6F76B06F1A45}"/>
              </a:ext>
            </a:extLst>
          </p:cNvPr>
          <p:cNvSpPr/>
          <p:nvPr/>
        </p:nvSpPr>
        <p:spPr>
          <a:xfrm>
            <a:off x="9338879" y="1553517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S4</a:t>
            </a:r>
          </a:p>
        </p:txBody>
      </p:sp>
      <p:sp>
        <p:nvSpPr>
          <p:cNvPr id="11" name="Pil: femkant 10">
            <a:hlinkClick r:id="rId10" action="ppaction://hlinksldjump"/>
            <a:extLst>
              <a:ext uri="{FF2B5EF4-FFF2-40B4-BE49-F238E27FC236}">
                <a16:creationId xmlns:a16="http://schemas.microsoft.com/office/drawing/2014/main" id="{D092DF84-4436-7BFE-75C9-43E783687A4E}"/>
              </a:ext>
            </a:extLst>
          </p:cNvPr>
          <p:cNvSpPr/>
          <p:nvPr/>
        </p:nvSpPr>
        <p:spPr>
          <a:xfrm>
            <a:off x="664227" y="1553515"/>
            <a:ext cx="1155031" cy="385871"/>
          </a:xfrm>
          <a:prstGeom prst="homePlate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S0</a:t>
            </a:r>
          </a:p>
        </p:txBody>
      </p:sp>
      <p:sp>
        <p:nvSpPr>
          <p:cNvPr id="12" name="Rektangel: avrundede hjørner 11">
            <a:hlinkClick r:id="rId11" action="ppaction://hlinksldjump"/>
            <a:extLst>
              <a:ext uri="{FF2B5EF4-FFF2-40B4-BE49-F238E27FC236}">
                <a16:creationId xmlns:a16="http://schemas.microsoft.com/office/drawing/2014/main" id="{166B8829-3C3B-9697-1193-0CA3FDC14CE6}"/>
              </a:ext>
            </a:extLst>
          </p:cNvPr>
          <p:cNvSpPr/>
          <p:nvPr/>
        </p:nvSpPr>
        <p:spPr>
          <a:xfrm>
            <a:off x="196921" y="6288195"/>
            <a:ext cx="1554341" cy="385871"/>
          </a:xfrm>
          <a:prstGeom prst="roundRect">
            <a:avLst/>
          </a:prstGeom>
          <a:solidFill>
            <a:srgbClr val="008C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100">
                <a:latin typeface="Arial Nova" panose="020B0504020202020204" pitchFamily="34" charset="0"/>
              </a:rPr>
              <a:t>Tilbake til oversikt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58BC1C90-298D-7483-1C62-A3014E99D62A}"/>
              </a:ext>
            </a:extLst>
          </p:cNvPr>
          <p:cNvSpPr txBox="1"/>
          <p:nvPr/>
        </p:nvSpPr>
        <p:spPr>
          <a:xfrm>
            <a:off x="664228" y="3626319"/>
            <a:ext cx="1097960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>
                <a:solidFill>
                  <a:srgbClr val="001A58"/>
                </a:solidFill>
                <a:latin typeface="Arial Nova" panose="020B0504020202020204" pitchFamily="34" charset="0"/>
                <a:ea typeface="+mj-ea"/>
                <a:cs typeface="Calibri"/>
              </a:rPr>
              <a:t>Kompetansemål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>
                <a:solidFill>
                  <a:srgbClr val="001A58"/>
                </a:solidFill>
                <a:latin typeface="Arial Nova" panose="020B0504020202020204" pitchFamily="34" charset="0"/>
                <a:ea typeface="+mj-ea"/>
                <a:cs typeface="Calibri"/>
              </a:rPr>
              <a:t>Veilederne forstår hvordan personvern- og sikkerhetsaktivitetene kan kobles til eksisterende virksomhetsstyring i kommunen og kan beskrive hvordan funn fra ROS og DPIA løftes opp til kommuneledelsen.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>
                <a:solidFill>
                  <a:srgbClr val="001A58"/>
                </a:solidFill>
                <a:latin typeface="Arial Nova" panose="020B0504020202020204" pitchFamily="34" charset="0"/>
                <a:ea typeface="+mj-ea"/>
                <a:cs typeface="Calibri"/>
              </a:rPr>
              <a:t>Deltakerne kan identifisere en høyrisikosituasjon typisk for oppvekst og foreklare hvorfor den utløser DPIA, samt gjennomføre en DPIA-prosess. </a:t>
            </a:r>
          </a:p>
        </p:txBody>
      </p:sp>
    </p:spTree>
    <p:extLst>
      <p:ext uri="{BB962C8B-B14F-4D97-AF65-F5344CB8AC3E}">
        <p14:creationId xmlns:p14="http://schemas.microsoft.com/office/powerpoint/2010/main" val="999176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E04199-B9F8-EE20-543A-F74126E07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5923592-ED52-808B-8BE9-B90C2CCD3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1400">
                <a:solidFill>
                  <a:srgbClr val="008CD3"/>
                </a:solidFill>
                <a:latin typeface="Franklin Gothic Heavy" panose="020B0903020102020204" pitchFamily="34" charset="0"/>
              </a:rPr>
              <a:t>Arrangør</a:t>
            </a:r>
            <a:br>
              <a:rPr lang="nb-NO"/>
            </a:br>
            <a:r>
              <a:rPr lang="nb-NO">
                <a:latin typeface="Franklin Gothic Heavy" panose="020B0903020102020204" pitchFamily="34" charset="0"/>
              </a:rPr>
              <a:t>Prosessguide</a:t>
            </a:r>
          </a:p>
        </p:txBody>
      </p:sp>
      <p:graphicFrame>
        <p:nvGraphicFramePr>
          <p:cNvPr id="4" name="Plassholder for innhold 3">
            <a:extLst>
              <a:ext uri="{FF2B5EF4-FFF2-40B4-BE49-F238E27FC236}">
                <a16:creationId xmlns:a16="http://schemas.microsoft.com/office/drawing/2014/main" id="{0FB5F16F-BA4A-AD3B-7853-0A467FB6AC5A}"/>
              </a:ext>
            </a:extLst>
          </p:cNvPr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3234613365"/>
              </p:ext>
            </p:extLst>
          </p:nvPr>
        </p:nvGraphicFramePr>
        <p:xfrm>
          <a:off x="609600" y="1958974"/>
          <a:ext cx="10972800" cy="361661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547004">
                  <a:extLst>
                    <a:ext uri="{9D8B030D-6E8A-4147-A177-3AD203B41FA5}">
                      <a16:colId xmlns:a16="http://schemas.microsoft.com/office/drawing/2014/main" val="2334607855"/>
                    </a:ext>
                  </a:extLst>
                </a:gridCol>
                <a:gridCol w="3939396">
                  <a:extLst>
                    <a:ext uri="{9D8B030D-6E8A-4147-A177-3AD203B41FA5}">
                      <a16:colId xmlns:a16="http://schemas.microsoft.com/office/drawing/2014/main" val="2287766485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650253514"/>
                    </a:ext>
                  </a:extLst>
                </a:gridCol>
              </a:tblGrid>
              <a:tr h="282934">
                <a:tc gridSpan="3">
                  <a:txBody>
                    <a:bodyPr/>
                    <a:lstStyle/>
                    <a:p>
                      <a:r>
                        <a:rPr lang="nb-NO" sz="1400" b="1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Samling 3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 sz="1100">
                        <a:latin typeface="Arial Nova" panose="020B05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 sz="1100">
                        <a:solidFill>
                          <a:schemeClr val="bg1"/>
                        </a:solidFill>
                        <a:latin typeface="Arial Nova" panose="020B0504020202020204" pitchFamily="34" charset="0"/>
                      </a:endParaRPr>
                    </a:p>
                  </a:txBody>
                  <a:tcPr>
                    <a:solidFill>
                      <a:srgbClr val="001A5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8884460"/>
                  </a:ext>
                </a:extLst>
              </a:tr>
              <a:tr h="240494">
                <a:tc>
                  <a:txBody>
                    <a:bodyPr/>
                    <a:lstStyle/>
                    <a:p>
                      <a:r>
                        <a:rPr lang="nb-NO" sz="110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Tentativ dato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100">
                          <a:latin typeface="Arial Nova" panose="020B0504020202020204" pitchFamily="34" charset="0"/>
                        </a:rPr>
                        <a:t>Februar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10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Gjøremål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6156798"/>
                  </a:ext>
                </a:extLst>
              </a:tr>
              <a:tr h="240494">
                <a:tc>
                  <a:txBody>
                    <a:bodyPr/>
                    <a:lstStyle/>
                    <a:p>
                      <a:r>
                        <a:rPr lang="nb-NO" sz="110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Fase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100">
                          <a:latin typeface="Arial Nova" panose="020B0504020202020204" pitchFamily="34" charset="0"/>
                        </a:rPr>
                        <a:t>Gjennomføring 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nb-NO" sz="1100" b="1">
                          <a:latin typeface="Arial Nova" panose="020B0504020202020204" pitchFamily="34" charset="0"/>
                        </a:rPr>
                        <a:t>Før samlingen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q"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Les gjennom presentasjoner og ressurser til samling 3 på SkoleSec sine nettsider. Tilpass presentasjon og agenda til lokale forhold.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q"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Avklar kompetanseløft med relevant fagperson. Ta kontakt med SkoleSec dersom du ønsker innspill på hvem som kan holde slike kompetanseløft.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q"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Send ut møteinnkalling til veiledere.</a:t>
                      </a:r>
                    </a:p>
                    <a:p>
                      <a:pPr marL="171450" marR="0" lvl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Gjør klar forberedelser for veiledere på felles område og send ut informasjon.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q"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Send ut møteinnkalling til deltakerne.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q"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Gjør klar forberedelser for deltakere på felles område og send ut informasjon.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nb-NO" sz="1100" b="1">
                        <a:latin typeface="Arial Nova" panose="020B050402020202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nb-NO" sz="1100" b="1">
                          <a:latin typeface="Arial Nova" panose="020B0504020202020204" pitchFamily="34" charset="0"/>
                        </a:rPr>
                        <a:t>Under samlingen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q"/>
                      </a:pPr>
                      <a:r>
                        <a:rPr lang="nb-NO" sz="1100" b="0">
                          <a:latin typeface="Arial Nova" panose="020B0504020202020204" pitchFamily="34" charset="0"/>
                        </a:rPr>
                        <a:t>Legg frem forberedelsene til arbeidsmøte 3.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nb-NO" sz="1100" b="1">
                        <a:latin typeface="Arial Nova" panose="020B050402020202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nb-NO" sz="1100" b="1">
                          <a:latin typeface="Arial Nova" panose="020B0504020202020204" pitchFamily="34" charset="0"/>
                        </a:rPr>
                        <a:t>Etter samlingen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q"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Send ut presentasjon fra samlingene til veiledere og deltakere, sammen med en påminnelse om forberedelser til arbeidsmøte 3.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7445245"/>
                  </a:ext>
                </a:extLst>
              </a:tr>
              <a:tr h="240494">
                <a:tc>
                  <a:txBody>
                    <a:bodyPr/>
                    <a:lstStyle/>
                    <a:p>
                      <a:r>
                        <a:rPr lang="nb-NO" sz="110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Tema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100">
                          <a:latin typeface="Arial Nova" panose="020B0504020202020204" pitchFamily="34" charset="0"/>
                        </a:rPr>
                        <a:t>Vurdering av personvernkonsekvenser (DPIA)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Arial Nova" panose="020B05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1904032"/>
                  </a:ext>
                </a:extLst>
              </a:tr>
              <a:tr h="2107855">
                <a:tc>
                  <a:txBody>
                    <a:bodyPr/>
                    <a:lstStyle/>
                    <a:p>
                      <a:r>
                        <a:rPr lang="nb-NO" sz="110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Agenda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100" b="1">
                          <a:latin typeface="Arial Nova" panose="020B0504020202020204" pitchFamily="34" charset="0"/>
                        </a:rPr>
                        <a:t>Del 1 for veiledere:</a:t>
                      </a:r>
                    </a:p>
                    <a:p>
                      <a:r>
                        <a:rPr lang="nb-NO" sz="1100">
                          <a:latin typeface="Arial Nova" panose="020B0504020202020204" pitchFamily="34" charset="0"/>
                        </a:rPr>
                        <a:t>NN.00 Velkommen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NN.05 Kompetanseløft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NN.45 Gruppetid – Kartleggingsverktøyet 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NN.15 Veiledningsgrupper – Samling 2</a:t>
                      </a:r>
                    </a:p>
                    <a:p>
                      <a:endParaRPr lang="nb-NO" sz="1100">
                        <a:latin typeface="Arial Nova" panose="020B0504020202020204" pitchFamily="34" charset="0"/>
                      </a:endParaRPr>
                    </a:p>
                    <a:p>
                      <a:r>
                        <a:rPr lang="nb-NO" sz="1100" b="1">
                          <a:latin typeface="Arial Nova" panose="020B0504020202020204" pitchFamily="34" charset="0"/>
                        </a:rPr>
                        <a:t>Del 2 for deltakere: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NN.30 Velkommen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NN.35 Informasjon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NN.40 Kompetanseløft - DPIA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NN.20 Faglig gruppearbeid 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NN.45 Oppsummering og avslutning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Arial Nova" panose="020B05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9773857"/>
                  </a:ext>
                </a:extLst>
              </a:tr>
              <a:tr h="396107">
                <a:tc>
                  <a:txBody>
                    <a:bodyPr/>
                    <a:lstStyle/>
                    <a:p>
                      <a:r>
                        <a:rPr lang="nb-NO" sz="110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Ressurser/materiell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100">
                          <a:latin typeface="Arial Nova" panose="020B0504020202020204" pitchFamily="34" charset="0"/>
                        </a:rPr>
                        <a:t>Ressurser og materiell til samlingen er tilgjengelig på SkoleSec sine nettsider: </a:t>
                      </a:r>
                      <a:r>
                        <a:rPr lang="nb-NO" sz="1100">
                          <a:latin typeface="Arial Nova" panose="020B0504020202020204" pitchFamily="34" charset="0"/>
                          <a:hlinkClick r:id="rId2"/>
                        </a:rPr>
                        <a:t>trykk her</a:t>
                      </a:r>
                      <a:endParaRPr lang="nb-NO" sz="1100">
                        <a:latin typeface="Arial Nova" panose="020B0504020202020204" pitchFamily="34" charset="0"/>
                      </a:endParaRPr>
                    </a:p>
                  </a:txBody>
                  <a:tcPr>
                    <a:solidFill>
                      <a:srgbClr val="E9EDF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Arial Nova" panose="020B05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246568"/>
                  </a:ext>
                </a:extLst>
              </a:tr>
            </a:tbl>
          </a:graphicData>
        </a:graphic>
      </p:graphicFrame>
      <p:sp>
        <p:nvSpPr>
          <p:cNvPr id="31" name="Pil: vinkeltegn 30">
            <a:hlinkClick r:id="rId3" action="ppaction://hlinksldjump"/>
            <a:extLst>
              <a:ext uri="{FF2B5EF4-FFF2-40B4-BE49-F238E27FC236}">
                <a16:creationId xmlns:a16="http://schemas.microsoft.com/office/drawing/2014/main" id="{765783FF-C355-9439-AC4D-C1A2CC2E454F}"/>
              </a:ext>
            </a:extLst>
          </p:cNvPr>
          <p:cNvSpPr/>
          <p:nvPr/>
        </p:nvSpPr>
        <p:spPr>
          <a:xfrm>
            <a:off x="6304321" y="355651"/>
            <a:ext cx="1821072" cy="385871"/>
          </a:xfrm>
          <a:prstGeom prst="chevron">
            <a:avLst/>
          </a:prstGeom>
          <a:solidFill>
            <a:srgbClr val="001A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latin typeface="Arial Nova" panose="020B0504020202020204" pitchFamily="34" charset="0"/>
              </a:rPr>
              <a:t>Samling 3</a:t>
            </a:r>
          </a:p>
        </p:txBody>
      </p:sp>
      <p:sp>
        <p:nvSpPr>
          <p:cNvPr id="32" name="Pil: vinkeltegn 31">
            <a:hlinkClick r:id="rId4" action="ppaction://hlinksldjump"/>
            <a:extLst>
              <a:ext uri="{FF2B5EF4-FFF2-40B4-BE49-F238E27FC236}">
                <a16:creationId xmlns:a16="http://schemas.microsoft.com/office/drawing/2014/main" id="{53A6D43C-52C7-79C7-3BD1-DCCAA8B94AFD}"/>
              </a:ext>
            </a:extLst>
          </p:cNvPr>
          <p:cNvSpPr/>
          <p:nvPr/>
        </p:nvSpPr>
        <p:spPr>
          <a:xfrm>
            <a:off x="10428220" y="355652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Veien videre</a:t>
            </a:r>
          </a:p>
        </p:txBody>
      </p:sp>
      <p:sp>
        <p:nvSpPr>
          <p:cNvPr id="33" name="Pil: vinkeltegn 32">
            <a:hlinkClick r:id="rId5" action="ppaction://hlinksldjump"/>
            <a:extLst>
              <a:ext uri="{FF2B5EF4-FFF2-40B4-BE49-F238E27FC236}">
                <a16:creationId xmlns:a16="http://schemas.microsoft.com/office/drawing/2014/main" id="{D3F62784-D457-03AB-3426-2B4BFE4E86EF}"/>
              </a:ext>
            </a:extLst>
          </p:cNvPr>
          <p:cNvSpPr/>
          <p:nvPr/>
        </p:nvSpPr>
        <p:spPr>
          <a:xfrm>
            <a:off x="1729096" y="355653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S1</a:t>
            </a:r>
          </a:p>
        </p:txBody>
      </p:sp>
      <p:sp>
        <p:nvSpPr>
          <p:cNvPr id="34" name="Pil: vinkeltegn 33">
            <a:hlinkClick r:id="rId6" action="ppaction://hlinksldjump"/>
            <a:extLst>
              <a:ext uri="{FF2B5EF4-FFF2-40B4-BE49-F238E27FC236}">
                <a16:creationId xmlns:a16="http://schemas.microsoft.com/office/drawing/2014/main" id="{16708A6B-8620-FA05-C45E-CB15C52AA9C1}"/>
              </a:ext>
            </a:extLst>
          </p:cNvPr>
          <p:cNvSpPr/>
          <p:nvPr/>
        </p:nvSpPr>
        <p:spPr>
          <a:xfrm>
            <a:off x="2879020" y="355653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A1</a:t>
            </a:r>
          </a:p>
        </p:txBody>
      </p:sp>
      <p:sp>
        <p:nvSpPr>
          <p:cNvPr id="35" name="Pil: vinkeltegn 34">
            <a:hlinkClick r:id="rId7" action="ppaction://hlinksldjump"/>
            <a:extLst>
              <a:ext uri="{FF2B5EF4-FFF2-40B4-BE49-F238E27FC236}">
                <a16:creationId xmlns:a16="http://schemas.microsoft.com/office/drawing/2014/main" id="{E02A8C70-3B55-94F9-2BEF-B49F7B34951E}"/>
              </a:ext>
            </a:extLst>
          </p:cNvPr>
          <p:cNvSpPr/>
          <p:nvPr/>
        </p:nvSpPr>
        <p:spPr>
          <a:xfrm>
            <a:off x="4028944" y="355653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S2</a:t>
            </a:r>
          </a:p>
        </p:txBody>
      </p:sp>
      <p:sp>
        <p:nvSpPr>
          <p:cNvPr id="36" name="Pil: vinkeltegn 35">
            <a:hlinkClick r:id="rId8" action="ppaction://hlinksldjump"/>
            <a:extLst>
              <a:ext uri="{FF2B5EF4-FFF2-40B4-BE49-F238E27FC236}">
                <a16:creationId xmlns:a16="http://schemas.microsoft.com/office/drawing/2014/main" id="{15DA9200-BECD-1830-212A-889705F38E18}"/>
              </a:ext>
            </a:extLst>
          </p:cNvPr>
          <p:cNvSpPr/>
          <p:nvPr/>
        </p:nvSpPr>
        <p:spPr>
          <a:xfrm>
            <a:off x="5186953" y="346509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A2</a:t>
            </a:r>
          </a:p>
        </p:txBody>
      </p:sp>
      <p:sp>
        <p:nvSpPr>
          <p:cNvPr id="37" name="Pil: vinkeltegn 36">
            <a:hlinkClick r:id="rId9" action="ppaction://hlinksldjump"/>
            <a:extLst>
              <a:ext uri="{FF2B5EF4-FFF2-40B4-BE49-F238E27FC236}">
                <a16:creationId xmlns:a16="http://schemas.microsoft.com/office/drawing/2014/main" id="{E1BE2E52-1E84-86D2-B35F-C82A49664F41}"/>
              </a:ext>
            </a:extLst>
          </p:cNvPr>
          <p:cNvSpPr/>
          <p:nvPr/>
        </p:nvSpPr>
        <p:spPr>
          <a:xfrm>
            <a:off x="8128371" y="355653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A3</a:t>
            </a:r>
          </a:p>
        </p:txBody>
      </p:sp>
      <p:sp>
        <p:nvSpPr>
          <p:cNvPr id="38" name="Pil: vinkeltegn 37">
            <a:hlinkClick r:id="rId10" action="ppaction://hlinksldjump"/>
            <a:extLst>
              <a:ext uri="{FF2B5EF4-FFF2-40B4-BE49-F238E27FC236}">
                <a16:creationId xmlns:a16="http://schemas.microsoft.com/office/drawing/2014/main" id="{CB13B4CD-CE04-5FAA-3744-992FCF7EE356}"/>
              </a:ext>
            </a:extLst>
          </p:cNvPr>
          <p:cNvSpPr/>
          <p:nvPr/>
        </p:nvSpPr>
        <p:spPr>
          <a:xfrm>
            <a:off x="9278295" y="355653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S4</a:t>
            </a:r>
          </a:p>
        </p:txBody>
      </p:sp>
      <p:sp>
        <p:nvSpPr>
          <p:cNvPr id="39" name="Pil: femkant 38">
            <a:hlinkClick r:id="rId11" action="ppaction://hlinksldjump"/>
            <a:extLst>
              <a:ext uri="{FF2B5EF4-FFF2-40B4-BE49-F238E27FC236}">
                <a16:creationId xmlns:a16="http://schemas.microsoft.com/office/drawing/2014/main" id="{0F10482D-A8A7-D856-3A43-BEA28A186542}"/>
              </a:ext>
            </a:extLst>
          </p:cNvPr>
          <p:cNvSpPr/>
          <p:nvPr/>
        </p:nvSpPr>
        <p:spPr>
          <a:xfrm>
            <a:off x="603643" y="355651"/>
            <a:ext cx="1155031" cy="385871"/>
          </a:xfrm>
          <a:prstGeom prst="homePlate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S0</a:t>
            </a:r>
          </a:p>
        </p:txBody>
      </p:sp>
      <p:sp>
        <p:nvSpPr>
          <p:cNvPr id="40" name="Rektangel: avrundede hjørner 39">
            <a:hlinkClick r:id="rId12" action="ppaction://hlinksldjump"/>
            <a:extLst>
              <a:ext uri="{FF2B5EF4-FFF2-40B4-BE49-F238E27FC236}">
                <a16:creationId xmlns:a16="http://schemas.microsoft.com/office/drawing/2014/main" id="{AA0DAE3D-69AA-2577-8474-5D2E6A96CA2E}"/>
              </a:ext>
            </a:extLst>
          </p:cNvPr>
          <p:cNvSpPr/>
          <p:nvPr/>
        </p:nvSpPr>
        <p:spPr>
          <a:xfrm>
            <a:off x="603642" y="6057899"/>
            <a:ext cx="1554341" cy="385871"/>
          </a:xfrm>
          <a:prstGeom prst="roundRect">
            <a:avLst/>
          </a:prstGeom>
          <a:solidFill>
            <a:srgbClr val="008C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100">
                <a:latin typeface="Arial Nova" panose="020B0504020202020204" pitchFamily="34" charset="0"/>
              </a:rPr>
              <a:t>Tilbake til oversikt</a:t>
            </a:r>
          </a:p>
        </p:txBody>
      </p:sp>
    </p:spTree>
    <p:extLst>
      <p:ext uri="{BB962C8B-B14F-4D97-AF65-F5344CB8AC3E}">
        <p14:creationId xmlns:p14="http://schemas.microsoft.com/office/powerpoint/2010/main" val="1592387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AD3F09-D814-0590-868A-4E138D4DE3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2BA978A-5A77-550F-3514-A36ABDCEB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1400">
                <a:solidFill>
                  <a:schemeClr val="accent2"/>
                </a:solidFill>
                <a:latin typeface="Franklin Gothic Heavy" panose="020B0903020102020204" pitchFamily="34" charset="0"/>
              </a:rPr>
              <a:t>Veileder</a:t>
            </a:r>
            <a:br>
              <a:rPr lang="nb-NO"/>
            </a:br>
            <a:r>
              <a:rPr lang="nb-NO">
                <a:latin typeface="Franklin Gothic Heavy" panose="020B0903020102020204" pitchFamily="34" charset="0"/>
              </a:rPr>
              <a:t>Prosessguide</a:t>
            </a:r>
          </a:p>
        </p:txBody>
      </p:sp>
      <p:graphicFrame>
        <p:nvGraphicFramePr>
          <p:cNvPr id="4" name="Plassholder for innhold 3">
            <a:extLst>
              <a:ext uri="{FF2B5EF4-FFF2-40B4-BE49-F238E27FC236}">
                <a16:creationId xmlns:a16="http://schemas.microsoft.com/office/drawing/2014/main" id="{79F03BC0-D5E8-5DB4-B99D-BE489284370B}"/>
              </a:ext>
            </a:extLst>
          </p:cNvPr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2344390082"/>
              </p:ext>
            </p:extLst>
          </p:nvPr>
        </p:nvGraphicFramePr>
        <p:xfrm>
          <a:off x="609600" y="1958975"/>
          <a:ext cx="10972800" cy="36118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547004">
                  <a:extLst>
                    <a:ext uri="{9D8B030D-6E8A-4147-A177-3AD203B41FA5}">
                      <a16:colId xmlns:a16="http://schemas.microsoft.com/office/drawing/2014/main" val="2334607855"/>
                    </a:ext>
                  </a:extLst>
                </a:gridCol>
                <a:gridCol w="3939396">
                  <a:extLst>
                    <a:ext uri="{9D8B030D-6E8A-4147-A177-3AD203B41FA5}">
                      <a16:colId xmlns:a16="http://schemas.microsoft.com/office/drawing/2014/main" val="2287766485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650253514"/>
                    </a:ext>
                  </a:extLst>
                </a:gridCol>
              </a:tblGrid>
              <a:tr h="0">
                <a:tc gridSpan="3">
                  <a:txBody>
                    <a:bodyPr/>
                    <a:lstStyle/>
                    <a:p>
                      <a:r>
                        <a:rPr lang="nb-NO" sz="1400" b="1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Samling 3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 sz="1100">
                        <a:latin typeface="Arial Nova" panose="020B05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 sz="1100">
                        <a:solidFill>
                          <a:schemeClr val="bg1"/>
                        </a:solidFill>
                        <a:latin typeface="Arial Nova" panose="020B0504020202020204" pitchFamily="34" charset="0"/>
                      </a:endParaRPr>
                    </a:p>
                  </a:txBody>
                  <a:tcPr>
                    <a:solidFill>
                      <a:srgbClr val="001A5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888446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110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Tentativ dato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100">
                          <a:latin typeface="Arial Nova" panose="020B0504020202020204" pitchFamily="34" charset="0"/>
                        </a:rPr>
                        <a:t>Februar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10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Gjøremål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615679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110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Fase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100">
                          <a:latin typeface="Arial Nova" panose="020B0504020202020204" pitchFamily="34" charset="0"/>
                        </a:rPr>
                        <a:t>Gjennomføring 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nb-NO" sz="1100" b="1">
                          <a:latin typeface="Arial Nova" panose="020B0504020202020204" pitchFamily="34" charset="0"/>
                        </a:rPr>
                        <a:t>Før samlingen</a:t>
                      </a:r>
                    </a:p>
                    <a:p>
                      <a:pPr marL="171450" marR="0" lvl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Se gjennom presentasjoner og ressurser til samling 3 på SkoleSec sine nettsider.</a:t>
                      </a:r>
                    </a:p>
                    <a:p>
                      <a:pPr marL="171450" marR="0" lvl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nb-NO" sz="1100" b="0">
                          <a:latin typeface="Arial Nova" panose="020B0504020202020204" pitchFamily="34" charset="0"/>
                        </a:rPr>
                        <a:t>Gjennomfør tilsendte forberedelser til samlingen.</a:t>
                      </a:r>
                    </a:p>
                    <a:p>
                      <a:pPr marL="171450" marR="0" lvl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nb-NO" sz="1100" b="0">
                          <a:latin typeface="Arial Nova" panose="020B0504020202020204" pitchFamily="34" charset="0"/>
                        </a:rPr>
                        <a:t>Sett deg inn i din kommunes internkontrollsystem. Diskuter hvordan Skolesec sitt årshjul for personvern og informasjonssikkerhet kan tilpasses egen organisasjon.</a:t>
                      </a:r>
                    </a:p>
                    <a:p>
                      <a:pPr marL="171450" marR="0" lvl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nb-NO" sz="1100" b="0">
                          <a:latin typeface="Arial Nova" panose="020B0504020202020204" pitchFamily="34" charset="0"/>
                        </a:rPr>
                        <a:t>Noter 1-2 spørsmål til foredragsholder knyttet til foredrag om styringssystem.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nb-NO" sz="1100" b="1">
                        <a:latin typeface="Arial Nova" panose="020B050402020202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nb-NO" sz="1100" b="1">
                          <a:latin typeface="Arial Nova" panose="020B0504020202020204" pitchFamily="34" charset="0"/>
                        </a:rPr>
                        <a:t>Under samlingen</a:t>
                      </a:r>
                    </a:p>
                    <a:p>
                      <a:pPr marL="171450" marR="0" lvl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nb-NO" sz="1100" b="0">
                          <a:latin typeface="Arial Nova" panose="020B0504020202020204" pitchFamily="34" charset="0"/>
                        </a:rPr>
                        <a:t>Delta på faglig gruppearbeid med kommunen du veileder .</a:t>
                      </a:r>
                    </a:p>
                    <a:p>
                      <a:pPr marL="171450" marR="0" lvl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nb-NO" sz="1100" b="0">
                          <a:latin typeface="Arial Nova" panose="020B0504020202020204" pitchFamily="34" charset="0"/>
                        </a:rPr>
                        <a:t>Planlegg tidspunkt for arbeidsmøte 3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nb-NO" sz="1100" b="1">
                        <a:latin typeface="Arial Nova" panose="020B050402020202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nb-NO" sz="1100" b="1">
                          <a:latin typeface="Arial Nova" panose="020B0504020202020204" pitchFamily="34" charset="0"/>
                        </a:rPr>
                        <a:t>Etter samlingen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q"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Se gjennom presentasjonen som sendes ut i etterkant og planlegg forberedelsene til arbeidsmøte 3.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744524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110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Tema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100">
                          <a:latin typeface="Arial Nova" panose="020B0504020202020204" pitchFamily="34" charset="0"/>
                        </a:rPr>
                        <a:t>Vurdering av personvernkonsekvenser (DPIA)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Arial Nova" panose="020B05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190403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110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Agenda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100" b="1">
                          <a:latin typeface="Arial Nova" panose="020B0504020202020204" pitchFamily="34" charset="0"/>
                        </a:rPr>
                        <a:t>Del 1 for veiledere:</a:t>
                      </a:r>
                    </a:p>
                    <a:p>
                      <a:r>
                        <a:rPr lang="nb-NO" sz="1100">
                          <a:latin typeface="Arial Nova" panose="020B0504020202020204" pitchFamily="34" charset="0"/>
                        </a:rPr>
                        <a:t>NN.00 Velkommen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NN.05 Kompetanseløft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NN.45 Gruppetid – Kartleggingsverktøyet 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NN.15 Veiledningsgrupper – Samling 2</a:t>
                      </a:r>
                    </a:p>
                    <a:p>
                      <a:endParaRPr lang="nb-NO" sz="1100">
                        <a:latin typeface="Arial Nova" panose="020B0504020202020204" pitchFamily="34" charset="0"/>
                      </a:endParaRPr>
                    </a:p>
                    <a:p>
                      <a:r>
                        <a:rPr lang="nb-NO" sz="1100" b="1">
                          <a:latin typeface="Arial Nova" panose="020B0504020202020204" pitchFamily="34" charset="0"/>
                        </a:rPr>
                        <a:t>Del 2 for deltakere: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NN.30 Velkommen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NN.35 Informasjon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NN.40 Kompetanseløft - DPIA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NN.20 Faglig gruppearbeid 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NN.45 Oppsummering og avslutning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Arial Nova" panose="020B05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977385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110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Ressurser/materiell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100">
                          <a:latin typeface="Arial Nova" panose="020B0504020202020204" pitchFamily="34" charset="0"/>
                        </a:rPr>
                        <a:t>Ressurser og materiell til samlingen er tilgjengelig på SkoleSec sine nettsider: </a:t>
                      </a:r>
                      <a:r>
                        <a:rPr lang="nb-NO" sz="1100">
                          <a:latin typeface="Arial Nova" panose="020B0504020202020204" pitchFamily="34" charset="0"/>
                          <a:hlinkClick r:id="rId2"/>
                        </a:rPr>
                        <a:t>trykk her</a:t>
                      </a:r>
                      <a:endParaRPr lang="nb-NO" sz="1100">
                        <a:latin typeface="Arial Nova" panose="020B0504020202020204" pitchFamily="34" charset="0"/>
                      </a:endParaRPr>
                    </a:p>
                  </a:txBody>
                  <a:tcPr>
                    <a:solidFill>
                      <a:srgbClr val="E9EDF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Arial Nova" panose="020B05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246568"/>
                  </a:ext>
                </a:extLst>
              </a:tr>
            </a:tbl>
          </a:graphicData>
        </a:graphic>
      </p:graphicFrame>
      <p:sp>
        <p:nvSpPr>
          <p:cNvPr id="22" name="Pil: vinkeltegn 21">
            <a:hlinkClick r:id="rId3" action="ppaction://hlinksldjump"/>
            <a:extLst>
              <a:ext uri="{FF2B5EF4-FFF2-40B4-BE49-F238E27FC236}">
                <a16:creationId xmlns:a16="http://schemas.microsoft.com/office/drawing/2014/main" id="{6ABA3ACA-239E-8882-659F-06CFCDE13193}"/>
              </a:ext>
            </a:extLst>
          </p:cNvPr>
          <p:cNvSpPr/>
          <p:nvPr/>
        </p:nvSpPr>
        <p:spPr>
          <a:xfrm>
            <a:off x="6304321" y="355651"/>
            <a:ext cx="1821072" cy="385871"/>
          </a:xfrm>
          <a:prstGeom prst="chevron">
            <a:avLst/>
          </a:prstGeom>
          <a:solidFill>
            <a:srgbClr val="001A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latin typeface="Arial Nova" panose="020B0504020202020204" pitchFamily="34" charset="0"/>
              </a:rPr>
              <a:t>Samling 3</a:t>
            </a:r>
          </a:p>
        </p:txBody>
      </p:sp>
      <p:sp>
        <p:nvSpPr>
          <p:cNvPr id="23" name="Pil: vinkeltegn 22">
            <a:hlinkClick r:id="rId4" action="ppaction://hlinksldjump"/>
            <a:extLst>
              <a:ext uri="{FF2B5EF4-FFF2-40B4-BE49-F238E27FC236}">
                <a16:creationId xmlns:a16="http://schemas.microsoft.com/office/drawing/2014/main" id="{F9CE8B25-6D77-A5B2-3689-6E9202E6216C}"/>
              </a:ext>
            </a:extLst>
          </p:cNvPr>
          <p:cNvSpPr/>
          <p:nvPr/>
        </p:nvSpPr>
        <p:spPr>
          <a:xfrm>
            <a:off x="10428220" y="355652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Veien videre</a:t>
            </a:r>
          </a:p>
        </p:txBody>
      </p:sp>
      <p:sp>
        <p:nvSpPr>
          <p:cNvPr id="24" name="Pil: vinkeltegn 23">
            <a:hlinkClick r:id="rId5" action="ppaction://hlinksldjump"/>
            <a:extLst>
              <a:ext uri="{FF2B5EF4-FFF2-40B4-BE49-F238E27FC236}">
                <a16:creationId xmlns:a16="http://schemas.microsoft.com/office/drawing/2014/main" id="{F3CE5FF5-D941-2F88-BD66-0CFB5CCF3BC7}"/>
              </a:ext>
            </a:extLst>
          </p:cNvPr>
          <p:cNvSpPr/>
          <p:nvPr/>
        </p:nvSpPr>
        <p:spPr>
          <a:xfrm>
            <a:off x="1729096" y="355653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S1</a:t>
            </a:r>
          </a:p>
        </p:txBody>
      </p:sp>
      <p:sp>
        <p:nvSpPr>
          <p:cNvPr id="25" name="Pil: vinkeltegn 24">
            <a:hlinkClick r:id="rId6" action="ppaction://hlinksldjump"/>
            <a:extLst>
              <a:ext uri="{FF2B5EF4-FFF2-40B4-BE49-F238E27FC236}">
                <a16:creationId xmlns:a16="http://schemas.microsoft.com/office/drawing/2014/main" id="{DDE4D572-71AA-F77C-5459-68D15617C62E}"/>
              </a:ext>
            </a:extLst>
          </p:cNvPr>
          <p:cNvSpPr/>
          <p:nvPr/>
        </p:nvSpPr>
        <p:spPr>
          <a:xfrm>
            <a:off x="2879020" y="355653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A1</a:t>
            </a:r>
          </a:p>
        </p:txBody>
      </p:sp>
      <p:sp>
        <p:nvSpPr>
          <p:cNvPr id="26" name="Pil: vinkeltegn 25">
            <a:hlinkClick r:id="rId7" action="ppaction://hlinksldjump"/>
            <a:extLst>
              <a:ext uri="{FF2B5EF4-FFF2-40B4-BE49-F238E27FC236}">
                <a16:creationId xmlns:a16="http://schemas.microsoft.com/office/drawing/2014/main" id="{B88831B1-7B6E-F741-521A-677587C03FDC}"/>
              </a:ext>
            </a:extLst>
          </p:cNvPr>
          <p:cNvSpPr/>
          <p:nvPr/>
        </p:nvSpPr>
        <p:spPr>
          <a:xfrm>
            <a:off x="4028944" y="355653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S2</a:t>
            </a:r>
          </a:p>
        </p:txBody>
      </p:sp>
      <p:sp>
        <p:nvSpPr>
          <p:cNvPr id="27" name="Pil: vinkeltegn 26">
            <a:hlinkClick r:id="rId8" action="ppaction://hlinksldjump"/>
            <a:extLst>
              <a:ext uri="{FF2B5EF4-FFF2-40B4-BE49-F238E27FC236}">
                <a16:creationId xmlns:a16="http://schemas.microsoft.com/office/drawing/2014/main" id="{FC7B6B47-4D6E-BF8C-39FE-5B3C50EA63CC}"/>
              </a:ext>
            </a:extLst>
          </p:cNvPr>
          <p:cNvSpPr/>
          <p:nvPr/>
        </p:nvSpPr>
        <p:spPr>
          <a:xfrm>
            <a:off x="5186953" y="346509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A2</a:t>
            </a:r>
          </a:p>
        </p:txBody>
      </p:sp>
      <p:sp>
        <p:nvSpPr>
          <p:cNvPr id="28" name="Pil: vinkeltegn 27">
            <a:hlinkClick r:id="rId9" action="ppaction://hlinksldjump"/>
            <a:extLst>
              <a:ext uri="{FF2B5EF4-FFF2-40B4-BE49-F238E27FC236}">
                <a16:creationId xmlns:a16="http://schemas.microsoft.com/office/drawing/2014/main" id="{077AFFCC-00B6-C70E-E4C9-4626256D7D99}"/>
              </a:ext>
            </a:extLst>
          </p:cNvPr>
          <p:cNvSpPr/>
          <p:nvPr/>
        </p:nvSpPr>
        <p:spPr>
          <a:xfrm>
            <a:off x="8128371" y="355653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A3</a:t>
            </a:r>
          </a:p>
        </p:txBody>
      </p:sp>
      <p:sp>
        <p:nvSpPr>
          <p:cNvPr id="29" name="Pil: vinkeltegn 28">
            <a:hlinkClick r:id="rId10" action="ppaction://hlinksldjump"/>
            <a:extLst>
              <a:ext uri="{FF2B5EF4-FFF2-40B4-BE49-F238E27FC236}">
                <a16:creationId xmlns:a16="http://schemas.microsoft.com/office/drawing/2014/main" id="{F07FB554-EE72-258B-AAD3-250B81A279CA}"/>
              </a:ext>
            </a:extLst>
          </p:cNvPr>
          <p:cNvSpPr/>
          <p:nvPr/>
        </p:nvSpPr>
        <p:spPr>
          <a:xfrm>
            <a:off x="9278295" y="355653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S4</a:t>
            </a:r>
          </a:p>
        </p:txBody>
      </p:sp>
      <p:sp>
        <p:nvSpPr>
          <p:cNvPr id="30" name="Pil: femkant 29">
            <a:hlinkClick r:id="rId11" action="ppaction://hlinksldjump"/>
            <a:extLst>
              <a:ext uri="{FF2B5EF4-FFF2-40B4-BE49-F238E27FC236}">
                <a16:creationId xmlns:a16="http://schemas.microsoft.com/office/drawing/2014/main" id="{74B22A00-F235-7049-1EF2-8B187E249472}"/>
              </a:ext>
            </a:extLst>
          </p:cNvPr>
          <p:cNvSpPr/>
          <p:nvPr/>
        </p:nvSpPr>
        <p:spPr>
          <a:xfrm>
            <a:off x="603643" y="355651"/>
            <a:ext cx="1155031" cy="385871"/>
          </a:xfrm>
          <a:prstGeom prst="homePlate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S0</a:t>
            </a:r>
          </a:p>
        </p:txBody>
      </p:sp>
      <p:sp>
        <p:nvSpPr>
          <p:cNvPr id="31" name="Rektangel: avrundede hjørner 30">
            <a:hlinkClick r:id="rId12" action="ppaction://hlinksldjump"/>
            <a:extLst>
              <a:ext uri="{FF2B5EF4-FFF2-40B4-BE49-F238E27FC236}">
                <a16:creationId xmlns:a16="http://schemas.microsoft.com/office/drawing/2014/main" id="{9B4B86C0-8E13-5458-CBDE-2292AC86229C}"/>
              </a:ext>
            </a:extLst>
          </p:cNvPr>
          <p:cNvSpPr/>
          <p:nvPr/>
        </p:nvSpPr>
        <p:spPr>
          <a:xfrm>
            <a:off x="603642" y="6057899"/>
            <a:ext cx="1554341" cy="385871"/>
          </a:xfrm>
          <a:prstGeom prst="roundRect">
            <a:avLst/>
          </a:prstGeom>
          <a:solidFill>
            <a:srgbClr val="008C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100">
                <a:latin typeface="Arial Nova" panose="020B0504020202020204" pitchFamily="34" charset="0"/>
              </a:rPr>
              <a:t>Tilbake til oversikt</a:t>
            </a:r>
          </a:p>
        </p:txBody>
      </p:sp>
    </p:spTree>
    <p:extLst>
      <p:ext uri="{BB962C8B-B14F-4D97-AF65-F5344CB8AC3E}">
        <p14:creationId xmlns:p14="http://schemas.microsoft.com/office/powerpoint/2010/main" val="2354702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F5E125-09E3-65DF-3BB9-3C930BCB8E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BDB6594-4348-CCEC-D776-A9B21C70BD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4227" y="2394810"/>
            <a:ext cx="10979608" cy="1134305"/>
          </a:xfrm>
        </p:spPr>
        <p:txBody>
          <a:bodyPr/>
          <a:lstStyle/>
          <a:p>
            <a:r>
              <a:rPr kumimoji="0" lang="nb-NO" sz="3000" b="0" i="0" u="none" strike="noStrike" kern="1200" cap="none" spc="0" normalizeH="0" baseline="0" noProof="0">
                <a:ln>
                  <a:noFill/>
                </a:ln>
                <a:solidFill>
                  <a:srgbClr val="001A58"/>
                </a:solidFill>
                <a:effectLst/>
                <a:uLnTx/>
                <a:uFillTx/>
                <a:latin typeface="Franklin Gothic Heavy" panose="020B0903020102020204" pitchFamily="34" charset="0"/>
                <a:ea typeface="+mj-ea"/>
                <a:cs typeface="Calibri"/>
              </a:rPr>
              <a:t>Arbeidsmøte 3</a:t>
            </a:r>
            <a:br>
              <a:rPr kumimoji="0" lang="nb-NO" sz="3000" b="0" i="0" u="none" strike="noStrike" kern="1200" cap="none" spc="0" normalizeH="0" baseline="0" noProof="0">
                <a:ln>
                  <a:noFill/>
                </a:ln>
                <a:solidFill>
                  <a:srgbClr val="001A58"/>
                </a:solidFill>
                <a:effectLst/>
                <a:uLnTx/>
                <a:uFillTx/>
                <a:latin typeface="Franklin Gothic Heavy" panose="020B0903020102020204" pitchFamily="34" charset="0"/>
                <a:ea typeface="+mj-ea"/>
                <a:cs typeface="Calibri"/>
              </a:rPr>
            </a:br>
            <a:br>
              <a:rPr kumimoji="0" lang="nb-NO" sz="1400" b="0" i="0" u="none" strike="noStrike" kern="1200" cap="none" spc="0" normalizeH="0" baseline="0" noProof="0">
                <a:ln>
                  <a:noFill/>
                </a:ln>
                <a:solidFill>
                  <a:srgbClr val="001A58"/>
                </a:solidFill>
                <a:effectLst/>
                <a:uLnTx/>
                <a:uFillTx/>
                <a:latin typeface="Arial Nova" panose="020B0504020202020204" pitchFamily="34" charset="0"/>
              </a:rPr>
            </a:br>
            <a:r>
              <a:rPr lang="nb-NO" sz="1400">
                <a:latin typeface="Arial Nova" panose="020B0504020202020204" pitchFamily="34" charset="0"/>
              </a:rPr>
              <a:t>Veileder og deltakere møtes for å se på hvordan utviklingen i arbeidet har vært siden oppstarten av veiledertjenesten. I arbeidsmøte vil den nye kartleggingen gjennomgås, og man vil se på utviklingen i egen kommune ved å sammenligne opprinnelig kartlegging med den nye kartleggingen. </a:t>
            </a:r>
            <a:endParaRPr lang="nb-NO"/>
          </a:p>
        </p:txBody>
      </p:sp>
      <p:sp>
        <p:nvSpPr>
          <p:cNvPr id="3" name="Pil: vinkeltegn 2">
            <a:hlinkClick r:id="rId2" action="ppaction://hlinksldjump"/>
            <a:extLst>
              <a:ext uri="{FF2B5EF4-FFF2-40B4-BE49-F238E27FC236}">
                <a16:creationId xmlns:a16="http://schemas.microsoft.com/office/drawing/2014/main" id="{6CCE7439-C905-2B82-A67A-15D61266DEC4}"/>
              </a:ext>
            </a:extLst>
          </p:cNvPr>
          <p:cNvSpPr/>
          <p:nvPr/>
        </p:nvSpPr>
        <p:spPr>
          <a:xfrm>
            <a:off x="7509723" y="1571803"/>
            <a:ext cx="1821072" cy="385871"/>
          </a:xfrm>
          <a:prstGeom prst="chevron">
            <a:avLst/>
          </a:prstGeom>
          <a:solidFill>
            <a:srgbClr val="001A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latin typeface="Arial Nova" panose="020B0504020202020204" pitchFamily="34" charset="0"/>
              </a:rPr>
              <a:t>Arbeidsmøte 3</a:t>
            </a:r>
          </a:p>
        </p:txBody>
      </p:sp>
      <p:sp>
        <p:nvSpPr>
          <p:cNvPr id="4" name="Pil: vinkeltegn 3">
            <a:hlinkClick r:id="rId3" action="ppaction://hlinksldjump"/>
            <a:extLst>
              <a:ext uri="{FF2B5EF4-FFF2-40B4-BE49-F238E27FC236}">
                <a16:creationId xmlns:a16="http://schemas.microsoft.com/office/drawing/2014/main" id="{C141C069-7A41-8177-9F34-BE1673CCF857}"/>
              </a:ext>
            </a:extLst>
          </p:cNvPr>
          <p:cNvSpPr/>
          <p:nvPr/>
        </p:nvSpPr>
        <p:spPr>
          <a:xfrm>
            <a:off x="10488804" y="1571804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Veien videre</a:t>
            </a:r>
          </a:p>
        </p:txBody>
      </p:sp>
      <p:sp>
        <p:nvSpPr>
          <p:cNvPr id="5" name="Pil: vinkeltegn 4">
            <a:hlinkClick r:id="rId4" action="ppaction://hlinksldjump"/>
            <a:extLst>
              <a:ext uri="{FF2B5EF4-FFF2-40B4-BE49-F238E27FC236}">
                <a16:creationId xmlns:a16="http://schemas.microsoft.com/office/drawing/2014/main" id="{78A24FC5-3E80-59F5-FEBD-69BA2AEA3934}"/>
              </a:ext>
            </a:extLst>
          </p:cNvPr>
          <p:cNvSpPr/>
          <p:nvPr/>
        </p:nvSpPr>
        <p:spPr>
          <a:xfrm>
            <a:off x="1789680" y="1571805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S1</a:t>
            </a:r>
          </a:p>
        </p:txBody>
      </p:sp>
      <p:sp>
        <p:nvSpPr>
          <p:cNvPr id="6" name="Pil: vinkeltegn 5">
            <a:hlinkClick r:id="rId5" action="ppaction://hlinksldjump"/>
            <a:extLst>
              <a:ext uri="{FF2B5EF4-FFF2-40B4-BE49-F238E27FC236}">
                <a16:creationId xmlns:a16="http://schemas.microsoft.com/office/drawing/2014/main" id="{233B280A-4B89-98D7-2E8F-9A3FC1AC8A26}"/>
              </a:ext>
            </a:extLst>
          </p:cNvPr>
          <p:cNvSpPr/>
          <p:nvPr/>
        </p:nvSpPr>
        <p:spPr>
          <a:xfrm>
            <a:off x="2939604" y="1571805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A1</a:t>
            </a:r>
          </a:p>
        </p:txBody>
      </p:sp>
      <p:sp>
        <p:nvSpPr>
          <p:cNvPr id="7" name="Pil: vinkeltegn 6">
            <a:hlinkClick r:id="rId6" action="ppaction://hlinksldjump"/>
            <a:extLst>
              <a:ext uri="{FF2B5EF4-FFF2-40B4-BE49-F238E27FC236}">
                <a16:creationId xmlns:a16="http://schemas.microsoft.com/office/drawing/2014/main" id="{89F43556-49D3-7C3A-A356-2BC2C6554110}"/>
              </a:ext>
            </a:extLst>
          </p:cNvPr>
          <p:cNvSpPr/>
          <p:nvPr/>
        </p:nvSpPr>
        <p:spPr>
          <a:xfrm>
            <a:off x="4089528" y="1571805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S2</a:t>
            </a:r>
          </a:p>
        </p:txBody>
      </p:sp>
      <p:sp>
        <p:nvSpPr>
          <p:cNvPr id="8" name="Pil: vinkeltegn 7">
            <a:hlinkClick r:id="rId7" action="ppaction://hlinksldjump"/>
            <a:extLst>
              <a:ext uri="{FF2B5EF4-FFF2-40B4-BE49-F238E27FC236}">
                <a16:creationId xmlns:a16="http://schemas.microsoft.com/office/drawing/2014/main" id="{955A67D1-344E-FBC5-A81E-82FE67734BEF}"/>
              </a:ext>
            </a:extLst>
          </p:cNvPr>
          <p:cNvSpPr/>
          <p:nvPr/>
        </p:nvSpPr>
        <p:spPr>
          <a:xfrm>
            <a:off x="5247537" y="1562661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A2</a:t>
            </a:r>
          </a:p>
        </p:txBody>
      </p:sp>
      <p:sp>
        <p:nvSpPr>
          <p:cNvPr id="9" name="Pil: vinkeltegn 8">
            <a:hlinkClick r:id="rId8" action="ppaction://hlinksldjump"/>
            <a:extLst>
              <a:ext uri="{FF2B5EF4-FFF2-40B4-BE49-F238E27FC236}">
                <a16:creationId xmlns:a16="http://schemas.microsoft.com/office/drawing/2014/main" id="{816D0D8F-C7C6-922F-C213-455A9E74FE13}"/>
              </a:ext>
            </a:extLst>
          </p:cNvPr>
          <p:cNvSpPr/>
          <p:nvPr/>
        </p:nvSpPr>
        <p:spPr>
          <a:xfrm>
            <a:off x="6404057" y="1571803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S3</a:t>
            </a:r>
          </a:p>
        </p:txBody>
      </p:sp>
      <p:sp>
        <p:nvSpPr>
          <p:cNvPr id="10" name="Pil: vinkeltegn 9">
            <a:hlinkClick r:id="rId9" action="ppaction://hlinksldjump"/>
            <a:extLst>
              <a:ext uri="{FF2B5EF4-FFF2-40B4-BE49-F238E27FC236}">
                <a16:creationId xmlns:a16="http://schemas.microsoft.com/office/drawing/2014/main" id="{FFECEB87-93AA-1EB6-0DFC-1BE5D6F3EDE1}"/>
              </a:ext>
            </a:extLst>
          </p:cNvPr>
          <p:cNvSpPr/>
          <p:nvPr/>
        </p:nvSpPr>
        <p:spPr>
          <a:xfrm>
            <a:off x="9338879" y="1571805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S4</a:t>
            </a:r>
          </a:p>
        </p:txBody>
      </p:sp>
      <p:sp>
        <p:nvSpPr>
          <p:cNvPr id="11" name="Pil: femkant 10">
            <a:hlinkClick r:id="rId10" action="ppaction://hlinksldjump"/>
            <a:extLst>
              <a:ext uri="{FF2B5EF4-FFF2-40B4-BE49-F238E27FC236}">
                <a16:creationId xmlns:a16="http://schemas.microsoft.com/office/drawing/2014/main" id="{E93C4060-0648-17C6-6EF2-7B75D630F2E2}"/>
              </a:ext>
            </a:extLst>
          </p:cNvPr>
          <p:cNvSpPr/>
          <p:nvPr/>
        </p:nvSpPr>
        <p:spPr>
          <a:xfrm>
            <a:off x="664227" y="1571803"/>
            <a:ext cx="1155031" cy="385871"/>
          </a:xfrm>
          <a:prstGeom prst="homePlate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S0</a:t>
            </a:r>
          </a:p>
        </p:txBody>
      </p:sp>
      <p:sp>
        <p:nvSpPr>
          <p:cNvPr id="12" name="Rektangel: avrundede hjørner 11">
            <a:hlinkClick r:id="rId11" action="ppaction://hlinksldjump"/>
            <a:extLst>
              <a:ext uri="{FF2B5EF4-FFF2-40B4-BE49-F238E27FC236}">
                <a16:creationId xmlns:a16="http://schemas.microsoft.com/office/drawing/2014/main" id="{A1662967-6BA0-05A3-D5B8-1B4D0465BBF1}"/>
              </a:ext>
            </a:extLst>
          </p:cNvPr>
          <p:cNvSpPr/>
          <p:nvPr/>
        </p:nvSpPr>
        <p:spPr>
          <a:xfrm>
            <a:off x="603642" y="6057899"/>
            <a:ext cx="1554341" cy="385871"/>
          </a:xfrm>
          <a:prstGeom prst="roundRect">
            <a:avLst/>
          </a:prstGeom>
          <a:solidFill>
            <a:srgbClr val="008C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100">
                <a:latin typeface="Arial Nova" panose="020B0504020202020204" pitchFamily="34" charset="0"/>
              </a:rPr>
              <a:t>Tilbake til oversikt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93C8F2DE-4FC9-21EA-629C-8CE2D57B90C7}"/>
              </a:ext>
            </a:extLst>
          </p:cNvPr>
          <p:cNvSpPr txBox="1"/>
          <p:nvPr/>
        </p:nvSpPr>
        <p:spPr>
          <a:xfrm>
            <a:off x="664227" y="3944951"/>
            <a:ext cx="109796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>
                <a:solidFill>
                  <a:srgbClr val="001A58"/>
                </a:solidFill>
                <a:latin typeface="Arial Nova" panose="020B0504020202020204" pitchFamily="34" charset="0"/>
                <a:ea typeface="+mj-ea"/>
                <a:cs typeface="Calibri"/>
              </a:rPr>
              <a:t>Kompetansemål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>
                <a:solidFill>
                  <a:srgbClr val="001A58"/>
                </a:solidFill>
                <a:latin typeface="Arial Nova" panose="020B0504020202020204" pitchFamily="34" charset="0"/>
                <a:ea typeface="+mj-ea"/>
                <a:cs typeface="Calibri"/>
              </a:rPr>
              <a:t>Deltakerne skal være i stand til å vurdere utvikling i egen kommune og sammenlikne resultater før og etter gjennomføring av tiltak. </a:t>
            </a:r>
          </a:p>
        </p:txBody>
      </p:sp>
    </p:spTree>
    <p:extLst>
      <p:ext uri="{BB962C8B-B14F-4D97-AF65-F5344CB8AC3E}">
        <p14:creationId xmlns:p14="http://schemas.microsoft.com/office/powerpoint/2010/main" val="2329327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9DD8C1-9BDC-D6EE-A819-9D59B9EFF3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84BAB6D-099E-1588-FBD4-B4EC32F978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1400">
                <a:solidFill>
                  <a:schemeClr val="accent2"/>
                </a:solidFill>
                <a:latin typeface="Franklin Gothic Heavy" panose="020B0903020102020204" pitchFamily="34" charset="0"/>
              </a:rPr>
              <a:t>Veileder</a:t>
            </a:r>
            <a:br>
              <a:rPr lang="nb-NO"/>
            </a:br>
            <a:r>
              <a:rPr lang="nb-NO">
                <a:latin typeface="Franklin Gothic Heavy" panose="020B0903020102020204" pitchFamily="34" charset="0"/>
              </a:rPr>
              <a:t>Prosessguide</a:t>
            </a:r>
          </a:p>
        </p:txBody>
      </p:sp>
      <p:graphicFrame>
        <p:nvGraphicFramePr>
          <p:cNvPr id="4" name="Plassholder for innhold 3">
            <a:extLst>
              <a:ext uri="{FF2B5EF4-FFF2-40B4-BE49-F238E27FC236}">
                <a16:creationId xmlns:a16="http://schemas.microsoft.com/office/drawing/2014/main" id="{FFBA999B-B0A2-79D6-DBBE-E3A56B580E00}"/>
              </a:ext>
            </a:extLst>
          </p:cNvPr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2799095080"/>
              </p:ext>
            </p:extLst>
          </p:nvPr>
        </p:nvGraphicFramePr>
        <p:xfrm>
          <a:off x="609600" y="1958975"/>
          <a:ext cx="10972800" cy="32766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547004">
                  <a:extLst>
                    <a:ext uri="{9D8B030D-6E8A-4147-A177-3AD203B41FA5}">
                      <a16:colId xmlns:a16="http://schemas.microsoft.com/office/drawing/2014/main" val="2334607855"/>
                    </a:ext>
                  </a:extLst>
                </a:gridCol>
                <a:gridCol w="3939396">
                  <a:extLst>
                    <a:ext uri="{9D8B030D-6E8A-4147-A177-3AD203B41FA5}">
                      <a16:colId xmlns:a16="http://schemas.microsoft.com/office/drawing/2014/main" val="2287766485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650253514"/>
                    </a:ext>
                  </a:extLst>
                </a:gridCol>
              </a:tblGrid>
              <a:tr h="0">
                <a:tc gridSpan="3">
                  <a:txBody>
                    <a:bodyPr/>
                    <a:lstStyle/>
                    <a:p>
                      <a:r>
                        <a:rPr lang="nb-NO" sz="1400" b="1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Arbeidsmøte 3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 sz="1100">
                        <a:latin typeface="Arial Nova" panose="020B05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 sz="1100">
                        <a:solidFill>
                          <a:schemeClr val="bg1"/>
                        </a:solidFill>
                        <a:latin typeface="Arial Nova" panose="020B0504020202020204" pitchFamily="34" charset="0"/>
                      </a:endParaRPr>
                    </a:p>
                  </a:txBody>
                  <a:tcPr>
                    <a:solidFill>
                      <a:srgbClr val="001A5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888446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110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Tentativ dato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100">
                          <a:latin typeface="Arial Nova" panose="020B0504020202020204" pitchFamily="34" charset="0"/>
                        </a:rPr>
                        <a:t>Mars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10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Gjøremål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615679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110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Fase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100">
                          <a:latin typeface="Arial Nova" panose="020B0504020202020204" pitchFamily="34" charset="0"/>
                        </a:rPr>
                        <a:t>Evaluering 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nb-NO" sz="1100" b="1">
                          <a:latin typeface="Arial Nova" panose="020B0504020202020204" pitchFamily="34" charset="0"/>
                        </a:rPr>
                        <a:t>Før samlingen</a:t>
                      </a:r>
                    </a:p>
                    <a:p>
                      <a:pPr marL="171450" marR="0" lvl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nb-NO" sz="1100" b="0">
                          <a:latin typeface="Arial Nova" panose="020B0504020202020204" pitchFamily="34" charset="0"/>
                        </a:rPr>
                        <a:t>Se gjennom ressurser til arbeidsmøte 3 på SkoleSec sine nettsider.</a:t>
                      </a:r>
                    </a:p>
                    <a:p>
                      <a:pPr marL="171450" marR="0" lvl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nb-NO" sz="1100" b="0">
                          <a:latin typeface="Arial Nova" panose="020B0504020202020204" pitchFamily="34" charset="0"/>
                        </a:rPr>
                        <a:t>Send ut innkalling til arbeidsmøte 3.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q"/>
                      </a:pPr>
                      <a:r>
                        <a:rPr lang="nb-NO" sz="1100" b="0">
                          <a:latin typeface="Arial Nova" panose="020B0504020202020204" pitchFamily="34" charset="0"/>
                        </a:rPr>
                        <a:t>Les gjennom kommunene sin dokumentasjon og progresjon.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q"/>
                      </a:pPr>
                      <a:r>
                        <a:rPr lang="nb-NO" sz="1100" b="0">
                          <a:latin typeface="Arial Nova" panose="020B0504020202020204" pitchFamily="34" charset="0"/>
                        </a:rPr>
                        <a:t>Forbered forslag til prioriteringer og tiltak for den enkelte kommune.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nb-NO" sz="1100" b="1">
                        <a:latin typeface="Arial Nova" panose="020B050402020202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nb-NO" sz="1100" b="1">
                          <a:latin typeface="Arial Nova" panose="020B0504020202020204" pitchFamily="34" charset="0"/>
                        </a:rPr>
                        <a:t>Under samlingen</a:t>
                      </a:r>
                    </a:p>
                    <a:p>
                      <a:pPr marL="171450" marR="0" lvl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nb-NO" sz="1100" b="0">
                          <a:latin typeface="Arial Nova" panose="020B0504020202020204" pitchFamily="34" charset="0"/>
                        </a:rPr>
                        <a:t>Kommunene presenterer kort utvikling i egen kommune.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q"/>
                      </a:pPr>
                      <a:r>
                        <a:rPr lang="nb-NO" sz="1100" b="0">
                          <a:latin typeface="Arial Nova" panose="020B0504020202020204" pitchFamily="34" charset="0"/>
                        </a:rPr>
                        <a:t>Diskuter den nye kartleggingen med kommunene.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q"/>
                      </a:pPr>
                      <a:r>
                        <a:rPr lang="nb-NO" sz="1100" b="0">
                          <a:latin typeface="Arial Nova" panose="020B0504020202020204" pitchFamily="34" charset="0"/>
                        </a:rPr>
                        <a:t>Gi kommunene forslag og tilbakemeldinger på utvikling.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q"/>
                      </a:pPr>
                      <a:r>
                        <a:rPr lang="nb-NO" sz="1100" b="0">
                          <a:latin typeface="Arial Nova" panose="020B0504020202020204" pitchFamily="34" charset="0"/>
                        </a:rPr>
                        <a:t>Gå gjennom forberedelsene kommunen skal gjøre til samling 4.</a:t>
                      </a:r>
                      <a:endParaRPr lang="nb-NO" sz="1100" b="1">
                        <a:latin typeface="Arial Nova" panose="020B050402020202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nb-NO" sz="1100" b="1">
                        <a:latin typeface="Arial Nova" panose="020B050402020202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nb-NO" sz="1100" b="1">
                          <a:latin typeface="Arial Nova" panose="020B0504020202020204" pitchFamily="34" charset="0"/>
                        </a:rPr>
                        <a:t>Etter samlingen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q"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Send en melding til kommunene du veileder med påminnelse om forberedelser til samling 4.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744524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110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Tema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100">
                          <a:latin typeface="Arial Nova" panose="020B0504020202020204" pitchFamily="34" charset="0"/>
                        </a:rPr>
                        <a:t>Evaluering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Arial Nova" panose="020B05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190403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110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Agenda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100" b="1">
                          <a:latin typeface="Arial Nova" panose="020B0504020202020204" pitchFamily="34" charset="0"/>
                        </a:rPr>
                        <a:t>Arbeidsmøte 3:</a:t>
                      </a:r>
                    </a:p>
                    <a:p>
                      <a:r>
                        <a:rPr lang="nb-NO" sz="1100" b="0">
                          <a:latin typeface="Arial Nova" panose="020B0504020202020204" pitchFamily="34" charset="0"/>
                        </a:rPr>
                        <a:t>NN.00 Velkommen</a:t>
                      </a:r>
                    </a:p>
                    <a:p>
                      <a:r>
                        <a:rPr lang="nb-NO" sz="1100" b="0">
                          <a:latin typeface="Arial Nova" panose="020B0504020202020204" pitchFamily="34" charset="0"/>
                        </a:rPr>
                        <a:t>NN.05 Status arbeid i egen kommune</a:t>
                      </a:r>
                    </a:p>
                    <a:p>
                      <a:r>
                        <a:rPr lang="nb-NO" sz="1100" b="0">
                          <a:latin typeface="Arial Nova" panose="020B0504020202020204" pitchFamily="34" charset="0"/>
                        </a:rPr>
                        <a:t>NN.25	  Tilbakemelding og refleksjon</a:t>
                      </a:r>
                    </a:p>
                    <a:p>
                      <a:r>
                        <a:rPr lang="nb-NO" sz="1100" b="0">
                          <a:latin typeface="Arial Nova" panose="020B0504020202020204" pitchFamily="34" charset="0"/>
                        </a:rPr>
                        <a:t>NN.50 Neste samling</a:t>
                      </a:r>
                    </a:p>
                    <a:p>
                      <a:endParaRPr lang="nb-NO" sz="1100" b="0">
                        <a:latin typeface="Arial Nova" panose="020B0504020202020204" pitchFamily="34" charset="0"/>
                      </a:endParaRPr>
                    </a:p>
                    <a:p>
                      <a:endParaRPr lang="nb-NO" sz="1100" b="0">
                        <a:latin typeface="Arial Nova" panose="020B0504020202020204" pitchFamily="34" charset="0"/>
                      </a:endParaRPr>
                    </a:p>
                  </a:txBody>
                  <a:tcPr>
                    <a:solidFill>
                      <a:srgbClr val="E9EDF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Arial Nova" panose="020B05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977385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110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Ressurser/materiell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Oppdatert kartleggingsverktøy i </a:t>
                      </a:r>
                      <a:r>
                        <a:rPr lang="nb-NO" sz="1100" err="1">
                          <a:latin typeface="Arial Nova" panose="020B0504020202020204" pitchFamily="34" charset="0"/>
                        </a:rPr>
                        <a:t>teamskanalene</a:t>
                      </a:r>
                      <a:r>
                        <a:rPr lang="nb-NO" sz="1100">
                          <a:latin typeface="Arial Nova" panose="020B0504020202020204" pitchFamily="34" charset="0"/>
                        </a:rPr>
                        <a:t> til den enkelte kommune</a:t>
                      </a:r>
                    </a:p>
                    <a:p>
                      <a:pPr marL="171450" marR="0" lvl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Ressurser og materiell til samlingen er tilgjengelig på SkoleSec sine nettsider: </a:t>
                      </a:r>
                      <a:r>
                        <a:rPr lang="nb-NO" sz="1100">
                          <a:latin typeface="Arial Nova" panose="020B0504020202020204" pitchFamily="34" charset="0"/>
                          <a:hlinkClick r:id="rId2"/>
                        </a:rPr>
                        <a:t>trykk her</a:t>
                      </a:r>
                      <a:endParaRPr lang="nb-NO" sz="1100">
                        <a:latin typeface="Arial Nova" panose="020B0504020202020204" pitchFamily="34" charset="0"/>
                      </a:endParaRPr>
                    </a:p>
                    <a:p>
                      <a:endParaRPr lang="nb-NO" sz="1100">
                        <a:latin typeface="Arial Nova" panose="020B0504020202020204" pitchFamily="34" charset="0"/>
                      </a:endParaRPr>
                    </a:p>
                  </a:txBody>
                  <a:tcPr>
                    <a:solidFill>
                      <a:srgbClr val="E9EDF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Arial Nova" panose="020B05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246568"/>
                  </a:ext>
                </a:extLst>
              </a:tr>
            </a:tbl>
          </a:graphicData>
        </a:graphic>
      </p:graphicFrame>
      <p:sp>
        <p:nvSpPr>
          <p:cNvPr id="13" name="Pil: vinkeltegn 12">
            <a:hlinkClick r:id="rId3" action="ppaction://hlinksldjump"/>
            <a:extLst>
              <a:ext uri="{FF2B5EF4-FFF2-40B4-BE49-F238E27FC236}">
                <a16:creationId xmlns:a16="http://schemas.microsoft.com/office/drawing/2014/main" id="{6101AEBF-3CEE-425F-62C6-9261E6778E17}"/>
              </a:ext>
            </a:extLst>
          </p:cNvPr>
          <p:cNvSpPr/>
          <p:nvPr/>
        </p:nvSpPr>
        <p:spPr>
          <a:xfrm>
            <a:off x="7449139" y="355651"/>
            <a:ext cx="1821072" cy="385871"/>
          </a:xfrm>
          <a:prstGeom prst="chevron">
            <a:avLst/>
          </a:prstGeom>
          <a:solidFill>
            <a:srgbClr val="001A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latin typeface="Arial Nova" panose="020B0504020202020204" pitchFamily="34" charset="0"/>
              </a:rPr>
              <a:t>Arbeidsmøte 3</a:t>
            </a:r>
          </a:p>
        </p:txBody>
      </p:sp>
      <p:sp>
        <p:nvSpPr>
          <p:cNvPr id="14" name="Pil: vinkeltegn 13">
            <a:hlinkClick r:id="rId4" action="ppaction://hlinksldjump"/>
            <a:extLst>
              <a:ext uri="{FF2B5EF4-FFF2-40B4-BE49-F238E27FC236}">
                <a16:creationId xmlns:a16="http://schemas.microsoft.com/office/drawing/2014/main" id="{2AFC51CB-FD2E-EC03-D01B-25BB7E71D6F8}"/>
              </a:ext>
            </a:extLst>
          </p:cNvPr>
          <p:cNvSpPr/>
          <p:nvPr/>
        </p:nvSpPr>
        <p:spPr>
          <a:xfrm>
            <a:off x="10428220" y="355652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Veien videre</a:t>
            </a:r>
          </a:p>
        </p:txBody>
      </p:sp>
      <p:sp>
        <p:nvSpPr>
          <p:cNvPr id="15" name="Pil: vinkeltegn 14">
            <a:hlinkClick r:id="rId5" action="ppaction://hlinksldjump"/>
            <a:extLst>
              <a:ext uri="{FF2B5EF4-FFF2-40B4-BE49-F238E27FC236}">
                <a16:creationId xmlns:a16="http://schemas.microsoft.com/office/drawing/2014/main" id="{D0104981-158B-78FC-03D4-EDE59A9EBECF}"/>
              </a:ext>
            </a:extLst>
          </p:cNvPr>
          <p:cNvSpPr/>
          <p:nvPr/>
        </p:nvSpPr>
        <p:spPr>
          <a:xfrm>
            <a:off x="1729096" y="355653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S1</a:t>
            </a:r>
          </a:p>
        </p:txBody>
      </p:sp>
      <p:sp>
        <p:nvSpPr>
          <p:cNvPr id="16" name="Pil: vinkeltegn 15">
            <a:hlinkClick r:id="rId6" action="ppaction://hlinksldjump"/>
            <a:extLst>
              <a:ext uri="{FF2B5EF4-FFF2-40B4-BE49-F238E27FC236}">
                <a16:creationId xmlns:a16="http://schemas.microsoft.com/office/drawing/2014/main" id="{C56E88E6-FE2A-E04A-2DDE-BE2A6D0CDC93}"/>
              </a:ext>
            </a:extLst>
          </p:cNvPr>
          <p:cNvSpPr/>
          <p:nvPr/>
        </p:nvSpPr>
        <p:spPr>
          <a:xfrm>
            <a:off x="2879020" y="355653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A1</a:t>
            </a:r>
          </a:p>
        </p:txBody>
      </p:sp>
      <p:sp>
        <p:nvSpPr>
          <p:cNvPr id="17" name="Pil: vinkeltegn 16">
            <a:hlinkClick r:id="rId7" action="ppaction://hlinksldjump"/>
            <a:extLst>
              <a:ext uri="{FF2B5EF4-FFF2-40B4-BE49-F238E27FC236}">
                <a16:creationId xmlns:a16="http://schemas.microsoft.com/office/drawing/2014/main" id="{D9AB901E-339B-EF6D-8010-B32DE3FAC044}"/>
              </a:ext>
            </a:extLst>
          </p:cNvPr>
          <p:cNvSpPr/>
          <p:nvPr/>
        </p:nvSpPr>
        <p:spPr>
          <a:xfrm>
            <a:off x="4028944" y="355653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S2</a:t>
            </a:r>
          </a:p>
        </p:txBody>
      </p:sp>
      <p:sp>
        <p:nvSpPr>
          <p:cNvPr id="18" name="Pil: vinkeltegn 17">
            <a:hlinkClick r:id="rId8" action="ppaction://hlinksldjump"/>
            <a:extLst>
              <a:ext uri="{FF2B5EF4-FFF2-40B4-BE49-F238E27FC236}">
                <a16:creationId xmlns:a16="http://schemas.microsoft.com/office/drawing/2014/main" id="{DCBEC0C0-6E1F-9408-1F83-F237C6BD0F47}"/>
              </a:ext>
            </a:extLst>
          </p:cNvPr>
          <p:cNvSpPr/>
          <p:nvPr/>
        </p:nvSpPr>
        <p:spPr>
          <a:xfrm>
            <a:off x="5186953" y="346509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A2</a:t>
            </a:r>
          </a:p>
        </p:txBody>
      </p:sp>
      <p:sp>
        <p:nvSpPr>
          <p:cNvPr id="19" name="Pil: vinkeltegn 18">
            <a:hlinkClick r:id="rId9" action="ppaction://hlinksldjump"/>
            <a:extLst>
              <a:ext uri="{FF2B5EF4-FFF2-40B4-BE49-F238E27FC236}">
                <a16:creationId xmlns:a16="http://schemas.microsoft.com/office/drawing/2014/main" id="{1C2F54A1-EB5C-59C6-1D90-56C2ACD09E46}"/>
              </a:ext>
            </a:extLst>
          </p:cNvPr>
          <p:cNvSpPr/>
          <p:nvPr/>
        </p:nvSpPr>
        <p:spPr>
          <a:xfrm>
            <a:off x="6343473" y="355651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S3</a:t>
            </a:r>
          </a:p>
        </p:txBody>
      </p:sp>
      <p:sp>
        <p:nvSpPr>
          <p:cNvPr id="20" name="Pil: vinkeltegn 19">
            <a:hlinkClick r:id="rId10" action="ppaction://hlinksldjump"/>
            <a:extLst>
              <a:ext uri="{FF2B5EF4-FFF2-40B4-BE49-F238E27FC236}">
                <a16:creationId xmlns:a16="http://schemas.microsoft.com/office/drawing/2014/main" id="{A414AED3-7A52-165D-35F4-F52B150CDFAB}"/>
              </a:ext>
            </a:extLst>
          </p:cNvPr>
          <p:cNvSpPr/>
          <p:nvPr/>
        </p:nvSpPr>
        <p:spPr>
          <a:xfrm>
            <a:off x="9278295" y="355653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S4</a:t>
            </a:r>
          </a:p>
        </p:txBody>
      </p:sp>
      <p:sp>
        <p:nvSpPr>
          <p:cNvPr id="21" name="Pil: femkant 20">
            <a:hlinkClick r:id="rId11" action="ppaction://hlinksldjump"/>
            <a:extLst>
              <a:ext uri="{FF2B5EF4-FFF2-40B4-BE49-F238E27FC236}">
                <a16:creationId xmlns:a16="http://schemas.microsoft.com/office/drawing/2014/main" id="{1DE593D3-D697-AA31-B2E3-969EC8B5530C}"/>
              </a:ext>
            </a:extLst>
          </p:cNvPr>
          <p:cNvSpPr/>
          <p:nvPr/>
        </p:nvSpPr>
        <p:spPr>
          <a:xfrm>
            <a:off x="603643" y="355651"/>
            <a:ext cx="1155031" cy="385871"/>
          </a:xfrm>
          <a:prstGeom prst="homePlate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S0</a:t>
            </a:r>
          </a:p>
        </p:txBody>
      </p:sp>
      <p:sp>
        <p:nvSpPr>
          <p:cNvPr id="22" name="Rektangel: avrundede hjørner 21">
            <a:hlinkClick r:id="rId12" action="ppaction://hlinksldjump"/>
            <a:extLst>
              <a:ext uri="{FF2B5EF4-FFF2-40B4-BE49-F238E27FC236}">
                <a16:creationId xmlns:a16="http://schemas.microsoft.com/office/drawing/2014/main" id="{9EB481D4-04FC-1400-22EA-2D8AA2AA210C}"/>
              </a:ext>
            </a:extLst>
          </p:cNvPr>
          <p:cNvSpPr/>
          <p:nvPr/>
        </p:nvSpPr>
        <p:spPr>
          <a:xfrm>
            <a:off x="603642" y="6057899"/>
            <a:ext cx="1554341" cy="385871"/>
          </a:xfrm>
          <a:prstGeom prst="roundRect">
            <a:avLst/>
          </a:prstGeom>
          <a:solidFill>
            <a:srgbClr val="008C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100">
                <a:latin typeface="Arial Nova" panose="020B0504020202020204" pitchFamily="34" charset="0"/>
              </a:rPr>
              <a:t>Tilbake til oversikt</a:t>
            </a:r>
          </a:p>
        </p:txBody>
      </p:sp>
    </p:spTree>
    <p:extLst>
      <p:ext uri="{BB962C8B-B14F-4D97-AF65-F5344CB8AC3E}">
        <p14:creationId xmlns:p14="http://schemas.microsoft.com/office/powerpoint/2010/main" val="716948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412189-8ACE-B9F7-4522-E85EC060FE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3E68FA6-9232-4A9D-14BD-8A96E8871E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4227" y="2396061"/>
            <a:ext cx="10979608" cy="1134305"/>
          </a:xfrm>
        </p:spPr>
        <p:txBody>
          <a:bodyPr/>
          <a:lstStyle/>
          <a:p>
            <a:r>
              <a:rPr kumimoji="0" lang="nb-NO" sz="3000" b="0" i="0" u="none" strike="noStrike" kern="1200" cap="none" spc="0" normalizeH="0" baseline="0" noProof="0">
                <a:ln>
                  <a:noFill/>
                </a:ln>
                <a:solidFill>
                  <a:srgbClr val="001A58"/>
                </a:solidFill>
                <a:effectLst/>
                <a:uLnTx/>
                <a:uFillTx/>
                <a:latin typeface="Franklin Gothic Heavy" panose="020B0903020102020204" pitchFamily="34" charset="0"/>
                <a:ea typeface="+mj-ea"/>
                <a:cs typeface="Calibri"/>
              </a:rPr>
              <a:t>Samling 4</a:t>
            </a:r>
            <a:b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srgbClr val="001A58"/>
                </a:solidFill>
                <a:effectLst/>
                <a:uLnTx/>
                <a:uFillTx/>
                <a:latin typeface="Franklin Gothic Heavy" panose="020B0903020102020204" pitchFamily="34" charset="0"/>
                <a:ea typeface="+mj-ea"/>
                <a:cs typeface="Calibri"/>
              </a:rPr>
            </a:br>
            <a:br>
              <a:rPr kumimoji="0" lang="nb-NO" sz="1400" b="0" i="0" u="none" strike="noStrike" kern="1200" cap="none" spc="0" normalizeH="0" baseline="0" noProof="0">
                <a:ln>
                  <a:noFill/>
                </a:ln>
                <a:solidFill>
                  <a:srgbClr val="001A58"/>
                </a:solidFill>
                <a:effectLst/>
                <a:uLnTx/>
                <a:uFillTx/>
                <a:latin typeface="Arial Nova" panose="020B0504020202020204" pitchFamily="34" charset="0"/>
              </a:rPr>
            </a:br>
            <a:r>
              <a:rPr kumimoji="0" lang="nb-NO" sz="1600" b="0" i="0" u="none" strike="noStrike" kern="1200" cap="none" spc="0" normalizeH="0" baseline="0" noProof="0">
                <a:ln>
                  <a:noFill/>
                </a:ln>
                <a:solidFill>
                  <a:srgbClr val="001A58"/>
                </a:solidFill>
                <a:effectLst/>
                <a:uLnTx/>
                <a:uFillTx/>
                <a:latin typeface="Arial Nova" panose="020B0504020202020204" pitchFamily="34" charset="0"/>
                <a:ea typeface="+mj-ea"/>
                <a:cs typeface="Calibri"/>
              </a:rPr>
              <a:t>​</a:t>
            </a:r>
            <a:r>
              <a:rPr kumimoji="0" lang="nb-NO" sz="1400" b="0" i="0" u="none" strike="noStrike" kern="1200" cap="none" spc="0" normalizeH="0" baseline="0" noProof="0">
                <a:ln>
                  <a:noFill/>
                </a:ln>
                <a:solidFill>
                  <a:srgbClr val="001A58"/>
                </a:solidFill>
                <a:effectLst/>
                <a:uLnTx/>
                <a:uFillTx/>
                <a:latin typeface="Arial Nova" panose="020B0504020202020204" pitchFamily="34" charset="0"/>
                <a:ea typeface="+mj-ea"/>
                <a:cs typeface="Calibri"/>
              </a:rPr>
              <a:t>I del 1 møtes veilederne for å evaluere gjennomføringen av veiledertjenesten og diskutere veien videre for samarbeidet. I del 2 inviteres deltakerne inn for å få et kompetanseløft i styringssystem for personvern og informasjonssikkerhet. </a:t>
            </a:r>
            <a:endParaRPr lang="nb-NO"/>
          </a:p>
        </p:txBody>
      </p:sp>
      <p:sp>
        <p:nvSpPr>
          <p:cNvPr id="3" name="Rektangel: avrundede hjørner 2">
            <a:hlinkClick r:id="rId2" action="ppaction://hlinksldjump"/>
            <a:extLst>
              <a:ext uri="{FF2B5EF4-FFF2-40B4-BE49-F238E27FC236}">
                <a16:creationId xmlns:a16="http://schemas.microsoft.com/office/drawing/2014/main" id="{EAFEC265-4FF6-700C-10C1-625D1CD1C672}"/>
              </a:ext>
            </a:extLst>
          </p:cNvPr>
          <p:cNvSpPr/>
          <p:nvPr/>
        </p:nvSpPr>
        <p:spPr>
          <a:xfrm>
            <a:off x="603642" y="6057899"/>
            <a:ext cx="1554341" cy="385871"/>
          </a:xfrm>
          <a:prstGeom prst="roundRect">
            <a:avLst/>
          </a:prstGeom>
          <a:solidFill>
            <a:srgbClr val="008C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100">
                <a:latin typeface="Arial Nova" panose="020B0504020202020204" pitchFamily="34" charset="0"/>
              </a:rPr>
              <a:t>Tilbake til oversikt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098DAB4B-5D94-3211-4BE1-F485086AC17C}"/>
              </a:ext>
            </a:extLst>
          </p:cNvPr>
          <p:cNvSpPr txBox="1"/>
          <p:nvPr/>
        </p:nvSpPr>
        <p:spPr>
          <a:xfrm>
            <a:off x="664227" y="3806445"/>
            <a:ext cx="10979608" cy="9167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nb-NO" sz="1400" b="1">
                <a:solidFill>
                  <a:srgbClr val="001A58"/>
                </a:solidFill>
                <a:latin typeface="Arial Nova" panose="020B0504020202020204" pitchFamily="34" charset="0"/>
                <a:ea typeface="+mj-ea"/>
                <a:cs typeface="Calibri"/>
              </a:rPr>
              <a:t>Kompetansemål </a:t>
            </a:r>
            <a:endParaRPr lang="nb-NO" sz="1400">
              <a:solidFill>
                <a:srgbClr val="001A58"/>
              </a:solidFill>
              <a:latin typeface="Arial Nova" panose="020B0504020202020204" pitchFamily="34" charset="0"/>
              <a:ea typeface="+mj-ea"/>
              <a:cs typeface="Calibri"/>
            </a:endParaRPr>
          </a:p>
          <a:p>
            <a:pPr marL="285750" lvl="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b-NO" sz="1400">
                <a:solidFill>
                  <a:srgbClr val="001A58"/>
                </a:solidFill>
                <a:latin typeface="Arial Nova" panose="020B0504020202020204" pitchFamily="34" charset="0"/>
                <a:ea typeface="+mj-ea"/>
                <a:cs typeface="Calibri"/>
              </a:rPr>
              <a:t>Deltakerne forstår hvordan personvern- og sikkerhetsaktivitetene kan kobles til eksisterende virksomhetsstyring i kommunen og kan beskrive hvordan funn fra ROS og DPIA løftes opp til kommuneledelsen. </a:t>
            </a:r>
          </a:p>
        </p:txBody>
      </p:sp>
      <p:sp>
        <p:nvSpPr>
          <p:cNvPr id="5" name="Pil: vinkeltegn 4">
            <a:hlinkClick r:id="rId3" action="ppaction://hlinksldjump"/>
            <a:extLst>
              <a:ext uri="{FF2B5EF4-FFF2-40B4-BE49-F238E27FC236}">
                <a16:creationId xmlns:a16="http://schemas.microsoft.com/office/drawing/2014/main" id="{C1302A72-D830-3DF1-B85E-4ED56DD152D5}"/>
              </a:ext>
            </a:extLst>
          </p:cNvPr>
          <p:cNvSpPr/>
          <p:nvPr/>
        </p:nvSpPr>
        <p:spPr>
          <a:xfrm>
            <a:off x="7509723" y="1571803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A3</a:t>
            </a:r>
          </a:p>
        </p:txBody>
      </p:sp>
      <p:sp>
        <p:nvSpPr>
          <p:cNvPr id="6" name="Pil: vinkeltegn 5">
            <a:hlinkClick r:id="rId4" action="ppaction://hlinksldjump"/>
            <a:extLst>
              <a:ext uri="{FF2B5EF4-FFF2-40B4-BE49-F238E27FC236}">
                <a16:creationId xmlns:a16="http://schemas.microsoft.com/office/drawing/2014/main" id="{E6F24C4E-4FF8-A532-6C5E-1FCEE610DEC9}"/>
              </a:ext>
            </a:extLst>
          </p:cNvPr>
          <p:cNvSpPr/>
          <p:nvPr/>
        </p:nvSpPr>
        <p:spPr>
          <a:xfrm>
            <a:off x="10488804" y="1571804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Veien videre</a:t>
            </a:r>
          </a:p>
        </p:txBody>
      </p:sp>
      <p:sp>
        <p:nvSpPr>
          <p:cNvPr id="7" name="Pil: vinkeltegn 6">
            <a:hlinkClick r:id="rId5" action="ppaction://hlinksldjump"/>
            <a:extLst>
              <a:ext uri="{FF2B5EF4-FFF2-40B4-BE49-F238E27FC236}">
                <a16:creationId xmlns:a16="http://schemas.microsoft.com/office/drawing/2014/main" id="{75943202-CD22-4DCC-9E84-3C238269B452}"/>
              </a:ext>
            </a:extLst>
          </p:cNvPr>
          <p:cNvSpPr/>
          <p:nvPr/>
        </p:nvSpPr>
        <p:spPr>
          <a:xfrm>
            <a:off x="1789680" y="1571805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S1</a:t>
            </a:r>
          </a:p>
        </p:txBody>
      </p:sp>
      <p:sp>
        <p:nvSpPr>
          <p:cNvPr id="8" name="Pil: vinkeltegn 7">
            <a:hlinkClick r:id="rId6" action="ppaction://hlinksldjump"/>
            <a:extLst>
              <a:ext uri="{FF2B5EF4-FFF2-40B4-BE49-F238E27FC236}">
                <a16:creationId xmlns:a16="http://schemas.microsoft.com/office/drawing/2014/main" id="{97E58304-8922-B5B3-FD7A-6E8697C300F5}"/>
              </a:ext>
            </a:extLst>
          </p:cNvPr>
          <p:cNvSpPr/>
          <p:nvPr/>
        </p:nvSpPr>
        <p:spPr>
          <a:xfrm>
            <a:off x="2939604" y="1571805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A1</a:t>
            </a:r>
          </a:p>
        </p:txBody>
      </p:sp>
      <p:sp>
        <p:nvSpPr>
          <p:cNvPr id="9" name="Pil: vinkeltegn 8">
            <a:hlinkClick r:id="rId7" action="ppaction://hlinksldjump"/>
            <a:extLst>
              <a:ext uri="{FF2B5EF4-FFF2-40B4-BE49-F238E27FC236}">
                <a16:creationId xmlns:a16="http://schemas.microsoft.com/office/drawing/2014/main" id="{1CB31560-7AD9-BC99-78F8-1ABB1F29A06A}"/>
              </a:ext>
            </a:extLst>
          </p:cNvPr>
          <p:cNvSpPr/>
          <p:nvPr/>
        </p:nvSpPr>
        <p:spPr>
          <a:xfrm>
            <a:off x="4089528" y="1571805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S2</a:t>
            </a:r>
          </a:p>
        </p:txBody>
      </p:sp>
      <p:sp>
        <p:nvSpPr>
          <p:cNvPr id="10" name="Pil: vinkeltegn 9">
            <a:hlinkClick r:id="rId8" action="ppaction://hlinksldjump"/>
            <a:extLst>
              <a:ext uri="{FF2B5EF4-FFF2-40B4-BE49-F238E27FC236}">
                <a16:creationId xmlns:a16="http://schemas.microsoft.com/office/drawing/2014/main" id="{B3692D81-6E59-58A3-671B-B959F385A532}"/>
              </a:ext>
            </a:extLst>
          </p:cNvPr>
          <p:cNvSpPr/>
          <p:nvPr/>
        </p:nvSpPr>
        <p:spPr>
          <a:xfrm>
            <a:off x="5247537" y="1562661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A2</a:t>
            </a:r>
          </a:p>
        </p:txBody>
      </p:sp>
      <p:sp>
        <p:nvSpPr>
          <p:cNvPr id="11" name="Pil: vinkeltegn 10">
            <a:hlinkClick r:id="rId9" action="ppaction://hlinksldjump"/>
            <a:extLst>
              <a:ext uri="{FF2B5EF4-FFF2-40B4-BE49-F238E27FC236}">
                <a16:creationId xmlns:a16="http://schemas.microsoft.com/office/drawing/2014/main" id="{4566E397-7A98-FB76-DAA8-8A2D7B005B32}"/>
              </a:ext>
            </a:extLst>
          </p:cNvPr>
          <p:cNvSpPr/>
          <p:nvPr/>
        </p:nvSpPr>
        <p:spPr>
          <a:xfrm>
            <a:off x="6404057" y="1571803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S3</a:t>
            </a:r>
          </a:p>
        </p:txBody>
      </p:sp>
      <p:sp>
        <p:nvSpPr>
          <p:cNvPr id="12" name="Pil: vinkeltegn 11">
            <a:hlinkClick r:id="rId10" action="ppaction://hlinksldjump"/>
            <a:extLst>
              <a:ext uri="{FF2B5EF4-FFF2-40B4-BE49-F238E27FC236}">
                <a16:creationId xmlns:a16="http://schemas.microsoft.com/office/drawing/2014/main" id="{AED28E4B-6474-93AF-EF37-061231E27794}"/>
              </a:ext>
            </a:extLst>
          </p:cNvPr>
          <p:cNvSpPr/>
          <p:nvPr/>
        </p:nvSpPr>
        <p:spPr>
          <a:xfrm>
            <a:off x="8718587" y="1571805"/>
            <a:ext cx="1775324" cy="385871"/>
          </a:xfrm>
          <a:prstGeom prst="chevron">
            <a:avLst/>
          </a:prstGeom>
          <a:solidFill>
            <a:srgbClr val="001A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latin typeface="Arial Nova" panose="020B0504020202020204" pitchFamily="34" charset="0"/>
              </a:rPr>
              <a:t>Samling 4</a:t>
            </a:r>
          </a:p>
        </p:txBody>
      </p:sp>
      <p:sp>
        <p:nvSpPr>
          <p:cNvPr id="13" name="Pil: femkant 12">
            <a:hlinkClick r:id="rId11" action="ppaction://hlinksldjump"/>
            <a:extLst>
              <a:ext uri="{FF2B5EF4-FFF2-40B4-BE49-F238E27FC236}">
                <a16:creationId xmlns:a16="http://schemas.microsoft.com/office/drawing/2014/main" id="{D78C1ED3-8794-9E53-568B-97C55AB4B22C}"/>
              </a:ext>
            </a:extLst>
          </p:cNvPr>
          <p:cNvSpPr/>
          <p:nvPr/>
        </p:nvSpPr>
        <p:spPr>
          <a:xfrm>
            <a:off x="664227" y="1571803"/>
            <a:ext cx="1155031" cy="385871"/>
          </a:xfrm>
          <a:prstGeom prst="homePlate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S0</a:t>
            </a:r>
          </a:p>
        </p:txBody>
      </p:sp>
    </p:spTree>
    <p:extLst>
      <p:ext uri="{BB962C8B-B14F-4D97-AF65-F5344CB8AC3E}">
        <p14:creationId xmlns:p14="http://schemas.microsoft.com/office/powerpoint/2010/main" val="3145885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459420-A4EB-E114-0F0A-55FC594A4E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69417EE-44C8-F2B9-1170-E46516103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1400">
                <a:solidFill>
                  <a:srgbClr val="008CD3"/>
                </a:solidFill>
                <a:latin typeface="Franklin Gothic Heavy" panose="020B0903020102020204" pitchFamily="34" charset="0"/>
              </a:rPr>
              <a:t>Arrangør</a:t>
            </a:r>
            <a:br>
              <a:rPr lang="nb-NO"/>
            </a:br>
            <a:r>
              <a:rPr lang="nb-NO">
                <a:latin typeface="Franklin Gothic Heavy" panose="020B0903020102020204" pitchFamily="34" charset="0"/>
              </a:rPr>
              <a:t>Prosessguide</a:t>
            </a:r>
          </a:p>
        </p:txBody>
      </p:sp>
      <p:graphicFrame>
        <p:nvGraphicFramePr>
          <p:cNvPr id="4" name="Plassholder for innhold 3">
            <a:extLst>
              <a:ext uri="{FF2B5EF4-FFF2-40B4-BE49-F238E27FC236}">
                <a16:creationId xmlns:a16="http://schemas.microsoft.com/office/drawing/2014/main" id="{D9730D2E-D18F-BD0D-7343-19A31FC108D6}"/>
              </a:ext>
            </a:extLst>
          </p:cNvPr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528739931"/>
              </p:ext>
            </p:extLst>
          </p:nvPr>
        </p:nvGraphicFramePr>
        <p:xfrm>
          <a:off x="609600" y="1958975"/>
          <a:ext cx="10972800" cy="36118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547004">
                  <a:extLst>
                    <a:ext uri="{9D8B030D-6E8A-4147-A177-3AD203B41FA5}">
                      <a16:colId xmlns:a16="http://schemas.microsoft.com/office/drawing/2014/main" val="2334607855"/>
                    </a:ext>
                  </a:extLst>
                </a:gridCol>
                <a:gridCol w="3939396">
                  <a:extLst>
                    <a:ext uri="{9D8B030D-6E8A-4147-A177-3AD203B41FA5}">
                      <a16:colId xmlns:a16="http://schemas.microsoft.com/office/drawing/2014/main" val="2287766485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650253514"/>
                    </a:ext>
                  </a:extLst>
                </a:gridCol>
              </a:tblGrid>
              <a:tr h="0">
                <a:tc gridSpan="3">
                  <a:txBody>
                    <a:bodyPr/>
                    <a:lstStyle/>
                    <a:p>
                      <a:r>
                        <a:rPr lang="nb-NO" sz="1400" b="1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Samling 4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 sz="1100">
                        <a:latin typeface="Arial Nova" panose="020B05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 sz="1100">
                        <a:solidFill>
                          <a:schemeClr val="bg1"/>
                        </a:solidFill>
                        <a:latin typeface="Arial Nova" panose="020B0504020202020204" pitchFamily="34" charset="0"/>
                      </a:endParaRPr>
                    </a:p>
                  </a:txBody>
                  <a:tcPr>
                    <a:solidFill>
                      <a:srgbClr val="001A5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888446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110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Tentativ dato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100">
                          <a:latin typeface="Arial Nova" panose="020B0504020202020204" pitchFamily="34" charset="0"/>
                        </a:rPr>
                        <a:t>April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10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Gjøremål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615679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110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Fase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100">
                          <a:latin typeface="Arial Nova" panose="020B0504020202020204" pitchFamily="34" charset="0"/>
                        </a:rPr>
                        <a:t>Evaluering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nb-NO" sz="1100" b="1">
                          <a:latin typeface="Arial Nova" panose="020B0504020202020204" pitchFamily="34" charset="0"/>
                        </a:rPr>
                        <a:t>Før samlingen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q"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Les gjennom presentasjoner og ressurser til samling 4 på SkoleSec sine nettsider. Tilpass presentasjon og agenda til lokale forhold.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q"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Avklar kompetanseløft med relevant fagperson. Ta kontakt med SkoleSec dersom du ønsker innspill på hvem som kan holde slike kompetanseløft.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q"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Send ut møteinnkalling til veiledere.</a:t>
                      </a:r>
                    </a:p>
                    <a:p>
                      <a:pPr marL="171450" marR="0" lvl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Gjør klar forberedelser for veiledere på felles område og send ut informasjon.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q"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Send ut møteinnkalling til deltakerne.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q"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Gjør klar forberedelser for deltakere på felles område og send ut informasjon.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q"/>
                      </a:pPr>
                      <a:endParaRPr lang="nb-NO" sz="1100" b="1">
                        <a:latin typeface="Arial Nova" panose="020B050402020202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nb-NO" sz="1100" b="1">
                          <a:latin typeface="Arial Nova" panose="020B0504020202020204" pitchFamily="34" charset="0"/>
                        </a:rPr>
                        <a:t>Under samlingen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q"/>
                      </a:pPr>
                      <a:r>
                        <a:rPr lang="nb-NO" sz="1100" b="0">
                          <a:latin typeface="Arial Nova" panose="020B0504020202020204" pitchFamily="34" charset="0"/>
                        </a:rPr>
                        <a:t>Diskuter hvordan digitaliseringsnettverket kan legge til rette for mer samarbeid etter endt veiledertjenesten.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q"/>
                      </a:pPr>
                      <a:endParaRPr lang="nb-NO" sz="1100" b="0">
                        <a:latin typeface="Arial Nova" panose="020B050402020202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nb-NO" sz="1100" b="1">
                          <a:latin typeface="Arial Nova" panose="020B0504020202020204" pitchFamily="34" charset="0"/>
                        </a:rPr>
                        <a:t>Etter samlingen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q"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Avtal videre oppfølging/samarbeid med kommunene i ditt nettverk.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744524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110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Tema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100">
                          <a:latin typeface="Arial Nova" panose="020B0504020202020204" pitchFamily="34" charset="0"/>
                        </a:rPr>
                        <a:t>Styringssystem for personvern og informasjonssikkerhet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Arial Nova" panose="020B05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190403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110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Agenda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100" b="1">
                          <a:latin typeface="Arial Nova" panose="020B0504020202020204" pitchFamily="34" charset="0"/>
                        </a:rPr>
                        <a:t>Del 1 for veiledere:</a:t>
                      </a:r>
                    </a:p>
                    <a:p>
                      <a:r>
                        <a:rPr lang="nb-NO" sz="1100">
                          <a:latin typeface="Arial Nova" panose="020B0504020202020204" pitchFamily="34" charset="0"/>
                        </a:rPr>
                        <a:t>NN.00 Velkommen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NN.05 Rekkefremlegg av forberedelser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NN.20 Veien videre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NN.00 Dagens grupper</a:t>
                      </a:r>
                    </a:p>
                    <a:p>
                      <a:endParaRPr lang="nb-NO" sz="1100">
                        <a:latin typeface="Arial Nova" panose="020B0504020202020204" pitchFamily="34" charset="0"/>
                      </a:endParaRPr>
                    </a:p>
                    <a:p>
                      <a:r>
                        <a:rPr lang="nb-NO" sz="1100" b="1">
                          <a:latin typeface="Arial Nova" panose="020B0504020202020204" pitchFamily="34" charset="0"/>
                        </a:rPr>
                        <a:t>Del 2 for deltakere: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NN.30 Velkommen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NN.35 Informasjon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NN.40 Kompetanseløft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NN.20 Faglig gruppearbeid 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NN.45 Oppsummering og avslutning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Arial Nova" panose="020B05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977385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110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Ressurser/materiell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100">
                          <a:latin typeface="Arial Nova" panose="020B0504020202020204" pitchFamily="34" charset="0"/>
                        </a:rPr>
                        <a:t>Ressurser og materiell til samlingen er tilgjengelig på SkoleSec sine nettsider: </a:t>
                      </a:r>
                      <a:r>
                        <a:rPr lang="nb-NO" sz="1100">
                          <a:latin typeface="Arial Nova" panose="020B0504020202020204" pitchFamily="34" charset="0"/>
                          <a:hlinkClick r:id="rId2"/>
                        </a:rPr>
                        <a:t>trykk her</a:t>
                      </a:r>
                      <a:endParaRPr lang="nb-NO" sz="1100">
                        <a:latin typeface="Arial Nova" panose="020B0504020202020204" pitchFamily="34" charset="0"/>
                      </a:endParaRPr>
                    </a:p>
                  </a:txBody>
                  <a:tcPr>
                    <a:solidFill>
                      <a:srgbClr val="E9EDF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Arial Nova" panose="020B05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246568"/>
                  </a:ext>
                </a:extLst>
              </a:tr>
            </a:tbl>
          </a:graphicData>
        </a:graphic>
      </p:graphicFrame>
      <p:sp>
        <p:nvSpPr>
          <p:cNvPr id="13" name="Pil: vinkeltegn 12">
            <a:hlinkClick r:id="rId3" action="ppaction://hlinksldjump"/>
            <a:extLst>
              <a:ext uri="{FF2B5EF4-FFF2-40B4-BE49-F238E27FC236}">
                <a16:creationId xmlns:a16="http://schemas.microsoft.com/office/drawing/2014/main" id="{64F34892-54FE-402E-8D9E-0AB9A7012F92}"/>
              </a:ext>
            </a:extLst>
          </p:cNvPr>
          <p:cNvSpPr/>
          <p:nvPr/>
        </p:nvSpPr>
        <p:spPr>
          <a:xfrm>
            <a:off x="8604170" y="355651"/>
            <a:ext cx="1821072" cy="385871"/>
          </a:xfrm>
          <a:prstGeom prst="chevron">
            <a:avLst/>
          </a:prstGeom>
          <a:solidFill>
            <a:srgbClr val="001A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latin typeface="Arial Nova" panose="020B0504020202020204" pitchFamily="34" charset="0"/>
              </a:rPr>
              <a:t>Samling 4</a:t>
            </a:r>
          </a:p>
        </p:txBody>
      </p:sp>
      <p:sp>
        <p:nvSpPr>
          <p:cNvPr id="14" name="Pil: vinkeltegn 13">
            <a:hlinkClick r:id="rId4" action="ppaction://hlinksldjump"/>
            <a:extLst>
              <a:ext uri="{FF2B5EF4-FFF2-40B4-BE49-F238E27FC236}">
                <a16:creationId xmlns:a16="http://schemas.microsoft.com/office/drawing/2014/main" id="{0516AD34-DE65-2A5A-52EF-C182A5A18222}"/>
              </a:ext>
            </a:extLst>
          </p:cNvPr>
          <p:cNvSpPr/>
          <p:nvPr/>
        </p:nvSpPr>
        <p:spPr>
          <a:xfrm>
            <a:off x="10428220" y="355652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Veien videre</a:t>
            </a:r>
          </a:p>
        </p:txBody>
      </p:sp>
      <p:sp>
        <p:nvSpPr>
          <p:cNvPr id="15" name="Pil: vinkeltegn 14">
            <a:hlinkClick r:id="rId5" action="ppaction://hlinksldjump"/>
            <a:extLst>
              <a:ext uri="{FF2B5EF4-FFF2-40B4-BE49-F238E27FC236}">
                <a16:creationId xmlns:a16="http://schemas.microsoft.com/office/drawing/2014/main" id="{0FB90BEA-5747-920C-9B14-7D5C3EE9E287}"/>
              </a:ext>
            </a:extLst>
          </p:cNvPr>
          <p:cNvSpPr/>
          <p:nvPr/>
        </p:nvSpPr>
        <p:spPr>
          <a:xfrm>
            <a:off x="1729096" y="355653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S1</a:t>
            </a:r>
          </a:p>
        </p:txBody>
      </p:sp>
      <p:sp>
        <p:nvSpPr>
          <p:cNvPr id="16" name="Pil: vinkeltegn 15">
            <a:hlinkClick r:id="rId6" action="ppaction://hlinksldjump"/>
            <a:extLst>
              <a:ext uri="{FF2B5EF4-FFF2-40B4-BE49-F238E27FC236}">
                <a16:creationId xmlns:a16="http://schemas.microsoft.com/office/drawing/2014/main" id="{F780D87A-857D-BE6E-3AEE-FFFF9D7B0AFF}"/>
              </a:ext>
            </a:extLst>
          </p:cNvPr>
          <p:cNvSpPr/>
          <p:nvPr/>
        </p:nvSpPr>
        <p:spPr>
          <a:xfrm>
            <a:off x="2879020" y="355653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A1</a:t>
            </a:r>
          </a:p>
        </p:txBody>
      </p:sp>
      <p:sp>
        <p:nvSpPr>
          <p:cNvPr id="17" name="Pil: vinkeltegn 16">
            <a:hlinkClick r:id="rId7" action="ppaction://hlinksldjump"/>
            <a:extLst>
              <a:ext uri="{FF2B5EF4-FFF2-40B4-BE49-F238E27FC236}">
                <a16:creationId xmlns:a16="http://schemas.microsoft.com/office/drawing/2014/main" id="{3F40DACB-F6DB-3B1F-F9A0-A611B4B19A6C}"/>
              </a:ext>
            </a:extLst>
          </p:cNvPr>
          <p:cNvSpPr/>
          <p:nvPr/>
        </p:nvSpPr>
        <p:spPr>
          <a:xfrm>
            <a:off x="4028944" y="355653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S2</a:t>
            </a:r>
          </a:p>
        </p:txBody>
      </p:sp>
      <p:sp>
        <p:nvSpPr>
          <p:cNvPr id="18" name="Pil: vinkeltegn 17">
            <a:hlinkClick r:id="rId8" action="ppaction://hlinksldjump"/>
            <a:extLst>
              <a:ext uri="{FF2B5EF4-FFF2-40B4-BE49-F238E27FC236}">
                <a16:creationId xmlns:a16="http://schemas.microsoft.com/office/drawing/2014/main" id="{9ED2E10B-6817-5F1C-4BB5-A80FD68ECCD4}"/>
              </a:ext>
            </a:extLst>
          </p:cNvPr>
          <p:cNvSpPr/>
          <p:nvPr/>
        </p:nvSpPr>
        <p:spPr>
          <a:xfrm>
            <a:off x="5186953" y="346509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A2</a:t>
            </a:r>
          </a:p>
        </p:txBody>
      </p:sp>
      <p:sp>
        <p:nvSpPr>
          <p:cNvPr id="19" name="Pil: vinkeltegn 18">
            <a:hlinkClick r:id="rId9" action="ppaction://hlinksldjump"/>
            <a:extLst>
              <a:ext uri="{FF2B5EF4-FFF2-40B4-BE49-F238E27FC236}">
                <a16:creationId xmlns:a16="http://schemas.microsoft.com/office/drawing/2014/main" id="{8020BD96-3843-DFA1-2D2B-FF4678E7A748}"/>
              </a:ext>
            </a:extLst>
          </p:cNvPr>
          <p:cNvSpPr/>
          <p:nvPr/>
        </p:nvSpPr>
        <p:spPr>
          <a:xfrm>
            <a:off x="6343473" y="355651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S3</a:t>
            </a:r>
          </a:p>
        </p:txBody>
      </p:sp>
      <p:sp>
        <p:nvSpPr>
          <p:cNvPr id="20" name="Pil: vinkeltegn 19">
            <a:hlinkClick r:id="rId10" action="ppaction://hlinksldjump"/>
            <a:extLst>
              <a:ext uri="{FF2B5EF4-FFF2-40B4-BE49-F238E27FC236}">
                <a16:creationId xmlns:a16="http://schemas.microsoft.com/office/drawing/2014/main" id="{155B87F1-7DB9-0B25-8E19-E273784316B3}"/>
              </a:ext>
            </a:extLst>
          </p:cNvPr>
          <p:cNvSpPr/>
          <p:nvPr/>
        </p:nvSpPr>
        <p:spPr>
          <a:xfrm>
            <a:off x="7502971" y="366263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A3</a:t>
            </a:r>
          </a:p>
        </p:txBody>
      </p:sp>
      <p:sp>
        <p:nvSpPr>
          <p:cNvPr id="21" name="Pil: femkant 20">
            <a:hlinkClick r:id="rId11" action="ppaction://hlinksldjump"/>
            <a:extLst>
              <a:ext uri="{FF2B5EF4-FFF2-40B4-BE49-F238E27FC236}">
                <a16:creationId xmlns:a16="http://schemas.microsoft.com/office/drawing/2014/main" id="{C0838EE5-486A-DEC6-C9D9-7A156F6766F4}"/>
              </a:ext>
            </a:extLst>
          </p:cNvPr>
          <p:cNvSpPr/>
          <p:nvPr/>
        </p:nvSpPr>
        <p:spPr>
          <a:xfrm>
            <a:off x="603643" y="355651"/>
            <a:ext cx="1155031" cy="385871"/>
          </a:xfrm>
          <a:prstGeom prst="homePlate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S0</a:t>
            </a:r>
          </a:p>
        </p:txBody>
      </p:sp>
      <p:sp>
        <p:nvSpPr>
          <p:cNvPr id="22" name="Rektangel: avrundede hjørner 21">
            <a:hlinkClick r:id="rId12" action="ppaction://hlinksldjump"/>
            <a:extLst>
              <a:ext uri="{FF2B5EF4-FFF2-40B4-BE49-F238E27FC236}">
                <a16:creationId xmlns:a16="http://schemas.microsoft.com/office/drawing/2014/main" id="{A1C8CA32-CA22-E473-4518-8A0E62E36230}"/>
              </a:ext>
            </a:extLst>
          </p:cNvPr>
          <p:cNvSpPr/>
          <p:nvPr/>
        </p:nvSpPr>
        <p:spPr>
          <a:xfrm>
            <a:off x="603642" y="6057899"/>
            <a:ext cx="1554341" cy="385871"/>
          </a:xfrm>
          <a:prstGeom prst="roundRect">
            <a:avLst/>
          </a:prstGeom>
          <a:solidFill>
            <a:srgbClr val="008C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100">
                <a:latin typeface="Arial Nova" panose="020B0504020202020204" pitchFamily="34" charset="0"/>
              </a:rPr>
              <a:t>Tilbake til oversikt</a:t>
            </a:r>
          </a:p>
        </p:txBody>
      </p:sp>
    </p:spTree>
    <p:extLst>
      <p:ext uri="{BB962C8B-B14F-4D97-AF65-F5344CB8AC3E}">
        <p14:creationId xmlns:p14="http://schemas.microsoft.com/office/powerpoint/2010/main" val="857288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278DEC-01ED-4F60-4F01-9857FE03FF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CB9A9D6-66DA-CCB2-24F8-07A563296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1400">
                <a:solidFill>
                  <a:schemeClr val="accent2"/>
                </a:solidFill>
                <a:latin typeface="Franklin Gothic Heavy" panose="020B0903020102020204" pitchFamily="34" charset="0"/>
              </a:rPr>
              <a:t>Veileder</a:t>
            </a:r>
            <a:br>
              <a:rPr lang="nb-NO"/>
            </a:br>
            <a:r>
              <a:rPr lang="nb-NO">
                <a:latin typeface="Franklin Gothic Heavy" panose="020B0903020102020204" pitchFamily="34" charset="0"/>
              </a:rPr>
              <a:t>Prosessguide</a:t>
            </a:r>
          </a:p>
        </p:txBody>
      </p:sp>
      <p:graphicFrame>
        <p:nvGraphicFramePr>
          <p:cNvPr id="4" name="Plassholder for innhold 3">
            <a:extLst>
              <a:ext uri="{FF2B5EF4-FFF2-40B4-BE49-F238E27FC236}">
                <a16:creationId xmlns:a16="http://schemas.microsoft.com/office/drawing/2014/main" id="{7DFF6F42-7E3C-9469-073F-1EB6F8BE6F40}"/>
              </a:ext>
            </a:extLst>
          </p:cNvPr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2018056871"/>
              </p:ext>
            </p:extLst>
          </p:nvPr>
        </p:nvGraphicFramePr>
        <p:xfrm>
          <a:off x="609600" y="1958975"/>
          <a:ext cx="10972800" cy="36118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547004">
                  <a:extLst>
                    <a:ext uri="{9D8B030D-6E8A-4147-A177-3AD203B41FA5}">
                      <a16:colId xmlns:a16="http://schemas.microsoft.com/office/drawing/2014/main" val="2334607855"/>
                    </a:ext>
                  </a:extLst>
                </a:gridCol>
                <a:gridCol w="3939396">
                  <a:extLst>
                    <a:ext uri="{9D8B030D-6E8A-4147-A177-3AD203B41FA5}">
                      <a16:colId xmlns:a16="http://schemas.microsoft.com/office/drawing/2014/main" val="2287766485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650253514"/>
                    </a:ext>
                  </a:extLst>
                </a:gridCol>
              </a:tblGrid>
              <a:tr h="0">
                <a:tc gridSpan="3">
                  <a:txBody>
                    <a:bodyPr/>
                    <a:lstStyle/>
                    <a:p>
                      <a:r>
                        <a:rPr lang="nb-NO" sz="1400" b="1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Samling 4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 sz="1100">
                        <a:latin typeface="Arial Nova" panose="020B05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 sz="1100">
                        <a:solidFill>
                          <a:schemeClr val="bg1"/>
                        </a:solidFill>
                        <a:latin typeface="Arial Nova" panose="020B0504020202020204" pitchFamily="34" charset="0"/>
                      </a:endParaRPr>
                    </a:p>
                  </a:txBody>
                  <a:tcPr>
                    <a:solidFill>
                      <a:srgbClr val="001A5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888446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110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Tentativ dato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100">
                          <a:latin typeface="Arial Nova" panose="020B0504020202020204" pitchFamily="34" charset="0"/>
                        </a:rPr>
                        <a:t>April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10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Gjøremål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615679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110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Fase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100">
                          <a:latin typeface="Arial Nova" panose="020B0504020202020204" pitchFamily="34" charset="0"/>
                        </a:rPr>
                        <a:t>Evaluering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nb-NO" sz="1100" b="1">
                          <a:latin typeface="Arial Nova" panose="020B0504020202020204" pitchFamily="34" charset="0"/>
                        </a:rPr>
                        <a:t>Før samlingen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q"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Se gjennom presentasjoner og ressurser til samling 4 på Skolesec sine nettsider.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q"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Fyll ut vurderingskrysset i forberedelsesdokumentet.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q"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Forbered en kort presentasjon av dine vurderinger.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nb-NO" sz="1100" b="1">
                        <a:latin typeface="Arial Nova" panose="020B050402020202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nb-NO" sz="1100" b="1">
                          <a:latin typeface="Arial Nova" panose="020B0504020202020204" pitchFamily="34" charset="0"/>
                        </a:rPr>
                        <a:t>Under samlingen</a:t>
                      </a:r>
                    </a:p>
                    <a:p>
                      <a:pPr marL="171450" marR="0" lvl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nb-NO" sz="1100" b="0">
                          <a:latin typeface="Arial Nova" panose="020B0504020202020204" pitchFamily="34" charset="0"/>
                        </a:rPr>
                        <a:t>Delta på faglig gruppearbeid med kommunen du veileder.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nb-NO" sz="1100" b="1">
                        <a:latin typeface="Arial Nova" panose="020B050402020202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nb-NO" sz="1100" b="1">
                          <a:latin typeface="Arial Nova" panose="020B0504020202020204" pitchFamily="34" charset="0"/>
                        </a:rPr>
                        <a:t>Etter samlingen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q"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Se gjennom presentasjonen som sendes ut i etterkant.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744524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110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Tema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100">
                          <a:latin typeface="Arial Nova" panose="020B0504020202020204" pitchFamily="34" charset="0"/>
                        </a:rPr>
                        <a:t>Styringssystem for personvern og informasjonssikkerhet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Arial Nova" panose="020B05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190403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110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Agenda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100" b="1">
                          <a:latin typeface="Arial Nova" panose="020B0504020202020204" pitchFamily="34" charset="0"/>
                        </a:rPr>
                        <a:t>Del 1 for veiledere:</a:t>
                      </a:r>
                    </a:p>
                    <a:p>
                      <a:r>
                        <a:rPr lang="nb-NO" sz="1100">
                          <a:latin typeface="Arial Nova" panose="020B0504020202020204" pitchFamily="34" charset="0"/>
                        </a:rPr>
                        <a:t>NN.00 Velkommen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NN.05 Rekkefremlegg av forberedelser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NN.20 Veien videre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NN.00 Dagens grupper</a:t>
                      </a:r>
                    </a:p>
                    <a:p>
                      <a:endParaRPr lang="nb-NO" sz="1100">
                        <a:latin typeface="Arial Nova" panose="020B0504020202020204" pitchFamily="34" charset="0"/>
                      </a:endParaRPr>
                    </a:p>
                    <a:p>
                      <a:r>
                        <a:rPr lang="nb-NO" sz="1100" b="1">
                          <a:latin typeface="Arial Nova" panose="020B0504020202020204" pitchFamily="34" charset="0"/>
                        </a:rPr>
                        <a:t>Del 2 for deltakere: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NN.30 Velkommen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NN.35 Informasjon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NN.40 Kompetanseløft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NN.20 Faglig gruppearbeid 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nb-NO" sz="1100">
                          <a:latin typeface="Arial Nova" panose="020B0504020202020204" pitchFamily="34" charset="0"/>
                        </a:rPr>
                        <a:t>NN.45 Oppsummering og avslutning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Arial Nova" panose="020B05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977385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1100">
                          <a:solidFill>
                            <a:schemeClr val="bg1"/>
                          </a:solidFill>
                          <a:latin typeface="Arial Nova" panose="020B0504020202020204" pitchFamily="34" charset="0"/>
                        </a:rPr>
                        <a:t>Ressurser/materiell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100">
                          <a:latin typeface="Arial Nova" panose="020B0504020202020204" pitchFamily="34" charset="0"/>
                        </a:rPr>
                        <a:t>Ressurser og materiell til samlingen er tilgjengelig på SkoleSec sine nettsider: </a:t>
                      </a:r>
                      <a:r>
                        <a:rPr lang="nb-NO" sz="1100">
                          <a:latin typeface="Arial Nova" panose="020B0504020202020204" pitchFamily="34" charset="0"/>
                          <a:hlinkClick r:id="rId2"/>
                        </a:rPr>
                        <a:t>trykk her</a:t>
                      </a:r>
                      <a:endParaRPr lang="nb-NO" sz="1100">
                        <a:latin typeface="Arial Nova" panose="020B0504020202020204" pitchFamily="34" charset="0"/>
                      </a:endParaRPr>
                    </a:p>
                  </a:txBody>
                  <a:tcPr>
                    <a:solidFill>
                      <a:srgbClr val="E9EDF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100">
                        <a:latin typeface="Arial Nova" panose="020B05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246568"/>
                  </a:ext>
                </a:extLst>
              </a:tr>
            </a:tbl>
          </a:graphicData>
        </a:graphic>
      </p:graphicFrame>
      <p:sp>
        <p:nvSpPr>
          <p:cNvPr id="13" name="Pil: vinkeltegn 12">
            <a:hlinkClick r:id="rId3" action="ppaction://hlinksldjump"/>
            <a:extLst>
              <a:ext uri="{FF2B5EF4-FFF2-40B4-BE49-F238E27FC236}">
                <a16:creationId xmlns:a16="http://schemas.microsoft.com/office/drawing/2014/main" id="{03283994-ED76-4950-294B-685BE12E4944}"/>
              </a:ext>
            </a:extLst>
          </p:cNvPr>
          <p:cNvSpPr/>
          <p:nvPr/>
        </p:nvSpPr>
        <p:spPr>
          <a:xfrm>
            <a:off x="8604170" y="355651"/>
            <a:ext cx="1821072" cy="385871"/>
          </a:xfrm>
          <a:prstGeom prst="chevron">
            <a:avLst/>
          </a:prstGeom>
          <a:solidFill>
            <a:srgbClr val="001A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latin typeface="Arial Nova" panose="020B0504020202020204" pitchFamily="34" charset="0"/>
              </a:rPr>
              <a:t>Samling 4</a:t>
            </a:r>
          </a:p>
        </p:txBody>
      </p:sp>
      <p:sp>
        <p:nvSpPr>
          <p:cNvPr id="14" name="Pil: vinkeltegn 13">
            <a:hlinkClick r:id="rId4" action="ppaction://hlinksldjump"/>
            <a:extLst>
              <a:ext uri="{FF2B5EF4-FFF2-40B4-BE49-F238E27FC236}">
                <a16:creationId xmlns:a16="http://schemas.microsoft.com/office/drawing/2014/main" id="{F881C798-9298-91F6-82FC-CEF9E9EED765}"/>
              </a:ext>
            </a:extLst>
          </p:cNvPr>
          <p:cNvSpPr/>
          <p:nvPr/>
        </p:nvSpPr>
        <p:spPr>
          <a:xfrm>
            <a:off x="10428220" y="355652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Veien videre</a:t>
            </a:r>
          </a:p>
        </p:txBody>
      </p:sp>
      <p:sp>
        <p:nvSpPr>
          <p:cNvPr id="15" name="Pil: vinkeltegn 14">
            <a:hlinkClick r:id="rId5" action="ppaction://hlinksldjump"/>
            <a:extLst>
              <a:ext uri="{FF2B5EF4-FFF2-40B4-BE49-F238E27FC236}">
                <a16:creationId xmlns:a16="http://schemas.microsoft.com/office/drawing/2014/main" id="{DDCF1BDE-6801-DD0E-FEA9-5BB8F0CA6BFB}"/>
              </a:ext>
            </a:extLst>
          </p:cNvPr>
          <p:cNvSpPr/>
          <p:nvPr/>
        </p:nvSpPr>
        <p:spPr>
          <a:xfrm>
            <a:off x="1729096" y="355653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S1</a:t>
            </a:r>
          </a:p>
        </p:txBody>
      </p:sp>
      <p:sp>
        <p:nvSpPr>
          <p:cNvPr id="16" name="Pil: vinkeltegn 15">
            <a:hlinkClick r:id="rId6" action="ppaction://hlinksldjump"/>
            <a:extLst>
              <a:ext uri="{FF2B5EF4-FFF2-40B4-BE49-F238E27FC236}">
                <a16:creationId xmlns:a16="http://schemas.microsoft.com/office/drawing/2014/main" id="{3D194233-2DEE-044F-6D4F-F68D322452BB}"/>
              </a:ext>
            </a:extLst>
          </p:cNvPr>
          <p:cNvSpPr/>
          <p:nvPr/>
        </p:nvSpPr>
        <p:spPr>
          <a:xfrm>
            <a:off x="2879020" y="355653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A1</a:t>
            </a:r>
          </a:p>
        </p:txBody>
      </p:sp>
      <p:sp>
        <p:nvSpPr>
          <p:cNvPr id="17" name="Pil: vinkeltegn 16">
            <a:hlinkClick r:id="rId7" action="ppaction://hlinksldjump"/>
            <a:extLst>
              <a:ext uri="{FF2B5EF4-FFF2-40B4-BE49-F238E27FC236}">
                <a16:creationId xmlns:a16="http://schemas.microsoft.com/office/drawing/2014/main" id="{E463199B-9955-81A4-77AA-B91F9CF6B321}"/>
              </a:ext>
            </a:extLst>
          </p:cNvPr>
          <p:cNvSpPr/>
          <p:nvPr/>
        </p:nvSpPr>
        <p:spPr>
          <a:xfrm>
            <a:off x="4028944" y="355653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S2</a:t>
            </a:r>
          </a:p>
        </p:txBody>
      </p:sp>
      <p:sp>
        <p:nvSpPr>
          <p:cNvPr id="18" name="Pil: vinkeltegn 17">
            <a:hlinkClick r:id="rId8" action="ppaction://hlinksldjump"/>
            <a:extLst>
              <a:ext uri="{FF2B5EF4-FFF2-40B4-BE49-F238E27FC236}">
                <a16:creationId xmlns:a16="http://schemas.microsoft.com/office/drawing/2014/main" id="{F890DC08-2418-9F44-DF04-1504D5B052CE}"/>
              </a:ext>
            </a:extLst>
          </p:cNvPr>
          <p:cNvSpPr/>
          <p:nvPr/>
        </p:nvSpPr>
        <p:spPr>
          <a:xfrm>
            <a:off x="5186953" y="346509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A2</a:t>
            </a:r>
          </a:p>
        </p:txBody>
      </p:sp>
      <p:sp>
        <p:nvSpPr>
          <p:cNvPr id="19" name="Pil: vinkeltegn 18">
            <a:hlinkClick r:id="rId9" action="ppaction://hlinksldjump"/>
            <a:extLst>
              <a:ext uri="{FF2B5EF4-FFF2-40B4-BE49-F238E27FC236}">
                <a16:creationId xmlns:a16="http://schemas.microsoft.com/office/drawing/2014/main" id="{AE9280A9-3E06-199F-130A-A3650A8CDD90}"/>
              </a:ext>
            </a:extLst>
          </p:cNvPr>
          <p:cNvSpPr/>
          <p:nvPr/>
        </p:nvSpPr>
        <p:spPr>
          <a:xfrm>
            <a:off x="6343473" y="355651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S3</a:t>
            </a:r>
          </a:p>
        </p:txBody>
      </p:sp>
      <p:sp>
        <p:nvSpPr>
          <p:cNvPr id="20" name="Pil: vinkeltegn 19">
            <a:hlinkClick r:id="rId10" action="ppaction://hlinksldjump"/>
            <a:extLst>
              <a:ext uri="{FF2B5EF4-FFF2-40B4-BE49-F238E27FC236}">
                <a16:creationId xmlns:a16="http://schemas.microsoft.com/office/drawing/2014/main" id="{A1F56802-672E-4747-B74C-B4CAEE4B8D0B}"/>
              </a:ext>
            </a:extLst>
          </p:cNvPr>
          <p:cNvSpPr/>
          <p:nvPr/>
        </p:nvSpPr>
        <p:spPr>
          <a:xfrm>
            <a:off x="7502971" y="366263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A3</a:t>
            </a:r>
          </a:p>
        </p:txBody>
      </p:sp>
      <p:sp>
        <p:nvSpPr>
          <p:cNvPr id="21" name="Pil: femkant 20">
            <a:hlinkClick r:id="rId11" action="ppaction://hlinksldjump"/>
            <a:extLst>
              <a:ext uri="{FF2B5EF4-FFF2-40B4-BE49-F238E27FC236}">
                <a16:creationId xmlns:a16="http://schemas.microsoft.com/office/drawing/2014/main" id="{09B7B600-6F96-5AA2-F5A3-AC609D5DA781}"/>
              </a:ext>
            </a:extLst>
          </p:cNvPr>
          <p:cNvSpPr/>
          <p:nvPr/>
        </p:nvSpPr>
        <p:spPr>
          <a:xfrm>
            <a:off x="603643" y="355651"/>
            <a:ext cx="1155031" cy="385871"/>
          </a:xfrm>
          <a:prstGeom prst="homePlate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S0</a:t>
            </a:r>
          </a:p>
        </p:txBody>
      </p:sp>
      <p:sp>
        <p:nvSpPr>
          <p:cNvPr id="22" name="Rektangel: avrundede hjørner 21">
            <a:hlinkClick r:id="rId12" action="ppaction://hlinksldjump"/>
            <a:extLst>
              <a:ext uri="{FF2B5EF4-FFF2-40B4-BE49-F238E27FC236}">
                <a16:creationId xmlns:a16="http://schemas.microsoft.com/office/drawing/2014/main" id="{48A9CB5D-6B12-819E-F953-99D0D768AB22}"/>
              </a:ext>
            </a:extLst>
          </p:cNvPr>
          <p:cNvSpPr/>
          <p:nvPr/>
        </p:nvSpPr>
        <p:spPr>
          <a:xfrm>
            <a:off x="603642" y="6057899"/>
            <a:ext cx="1554341" cy="385871"/>
          </a:xfrm>
          <a:prstGeom prst="roundRect">
            <a:avLst/>
          </a:prstGeom>
          <a:solidFill>
            <a:srgbClr val="008C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100">
                <a:latin typeface="Arial Nova" panose="020B0504020202020204" pitchFamily="34" charset="0"/>
              </a:rPr>
              <a:t>Tilbake til oversikt</a:t>
            </a:r>
          </a:p>
        </p:txBody>
      </p:sp>
    </p:spTree>
    <p:extLst>
      <p:ext uri="{BB962C8B-B14F-4D97-AF65-F5344CB8AC3E}">
        <p14:creationId xmlns:p14="http://schemas.microsoft.com/office/powerpoint/2010/main" val="388172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A1CDF-9745-9490-7876-3355BA2532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4D50541-73CE-7EB7-4B09-E47CCF88EA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4227" y="2443686"/>
            <a:ext cx="10979183" cy="1134305"/>
          </a:xfrm>
        </p:spPr>
        <p:txBody>
          <a:bodyPr/>
          <a:lstStyle/>
          <a:p>
            <a:r>
              <a:rPr kumimoji="0" lang="nb-NO" sz="3000" b="0" i="0" u="none" strike="noStrike" kern="1200" cap="none" spc="0" normalizeH="0" baseline="0" noProof="0">
                <a:ln>
                  <a:noFill/>
                </a:ln>
                <a:solidFill>
                  <a:srgbClr val="001A58"/>
                </a:solidFill>
                <a:effectLst/>
                <a:uLnTx/>
                <a:uFillTx/>
                <a:latin typeface="Franklin Gothic Heavy" panose="020B0903020102020204" pitchFamily="34" charset="0"/>
                <a:ea typeface="+mj-ea"/>
                <a:cs typeface="Calibri"/>
              </a:rPr>
              <a:t>Veien videre</a:t>
            </a:r>
            <a:br>
              <a:rPr kumimoji="0" lang="nb-NO" sz="3000" b="0" i="0" u="none" strike="noStrike" kern="1200" cap="none" spc="0" normalizeH="0" baseline="0" noProof="0">
                <a:ln>
                  <a:noFill/>
                </a:ln>
                <a:solidFill>
                  <a:srgbClr val="001A58"/>
                </a:solidFill>
                <a:effectLst/>
                <a:uLnTx/>
                <a:uFillTx/>
                <a:latin typeface="Franklin Gothic Heavy" panose="020B0903020102020204" pitchFamily="34" charset="0"/>
                <a:ea typeface="+mj-ea"/>
                <a:cs typeface="Calibri"/>
              </a:rPr>
            </a:br>
            <a:br>
              <a:rPr kumimoji="0" lang="nb-NO" sz="1400" b="0" i="0" u="none" strike="noStrike" kern="1200" cap="none" spc="0" normalizeH="0" baseline="0" noProof="0">
                <a:ln>
                  <a:noFill/>
                </a:ln>
                <a:solidFill>
                  <a:srgbClr val="001A58"/>
                </a:solidFill>
                <a:effectLst/>
                <a:uLnTx/>
                <a:uFillTx/>
                <a:latin typeface="Arabic Typesetting" panose="03020402040406030203" pitchFamily="66" charset="-78"/>
                <a:cs typeface="Arabic Typesetting" panose="03020402040406030203" pitchFamily="66" charset="-78"/>
              </a:rPr>
            </a:br>
            <a:r>
              <a:rPr kumimoji="0" lang="nb-NO" sz="1400" b="0" i="0" u="none" strike="noStrike" kern="1200" cap="none" spc="0" normalizeH="0" baseline="0" noProof="0">
                <a:ln>
                  <a:noFill/>
                </a:ln>
                <a:solidFill>
                  <a:srgbClr val="001A58"/>
                </a:solidFill>
                <a:effectLst/>
                <a:uLnTx/>
                <a:uFillTx/>
                <a:latin typeface="Arial Nova" panose="020B0504020202020204" pitchFamily="34" charset="0"/>
                <a:ea typeface="+mj-ea"/>
                <a:cs typeface="Calibri"/>
              </a:rPr>
              <a:t>I etterkant av veiledertjenesten kan det være nyttig å legge til rette for noen felles treffpunkt eller samarbeid i ditt nettverk. </a:t>
            </a:r>
            <a:r>
              <a:rPr lang="nb-NO" sz="1400">
                <a:latin typeface="Arial Nova" panose="020B0504020202020204" pitchFamily="34" charset="0"/>
              </a:rPr>
              <a:t>Noen digitaliseringsnettverk har god erfaring med å tilrettelegge for felles ROS- og/eller DPIA-samarbeid, mens andre møtes for å diskutere aktuelle problemstillinger.</a:t>
            </a:r>
            <a:br>
              <a:rPr lang="nb-NO" sz="1400">
                <a:latin typeface="Arial Nova" panose="020B0504020202020204" pitchFamily="34" charset="0"/>
              </a:rPr>
            </a:br>
            <a:br>
              <a:rPr lang="nb-NO" sz="1400">
                <a:latin typeface="Arial Nova" panose="020B0504020202020204" pitchFamily="34" charset="0"/>
              </a:rPr>
            </a:br>
            <a:r>
              <a:rPr lang="nb-NO" sz="1400">
                <a:latin typeface="Arial Nova" panose="020B0504020202020204" pitchFamily="34" charset="0"/>
              </a:rPr>
              <a:t>Ta kontakt med SkoleSec hvis du ønsker inspirasjon til hvordan dette kan gjøres i ditt digitaliseringsnettverk.</a:t>
            </a:r>
            <a:endParaRPr lang="nb-NO"/>
          </a:p>
        </p:txBody>
      </p:sp>
      <p:sp>
        <p:nvSpPr>
          <p:cNvPr id="3" name="Pil: vinkeltegn 2">
            <a:hlinkClick r:id="rId2" action="ppaction://hlinksldjump"/>
            <a:extLst>
              <a:ext uri="{FF2B5EF4-FFF2-40B4-BE49-F238E27FC236}">
                <a16:creationId xmlns:a16="http://schemas.microsoft.com/office/drawing/2014/main" id="{6D32E5F3-37DF-FAB0-C339-FED718010AD6}"/>
              </a:ext>
            </a:extLst>
          </p:cNvPr>
          <p:cNvSpPr/>
          <p:nvPr/>
        </p:nvSpPr>
        <p:spPr>
          <a:xfrm>
            <a:off x="9822338" y="1580947"/>
            <a:ext cx="1821072" cy="385871"/>
          </a:xfrm>
          <a:prstGeom prst="chevron">
            <a:avLst/>
          </a:prstGeom>
          <a:solidFill>
            <a:srgbClr val="001A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latin typeface="Arial Nova" panose="020B0504020202020204" pitchFamily="34" charset="0"/>
              </a:rPr>
              <a:t>Veien videre</a:t>
            </a:r>
          </a:p>
        </p:txBody>
      </p:sp>
      <p:sp>
        <p:nvSpPr>
          <p:cNvPr id="4" name="Pil: vinkeltegn 3">
            <a:hlinkClick r:id="rId3" action="ppaction://hlinksldjump"/>
            <a:extLst>
              <a:ext uri="{FF2B5EF4-FFF2-40B4-BE49-F238E27FC236}">
                <a16:creationId xmlns:a16="http://schemas.microsoft.com/office/drawing/2014/main" id="{2C4CA413-E4A3-5046-5791-433EB989D707}"/>
              </a:ext>
            </a:extLst>
          </p:cNvPr>
          <p:cNvSpPr/>
          <p:nvPr/>
        </p:nvSpPr>
        <p:spPr>
          <a:xfrm>
            <a:off x="8716457" y="1580947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S4</a:t>
            </a:r>
          </a:p>
        </p:txBody>
      </p:sp>
      <p:sp>
        <p:nvSpPr>
          <p:cNvPr id="5" name="Pil: vinkeltegn 4">
            <a:hlinkClick r:id="rId4" action="ppaction://hlinksldjump"/>
            <a:extLst>
              <a:ext uri="{FF2B5EF4-FFF2-40B4-BE49-F238E27FC236}">
                <a16:creationId xmlns:a16="http://schemas.microsoft.com/office/drawing/2014/main" id="{4D719155-3F1A-8424-46A0-74A7AA22BBFB}"/>
              </a:ext>
            </a:extLst>
          </p:cNvPr>
          <p:cNvSpPr/>
          <p:nvPr/>
        </p:nvSpPr>
        <p:spPr>
          <a:xfrm>
            <a:off x="1789680" y="1580949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S1</a:t>
            </a:r>
          </a:p>
        </p:txBody>
      </p:sp>
      <p:sp>
        <p:nvSpPr>
          <p:cNvPr id="6" name="Pil: vinkeltegn 5">
            <a:hlinkClick r:id="rId5" action="ppaction://hlinksldjump"/>
            <a:extLst>
              <a:ext uri="{FF2B5EF4-FFF2-40B4-BE49-F238E27FC236}">
                <a16:creationId xmlns:a16="http://schemas.microsoft.com/office/drawing/2014/main" id="{692569DC-4865-3758-2574-54A1C1FE6490}"/>
              </a:ext>
            </a:extLst>
          </p:cNvPr>
          <p:cNvSpPr/>
          <p:nvPr/>
        </p:nvSpPr>
        <p:spPr>
          <a:xfrm>
            <a:off x="2939604" y="1580949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A1</a:t>
            </a:r>
          </a:p>
        </p:txBody>
      </p:sp>
      <p:sp>
        <p:nvSpPr>
          <p:cNvPr id="7" name="Pil: vinkeltegn 6">
            <a:hlinkClick r:id="rId6" action="ppaction://hlinksldjump"/>
            <a:extLst>
              <a:ext uri="{FF2B5EF4-FFF2-40B4-BE49-F238E27FC236}">
                <a16:creationId xmlns:a16="http://schemas.microsoft.com/office/drawing/2014/main" id="{74E73A78-4B92-A6EA-52BC-03D81808B683}"/>
              </a:ext>
            </a:extLst>
          </p:cNvPr>
          <p:cNvSpPr/>
          <p:nvPr/>
        </p:nvSpPr>
        <p:spPr>
          <a:xfrm>
            <a:off x="4089528" y="1580949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S2</a:t>
            </a:r>
          </a:p>
        </p:txBody>
      </p:sp>
      <p:sp>
        <p:nvSpPr>
          <p:cNvPr id="8" name="Pil: vinkeltegn 7">
            <a:hlinkClick r:id="rId7" action="ppaction://hlinksldjump"/>
            <a:extLst>
              <a:ext uri="{FF2B5EF4-FFF2-40B4-BE49-F238E27FC236}">
                <a16:creationId xmlns:a16="http://schemas.microsoft.com/office/drawing/2014/main" id="{7CE663BE-D55B-5E86-C47A-898C19EA1E1F}"/>
              </a:ext>
            </a:extLst>
          </p:cNvPr>
          <p:cNvSpPr/>
          <p:nvPr/>
        </p:nvSpPr>
        <p:spPr>
          <a:xfrm>
            <a:off x="5247537" y="1571805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A2</a:t>
            </a:r>
          </a:p>
        </p:txBody>
      </p:sp>
      <p:sp>
        <p:nvSpPr>
          <p:cNvPr id="9" name="Pil: vinkeltegn 8">
            <a:hlinkClick r:id="rId8" action="ppaction://hlinksldjump"/>
            <a:extLst>
              <a:ext uri="{FF2B5EF4-FFF2-40B4-BE49-F238E27FC236}">
                <a16:creationId xmlns:a16="http://schemas.microsoft.com/office/drawing/2014/main" id="{B15533B6-2646-8313-E054-541038F10612}"/>
              </a:ext>
            </a:extLst>
          </p:cNvPr>
          <p:cNvSpPr/>
          <p:nvPr/>
        </p:nvSpPr>
        <p:spPr>
          <a:xfrm>
            <a:off x="6404057" y="1580947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S3</a:t>
            </a:r>
          </a:p>
        </p:txBody>
      </p:sp>
      <p:sp>
        <p:nvSpPr>
          <p:cNvPr id="10" name="Pil: vinkeltegn 9">
            <a:hlinkClick r:id="rId9" action="ppaction://hlinksldjump"/>
            <a:extLst>
              <a:ext uri="{FF2B5EF4-FFF2-40B4-BE49-F238E27FC236}">
                <a16:creationId xmlns:a16="http://schemas.microsoft.com/office/drawing/2014/main" id="{7B2CF04C-35DB-85C0-F1CC-D03B11048EEE}"/>
              </a:ext>
            </a:extLst>
          </p:cNvPr>
          <p:cNvSpPr/>
          <p:nvPr/>
        </p:nvSpPr>
        <p:spPr>
          <a:xfrm>
            <a:off x="7563555" y="1591559"/>
            <a:ext cx="1155031" cy="385871"/>
          </a:xfrm>
          <a:prstGeom prst="chevron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A3</a:t>
            </a:r>
          </a:p>
        </p:txBody>
      </p:sp>
      <p:sp>
        <p:nvSpPr>
          <p:cNvPr id="11" name="Pil: femkant 10">
            <a:hlinkClick r:id="rId10" action="ppaction://hlinksldjump"/>
            <a:extLst>
              <a:ext uri="{FF2B5EF4-FFF2-40B4-BE49-F238E27FC236}">
                <a16:creationId xmlns:a16="http://schemas.microsoft.com/office/drawing/2014/main" id="{41340BCA-1947-927F-E48D-BEBA284A5A3F}"/>
              </a:ext>
            </a:extLst>
          </p:cNvPr>
          <p:cNvSpPr/>
          <p:nvPr/>
        </p:nvSpPr>
        <p:spPr>
          <a:xfrm>
            <a:off x="664227" y="1580947"/>
            <a:ext cx="1155031" cy="385871"/>
          </a:xfrm>
          <a:prstGeom prst="homePlate">
            <a:avLst/>
          </a:prstGeom>
          <a:solidFill>
            <a:srgbClr val="E9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rgbClr val="001A58"/>
                </a:solidFill>
                <a:latin typeface="Arial Nova" panose="020B0504020202020204" pitchFamily="34" charset="0"/>
              </a:rPr>
              <a:t>S0</a:t>
            </a:r>
          </a:p>
        </p:txBody>
      </p:sp>
      <p:sp>
        <p:nvSpPr>
          <p:cNvPr id="12" name="Rektangel: avrundede hjørner 11">
            <a:hlinkClick r:id="rId11" action="ppaction://hlinksldjump"/>
            <a:extLst>
              <a:ext uri="{FF2B5EF4-FFF2-40B4-BE49-F238E27FC236}">
                <a16:creationId xmlns:a16="http://schemas.microsoft.com/office/drawing/2014/main" id="{436E95EC-4C19-2B83-8994-3C1D77E20688}"/>
              </a:ext>
            </a:extLst>
          </p:cNvPr>
          <p:cNvSpPr/>
          <p:nvPr/>
        </p:nvSpPr>
        <p:spPr>
          <a:xfrm>
            <a:off x="603642" y="6057899"/>
            <a:ext cx="1554341" cy="385871"/>
          </a:xfrm>
          <a:prstGeom prst="roundRect">
            <a:avLst/>
          </a:prstGeom>
          <a:solidFill>
            <a:srgbClr val="008C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100">
                <a:latin typeface="Arial Nova" panose="020B0504020202020204" pitchFamily="34" charset="0"/>
              </a:rPr>
              <a:t>Tilbake til oversikt</a:t>
            </a:r>
          </a:p>
        </p:txBody>
      </p:sp>
    </p:spTree>
    <p:extLst>
      <p:ext uri="{BB962C8B-B14F-4D97-AF65-F5344CB8AC3E}">
        <p14:creationId xmlns:p14="http://schemas.microsoft.com/office/powerpoint/2010/main" val="3153776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KS-profil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KS-ppt mal enkel  -  Skrivebeskyttet" id="{3623209C-AFC7-47B5-9C42-049A96DD7D6B}" vid="{2D5507F4-6FED-4805-A31D-1311BFB9875E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d88db6c-a4a6-42bb-82c2-7a63f6a238f8" xsi:nil="true"/>
    <lcf76f155ced4ddcb4097134ff3c332f xmlns="44f892ea-d882-4a61-8ec7-e54b8bcb3b7b">
      <Terms xmlns="http://schemas.microsoft.com/office/infopath/2007/PartnerControls"/>
    </lcf76f155ced4ddcb4097134ff3c332f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9B2954BC1C6E1B4D8D043CDC6EE2A20F" ma:contentTypeVersion="21" ma:contentTypeDescription="Opprett et nytt dokument." ma:contentTypeScope="" ma:versionID="24909cac852be5a8036cbc4b622a458c">
  <xsd:schema xmlns:xsd="http://www.w3.org/2001/XMLSchema" xmlns:xs="http://www.w3.org/2001/XMLSchema" xmlns:p="http://schemas.microsoft.com/office/2006/metadata/properties" xmlns:ns1="http://schemas.microsoft.com/sharepoint/v3" xmlns:ns2="44f892ea-d882-4a61-8ec7-e54b8bcb3b7b" xmlns:ns3="7d88db6c-a4a6-42bb-82c2-7a63f6a238f8" targetNamespace="http://schemas.microsoft.com/office/2006/metadata/properties" ma:root="true" ma:fieldsID="b15cb8260d629278492599b23fc96696" ns1:_="" ns2:_="" ns3:_="">
    <xsd:import namespace="http://schemas.microsoft.com/sharepoint/v3"/>
    <xsd:import namespace="44f892ea-d882-4a61-8ec7-e54b8bcb3b7b"/>
    <xsd:import namespace="7d88db6c-a4a6-42bb-82c2-7a63f6a238f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  <xsd:element ref="ns1:_ip_UnifiedCompliancePolicyProperties" minOccurs="0"/>
                <xsd:element ref="ns1:_ip_UnifiedCompliancePolicyUIAc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6" nillable="true" ma:displayName="Egenskaper for samordnet samsvarspolicy" ma:hidden="true" ma:internalName="_ip_UnifiedCompliancePolicyProperties">
      <xsd:simpleType>
        <xsd:restriction base="dms:Note"/>
      </xsd:simpleType>
    </xsd:element>
    <xsd:element name="_ip_UnifiedCompliancePolicyUIAction" ma:index="27" nillable="true" ma:displayName="UI-handling for samordnet samsvarspolicy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f892ea-d882-4a61-8ec7-e54b8bcb3b7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Bildemerkelapper" ma:readOnly="false" ma:fieldId="{5cf76f15-5ced-4ddc-b409-7134ff3c332f}" ma:taxonomyMulti="true" ma:sspId="a5af897e-8ee3-44e6-a379-8efb93aa5b2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88db6c-a4a6-42bb-82c2-7a63f6a238f8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2f0b246-37a9-413f-af80-fc21dc572e87}" ma:internalName="TaxCatchAll" ma:showField="CatchAllData" ma:web="7d88db6c-a4a6-42bb-82c2-7a63f6a238f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41CC9F4-4639-4758-B523-591649EC189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797C1D3-9B14-489C-B65D-642DD660EF35}">
  <ds:schemaRefs>
    <ds:schemaRef ds:uri="44f892ea-d882-4a61-8ec7-e54b8bcb3b7b"/>
    <ds:schemaRef ds:uri="7d88db6c-a4a6-42bb-82c2-7a63f6a238f8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4CB40310-4C6D-4775-B6E9-4C56E17AD088}">
  <ds:schemaRefs>
    <ds:schemaRef ds:uri="44f892ea-d882-4a61-8ec7-e54b8bcb3b7b"/>
    <ds:schemaRef ds:uri="7d88db6c-a4a6-42bb-82c2-7a63f6a238f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5d7f2f1d-22b0-4b65-ac50-06820d127ee2}" enabled="1" method="Privileged" siteId="{e1ae18b6-de6f-4b87-a2fc-90d6217d954e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26</Slides>
  <Notes>1</Notes>
  <HiddenSlides>0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26</vt:i4>
      </vt:variant>
    </vt:vector>
  </HeadingPairs>
  <TitlesOfParts>
    <vt:vector size="27" baseType="lpstr">
      <vt:lpstr>1_KS-profiltema</vt:lpstr>
      <vt:lpstr>Prosessguide</vt:lpstr>
      <vt:lpstr>Veiledertjeneste Prosessguide</vt:lpstr>
      <vt:lpstr>Informasjonsmøte  SkoleSec anbefaler at det gjennomføres et digitalt informasjonsmøte i god tid før oppstart av veiledertjenesten. På informasjonsmøte kan interesserte kommuner få informasjon om prosess og innhold i veiledertjenesten, få avklart sine spørsmål og få informasjon om hvordan man melder sin interesse for deltakelse. SkoleSec-prosjektet bidrar gjerne inn i et slikt informasjonsmøte.  </vt:lpstr>
      <vt:lpstr>Arrangør Informasjonsmøte</vt:lpstr>
      <vt:lpstr>Samling 0  På samling 0 møtes veilederne for å bli kjent med hverandre og for å få informasjon om veiledertjenesten. Veilederne blir introdusert til kartleggingsverktøyet og får opplæring i hvordan de skal bruke verktøyet til å veilede deltakerne. Videre vil veilederne få kompetanseløft innen grunnleggende personvern og informasjonssikkerhet, som skal være tema på samling 1 for deltakerne. </vt:lpstr>
      <vt:lpstr>Arrangør Prosessguide</vt:lpstr>
      <vt:lpstr>Veileder Prosessguide</vt:lpstr>
      <vt:lpstr>Samling 1  I del 1 møtes veilederne til en digital førsamling for å få et kompetanseløft i personopplysningssikkerhet (som er tema på samling 2 for deltakerne). I del 2 (fysisk heldagssamling) vil deltakerne bli kjent med hverandre, få kompetanseløft innen grunnleggende personvern og informasjonssikkerhet, samt informasjon og innføring i veiledertjenesten og kartleggingsverktøyet. </vt:lpstr>
      <vt:lpstr>Arrangør Prosessguide</vt:lpstr>
      <vt:lpstr>Veileder Prosessguide</vt:lpstr>
      <vt:lpstr>Arbeidsmøte 1  Veileder og deltakere møtes for å diskutere og reflektere over kartleggingen som er gjennomført. Målet er å prioritere fokusområder og definere tiltak og mål for de utvalgte fokusområdene.</vt:lpstr>
      <vt:lpstr>Veileder Prosessguide</vt:lpstr>
      <vt:lpstr>Samling 2  I del 1 møtes veilederne for å få et kompetanseløft i vurdering av personvernkonsekvenser (som er tema på samling 3). I del 2 inviteres deltakerne inn for å få et kompetanseløft i personopplysningssikkerhet.</vt:lpstr>
      <vt:lpstr>Arrangør Prosessguide</vt:lpstr>
      <vt:lpstr>Veileder Prosessguide</vt:lpstr>
      <vt:lpstr>Arbeidsmøte 2  Veileder og deltakere møtes for å få tilbakemeldinger og forslag til sin handlingsplan slik at den kan fullføres/ferdigstilles i arbeidsmøtet.</vt:lpstr>
      <vt:lpstr>Veileder Prosessguide</vt:lpstr>
      <vt:lpstr>Samling 3  ​I del 1 møtes veilederne for å få et kompetanseløft i styringssystem for personvern og informasjonssikkerhet (som er tema på samling 4). I del 2 inviteres deltakerne inn for å få et kompetanseløft i vurdering av personvernkonsekvenser. </vt:lpstr>
      <vt:lpstr>Arrangør Prosessguide</vt:lpstr>
      <vt:lpstr>Veileder Prosessguide</vt:lpstr>
      <vt:lpstr>Arbeidsmøte 3  Veileder og deltakere møtes for å se på hvordan utviklingen i arbeidet har vært siden oppstarten av veiledertjenesten. I arbeidsmøte vil den nye kartleggingen gjennomgås, og man vil se på utviklingen i egen kommune ved å sammenligne opprinnelig kartlegging med den nye kartleggingen. </vt:lpstr>
      <vt:lpstr>Veileder Prosessguide</vt:lpstr>
      <vt:lpstr>Samling 4  ​I del 1 møtes veilederne for å evaluere gjennomføringen av veiledertjenesten og diskutere veien videre for samarbeidet. I del 2 inviteres deltakerne inn for å få et kompetanseløft i styringssystem for personvern og informasjonssikkerhet. </vt:lpstr>
      <vt:lpstr>Arrangør Prosessguide</vt:lpstr>
      <vt:lpstr>Veileder Prosessguide</vt:lpstr>
      <vt:lpstr>Veien videre  I etterkant av veiledertjenesten kan det være nyttig å legge til rette for noen felles treffpunkt eller samarbeid i ditt nettverk. Noen digitaliseringsnettverk har god erfaring med å tilrettelegge for felles ROS- og/eller DPIA-samarbeid, mens andre møtes for å diskutere aktuelle problemstillinger.  Ta kontakt med SkoleSec hvis du ønsker inspirasjon til hvordan dette kan gjøres i ditt digitaliseringsnettverk.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SkoleSec – Sammen om en tryggere innramming av digitale læringsmiljø</dc:title>
  <dc:creator>Christian Sørbye Larsen</dc:creator>
  <cp:revision>6</cp:revision>
  <dcterms:created xsi:type="dcterms:W3CDTF">2020-10-12T15:37:52Z</dcterms:created>
  <dcterms:modified xsi:type="dcterms:W3CDTF">2025-09-18T11:45:58Z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0x0101009B2954BC1C6E1B4D8D043CDC6EE2A20F</vt:lpwstr>
  </property>
  <property fmtid="{D5CDD505-2E9C-101B-9397-08002B2CF9AE}" pid="3" name="MediaServiceImageTags">
    <vt:lpwstr/>
  </property>
</Properties>
</file>