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707"/>
  </p:normalViewPr>
  <p:slideViewPr>
    <p:cSldViewPr snapToGrid="0">
      <p:cViewPr varScale="1">
        <p:scale>
          <a:sx n="153" d="100"/>
          <a:sy n="153" d="100"/>
        </p:scale>
        <p:origin x="464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7362a9f40a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g37362a9f40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7362a9f40a_0_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g37362a9f40a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7362a9f40a_0_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g37362a9f40a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7362a9f40a_0_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g37362a9f40a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7362a9f40a_0_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g37362a9f40a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7362a9f40a_0_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g37362a9f40a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7362a9f40a_0_4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g37362a9f40a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7362a9f40a_0_5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g37362a9f40a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7362a9f40a_0_5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g37362a9f40a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7362a9f40a_0_8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g37362a9f40a_0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3783488" y="904949"/>
            <a:ext cx="4608300" cy="38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36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>
                <a:solidFill>
                  <a:srgbClr val="265660"/>
                </a:solidFill>
              </a:rPr>
              <a:t>Verktøy</a:t>
            </a:r>
            <a:r>
              <a:rPr lang="no" sz="2400">
                <a:solidFill>
                  <a:srgbClr val="26566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no" sz="2400">
                <a:solidFill>
                  <a:srgbClr val="265660"/>
                </a:solidFill>
              </a:rPr>
              <a:t>Lag en endringshistorie</a:t>
            </a:r>
            <a:endParaRPr sz="2400">
              <a:solidFill>
                <a:srgbClr val="2656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13"/>
          <p:cNvSpPr/>
          <p:nvPr/>
        </p:nvSpPr>
        <p:spPr>
          <a:xfrm>
            <a:off x="3783488" y="1540458"/>
            <a:ext cx="4722900" cy="124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100">
                <a:solidFill>
                  <a:srgbClr val="265660"/>
                </a:solidFill>
              </a:rPr>
              <a:t>Dette verktøyet gir en ramme for å utvikle klare og overbevisende historier som formidler endring på en effektiv måte.</a:t>
            </a:r>
            <a:br>
              <a:rPr lang="no" sz="1100">
                <a:solidFill>
                  <a:srgbClr val="265660"/>
                </a:solidFill>
              </a:rPr>
            </a:br>
            <a:r>
              <a:rPr lang="no" sz="1100">
                <a:solidFill>
                  <a:srgbClr val="265660"/>
                </a:solidFill>
              </a:rPr>
              <a:t>En endringshistorie forklarer hvorfor endringen haster, hva som skal endres, og hvordan suksess ser ut – og samler ansatte og interessenter rundt en inspirerende visjon for fremtiden.</a:t>
            </a:r>
            <a:endParaRPr sz="1100">
              <a:solidFill>
                <a:srgbClr val="265660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no" sz="1100">
                <a:solidFill>
                  <a:srgbClr val="265660"/>
                </a:solidFill>
              </a:rPr>
              <a:t>Fyll ut de trinnvise malene og følg retningslinjene for kommunikasjon for å utvikle en endringshistorie som treffer ansatte og bidrar til å sikre en vellykket endringsprosess.</a:t>
            </a:r>
            <a:endParaRPr sz="1200">
              <a:solidFill>
                <a:srgbClr val="265660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>
              <a:solidFill>
                <a:srgbClr val="265660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solidFill>
                <a:srgbClr val="265660"/>
              </a:solidFill>
            </a:endParaRPr>
          </a:p>
        </p:txBody>
      </p:sp>
      <p:pic>
        <p:nvPicPr>
          <p:cNvPr id="56" name="Google Shape;56;p13" title="Gemini_Generated_Image_lz444dlz444dlz44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700" y="368050"/>
            <a:ext cx="3478690" cy="39425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1F1"/>
        </a:soli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/>
          <p:nvPr/>
        </p:nvSpPr>
        <p:spPr>
          <a:xfrm>
            <a:off x="496118" y="1695226"/>
            <a:ext cx="8249100" cy="2887200"/>
          </a:xfrm>
          <a:prstGeom prst="roundRect">
            <a:avLst>
              <a:gd name="adj" fmla="val 6001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487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100">
                <a:solidFill>
                  <a:srgbClr val="265660"/>
                </a:solidFill>
              </a:rPr>
              <a:t>Grunnen til denne endringen er…</a:t>
            </a:r>
            <a:endParaRPr sz="1100">
              <a:solidFill>
                <a:srgbClr val="2656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4"/>
          <p:cNvSpPr/>
          <p:nvPr/>
        </p:nvSpPr>
        <p:spPr>
          <a:xfrm>
            <a:off x="496119" y="434132"/>
            <a:ext cx="5573400" cy="38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443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2100">
                <a:solidFill>
                  <a:srgbClr val="265660"/>
                </a:solidFill>
              </a:rPr>
              <a:t>Trinn</a:t>
            </a:r>
            <a:r>
              <a:rPr lang="no" sz="2100">
                <a:solidFill>
                  <a:srgbClr val="265660"/>
                </a:solidFill>
                <a:latin typeface="Arial"/>
                <a:ea typeface="Arial"/>
                <a:cs typeface="Arial"/>
                <a:sym typeface="Arial"/>
              </a:rPr>
              <a:t> 1: </a:t>
            </a:r>
            <a:r>
              <a:rPr lang="no" sz="2100">
                <a:solidFill>
                  <a:srgbClr val="265660"/>
                </a:solidFill>
              </a:rPr>
              <a:t>Hvorfor skjer dette</a:t>
            </a:r>
            <a:r>
              <a:rPr lang="no" sz="2100">
                <a:solidFill>
                  <a:srgbClr val="265660"/>
                </a:solidFill>
                <a:latin typeface="Arial"/>
                <a:ea typeface="Arial"/>
                <a:cs typeface="Arial"/>
                <a:sym typeface="Arial"/>
              </a:rPr>
              <a:t>? (</a:t>
            </a:r>
            <a:r>
              <a:rPr lang="no" sz="2100">
                <a:solidFill>
                  <a:srgbClr val="265660"/>
                </a:solidFill>
              </a:rPr>
              <a:t>Formål</a:t>
            </a:r>
            <a:r>
              <a:rPr lang="no" sz="2100">
                <a:solidFill>
                  <a:srgbClr val="265660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sz="2100">
              <a:solidFill>
                <a:srgbClr val="2656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496119" y="1007715"/>
            <a:ext cx="8151900" cy="39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rgbClr val="265660"/>
                </a:solidFill>
              </a:rPr>
              <a:t>Vær åpen og tydelig – kommuniser klart hvorfor endringen er nødvendig. Knytt endringen til utfordringer, muligheter og mål som er viktige.</a:t>
            </a:r>
            <a:endParaRPr sz="1200">
              <a:solidFill>
                <a:srgbClr val="26566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1F1"/>
        </a:solidFill>
        <a:effectLst/>
      </p:bgPr>
    </p:bg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/>
          <p:nvPr/>
        </p:nvSpPr>
        <p:spPr>
          <a:xfrm>
            <a:off x="496118" y="1695226"/>
            <a:ext cx="8249100" cy="2887200"/>
          </a:xfrm>
          <a:prstGeom prst="roundRect">
            <a:avLst>
              <a:gd name="adj" fmla="val 6001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487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100">
                <a:solidFill>
                  <a:srgbClr val="265660"/>
                </a:solidFill>
              </a:rPr>
              <a:t>Det som konkret vil endre seg, er…</a:t>
            </a:r>
            <a:endParaRPr sz="1100">
              <a:solidFill>
                <a:srgbClr val="265660"/>
              </a:solidFill>
            </a:endParaRPr>
          </a:p>
          <a:p>
            <a:pPr marL="0" marR="0" lvl="0" indent="0" algn="l" rtl="0">
              <a:lnSpc>
                <a:spcPct val="148785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2656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48785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2656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48785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2656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48785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2656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48785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2656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487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100">
                <a:solidFill>
                  <a:srgbClr val="265660"/>
                </a:solidFill>
              </a:rPr>
              <a:t>Viktige ting som vil forbli uendret, inkluderer…</a:t>
            </a:r>
            <a:endParaRPr sz="1100">
              <a:solidFill>
                <a:srgbClr val="2656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48785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2656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15"/>
          <p:cNvSpPr/>
          <p:nvPr/>
        </p:nvSpPr>
        <p:spPr>
          <a:xfrm>
            <a:off x="496119" y="1007715"/>
            <a:ext cx="8151900" cy="60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100">
                <a:solidFill>
                  <a:srgbClr val="265660"/>
                </a:solidFill>
              </a:rPr>
              <a:t>Vær konkret om hva som blir annerledes. Forklar hvordan endringen vil forbedre arbeidet, løse problemer eller skape nye muligheter. Reduser usikkerhet ved å tydeliggjøre hva som </a:t>
            </a:r>
            <a:r>
              <a:rPr lang="no" sz="1100" i="1">
                <a:solidFill>
                  <a:srgbClr val="265660"/>
                </a:solidFill>
              </a:rPr>
              <a:t>ikke</a:t>
            </a:r>
            <a:r>
              <a:rPr lang="no" sz="1100">
                <a:solidFill>
                  <a:srgbClr val="265660"/>
                </a:solidFill>
              </a:rPr>
              <a:t> vil endre seg.</a:t>
            </a:r>
            <a:endParaRPr sz="1200">
              <a:solidFill>
                <a:srgbClr val="2656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2656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15"/>
          <p:cNvSpPr/>
          <p:nvPr/>
        </p:nvSpPr>
        <p:spPr>
          <a:xfrm>
            <a:off x="496119" y="434132"/>
            <a:ext cx="5273700" cy="38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443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2100">
                <a:solidFill>
                  <a:srgbClr val="265660"/>
                </a:solidFill>
              </a:rPr>
              <a:t>Trinn</a:t>
            </a:r>
            <a:r>
              <a:rPr lang="no" sz="2100">
                <a:solidFill>
                  <a:srgbClr val="265660"/>
                </a:solidFill>
                <a:latin typeface="Arial"/>
                <a:ea typeface="Arial"/>
                <a:cs typeface="Arial"/>
                <a:sym typeface="Arial"/>
              </a:rPr>
              <a:t> 2: </a:t>
            </a:r>
            <a:r>
              <a:rPr lang="no" sz="2100">
                <a:solidFill>
                  <a:srgbClr val="265660"/>
                </a:solidFill>
              </a:rPr>
              <a:t>Hva endres</a:t>
            </a:r>
            <a:r>
              <a:rPr lang="no" sz="2100">
                <a:solidFill>
                  <a:srgbClr val="265660"/>
                </a:solidFill>
                <a:latin typeface="Arial"/>
                <a:ea typeface="Arial"/>
                <a:cs typeface="Arial"/>
                <a:sym typeface="Arial"/>
              </a:rPr>
              <a:t>? (</a:t>
            </a:r>
            <a:r>
              <a:rPr lang="no" sz="2100">
                <a:solidFill>
                  <a:srgbClr val="265660"/>
                </a:solidFill>
              </a:rPr>
              <a:t>Tydelige fakta</a:t>
            </a:r>
            <a:r>
              <a:rPr lang="no" sz="2100">
                <a:solidFill>
                  <a:srgbClr val="265660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sz="2100">
              <a:solidFill>
                <a:srgbClr val="26566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1F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/>
          <p:nvPr/>
        </p:nvSpPr>
        <p:spPr>
          <a:xfrm>
            <a:off x="496118" y="1695226"/>
            <a:ext cx="8249100" cy="2887200"/>
          </a:xfrm>
          <a:prstGeom prst="roundRect">
            <a:avLst>
              <a:gd name="adj" fmla="val 6001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487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100">
                <a:solidFill>
                  <a:srgbClr val="265660"/>
                </a:solidFill>
              </a:rPr>
              <a:t>Hva dette betyr for deg, er…</a:t>
            </a:r>
            <a:endParaRPr sz="1100">
              <a:solidFill>
                <a:srgbClr val="2656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16"/>
          <p:cNvSpPr/>
          <p:nvPr/>
        </p:nvSpPr>
        <p:spPr>
          <a:xfrm>
            <a:off x="496119" y="1007715"/>
            <a:ext cx="8151900" cy="39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rgbClr val="265660"/>
                </a:solidFill>
              </a:rPr>
              <a:t>Forklar tydelig hvordan enkeltpersoners roller, ansvar eller arbeidsflyt blir påvirket. Ta for deg mulige bekymringer knyttet til merarbeid, usikkerhet eller tap. Balanser dette med fordeler og nye muligheter – hva får de igjen for det?</a:t>
            </a:r>
            <a:endParaRPr sz="1200">
              <a:solidFill>
                <a:srgbClr val="2656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16"/>
          <p:cNvSpPr/>
          <p:nvPr/>
        </p:nvSpPr>
        <p:spPr>
          <a:xfrm>
            <a:off x="496127" y="434123"/>
            <a:ext cx="72645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443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2100">
                <a:solidFill>
                  <a:srgbClr val="265660"/>
                </a:solidFill>
              </a:rPr>
              <a:t>Trinn</a:t>
            </a:r>
            <a:r>
              <a:rPr lang="no" sz="2100">
                <a:solidFill>
                  <a:srgbClr val="265660"/>
                </a:solidFill>
                <a:latin typeface="Arial"/>
                <a:ea typeface="Arial"/>
                <a:cs typeface="Arial"/>
                <a:sym typeface="Arial"/>
              </a:rPr>
              <a:t> 3: </a:t>
            </a:r>
            <a:r>
              <a:rPr lang="no" sz="2100">
                <a:solidFill>
                  <a:srgbClr val="265660"/>
                </a:solidFill>
              </a:rPr>
              <a:t>Hvordan påvirker dette meg</a:t>
            </a:r>
            <a:r>
              <a:rPr lang="no" sz="2100">
                <a:solidFill>
                  <a:srgbClr val="265660"/>
                </a:solidFill>
                <a:latin typeface="Arial"/>
                <a:ea typeface="Arial"/>
                <a:cs typeface="Arial"/>
                <a:sym typeface="Arial"/>
              </a:rPr>
              <a:t>? (</a:t>
            </a:r>
            <a:r>
              <a:rPr lang="no" sz="2100">
                <a:solidFill>
                  <a:srgbClr val="265660"/>
                </a:solidFill>
              </a:rPr>
              <a:t>Konsekvenser</a:t>
            </a:r>
            <a:r>
              <a:rPr lang="no" sz="2100">
                <a:solidFill>
                  <a:srgbClr val="265660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sz="2100">
              <a:solidFill>
                <a:srgbClr val="26566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1F1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/>
          <p:nvPr/>
        </p:nvSpPr>
        <p:spPr>
          <a:xfrm>
            <a:off x="496118" y="1695226"/>
            <a:ext cx="8249100" cy="2887200"/>
          </a:xfrm>
          <a:prstGeom prst="roundRect">
            <a:avLst>
              <a:gd name="adj" fmla="val 6001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487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100">
                <a:solidFill>
                  <a:srgbClr val="265660"/>
                </a:solidFill>
              </a:rPr>
              <a:t>Vår tidslinje er…</a:t>
            </a:r>
            <a:endParaRPr sz="1100">
              <a:solidFill>
                <a:srgbClr val="2656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17"/>
          <p:cNvSpPr/>
          <p:nvPr/>
        </p:nvSpPr>
        <p:spPr>
          <a:xfrm>
            <a:off x="496119" y="1007715"/>
            <a:ext cx="8151900" cy="61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rgbClr val="265660"/>
                </a:solidFill>
              </a:rPr>
              <a:t>Skisser viktige datoer og milepæler. Vær realistisk, og kommuniser eventuelle rom for fleksibilitet der det er relevant. En tydelig tidslinje bidrar til å redusere usikkerhet og gjør det lettere for folk å forberede seg.</a:t>
            </a:r>
            <a:endParaRPr sz="1200">
              <a:solidFill>
                <a:srgbClr val="2656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17"/>
          <p:cNvSpPr/>
          <p:nvPr/>
        </p:nvSpPr>
        <p:spPr>
          <a:xfrm>
            <a:off x="496119" y="434132"/>
            <a:ext cx="7131600" cy="38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443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2100">
                <a:solidFill>
                  <a:srgbClr val="265660"/>
                </a:solidFill>
              </a:rPr>
              <a:t>Trinn</a:t>
            </a:r>
            <a:r>
              <a:rPr lang="no" sz="2100">
                <a:solidFill>
                  <a:srgbClr val="265660"/>
                </a:solidFill>
                <a:latin typeface="Arial"/>
                <a:ea typeface="Arial"/>
                <a:cs typeface="Arial"/>
                <a:sym typeface="Arial"/>
              </a:rPr>
              <a:t> 4: </a:t>
            </a:r>
            <a:r>
              <a:rPr lang="no" sz="2100">
                <a:solidFill>
                  <a:srgbClr val="265660"/>
                </a:solidFill>
              </a:rPr>
              <a:t>Når skjer endringene</a:t>
            </a:r>
            <a:r>
              <a:rPr lang="no" sz="2100">
                <a:solidFill>
                  <a:srgbClr val="265660"/>
                </a:solidFill>
                <a:latin typeface="Arial"/>
                <a:ea typeface="Arial"/>
                <a:cs typeface="Arial"/>
                <a:sym typeface="Arial"/>
              </a:rPr>
              <a:t>? (Ti</a:t>
            </a:r>
            <a:r>
              <a:rPr lang="no" sz="2100">
                <a:solidFill>
                  <a:srgbClr val="265660"/>
                </a:solidFill>
              </a:rPr>
              <a:t>dslinje</a:t>
            </a:r>
            <a:r>
              <a:rPr lang="no" sz="2100">
                <a:solidFill>
                  <a:srgbClr val="265660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sz="2100">
              <a:solidFill>
                <a:srgbClr val="26566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1F1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/>
          <p:nvPr/>
        </p:nvSpPr>
        <p:spPr>
          <a:xfrm>
            <a:off x="496118" y="1695226"/>
            <a:ext cx="8249100" cy="2887200"/>
          </a:xfrm>
          <a:prstGeom prst="roundRect">
            <a:avLst>
              <a:gd name="adj" fmla="val 6001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487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100">
                <a:solidFill>
                  <a:srgbClr val="265660"/>
                </a:solidFill>
              </a:rPr>
              <a:t>Endringen vil bli gjennomført av…</a:t>
            </a:r>
            <a:endParaRPr sz="1100">
              <a:solidFill>
                <a:srgbClr val="2656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8"/>
          <p:cNvSpPr/>
          <p:nvPr/>
        </p:nvSpPr>
        <p:spPr>
          <a:xfrm>
            <a:off x="496119" y="1007715"/>
            <a:ext cx="8151900" cy="39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rgbClr val="265660"/>
                </a:solidFill>
              </a:rPr>
              <a:t>Beskriv hvordan endringen skal rulles ut. Hvem leder arbeidet? Hvilken støtte vil bli gitt? Å forstå hvordan endringen gjennomføres, bidrar til å skape tillit til prosessen.</a:t>
            </a:r>
            <a:endParaRPr sz="1200">
              <a:solidFill>
                <a:srgbClr val="2656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8"/>
          <p:cNvSpPr/>
          <p:nvPr/>
        </p:nvSpPr>
        <p:spPr>
          <a:xfrm>
            <a:off x="496119" y="434132"/>
            <a:ext cx="7667700" cy="38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443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2100">
                <a:solidFill>
                  <a:srgbClr val="265660"/>
                </a:solidFill>
              </a:rPr>
              <a:t>Trinn</a:t>
            </a:r>
            <a:r>
              <a:rPr lang="no" sz="2100">
                <a:solidFill>
                  <a:srgbClr val="265660"/>
                </a:solidFill>
                <a:latin typeface="Arial"/>
                <a:ea typeface="Arial"/>
                <a:cs typeface="Arial"/>
                <a:sym typeface="Arial"/>
              </a:rPr>
              <a:t> 5: </a:t>
            </a:r>
            <a:r>
              <a:rPr lang="no" sz="2100">
                <a:solidFill>
                  <a:srgbClr val="265660"/>
                </a:solidFill>
              </a:rPr>
              <a:t>Hvordan skal endringene gjennomføres</a:t>
            </a:r>
            <a:r>
              <a:rPr lang="no" sz="2100">
                <a:solidFill>
                  <a:srgbClr val="265660"/>
                </a:solidFill>
                <a:latin typeface="Arial"/>
                <a:ea typeface="Arial"/>
                <a:cs typeface="Arial"/>
                <a:sym typeface="Arial"/>
              </a:rPr>
              <a:t>? (Pro</a:t>
            </a:r>
            <a:r>
              <a:rPr lang="no" sz="2100">
                <a:solidFill>
                  <a:srgbClr val="265660"/>
                </a:solidFill>
              </a:rPr>
              <a:t>s</a:t>
            </a:r>
            <a:r>
              <a:rPr lang="no" sz="2100">
                <a:solidFill>
                  <a:srgbClr val="265660"/>
                </a:solidFill>
                <a:latin typeface="Arial"/>
                <a:ea typeface="Arial"/>
                <a:cs typeface="Arial"/>
                <a:sym typeface="Arial"/>
              </a:rPr>
              <a:t>ess)</a:t>
            </a:r>
            <a:endParaRPr sz="2100">
              <a:solidFill>
                <a:srgbClr val="26566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1F1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/>
          <p:nvPr/>
        </p:nvSpPr>
        <p:spPr>
          <a:xfrm>
            <a:off x="496118" y="1695226"/>
            <a:ext cx="8249100" cy="2887200"/>
          </a:xfrm>
          <a:prstGeom prst="roundRect">
            <a:avLst>
              <a:gd name="adj" fmla="val 6001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487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100">
                <a:solidFill>
                  <a:srgbClr val="265660"/>
                </a:solidFill>
              </a:rPr>
              <a:t>Du vil måtte…</a:t>
            </a:r>
            <a:endParaRPr sz="1100">
              <a:solidFill>
                <a:srgbClr val="2656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19"/>
          <p:cNvSpPr/>
          <p:nvPr/>
        </p:nvSpPr>
        <p:spPr>
          <a:xfrm>
            <a:off x="496119" y="1007715"/>
            <a:ext cx="8151900" cy="39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 dirty="0">
                <a:solidFill>
                  <a:srgbClr val="265660"/>
                </a:solidFill>
              </a:rPr>
              <a:t>Vær tydelig på hvilke handlinger eller atferder som forventes. Gi veiledning og ressurser som støtter overgangen. Konkretisering av forventninger hjelper folk å tilpasse seg raskere og mer effektivt.</a:t>
            </a:r>
            <a:endParaRPr sz="1200" dirty="0">
              <a:solidFill>
                <a:srgbClr val="2656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9"/>
          <p:cNvSpPr/>
          <p:nvPr/>
        </p:nvSpPr>
        <p:spPr>
          <a:xfrm>
            <a:off x="496119" y="434132"/>
            <a:ext cx="7946700" cy="38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443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2100" dirty="0">
                <a:solidFill>
                  <a:srgbClr val="265660"/>
                </a:solidFill>
              </a:rPr>
              <a:t>Trinn</a:t>
            </a:r>
            <a:r>
              <a:rPr lang="no" sz="2100" dirty="0">
                <a:solidFill>
                  <a:srgbClr val="265660"/>
                </a:solidFill>
                <a:latin typeface="Arial"/>
                <a:ea typeface="Arial"/>
                <a:cs typeface="Arial"/>
                <a:sym typeface="Arial"/>
              </a:rPr>
              <a:t> 6: </a:t>
            </a:r>
            <a:r>
              <a:rPr lang="no" sz="2100" dirty="0">
                <a:solidFill>
                  <a:srgbClr val="265660"/>
                </a:solidFill>
              </a:rPr>
              <a:t>Hva må jeg gjøre annerledes</a:t>
            </a:r>
            <a:r>
              <a:rPr lang="no" sz="2100" dirty="0">
                <a:solidFill>
                  <a:srgbClr val="265660"/>
                </a:solidFill>
                <a:latin typeface="Arial"/>
                <a:ea typeface="Arial"/>
                <a:cs typeface="Arial"/>
                <a:sym typeface="Arial"/>
              </a:rPr>
              <a:t>? (N</a:t>
            </a:r>
            <a:r>
              <a:rPr lang="no" sz="2100" dirty="0">
                <a:solidFill>
                  <a:srgbClr val="265660"/>
                </a:solidFill>
              </a:rPr>
              <a:t>ye atferder</a:t>
            </a:r>
            <a:r>
              <a:rPr lang="no" sz="2100" dirty="0">
                <a:solidFill>
                  <a:srgbClr val="265660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sz="2100" dirty="0">
              <a:solidFill>
                <a:srgbClr val="26566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1F1"/>
        </a:solid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0"/>
          <p:cNvSpPr/>
          <p:nvPr/>
        </p:nvSpPr>
        <p:spPr>
          <a:xfrm>
            <a:off x="496118" y="1695226"/>
            <a:ext cx="8249100" cy="2887200"/>
          </a:xfrm>
          <a:prstGeom prst="roundRect">
            <a:avLst>
              <a:gd name="adj" fmla="val 6001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487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100">
                <a:solidFill>
                  <a:srgbClr val="265660"/>
                </a:solidFill>
              </a:rPr>
              <a:t>Vi trenger din støtte for å lykkes med dette, og jeg vil gjerne invitere deg til å…</a:t>
            </a:r>
            <a:endParaRPr sz="1100">
              <a:solidFill>
                <a:srgbClr val="2656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20"/>
          <p:cNvSpPr/>
          <p:nvPr/>
        </p:nvSpPr>
        <p:spPr>
          <a:xfrm>
            <a:off x="496119" y="1007715"/>
            <a:ext cx="8151900" cy="5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rgbClr val="265660"/>
                </a:solidFill>
              </a:rPr>
              <a:t>Del hvordan ansatte kan få mer informasjon, stille spørsmål eller gi tilbakemeldinger. Oppmuntre til deltakelse – endring lykkes oftere når folk føler seg sett, hørt og involvert.</a:t>
            </a:r>
            <a:endParaRPr sz="1200">
              <a:solidFill>
                <a:srgbClr val="2656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20"/>
          <p:cNvSpPr/>
          <p:nvPr/>
        </p:nvSpPr>
        <p:spPr>
          <a:xfrm>
            <a:off x="496125" y="434125"/>
            <a:ext cx="8536200" cy="5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443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2050" dirty="0">
                <a:solidFill>
                  <a:srgbClr val="265660"/>
                </a:solidFill>
                <a:latin typeface="Arial"/>
                <a:ea typeface="Arial"/>
                <a:cs typeface="Arial"/>
                <a:sym typeface="Arial"/>
              </a:rPr>
              <a:t>Trinn 7</a:t>
            </a:r>
            <a:r>
              <a:rPr lang="no" sz="2050" dirty="0">
                <a:solidFill>
                  <a:srgbClr val="265660"/>
                </a:solidFill>
              </a:rPr>
              <a:t>:</a:t>
            </a:r>
            <a:r>
              <a:rPr lang="no" sz="2050" dirty="0">
                <a:solidFill>
                  <a:srgbClr val="2656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no" sz="2050" dirty="0">
                <a:solidFill>
                  <a:srgbClr val="265660"/>
                </a:solidFill>
              </a:rPr>
              <a:t>Hvor kan jeg finne informasjon og engasjere meg</a:t>
            </a:r>
            <a:r>
              <a:rPr lang="no" sz="2050" dirty="0">
                <a:solidFill>
                  <a:srgbClr val="265660"/>
                </a:solidFill>
                <a:latin typeface="Arial"/>
                <a:ea typeface="Arial"/>
                <a:cs typeface="Arial"/>
                <a:sym typeface="Arial"/>
              </a:rPr>
              <a:t>? (Enga</a:t>
            </a:r>
            <a:r>
              <a:rPr lang="no" sz="2050" dirty="0">
                <a:solidFill>
                  <a:srgbClr val="265660"/>
                </a:solidFill>
              </a:rPr>
              <a:t>sjement</a:t>
            </a:r>
            <a:r>
              <a:rPr lang="no" sz="2050" dirty="0">
                <a:solidFill>
                  <a:srgbClr val="265660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sz="2050" dirty="0">
              <a:solidFill>
                <a:srgbClr val="26566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1"/>
          <p:cNvSpPr/>
          <p:nvPr/>
        </p:nvSpPr>
        <p:spPr>
          <a:xfrm>
            <a:off x="496128" y="434126"/>
            <a:ext cx="4692000" cy="3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36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>
                <a:solidFill>
                  <a:srgbClr val="265660"/>
                </a:solidFill>
              </a:rPr>
              <a:t>Kommunikasjonskriterier</a:t>
            </a:r>
            <a:endParaRPr sz="2400">
              <a:solidFill>
                <a:srgbClr val="2656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1"/>
          <p:cNvSpPr/>
          <p:nvPr/>
        </p:nvSpPr>
        <p:spPr>
          <a:xfrm>
            <a:off x="1454378" y="1133124"/>
            <a:ext cx="1550400" cy="19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307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 b="1" dirty="0">
                <a:solidFill>
                  <a:srgbClr val="265660"/>
                </a:solidFill>
              </a:rPr>
              <a:t>Tydelig</a:t>
            </a:r>
            <a:endParaRPr sz="1200" b="1" dirty="0">
              <a:solidFill>
                <a:srgbClr val="265660"/>
              </a:solidFill>
            </a:endParaRPr>
          </a:p>
        </p:txBody>
      </p:sp>
      <p:sp>
        <p:nvSpPr>
          <p:cNvPr id="112" name="Google Shape;112;p21"/>
          <p:cNvSpPr/>
          <p:nvPr/>
        </p:nvSpPr>
        <p:spPr>
          <a:xfrm>
            <a:off x="1454377" y="1222471"/>
            <a:ext cx="6410100" cy="1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 dirty="0">
                <a:solidFill>
                  <a:srgbClr val="265660"/>
                </a:solidFill>
              </a:rPr>
              <a:t>Bruk et enkelt språk. Unngå lange tekster og kompliserte faguttrykk.</a:t>
            </a:r>
            <a:endParaRPr sz="1000" dirty="0">
              <a:solidFill>
                <a:srgbClr val="2656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21"/>
          <p:cNvSpPr/>
          <p:nvPr/>
        </p:nvSpPr>
        <p:spPr>
          <a:xfrm>
            <a:off x="1454377" y="1769518"/>
            <a:ext cx="1550400" cy="19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 b="1" dirty="0">
                <a:solidFill>
                  <a:srgbClr val="265660"/>
                </a:solidFill>
              </a:rPr>
              <a:t>Faktabasert</a:t>
            </a:r>
            <a:endParaRPr sz="1200" dirty="0">
              <a:solidFill>
                <a:srgbClr val="2656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21"/>
          <p:cNvSpPr/>
          <p:nvPr/>
        </p:nvSpPr>
        <p:spPr>
          <a:xfrm>
            <a:off x="1454377" y="2568468"/>
            <a:ext cx="1550400" cy="19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 b="1" dirty="0">
                <a:solidFill>
                  <a:srgbClr val="265660"/>
                </a:solidFill>
              </a:rPr>
              <a:t>Relevant</a:t>
            </a:r>
            <a:endParaRPr sz="1200" dirty="0">
              <a:solidFill>
                <a:srgbClr val="2656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21"/>
          <p:cNvSpPr/>
          <p:nvPr/>
        </p:nvSpPr>
        <p:spPr>
          <a:xfrm>
            <a:off x="1454375" y="2774203"/>
            <a:ext cx="6410100" cy="46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 dirty="0">
                <a:solidFill>
                  <a:srgbClr val="265660"/>
                </a:solidFill>
              </a:rPr>
              <a:t>Legg vekt på det som betyr noe for medarbeiderne – ikke bare </a:t>
            </a:r>
            <a:br>
              <a:rPr lang="no" sz="1200" dirty="0">
                <a:solidFill>
                  <a:srgbClr val="265660"/>
                </a:solidFill>
              </a:rPr>
            </a:br>
            <a:r>
              <a:rPr lang="no" sz="1200" dirty="0">
                <a:solidFill>
                  <a:srgbClr val="265660"/>
                </a:solidFill>
              </a:rPr>
              <a:t>oppdateringer om prosjektmilepæler. </a:t>
            </a:r>
            <a:endParaRPr sz="1200" dirty="0">
              <a:solidFill>
                <a:srgbClr val="265660"/>
              </a:solidFill>
            </a:endParaRPr>
          </a:p>
          <a:p>
            <a:pPr marL="0" marR="0" lvl="0" indent="0" algn="l" rtl="0">
              <a:lnSpc>
                <a:spcPct val="161222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000" dirty="0">
              <a:solidFill>
                <a:srgbClr val="265660"/>
              </a:solidFill>
            </a:endParaRPr>
          </a:p>
        </p:txBody>
      </p:sp>
      <p:sp>
        <p:nvSpPr>
          <p:cNvPr id="117" name="Google Shape;117;p21"/>
          <p:cNvSpPr/>
          <p:nvPr/>
        </p:nvSpPr>
        <p:spPr>
          <a:xfrm>
            <a:off x="1454377" y="3566925"/>
            <a:ext cx="1550400" cy="19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307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 b="1" dirty="0">
                <a:solidFill>
                  <a:srgbClr val="265660"/>
                </a:solidFill>
              </a:rPr>
              <a:t>Passende tidspunkt</a:t>
            </a:r>
            <a:endParaRPr sz="1200" b="1" dirty="0">
              <a:solidFill>
                <a:srgbClr val="265660"/>
              </a:solidFill>
            </a:endParaRPr>
          </a:p>
        </p:txBody>
      </p:sp>
      <p:sp>
        <p:nvSpPr>
          <p:cNvPr id="118" name="Google Shape;118;p21"/>
          <p:cNvSpPr/>
          <p:nvPr/>
        </p:nvSpPr>
        <p:spPr>
          <a:xfrm>
            <a:off x="1454377" y="3639645"/>
            <a:ext cx="6410100" cy="1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 dirty="0">
                <a:solidFill>
                  <a:srgbClr val="265660"/>
                </a:solidFill>
              </a:rPr>
              <a:t>Del informasjon når den er mest nyttig. Prioriter det medarbeiderne trenger å </a:t>
            </a:r>
            <a:br>
              <a:rPr lang="no" sz="1200" dirty="0">
                <a:solidFill>
                  <a:srgbClr val="265660"/>
                </a:solidFill>
              </a:rPr>
            </a:br>
            <a:r>
              <a:rPr lang="no" sz="1200" dirty="0">
                <a:solidFill>
                  <a:srgbClr val="265660"/>
                </a:solidFill>
              </a:rPr>
              <a:t>vite akkurat nå.</a:t>
            </a:r>
            <a:endParaRPr sz="1000" dirty="0">
              <a:solidFill>
                <a:srgbClr val="2656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21"/>
          <p:cNvSpPr/>
          <p:nvPr/>
        </p:nvSpPr>
        <p:spPr>
          <a:xfrm>
            <a:off x="1454377" y="4158056"/>
            <a:ext cx="1550400" cy="19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 b="1">
                <a:solidFill>
                  <a:srgbClr val="265660"/>
                </a:solidFill>
              </a:rPr>
              <a:t>Empatisk</a:t>
            </a:r>
            <a:endParaRPr sz="1200">
              <a:solidFill>
                <a:srgbClr val="2656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21"/>
          <p:cNvSpPr/>
          <p:nvPr/>
        </p:nvSpPr>
        <p:spPr>
          <a:xfrm>
            <a:off x="1454377" y="4388718"/>
            <a:ext cx="6410100" cy="1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SzPts val="1100"/>
              <a:buNone/>
            </a:pPr>
            <a:r>
              <a:rPr lang="no" sz="1200">
                <a:solidFill>
                  <a:srgbClr val="265660"/>
                </a:solidFill>
              </a:rPr>
              <a:t>Endringer kan skape usikkerhet. Anerkjenn bekymringer og skap trygghet ved å fremheve hva som forblir uendret.</a:t>
            </a:r>
            <a:endParaRPr sz="1000">
              <a:solidFill>
                <a:srgbClr val="265660"/>
              </a:solidFill>
            </a:endParaRPr>
          </a:p>
        </p:txBody>
      </p:sp>
      <p:pic>
        <p:nvPicPr>
          <p:cNvPr id="121" name="Google Shape;121;p21" title="Gemini_Generated_Image_mcemhkmcemhkmcem (3).png"/>
          <p:cNvPicPr preferRelativeResize="0"/>
          <p:nvPr/>
        </p:nvPicPr>
        <p:blipFill rotWithShape="1">
          <a:blip r:embed="rId3">
            <a:alphaModFix/>
          </a:blip>
          <a:srcRect l="22754" t="28189" r="22836" b="27530"/>
          <a:stretch/>
        </p:blipFill>
        <p:spPr>
          <a:xfrm>
            <a:off x="543888" y="3497868"/>
            <a:ext cx="463999" cy="427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21" title="Gemini_Generated_Image_mcemhkmcemhkmcem (2).png"/>
          <p:cNvPicPr preferRelativeResize="0"/>
          <p:nvPr/>
        </p:nvPicPr>
        <p:blipFill rotWithShape="1">
          <a:blip r:embed="rId4">
            <a:alphaModFix/>
          </a:blip>
          <a:srcRect l="24184" t="27190" r="22593" b="25540"/>
          <a:stretch/>
        </p:blipFill>
        <p:spPr>
          <a:xfrm>
            <a:off x="543888" y="2675246"/>
            <a:ext cx="464023" cy="467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21" title="Gemini_Generated_Image_mcemhkmcemhkmcem (1).png"/>
          <p:cNvPicPr preferRelativeResize="0"/>
          <p:nvPr/>
        </p:nvPicPr>
        <p:blipFill rotWithShape="1">
          <a:blip r:embed="rId5">
            <a:alphaModFix/>
          </a:blip>
          <a:srcRect l="26802" t="28710" r="28543" b="28162"/>
          <a:stretch/>
        </p:blipFill>
        <p:spPr>
          <a:xfrm>
            <a:off x="543888" y="1888327"/>
            <a:ext cx="416650" cy="402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21" title="Gemini_Generated_Image_mcemhkmcemhkmcem.png"/>
          <p:cNvPicPr preferRelativeResize="0"/>
          <p:nvPr/>
        </p:nvPicPr>
        <p:blipFill rotWithShape="1">
          <a:blip r:embed="rId6">
            <a:alphaModFix/>
          </a:blip>
          <a:srcRect l="19532" t="26513" r="20368" b="27743"/>
          <a:stretch/>
        </p:blipFill>
        <p:spPr>
          <a:xfrm>
            <a:off x="543888" y="1129238"/>
            <a:ext cx="504911" cy="38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21" title="Gemini_Generated_Image_9p654h9p654h9p65.png"/>
          <p:cNvPicPr preferRelativeResize="0"/>
          <p:nvPr/>
        </p:nvPicPr>
        <p:blipFill rotWithShape="1">
          <a:blip r:embed="rId7">
            <a:alphaModFix/>
          </a:blip>
          <a:srcRect l="16917" t="22033" r="15951" b="20710"/>
          <a:stretch/>
        </p:blipFill>
        <p:spPr>
          <a:xfrm>
            <a:off x="543888" y="4261757"/>
            <a:ext cx="416650" cy="35535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14;p21">
            <a:extLst>
              <a:ext uri="{FF2B5EF4-FFF2-40B4-BE49-F238E27FC236}">
                <a16:creationId xmlns:a16="http://schemas.microsoft.com/office/drawing/2014/main" id="{16E1F25A-0743-28AD-3EA5-ECF771C658D2}"/>
              </a:ext>
            </a:extLst>
          </p:cNvPr>
          <p:cNvSpPr/>
          <p:nvPr/>
        </p:nvSpPr>
        <p:spPr>
          <a:xfrm>
            <a:off x="1454377" y="1975240"/>
            <a:ext cx="6410100" cy="1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 dirty="0">
                <a:solidFill>
                  <a:srgbClr val="265660"/>
                </a:solidFill>
              </a:rPr>
              <a:t>Vær konkret og gi informasjon medarbeiderne kan kjenne seg igjen i.</a:t>
            </a:r>
            <a:endParaRPr sz="1000" dirty="0">
              <a:solidFill>
                <a:srgbClr val="26566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2"/>
          <p:cNvSpPr/>
          <p:nvPr/>
        </p:nvSpPr>
        <p:spPr>
          <a:xfrm>
            <a:off x="496119" y="434132"/>
            <a:ext cx="3526800" cy="38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36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>
                <a:solidFill>
                  <a:srgbClr val="265660"/>
                </a:solidFill>
                <a:latin typeface="Arial"/>
                <a:ea typeface="Arial"/>
                <a:cs typeface="Arial"/>
                <a:sym typeface="Arial"/>
              </a:rPr>
              <a:t>App</a:t>
            </a:r>
            <a:r>
              <a:rPr lang="no" sz="2400">
                <a:solidFill>
                  <a:srgbClr val="265660"/>
                </a:solidFill>
              </a:rPr>
              <a:t>eler til hjerte og hode</a:t>
            </a:r>
            <a:endParaRPr sz="2400">
              <a:solidFill>
                <a:srgbClr val="2656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22"/>
          <p:cNvSpPr/>
          <p:nvPr/>
        </p:nvSpPr>
        <p:spPr>
          <a:xfrm>
            <a:off x="496125" y="1025154"/>
            <a:ext cx="7820100" cy="8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307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100">
                <a:solidFill>
                  <a:srgbClr val="265660"/>
                </a:solidFill>
              </a:rPr>
              <a:t>Mange forklarer behovet for endring med tall og fakta. Det er viktig, men ikke nok. Folk må også føle en tilknytning for å handle. Det betyr å møte bekymringer, vise hvordan endringen påvirker dem, og gi en opplevelse av mening og retning.</a:t>
            </a:r>
            <a:br>
              <a:rPr lang="no" sz="1100">
                <a:solidFill>
                  <a:srgbClr val="265660"/>
                </a:solidFill>
              </a:rPr>
            </a:br>
            <a:br>
              <a:rPr lang="no" sz="1100">
                <a:solidFill>
                  <a:srgbClr val="265660"/>
                </a:solidFill>
              </a:rPr>
            </a:br>
            <a:r>
              <a:rPr lang="no" sz="1100">
                <a:solidFill>
                  <a:srgbClr val="265660"/>
                </a:solidFill>
              </a:rPr>
              <a:t>For at en endringshistorie skal være virkelig effektiv, bør den kombinere tre nøkkelelementer:</a:t>
            </a:r>
            <a:endParaRPr sz="1200">
              <a:solidFill>
                <a:srgbClr val="2656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2" name="Google Shape;132;p22"/>
          <p:cNvGrpSpPr/>
          <p:nvPr/>
        </p:nvGrpSpPr>
        <p:grpSpPr>
          <a:xfrm>
            <a:off x="1424373" y="2324626"/>
            <a:ext cx="5589098" cy="1955518"/>
            <a:chOff x="696714" y="2520844"/>
            <a:chExt cx="7452130" cy="2607357"/>
          </a:xfrm>
        </p:grpSpPr>
        <p:sp>
          <p:nvSpPr>
            <p:cNvPr id="133" name="Google Shape;133;p22"/>
            <p:cNvSpPr/>
            <p:nvPr/>
          </p:nvSpPr>
          <p:spPr>
            <a:xfrm>
              <a:off x="696714" y="3304585"/>
              <a:ext cx="2067300" cy="25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r" rtl="0">
                <a:lnSpc>
                  <a:spcPct val="12307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no" sz="1200" dirty="0">
                  <a:solidFill>
                    <a:srgbClr val="265660"/>
                  </a:solidFill>
                </a:rPr>
                <a:t>Logikk</a:t>
              </a:r>
              <a:endParaRPr sz="1200" dirty="0">
                <a:solidFill>
                  <a:srgbClr val="26566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34;p22"/>
            <p:cNvSpPr/>
            <p:nvPr/>
          </p:nvSpPr>
          <p:spPr>
            <a:xfrm>
              <a:off x="846424" y="3539927"/>
              <a:ext cx="1917600" cy="793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no" sz="1000" dirty="0">
                  <a:solidFill>
                    <a:srgbClr val="265660"/>
                  </a:solidFill>
                </a:rPr>
                <a:t>Fakta og tall som begrunner endringen og bygger en rasjonell sak.</a:t>
              </a:r>
              <a:endParaRPr sz="1000" dirty="0">
                <a:solidFill>
                  <a:srgbClr val="26566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35" name="Google Shape;135;p22" descr="preencoded.png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364062" y="3570238"/>
              <a:ext cx="247452" cy="3092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6" name="Google Shape;136;p22"/>
            <p:cNvSpPr/>
            <p:nvPr/>
          </p:nvSpPr>
          <p:spPr>
            <a:xfrm>
              <a:off x="5967023" y="2520844"/>
              <a:ext cx="2067300" cy="25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2307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no" sz="1200" dirty="0">
                  <a:solidFill>
                    <a:srgbClr val="265660"/>
                  </a:solidFill>
                </a:rPr>
                <a:t>Følelser</a:t>
              </a:r>
              <a:endParaRPr sz="1200" dirty="0">
                <a:solidFill>
                  <a:srgbClr val="26566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137;p22"/>
            <p:cNvSpPr/>
            <p:nvPr/>
          </p:nvSpPr>
          <p:spPr>
            <a:xfrm>
              <a:off x="5963344" y="2796823"/>
              <a:ext cx="2185500" cy="793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no" sz="1000" dirty="0">
                  <a:solidFill>
                    <a:srgbClr val="265660"/>
                  </a:solidFill>
                </a:rPr>
                <a:t>Inspirasjon og menneskelig tilknytning som skaper engasjement og handling.</a:t>
              </a:r>
              <a:endParaRPr sz="1000" dirty="0">
                <a:solidFill>
                  <a:srgbClr val="26566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38" name="Google Shape;138;p22" descr="preencoded.png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739828" y="2775992"/>
              <a:ext cx="247452" cy="3092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9" name="Google Shape;139;p22"/>
            <p:cNvSpPr/>
            <p:nvPr/>
          </p:nvSpPr>
          <p:spPr>
            <a:xfrm>
              <a:off x="5963346" y="4075127"/>
              <a:ext cx="2067300" cy="25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2307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no" sz="1200" dirty="0">
                  <a:solidFill>
                    <a:srgbClr val="265660"/>
                  </a:solidFill>
                </a:rPr>
                <a:t>Mening</a:t>
              </a:r>
              <a:endParaRPr sz="1200" dirty="0">
                <a:solidFill>
                  <a:srgbClr val="26566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40;p22"/>
            <p:cNvSpPr/>
            <p:nvPr/>
          </p:nvSpPr>
          <p:spPr>
            <a:xfrm>
              <a:off x="5963345" y="4334401"/>
              <a:ext cx="2067300" cy="793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no" sz="1000" dirty="0">
                  <a:solidFill>
                    <a:srgbClr val="265660"/>
                  </a:solidFill>
                </a:rPr>
                <a:t>En overbevisende visjon som gir endringen et formål folk kan relatere seg til</a:t>
              </a:r>
              <a:endParaRPr sz="1000" dirty="0">
                <a:solidFill>
                  <a:srgbClr val="26566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41" name="Google Shape;141;p22" descr="preencoded.png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739828" y="4364484"/>
              <a:ext cx="247452" cy="30926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42" name="Google Shape;142;p22" title="Gemini_Generated_Image_14730i14730i1473.png"/>
          <p:cNvPicPr preferRelativeResize="0"/>
          <p:nvPr/>
        </p:nvPicPr>
        <p:blipFill rotWithShape="1">
          <a:blip r:embed="rId6">
            <a:alphaModFix/>
          </a:blip>
          <a:srcRect l="24582" t="24797" r="20925" b="24024"/>
          <a:stretch/>
        </p:blipFill>
        <p:spPr>
          <a:xfrm>
            <a:off x="3264700" y="2213774"/>
            <a:ext cx="1803640" cy="1693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650</Words>
  <Application>Microsoft Macintosh PowerPoint</Application>
  <PresentationFormat>Skjermfremvisning (16:9)</PresentationFormat>
  <Paragraphs>49</Paragraphs>
  <Slides>10</Slides>
  <Notes>10</Notes>
  <HiddenSlides>0</HiddenSlides>
  <MMClips>0</MMClips>
  <ScaleCrop>false</ScaleCrop>
  <HeadingPairs>
    <vt:vector size="6" baseType="variant">
      <vt:variant>
        <vt:lpstr>Brukte skrifter</vt:lpstr>
      </vt:variant>
      <vt:variant>
        <vt:i4>1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2" baseType="lpstr">
      <vt:lpstr>Arial</vt:lpstr>
      <vt:lpstr>Simple Light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Linn Elise K. Bjerkeli</cp:lastModifiedBy>
  <cp:revision>1</cp:revision>
  <dcterms:modified xsi:type="dcterms:W3CDTF">2026-04-16T14:42:16Z</dcterms:modified>
</cp:coreProperties>
</file>