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33" r:id="rId1"/>
  </p:sldMasterIdLst>
  <p:notesMasterIdLst>
    <p:notesMasterId r:id="rId10"/>
  </p:notesMasterIdLst>
  <p:handoutMasterIdLst>
    <p:handoutMasterId r:id="rId11"/>
  </p:handoutMasterIdLst>
  <p:sldIdLst>
    <p:sldId id="293" r:id="rId2"/>
    <p:sldId id="260" r:id="rId3"/>
    <p:sldId id="261" r:id="rId4"/>
    <p:sldId id="294" r:id="rId5"/>
    <p:sldId id="295" r:id="rId6"/>
    <p:sldId id="296" r:id="rId7"/>
    <p:sldId id="297" r:id="rId8"/>
    <p:sldId id="298" r:id="rId9"/>
  </p:sldIdLst>
  <p:sldSz cx="9144000" cy="5143500" type="screen16x9"/>
  <p:notesSz cx="6858000" cy="9144000"/>
  <p:custDataLst>
    <p:tags r:id="rId12"/>
  </p:custDataLst>
  <p:defaultTextStyle>
    <a:defPPr>
      <a:defRPr lang="en-US"/>
    </a:defPPr>
    <a:lvl1pPr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1pPr>
    <a:lvl2pPr marL="3429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2pPr>
    <a:lvl3pPr marL="6858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3pPr>
    <a:lvl4pPr marL="10287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4pPr>
    <a:lvl5pPr marL="13716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779">
          <p15:clr>
            <a:srgbClr val="A4A3A4"/>
          </p15:clr>
        </p15:guide>
        <p15:guide id="2" orient="horz" pos="2696">
          <p15:clr>
            <a:srgbClr val="A4A3A4"/>
          </p15:clr>
        </p15:guide>
        <p15:guide id="3" orient="horz" pos="1682">
          <p15:clr>
            <a:srgbClr val="A4A3A4"/>
          </p15:clr>
        </p15:guide>
        <p15:guide id="4" orient="horz" pos="1790">
          <p15:clr>
            <a:srgbClr val="A4A3A4"/>
          </p15:clr>
        </p15:guide>
        <p15:guide id="5" orient="horz" pos="1360">
          <p15:clr>
            <a:srgbClr val="A4A3A4"/>
          </p15:clr>
        </p15:guide>
        <p15:guide id="6" pos="2934">
          <p15:clr>
            <a:srgbClr val="A4A3A4"/>
          </p15:clr>
        </p15:guide>
        <p15:guide id="7" pos="5375">
          <p15:clr>
            <a:srgbClr val="A4A3A4"/>
          </p15:clr>
        </p15:guide>
        <p15:guide id="8" pos="4099">
          <p15:clr>
            <a:srgbClr val="A4A3A4"/>
          </p15:clr>
        </p15:guide>
        <p15:guide id="9" pos="4208">
          <p15:clr>
            <a:srgbClr val="A4A3A4"/>
          </p15:clr>
        </p15:guide>
        <p15:guide id="10" pos="2826">
          <p15:clr>
            <a:srgbClr val="A4A3A4"/>
          </p15:clr>
        </p15:guide>
        <p15:guide id="11" pos="38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CF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7" autoAdjust="0"/>
    <p:restoredTop sz="90057" autoAdjust="0"/>
  </p:normalViewPr>
  <p:slideViewPr>
    <p:cSldViewPr>
      <p:cViewPr>
        <p:scale>
          <a:sx n="100" d="100"/>
          <a:sy n="100" d="100"/>
        </p:scale>
        <p:origin x="-354" y="-594"/>
      </p:cViewPr>
      <p:guideLst>
        <p:guide orient="horz" pos="779"/>
        <p:guide orient="horz" pos="2696"/>
        <p:guide orient="horz" pos="1682"/>
        <p:guide orient="horz" pos="1790"/>
        <p:guide orient="horz" pos="1360"/>
        <p:guide pos="2934"/>
        <p:guide pos="5375"/>
        <p:guide pos="4099"/>
        <p:guide pos="4208"/>
        <p:guide pos="2826"/>
        <p:guide pos="38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10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7588AC-F512-4847-9233-601F4B16DDF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145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F5B7C09-5A60-450F-8B1D-B16CDE8563A2}" type="datetime1">
              <a:rPr lang="en-GB" noProof="0" smtClean="0"/>
              <a:pPr/>
              <a:t>08/11/2013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F2F6E2-CA2D-40A7-8BE4-C30E5CF2054D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65346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34" charset="0"/>
        <a:ea typeface="ＭＳ Ｐゴシック" pitchFamily="-111" charset="-128"/>
        <a:cs typeface="ＭＳ Ｐゴシック" pitchFamily="-111" charset="-128"/>
      </a:defRPr>
    </a:lvl1pPr>
    <a:lvl2pPr marL="3429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2pPr>
    <a:lvl3pPr marL="6858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3pPr>
    <a:lvl4pPr marL="10287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4pPr>
    <a:lvl5pPr marL="13716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34" charset="0"/>
        <a:ea typeface="ＭＳ Ｐゴシック" pitchFamily="-111" charset="-128"/>
        <a:cs typeface="+mn-cs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83419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GB" noProof="0" smtClean="0"/>
              <a:t>Content slide</a:t>
            </a:r>
          </a:p>
        </p:txBody>
      </p:sp>
    </p:spTree>
    <p:extLst>
      <p:ext uri="{BB962C8B-B14F-4D97-AF65-F5344CB8AC3E}">
        <p14:creationId xmlns:p14="http://schemas.microsoft.com/office/powerpoint/2010/main" val="3166919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GB" noProof="0" dirty="0" smtClean="0"/>
              <a:t>Content slide, two columns with image. Image size: 8,46 cm x 10,76 cm </a:t>
            </a:r>
            <a:r>
              <a:rPr lang="en-GB" baseline="0" noProof="0" dirty="0" smtClean="0"/>
              <a:t>or 320 x 407 pixels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1209195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en-GB" noProof="0" smtClean="0"/>
              <a:pPr/>
              <a:t>4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81275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nb-NO" noProof="0" smtClean="0"/>
              <a:pPr/>
              <a:t>5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523022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nb-NO" noProof="0" smtClean="0"/>
              <a:pPr/>
              <a:t>6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56790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nb-NO" noProof="0" smtClean="0"/>
              <a:pPr/>
              <a:t>7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678825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2F6E2-CA2D-40A7-8BE4-C30E5CF2054D}" type="slidenum">
              <a:rPr lang="nb-NO" noProof="0" smtClean="0"/>
              <a:pPr/>
              <a:t>8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04597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.w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200" y="4618800"/>
            <a:ext cx="933438" cy="21144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611560" y="192828"/>
            <a:ext cx="7921253" cy="511043"/>
          </a:xfrm>
        </p:spPr>
        <p:txBody>
          <a:bodyPr tIns="0" anchor="b" anchorCtr="0"/>
          <a:lstStyle>
            <a:lvl1pPr>
              <a:defRPr sz="3200" cap="all" baseline="0" smtClean="0">
                <a:solidFill>
                  <a:schemeClr val="bg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1560" y="707400"/>
            <a:ext cx="7920879" cy="1314450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3200" b="1" cap="all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7" name="bmkFldAddDate02"/>
          <p:cNvSpPr txBox="1"/>
          <p:nvPr userDrawn="1"/>
        </p:nvSpPr>
        <p:spPr bwMode="auto">
          <a:xfrm>
            <a:off x="4569750" y="47103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bmkFldAddPresentationTitle02"/>
          <p:cNvSpPr txBox="1"/>
          <p:nvPr userDrawn="1"/>
        </p:nvSpPr>
        <p:spPr bwMode="auto">
          <a:xfrm>
            <a:off x="4569750" y="45960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158604"/>
          </a:xfrm>
          <a:noFill/>
          <a:ln>
            <a:noFill/>
          </a:ln>
        </p:spPr>
        <p:txBody>
          <a:bodyPr tIns="0" anchor="t" anchorCtr="0"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611561" y="2355726"/>
            <a:ext cx="7921252" cy="493726"/>
          </a:xfrm>
        </p:spPr>
        <p:txBody>
          <a:bodyPr tIns="0" anchor="b" anchorCtr="0"/>
          <a:lstStyle>
            <a:lvl1pPr>
              <a:defRPr sz="3200" cap="all" baseline="0" smtClean="0">
                <a:solidFill>
                  <a:schemeClr val="bg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1560" y="2848500"/>
            <a:ext cx="7921253" cy="1314450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3200" b="1" cap="all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GB" noProof="0" dirty="0" smtClean="0"/>
          </a:p>
        </p:txBody>
      </p:sp>
      <p:sp>
        <p:nvSpPr>
          <p:cNvPr id="9" name="bmkFldAddDate03"/>
          <p:cNvSpPr txBox="1"/>
          <p:nvPr userDrawn="1"/>
        </p:nvSpPr>
        <p:spPr bwMode="auto">
          <a:xfrm>
            <a:off x="4569750" y="47103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1" name="bmkFldAddPresentationTitle03"/>
          <p:cNvSpPr txBox="1"/>
          <p:nvPr userDrawn="1"/>
        </p:nvSpPr>
        <p:spPr bwMode="auto">
          <a:xfrm>
            <a:off x="4569750" y="45960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 descr="Logo.w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200" y="4618800"/>
            <a:ext cx="933438" cy="2114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233489"/>
            <a:ext cx="7920038" cy="304681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657725" y="1233900"/>
            <a:ext cx="3875088" cy="3045600"/>
          </a:xfrm>
          <a:noFill/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1" y="1233489"/>
            <a:ext cx="3874714" cy="304681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233489"/>
            <a:ext cx="3874085" cy="304681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8331" y="1233489"/>
            <a:ext cx="3874482" cy="304681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2775" y="1233489"/>
            <a:ext cx="3874085" cy="3046810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8331" y="1233490"/>
            <a:ext cx="3874481" cy="1435892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8331" y="2843212"/>
            <a:ext cx="3874482" cy="143589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658331" y="1233901"/>
            <a:ext cx="3874482" cy="1435481"/>
          </a:xfrm>
          <a:noFill/>
          <a:ln>
            <a:noFill/>
          </a:ln>
        </p:spPr>
        <p:txBody>
          <a:bodyPr lIns="28800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233489"/>
            <a:ext cx="3874085" cy="304681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3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58331" y="2843213"/>
            <a:ext cx="1849282" cy="75465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225"/>
              </a:spcAft>
              <a:buFontTx/>
              <a:buNone/>
              <a:defRPr sz="1100" b="1" cap="all" baseline="0">
                <a:solidFill>
                  <a:schemeClr val="tx2"/>
                </a:solidFill>
              </a:defRPr>
            </a:lvl1pPr>
            <a:lvl2pPr marL="1191" indent="0">
              <a:lnSpc>
                <a:spcPct val="100000"/>
              </a:lnSpc>
              <a:spcAft>
                <a:spcPts val="0"/>
              </a:spcAft>
              <a:buNone/>
              <a:defRPr sz="1100" b="0"/>
            </a:lvl2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680276" y="1233488"/>
            <a:ext cx="1849282" cy="1435894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658331" y="1233488"/>
            <a:ext cx="1849282" cy="1435894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80276" y="2843212"/>
            <a:ext cx="1849282" cy="1437085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233489"/>
            <a:ext cx="3874085" cy="304681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58331" y="3597865"/>
            <a:ext cx="1849282" cy="681242"/>
          </a:xfrm>
        </p:spPr>
        <p:txBody>
          <a:bodyPr lIns="0" anchor="b" anchorCtr="0"/>
          <a:lstStyle>
            <a:lvl1pPr marL="0" indent="0" algn="r">
              <a:lnSpc>
                <a:spcPct val="100000"/>
              </a:lnSpc>
              <a:spcAft>
                <a:spcPts val="225"/>
              </a:spcAft>
              <a:buFontTx/>
              <a:buNone/>
              <a:defRPr sz="1100" b="1" cap="all" baseline="0">
                <a:solidFill>
                  <a:schemeClr val="tx2"/>
                </a:solidFill>
              </a:defRPr>
            </a:lvl1pPr>
            <a:lvl2pPr marL="1191" indent="0" algn="r">
              <a:lnSpc>
                <a:spcPct val="100000"/>
              </a:lnSpc>
              <a:spcAft>
                <a:spcPts val="0"/>
              </a:spcAft>
              <a:buNone/>
              <a:defRPr sz="1100" b="0"/>
            </a:lvl2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2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680276" y="2843212"/>
            <a:ext cx="1849282" cy="1435894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233489"/>
            <a:ext cx="3874085" cy="304681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658331" y="1235869"/>
            <a:ext cx="1849282" cy="1433513"/>
          </a:xfrm>
        </p:spPr>
        <p:txBody>
          <a:bodyPr lIns="0"/>
          <a:lstStyle>
            <a:lvl1pPr marL="0" indent="0" algn="r">
              <a:lnSpc>
                <a:spcPct val="100000"/>
              </a:lnSpc>
              <a:spcAft>
                <a:spcPts val="225"/>
              </a:spcAft>
              <a:buFontTx/>
              <a:buNone/>
              <a:defRPr sz="1100" b="1" cap="all" baseline="0">
                <a:solidFill>
                  <a:schemeClr val="tx2"/>
                </a:solidFill>
              </a:defRPr>
            </a:lvl1pPr>
            <a:lvl2pPr marL="1191" indent="0" algn="r">
              <a:lnSpc>
                <a:spcPct val="100000"/>
              </a:lnSpc>
              <a:spcAft>
                <a:spcPts val="0"/>
              </a:spcAft>
              <a:buNone/>
              <a:defRPr sz="1100" b="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58331" y="2843213"/>
            <a:ext cx="1849282" cy="1435894"/>
          </a:xfrm>
        </p:spPr>
        <p:txBody>
          <a:bodyPr lIns="0"/>
          <a:lstStyle>
            <a:lvl1pPr marL="0" indent="0" algn="r">
              <a:lnSpc>
                <a:spcPct val="100000"/>
              </a:lnSpc>
              <a:spcAft>
                <a:spcPts val="225"/>
              </a:spcAft>
              <a:buFontTx/>
              <a:buNone/>
              <a:defRPr sz="1100" b="1" cap="all" baseline="0">
                <a:solidFill>
                  <a:schemeClr val="tx2"/>
                </a:solidFill>
              </a:defRPr>
            </a:lvl1pPr>
            <a:lvl2pPr marL="1191" indent="0" algn="r">
              <a:lnSpc>
                <a:spcPct val="100000"/>
              </a:lnSpc>
              <a:spcAft>
                <a:spcPts val="0"/>
              </a:spcAft>
              <a:buNone/>
              <a:defRPr sz="1100" b="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680276" y="1233488"/>
            <a:ext cx="1849282" cy="1435894"/>
          </a:xfrm>
          <a:noFill/>
          <a:ln>
            <a:noFill/>
          </a:ln>
        </p:spPr>
        <p:txBody>
          <a:bodyPr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12775" y="1235869"/>
            <a:ext cx="7916782" cy="3043238"/>
          </a:xfrm>
        </p:spPr>
        <p:txBody>
          <a:bodyPr lIns="0"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20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1" y="0"/>
            <a:ext cx="4559733" cy="256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12"/>
          <p:cNvSpPr txBox="1">
            <a:spLocks noChangeArrowheads="1"/>
          </p:cNvSpPr>
          <p:nvPr userDrawn="1"/>
        </p:nvSpPr>
        <p:spPr bwMode="auto">
          <a:xfrm>
            <a:off x="9525001" y="2707482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GB" dirty="0" smtClean="0"/>
              <a:t>Keyword slide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noFill/>
        </p:spPr>
        <p:txBody>
          <a:bodyPr tIns="0" anchor="t" anchorCtr="0"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Click icon to add picture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339329"/>
            <a:ext cx="7920037" cy="79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noFill/>
        </p:spPr>
        <p:txBody>
          <a:bodyPr tIns="0" anchor="t" anchorCtr="0"/>
          <a:lstStyle>
            <a:lvl1pPr marL="0" indent="0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 smtClean="0"/>
              <a:t>Insert picture: Click ‘Insert’ tab in Top Ribbon, Click ‘Picture’, Select the picture</a:t>
            </a:r>
            <a:endParaRPr lang="en-GB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noProof="0"/>
          </a:p>
        </p:txBody>
      </p:sp>
      <p:pic>
        <p:nvPicPr>
          <p:cNvPr id="11" name="Picture 10" descr="Logo neg.wm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200" y="4618800"/>
            <a:ext cx="932400" cy="21120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612775" y="339329"/>
            <a:ext cx="7920038" cy="897333"/>
          </a:xfrm>
        </p:spPr>
        <p:txBody>
          <a:bodyPr tIns="0"/>
          <a:lstStyle>
            <a:lvl1pPr>
              <a:defRPr sz="3200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bmkFldAddDate04"/>
          <p:cNvSpPr txBox="1"/>
          <p:nvPr userDrawn="1"/>
        </p:nvSpPr>
        <p:spPr bwMode="auto">
          <a:xfrm>
            <a:off x="4569750" y="47103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3" name="bmkFldAddPresentationTitle04"/>
          <p:cNvSpPr txBox="1"/>
          <p:nvPr userDrawn="1"/>
        </p:nvSpPr>
        <p:spPr bwMode="auto">
          <a:xfrm>
            <a:off x="4569750" y="45960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12775" y="339328"/>
            <a:ext cx="7920038" cy="792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35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 smtClean="0"/>
              <a:t>Presentation title</a:t>
            </a:r>
            <a:br>
              <a:rPr lang="en-GB" noProof="0" dirty="0" smtClean="0"/>
            </a:br>
            <a:r>
              <a:rPr lang="en-GB" noProof="0" dirty="0" smtClean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24406" y="4712495"/>
            <a:ext cx="360000" cy="116681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235869"/>
            <a:ext cx="7920038" cy="3044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 smtClean="0"/>
          </a:p>
        </p:txBody>
      </p:sp>
      <p:sp>
        <p:nvSpPr>
          <p:cNvPr id="7" name="bmkFldAddDate"/>
          <p:cNvSpPr txBox="1"/>
          <p:nvPr/>
        </p:nvSpPr>
        <p:spPr bwMode="auto">
          <a:xfrm>
            <a:off x="4569750" y="47103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bmkFldAddPresentationTitle"/>
          <p:cNvSpPr txBox="1"/>
          <p:nvPr/>
        </p:nvSpPr>
        <p:spPr bwMode="auto">
          <a:xfrm>
            <a:off x="4569750" y="4596075"/>
            <a:ext cx="3945600" cy="11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700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342900" rtl="0" eaLnBrk="0" fontAlgn="base" latinLnBrk="0" hangingPunct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Tx/>
              <a:buSzTx/>
              <a:tabLst/>
            </a:pPr>
            <a:endParaRPr kumimoji="0" lang="en-GB" sz="600" b="0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16" name="Picture 15" descr="Logo.wmf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7200" y="4618800"/>
            <a:ext cx="933438" cy="2114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7" r:id="rId3"/>
    <p:sldLayoutId id="2147483750" r:id="rId4"/>
    <p:sldLayoutId id="2147483738" r:id="rId5"/>
    <p:sldLayoutId id="2147483739" r:id="rId6"/>
    <p:sldLayoutId id="2147483741" r:id="rId7"/>
    <p:sldLayoutId id="2147483742" r:id="rId8"/>
    <p:sldLayoutId id="2147483757" r:id="rId9"/>
    <p:sldLayoutId id="2147483758" r:id="rId10"/>
    <p:sldLayoutId id="2147483759" r:id="rId11"/>
    <p:sldLayoutId id="2147483749" r:id="rId12"/>
    <p:sldLayoutId id="2147483746" r:id="rId13"/>
    <p:sldLayoutId id="2147483747" r:id="rId14"/>
    <p:sldLayoutId id="2147483748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342900" rtl="0" eaLnBrk="1" fontAlgn="base" hangingPunct="1">
        <a:spcBef>
          <a:spcPct val="0"/>
        </a:spcBef>
        <a:spcAft>
          <a:spcPct val="0"/>
        </a:spcAft>
        <a:defRPr sz="2400" b="1" kern="1200" cap="all">
          <a:solidFill>
            <a:schemeClr val="tx2"/>
          </a:solidFill>
          <a:latin typeface="Verdana"/>
          <a:ea typeface="ＭＳ Ｐゴシック" pitchFamily="-111" charset="-128"/>
          <a:cs typeface="ＭＳ Ｐゴシック" pitchFamily="-111" charset="-128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tx2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-111" charset="0"/>
          <a:ea typeface="ＭＳ Ｐゴシック" pitchFamily="-111" charset="-128"/>
          <a:cs typeface="ＭＳ Ｐゴシック" pitchFamily="-111" charset="-128"/>
        </a:defRPr>
      </a:lvl9pPr>
    </p:titleStyle>
    <p:bodyStyle>
      <a:lvl1pPr marL="201600" indent="-201600" algn="l" defTabSz="342900" rtl="0" eaLnBrk="1" fontAlgn="base" hangingPunct="1">
        <a:lnSpc>
          <a:spcPts val="2163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kern="1200">
          <a:solidFill>
            <a:schemeClr val="tx1"/>
          </a:solidFill>
          <a:latin typeface="Verdana"/>
          <a:ea typeface="ＭＳ Ｐゴシック" pitchFamily="-111" charset="-128"/>
          <a:cs typeface="ＭＳ Ｐゴシック" pitchFamily="-111" charset="-128"/>
        </a:defRPr>
      </a:lvl1pPr>
      <a:lvl2pPr marL="572400" indent="-176400" algn="l" defTabSz="342900" rtl="0" eaLnBrk="1" fontAlgn="base" hangingPunct="1">
        <a:lnSpc>
          <a:spcPts val="1925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6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2pPr>
      <a:lvl3pPr marL="914400" indent="-151200" algn="l" defTabSz="342900" rtl="0" eaLnBrk="1" fontAlgn="base" hangingPunct="1">
        <a:lnSpc>
          <a:spcPts val="1675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3pPr>
      <a:lvl4pPr marL="1252800" indent="-151200" algn="l" defTabSz="342900" rtl="0" eaLnBrk="1" fontAlgn="base" hangingPunct="1">
        <a:lnSpc>
          <a:spcPts val="1675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4pPr>
      <a:lvl5pPr marL="1566000" indent="-151200" algn="l" defTabSz="342900" rtl="0" eaLnBrk="1" fontAlgn="base" hangingPunct="1">
        <a:lnSpc>
          <a:spcPts val="1675"/>
        </a:lnSpc>
        <a:spcBef>
          <a:spcPct val="0"/>
        </a:spcBef>
        <a:spcAft>
          <a:spcPts val="1500"/>
        </a:spcAft>
        <a:buFont typeface="Verdana" pitchFamily="34" charset="0"/>
        <a:buChar char="•"/>
        <a:defRPr sz="1400" kern="1200">
          <a:solidFill>
            <a:schemeClr val="tx1"/>
          </a:solidFill>
          <a:latin typeface="Verdana"/>
          <a:ea typeface="ＭＳ Ｐゴシック" pitchFamily="-111" charset="-128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158604"/>
          </a:xfr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2400" dirty="0" smtClean="0"/>
              <a:t>Presentasjon</a:t>
            </a:r>
            <a:endParaRPr lang="en-GB" sz="2400" dirty="0"/>
          </a:p>
        </p:txBody>
      </p:sp>
      <p:sp>
        <p:nvSpPr>
          <p:cNvPr id="4" name="Subtitle 3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sz="2000" cap="none" dirty="0" smtClean="0"/>
              <a:t>Kommunenes arbeid med økt sysselsetting av personer med nedsatt funksjonsevne</a:t>
            </a:r>
            <a:endParaRPr lang="en-GB" sz="2000" cap="none" dirty="0"/>
          </a:p>
        </p:txBody>
      </p:sp>
      <p:pic>
        <p:nvPicPr>
          <p:cNvPr id="7" name="Picture 6" descr="C:\Users\mneh\AppData\Local\Microsoft\Windows\Temporary Internet Files\Content.Outlook\VK0Q5CO2\image002 (2)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299942"/>
            <a:ext cx="981075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6364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915566"/>
            <a:ext cx="7920038" cy="37844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1600" dirty="0"/>
              <a:t>Formålet </a:t>
            </a:r>
            <a:r>
              <a:rPr lang="nb-NO" sz="1600" dirty="0" smtClean="0"/>
              <a:t>har vært å </a:t>
            </a:r>
            <a:r>
              <a:rPr lang="nb-NO" sz="1600" dirty="0"/>
              <a:t>fremskaffe mer kunnskap om hvorvidt kommunesektoren lykkes med å realisere delmål 2 i </a:t>
            </a:r>
            <a:r>
              <a:rPr lang="nb-NO" sz="1600" dirty="0" smtClean="0"/>
              <a:t>IA-avtalen 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hvordan </a:t>
            </a:r>
            <a:r>
              <a:rPr lang="nb-NO" sz="1400" dirty="0"/>
              <a:t>kommunesektoren arbeider med å fastholde egne ansatte som underveis i yrkeslivet får nedsatt funksjonsevne</a:t>
            </a:r>
          </a:p>
          <a:p>
            <a:pPr lvl="1">
              <a:lnSpc>
                <a:spcPct val="100000"/>
              </a:lnSpc>
            </a:pPr>
            <a:r>
              <a:rPr lang="nb-NO" sz="1400" dirty="0"/>
              <a:t>hvordan sektoren legger til rette for at øvrige personer med nedsatt funksjonsevne kan få innpass i kommunalt </a:t>
            </a:r>
            <a:r>
              <a:rPr lang="nb-NO" sz="1400" dirty="0" smtClean="0"/>
              <a:t>arbeidsliv</a:t>
            </a:r>
          </a:p>
          <a:p>
            <a:pPr>
              <a:lnSpc>
                <a:spcPct val="100000"/>
              </a:lnSpc>
            </a:pPr>
            <a:r>
              <a:rPr lang="nb-NO" sz="1600" dirty="0"/>
              <a:t>Prosjektet er gjennomført ved kombinasjon av </a:t>
            </a:r>
            <a:r>
              <a:rPr lang="nb-NO" sz="1600" dirty="0" smtClean="0"/>
              <a:t>spørreundersøkelse og kvalitative intervjuer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60 % av kommunene og 74 % av fylkeskommunene har besvart undersøkelsen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36 representanter for </a:t>
            </a:r>
            <a:r>
              <a:rPr lang="nb-NO" sz="1400" dirty="0"/>
              <a:t>kommunesektoren, NAV Arbeidslivssenter og relevante </a:t>
            </a:r>
            <a:r>
              <a:rPr lang="nb-NO" sz="1400" dirty="0" smtClean="0"/>
              <a:t>interesseorganisasjoner er intervjuet </a:t>
            </a:r>
            <a:endParaRPr lang="nb-NO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2775" y="339329"/>
            <a:ext cx="7920038" cy="432221"/>
          </a:xfrm>
        </p:spPr>
        <p:txBody>
          <a:bodyPr/>
          <a:lstStyle/>
          <a:p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om</a:t>
            </a:r>
            <a:r>
              <a:rPr lang="en-GB" dirty="0"/>
              <a:t> </a:t>
            </a:r>
            <a:r>
              <a:rPr lang="en-GB" dirty="0" err="1"/>
              <a:t>fou-prosjektet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11560" y="1203598"/>
            <a:ext cx="7920038" cy="36724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1400" dirty="0" err="1"/>
              <a:t>K</a:t>
            </a:r>
            <a:r>
              <a:rPr lang="en-GB" sz="1400" dirty="0" err="1" smtClean="0"/>
              <a:t>ommunesektoren</a:t>
            </a:r>
            <a:r>
              <a:rPr lang="en-GB" sz="1400" dirty="0" smtClean="0"/>
              <a:t> </a:t>
            </a:r>
            <a:r>
              <a:rPr lang="en-GB" sz="1400" dirty="0" err="1" smtClean="0"/>
              <a:t>lykkes</a:t>
            </a:r>
            <a:r>
              <a:rPr lang="en-GB" sz="1400" dirty="0" smtClean="0"/>
              <a:t> med </a:t>
            </a:r>
            <a:r>
              <a:rPr lang="en-GB" sz="1400" dirty="0" smtClean="0"/>
              <a:t>å </a:t>
            </a:r>
            <a:r>
              <a:rPr lang="en-GB" sz="1400" dirty="0" err="1" smtClean="0"/>
              <a:t>tilrettelegge</a:t>
            </a:r>
            <a:r>
              <a:rPr lang="en-GB" sz="1400" dirty="0" smtClean="0"/>
              <a:t> </a:t>
            </a:r>
            <a:r>
              <a:rPr lang="en-GB" sz="1400" dirty="0" err="1" smtClean="0"/>
              <a:t>og</a:t>
            </a:r>
            <a:r>
              <a:rPr lang="en-GB" sz="1400" dirty="0" smtClean="0"/>
              <a:t> </a:t>
            </a:r>
            <a:r>
              <a:rPr lang="en-GB" sz="1400" dirty="0" err="1" smtClean="0"/>
              <a:t>videreføre</a:t>
            </a:r>
            <a:r>
              <a:rPr lang="en-GB" sz="1400" dirty="0" smtClean="0"/>
              <a:t> </a:t>
            </a:r>
            <a:r>
              <a:rPr lang="en-GB" sz="1400" dirty="0" err="1" smtClean="0"/>
              <a:t>arbeidsforholdene</a:t>
            </a:r>
            <a:r>
              <a:rPr lang="en-GB" sz="1400" dirty="0" smtClean="0"/>
              <a:t> for </a:t>
            </a:r>
            <a:r>
              <a:rPr lang="en-GB" sz="1400" dirty="0" err="1" smtClean="0"/>
              <a:t>egne</a:t>
            </a:r>
            <a:r>
              <a:rPr lang="en-GB" sz="1400" dirty="0" smtClean="0"/>
              <a:t> </a:t>
            </a:r>
            <a:r>
              <a:rPr lang="en-GB" sz="1400" dirty="0" err="1" smtClean="0"/>
              <a:t>ansatte</a:t>
            </a:r>
            <a:endParaRPr lang="en-GB" sz="1400" dirty="0" smtClean="0"/>
          </a:p>
          <a:p>
            <a:pPr lvl="1">
              <a:lnSpc>
                <a:spcPct val="100000"/>
              </a:lnSpc>
            </a:pPr>
            <a:r>
              <a:rPr lang="en-GB" sz="1400" dirty="0" err="1" smtClean="0"/>
              <a:t>Tilrettelegging</a:t>
            </a:r>
            <a:r>
              <a:rPr lang="en-GB" sz="1400" dirty="0" smtClean="0"/>
              <a:t> </a:t>
            </a:r>
            <a:r>
              <a:rPr lang="en-GB" sz="1400" dirty="0" err="1" smtClean="0"/>
              <a:t>er</a:t>
            </a:r>
            <a:r>
              <a:rPr lang="en-GB" sz="1400" dirty="0" smtClean="0"/>
              <a:t> </a:t>
            </a:r>
            <a:r>
              <a:rPr lang="en-GB" sz="1400" dirty="0" err="1" smtClean="0"/>
              <a:t>viktig</a:t>
            </a:r>
            <a:r>
              <a:rPr lang="en-GB" sz="1400" dirty="0" smtClean="0"/>
              <a:t> for å </a:t>
            </a:r>
            <a:r>
              <a:rPr lang="en-GB" sz="1400" dirty="0" err="1" smtClean="0"/>
              <a:t>hindre</a:t>
            </a:r>
            <a:r>
              <a:rPr lang="en-GB" sz="1400" dirty="0" smtClean="0"/>
              <a:t> </a:t>
            </a:r>
            <a:r>
              <a:rPr lang="en-GB" sz="1400" dirty="0" err="1" smtClean="0"/>
              <a:t>overgang</a:t>
            </a:r>
            <a:r>
              <a:rPr lang="en-GB" sz="1400" dirty="0" smtClean="0"/>
              <a:t> </a:t>
            </a:r>
            <a:r>
              <a:rPr lang="en-GB" sz="1400" dirty="0" err="1" smtClean="0"/>
              <a:t>til</a:t>
            </a:r>
            <a:r>
              <a:rPr lang="en-GB" sz="1400" dirty="0" smtClean="0"/>
              <a:t> passive </a:t>
            </a:r>
            <a:r>
              <a:rPr lang="en-GB" sz="1400" dirty="0" err="1" smtClean="0"/>
              <a:t>ytelser</a:t>
            </a:r>
            <a:endParaRPr lang="en-GB" sz="1400" dirty="0" smtClean="0"/>
          </a:p>
          <a:p>
            <a:pPr lvl="1">
              <a:lnSpc>
                <a:spcPct val="100000"/>
              </a:lnSpc>
            </a:pPr>
            <a:r>
              <a:rPr lang="en-GB" sz="1400" dirty="0" err="1" smtClean="0"/>
              <a:t>Flertallet</a:t>
            </a:r>
            <a:r>
              <a:rPr lang="en-GB" sz="1400" dirty="0" smtClean="0"/>
              <a:t> </a:t>
            </a:r>
            <a:r>
              <a:rPr lang="en-GB" sz="1400" dirty="0" err="1" smtClean="0"/>
              <a:t>i</a:t>
            </a:r>
            <a:r>
              <a:rPr lang="en-GB" sz="1400" dirty="0" smtClean="0"/>
              <a:t> </a:t>
            </a:r>
            <a:r>
              <a:rPr lang="en-GB" sz="1400" dirty="0" err="1" smtClean="0"/>
              <a:t>kommunesektoren</a:t>
            </a:r>
            <a:r>
              <a:rPr lang="en-GB" sz="1400" dirty="0" smtClean="0"/>
              <a:t> </a:t>
            </a:r>
            <a:r>
              <a:rPr lang="en-GB" sz="1400" dirty="0" err="1" smtClean="0"/>
              <a:t>har</a:t>
            </a:r>
            <a:r>
              <a:rPr lang="en-GB" sz="1400" dirty="0" smtClean="0"/>
              <a:t> </a:t>
            </a:r>
            <a:r>
              <a:rPr lang="en-GB" sz="1400" dirty="0" err="1" smtClean="0"/>
              <a:t>utarbeidet</a:t>
            </a:r>
            <a:r>
              <a:rPr lang="en-GB" sz="1400" dirty="0" smtClean="0"/>
              <a:t> </a:t>
            </a:r>
            <a:r>
              <a:rPr lang="en-GB" sz="1400" dirty="0" err="1" smtClean="0"/>
              <a:t>aktivitetsmål</a:t>
            </a:r>
            <a:r>
              <a:rPr lang="en-GB" sz="1400" dirty="0" smtClean="0"/>
              <a:t> </a:t>
            </a:r>
            <a:r>
              <a:rPr lang="en-GB" sz="1400" dirty="0" err="1" smtClean="0"/>
              <a:t>og</a:t>
            </a:r>
            <a:r>
              <a:rPr lang="en-GB" sz="1400" dirty="0" smtClean="0"/>
              <a:t> </a:t>
            </a:r>
            <a:r>
              <a:rPr lang="en-GB" sz="1400" dirty="0" err="1" smtClean="0"/>
              <a:t>overordnede</a:t>
            </a:r>
            <a:r>
              <a:rPr lang="en-GB" sz="1400" dirty="0" smtClean="0"/>
              <a:t> </a:t>
            </a:r>
            <a:r>
              <a:rPr lang="en-GB" sz="1400" dirty="0" err="1" smtClean="0"/>
              <a:t>mål</a:t>
            </a:r>
            <a:r>
              <a:rPr lang="en-GB" sz="1400" dirty="0" smtClean="0"/>
              <a:t> for IA-</a:t>
            </a:r>
            <a:r>
              <a:rPr lang="en-GB" sz="1400" dirty="0" err="1" smtClean="0"/>
              <a:t>arbeidet</a:t>
            </a:r>
            <a:endParaRPr lang="en-GB" sz="1400" dirty="0" smtClean="0"/>
          </a:p>
          <a:p>
            <a:pPr lvl="1">
              <a:lnSpc>
                <a:spcPct val="100000"/>
              </a:lnSpc>
            </a:pPr>
            <a:r>
              <a:rPr lang="en-GB" sz="1400" dirty="0" err="1" smtClean="0"/>
              <a:t>Ledere</a:t>
            </a:r>
            <a:r>
              <a:rPr lang="en-GB" sz="1400" dirty="0"/>
              <a:t> </a:t>
            </a:r>
            <a:r>
              <a:rPr lang="en-GB" sz="1400" dirty="0" err="1" smtClean="0"/>
              <a:t>bruker</a:t>
            </a:r>
            <a:r>
              <a:rPr lang="en-GB" sz="1400" dirty="0" smtClean="0"/>
              <a:t> </a:t>
            </a:r>
            <a:r>
              <a:rPr lang="en-GB" sz="1400" dirty="0" err="1" smtClean="0"/>
              <a:t>mye</a:t>
            </a:r>
            <a:r>
              <a:rPr lang="en-GB" sz="1400" dirty="0" smtClean="0"/>
              <a:t> </a:t>
            </a:r>
            <a:r>
              <a:rPr lang="en-GB" sz="1400" dirty="0" err="1" smtClean="0"/>
              <a:t>tid</a:t>
            </a:r>
            <a:r>
              <a:rPr lang="en-GB" sz="1400" dirty="0" smtClean="0"/>
              <a:t> </a:t>
            </a:r>
            <a:r>
              <a:rPr lang="en-GB" sz="1400" dirty="0" err="1" smtClean="0"/>
              <a:t>og</a:t>
            </a:r>
            <a:r>
              <a:rPr lang="en-GB" sz="1400" dirty="0" smtClean="0"/>
              <a:t> </a:t>
            </a:r>
            <a:r>
              <a:rPr lang="en-GB" sz="1400" dirty="0" err="1" smtClean="0"/>
              <a:t>ressurser</a:t>
            </a:r>
            <a:r>
              <a:rPr lang="en-GB" sz="1400" dirty="0" smtClean="0"/>
              <a:t> </a:t>
            </a:r>
            <a:r>
              <a:rPr lang="en-GB" sz="1400" dirty="0" err="1" smtClean="0"/>
              <a:t>på</a:t>
            </a:r>
            <a:r>
              <a:rPr lang="en-GB" sz="1400" dirty="0" smtClean="0"/>
              <a:t> å </a:t>
            </a:r>
            <a:r>
              <a:rPr lang="en-GB" sz="1400" dirty="0" err="1" smtClean="0"/>
              <a:t>tilrettelegge</a:t>
            </a:r>
            <a:r>
              <a:rPr lang="en-GB" sz="1400" dirty="0" smtClean="0"/>
              <a:t> for den </a:t>
            </a:r>
            <a:r>
              <a:rPr lang="en-GB" sz="1400" dirty="0" err="1" smtClean="0"/>
              <a:t>enkelte</a:t>
            </a:r>
            <a:r>
              <a:rPr lang="en-GB" sz="1400" dirty="0" smtClean="0"/>
              <a:t> </a:t>
            </a:r>
            <a:r>
              <a:rPr lang="en-GB" sz="1400" dirty="0" err="1" smtClean="0"/>
              <a:t>ansatte</a:t>
            </a:r>
            <a:endParaRPr lang="en-GB" sz="1400" dirty="0" smtClean="0"/>
          </a:p>
          <a:p>
            <a:pPr lvl="1">
              <a:lnSpc>
                <a:spcPct val="100000"/>
              </a:lnSpc>
            </a:pPr>
            <a:r>
              <a:rPr lang="en-GB" sz="1400" dirty="0" smtClean="0"/>
              <a:t>De </a:t>
            </a:r>
            <a:r>
              <a:rPr lang="en-GB" sz="1400" dirty="0" err="1" smtClean="0"/>
              <a:t>vanligste</a:t>
            </a:r>
            <a:r>
              <a:rPr lang="en-GB" sz="1400" dirty="0" smtClean="0"/>
              <a:t> </a:t>
            </a:r>
            <a:r>
              <a:rPr lang="en-GB" sz="1400" dirty="0" err="1" smtClean="0"/>
              <a:t>tilretteleggingstiltak</a:t>
            </a:r>
            <a:r>
              <a:rPr lang="en-GB" sz="1400" dirty="0" smtClean="0"/>
              <a:t> </a:t>
            </a:r>
            <a:r>
              <a:rPr lang="en-GB" sz="1400" dirty="0" err="1" smtClean="0"/>
              <a:t>er</a:t>
            </a:r>
            <a:r>
              <a:rPr lang="en-GB" sz="1400" dirty="0" smtClean="0"/>
              <a:t> </a:t>
            </a:r>
            <a:r>
              <a:rPr lang="nb-NO" sz="1400" dirty="0"/>
              <a:t>universell utforming, endrede arbeidsoppgaver og bruk av arbeidsrettete </a:t>
            </a:r>
            <a:r>
              <a:rPr lang="nb-NO" sz="1400" dirty="0" smtClean="0"/>
              <a:t>hjelpemidler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Tilrettelegging </a:t>
            </a:r>
            <a:r>
              <a:rPr lang="nb-NO" sz="1400" dirty="0"/>
              <a:t>er viktig for den </a:t>
            </a:r>
            <a:r>
              <a:rPr lang="nb-NO" sz="1400" dirty="0" smtClean="0"/>
              <a:t>enkelte, men </a:t>
            </a:r>
            <a:r>
              <a:rPr lang="nb-NO" sz="1400" dirty="0"/>
              <a:t>kan </a:t>
            </a:r>
            <a:r>
              <a:rPr lang="nb-NO" sz="1400" dirty="0" smtClean="0"/>
              <a:t>medføre økt </a:t>
            </a:r>
            <a:r>
              <a:rPr lang="nb-NO" sz="1400" dirty="0" smtClean="0"/>
              <a:t>belastning på øvrige ansatte </a:t>
            </a:r>
            <a:r>
              <a:rPr lang="nb-NO" sz="1400" dirty="0"/>
              <a:t>hvis det er mange som har behov for </a:t>
            </a:r>
            <a:r>
              <a:rPr lang="nb-NO" sz="1400" dirty="0" smtClean="0"/>
              <a:t>tilrettelagte arbeidsoppgaver</a:t>
            </a:r>
            <a:endParaRPr lang="nb-NO" sz="1400" dirty="0"/>
          </a:p>
          <a:p>
            <a:pPr lvl="1">
              <a:lnSpc>
                <a:spcPct val="100000"/>
              </a:lnSpc>
            </a:pPr>
            <a:endParaRPr lang="en-GB" sz="1400" dirty="0" smtClean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2775" y="339329"/>
            <a:ext cx="7920038" cy="648246"/>
          </a:xfrm>
        </p:spPr>
        <p:txBody>
          <a:bodyPr/>
          <a:lstStyle/>
          <a:p>
            <a:r>
              <a:rPr lang="nb-NO" sz="2000" dirty="0" smtClean="0"/>
              <a:t>Kommunesektorens </a:t>
            </a:r>
            <a:r>
              <a:rPr lang="nb-NO" sz="2000" dirty="0"/>
              <a:t>innsats overfor egne ansatte </a:t>
            </a:r>
            <a:br>
              <a:rPr lang="nb-NO" sz="2000" dirty="0"/>
            </a:b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915566"/>
            <a:ext cx="7920038" cy="388843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b-NO" sz="1600" dirty="0"/>
              <a:t>K</a:t>
            </a:r>
            <a:r>
              <a:rPr lang="nb-NO" sz="1600" dirty="0" smtClean="0"/>
              <a:t>ommunesektoren </a:t>
            </a:r>
            <a:r>
              <a:rPr lang="nb-NO" sz="1600" dirty="0"/>
              <a:t>når målet om å stille arbeidsutprøvingsplasser til rådighet for personer som har behov for </a:t>
            </a:r>
            <a:r>
              <a:rPr lang="nb-NO" sz="1600" dirty="0" smtClean="0"/>
              <a:t>det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Kommunesektoren tilbyr </a:t>
            </a:r>
            <a:r>
              <a:rPr lang="nb-NO" sz="1400" dirty="0"/>
              <a:t>flere arbeidsutprøvingsplasser enn opprinnelig </a:t>
            </a:r>
            <a:r>
              <a:rPr lang="nb-NO" sz="1400" dirty="0" smtClean="0"/>
              <a:t>planlagt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Flest arbeidsutprøvingsplasser </a:t>
            </a:r>
            <a:r>
              <a:rPr lang="nb-NO" sz="1400" dirty="0"/>
              <a:t>innenfor helse-, omsorgs- og sosialsektoren, i tillegg til </a:t>
            </a:r>
            <a:r>
              <a:rPr lang="nb-NO" sz="1400" dirty="0" smtClean="0"/>
              <a:t>barnehagesektoren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Tett samarbeid mellom virksomheter/enheter og NAV om formidling av kandidater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Lite samsvar mellom kandidatenes kompetanse og kommunesektorens behov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Arbeidsutprøving varer i snitt mellom 4-6 måneder</a:t>
            </a:r>
          </a:p>
          <a:p>
            <a:pPr lvl="1">
              <a:lnSpc>
                <a:spcPct val="100000"/>
              </a:lnSpc>
            </a:pPr>
            <a:r>
              <a:rPr lang="nb-NO" sz="1400" dirty="0" smtClean="0"/>
              <a:t>31 prosent av kommunene har ansatt kandidater i ordinære stilling etter endt arbeidsutprøving</a:t>
            </a:r>
          </a:p>
          <a:p>
            <a:pPr lvl="1">
              <a:lnSpc>
                <a:spcPct val="100000"/>
              </a:lnSpc>
            </a:pP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267494"/>
            <a:ext cx="7920038" cy="360213"/>
          </a:xfrm>
        </p:spPr>
        <p:txBody>
          <a:bodyPr/>
          <a:lstStyle/>
          <a:p>
            <a:pPr lvl="1"/>
            <a:r>
              <a:rPr lang="nb-NO" sz="2000" dirty="0" smtClean="0"/>
              <a:t>ARBEIDSUTPRØVING I KOMMUNESEKTOREN</a:t>
            </a:r>
            <a:br>
              <a:rPr lang="nb-NO" sz="2000" dirty="0" smtClean="0"/>
            </a:b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053397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 smtClean="0"/>
              <a:t>K</a:t>
            </a:r>
            <a:r>
              <a:rPr lang="nb-NO" sz="1600" dirty="0" smtClean="0"/>
              <a:t>ommunesektoren har </a:t>
            </a:r>
            <a:r>
              <a:rPr lang="nb-NO" sz="1600" dirty="0" smtClean="0"/>
              <a:t>ikke </a:t>
            </a:r>
            <a:r>
              <a:rPr lang="nb-NO" sz="1600" dirty="0" smtClean="0"/>
              <a:t>særskilt </a:t>
            </a:r>
            <a:r>
              <a:rPr lang="nb-NO" sz="1600" dirty="0" smtClean="0"/>
              <a:t>fokus på unge under 30 år med nedsatt funksjonsevne</a:t>
            </a:r>
          </a:p>
          <a:p>
            <a:pPr lvl="1"/>
            <a:r>
              <a:rPr lang="nb-NO" sz="1400" dirty="0" smtClean="0"/>
              <a:t>NAV </a:t>
            </a:r>
            <a:r>
              <a:rPr lang="nb-NO" sz="1400" dirty="0" smtClean="0"/>
              <a:t>gir ikke, i følge informanter fra kommunesektoren, signaler om at denne gruppa </a:t>
            </a:r>
            <a:r>
              <a:rPr lang="nb-NO" sz="1400" dirty="0" smtClean="0"/>
              <a:t>skal ha fortrinn </a:t>
            </a:r>
            <a:r>
              <a:rPr lang="nb-NO" sz="1400" dirty="0" smtClean="0"/>
              <a:t>til arbeidsutprøving</a:t>
            </a:r>
            <a:endParaRPr lang="nb-NO" sz="1400" dirty="0" smtClean="0"/>
          </a:p>
          <a:p>
            <a:pPr lvl="1"/>
            <a:r>
              <a:rPr lang="nb-NO" sz="1400" dirty="0"/>
              <a:t>S</a:t>
            </a:r>
            <a:r>
              <a:rPr lang="nb-NO" sz="1400" dirty="0" smtClean="0"/>
              <a:t>må </a:t>
            </a:r>
            <a:r>
              <a:rPr lang="nb-NO" sz="1400" dirty="0" smtClean="0"/>
              <a:t>kommuner har flere kandidater i </a:t>
            </a:r>
            <a:r>
              <a:rPr lang="nb-NO" sz="1400" dirty="0" smtClean="0"/>
              <a:t>målgruppa </a:t>
            </a:r>
            <a:r>
              <a:rPr lang="nb-NO" sz="1400" dirty="0" smtClean="0"/>
              <a:t>på arbeidsutprøving, </a:t>
            </a:r>
            <a:r>
              <a:rPr lang="nb-NO" sz="1400" dirty="0" smtClean="0"/>
              <a:t>sammenlignet med mellomstore </a:t>
            </a:r>
            <a:r>
              <a:rPr lang="nb-NO" sz="1400" dirty="0" smtClean="0"/>
              <a:t>og store kommuner</a:t>
            </a:r>
          </a:p>
          <a:p>
            <a:pPr marL="396000" lvl="1" indent="0">
              <a:buNone/>
            </a:pPr>
            <a:endParaRPr lang="nb-NO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2775" y="339329"/>
            <a:ext cx="7920038" cy="576238"/>
          </a:xfrm>
        </p:spPr>
        <p:txBody>
          <a:bodyPr/>
          <a:lstStyle/>
          <a:p>
            <a:r>
              <a:rPr lang="nb-NO" dirty="0" smtClean="0"/>
              <a:t>Unge under 30 år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0199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059582"/>
            <a:ext cx="7920038" cy="3292725"/>
          </a:xfrm>
        </p:spPr>
        <p:txBody>
          <a:bodyPr/>
          <a:lstStyle/>
          <a:p>
            <a:r>
              <a:rPr lang="nb-NO" sz="1600" dirty="0"/>
              <a:t>K</a:t>
            </a:r>
            <a:r>
              <a:rPr lang="nb-NO" sz="1600" dirty="0" smtClean="0"/>
              <a:t>ommunesektoren har vanskelig for å anslå hvor mye tid som brukes </a:t>
            </a:r>
            <a:r>
              <a:rPr lang="nb-NO" sz="1600" dirty="0" smtClean="0"/>
              <a:t>på </a:t>
            </a:r>
            <a:r>
              <a:rPr lang="nb-NO" sz="1600" dirty="0" smtClean="0"/>
              <a:t>oppfølgings- og tilretteleggingsarbeidet</a:t>
            </a:r>
          </a:p>
          <a:p>
            <a:pPr lvl="1"/>
            <a:r>
              <a:rPr lang="nb-NO" sz="1400" dirty="0" smtClean="0"/>
              <a:t>Tidsbruk avhenger av virksomhetens størrelse, sektor og antall personer på arbeidsutprøving og tilrettelagte stillinger</a:t>
            </a:r>
          </a:p>
          <a:p>
            <a:pPr lvl="1"/>
            <a:r>
              <a:rPr lang="nb-NO" sz="1400" dirty="0" smtClean="0"/>
              <a:t>Tidsbruk varierer fra mellom 1-2 timer per uke til nærmere 50 % av ukentlig arbeidstid for enkelte ledere</a:t>
            </a:r>
          </a:p>
          <a:p>
            <a:pPr lvl="1"/>
            <a:r>
              <a:rPr lang="nb-NO" sz="1400" dirty="0" smtClean="0"/>
              <a:t>Oppfølgingsarbeid gjøres av både personalleder og ansatte</a:t>
            </a:r>
            <a:endParaRPr lang="nb-NO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2775" y="339329"/>
            <a:ext cx="7920038" cy="504230"/>
          </a:xfrm>
        </p:spPr>
        <p:txBody>
          <a:bodyPr/>
          <a:lstStyle/>
          <a:p>
            <a:r>
              <a:rPr lang="nb-NO" sz="2000" dirty="0" smtClean="0"/>
              <a:t>Tid til oppfølging av ansatte og kandidater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49617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11560" y="987574"/>
            <a:ext cx="3874085" cy="3312368"/>
          </a:xfrm>
          <a:ln>
            <a:solidFill>
              <a:schemeClr val="tx2"/>
            </a:solidFill>
          </a:ln>
        </p:spPr>
        <p:txBody>
          <a:bodyPr/>
          <a:lstStyle/>
          <a:p>
            <a:pPr marL="0" lvl="0" indent="0">
              <a:lnSpc>
                <a:spcPct val="100000"/>
              </a:lnSpc>
              <a:buNone/>
            </a:pPr>
            <a:r>
              <a:rPr lang="nb-NO" sz="1600" dirty="0" smtClean="0"/>
              <a:t>Tilrettelegging</a:t>
            </a:r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Tett </a:t>
            </a:r>
            <a:r>
              <a:rPr lang="nb-NO" sz="1400" dirty="0"/>
              <a:t>og god dialog mellom partene i tilretteleggingsarbeidet</a:t>
            </a:r>
          </a:p>
          <a:p>
            <a:pPr lvl="0">
              <a:lnSpc>
                <a:spcPct val="100000"/>
              </a:lnSpc>
            </a:pPr>
            <a:r>
              <a:rPr lang="nb-NO" sz="1400" dirty="0"/>
              <a:t>Forutsigbarhet i tilretteleggingsapparatet</a:t>
            </a:r>
          </a:p>
          <a:p>
            <a:pPr lvl="0">
              <a:lnSpc>
                <a:spcPct val="100000"/>
              </a:lnSpc>
            </a:pPr>
            <a:r>
              <a:rPr lang="nb-NO" sz="1400" dirty="0"/>
              <a:t>Kreativ </a:t>
            </a:r>
            <a:r>
              <a:rPr lang="nb-NO" sz="1400" dirty="0" smtClean="0"/>
              <a:t>tenkning og tilretteleggingsvilje</a:t>
            </a:r>
            <a:endParaRPr lang="nb-NO" sz="1400" dirty="0"/>
          </a:p>
          <a:p>
            <a:pPr lvl="0">
              <a:lnSpc>
                <a:spcPct val="100000"/>
              </a:lnSpc>
            </a:pPr>
            <a:r>
              <a:rPr lang="nb-NO" sz="1400" dirty="0"/>
              <a:t>Tilstrekkelige økonomiske </a:t>
            </a:r>
            <a:r>
              <a:rPr lang="nb-NO" sz="1400" dirty="0" smtClean="0"/>
              <a:t>rammebetingelser (tilretteleggingstilskudd, honorar til bedriftshelsetjenesten</a:t>
            </a:r>
            <a:endParaRPr lang="nb-NO" sz="1400" dirty="0"/>
          </a:p>
          <a:p>
            <a:pPr>
              <a:lnSpc>
                <a:spcPct val="100000"/>
              </a:lnSpc>
            </a:pPr>
            <a:endParaRPr lang="nb-NO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8331" y="987574"/>
            <a:ext cx="3874482" cy="3312368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dirty="0" err="1" smtClean="0"/>
              <a:t>Arbeidsutprøving</a:t>
            </a:r>
            <a:endParaRPr lang="en-GB" sz="1600" dirty="0" smtClean="0"/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Gode </a:t>
            </a:r>
            <a:r>
              <a:rPr lang="nb-NO" sz="1400" dirty="0"/>
              <a:t>oppfølgingsrutiner og avklaringer for arbeidsutprøving</a:t>
            </a:r>
          </a:p>
          <a:p>
            <a:pPr lvl="0">
              <a:lnSpc>
                <a:spcPct val="100000"/>
              </a:lnSpc>
            </a:pPr>
            <a:r>
              <a:rPr lang="nb-NO" sz="1400" dirty="0"/>
              <a:t>Godt samarbeid og samhandling med NAV</a:t>
            </a:r>
          </a:p>
          <a:p>
            <a:pPr>
              <a:lnSpc>
                <a:spcPct val="100000"/>
              </a:lnSpc>
            </a:pPr>
            <a:r>
              <a:rPr lang="nb-NO" sz="1400" dirty="0"/>
              <a:t>Motivasjon av kandidater på arbeidsutprøving </a:t>
            </a:r>
            <a:endParaRPr lang="en-GB" sz="1400" dirty="0" smtClean="0"/>
          </a:p>
          <a:p>
            <a:pPr marL="0" indent="0">
              <a:lnSpc>
                <a:spcPct val="100000"/>
              </a:lnSpc>
              <a:buNone/>
            </a:pPr>
            <a:endParaRPr lang="en-GB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2775" y="339329"/>
            <a:ext cx="7920038" cy="504230"/>
          </a:xfrm>
        </p:spPr>
        <p:txBody>
          <a:bodyPr/>
          <a:lstStyle/>
          <a:p>
            <a:r>
              <a:rPr lang="nb-NO" sz="2000" dirty="0" smtClean="0"/>
              <a:t>Forhold som fremmer måloppnåelse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07753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12775" y="1233488"/>
            <a:ext cx="3874085" cy="3138461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dirty="0" err="1" smtClean="0"/>
              <a:t>Tilrettelegging</a:t>
            </a:r>
            <a:endParaRPr lang="en-GB" sz="1600" dirty="0" smtClean="0"/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Mangel </a:t>
            </a:r>
            <a:r>
              <a:rPr lang="nb-NO" sz="1400" dirty="0"/>
              <a:t>på økonomiske ressurser </a:t>
            </a:r>
          </a:p>
          <a:p>
            <a:pPr lvl="0">
              <a:lnSpc>
                <a:spcPct val="100000"/>
              </a:lnSpc>
            </a:pPr>
            <a:r>
              <a:rPr lang="nb-NO" sz="1400" dirty="0"/>
              <a:t>Manglende forutsigbarhet i </a:t>
            </a:r>
            <a:r>
              <a:rPr lang="nb-NO" sz="1400" dirty="0" smtClean="0"/>
              <a:t>tiltaksapparatet</a:t>
            </a:r>
            <a:endParaRPr lang="nb-NO" sz="1400" dirty="0"/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Balansegangen mellom tilrettelegging for enkelte og arbeidsmengde for øvrige ansatte</a:t>
            </a:r>
            <a:endParaRPr lang="nb-NO" sz="1400" dirty="0"/>
          </a:p>
          <a:p>
            <a:pPr lvl="0">
              <a:lnSpc>
                <a:spcPct val="100000"/>
              </a:lnSpc>
            </a:pPr>
            <a:r>
              <a:rPr lang="nb-NO" sz="1400" dirty="0"/>
              <a:t>Ansattes og lederes </a:t>
            </a:r>
            <a:r>
              <a:rPr lang="nb-NO" sz="1400" dirty="0" smtClean="0"/>
              <a:t>motivasjon</a:t>
            </a:r>
            <a:endParaRPr lang="en-GB" sz="1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58331" y="1233489"/>
            <a:ext cx="3874482" cy="3138462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1600" dirty="0" err="1" smtClean="0"/>
              <a:t>Arbeidsutprøving</a:t>
            </a:r>
            <a:endParaRPr lang="en-GB" sz="1600" dirty="0" smtClean="0"/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Dårlig match </a:t>
            </a:r>
            <a:r>
              <a:rPr lang="nb-NO" sz="1400" dirty="0"/>
              <a:t>mellom arbeidsoppgaver og kandidatens kompetanse</a:t>
            </a:r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Balansegang mellom </a:t>
            </a:r>
            <a:r>
              <a:rPr lang="nb-NO" sz="1400" dirty="0"/>
              <a:t>å ivareta egne ansatte </a:t>
            </a:r>
            <a:r>
              <a:rPr lang="nb-NO" sz="1400" dirty="0" smtClean="0"/>
              <a:t>og </a:t>
            </a:r>
            <a:r>
              <a:rPr lang="nb-NO" sz="1400" dirty="0" smtClean="0"/>
              <a:t>gi et tilbud til personer med behov for utprøving</a:t>
            </a:r>
            <a:endParaRPr lang="nb-NO" sz="1400" dirty="0"/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Lite </a:t>
            </a:r>
            <a:r>
              <a:rPr lang="nb-NO" sz="1400" dirty="0"/>
              <a:t>tid og ressurser til oppfølging av kandidater </a:t>
            </a:r>
            <a:endParaRPr lang="nb-NO" sz="1400" dirty="0" smtClean="0"/>
          </a:p>
          <a:p>
            <a:pPr lvl="0">
              <a:lnSpc>
                <a:spcPct val="100000"/>
              </a:lnSpc>
            </a:pPr>
            <a:r>
              <a:rPr lang="nb-NO" sz="1400" dirty="0" smtClean="0"/>
              <a:t>Lite samarbeid </a:t>
            </a:r>
            <a:r>
              <a:rPr lang="nb-NO" sz="1400" dirty="0"/>
              <a:t>og samhandling med NAV</a:t>
            </a:r>
            <a:endParaRPr lang="en-GB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 smtClean="0"/>
              <a:t>Forhold som hemmer måloppnåelse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1780009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True"/>
</p:tagLst>
</file>

<file path=ppt/theme/theme1.xml><?xml version="1.0" encoding="utf-8"?>
<a:theme xmlns:a="http://schemas.openxmlformats.org/drawingml/2006/main" name="Blank">
  <a:themeElements>
    <a:clrScheme name="Ramboll">
      <a:dk1>
        <a:srgbClr val="000000"/>
      </a:dk1>
      <a:lt1>
        <a:srgbClr val="FFFFFF"/>
      </a:lt1>
      <a:dk2>
        <a:srgbClr val="009DE0"/>
      </a:dk2>
      <a:lt2>
        <a:srgbClr val="797766"/>
      </a:lt2>
      <a:accent1>
        <a:srgbClr val="A7D3F5"/>
      </a:accent1>
      <a:accent2>
        <a:srgbClr val="5CA551"/>
      </a:accent2>
      <a:accent3>
        <a:srgbClr val="A1C23D"/>
      </a:accent3>
      <a:accent4>
        <a:srgbClr val="C40079"/>
      </a:accent4>
      <a:accent5>
        <a:srgbClr val="C63418"/>
      </a:accent5>
      <a:accent6>
        <a:srgbClr val="D0CFC5"/>
      </a:accent6>
      <a:hlink>
        <a:srgbClr val="009DE0"/>
      </a:hlink>
      <a:folHlink>
        <a:srgbClr val="9DD3F5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36000" tIns="0" rIns="0" bIns="0" numCol="1" anchor="t" anchorCtr="0" compatLnSpc="1">
        <a:prstTxWarp prst="textNoShape">
          <a:avLst/>
        </a:prstTxWarp>
      </a:bodyPr>
      <a:lstStyle>
        <a:defPPr marL="12700" marR="0" indent="-25400" algn="l" defTabSz="457200" rtl="0" eaLnBrk="0" fontAlgn="base" latinLnBrk="0" hangingPunct="0">
          <a:lnSpc>
            <a:spcPts val="2163"/>
          </a:lnSpc>
          <a:spcBef>
            <a:spcPct val="0"/>
          </a:spcBef>
          <a:spcAft>
            <a:spcPts val="1500"/>
          </a:spcAft>
          <a:buClrTx/>
          <a:buSzTx/>
          <a:tabLst/>
          <a:defRPr kumimoji="0" sz="18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ＭＳ Ｐゴシック" pitchFamily="-111" charset="-128"/>
            <a:cs typeface="ＭＳ Ｐゴシック" pitchFamily="-111" charset="-128"/>
          </a:defRPr>
        </a:defPPr>
      </a:lstStyle>
    </a:txDef>
  </a:objectDefaults>
  <a:extraClrSchemeLst>
    <a:extraClrScheme>
      <a:clrScheme name="Ramboll 1">
        <a:dk1>
          <a:srgbClr val="000000"/>
        </a:dk1>
        <a:lt1>
          <a:srgbClr val="009DE0"/>
        </a:lt1>
        <a:dk2>
          <a:srgbClr val="797766"/>
        </a:dk2>
        <a:lt2>
          <a:srgbClr val="FFFFFF"/>
        </a:lt2>
        <a:accent1>
          <a:srgbClr val="9DD3F5"/>
        </a:accent1>
        <a:accent2>
          <a:srgbClr val="5CA551"/>
        </a:accent2>
        <a:accent3>
          <a:srgbClr val="AACCED"/>
        </a:accent3>
        <a:accent4>
          <a:srgbClr val="000000"/>
        </a:accent4>
        <a:accent5>
          <a:srgbClr val="CCE6F9"/>
        </a:accent5>
        <a:accent6>
          <a:srgbClr val="539549"/>
        </a:accent6>
        <a:hlink>
          <a:srgbClr val="009DE0"/>
        </a:hlink>
        <a:folHlink>
          <a:srgbClr val="7977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mboll 2">
        <a:dk1>
          <a:srgbClr val="000000"/>
        </a:dk1>
        <a:lt1>
          <a:srgbClr val="FFFFFF"/>
        </a:lt1>
        <a:dk2>
          <a:srgbClr val="009DE0"/>
        </a:dk2>
        <a:lt2>
          <a:srgbClr val="797766"/>
        </a:lt2>
        <a:accent1>
          <a:srgbClr val="9DD3F5"/>
        </a:accent1>
        <a:accent2>
          <a:srgbClr val="5CA551"/>
        </a:accent2>
        <a:accent3>
          <a:srgbClr val="FFFFFF"/>
        </a:accent3>
        <a:accent4>
          <a:srgbClr val="000000"/>
        </a:accent4>
        <a:accent5>
          <a:srgbClr val="CCE6F9"/>
        </a:accent5>
        <a:accent6>
          <a:srgbClr val="539549"/>
        </a:accent6>
        <a:hlink>
          <a:srgbClr val="009DE0"/>
        </a:hlink>
        <a:folHlink>
          <a:srgbClr val="7977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mboll 3">
        <a:dk1>
          <a:srgbClr val="000000"/>
        </a:dk1>
        <a:lt1>
          <a:srgbClr val="FFFFFF"/>
        </a:lt1>
        <a:dk2>
          <a:srgbClr val="009DE0"/>
        </a:dk2>
        <a:lt2>
          <a:srgbClr val="797766"/>
        </a:lt2>
        <a:accent1>
          <a:srgbClr val="D0D0C9"/>
        </a:accent1>
        <a:accent2>
          <a:srgbClr val="5CA551"/>
        </a:accent2>
        <a:accent3>
          <a:srgbClr val="FFFFFF"/>
        </a:accent3>
        <a:accent4>
          <a:srgbClr val="000000"/>
        </a:accent4>
        <a:accent5>
          <a:srgbClr val="E4E4E1"/>
        </a:accent5>
        <a:accent6>
          <a:srgbClr val="539549"/>
        </a:accent6>
        <a:hlink>
          <a:srgbClr val="009DE0"/>
        </a:hlink>
        <a:folHlink>
          <a:srgbClr val="9DD3F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Blank.potx" id="{6FFD71F0-A27C-4770-9EB7-6620D101F75B}" vid="{236990E0-F041-4BD2-8AB7-3F5F8EA5A3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8D02199C5E44D741916B23BEE8D24B06" ma:contentTypeVersion="0" ma:contentTypeDescription="" ma:contentTypeScope="" ma:versionID="1ed67c2491ae03a4164de6e5d58b1611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>Rambøl</Rapportforfatter>
    <ReportDescription xmlns="http://schemas.microsoft.com/sharepoint/v3" xsi:nil="true"/>
    <TaxCatchAll xmlns="a0c403bc-df03-43c8-915b-d2d6e5c89d57">
      <Value>97</Value>
    </TaxCatchAll>
    <_dlc_DocId xmlns="a0c403bc-df03-43c8-915b-d2d6e5c89d57">DMFW2D44QQMK-152-4</_dlc_DocId>
    <_dlc_DocIdUrl xmlns="a0c403bc-df03-43c8-915b-d2d6e5c89d57">
      <Url>http://fou.ks.no/prosjekter/134021/_layouts/15/DocIdRedir.aspx?ID=DMFW2D44QQMK-152-4</Url>
      <Description>DMFW2D44QQMK-152-4</Description>
    </_dlc_DocIdUrl>
  </documentManagement>
</p:properties>
</file>

<file path=customXml/itemProps1.xml><?xml version="1.0" encoding="utf-8"?>
<ds:datastoreItem xmlns:ds="http://schemas.openxmlformats.org/officeDocument/2006/customXml" ds:itemID="{F60F18D5-175E-4F17-BEE9-470856D17BCC}"/>
</file>

<file path=customXml/itemProps2.xml><?xml version="1.0" encoding="utf-8"?>
<ds:datastoreItem xmlns:ds="http://schemas.openxmlformats.org/officeDocument/2006/customXml" ds:itemID="{020561CC-22FE-4E5A-B9BC-2FD8B9D66235}"/>
</file>

<file path=customXml/itemProps3.xml><?xml version="1.0" encoding="utf-8"?>
<ds:datastoreItem xmlns:ds="http://schemas.openxmlformats.org/officeDocument/2006/customXml" ds:itemID="{186DF081-C457-4CFC-836E-5909D9CC39FD}"/>
</file>

<file path=customXml/itemProps4.xml><?xml version="1.0" encoding="utf-8"?>
<ds:datastoreItem xmlns:ds="http://schemas.openxmlformats.org/officeDocument/2006/customXml" ds:itemID="{70791D10-5670-4958-B606-CBA724FC6D7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521</Words>
  <Application>Microsoft Office PowerPoint</Application>
  <PresentationFormat>On-screen Show (16:9)</PresentationFormat>
  <Paragraphs>62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Blank</vt:lpstr>
      <vt:lpstr>Presentasjon</vt:lpstr>
      <vt:lpstr>Kort om fou-prosjektet</vt:lpstr>
      <vt:lpstr>Kommunesektorens innsats overfor egne ansatte  </vt:lpstr>
      <vt:lpstr>ARBEIDSUTPRØVING I KOMMUNESEKTOREN </vt:lpstr>
      <vt:lpstr>Unge under 30 år</vt:lpstr>
      <vt:lpstr>Tid til oppfølging av ansatte og kandidater</vt:lpstr>
      <vt:lpstr>Forhold som fremmer måloppnåelse</vt:lpstr>
      <vt:lpstr>Forhold som hemmer måloppnåelse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2013-11-08T12:22:57Z</dcterms:created>
  <dcterms:modified xsi:type="dcterms:W3CDTF">2013-11-08T17:17:31Z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www.skabelondesign.com</vt:lpwstr>
  </property>
  <property fmtid="{D5CDD505-2E9C-101B-9397-08002B2CF9AE}" pid="3" name="ContentTypeId">
    <vt:lpwstr>0x010100C466DCB15B7C4D46B76A8E26AA95A520008D02199C5E44D741916B23BEE8D24B06</vt:lpwstr>
  </property>
  <property fmtid="{D5CDD505-2E9C-101B-9397-08002B2CF9AE}" pid="4" name="_dlc_DocIdItemGuid">
    <vt:lpwstr>4d801fb9-a984-49c7-aaca-3be8419a30ee</vt:lpwstr>
  </property>
  <property fmtid="{D5CDD505-2E9C-101B-9397-08002B2CF9AE}" pid="5" name="Dokumentkategori">
    <vt:lpwstr>97;#Verktøy|b2de6fa2-f73d-4c39-b2aa-ce028b1a5534</vt:lpwstr>
  </property>
</Properties>
</file>