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372" r:id="rId3"/>
    <p:sldId id="361" r:id="rId4"/>
    <p:sldId id="304" r:id="rId5"/>
    <p:sldId id="344" r:id="rId6"/>
    <p:sldId id="346" r:id="rId7"/>
    <p:sldId id="348" r:id="rId8"/>
    <p:sldId id="364" r:id="rId9"/>
    <p:sldId id="350" r:id="rId10"/>
    <p:sldId id="362" r:id="rId11"/>
    <p:sldId id="374" r:id="rId12"/>
    <p:sldId id="373" r:id="rId13"/>
    <p:sldId id="375" r:id="rId14"/>
    <p:sldId id="376" r:id="rId15"/>
    <p:sldId id="377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700" autoAdjust="0"/>
    <p:restoredTop sz="94667" autoAdjust="0"/>
  </p:normalViewPr>
  <p:slideViewPr>
    <p:cSldViewPr snapToGrid="0" snapToObjects="1">
      <p:cViewPr varScale="1">
        <p:scale>
          <a:sx n="104" d="100"/>
          <a:sy n="104" d="100"/>
        </p:scale>
        <p:origin x="88" y="8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0"/>
    </p:cViewPr>
  </p:sorterViewPr>
  <p:notesViewPr>
    <p:cSldViewPr snapToGrid="0" snapToObjects="1">
      <p:cViewPr varScale="1">
        <p:scale>
          <a:sx n="83" d="100"/>
          <a:sy n="83" d="100"/>
        </p:scale>
        <p:origin x="-287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5334E-645F-4DB8-9840-8A20163D48C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AAD5-DF4D-4983-B9CF-DAE6DFC288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1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Halsa, Hareid, Molde og  Sande  er ikke påmeldt.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C8E1-91B0-4A5F-9F15-BCED3036E5D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18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11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5" y="1122363"/>
            <a:ext cx="9134623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5" y="3602038"/>
            <a:ext cx="913462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C13B-6442-452D-AD49-71FE1A9C7D14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7" y="548104"/>
            <a:ext cx="2719755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76E7-4D14-4F42-9816-0664B0B9D803}" type="datetime1">
              <a:rPr lang="nb-NO" smtClean="0"/>
              <a:t>31.08.2020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9" y="6236250"/>
            <a:ext cx="106515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103-E6A6-4310-9F8D-0AA58EC53BB7}" type="datetime1">
              <a:rPr lang="nb-NO" smtClean="0"/>
              <a:t>31.08.2020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1B3F-71D0-4937-9E2F-E13748EE965E}" type="datetime1">
              <a:rPr lang="nb-NO" smtClean="0"/>
              <a:t>31.08.2020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9" y="6236250"/>
            <a:ext cx="106515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2F4D-1D8D-47D9-824A-17654171C72D}" type="datetime1">
              <a:rPr lang="nb-NO" smtClean="0"/>
              <a:t>31.08.2020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C833-B697-4BC2-943B-133E6CD71082}" type="datetime1">
              <a:rPr lang="nb-NO" smtClean="0"/>
              <a:t>31.08.2020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5FBA-9B7A-4201-8D0A-19AAA165A9DA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03A-1A8B-4D83-A5FA-AD171570167F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28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827434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86248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93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7957-71B3-4440-AD35-F32CA8D3D7F2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38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5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5" y="1122363"/>
            <a:ext cx="9134623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5" y="3602038"/>
            <a:ext cx="913462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9EAD-7F06-47BF-8102-EC02D4D2BC13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5" y="54810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5" y="1122363"/>
            <a:ext cx="9134623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5" y="3602038"/>
            <a:ext cx="913462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D91-3C50-4293-AA44-5FF2663B32C1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7" y="548104"/>
            <a:ext cx="2719755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8" y="2031109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964-2D69-4DD6-9DE5-BF928995FB2A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11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F250-A8D1-4185-8FBC-307117E56879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663-4DBC-48D7-85E8-E9DA524757F5}" type="datetime1">
              <a:rPr lang="nb-NO" smtClean="0"/>
              <a:t>31.08.2020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AC4-6689-4A79-B840-B90D366C44BE}" type="datetime1">
              <a:rPr lang="nb-NO" smtClean="0"/>
              <a:t>31.08.2020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90C3-EB8A-4240-A36A-7DB851E3394C}" type="datetime1">
              <a:rPr lang="nb-NO" smtClean="0"/>
              <a:t>31.08.2020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25" y="6398564"/>
            <a:ext cx="108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F701-C4CF-4900-BE0D-FEE72CF020E4}" type="datetime1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11" y="639856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Læringsnettverket for utvikling av gode pasientforløp - Østfold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6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/>
        </p:nvSpPr>
        <p:spPr>
          <a:xfrm>
            <a:off x="11403129" y="6236250"/>
            <a:ext cx="106515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91" r:id="rId17"/>
    <p:sldLayoutId id="2147483792" r:id="rId18"/>
    <p:sldLayoutId id="2147483793" r:id="rId19"/>
    <p:sldLayoutId id="2147483794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vimeo.com/451787780/30a6a20d7f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se-mr.no/palliativpla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se-mr.no/eldre-multisj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ata.helse-mr.no/eqspublic/pasientforlop/docs/doc_29533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621440"/>
            <a:ext cx="11201400" cy="1292905"/>
          </a:xfrm>
        </p:spPr>
        <p:txBody>
          <a:bodyPr>
            <a:normAutofit/>
          </a:bodyPr>
          <a:lstStyle/>
          <a:p>
            <a:r>
              <a:rPr lang="nb-NO" sz="2800" spc="300" dirty="0" smtClean="0">
                <a:ea typeface="Lato" panose="020F0502020204030203" pitchFamily="34" charset="0"/>
                <a:cs typeface="Lato" panose="020F0502020204030203" pitchFamily="34" charset="0"/>
              </a:rPr>
              <a:t>Helhetlige koordinerte pasientforløp –fra plan til drift</a:t>
            </a:r>
            <a:endParaRPr lang="nb-NO" sz="2800" b="0" spc="3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5171" cy="4092576"/>
          </a:xfrm>
          <a:prstGeom prst="rect">
            <a:avLst/>
          </a:prstGeom>
        </p:spPr>
      </p:pic>
      <p:pic>
        <p:nvPicPr>
          <p:cNvPr id="5" name="Bil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32" y="0"/>
            <a:ext cx="3935168" cy="40925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4365170" y="0"/>
            <a:ext cx="3891661" cy="409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pc="300" dirty="0" smtClean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 smtClean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 smtClean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 smtClean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 smtClean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nb-NO" spc="300" dirty="0" smtClean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nb-NO" spc="300" dirty="0" err="1" smtClean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Frå</a:t>
            </a:r>
            <a:r>
              <a:rPr lang="nb-NO" spc="300" dirty="0" smtClean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b-NO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symptom til heilskap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rot="20810159">
            <a:off x="4627221" y="49126"/>
            <a:ext cx="3297454" cy="3297454"/>
          </a:xfrm>
          <a:prstGeom prst="ellipse">
            <a:avLst/>
          </a:prstGeom>
          <a:solidFill>
            <a:srgbClr val="629DD1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i="1" dirty="0" smtClean="0"/>
              <a:t>Kva er viktig for Ola (81) og Olaug (88)? </a:t>
            </a:r>
            <a:endParaRPr lang="nn-NO" sz="2800" b="1" i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215746" y="591434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                                                   Britt Valderhaug Tyrholm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Læringsnettverket for utvikling av gode pasientforløp - Østfold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hovedmål for 2020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H</a:t>
            </a:r>
            <a:r>
              <a:rPr lang="nb-NO" b="1" dirty="0" smtClean="0"/>
              <a:t>va </a:t>
            </a:r>
            <a:r>
              <a:rPr lang="nb-NO" b="1" dirty="0"/>
              <a:t>er viktig for deg? </a:t>
            </a:r>
            <a:r>
              <a:rPr lang="nb-NO" b="1" dirty="0" smtClean="0"/>
              <a:t>–samtalen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n-NO" dirty="0"/>
              <a:t>Samtalen blir gjennomført i møte med </a:t>
            </a:r>
            <a:r>
              <a:rPr lang="nn-NO" dirty="0" err="1" smtClean="0"/>
              <a:t>pasienter</a:t>
            </a:r>
            <a:r>
              <a:rPr lang="nn-NO" dirty="0" smtClean="0"/>
              <a:t> og ev.  </a:t>
            </a:r>
            <a:r>
              <a:rPr lang="nn-NO" dirty="0" err="1" smtClean="0"/>
              <a:t>pårørende</a:t>
            </a:r>
            <a:r>
              <a:rPr lang="nn-NO" dirty="0" smtClean="0"/>
              <a:t> på </a:t>
            </a:r>
            <a:r>
              <a:rPr lang="nn-NO" dirty="0"/>
              <a:t>relevante </a:t>
            </a:r>
            <a:r>
              <a:rPr lang="nn-NO" dirty="0" err="1" smtClean="0"/>
              <a:t>tjenestenivå</a:t>
            </a:r>
            <a:r>
              <a:rPr lang="nn-NO" dirty="0" smtClean="0"/>
              <a:t> </a:t>
            </a:r>
            <a:endParaRPr lang="nn-NO" dirty="0"/>
          </a:p>
          <a:p>
            <a:endParaRPr lang="nn-NO" dirty="0"/>
          </a:p>
          <a:p>
            <a:r>
              <a:rPr lang="nn-NO" dirty="0"/>
              <a:t>Det som er viktig for pasienten blir dokumentert og kommunisert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b="1" dirty="0"/>
              <a:t>Dempe behov for </a:t>
            </a:r>
            <a:r>
              <a:rPr lang="nn-NO" b="1" dirty="0" smtClean="0"/>
              <a:t> </a:t>
            </a:r>
            <a:r>
              <a:rPr lang="nn-NO" b="1" dirty="0"/>
              <a:t>(</a:t>
            </a:r>
            <a:r>
              <a:rPr lang="nn-NO" b="1" dirty="0" smtClean="0"/>
              <a:t>re)</a:t>
            </a:r>
            <a:r>
              <a:rPr lang="nn-NO" b="1" dirty="0" err="1" smtClean="0"/>
              <a:t>innleggelser</a:t>
            </a:r>
            <a:r>
              <a:rPr lang="nn-NO" b="1" dirty="0" smtClean="0"/>
              <a:t> </a:t>
            </a:r>
            <a:r>
              <a:rPr lang="nn-NO" b="1" dirty="0"/>
              <a:t>i </a:t>
            </a:r>
            <a:r>
              <a:rPr lang="nn-NO" b="1" dirty="0" err="1" smtClean="0"/>
              <a:t>sykehus</a:t>
            </a:r>
            <a:endParaRPr lang="nn-NO" b="1" dirty="0" smtClean="0"/>
          </a:p>
          <a:p>
            <a:pPr marL="0" indent="0">
              <a:buNone/>
            </a:pPr>
            <a:endParaRPr lang="nn-NO" sz="2400" b="1" dirty="0" smtClean="0">
              <a:solidFill>
                <a:srgbClr val="FF0000"/>
              </a:solidFill>
            </a:endParaRPr>
          </a:p>
          <a:p>
            <a:pPr marL="742950" lvl="1" indent="-285750"/>
            <a:r>
              <a:rPr lang="nn-NO" dirty="0" smtClean="0"/>
              <a:t>Bredde </a:t>
            </a:r>
            <a:r>
              <a:rPr lang="nn-NO" dirty="0" err="1" smtClean="0"/>
              <a:t>kunnskap:NEWS</a:t>
            </a:r>
            <a:r>
              <a:rPr lang="nn-NO" dirty="0" smtClean="0"/>
              <a:t>/ABCDE</a:t>
            </a:r>
          </a:p>
          <a:p>
            <a:pPr marL="457200" lvl="1" indent="0">
              <a:buNone/>
            </a:pPr>
            <a:r>
              <a:rPr lang="nn-NO" dirty="0" smtClean="0"/>
              <a:t> </a:t>
            </a:r>
            <a:r>
              <a:rPr lang="nn-NO" dirty="0"/>
              <a:t>= </a:t>
            </a:r>
            <a:r>
              <a:rPr lang="nn-NO" dirty="0" smtClean="0"/>
              <a:t>Tidlig </a:t>
            </a:r>
            <a:r>
              <a:rPr lang="nn-NO" dirty="0" err="1" smtClean="0"/>
              <a:t>oppdagelse</a:t>
            </a:r>
            <a:r>
              <a:rPr lang="nn-NO" dirty="0" smtClean="0"/>
              <a:t> </a:t>
            </a:r>
            <a:r>
              <a:rPr lang="nn-NO" dirty="0"/>
              <a:t>av forverra </a:t>
            </a:r>
            <a:r>
              <a:rPr lang="nn-NO" dirty="0" smtClean="0"/>
              <a:t>  </a:t>
            </a:r>
          </a:p>
          <a:p>
            <a:pPr marL="457200" lvl="1" indent="0">
              <a:buNone/>
            </a:pPr>
            <a:r>
              <a:rPr lang="nn-NO" dirty="0"/>
              <a:t> </a:t>
            </a:r>
            <a:r>
              <a:rPr lang="nn-NO" dirty="0" smtClean="0"/>
              <a:t>   </a:t>
            </a:r>
            <a:r>
              <a:rPr lang="nn-NO" sz="2800" dirty="0" smtClean="0"/>
              <a:t>tilstand</a:t>
            </a:r>
            <a:r>
              <a:rPr lang="nn-NO" dirty="0" smtClean="0"/>
              <a:t> </a:t>
            </a:r>
            <a:r>
              <a:rPr lang="nn-NO" dirty="0"/>
              <a:t>gjennom </a:t>
            </a:r>
            <a:r>
              <a:rPr lang="nn-NO" dirty="0" smtClean="0"/>
              <a:t>økt </a:t>
            </a:r>
          </a:p>
          <a:p>
            <a:pPr marL="457200" lvl="1" indent="0">
              <a:buNone/>
            </a:pPr>
            <a:r>
              <a:rPr lang="nn-NO" dirty="0"/>
              <a:t> </a:t>
            </a:r>
            <a:r>
              <a:rPr lang="nn-NO" dirty="0" smtClean="0"/>
              <a:t>   observasjonskompetanse</a:t>
            </a:r>
            <a:endParaRPr lang="nn-NO" dirty="0"/>
          </a:p>
          <a:p>
            <a:pPr marL="742950" lvl="1" indent="-285750"/>
            <a:endParaRPr lang="nn-NO" dirty="0"/>
          </a:p>
          <a:p>
            <a:pPr marL="742950" lvl="1" indent="-285750"/>
            <a:r>
              <a:rPr lang="nn-NO" dirty="0"/>
              <a:t>Bredde bruk av palliativ </a:t>
            </a:r>
            <a:r>
              <a:rPr lang="nn-NO" dirty="0" smtClean="0"/>
              <a:t>plan</a:t>
            </a:r>
          </a:p>
          <a:p>
            <a:pPr marL="457200" lvl="1" indent="0">
              <a:buNone/>
            </a:pPr>
            <a:r>
              <a:rPr lang="nn-NO" dirty="0"/>
              <a:t> </a:t>
            </a:r>
            <a:r>
              <a:rPr lang="nn-NO" dirty="0" smtClean="0"/>
              <a:t> </a:t>
            </a:r>
            <a:endParaRPr lang="nn-NO" dirty="0"/>
          </a:p>
          <a:p>
            <a:pPr marL="0" indent="0">
              <a:buNone/>
            </a:pPr>
            <a:endParaRPr lang="nn-NO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gjør vi helt </a:t>
            </a:r>
            <a:r>
              <a:rPr lang="nb-NO" dirty="0" smtClean="0"/>
              <a:t>konkret i 2020?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Hva er viktig for deg</a:t>
            </a:r>
            <a:r>
              <a:rPr lang="nb-NO" dirty="0" smtClean="0"/>
              <a:t>? – løfte temaet fra spørsmål til samtale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Gjennomførte «Hva er viktig for deg? – </a:t>
            </a:r>
            <a:r>
              <a:rPr lang="nb-NO" dirty="0" smtClean="0"/>
              <a:t>dagen» </a:t>
            </a:r>
            <a:r>
              <a:rPr lang="nb-NO" dirty="0" smtClean="0"/>
              <a:t>9.juni med </a:t>
            </a:r>
            <a:r>
              <a:rPr lang="nb-NO" dirty="0" err="1" smtClean="0"/>
              <a:t>webinar</a:t>
            </a:r>
            <a:endParaRPr lang="nb-NO" dirty="0" smtClean="0"/>
          </a:p>
          <a:p>
            <a:pPr lvl="1"/>
            <a:r>
              <a:rPr lang="nb-NO" sz="2800" dirty="0" smtClean="0"/>
              <a:t>Forsker la fram funn som viste en «skjema –tilnærming» til tematikken</a:t>
            </a:r>
          </a:p>
          <a:p>
            <a:pPr marL="457200" lvl="1" indent="0">
              <a:buNone/>
            </a:pPr>
            <a:endParaRPr lang="nb-NO" sz="2800" dirty="0" smtClean="0"/>
          </a:p>
          <a:p>
            <a:r>
              <a:rPr lang="nb-NO" dirty="0" smtClean="0"/>
              <a:t>Questback </a:t>
            </a:r>
            <a:r>
              <a:rPr lang="nb-NO" dirty="0" smtClean="0"/>
              <a:t>i etterkant av </a:t>
            </a:r>
            <a:r>
              <a:rPr lang="nb-NO" dirty="0" err="1" smtClean="0"/>
              <a:t>webinaret</a:t>
            </a:r>
            <a:r>
              <a:rPr lang="nb-NO" dirty="0" smtClean="0"/>
              <a:t> bekreftet at </a:t>
            </a:r>
            <a:r>
              <a:rPr lang="nb-NO" dirty="0" smtClean="0"/>
              <a:t>det er usikkerhet om </a:t>
            </a:r>
            <a:r>
              <a:rPr lang="nb-NO" dirty="0" smtClean="0"/>
              <a:t>hvordan</a:t>
            </a:r>
            <a:r>
              <a:rPr lang="nb-NO" dirty="0"/>
              <a:t> </a:t>
            </a:r>
            <a:r>
              <a:rPr lang="nb-NO" dirty="0" smtClean="0"/>
              <a:t>en gjennomfører en samtale med utgangspunkt «hva er viktig for deg?»</a:t>
            </a:r>
          </a:p>
          <a:p>
            <a:endParaRPr lang="nb-NO" dirty="0" smtClean="0"/>
          </a:p>
          <a:p>
            <a:r>
              <a:rPr lang="nb-NO" dirty="0" smtClean="0"/>
              <a:t>Lage en film </a:t>
            </a:r>
            <a:r>
              <a:rPr lang="nb-NO" dirty="0"/>
              <a:t>som viser at «hva er viktig for deg?» ikke er et </a:t>
            </a:r>
            <a:r>
              <a:rPr lang="nb-NO" dirty="0" smtClean="0"/>
              <a:t>spørsmål, </a:t>
            </a:r>
            <a:r>
              <a:rPr lang="nb-NO" dirty="0"/>
              <a:t>men en </a:t>
            </a:r>
            <a:r>
              <a:rPr lang="nb-NO" dirty="0" smtClean="0"/>
              <a:t>samtale – til bruk i faglige møter, undervisning,  refleksjonssammenheng, </a:t>
            </a:r>
            <a:r>
              <a:rPr lang="nb-NO" dirty="0" err="1" smtClean="0"/>
              <a:t>etc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Bidra til å øke kunnskap om og innsikt i «</a:t>
            </a:r>
            <a:r>
              <a:rPr lang="nb-NO" dirty="0" err="1" smtClean="0"/>
              <a:t>samvalg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dirty="0" smtClean="0"/>
              <a:t>  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pic>
        <p:nvPicPr>
          <p:cNvPr id="3" name="Bilde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5"/>
          <a:stretch/>
        </p:blipFill>
        <p:spPr>
          <a:xfrm>
            <a:off x="0" y="-512457"/>
            <a:ext cx="12192000" cy="68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Bredde bruken av samhandlingsverktøyet palliativ 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Målgruppe: Pasienter med uhelbredelig sykdom som kols, demens, hjertesvikt, skrøpelighet, kreft, m.m.</a:t>
            </a:r>
          </a:p>
          <a:p>
            <a:r>
              <a:rPr lang="nb-NO" dirty="0"/>
              <a:t>Palliativ plan tar </a:t>
            </a:r>
            <a:r>
              <a:rPr lang="nb-NO" dirty="0" smtClean="0"/>
              <a:t>gjennom </a:t>
            </a:r>
            <a:r>
              <a:rPr lang="nb-NO" dirty="0"/>
              <a:t>forhåndssamtaler utgangspunkt i hva som er viktig for pasienten. </a:t>
            </a:r>
            <a:endParaRPr lang="nb-NO" dirty="0" smtClean="0"/>
          </a:p>
          <a:p>
            <a:r>
              <a:rPr lang="nb-NO" dirty="0" smtClean="0"/>
              <a:t>Synliggjøring i pasienten sin journal som kritisk informasjon</a:t>
            </a:r>
          </a:p>
          <a:p>
            <a:r>
              <a:rPr lang="nb-NO" dirty="0" smtClean="0"/>
              <a:t>Planen gir beslutningsstøtte om neste behandlingsnivå, type behandling, </a:t>
            </a:r>
            <a:r>
              <a:rPr lang="nb-NO" dirty="0" err="1" smtClean="0"/>
              <a:t>palliasjon</a:t>
            </a:r>
            <a:r>
              <a:rPr lang="nb-NO" dirty="0" smtClean="0"/>
              <a:t> m.m.</a:t>
            </a:r>
          </a:p>
          <a:p>
            <a:r>
              <a:rPr lang="nb-NO" dirty="0" smtClean="0"/>
              <a:t>Egen nettside: </a:t>
            </a:r>
            <a:r>
              <a:rPr lang="nb-NO" dirty="0" smtClean="0">
                <a:hlinkClick r:id="rId2"/>
              </a:rPr>
              <a:t>www.helse-mr.no/palliativplan</a:t>
            </a:r>
            <a:r>
              <a:rPr lang="nb-NO" dirty="0" smtClean="0"/>
              <a:t> 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5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00" y="-1981636"/>
            <a:ext cx="12237900" cy="8158600"/>
          </a:xfrm>
        </p:spPr>
      </p:pic>
      <p:sp>
        <p:nvSpPr>
          <p:cNvPr id="9" name="TekstSylinder 8"/>
          <p:cNvSpPr txBox="1"/>
          <p:nvPr/>
        </p:nvSpPr>
        <p:spPr>
          <a:xfrm>
            <a:off x="-45900" y="214603"/>
            <a:ext cx="6447453" cy="166199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nb-NO" sz="2800" b="1" dirty="0" smtClean="0">
              <a:solidFill>
                <a:schemeClr val="tx2"/>
              </a:solidFill>
            </a:endParaRPr>
          </a:p>
          <a:p>
            <a:r>
              <a:rPr lang="nb-NO" sz="2800" b="1" dirty="0" smtClean="0">
                <a:solidFill>
                  <a:schemeClr val="tx2"/>
                </a:solidFill>
              </a:rPr>
              <a:t>Det viktige er å holde fokus – ikke gi opp</a:t>
            </a:r>
          </a:p>
          <a:p>
            <a:r>
              <a:rPr lang="nb-NO" sz="2800" b="1" dirty="0" smtClean="0">
                <a:solidFill>
                  <a:schemeClr val="tx2"/>
                </a:solidFill>
              </a:rPr>
              <a:t>Få arbeidet inn i </a:t>
            </a:r>
            <a:r>
              <a:rPr lang="nb-NO" sz="2800" b="1" dirty="0" err="1" smtClean="0">
                <a:solidFill>
                  <a:schemeClr val="tx2"/>
                </a:solidFill>
              </a:rPr>
              <a:t>lederlinja</a:t>
            </a:r>
            <a:endParaRPr lang="nb-NO" sz="2800" b="1" dirty="0" smtClean="0">
              <a:solidFill>
                <a:schemeClr val="tx2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45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 mer informasjon </a:t>
            </a:r>
            <a:br>
              <a:rPr lang="nb-NO" dirty="0" smtClean="0"/>
            </a:br>
            <a:r>
              <a:rPr lang="nb-NO" u="sng" dirty="0">
                <a:hlinkClick r:id="rId2"/>
              </a:rPr>
              <a:t>www.helse-mr.no/eldre-multisjuk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8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Historikk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b="0" dirty="0" smtClean="0"/>
              <a:t>Inspirasjon fra Primærhelsemeldingen (2014-2015)</a:t>
            </a:r>
            <a:br>
              <a:rPr lang="nb-NO" sz="3600" b="0" dirty="0" smtClean="0"/>
            </a:br>
            <a:r>
              <a:rPr lang="nb-NO" sz="3600" b="0" dirty="0" smtClean="0"/>
              <a:t>Forankring i ledelsen og samarbeidsorgan</a:t>
            </a:r>
            <a:br>
              <a:rPr lang="nb-NO" sz="3600" b="0" dirty="0" smtClean="0"/>
            </a:br>
            <a:r>
              <a:rPr lang="nb-NO" sz="3600" b="0" dirty="0" smtClean="0"/>
              <a:t>Organiserte grupper – møter. </a:t>
            </a:r>
            <a:r>
              <a:rPr lang="nb-NO" sz="3600" b="0" dirty="0"/>
              <a:t> </a:t>
            </a:r>
            <a:r>
              <a:rPr lang="nb-NO" sz="3600" b="0" dirty="0" smtClean="0"/>
              <a:t>Startet i 2015</a:t>
            </a:r>
            <a:br>
              <a:rPr lang="nb-NO" sz="3600" b="0" dirty="0" smtClean="0"/>
            </a:br>
            <a:r>
              <a:rPr lang="nb-NO" sz="3600" b="0" dirty="0" smtClean="0"/>
              <a:t>Konsensus om å lage et forløp for den eldre </a:t>
            </a:r>
            <a:r>
              <a:rPr lang="nb-NO" sz="3600" b="0" dirty="0" err="1" smtClean="0"/>
              <a:t>multisyke</a:t>
            </a:r>
            <a:r>
              <a:rPr lang="nb-NO" sz="3600" b="0" dirty="0" smtClean="0"/>
              <a:t> pasient</a:t>
            </a:r>
            <a:br>
              <a:rPr lang="nb-NO" sz="3600" b="0" dirty="0" smtClean="0"/>
            </a:br>
            <a:r>
              <a:rPr lang="nb-NO" sz="3600" b="0" dirty="0" smtClean="0"/>
              <a:t>Kick-</a:t>
            </a:r>
            <a:r>
              <a:rPr lang="nb-NO" sz="3600" b="0" dirty="0" err="1" smtClean="0"/>
              <a:t>off</a:t>
            </a:r>
            <a:r>
              <a:rPr lang="nb-NO" sz="3600" b="0" dirty="0" smtClean="0"/>
              <a:t> i 2017–så læringsnettverk i 2017-2019</a:t>
            </a:r>
            <a:endParaRPr lang="nb-NO" sz="3600" b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6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Trygg utskriving i pasientforløpet</a:t>
            </a:r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idx="1"/>
          </p:nvPr>
        </p:nvSpPr>
        <p:spPr>
          <a:xfrm>
            <a:off x="838200" y="1825625"/>
            <a:ext cx="3405877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hlinkClick r:id="rId2"/>
              </a:rPr>
              <a:t>Forløpskart med prosedyrer (EQS)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87" y="1343608"/>
            <a:ext cx="6323982" cy="4926049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Læringsnettverk - Gode pasientforløp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31 kommuner og 4 sykehus deltok med tverrfaglige forbedringsteam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I alt 5 samlinger i  læringsnettverk </a:t>
            </a:r>
            <a:r>
              <a:rPr lang="nb-NO" dirty="0"/>
              <a:t> </a:t>
            </a:r>
            <a:r>
              <a:rPr lang="nb-NO" dirty="0" smtClean="0"/>
              <a:t>+ </a:t>
            </a:r>
          </a:p>
          <a:p>
            <a:r>
              <a:rPr lang="nb-NO" dirty="0" smtClean="0"/>
              <a:t>Regionale samlinger og veiledning på </a:t>
            </a:r>
            <a:r>
              <a:rPr lang="nb-NO" dirty="0" err="1" smtClean="0"/>
              <a:t>skype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6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200" dirty="0"/>
              <a:t>Oppsummering før første </a:t>
            </a:r>
            <a:r>
              <a:rPr lang="nn-NO" sz="3200" dirty="0" smtClean="0"/>
              <a:t>samling i oktober 2017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For lite informasjon fra sykehuset (både til pas, pårørende, og kommunen), epikrise kommer for sent</a:t>
            </a:r>
          </a:p>
          <a:p>
            <a:r>
              <a:rPr lang="nb-NO" sz="1800" dirty="0"/>
              <a:t> «Tilfeldig» hvilken oppfølging pas får etter utskrivelse fra sykehus; mye av ansvaret for det videre løpet legges til pasienten selv</a:t>
            </a:r>
          </a:p>
          <a:p>
            <a:r>
              <a:rPr lang="nb-NO" sz="1800" dirty="0"/>
              <a:t>For smal vurdering av pas. i sykehuset; kun fokus på innleggelsesårsak, manglende helhetstenkning og vurdering av </a:t>
            </a:r>
            <a:r>
              <a:rPr lang="nb-NO" sz="1800" dirty="0" err="1"/>
              <a:t>nyoppståtte</a:t>
            </a:r>
            <a:r>
              <a:rPr lang="nb-NO" sz="1800" dirty="0"/>
              <a:t> tilstander, og manglende info om hva som skal gjøres v evt. forverring</a:t>
            </a:r>
          </a:p>
          <a:p>
            <a:r>
              <a:rPr lang="nb-NO" sz="1800" dirty="0"/>
              <a:t>Ulik forståelse (kommune/sykehus) av hva som er en utskrivningsklar pasient</a:t>
            </a:r>
          </a:p>
          <a:p>
            <a:r>
              <a:rPr lang="nb-NO" sz="1800" dirty="0"/>
              <a:t>Bedring med e-meldinger</a:t>
            </a:r>
          </a:p>
          <a:p>
            <a:r>
              <a:rPr lang="nb-NO" sz="1800" dirty="0"/>
              <a:t>Fastlegen lite involvert</a:t>
            </a:r>
          </a:p>
          <a:p>
            <a:r>
              <a:rPr lang="nb-NO" sz="1800" dirty="0"/>
              <a:t>Lite fokus på brukerinvolvering; føler seg overkjørt, ikke fokus på hva som er viktig for pas.</a:t>
            </a:r>
          </a:p>
          <a:p>
            <a:pPr marL="0" indent="0">
              <a:buNone/>
            </a:pPr>
            <a:r>
              <a:rPr lang="nb-NO" sz="1800" dirty="0"/>
              <a:t> </a:t>
            </a:r>
          </a:p>
          <a:p>
            <a:endParaRPr lang="nn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2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13334" cy="1325563"/>
          </a:xfrm>
        </p:spPr>
        <p:txBody>
          <a:bodyPr>
            <a:normAutofit/>
          </a:bodyPr>
          <a:lstStyle/>
          <a:p>
            <a:r>
              <a:rPr lang="nb-NO" sz="3200" b="0" dirty="0" smtClean="0"/>
              <a:t>Utsagn om erfaringer med forløpsarbeidet fra ledere/fagfolk i kliniske posisjoner etter siste samling i læringsnettverket </a:t>
            </a:r>
            <a:r>
              <a:rPr lang="nb-NO" sz="1600" dirty="0" smtClean="0"/>
              <a:t>(sept. 2019):</a:t>
            </a: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nn-NO" dirty="0" err="1"/>
              <a:t>Bedre</a:t>
            </a:r>
            <a:r>
              <a:rPr lang="nn-NO" dirty="0"/>
              <a:t> dialog mellom kommune og </a:t>
            </a:r>
            <a:r>
              <a:rPr lang="nn-NO" dirty="0" err="1" smtClean="0"/>
              <a:t>sykehus</a:t>
            </a:r>
            <a:r>
              <a:rPr lang="nn-NO" dirty="0" smtClean="0"/>
              <a:t> </a:t>
            </a:r>
            <a:r>
              <a:rPr lang="nn-NO" dirty="0"/>
              <a:t>– økt fellesskap og betre </a:t>
            </a:r>
            <a:r>
              <a:rPr lang="nn-NO" dirty="0" smtClean="0"/>
              <a:t>samhandlingsklima</a:t>
            </a:r>
            <a:endParaRPr lang="nb-NO" dirty="0"/>
          </a:p>
          <a:p>
            <a:pPr lvl="0"/>
            <a:r>
              <a:rPr lang="nb-NO" dirty="0" smtClean="0"/>
              <a:t>Mye </a:t>
            </a:r>
            <a:r>
              <a:rPr lang="nb-NO" dirty="0"/>
              <a:t>bevisstgjøring og bruk av </a:t>
            </a:r>
            <a:r>
              <a:rPr lang="nb-NO" dirty="0" smtClean="0"/>
              <a:t>«Hva </a:t>
            </a:r>
            <a:r>
              <a:rPr lang="nb-NO" dirty="0"/>
              <a:t>er viktig for deg» </a:t>
            </a:r>
            <a:r>
              <a:rPr lang="nb-NO" dirty="0" smtClean="0"/>
              <a:t>samtalen</a:t>
            </a:r>
          </a:p>
          <a:p>
            <a:r>
              <a:rPr lang="nn-NO" dirty="0"/>
              <a:t>Utvikling av felles kompetanse  som bruk av tavler </a:t>
            </a:r>
            <a:r>
              <a:rPr lang="nn-NO" dirty="0" smtClean="0"/>
              <a:t>og NEWS</a:t>
            </a:r>
            <a:endParaRPr lang="nb-NO" dirty="0" smtClean="0"/>
          </a:p>
          <a:p>
            <a:pPr lvl="0"/>
            <a:r>
              <a:rPr lang="nb-NO" dirty="0"/>
              <a:t>Mer bruk og bedre kjent med palliativ </a:t>
            </a:r>
            <a:r>
              <a:rPr lang="nb-NO" dirty="0" smtClean="0"/>
              <a:t>plan for flere pasientgrupper</a:t>
            </a:r>
          </a:p>
          <a:p>
            <a:pPr lvl="0"/>
            <a:r>
              <a:rPr lang="nb-NO" dirty="0" smtClean="0"/>
              <a:t>Mer </a:t>
            </a:r>
            <a:r>
              <a:rPr lang="nb-NO" dirty="0"/>
              <a:t>riktig sykepleiedokumentasjon</a:t>
            </a:r>
          </a:p>
          <a:p>
            <a:pPr lvl="0"/>
            <a:r>
              <a:rPr lang="nb-NO" dirty="0"/>
              <a:t>L</a:t>
            </a:r>
            <a:r>
              <a:rPr lang="nb-NO" dirty="0" smtClean="0"/>
              <a:t>ettere </a:t>
            </a:r>
            <a:r>
              <a:rPr lang="nb-NO" dirty="0"/>
              <a:t>at pasienten får hjelp på riktig </a:t>
            </a:r>
            <a:r>
              <a:rPr lang="nb-NO" dirty="0" smtClean="0"/>
              <a:t>omsorgsnivå</a:t>
            </a:r>
            <a:endParaRPr lang="nb-NO" dirty="0"/>
          </a:p>
          <a:p>
            <a:pPr lvl="0"/>
            <a:r>
              <a:rPr lang="nb-NO" dirty="0"/>
              <a:t>Tenker mer </a:t>
            </a:r>
            <a:r>
              <a:rPr lang="nb-NO" dirty="0" smtClean="0"/>
              <a:t>helhetlig</a:t>
            </a:r>
          </a:p>
          <a:p>
            <a:pPr lvl="0"/>
            <a:r>
              <a:rPr lang="nb-NO" dirty="0" smtClean="0"/>
              <a:t>Bedre </a:t>
            </a:r>
            <a:r>
              <a:rPr lang="nb-NO" dirty="0"/>
              <a:t>kvalitet for den enkelte </a:t>
            </a:r>
            <a:r>
              <a:rPr lang="nb-NO" dirty="0" smtClean="0"/>
              <a:t>pasient</a:t>
            </a:r>
            <a:endParaRPr lang="nb-NO" dirty="0"/>
          </a:p>
          <a:p>
            <a:pPr lvl="0"/>
            <a:r>
              <a:rPr lang="nn-NO" dirty="0" smtClean="0"/>
              <a:t>Erfarer større grad av </a:t>
            </a:r>
            <a:r>
              <a:rPr lang="nn-NO" dirty="0"/>
              <a:t>felles </a:t>
            </a:r>
            <a:r>
              <a:rPr lang="nn-NO" dirty="0" smtClean="0"/>
              <a:t>ansvar</a:t>
            </a:r>
            <a:endParaRPr lang="nb-NO" dirty="0"/>
          </a:p>
          <a:p>
            <a:pPr lvl="0"/>
            <a:r>
              <a:rPr lang="nn-NO" dirty="0" err="1" smtClean="0"/>
              <a:t>Flere</a:t>
            </a:r>
            <a:r>
              <a:rPr lang="nn-NO" dirty="0" smtClean="0"/>
              <a:t> </a:t>
            </a:r>
            <a:r>
              <a:rPr lang="nn-NO" dirty="0"/>
              <a:t>«riktige» </a:t>
            </a:r>
            <a:r>
              <a:rPr lang="nn-NO" dirty="0" err="1"/>
              <a:t>pasienter</a:t>
            </a:r>
            <a:r>
              <a:rPr lang="nn-NO" dirty="0"/>
              <a:t> er lagt inn på rett </a:t>
            </a:r>
            <a:r>
              <a:rPr lang="nn-NO" dirty="0" smtClean="0"/>
              <a:t>tid</a:t>
            </a:r>
            <a:endParaRPr lang="nb-NO" dirty="0" smtClean="0"/>
          </a:p>
          <a:p>
            <a:pPr lvl="0"/>
            <a:r>
              <a:rPr lang="nn-NO" dirty="0" err="1" smtClean="0"/>
              <a:t>Satsingen</a:t>
            </a:r>
            <a:r>
              <a:rPr lang="nn-NO" dirty="0" smtClean="0"/>
              <a:t> </a:t>
            </a:r>
            <a:r>
              <a:rPr lang="nn-NO" dirty="0" err="1" smtClean="0"/>
              <a:t>handler</a:t>
            </a:r>
            <a:r>
              <a:rPr lang="nn-NO" dirty="0" smtClean="0"/>
              <a:t> </a:t>
            </a:r>
            <a:r>
              <a:rPr lang="nn-NO" dirty="0"/>
              <a:t>aller mest om </a:t>
            </a:r>
            <a:r>
              <a:rPr lang="nn-NO" dirty="0" err="1" smtClean="0"/>
              <a:t>holdninger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5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Ressursgruppa har justert sitt mandat: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n-NO" dirty="0"/>
              <a:t>Sørge for </a:t>
            </a:r>
            <a:r>
              <a:rPr lang="nn-NO" dirty="0" smtClean="0"/>
              <a:t>å holde på </a:t>
            </a:r>
            <a:r>
              <a:rPr lang="nn-NO" dirty="0" err="1" smtClean="0"/>
              <a:t>oppmerksomheten</a:t>
            </a:r>
            <a:r>
              <a:rPr lang="nn-NO" dirty="0" smtClean="0"/>
              <a:t> om </a:t>
            </a:r>
            <a:r>
              <a:rPr lang="nn-NO" dirty="0" err="1" smtClean="0"/>
              <a:t>satsingen</a:t>
            </a:r>
            <a:r>
              <a:rPr lang="nn-NO" dirty="0" smtClean="0"/>
              <a:t> ved </a:t>
            </a:r>
            <a:r>
              <a:rPr lang="nn-NO" dirty="0"/>
              <a:t>å ha kunnskap </a:t>
            </a:r>
            <a:r>
              <a:rPr lang="nn-NO" dirty="0" smtClean="0"/>
              <a:t>om, </a:t>
            </a:r>
            <a:r>
              <a:rPr lang="nn-NO" dirty="0"/>
              <a:t>og </a:t>
            </a:r>
            <a:r>
              <a:rPr lang="nn-NO" dirty="0" smtClean="0"/>
              <a:t>være </a:t>
            </a:r>
            <a:r>
              <a:rPr lang="nn-NO" dirty="0" err="1" smtClean="0"/>
              <a:t>talspersoner</a:t>
            </a:r>
            <a:r>
              <a:rPr lang="nn-NO" dirty="0" smtClean="0"/>
              <a:t> </a:t>
            </a:r>
            <a:r>
              <a:rPr lang="nn-NO" dirty="0"/>
              <a:t>for intensjonen med arbeidet</a:t>
            </a:r>
            <a:endParaRPr lang="nb-NO" dirty="0"/>
          </a:p>
          <a:p>
            <a:pPr lvl="0"/>
            <a:r>
              <a:rPr lang="nn-NO" dirty="0" err="1" smtClean="0"/>
              <a:t>Etterspørre</a:t>
            </a:r>
            <a:r>
              <a:rPr lang="nn-NO" dirty="0" smtClean="0"/>
              <a:t> </a:t>
            </a:r>
            <a:r>
              <a:rPr lang="nn-NO" dirty="0"/>
              <a:t>og formidle </a:t>
            </a:r>
            <a:r>
              <a:rPr lang="nn-NO" dirty="0" err="1" smtClean="0"/>
              <a:t>resultater</a:t>
            </a:r>
            <a:r>
              <a:rPr lang="nn-NO" dirty="0" smtClean="0"/>
              <a:t> </a:t>
            </a:r>
            <a:r>
              <a:rPr lang="nn-NO" dirty="0"/>
              <a:t>av </a:t>
            </a:r>
            <a:r>
              <a:rPr lang="nn-NO" dirty="0" err="1" smtClean="0"/>
              <a:t>satsingen</a:t>
            </a:r>
            <a:endParaRPr lang="nb-NO" dirty="0"/>
          </a:p>
          <a:p>
            <a:pPr lvl="0"/>
            <a:r>
              <a:rPr lang="nn-NO" dirty="0"/>
              <a:t>Bidra til å arrangere </a:t>
            </a:r>
            <a:r>
              <a:rPr lang="nn-NO" dirty="0" smtClean="0"/>
              <a:t>faglige </a:t>
            </a:r>
            <a:r>
              <a:rPr lang="nn-NO" dirty="0" err="1"/>
              <a:t>workshop</a:t>
            </a:r>
            <a:r>
              <a:rPr lang="nn-NO" dirty="0"/>
              <a:t>/</a:t>
            </a:r>
            <a:r>
              <a:rPr lang="nn-NO" dirty="0" err="1"/>
              <a:t>fagdager</a:t>
            </a:r>
            <a:r>
              <a:rPr lang="nn-NO" dirty="0"/>
              <a:t> for </a:t>
            </a:r>
            <a:r>
              <a:rPr lang="nn-NO" dirty="0" err="1" smtClean="0"/>
              <a:t>forbedringsteama</a:t>
            </a:r>
            <a:r>
              <a:rPr lang="nn-NO" dirty="0" smtClean="0"/>
              <a:t> </a:t>
            </a:r>
            <a:r>
              <a:rPr lang="nn-NO" dirty="0"/>
              <a:t>og  personalet i kliniske </a:t>
            </a:r>
            <a:r>
              <a:rPr lang="nn-NO" dirty="0" err="1" smtClean="0"/>
              <a:t>stillinger</a:t>
            </a:r>
            <a:r>
              <a:rPr lang="nn-NO" dirty="0" smtClean="0"/>
              <a:t> </a:t>
            </a:r>
            <a:r>
              <a:rPr lang="nn-NO" dirty="0"/>
              <a:t>i </a:t>
            </a:r>
            <a:r>
              <a:rPr lang="nn-NO" dirty="0" err="1" smtClean="0"/>
              <a:t>hver</a:t>
            </a:r>
            <a:r>
              <a:rPr lang="nn-NO" dirty="0" smtClean="0"/>
              <a:t> </a:t>
            </a:r>
            <a:r>
              <a:rPr lang="nn-NO" dirty="0" err="1" smtClean="0"/>
              <a:t>sykehusregion</a:t>
            </a:r>
            <a:r>
              <a:rPr lang="nn-NO" dirty="0"/>
              <a:t>. Dette for å understøtte kontinuerleg utvikling på </a:t>
            </a:r>
            <a:r>
              <a:rPr lang="nn-NO" dirty="0" smtClean="0"/>
              <a:t>de </a:t>
            </a:r>
            <a:r>
              <a:rPr lang="nn-NO" dirty="0"/>
              <a:t>identifiserte og </a:t>
            </a:r>
            <a:r>
              <a:rPr lang="nn-NO" dirty="0" smtClean="0"/>
              <a:t>etterspurte faglige områda </a:t>
            </a:r>
            <a:endParaRPr lang="nb-NO" dirty="0"/>
          </a:p>
          <a:p>
            <a:pPr lvl="0"/>
            <a:r>
              <a:rPr lang="nn-NO" dirty="0"/>
              <a:t>Arrangere </a:t>
            </a:r>
            <a:r>
              <a:rPr lang="nn-NO" dirty="0" smtClean="0"/>
              <a:t>årlig </a:t>
            </a:r>
            <a:r>
              <a:rPr lang="nn-NO" dirty="0"/>
              <a:t>erfaringssamling, gjerne i samarbeid med </a:t>
            </a:r>
            <a:r>
              <a:rPr lang="nn-NO" dirty="0" smtClean="0"/>
              <a:t>KS/Folkehelseinstituttet</a:t>
            </a:r>
            <a:endParaRPr lang="nb-NO" dirty="0"/>
          </a:p>
          <a:p>
            <a:pPr lvl="0"/>
            <a:r>
              <a:rPr lang="nn-NO" dirty="0" smtClean="0"/>
              <a:t>Følge </a:t>
            </a:r>
            <a:r>
              <a:rPr lang="nn-NO" dirty="0"/>
              <a:t>med på utviklinga </a:t>
            </a:r>
            <a:r>
              <a:rPr lang="nn-NO" dirty="0" err="1" smtClean="0"/>
              <a:t>innen</a:t>
            </a:r>
            <a:r>
              <a:rPr lang="nn-NO" dirty="0" smtClean="0"/>
              <a:t> </a:t>
            </a:r>
            <a:r>
              <a:rPr lang="nn-NO" dirty="0"/>
              <a:t>prioriterte områder gjennom </a:t>
            </a:r>
            <a:r>
              <a:rPr lang="nn-NO" dirty="0" smtClean="0"/>
              <a:t>tilgjengelige </a:t>
            </a:r>
            <a:r>
              <a:rPr lang="nn-NO" dirty="0"/>
              <a:t>samhandlingsdata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564" y="-1"/>
            <a:ext cx="10618236" cy="6763689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7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smtClean="0"/>
              <a:t>Momenter i internt læringsnettverk for trygg utskrivelse – helseforetaket </a:t>
            </a:r>
            <a:r>
              <a:rPr lang="nb-NO" sz="3600" b="0" dirty="0" smtClean="0"/>
              <a:t>(satt på vent)</a:t>
            </a:r>
            <a:endParaRPr lang="nb-NO" sz="36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Tiltakene </a:t>
            </a:r>
            <a:r>
              <a:rPr lang="nb-NO" b="1" dirty="0"/>
              <a:t>er</a:t>
            </a:r>
          </a:p>
          <a:p>
            <a:r>
              <a:rPr lang="nb-NO" dirty="0"/>
              <a:t>1. Starte planlegging av utskrivelse ved innkomst (innkomstsamtale</a:t>
            </a:r>
            <a:r>
              <a:rPr lang="nb-NO" dirty="0" smtClean="0"/>
              <a:t>)</a:t>
            </a:r>
          </a:p>
          <a:p>
            <a:pPr lvl="2"/>
            <a:r>
              <a:rPr lang="nb-NO" dirty="0" smtClean="0"/>
              <a:t>Palliativ plan?</a:t>
            </a:r>
          </a:p>
          <a:p>
            <a:pPr lvl="2"/>
            <a:r>
              <a:rPr lang="nb-NO" dirty="0" smtClean="0"/>
              <a:t>Hva er viktig for pasienten?</a:t>
            </a:r>
            <a:endParaRPr lang="nb-NO" dirty="0"/>
          </a:p>
          <a:p>
            <a:r>
              <a:rPr lang="nb-NO" dirty="0"/>
              <a:t>2. Formidle viktig informasjon til samhandlingspartnere</a:t>
            </a:r>
          </a:p>
          <a:p>
            <a:r>
              <a:rPr lang="nb-NO" dirty="0"/>
              <a:t>3. Gjennomføre strukturert utskrivningssamtale</a:t>
            </a:r>
          </a:p>
          <a:p>
            <a:r>
              <a:rPr lang="nb-NO" dirty="0"/>
              <a:t>4. Bruke sjekkliste før </a:t>
            </a:r>
            <a:r>
              <a:rPr lang="nb-NO" dirty="0" smtClean="0"/>
              <a:t>utskrivning – herunder</a:t>
            </a:r>
          </a:p>
          <a:p>
            <a:pPr lvl="2"/>
            <a:r>
              <a:rPr lang="nb-NO" dirty="0" smtClean="0"/>
              <a:t>Overføring av screeninger med forslag til tiltak</a:t>
            </a:r>
          </a:p>
          <a:p>
            <a:pPr lvl="2"/>
            <a:r>
              <a:rPr lang="nb-NO" dirty="0" smtClean="0"/>
              <a:t>Informasjon til pasient og pårørende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Læringsnettverket for utvikling av gode pasientforløp - Østfold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63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R_16_9_Hege_MAL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 MØRE OG ROMSDAL" id="{0D1A68F0-6B6A-4F4B-91E8-4B0A838EC209}" vid="{7B7D2921-137C-5D45-9352-5EA590EA90E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HMR_16_9_Hege_MAL</Template>
  <TotalTime>1660</TotalTime>
  <Words>896</Words>
  <Application>Microsoft Office PowerPoint</Application>
  <PresentationFormat>Widescreen</PresentationFormat>
  <Paragraphs>118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Lato</vt:lpstr>
      <vt:lpstr>Open Sans</vt:lpstr>
      <vt:lpstr>HMR_16_9_Hege_MAL</vt:lpstr>
      <vt:lpstr>Helhetlige koordinerte pasientforløp –fra plan til drift</vt:lpstr>
      <vt:lpstr>       Historikk   Inspirasjon fra Primærhelsemeldingen (2014-2015) Forankring i ledelsen og samarbeidsorgan Organiserte grupper – møter.  Startet i 2015 Konsensus om å lage et forløp for den eldre multisyke pasient Kick-off i 2017–så læringsnettverk i 2017-2019</vt:lpstr>
      <vt:lpstr>Trygg utskriving i pasientforløpet</vt:lpstr>
      <vt:lpstr>Læringsnettverk - Gode pasientforløp  </vt:lpstr>
      <vt:lpstr>Oppsummering før første samling i oktober 2017</vt:lpstr>
      <vt:lpstr>Utsagn om erfaringer med forløpsarbeidet fra ledere/fagfolk i kliniske posisjoner etter siste samling i læringsnettverket (sept. 2019):</vt:lpstr>
      <vt:lpstr>Ressursgruppa har justert sitt mandat:</vt:lpstr>
      <vt:lpstr>PowerPoint-presentasjon</vt:lpstr>
      <vt:lpstr>Momenter i internt læringsnettverk for trygg utskrivelse – helseforetaket (satt på vent)</vt:lpstr>
      <vt:lpstr>To hovedmål for 2020</vt:lpstr>
      <vt:lpstr>Hva gjør vi helt konkret i 2020?</vt:lpstr>
      <vt:lpstr>PowerPoint-presentasjon</vt:lpstr>
      <vt:lpstr>Bredde bruken av samhandlingsverktøyet palliativ plan</vt:lpstr>
      <vt:lpstr>PowerPoint-presentasjon</vt:lpstr>
      <vt:lpstr>Se mer informasjon  www.helse-mr.no/eldre-multisjuk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TIDSLINJER calibri TIDSLINJER lato TIDSLINJER open sans</dc:title>
  <dc:creator>Hegle, Hege</dc:creator>
  <cp:lastModifiedBy>Tyrholm, Britt Valderhaug</cp:lastModifiedBy>
  <cp:revision>127</cp:revision>
  <cp:lastPrinted>2020-08-31T09:12:56Z</cp:lastPrinted>
  <dcterms:created xsi:type="dcterms:W3CDTF">2018-04-24T19:30:41Z</dcterms:created>
  <dcterms:modified xsi:type="dcterms:W3CDTF">2020-08-31T09:25:06Z</dcterms:modified>
</cp:coreProperties>
</file>