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40"/>
  </p:notesMasterIdLst>
  <p:sldIdLst>
    <p:sldId id="2147196264" r:id="rId5"/>
    <p:sldId id="2147196337" r:id="rId6"/>
    <p:sldId id="2147196273" r:id="rId7"/>
    <p:sldId id="2147196274" r:id="rId8"/>
    <p:sldId id="2147196280" r:id="rId9"/>
    <p:sldId id="2147196281" r:id="rId10"/>
    <p:sldId id="2147196282" r:id="rId11"/>
    <p:sldId id="2147196283" r:id="rId12"/>
    <p:sldId id="2147196278" r:id="rId13"/>
    <p:sldId id="2147196279" r:id="rId14"/>
    <p:sldId id="2147196284" r:id="rId15"/>
    <p:sldId id="2147196336" r:id="rId16"/>
    <p:sldId id="2147196290" r:id="rId17"/>
    <p:sldId id="2147196291" r:id="rId18"/>
    <p:sldId id="2147196292" r:id="rId19"/>
    <p:sldId id="2147196293" r:id="rId20"/>
    <p:sldId id="2147196303" r:id="rId21"/>
    <p:sldId id="2147196320" r:id="rId22"/>
    <p:sldId id="4214" r:id="rId23"/>
    <p:sldId id="2147196338" r:id="rId24"/>
    <p:sldId id="4306" r:id="rId25"/>
    <p:sldId id="2147196321" r:id="rId26"/>
    <p:sldId id="2147196322" r:id="rId27"/>
    <p:sldId id="2147196166" r:id="rId28"/>
    <p:sldId id="2147196323" r:id="rId29"/>
    <p:sldId id="2147196339" r:id="rId30"/>
    <p:sldId id="2147196344" r:id="rId31"/>
    <p:sldId id="2147196309" r:id="rId32"/>
    <p:sldId id="2147196310" r:id="rId33"/>
    <p:sldId id="2147196311" r:id="rId34"/>
    <p:sldId id="2147196312" r:id="rId35"/>
    <p:sldId id="2147196313" r:id="rId36"/>
    <p:sldId id="2147196324" r:id="rId37"/>
    <p:sldId id="2147196330" r:id="rId38"/>
    <p:sldId id="2147196331" r:id="rId39"/>
  </p:sldIdLst>
  <p:sldSz cx="9144000" cy="5143500" type="screen16x9"/>
  <p:notesSz cx="6797675" cy="9926638"/>
  <p:embeddedFontLst>
    <p:embeddedFont>
      <p:font typeface="Arial Nova"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Libre Franklin"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Open Sans SemiBold" panose="020B070603080402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Titillium Web" panose="00000500000000000000" pitchFamily="2"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C81"/>
    <a:srgbClr val="D4E5E6"/>
    <a:srgbClr val="045961"/>
    <a:srgbClr val="14555A"/>
    <a:srgbClr val="FFEEC3"/>
    <a:srgbClr val="F0F6F6"/>
    <a:srgbClr val="F1AE3E"/>
    <a:srgbClr val="1A4866"/>
    <a:srgbClr val="B51F7D"/>
    <a:srgbClr val="EC6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E54F4-B6EF-4196-94A2-38C026E15AB9}" v="110" dt="2023-01-18T15:01:06.332"/>
    <p1510:client id="{8DD194E2-A04D-4E7D-B6AE-EAB5263764AB}" v="17" dt="2023-01-19T08:25:46.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90" autoAdjust="0"/>
  </p:normalViewPr>
  <p:slideViewPr>
    <p:cSldViewPr snapToGrid="0">
      <p:cViewPr varScale="1">
        <p:scale>
          <a:sx n="103" d="100"/>
          <a:sy n="103" d="100"/>
        </p:scale>
        <p:origin x="185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31.fntdata"/><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rgbClr val="2D7C81"/>
        </a:solidFill>
        <a:ln>
          <a:solidFill>
            <a:srgbClr val="2D7C81"/>
          </a:solidFill>
        </a:ln>
      </dgm:spPr>
      <dgm:t>
        <a:bodyPr/>
        <a:lstStyle/>
        <a:p>
          <a:r>
            <a:rPr lang="en-GB"/>
            <a:t>1 </a:t>
          </a:r>
          <a:r>
            <a:rPr lang="en-GB" err="1"/>
            <a:t>Hvorfor</a:t>
          </a:r>
          <a:r>
            <a:rPr lang="en-GB"/>
            <a:t>?</a:t>
          </a:r>
        </a:p>
      </dgm:t>
    </dgm:pt>
    <dgm:pt modelId="{8EFEC3E4-19D5-4A96-9348-EAF1E8EB6BAE}" type="parTrans" cxnId="{ACAA81BA-12AA-4139-A675-AF7A719E87D9}">
      <dgm:prSet/>
      <dgm:spPr/>
      <dgm:t>
        <a:bodyPr/>
        <a:lstStyle/>
        <a:p>
          <a:endParaRPr lang="en-GB"/>
        </a:p>
      </dgm:t>
    </dgm:pt>
    <dgm:pt modelId="{47EEF92B-04AC-42F2-9568-6372EA6ED22F}" type="sibTrans" cxnId="{ACAA81BA-12AA-4139-A675-AF7A719E87D9}">
      <dgm:prSet/>
      <dgm:spPr/>
      <dgm:t>
        <a:bodyPr/>
        <a:lstStyle/>
        <a:p>
          <a:endParaRPr lang="en-GB"/>
        </a:p>
      </dgm:t>
    </dgm:pt>
    <dgm:pt modelId="{89A57BDF-84C3-4E0D-97A5-B677FCBC6844}">
      <dgm:prSet phldrT="[Text]"/>
      <dgm:spPr>
        <a:solidFill>
          <a:srgbClr val="2D7C81"/>
        </a:solidFill>
        <a:ln>
          <a:solidFill>
            <a:srgbClr val="2D7C81"/>
          </a:solidFill>
        </a:ln>
      </dgm:spPr>
      <dgm:t>
        <a:bodyPr/>
        <a:lstStyle/>
        <a:p>
          <a:r>
            <a:rPr lang="en-GB"/>
            <a:t>2 </a:t>
          </a:r>
          <a:r>
            <a:rPr lang="en-GB" err="1"/>
            <a:t>Hvorfor</a:t>
          </a:r>
          <a:r>
            <a:rPr lang="en-GB"/>
            <a:t>?</a:t>
          </a:r>
        </a:p>
      </dgm:t>
    </dgm:pt>
    <dgm:pt modelId="{41000487-6554-41AC-9000-559CB947EBE3}" type="parTrans" cxnId="{6B3AFD42-D042-4054-ABA5-FC42F4946D7F}">
      <dgm:prSet/>
      <dgm:spPr/>
      <dgm:t>
        <a:bodyPr/>
        <a:lstStyle/>
        <a:p>
          <a:endParaRPr lang="en-GB"/>
        </a:p>
      </dgm:t>
    </dgm:pt>
    <dgm:pt modelId="{A5876422-2BD7-4A1C-981B-2E43F6AECA30}" type="sibTrans" cxnId="{6B3AFD42-D042-4054-ABA5-FC42F4946D7F}">
      <dgm:prSet/>
      <dgm:spPr/>
      <dgm:t>
        <a:bodyPr/>
        <a:lstStyle/>
        <a:p>
          <a:endParaRPr lang="en-GB"/>
        </a:p>
      </dgm:t>
    </dgm:pt>
    <dgm:pt modelId="{93593719-4EEC-412C-BA0C-0A5CCEEE11C7}">
      <dgm:prSet phldrT="[Text]" custT="1"/>
      <dgm:spPr>
        <a:ln>
          <a:solidFill>
            <a:srgbClr val="2D7C81"/>
          </a:solidFill>
        </a:ln>
      </dgm:spPr>
      <dgm:t>
        <a:bodyPr/>
        <a:lstStyle/>
        <a:p>
          <a:r>
            <a:rPr lang="en-GB" sz="1600" err="1"/>
            <a:t>fordi</a:t>
          </a:r>
          <a:endParaRPr lang="en-GB" sz="1600"/>
        </a:p>
      </dgm:t>
    </dgm:pt>
    <dgm:pt modelId="{687FA513-108C-4BA8-8F0D-7B3E148420DC}" type="parTrans" cxnId="{44BACBF8-0D5B-4D11-A444-2868FC5F3F92}">
      <dgm:prSet/>
      <dgm:spPr/>
      <dgm:t>
        <a:bodyPr/>
        <a:lstStyle/>
        <a:p>
          <a:endParaRPr lang="en-GB"/>
        </a:p>
      </dgm:t>
    </dgm:pt>
    <dgm:pt modelId="{D7D6B506-3CC9-43FD-9EA7-ABBB351AFBC3}" type="sibTrans" cxnId="{44BACBF8-0D5B-4D11-A444-2868FC5F3F92}">
      <dgm:prSet/>
      <dgm:spPr/>
      <dgm:t>
        <a:bodyPr/>
        <a:lstStyle/>
        <a:p>
          <a:endParaRPr lang="en-GB"/>
        </a:p>
      </dgm:t>
    </dgm:pt>
    <dgm:pt modelId="{C7CB940C-C098-4F97-A85A-9904B656B53A}">
      <dgm:prSet phldrT="[Text]"/>
      <dgm:spPr>
        <a:solidFill>
          <a:srgbClr val="2D7C81"/>
        </a:solidFill>
        <a:ln>
          <a:solidFill>
            <a:srgbClr val="2D7C81"/>
          </a:solidFill>
        </a:ln>
      </dgm:spPr>
      <dgm:t>
        <a:bodyPr/>
        <a:lstStyle/>
        <a:p>
          <a:r>
            <a:rPr lang="en-GB"/>
            <a:t>3 </a:t>
          </a:r>
          <a:r>
            <a:rPr lang="en-GB" err="1"/>
            <a:t>Hvorfor</a:t>
          </a:r>
          <a:r>
            <a:rPr lang="en-GB"/>
            <a:t>?</a:t>
          </a:r>
        </a:p>
      </dgm:t>
    </dgm:pt>
    <dgm:pt modelId="{4BA07D4C-A595-4F00-803A-22DC78AF8534}" type="parTrans" cxnId="{5A3E6597-0A01-410C-8B5E-2F8E884F6850}">
      <dgm:prSet/>
      <dgm:spPr/>
      <dgm:t>
        <a:bodyPr/>
        <a:lstStyle/>
        <a:p>
          <a:endParaRPr lang="en-GB"/>
        </a:p>
      </dgm:t>
    </dgm:pt>
    <dgm:pt modelId="{70EC7178-57DF-4270-ADC7-7904A75FFDCB}" type="sibTrans" cxnId="{5A3E6597-0A01-410C-8B5E-2F8E884F6850}">
      <dgm:prSet/>
      <dgm:spPr/>
      <dgm:t>
        <a:bodyPr/>
        <a:lstStyle/>
        <a:p>
          <a:endParaRPr lang="en-GB"/>
        </a:p>
      </dgm:t>
    </dgm:pt>
    <dgm:pt modelId="{0100D682-EB33-4565-83DD-92D5ED084A13}">
      <dgm:prSet phldrT="[Text]" custT="1"/>
      <dgm:spPr>
        <a:ln>
          <a:solidFill>
            <a:srgbClr val="2D7C81"/>
          </a:solidFill>
        </a:ln>
      </dgm:spPr>
      <dgm:t>
        <a:bodyPr/>
        <a:lstStyle/>
        <a:p>
          <a:r>
            <a:rPr lang="nb-NO" sz="1600"/>
            <a:t>fordi</a:t>
          </a:r>
          <a:endParaRPr lang="en-GB" sz="1600"/>
        </a:p>
      </dgm:t>
    </dgm:pt>
    <dgm:pt modelId="{F0CCF619-3DA3-48FD-8E31-5A029858B879}" type="parTrans" cxnId="{6ED0F6B9-F78A-44A9-8EE0-79840CB78D5B}">
      <dgm:prSet/>
      <dgm:spPr/>
      <dgm:t>
        <a:bodyPr/>
        <a:lstStyle/>
        <a:p>
          <a:endParaRPr lang="en-GB"/>
        </a:p>
      </dgm:t>
    </dgm:pt>
    <dgm:pt modelId="{7D31840F-669F-461D-B956-27205A8923EE}" type="sibTrans" cxnId="{6ED0F6B9-F78A-44A9-8EE0-79840CB78D5B}">
      <dgm:prSet/>
      <dgm:spPr/>
      <dgm:t>
        <a:bodyPr/>
        <a:lstStyle/>
        <a:p>
          <a:endParaRPr lang="en-GB"/>
        </a:p>
      </dgm:t>
    </dgm:pt>
    <dgm:pt modelId="{9BFEEB7B-2CA0-43D9-B4E8-FE9C40EE7CCF}">
      <dgm:prSet phldrT="[Text]"/>
      <dgm:spPr>
        <a:solidFill>
          <a:srgbClr val="2D7C81"/>
        </a:solidFill>
        <a:ln>
          <a:solidFill>
            <a:srgbClr val="2D7C81"/>
          </a:solidFill>
        </a:ln>
      </dgm:spPr>
      <dgm:t>
        <a:bodyPr/>
        <a:lstStyle/>
        <a:p>
          <a:r>
            <a:rPr lang="en-GB"/>
            <a:t>4 </a:t>
          </a:r>
          <a:r>
            <a:rPr lang="en-GB" err="1"/>
            <a:t>Hvorfor</a:t>
          </a:r>
          <a:r>
            <a:rPr lang="en-GB"/>
            <a:t>?</a:t>
          </a:r>
        </a:p>
      </dgm:t>
    </dgm:pt>
    <dgm:pt modelId="{7C912797-8238-4927-9B28-59E92CC7EC9E}" type="parTrans" cxnId="{64EC5520-BE42-4E1B-AF04-F4A9084C009E}">
      <dgm:prSet/>
      <dgm:spPr/>
      <dgm:t>
        <a:bodyPr/>
        <a:lstStyle/>
        <a:p>
          <a:endParaRPr lang="en-GB"/>
        </a:p>
      </dgm:t>
    </dgm:pt>
    <dgm:pt modelId="{DA595400-65AB-4139-9E8D-E4863BBA14A9}" type="sibTrans" cxnId="{64EC5520-BE42-4E1B-AF04-F4A9084C009E}">
      <dgm:prSet/>
      <dgm:spPr/>
      <dgm:t>
        <a:bodyPr/>
        <a:lstStyle/>
        <a:p>
          <a:endParaRPr lang="en-GB"/>
        </a:p>
      </dgm:t>
    </dgm:pt>
    <dgm:pt modelId="{01E45948-CC61-45AB-8F9E-C6897E61069C}">
      <dgm:prSet phldrT="[Text]"/>
      <dgm:spPr>
        <a:solidFill>
          <a:srgbClr val="2D7C81"/>
        </a:solidFill>
        <a:ln>
          <a:solidFill>
            <a:srgbClr val="2D7C81"/>
          </a:solidFill>
        </a:ln>
      </dgm:spPr>
      <dgm:t>
        <a:bodyPr/>
        <a:lstStyle/>
        <a:p>
          <a:r>
            <a:rPr lang="en-GB"/>
            <a:t>5 </a:t>
          </a:r>
          <a:r>
            <a:rPr lang="en-GB" err="1"/>
            <a:t>Hvorfor</a:t>
          </a:r>
          <a:r>
            <a:rPr lang="en-GB"/>
            <a:t>?</a:t>
          </a:r>
        </a:p>
      </dgm:t>
    </dgm:pt>
    <dgm:pt modelId="{D61C54C4-3325-4FB9-A812-522819E4C81D}" type="parTrans" cxnId="{F68A5284-9A0F-4F4B-BEEC-57C1AA042C26}">
      <dgm:prSet/>
      <dgm:spPr/>
      <dgm:t>
        <a:bodyPr/>
        <a:lstStyle/>
        <a:p>
          <a:endParaRPr lang="en-GB"/>
        </a:p>
      </dgm:t>
    </dgm:pt>
    <dgm:pt modelId="{225BD991-DA1A-4109-A80C-ED85FBFD940D}" type="sibTrans" cxnId="{F68A5284-9A0F-4F4B-BEEC-57C1AA042C26}">
      <dgm:prSet/>
      <dgm:spPr/>
      <dgm:t>
        <a:bodyPr/>
        <a:lstStyle/>
        <a:p>
          <a:endParaRPr lang="en-GB"/>
        </a:p>
      </dgm:t>
    </dgm:pt>
    <dgm:pt modelId="{3AD8A5F1-2457-48AB-9638-F14F4C79718E}">
      <dgm:prSet custT="1"/>
      <dgm:spPr>
        <a:ln>
          <a:solidFill>
            <a:srgbClr val="2D7C81"/>
          </a:solidFill>
        </a:ln>
      </dgm:spPr>
      <dgm:t>
        <a:bodyPr/>
        <a:lstStyle/>
        <a:p>
          <a:pPr>
            <a:buFont typeface="Arial" panose="020B0604020202020204" pitchFamily="34" charset="0"/>
            <a:buChar char="•"/>
          </a:pPr>
          <a:r>
            <a:rPr lang="nb-NO" sz="1600"/>
            <a:t>fordi</a:t>
          </a:r>
          <a:endParaRPr lang="en-GB" sz="1600"/>
        </a:p>
      </dgm:t>
    </dgm:pt>
    <dgm:pt modelId="{0C725E07-79C5-4329-AC6F-7E90AE244488}" type="parTrans" cxnId="{D7539699-DE83-42B2-B360-9E50EB00674F}">
      <dgm:prSet/>
      <dgm:spPr/>
      <dgm:t>
        <a:bodyPr/>
        <a:lstStyle/>
        <a:p>
          <a:endParaRPr lang="en-GB"/>
        </a:p>
      </dgm:t>
    </dgm:pt>
    <dgm:pt modelId="{A2EF54D5-C675-4E72-85F8-B85EA8CA2B01}" type="sibTrans" cxnId="{D7539699-DE83-42B2-B360-9E50EB00674F}">
      <dgm:prSet/>
      <dgm:spPr/>
      <dgm:t>
        <a:bodyPr/>
        <a:lstStyle/>
        <a:p>
          <a:endParaRPr lang="en-GB"/>
        </a:p>
      </dgm:t>
    </dgm:pt>
    <dgm:pt modelId="{13496B56-6EF3-47B6-8D15-9239393A4A2C}">
      <dgm:prSet custT="1"/>
      <dgm:spPr>
        <a:ln>
          <a:solidFill>
            <a:srgbClr val="2D7C81"/>
          </a:solidFill>
        </a:ln>
      </dgm:spPr>
      <dgm:t>
        <a:bodyPr/>
        <a:lstStyle/>
        <a:p>
          <a:r>
            <a:rPr lang="nb-NO" sz="1600"/>
            <a:t>fordi</a:t>
          </a:r>
          <a:endParaRPr lang="en-GB" sz="1600"/>
        </a:p>
      </dgm:t>
    </dgm:pt>
    <dgm:pt modelId="{41AA0835-589E-4E88-A4B1-9B150861FE98}" type="parTrans" cxnId="{645CFBE6-A28D-4B7F-A1BA-C9B259C14524}">
      <dgm:prSet/>
      <dgm:spPr/>
      <dgm:t>
        <a:bodyPr/>
        <a:lstStyle/>
        <a:p>
          <a:endParaRPr lang="en-GB"/>
        </a:p>
      </dgm:t>
    </dgm:pt>
    <dgm:pt modelId="{170C4B5C-1E0F-40C4-A81A-BC1AFF5444E2}" type="sibTrans" cxnId="{645CFBE6-A28D-4B7F-A1BA-C9B259C14524}">
      <dgm:prSet/>
      <dgm:spPr/>
      <dgm:t>
        <a:bodyPr/>
        <a:lstStyle/>
        <a:p>
          <a:endParaRPr lang="en-GB"/>
        </a:p>
      </dgm:t>
    </dgm:pt>
    <dgm:pt modelId="{27DD8275-B5B4-4506-81CB-E2E34E94AEB6}">
      <dgm:prSet phldrT="[Text]" custT="1"/>
      <dgm:spPr>
        <a:ln>
          <a:solidFill>
            <a:srgbClr val="2D7C81"/>
          </a:solidFill>
        </a:ln>
      </dgm:spPr>
      <dgm:t>
        <a:bodyPr/>
        <a:lstStyle/>
        <a:p>
          <a:r>
            <a:rPr lang="nb-NO" sz="1600"/>
            <a:t>fordi.....</a:t>
          </a:r>
          <a:endParaRPr lang="en-GB" sz="1600"/>
        </a:p>
      </dgm:t>
    </dgm:pt>
    <dgm:pt modelId="{7062D56F-236A-48F0-B779-9EEA66226D6E}" type="parTrans" cxnId="{A85FEDCD-24FB-4166-800B-CFAC3AD4BCF1}">
      <dgm:prSet/>
      <dgm:spPr/>
      <dgm:t>
        <a:bodyPr/>
        <a:lstStyle/>
        <a:p>
          <a:endParaRPr lang="en-GB"/>
        </a:p>
      </dgm:t>
    </dgm:pt>
    <dgm:pt modelId="{2900A9D9-9D5D-4E8F-8696-ABAB5C162A37}" type="sibTrans" cxnId="{A85FEDCD-24FB-4166-800B-CFAC3AD4BCF1}">
      <dgm:prSet/>
      <dgm:spPr/>
      <dgm:t>
        <a:bodyPr/>
        <a:lstStyle/>
        <a:p>
          <a:endParaRPr lang="en-GB"/>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D7C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rgbClr val="2D7C81"/>
        </a:solidFill>
        <a:ln>
          <a:solidFill>
            <a:srgbClr val="2D7C81"/>
          </a:solidFill>
        </a:ln>
      </dgm:spPr>
      <dgm:t>
        <a:bodyPr/>
        <a:lstStyle/>
        <a:p>
          <a:r>
            <a:rPr lang="en-GB"/>
            <a:t>1 </a:t>
          </a:r>
          <a:r>
            <a:rPr lang="en-GB" err="1"/>
            <a:t>Hvorfor</a:t>
          </a:r>
          <a:r>
            <a:rPr lang="en-GB"/>
            <a:t>?</a:t>
          </a:r>
        </a:p>
      </dgm:t>
    </dgm:pt>
    <dgm:pt modelId="{8EFEC3E4-19D5-4A96-9348-EAF1E8EB6BAE}" type="parTrans" cxnId="{ACAA81BA-12AA-4139-A675-AF7A719E87D9}">
      <dgm:prSet/>
      <dgm:spPr/>
      <dgm:t>
        <a:bodyPr/>
        <a:lstStyle/>
        <a:p>
          <a:endParaRPr lang="en-GB"/>
        </a:p>
      </dgm:t>
    </dgm:pt>
    <dgm:pt modelId="{47EEF92B-04AC-42F2-9568-6372EA6ED22F}" type="sibTrans" cxnId="{ACAA81BA-12AA-4139-A675-AF7A719E87D9}">
      <dgm:prSet/>
      <dgm:spPr/>
      <dgm:t>
        <a:bodyPr/>
        <a:lstStyle/>
        <a:p>
          <a:endParaRPr lang="en-GB"/>
        </a:p>
      </dgm:t>
    </dgm:pt>
    <dgm:pt modelId="{89A57BDF-84C3-4E0D-97A5-B677FCBC6844}">
      <dgm:prSet phldrT="[Text]"/>
      <dgm:spPr>
        <a:solidFill>
          <a:srgbClr val="2D7C81"/>
        </a:solidFill>
        <a:ln>
          <a:solidFill>
            <a:srgbClr val="2D7C81"/>
          </a:solidFill>
        </a:ln>
      </dgm:spPr>
      <dgm:t>
        <a:bodyPr/>
        <a:lstStyle/>
        <a:p>
          <a:r>
            <a:rPr lang="en-GB"/>
            <a:t>2 </a:t>
          </a:r>
          <a:r>
            <a:rPr lang="en-GB" err="1"/>
            <a:t>Hvorfor</a:t>
          </a:r>
          <a:r>
            <a:rPr lang="en-GB"/>
            <a:t>?</a:t>
          </a:r>
        </a:p>
      </dgm:t>
    </dgm:pt>
    <dgm:pt modelId="{41000487-6554-41AC-9000-559CB947EBE3}" type="parTrans" cxnId="{6B3AFD42-D042-4054-ABA5-FC42F4946D7F}">
      <dgm:prSet/>
      <dgm:spPr/>
      <dgm:t>
        <a:bodyPr/>
        <a:lstStyle/>
        <a:p>
          <a:endParaRPr lang="en-GB"/>
        </a:p>
      </dgm:t>
    </dgm:pt>
    <dgm:pt modelId="{A5876422-2BD7-4A1C-981B-2E43F6AECA30}" type="sibTrans" cxnId="{6B3AFD42-D042-4054-ABA5-FC42F4946D7F}">
      <dgm:prSet/>
      <dgm:spPr/>
      <dgm:t>
        <a:bodyPr/>
        <a:lstStyle/>
        <a:p>
          <a:endParaRPr lang="en-GB"/>
        </a:p>
      </dgm:t>
    </dgm:pt>
    <dgm:pt modelId="{93593719-4EEC-412C-BA0C-0A5CCEEE11C7}">
      <dgm:prSet phldrT="[Text]" custT="1"/>
      <dgm:spPr>
        <a:ln>
          <a:solidFill>
            <a:srgbClr val="2D7C81"/>
          </a:solidFill>
        </a:ln>
      </dgm:spPr>
      <dgm:t>
        <a:bodyPr/>
        <a:lstStyle/>
        <a:p>
          <a:r>
            <a:rPr lang="en-GB" sz="1600" err="1"/>
            <a:t>fordi</a:t>
          </a:r>
          <a:endParaRPr lang="en-GB" sz="1600"/>
        </a:p>
      </dgm:t>
    </dgm:pt>
    <dgm:pt modelId="{687FA513-108C-4BA8-8F0D-7B3E148420DC}" type="parTrans" cxnId="{44BACBF8-0D5B-4D11-A444-2868FC5F3F92}">
      <dgm:prSet/>
      <dgm:spPr/>
      <dgm:t>
        <a:bodyPr/>
        <a:lstStyle/>
        <a:p>
          <a:endParaRPr lang="en-GB"/>
        </a:p>
      </dgm:t>
    </dgm:pt>
    <dgm:pt modelId="{D7D6B506-3CC9-43FD-9EA7-ABBB351AFBC3}" type="sibTrans" cxnId="{44BACBF8-0D5B-4D11-A444-2868FC5F3F92}">
      <dgm:prSet/>
      <dgm:spPr/>
      <dgm:t>
        <a:bodyPr/>
        <a:lstStyle/>
        <a:p>
          <a:endParaRPr lang="en-GB"/>
        </a:p>
      </dgm:t>
    </dgm:pt>
    <dgm:pt modelId="{C7CB940C-C098-4F97-A85A-9904B656B53A}">
      <dgm:prSet phldrT="[Text]"/>
      <dgm:spPr>
        <a:solidFill>
          <a:srgbClr val="2D7C81"/>
        </a:solidFill>
        <a:ln>
          <a:solidFill>
            <a:srgbClr val="2D7C81"/>
          </a:solidFill>
        </a:ln>
      </dgm:spPr>
      <dgm:t>
        <a:bodyPr/>
        <a:lstStyle/>
        <a:p>
          <a:r>
            <a:rPr lang="en-GB"/>
            <a:t>3 </a:t>
          </a:r>
          <a:r>
            <a:rPr lang="en-GB" err="1"/>
            <a:t>Hvorfor</a:t>
          </a:r>
          <a:r>
            <a:rPr lang="en-GB"/>
            <a:t>?</a:t>
          </a:r>
        </a:p>
      </dgm:t>
    </dgm:pt>
    <dgm:pt modelId="{4BA07D4C-A595-4F00-803A-22DC78AF8534}" type="parTrans" cxnId="{5A3E6597-0A01-410C-8B5E-2F8E884F6850}">
      <dgm:prSet/>
      <dgm:spPr/>
      <dgm:t>
        <a:bodyPr/>
        <a:lstStyle/>
        <a:p>
          <a:endParaRPr lang="en-GB"/>
        </a:p>
      </dgm:t>
    </dgm:pt>
    <dgm:pt modelId="{70EC7178-57DF-4270-ADC7-7904A75FFDCB}" type="sibTrans" cxnId="{5A3E6597-0A01-410C-8B5E-2F8E884F6850}">
      <dgm:prSet/>
      <dgm:spPr/>
      <dgm:t>
        <a:bodyPr/>
        <a:lstStyle/>
        <a:p>
          <a:endParaRPr lang="en-GB"/>
        </a:p>
      </dgm:t>
    </dgm:pt>
    <dgm:pt modelId="{0100D682-EB33-4565-83DD-92D5ED084A13}">
      <dgm:prSet phldrT="[Text]" custT="1"/>
      <dgm:spPr>
        <a:ln>
          <a:solidFill>
            <a:srgbClr val="2D7C81"/>
          </a:solidFill>
        </a:ln>
      </dgm:spPr>
      <dgm:t>
        <a:bodyPr/>
        <a:lstStyle/>
        <a:p>
          <a:r>
            <a:rPr lang="nb-NO" sz="1600"/>
            <a:t>fordi</a:t>
          </a:r>
          <a:endParaRPr lang="en-GB" sz="1600"/>
        </a:p>
      </dgm:t>
    </dgm:pt>
    <dgm:pt modelId="{F0CCF619-3DA3-48FD-8E31-5A029858B879}" type="parTrans" cxnId="{6ED0F6B9-F78A-44A9-8EE0-79840CB78D5B}">
      <dgm:prSet/>
      <dgm:spPr/>
      <dgm:t>
        <a:bodyPr/>
        <a:lstStyle/>
        <a:p>
          <a:endParaRPr lang="en-GB"/>
        </a:p>
      </dgm:t>
    </dgm:pt>
    <dgm:pt modelId="{7D31840F-669F-461D-B956-27205A8923EE}" type="sibTrans" cxnId="{6ED0F6B9-F78A-44A9-8EE0-79840CB78D5B}">
      <dgm:prSet/>
      <dgm:spPr/>
      <dgm:t>
        <a:bodyPr/>
        <a:lstStyle/>
        <a:p>
          <a:endParaRPr lang="en-GB"/>
        </a:p>
      </dgm:t>
    </dgm:pt>
    <dgm:pt modelId="{9BFEEB7B-2CA0-43D9-B4E8-FE9C40EE7CCF}">
      <dgm:prSet phldrT="[Text]"/>
      <dgm:spPr>
        <a:solidFill>
          <a:srgbClr val="2D7C81"/>
        </a:solidFill>
        <a:ln>
          <a:solidFill>
            <a:srgbClr val="2D7C81"/>
          </a:solidFill>
        </a:ln>
      </dgm:spPr>
      <dgm:t>
        <a:bodyPr/>
        <a:lstStyle/>
        <a:p>
          <a:r>
            <a:rPr lang="en-GB"/>
            <a:t>4 </a:t>
          </a:r>
          <a:r>
            <a:rPr lang="en-GB" err="1"/>
            <a:t>Hvorfor</a:t>
          </a:r>
          <a:r>
            <a:rPr lang="en-GB"/>
            <a:t>?</a:t>
          </a:r>
        </a:p>
      </dgm:t>
    </dgm:pt>
    <dgm:pt modelId="{7C912797-8238-4927-9B28-59E92CC7EC9E}" type="parTrans" cxnId="{64EC5520-BE42-4E1B-AF04-F4A9084C009E}">
      <dgm:prSet/>
      <dgm:spPr/>
      <dgm:t>
        <a:bodyPr/>
        <a:lstStyle/>
        <a:p>
          <a:endParaRPr lang="en-GB"/>
        </a:p>
      </dgm:t>
    </dgm:pt>
    <dgm:pt modelId="{DA595400-65AB-4139-9E8D-E4863BBA14A9}" type="sibTrans" cxnId="{64EC5520-BE42-4E1B-AF04-F4A9084C009E}">
      <dgm:prSet/>
      <dgm:spPr/>
      <dgm:t>
        <a:bodyPr/>
        <a:lstStyle/>
        <a:p>
          <a:endParaRPr lang="en-GB"/>
        </a:p>
      </dgm:t>
    </dgm:pt>
    <dgm:pt modelId="{01E45948-CC61-45AB-8F9E-C6897E61069C}">
      <dgm:prSet phldrT="[Text]"/>
      <dgm:spPr>
        <a:solidFill>
          <a:srgbClr val="2D7C81"/>
        </a:solidFill>
        <a:ln>
          <a:solidFill>
            <a:srgbClr val="2D7C81"/>
          </a:solidFill>
        </a:ln>
      </dgm:spPr>
      <dgm:t>
        <a:bodyPr/>
        <a:lstStyle/>
        <a:p>
          <a:r>
            <a:rPr lang="en-GB"/>
            <a:t>5 </a:t>
          </a:r>
          <a:r>
            <a:rPr lang="en-GB" err="1"/>
            <a:t>Hvorfor</a:t>
          </a:r>
          <a:r>
            <a:rPr lang="en-GB"/>
            <a:t>?</a:t>
          </a:r>
        </a:p>
      </dgm:t>
    </dgm:pt>
    <dgm:pt modelId="{D61C54C4-3325-4FB9-A812-522819E4C81D}" type="parTrans" cxnId="{F68A5284-9A0F-4F4B-BEEC-57C1AA042C26}">
      <dgm:prSet/>
      <dgm:spPr/>
      <dgm:t>
        <a:bodyPr/>
        <a:lstStyle/>
        <a:p>
          <a:endParaRPr lang="en-GB"/>
        </a:p>
      </dgm:t>
    </dgm:pt>
    <dgm:pt modelId="{225BD991-DA1A-4109-A80C-ED85FBFD940D}" type="sibTrans" cxnId="{F68A5284-9A0F-4F4B-BEEC-57C1AA042C26}">
      <dgm:prSet/>
      <dgm:spPr/>
      <dgm:t>
        <a:bodyPr/>
        <a:lstStyle/>
        <a:p>
          <a:endParaRPr lang="en-GB"/>
        </a:p>
      </dgm:t>
    </dgm:pt>
    <dgm:pt modelId="{3AD8A5F1-2457-48AB-9638-F14F4C79718E}">
      <dgm:prSet custT="1"/>
      <dgm:spPr>
        <a:ln>
          <a:solidFill>
            <a:srgbClr val="2D7C81"/>
          </a:solidFill>
        </a:ln>
      </dgm:spPr>
      <dgm:t>
        <a:bodyPr/>
        <a:lstStyle/>
        <a:p>
          <a:pPr>
            <a:buFont typeface="Arial" panose="020B0604020202020204" pitchFamily="34" charset="0"/>
            <a:buChar char="•"/>
          </a:pPr>
          <a:r>
            <a:rPr lang="nb-NO" sz="1600"/>
            <a:t>fordi</a:t>
          </a:r>
          <a:endParaRPr lang="en-GB" sz="1600"/>
        </a:p>
      </dgm:t>
    </dgm:pt>
    <dgm:pt modelId="{0C725E07-79C5-4329-AC6F-7E90AE244488}" type="parTrans" cxnId="{D7539699-DE83-42B2-B360-9E50EB00674F}">
      <dgm:prSet/>
      <dgm:spPr/>
      <dgm:t>
        <a:bodyPr/>
        <a:lstStyle/>
        <a:p>
          <a:endParaRPr lang="en-GB"/>
        </a:p>
      </dgm:t>
    </dgm:pt>
    <dgm:pt modelId="{A2EF54D5-C675-4E72-85F8-B85EA8CA2B01}" type="sibTrans" cxnId="{D7539699-DE83-42B2-B360-9E50EB00674F}">
      <dgm:prSet/>
      <dgm:spPr/>
      <dgm:t>
        <a:bodyPr/>
        <a:lstStyle/>
        <a:p>
          <a:endParaRPr lang="en-GB"/>
        </a:p>
      </dgm:t>
    </dgm:pt>
    <dgm:pt modelId="{13496B56-6EF3-47B6-8D15-9239393A4A2C}">
      <dgm:prSet custT="1"/>
      <dgm:spPr>
        <a:ln>
          <a:solidFill>
            <a:srgbClr val="2D7C81"/>
          </a:solidFill>
        </a:ln>
      </dgm:spPr>
      <dgm:t>
        <a:bodyPr/>
        <a:lstStyle/>
        <a:p>
          <a:r>
            <a:rPr lang="nb-NO" sz="1600"/>
            <a:t>fordi</a:t>
          </a:r>
          <a:endParaRPr lang="en-GB" sz="1600"/>
        </a:p>
      </dgm:t>
    </dgm:pt>
    <dgm:pt modelId="{41AA0835-589E-4E88-A4B1-9B150861FE98}" type="parTrans" cxnId="{645CFBE6-A28D-4B7F-A1BA-C9B259C14524}">
      <dgm:prSet/>
      <dgm:spPr/>
      <dgm:t>
        <a:bodyPr/>
        <a:lstStyle/>
        <a:p>
          <a:endParaRPr lang="en-GB"/>
        </a:p>
      </dgm:t>
    </dgm:pt>
    <dgm:pt modelId="{170C4B5C-1E0F-40C4-A81A-BC1AFF5444E2}" type="sibTrans" cxnId="{645CFBE6-A28D-4B7F-A1BA-C9B259C14524}">
      <dgm:prSet/>
      <dgm:spPr/>
      <dgm:t>
        <a:bodyPr/>
        <a:lstStyle/>
        <a:p>
          <a:endParaRPr lang="en-GB"/>
        </a:p>
      </dgm:t>
    </dgm:pt>
    <dgm:pt modelId="{27DD8275-B5B4-4506-81CB-E2E34E94AEB6}">
      <dgm:prSet phldrT="[Text]" custT="1"/>
      <dgm:spPr>
        <a:ln>
          <a:solidFill>
            <a:srgbClr val="2D7C81"/>
          </a:solidFill>
        </a:ln>
      </dgm:spPr>
      <dgm:t>
        <a:bodyPr/>
        <a:lstStyle/>
        <a:p>
          <a:r>
            <a:rPr lang="nb-NO" sz="1600"/>
            <a:t>fordi.....</a:t>
          </a:r>
          <a:endParaRPr lang="en-GB" sz="1600"/>
        </a:p>
      </dgm:t>
    </dgm:pt>
    <dgm:pt modelId="{7062D56F-236A-48F0-B779-9EEA66226D6E}" type="parTrans" cxnId="{A85FEDCD-24FB-4166-800B-CFAC3AD4BCF1}">
      <dgm:prSet/>
      <dgm:spPr/>
      <dgm:t>
        <a:bodyPr/>
        <a:lstStyle/>
        <a:p>
          <a:endParaRPr lang="en-GB"/>
        </a:p>
      </dgm:t>
    </dgm:pt>
    <dgm:pt modelId="{2900A9D9-9D5D-4E8F-8696-ABAB5C162A37}" type="sibTrans" cxnId="{A85FEDCD-24FB-4166-800B-CFAC3AD4BCF1}">
      <dgm:prSet/>
      <dgm:spPr/>
      <dgm:t>
        <a:bodyPr/>
        <a:lstStyle/>
        <a:p>
          <a:endParaRPr lang="en-GB"/>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D7C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12700" y="112758"/>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1 </a:t>
          </a:r>
          <a:r>
            <a:rPr lang="en-GB" sz="800" kern="1200" err="1"/>
            <a:t>Hvorfor</a:t>
          </a:r>
          <a:r>
            <a:rPr lang="en-GB" sz="800" kern="1200"/>
            <a:t>?</a:t>
          </a:r>
        </a:p>
      </dsp:txBody>
      <dsp:txXfrm rot="-5400000">
        <a:off x="1" y="263027"/>
        <a:ext cx="525937" cy="225401"/>
      </dsp:txXfrm>
    </dsp:sp>
    <dsp:sp modelId="{DD79604E-07DD-4477-9556-24962BE54139}">
      <dsp:nvSpPr>
        <dsp:cNvPr id="0" name=""/>
        <dsp:cNvSpPr/>
      </dsp:nvSpPr>
      <dsp:spPr>
        <a:xfrm rot="5400000">
          <a:off x="3962133" y="-3436138"/>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23898"/>
        <a:ext cx="7336922" cy="440690"/>
      </dsp:txXfrm>
    </dsp:sp>
    <dsp:sp modelId="{710E2673-7AA7-4521-A6BC-A739EB4C818B}">
      <dsp:nvSpPr>
        <dsp:cNvPr id="0" name=""/>
        <dsp:cNvSpPr/>
      </dsp:nvSpPr>
      <dsp:spPr>
        <a:xfrm rot="5400000">
          <a:off x="-112700" y="721326"/>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2 </a:t>
          </a:r>
          <a:r>
            <a:rPr lang="en-GB" sz="800" kern="1200" err="1"/>
            <a:t>Hvorfor</a:t>
          </a:r>
          <a:r>
            <a:rPr lang="en-GB" sz="800" kern="1200"/>
            <a:t>?</a:t>
          </a:r>
        </a:p>
      </dsp:txBody>
      <dsp:txXfrm rot="-5400000">
        <a:off x="1" y="871595"/>
        <a:ext cx="525937" cy="225401"/>
      </dsp:txXfrm>
    </dsp:sp>
    <dsp:sp modelId="{F29A4509-7EAB-4B61-A8EF-BBA2B628A5A9}">
      <dsp:nvSpPr>
        <dsp:cNvPr id="0" name=""/>
        <dsp:cNvSpPr/>
      </dsp:nvSpPr>
      <dsp:spPr>
        <a:xfrm rot="5400000">
          <a:off x="3962133" y="-2808125"/>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err="1"/>
            <a:t>fordi</a:t>
          </a:r>
          <a:endParaRPr lang="en-GB" sz="1600" kern="1200"/>
        </a:p>
      </dsp:txBody>
      <dsp:txXfrm rot="-5400000">
        <a:off x="525937" y="651911"/>
        <a:ext cx="7336922" cy="440690"/>
      </dsp:txXfrm>
    </dsp:sp>
    <dsp:sp modelId="{01B880AC-F773-49E3-9468-A8901E154D0E}">
      <dsp:nvSpPr>
        <dsp:cNvPr id="0" name=""/>
        <dsp:cNvSpPr/>
      </dsp:nvSpPr>
      <dsp:spPr>
        <a:xfrm rot="5400000">
          <a:off x="-112700" y="1368783"/>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3 </a:t>
          </a:r>
          <a:r>
            <a:rPr lang="en-GB" sz="800" kern="1200" err="1"/>
            <a:t>Hvorfor</a:t>
          </a:r>
          <a:r>
            <a:rPr lang="en-GB" sz="800" kern="1200"/>
            <a:t>?</a:t>
          </a:r>
        </a:p>
      </dsp:txBody>
      <dsp:txXfrm rot="-5400000">
        <a:off x="1" y="1519052"/>
        <a:ext cx="525937" cy="225401"/>
      </dsp:txXfrm>
    </dsp:sp>
    <dsp:sp modelId="{56850FA9-EB72-4B49-8A1A-24481CD91015}">
      <dsp:nvSpPr>
        <dsp:cNvPr id="0" name=""/>
        <dsp:cNvSpPr/>
      </dsp:nvSpPr>
      <dsp:spPr>
        <a:xfrm rot="5400000">
          <a:off x="3962133" y="-2180113"/>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1279923"/>
        <a:ext cx="7336922" cy="440690"/>
      </dsp:txXfrm>
    </dsp:sp>
    <dsp:sp modelId="{52A057A8-C7A0-45F7-81EF-7E45D83D5159}">
      <dsp:nvSpPr>
        <dsp:cNvPr id="0" name=""/>
        <dsp:cNvSpPr/>
      </dsp:nvSpPr>
      <dsp:spPr>
        <a:xfrm rot="5400000">
          <a:off x="-112700" y="1996795"/>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4 </a:t>
          </a:r>
          <a:r>
            <a:rPr lang="en-GB" sz="800" kern="1200" err="1"/>
            <a:t>Hvorfor</a:t>
          </a:r>
          <a:r>
            <a:rPr lang="en-GB" sz="800" kern="1200"/>
            <a:t>?</a:t>
          </a:r>
        </a:p>
      </dsp:txBody>
      <dsp:txXfrm rot="-5400000">
        <a:off x="1" y="2147064"/>
        <a:ext cx="525937" cy="225401"/>
      </dsp:txXfrm>
    </dsp:sp>
    <dsp:sp modelId="{D4C96811-2EA2-4073-AC53-EA3A62989495}">
      <dsp:nvSpPr>
        <dsp:cNvPr id="0" name=""/>
        <dsp:cNvSpPr/>
      </dsp:nvSpPr>
      <dsp:spPr>
        <a:xfrm rot="5400000">
          <a:off x="3962133" y="-1552101"/>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t>fordi</a:t>
          </a:r>
          <a:endParaRPr lang="en-GB" sz="1600" kern="1200"/>
        </a:p>
      </dsp:txBody>
      <dsp:txXfrm rot="-5400000">
        <a:off x="525937" y="1907935"/>
        <a:ext cx="7336922" cy="440690"/>
      </dsp:txXfrm>
    </dsp:sp>
    <dsp:sp modelId="{128FD427-85D1-4220-83CF-D62694AD7D49}">
      <dsp:nvSpPr>
        <dsp:cNvPr id="0" name=""/>
        <dsp:cNvSpPr/>
      </dsp:nvSpPr>
      <dsp:spPr>
        <a:xfrm rot="5400000">
          <a:off x="-112700" y="2624807"/>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5 </a:t>
          </a:r>
          <a:r>
            <a:rPr lang="en-GB" sz="800" kern="1200" err="1"/>
            <a:t>Hvorfor</a:t>
          </a:r>
          <a:r>
            <a:rPr lang="en-GB" sz="800" kern="1200"/>
            <a:t>?</a:t>
          </a:r>
        </a:p>
      </dsp:txBody>
      <dsp:txXfrm rot="-5400000">
        <a:off x="1" y="2775076"/>
        <a:ext cx="525937" cy="225401"/>
      </dsp:txXfrm>
    </dsp:sp>
    <dsp:sp modelId="{88D6F6C5-124C-4A16-86A2-862AA5D019F7}">
      <dsp:nvSpPr>
        <dsp:cNvPr id="0" name=""/>
        <dsp:cNvSpPr/>
      </dsp:nvSpPr>
      <dsp:spPr>
        <a:xfrm rot="5400000">
          <a:off x="3962133" y="-924089"/>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2535947"/>
        <a:ext cx="7336922" cy="440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12700" y="112758"/>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1 </a:t>
          </a:r>
          <a:r>
            <a:rPr lang="en-GB" sz="800" kern="1200" err="1"/>
            <a:t>Hvorfor</a:t>
          </a:r>
          <a:r>
            <a:rPr lang="en-GB" sz="800" kern="1200"/>
            <a:t>?</a:t>
          </a:r>
        </a:p>
      </dsp:txBody>
      <dsp:txXfrm rot="-5400000">
        <a:off x="1" y="263027"/>
        <a:ext cx="525937" cy="225401"/>
      </dsp:txXfrm>
    </dsp:sp>
    <dsp:sp modelId="{DD79604E-07DD-4477-9556-24962BE54139}">
      <dsp:nvSpPr>
        <dsp:cNvPr id="0" name=""/>
        <dsp:cNvSpPr/>
      </dsp:nvSpPr>
      <dsp:spPr>
        <a:xfrm rot="5400000">
          <a:off x="3962133" y="-3436138"/>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23898"/>
        <a:ext cx="7336922" cy="440690"/>
      </dsp:txXfrm>
    </dsp:sp>
    <dsp:sp modelId="{710E2673-7AA7-4521-A6BC-A739EB4C818B}">
      <dsp:nvSpPr>
        <dsp:cNvPr id="0" name=""/>
        <dsp:cNvSpPr/>
      </dsp:nvSpPr>
      <dsp:spPr>
        <a:xfrm rot="5400000">
          <a:off x="-112700" y="721326"/>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2 </a:t>
          </a:r>
          <a:r>
            <a:rPr lang="en-GB" sz="800" kern="1200" err="1"/>
            <a:t>Hvorfor</a:t>
          </a:r>
          <a:r>
            <a:rPr lang="en-GB" sz="800" kern="1200"/>
            <a:t>?</a:t>
          </a:r>
        </a:p>
      </dsp:txBody>
      <dsp:txXfrm rot="-5400000">
        <a:off x="1" y="871595"/>
        <a:ext cx="525937" cy="225401"/>
      </dsp:txXfrm>
    </dsp:sp>
    <dsp:sp modelId="{F29A4509-7EAB-4B61-A8EF-BBA2B628A5A9}">
      <dsp:nvSpPr>
        <dsp:cNvPr id="0" name=""/>
        <dsp:cNvSpPr/>
      </dsp:nvSpPr>
      <dsp:spPr>
        <a:xfrm rot="5400000">
          <a:off x="3962133" y="-2808125"/>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err="1"/>
            <a:t>fordi</a:t>
          </a:r>
          <a:endParaRPr lang="en-GB" sz="1600" kern="1200"/>
        </a:p>
      </dsp:txBody>
      <dsp:txXfrm rot="-5400000">
        <a:off x="525937" y="651911"/>
        <a:ext cx="7336922" cy="440690"/>
      </dsp:txXfrm>
    </dsp:sp>
    <dsp:sp modelId="{01B880AC-F773-49E3-9468-A8901E154D0E}">
      <dsp:nvSpPr>
        <dsp:cNvPr id="0" name=""/>
        <dsp:cNvSpPr/>
      </dsp:nvSpPr>
      <dsp:spPr>
        <a:xfrm rot="5400000">
          <a:off x="-112700" y="1368783"/>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3 </a:t>
          </a:r>
          <a:r>
            <a:rPr lang="en-GB" sz="800" kern="1200" err="1"/>
            <a:t>Hvorfor</a:t>
          </a:r>
          <a:r>
            <a:rPr lang="en-GB" sz="800" kern="1200"/>
            <a:t>?</a:t>
          </a:r>
        </a:p>
      </dsp:txBody>
      <dsp:txXfrm rot="-5400000">
        <a:off x="1" y="1519052"/>
        <a:ext cx="525937" cy="225401"/>
      </dsp:txXfrm>
    </dsp:sp>
    <dsp:sp modelId="{56850FA9-EB72-4B49-8A1A-24481CD91015}">
      <dsp:nvSpPr>
        <dsp:cNvPr id="0" name=""/>
        <dsp:cNvSpPr/>
      </dsp:nvSpPr>
      <dsp:spPr>
        <a:xfrm rot="5400000">
          <a:off x="3962133" y="-2180113"/>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1279923"/>
        <a:ext cx="7336922" cy="440690"/>
      </dsp:txXfrm>
    </dsp:sp>
    <dsp:sp modelId="{52A057A8-C7A0-45F7-81EF-7E45D83D5159}">
      <dsp:nvSpPr>
        <dsp:cNvPr id="0" name=""/>
        <dsp:cNvSpPr/>
      </dsp:nvSpPr>
      <dsp:spPr>
        <a:xfrm rot="5400000">
          <a:off x="-112700" y="1996795"/>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4 </a:t>
          </a:r>
          <a:r>
            <a:rPr lang="en-GB" sz="800" kern="1200" err="1"/>
            <a:t>Hvorfor</a:t>
          </a:r>
          <a:r>
            <a:rPr lang="en-GB" sz="800" kern="1200"/>
            <a:t>?</a:t>
          </a:r>
        </a:p>
      </dsp:txBody>
      <dsp:txXfrm rot="-5400000">
        <a:off x="1" y="2147064"/>
        <a:ext cx="525937" cy="225401"/>
      </dsp:txXfrm>
    </dsp:sp>
    <dsp:sp modelId="{D4C96811-2EA2-4073-AC53-EA3A62989495}">
      <dsp:nvSpPr>
        <dsp:cNvPr id="0" name=""/>
        <dsp:cNvSpPr/>
      </dsp:nvSpPr>
      <dsp:spPr>
        <a:xfrm rot="5400000">
          <a:off x="3962133" y="-1552101"/>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t>fordi</a:t>
          </a:r>
          <a:endParaRPr lang="en-GB" sz="1600" kern="1200"/>
        </a:p>
      </dsp:txBody>
      <dsp:txXfrm rot="-5400000">
        <a:off x="525937" y="1907935"/>
        <a:ext cx="7336922" cy="440690"/>
      </dsp:txXfrm>
    </dsp:sp>
    <dsp:sp modelId="{128FD427-85D1-4220-83CF-D62694AD7D49}">
      <dsp:nvSpPr>
        <dsp:cNvPr id="0" name=""/>
        <dsp:cNvSpPr/>
      </dsp:nvSpPr>
      <dsp:spPr>
        <a:xfrm rot="5400000">
          <a:off x="-112700" y="2624807"/>
          <a:ext cx="751338" cy="525937"/>
        </a:xfrm>
        <a:prstGeom prst="chevron">
          <a:avLst/>
        </a:prstGeom>
        <a:solidFill>
          <a:srgbClr val="2D7C81"/>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5 </a:t>
          </a:r>
          <a:r>
            <a:rPr lang="en-GB" sz="800" kern="1200" err="1"/>
            <a:t>Hvorfor</a:t>
          </a:r>
          <a:r>
            <a:rPr lang="en-GB" sz="800" kern="1200"/>
            <a:t>?</a:t>
          </a:r>
        </a:p>
      </dsp:txBody>
      <dsp:txXfrm rot="-5400000">
        <a:off x="1" y="2775076"/>
        <a:ext cx="525937" cy="225401"/>
      </dsp:txXfrm>
    </dsp:sp>
    <dsp:sp modelId="{88D6F6C5-124C-4A16-86A2-862AA5D019F7}">
      <dsp:nvSpPr>
        <dsp:cNvPr id="0" name=""/>
        <dsp:cNvSpPr/>
      </dsp:nvSpPr>
      <dsp:spPr>
        <a:xfrm rot="5400000">
          <a:off x="3962133" y="-924089"/>
          <a:ext cx="488370" cy="7360762"/>
        </a:xfrm>
        <a:prstGeom prst="round2SameRect">
          <a:avLst/>
        </a:prstGeom>
        <a:solidFill>
          <a:schemeClr val="lt1">
            <a:alpha val="90000"/>
            <a:hueOff val="0"/>
            <a:satOff val="0"/>
            <a:lumOff val="0"/>
            <a:alphaOff val="0"/>
          </a:schemeClr>
        </a:solidFill>
        <a:ln w="25400" cap="flat" cmpd="sng" algn="ctr">
          <a:solidFill>
            <a:srgbClr val="2D7C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t>fordi</a:t>
          </a:r>
          <a:endParaRPr lang="en-GB" sz="1600" kern="1200"/>
        </a:p>
      </dsp:txBody>
      <dsp:txXfrm rot="-5400000">
        <a:off x="525937" y="2535947"/>
        <a:ext cx="7336922" cy="4406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1-04-19T06:22:12.950"/>
    </inkml:context>
    <inkml:brush xml:id="br0">
      <inkml:brushProperty name="width" value="0.05292" units="cm"/>
      <inkml:brushProperty name="height" value="0.05292" units="cm"/>
      <inkml:brushProperty name="color" value="#FF0000"/>
    </inkml:brush>
  </inkml:definitions>
  <inkml:trace contextRef="#ctx0" brushRef="#br0">19910 7263 0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1637597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lgn="l">
              <a:buNone/>
            </a:pPr>
            <a:endParaRPr lang="nb-NO" dirty="0">
              <a:solidFill>
                <a:schemeClr val="tx1"/>
              </a:solidFill>
            </a:endParaRPr>
          </a:p>
        </p:txBody>
      </p:sp>
    </p:spTree>
    <p:extLst>
      <p:ext uri="{BB962C8B-B14F-4D97-AF65-F5344CB8AC3E}">
        <p14:creationId xmlns:p14="http://schemas.microsoft.com/office/powerpoint/2010/main" val="223361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811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49185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7131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1508BD-BFDE-448D-96DD-933D1E6BE34F}"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490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2163" y="920750"/>
            <a:ext cx="8181975" cy="460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1508BD-BFDE-448D-96DD-933D1E6BE34F}"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617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1508BD-BFDE-448D-96DD-933D1E6BE34F}"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497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149054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Tree>
    <p:extLst>
      <p:ext uri="{BB962C8B-B14F-4D97-AF65-F5344CB8AC3E}">
        <p14:creationId xmlns:p14="http://schemas.microsoft.com/office/powerpoint/2010/main" val="373792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A7F4D-DC89-46E5-AC65-6F0EF4042F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6877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lgn="l">
              <a:buNone/>
            </a:pPr>
            <a:endParaRPr lang="nb-NO" dirty="0">
              <a:solidFill>
                <a:schemeClr val="tx1"/>
              </a:solidFill>
            </a:endParaRPr>
          </a:p>
        </p:txBody>
      </p:sp>
    </p:spTree>
    <p:extLst>
      <p:ext uri="{BB962C8B-B14F-4D97-AF65-F5344CB8AC3E}">
        <p14:creationId xmlns:p14="http://schemas.microsoft.com/office/powerpoint/2010/main" val="1587273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A7F4D-DC89-46E5-AC65-6F0EF4042F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2926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CJ</a:t>
            </a:r>
          </a:p>
        </p:txBody>
      </p:sp>
    </p:spTree>
    <p:extLst>
      <p:ext uri="{BB962C8B-B14F-4D97-AF65-F5344CB8AC3E}">
        <p14:creationId xmlns:p14="http://schemas.microsoft.com/office/powerpoint/2010/main" val="28509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0" y="833438"/>
            <a:ext cx="7405688" cy="4167187"/>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26940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nb-NO" b="1" dirty="0"/>
          </a:p>
        </p:txBody>
      </p:sp>
    </p:spTree>
    <p:extLst>
      <p:ext uri="{BB962C8B-B14F-4D97-AF65-F5344CB8AC3E}">
        <p14:creationId xmlns:p14="http://schemas.microsoft.com/office/powerpoint/2010/main" val="196214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5730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33394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73661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15052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85099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92717" y="5831710"/>
            <a:ext cx="15941827" cy="55247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nb-NO" dirty="0"/>
          </a:p>
        </p:txBody>
      </p:sp>
      <p:sp>
        <p:nvSpPr>
          <p:cNvPr id="112" name="Google Shape;112;gbb9474cba7_0_224:notes"/>
          <p:cNvSpPr>
            <a:spLocks noGrp="1" noRot="1" noChangeAspect="1"/>
          </p:cNvSpPr>
          <p:nvPr>
            <p:ph type="sldImg" idx="2"/>
          </p:nvPr>
        </p:nvSpPr>
        <p:spPr>
          <a:xfrm>
            <a:off x="5872163" y="920750"/>
            <a:ext cx="8181975" cy="4603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806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spcAft>
                <a:spcPts val="450"/>
              </a:spcAft>
              <a:buFont typeface="Arial"/>
              <a:buNone/>
            </a:pPr>
            <a:endParaRPr lang="nb-NO" sz="1100" b="0" dirty="0">
              <a:solidFill>
                <a:schemeClr val="tx1"/>
              </a:solidFill>
              <a:latin typeface="Arial Nova" panose="020B0504020202020204" pitchFamily="34" charset="0"/>
              <a:cs typeface="Open Sans" panose="020B0604020202020204" charset="0"/>
            </a:endParaRPr>
          </a:p>
        </p:txBody>
      </p:sp>
    </p:spTree>
    <p:extLst>
      <p:ext uri="{BB962C8B-B14F-4D97-AF65-F5344CB8AC3E}">
        <p14:creationId xmlns:p14="http://schemas.microsoft.com/office/powerpoint/2010/main" val="4152214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Kristin</a:t>
            </a:r>
          </a:p>
        </p:txBody>
      </p:sp>
    </p:spTree>
    <p:extLst>
      <p:ext uri="{BB962C8B-B14F-4D97-AF65-F5344CB8AC3E}">
        <p14:creationId xmlns:p14="http://schemas.microsoft.com/office/powerpoint/2010/main" val="261917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5fabcc984_0_78:notes"/>
          <p:cNvSpPr txBox="1">
            <a:spLocks noGrp="1"/>
          </p:cNvSpPr>
          <p:nvPr>
            <p:ph type="body" idx="1"/>
          </p:nvPr>
        </p:nvSpPr>
        <p:spPr>
          <a:xfrm>
            <a:off x="2010404" y="5371932"/>
            <a:ext cx="16083301" cy="5089500"/>
          </a:xfrm>
          <a:prstGeom prst="rect">
            <a:avLst/>
          </a:prstGeom>
          <a:noFill/>
          <a:ln>
            <a:noFill/>
          </a:ln>
        </p:spPr>
        <p:txBody>
          <a:bodyPr spcFirstLastPara="1" wrap="square" lIns="114100" tIns="114100" rIns="114100" bIns="114100" anchor="t" anchorCtr="0">
            <a:noAutofit/>
          </a:bodyPr>
          <a:lstStyle/>
          <a:p>
            <a:pPr marL="0" lvl="0" indent="0" algn="l" rtl="0">
              <a:lnSpc>
                <a:spcPct val="100000"/>
              </a:lnSpc>
              <a:spcBef>
                <a:spcPts val="0"/>
              </a:spcBef>
              <a:spcAft>
                <a:spcPts val="0"/>
              </a:spcAft>
              <a:buSzPts val="1100"/>
              <a:buNone/>
            </a:pPr>
            <a:endParaRPr sz="1000">
              <a:solidFill>
                <a:srgbClr val="202124"/>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00">
              <a:solidFill>
                <a:srgbClr val="202124"/>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100"/>
              <a:buNone/>
            </a:pPr>
            <a:endParaRPr/>
          </a:p>
        </p:txBody>
      </p:sp>
      <p:sp>
        <p:nvSpPr>
          <p:cNvPr id="68" name="Google Shape;68;gc5fabcc984_0_78:notes"/>
          <p:cNvSpPr>
            <a:spLocks noGrp="1" noRot="1" noChangeAspect="1"/>
          </p:cNvSpPr>
          <p:nvPr>
            <p:ph type="sldImg" idx="2"/>
          </p:nvPr>
        </p:nvSpPr>
        <p:spPr>
          <a:xfrm>
            <a:off x="6281738" y="844550"/>
            <a:ext cx="7540625"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lgn="l">
              <a:buNone/>
            </a:pPr>
            <a:endParaRPr lang="nb-NO" dirty="0">
              <a:solidFill>
                <a:schemeClr val="tx1"/>
              </a:solidFill>
            </a:endParaRPr>
          </a:p>
        </p:txBody>
      </p:sp>
    </p:spTree>
    <p:extLst>
      <p:ext uri="{BB962C8B-B14F-4D97-AF65-F5344CB8AC3E}">
        <p14:creationId xmlns:p14="http://schemas.microsoft.com/office/powerpoint/2010/main" val="369061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006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2163" y="920750"/>
            <a:ext cx="8181975" cy="4603750"/>
          </a:xfrm>
        </p:spPr>
      </p:sp>
      <p:sp>
        <p:nvSpPr>
          <p:cNvPr id="3" name="Notes Placeholder 2"/>
          <p:cNvSpPr>
            <a:spLocks noGrp="1"/>
          </p:cNvSpPr>
          <p:nvPr>
            <p:ph type="body" idx="1"/>
          </p:nvPr>
        </p:nvSpPr>
        <p:spPr/>
        <p:txBody>
          <a:bodyPr/>
          <a:lstStyle/>
          <a:p>
            <a:pPr marL="158750" indent="0">
              <a:lnSpc>
                <a:spcPct val="114999"/>
              </a:lnSpc>
              <a:buNone/>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chemeClr val="tx2"/>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1508BD-BFDE-448D-96DD-933D1E6BE34F}"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697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2163" y="920750"/>
            <a:ext cx="8181975" cy="460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1508BD-BFDE-448D-96DD-933D1E6BE34F}" type="slidenum">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514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554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2772000" y="2011125"/>
            <a:ext cx="3600000" cy="1121250"/>
          </a:xfrm>
          <a:prstGeom prst="rect">
            <a:avLst/>
          </a:prstGeom>
        </p:spPr>
      </p:pic>
    </p:spTree>
    <p:extLst>
      <p:ext uri="{BB962C8B-B14F-4D97-AF65-F5344CB8AC3E}">
        <p14:creationId xmlns:p14="http://schemas.microsoft.com/office/powerpoint/2010/main" val="148585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marL="4763" lvl="0" indent="-4763" algn="ctr" rtl="0">
              <a:spcBef>
                <a:spcPts val="0"/>
              </a:spcBef>
              <a:spcAft>
                <a:spcPts val="0"/>
              </a:spcAft>
              <a:buClr>
                <a:srgbClr val="5B666F"/>
              </a:buClr>
              <a:buSzPts val="1000"/>
              <a:buNone/>
              <a:tabLst/>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4525679" y="1840350"/>
            <a:ext cx="2084831" cy="2084831"/>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6529912" y="1840350"/>
            <a:ext cx="2084831" cy="2084831"/>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2521446" y="1840350"/>
            <a:ext cx="2084831" cy="2084831"/>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517213" y="1840350"/>
            <a:ext cx="2084831" cy="2084831"/>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262890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61156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665499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463765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Tree>
    <p:extLst>
      <p:ext uri="{BB962C8B-B14F-4D97-AF65-F5344CB8AC3E}">
        <p14:creationId xmlns:p14="http://schemas.microsoft.com/office/powerpoint/2010/main" val="356684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9144000" cy="5143500"/>
          </a:xfrm>
        </p:spPr>
        <p:txBody>
          <a:bodyPr/>
          <a:lstStyle/>
          <a:p>
            <a:r>
              <a:rPr lang="nb-NO"/>
              <a:t>Klikk på ikonet for å legge til et bilde</a:t>
            </a:r>
          </a:p>
        </p:txBody>
      </p:sp>
    </p:spTree>
    <p:extLst>
      <p:ext uri="{BB962C8B-B14F-4D97-AF65-F5344CB8AC3E}">
        <p14:creationId xmlns:p14="http://schemas.microsoft.com/office/powerpoint/2010/main" val="7866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1 refleksjonsoppgave ">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4579684" y="0"/>
            <a:ext cx="4564316" cy="5143500"/>
          </a:xfrm>
        </p:spPr>
        <p:txBody>
          <a:bodyPr/>
          <a:lstStyle/>
          <a:p>
            <a:r>
              <a:rPr lang="nb-NO"/>
              <a:t>Klikk på ikonet for å legge til et bilde</a:t>
            </a:r>
          </a:p>
        </p:txBody>
      </p:sp>
      <p:sp>
        <p:nvSpPr>
          <p:cNvPr id="59" name="Google Shape;59;p10"/>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0"/>
          <p:cNvSpPr txBox="1">
            <a:spLocks noGrp="1"/>
          </p:cNvSpPr>
          <p:nvPr>
            <p:ph type="subTitle" idx="1"/>
          </p:nvPr>
        </p:nvSpPr>
        <p:spPr>
          <a:xfrm>
            <a:off x="3005550" y="4675742"/>
            <a:ext cx="3132900" cy="3915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9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2" name="Google Shape;62;p10"/>
          <p:cNvSpPr txBox="1">
            <a:spLocks noGrp="1"/>
          </p:cNvSpPr>
          <p:nvPr>
            <p:ph type="subTitle" idx="2"/>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440000" y="955700"/>
            <a:ext cx="4673100"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727209531"/>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leksjonsoppgave x 2" preserve="1">
  <p:cSld name="2 refleksjonsoppgaver">
    <p:spTree>
      <p:nvGrpSpPr>
        <p:cNvPr id="1" name="Shape 45"/>
        <p:cNvGrpSpPr/>
        <p:nvPr/>
      </p:nvGrpSpPr>
      <p:grpSpPr>
        <a:xfrm>
          <a:off x="0" y="0"/>
          <a:ext cx="0" cy="0"/>
          <a:chOff x="0" y="0"/>
          <a:chExt cx="0" cy="0"/>
        </a:xfrm>
      </p:grpSpPr>
      <p:sp>
        <p:nvSpPr>
          <p:cNvPr id="46" name="Google Shape;46;p9"/>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subTitle" idx="1"/>
          </p:nvPr>
        </p:nvSpPr>
        <p:spPr>
          <a:xfrm>
            <a:off x="3005550" y="4682005"/>
            <a:ext cx="3132900" cy="391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9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49" name="Google Shape;49;p9"/>
          <p:cNvSpPr/>
          <p:nvPr/>
        </p:nvSpPr>
        <p:spPr>
          <a:xfrm>
            <a:off x="503702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0" name="Google Shape;50;p9"/>
          <p:cNvSpPr/>
          <p:nvPr/>
        </p:nvSpPr>
        <p:spPr>
          <a:xfrm>
            <a:off x="4567237" y="391017"/>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1" name="Google Shape;51;p9"/>
          <p:cNvSpPr txBox="1">
            <a:spLocks noGrp="1"/>
          </p:cNvSpPr>
          <p:nvPr>
            <p:ph type="subTitle" idx="2"/>
          </p:nvPr>
        </p:nvSpPr>
        <p:spPr>
          <a:xfrm>
            <a:off x="5055823"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440000" y="955700"/>
            <a:ext cx="3780000" cy="9762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955700"/>
            <a:ext cx="3768775"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5055832" y="1967225"/>
            <a:ext cx="3780000" cy="2010900"/>
          </a:xfrm>
          <a:prstGeom prst="rect">
            <a:avLst/>
          </a:prstGeom>
        </p:spPr>
        <p:txBody>
          <a:bodyPr spcFirstLastPara="1" wrap="square" lIns="0" tIns="91425" rIns="91425" bIns="91425" anchor="t" anchorCtr="0">
            <a:normAutofit/>
          </a:bodyPr>
          <a:lstStyle>
            <a:lvl1pPr marL="6350" lvl="0" indent="0">
              <a:spcBef>
                <a:spcPts val="0"/>
              </a:spcBef>
              <a:spcAft>
                <a:spcPts val="0"/>
              </a:spcAft>
              <a:buClr>
                <a:srgbClr val="5B6670"/>
              </a:buClr>
              <a:buSzPts val="1100"/>
              <a:buFontTx/>
              <a:buNone/>
              <a:tabLst/>
              <a:defRPr sz="1100">
                <a:solidFill>
                  <a:srgbClr val="5B6670"/>
                </a:solidFill>
              </a:defRPr>
            </a:lvl1pPr>
            <a:lvl2pPr marL="914400" lvl="1" indent="-298450">
              <a:spcBef>
                <a:spcPts val="0"/>
              </a:spcBef>
              <a:spcAft>
                <a:spcPts val="0"/>
              </a:spcAft>
              <a:buClr>
                <a:schemeClr val="accent2"/>
              </a:buClr>
              <a:buSzPts val="1100"/>
              <a:buChar char="○"/>
              <a:defRPr sz="1100">
                <a:solidFill>
                  <a:schemeClr val="accent2"/>
                </a:solidFill>
              </a:defRPr>
            </a:lvl2pPr>
            <a:lvl3pPr marL="1371600" lvl="2" indent="-298450">
              <a:spcBef>
                <a:spcPts val="0"/>
              </a:spcBef>
              <a:spcAft>
                <a:spcPts val="0"/>
              </a:spcAft>
              <a:buClr>
                <a:schemeClr val="accent2"/>
              </a:buClr>
              <a:buSzPts val="1100"/>
              <a:buChar char="■"/>
              <a:defRPr sz="1100">
                <a:solidFill>
                  <a:schemeClr val="accent2"/>
                </a:solidFill>
              </a:defRPr>
            </a:lvl3pPr>
            <a:lvl4pPr marL="1828800" lvl="3" indent="-298450">
              <a:spcBef>
                <a:spcPts val="0"/>
              </a:spcBef>
              <a:spcAft>
                <a:spcPts val="0"/>
              </a:spcAft>
              <a:buClr>
                <a:schemeClr val="accent2"/>
              </a:buClr>
              <a:buSzPts val="1100"/>
              <a:buChar char="●"/>
              <a:defRPr sz="1100">
                <a:solidFill>
                  <a:schemeClr val="accent2"/>
                </a:solidFill>
              </a:defRPr>
            </a:lvl4pPr>
            <a:lvl5pPr marL="2286000" lvl="4" indent="-298450">
              <a:spcBef>
                <a:spcPts val="0"/>
              </a:spcBef>
              <a:spcAft>
                <a:spcPts val="0"/>
              </a:spcAft>
              <a:buClr>
                <a:schemeClr val="accent2"/>
              </a:buClr>
              <a:buSzPts val="1100"/>
              <a:buChar char="○"/>
              <a:defRPr sz="1100">
                <a:solidFill>
                  <a:schemeClr val="accent2"/>
                </a:solidFill>
              </a:defRPr>
            </a:lvl5pPr>
            <a:lvl6pPr marL="2743200" lvl="5" indent="-298450">
              <a:spcBef>
                <a:spcPts val="0"/>
              </a:spcBef>
              <a:spcAft>
                <a:spcPts val="0"/>
              </a:spcAft>
              <a:buClr>
                <a:schemeClr val="accent2"/>
              </a:buClr>
              <a:buSzPts val="1100"/>
              <a:buChar char="■"/>
              <a:defRPr sz="1100">
                <a:solidFill>
                  <a:schemeClr val="accent2"/>
                </a:solidFill>
              </a:defRPr>
            </a:lvl6pPr>
            <a:lvl7pPr marL="3200400" lvl="6" indent="-298450">
              <a:spcBef>
                <a:spcPts val="0"/>
              </a:spcBef>
              <a:spcAft>
                <a:spcPts val="0"/>
              </a:spcAft>
              <a:buClr>
                <a:schemeClr val="accent2"/>
              </a:buClr>
              <a:buSzPts val="1100"/>
              <a:buChar char="●"/>
              <a:defRPr sz="1100">
                <a:solidFill>
                  <a:schemeClr val="accent2"/>
                </a:solidFill>
              </a:defRPr>
            </a:lvl7pPr>
            <a:lvl8pPr marL="3657600" lvl="7" indent="-298450">
              <a:spcBef>
                <a:spcPts val="0"/>
              </a:spcBef>
              <a:spcAft>
                <a:spcPts val="0"/>
              </a:spcAft>
              <a:buClr>
                <a:schemeClr val="accent2"/>
              </a:buClr>
              <a:buSzPts val="1100"/>
              <a:buChar char="○"/>
              <a:defRPr sz="1100">
                <a:solidFill>
                  <a:schemeClr val="accent2"/>
                </a:solidFill>
              </a:defRPr>
            </a:lvl8pPr>
            <a:lvl9pPr marL="4114800" lvl="8" indent="-29845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82830672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1946550" y="1116000"/>
            <a:ext cx="5250900" cy="520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61004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332000" y="1922250"/>
            <a:ext cx="6480000" cy="8418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a:t>Takk for i dag</a:t>
            </a:r>
          </a:p>
        </p:txBody>
      </p:sp>
    </p:spTree>
    <p:extLst>
      <p:ext uri="{BB962C8B-B14F-4D97-AF65-F5344CB8AC3E}">
        <p14:creationId xmlns:p14="http://schemas.microsoft.com/office/powerpoint/2010/main" val="79701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343962" y="892969"/>
            <a:ext cx="6456076" cy="3357562"/>
          </a:xfrm>
        </p:spPr>
        <p:txBody>
          <a:bodyPr anchor="ctr">
            <a:normAutofit/>
          </a:bodyPr>
          <a:lstStyle>
            <a:lvl1pPr marL="114300" indent="0" algn="ctr" rtl="0">
              <a:lnSpc>
                <a:spcPct val="150000"/>
              </a:lnSpc>
              <a:buFontTx/>
              <a:buNone/>
              <a:defRPr lang="nb-NO" sz="24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863612" y="845803"/>
            <a:ext cx="7416777" cy="3451894"/>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7951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1755416" y="892969"/>
            <a:ext cx="5633169" cy="3357562"/>
          </a:xfrm>
        </p:spPr>
        <p:txBody>
          <a:bodyPr anchor="ctr"/>
          <a:lstStyle>
            <a:lvl1pPr marL="114300" indent="0" algn="ctr" rtl="0">
              <a:buFontTx/>
              <a:buNone/>
              <a:defRPr lang="nb-NO" sz="15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255900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tel og innhold">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583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Arial"/>
                <a:ea typeface="Arial"/>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a:t>Klikk for å redigere tittelstil</a:t>
            </a:r>
            <a:endParaRPr/>
          </a:p>
        </p:txBody>
      </p:sp>
      <p:sp>
        <p:nvSpPr>
          <p:cNvPr id="19" name="Google Shape;19;p34"/>
          <p:cNvSpPr txBox="1">
            <a:spLocks noGrp="1"/>
          </p:cNvSpPr>
          <p:nvPr>
            <p:ph type="body" idx="1"/>
          </p:nvPr>
        </p:nvSpPr>
        <p:spPr>
          <a:xfrm>
            <a:off x="1733608" y="1747916"/>
            <a:ext cx="5673900" cy="135421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4400" b="1" i="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a:t>Klikk for å redigere tekststiler i malen</a:t>
            </a:r>
          </a:p>
        </p:txBody>
      </p:sp>
      <p:sp>
        <p:nvSpPr>
          <p:cNvPr id="20" name="Google Shape;20;p3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1" name="Google Shape;21;p3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a:p>
        </p:txBody>
      </p:sp>
      <p:sp>
        <p:nvSpPr>
          <p:cNvPr id="22" name="Google Shape;22;p34"/>
          <p:cNvSpPr txBox="1">
            <a:spLocks noGrp="1"/>
          </p:cNvSpPr>
          <p:nvPr>
            <p:ph type="sldNum" idx="12"/>
          </p:nvPr>
        </p:nvSpPr>
        <p:spPr>
          <a:xfrm>
            <a:off x="6583681" y="4783455"/>
            <a:ext cx="2103000" cy="2571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8789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8800" y="997594"/>
            <a:ext cx="7646400" cy="11957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045992" y="2290183"/>
            <a:ext cx="3051900" cy="1754326"/>
          </a:xfrm>
        </p:spPr>
        <p:txBody>
          <a:bodyPr/>
          <a:lstStyle/>
          <a:p>
            <a:r>
              <a:rPr lang="en-US"/>
              <a:t>Click to edit Master title style</a:t>
            </a:r>
            <a:endParaRPr lang="en-GB"/>
          </a:p>
        </p:txBody>
      </p:sp>
    </p:spTree>
    <p:extLst>
      <p:ext uri="{BB962C8B-B14F-4D97-AF65-F5344CB8AC3E}">
        <p14:creationId xmlns:p14="http://schemas.microsoft.com/office/powerpoint/2010/main" val="253452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332000" y="820775"/>
            <a:ext cx="6480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332000" y="2834125"/>
            <a:ext cx="6480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00666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276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2336C6-8348-124B-B56C-66ECB840E842}" type="datetimeFigureOut">
              <a:rPr lang="nb-NO" smtClean="0"/>
              <a:t>19.01.2023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7D7A64-831F-5544-B8BA-747A0BECEE1A}" type="slidenum">
              <a:rPr lang="nb-NO" smtClean="0"/>
              <a:t>‹#›</a:t>
            </a:fld>
            <a:endParaRPr lang="nb-NO"/>
          </a:p>
        </p:txBody>
      </p:sp>
      <p:sp>
        <p:nvSpPr>
          <p:cNvPr id="8" name="Title 1">
            <a:extLst>
              <a:ext uri="{FF2B5EF4-FFF2-40B4-BE49-F238E27FC236}">
                <a16:creationId xmlns:a16="http://schemas.microsoft.com/office/drawing/2014/main" id="{7417E570-A144-E14A-8244-44910D9C3108}"/>
              </a:ext>
            </a:extLst>
          </p:cNvPr>
          <p:cNvSpPr>
            <a:spLocks noGrp="1"/>
          </p:cNvSpPr>
          <p:nvPr>
            <p:ph type="title"/>
          </p:nvPr>
        </p:nvSpPr>
        <p:spPr>
          <a:xfrm>
            <a:off x="628650" y="592626"/>
            <a:ext cx="7886700" cy="994172"/>
          </a:xfrm>
        </p:spPr>
        <p:txBody>
          <a:bodyPr lIns="0" tIns="0" rIns="0" bIns="0"/>
          <a:lstStyle/>
          <a:p>
            <a:r>
              <a:rPr lang="nb-NO"/>
              <a:t>Klikk for å redigere tittelstil</a:t>
            </a:r>
            <a:endParaRPr lang="en-US"/>
          </a:p>
        </p:txBody>
      </p:sp>
      <p:sp>
        <p:nvSpPr>
          <p:cNvPr id="9" name="Content Placeholder 2">
            <a:extLst>
              <a:ext uri="{FF2B5EF4-FFF2-40B4-BE49-F238E27FC236}">
                <a16:creationId xmlns:a16="http://schemas.microsoft.com/office/drawing/2014/main" id="{CA08DE28-A9DA-1341-8A4D-53E550788CE1}"/>
              </a:ext>
            </a:extLst>
          </p:cNvPr>
          <p:cNvSpPr>
            <a:spLocks noGrp="1"/>
          </p:cNvSpPr>
          <p:nvPr>
            <p:ph sz="half" idx="1"/>
          </p:nvPr>
        </p:nvSpPr>
        <p:spPr>
          <a:xfrm>
            <a:off x="6286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
        <p:nvSpPr>
          <p:cNvPr id="10" name="Content Placeholder 3">
            <a:extLst>
              <a:ext uri="{FF2B5EF4-FFF2-40B4-BE49-F238E27FC236}">
                <a16:creationId xmlns:a16="http://schemas.microsoft.com/office/drawing/2014/main" id="{4DF0E67D-F5F2-C244-A528-8B51815D622C}"/>
              </a:ext>
            </a:extLst>
          </p:cNvPr>
          <p:cNvSpPr>
            <a:spLocks noGrp="1"/>
          </p:cNvSpPr>
          <p:nvPr>
            <p:ph sz="half" idx="2"/>
          </p:nvPr>
        </p:nvSpPr>
        <p:spPr>
          <a:xfrm>
            <a:off x="46291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Tree>
    <p:extLst>
      <p:ext uri="{BB962C8B-B14F-4D97-AF65-F5344CB8AC3E}">
        <p14:creationId xmlns:p14="http://schemas.microsoft.com/office/powerpoint/2010/main" val="2538634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
Andre nivå
Tredje nivå
Fjerde nivå
Femte nivå</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F2336C6-8348-124B-B56C-66ECB840E842}" type="datetimeFigureOut">
              <a:rPr kumimoji="0" lang="nb-NO"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19.01.2023</a:t>
            </a:fld>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837D7A64-831F-5544-B8BA-747A0BECEE1A}" type="slidenum">
              <a:rPr kumimoji="0" lang="nb-NO" sz="1000" b="0" i="0" u="none" strike="noStrike" kern="0" cap="none" spc="0" normalizeH="0" baseline="0" noProof="0" smtClean="0">
                <a:ln>
                  <a:noFill/>
                </a:ln>
                <a:solidFill>
                  <a:srgbClr val="5B667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nb-NO" sz="1000" b="0" i="0" u="none" strike="noStrike" kern="0" cap="none" spc="0" normalizeH="0" baseline="0" noProof="0">
              <a:ln>
                <a:noFill/>
              </a:ln>
              <a:solidFill>
                <a:srgbClr val="5B6670"/>
              </a:solidFill>
              <a:effectLst/>
              <a:uLnTx/>
              <a:uFillTx/>
              <a:latin typeface="Arial"/>
              <a:cs typeface="Arial"/>
              <a:sym typeface="Arial"/>
            </a:endParaRPr>
          </a:p>
        </p:txBody>
      </p:sp>
    </p:spTree>
    <p:extLst>
      <p:ext uri="{BB962C8B-B14F-4D97-AF65-F5344CB8AC3E}">
        <p14:creationId xmlns:p14="http://schemas.microsoft.com/office/powerpoint/2010/main" val="2421125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re innhold">
    <p:spTree>
      <p:nvGrpSpPr>
        <p:cNvPr id="1" name=""/>
        <p:cNvGrpSpPr/>
        <p:nvPr/>
      </p:nvGrpSpPr>
      <p:grpSpPr>
        <a:xfrm>
          <a:off x="0" y="0"/>
          <a:ext cx="0" cy="0"/>
          <a:chOff x="0" y="0"/>
          <a:chExt cx="0" cy="0"/>
        </a:xfrm>
      </p:grpSpPr>
      <p:sp>
        <p:nvSpPr>
          <p:cNvPr id="5" name="Plassholder for innhold 18"/>
          <p:cNvSpPr>
            <a:spLocks noGrp="1"/>
          </p:cNvSpPr>
          <p:nvPr>
            <p:ph sz="quarter" idx="10"/>
          </p:nvPr>
        </p:nvSpPr>
        <p:spPr>
          <a:xfrm>
            <a:off x="431802" y="216002"/>
            <a:ext cx="8280400" cy="142500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67991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kst og bilde - venstre">
  <p:cSld name="1_tekst og bilde - venstre">
    <p:spTree>
      <p:nvGrpSpPr>
        <p:cNvPr id="1" name="Shape 29"/>
        <p:cNvGrpSpPr/>
        <p:nvPr/>
      </p:nvGrpSpPr>
      <p:grpSpPr>
        <a:xfrm>
          <a:off x="0" y="0"/>
          <a:ext cx="0" cy="0"/>
          <a:chOff x="0" y="0"/>
          <a:chExt cx="0" cy="0"/>
        </a:xfrm>
      </p:grpSpPr>
      <p:sp>
        <p:nvSpPr>
          <p:cNvPr id="30" name="Google Shape;30;p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Verdana"/>
              <a:buNone/>
              <a:defRPr/>
            </a:lvl1pPr>
            <a:lvl2pPr marL="0" lvl="1" indent="0" algn="r">
              <a:spcBef>
                <a:spcPts val="0"/>
              </a:spcBef>
              <a:spcAft>
                <a:spcPts val="0"/>
              </a:spcAft>
              <a:buClr>
                <a:srgbClr val="888888"/>
              </a:buClr>
              <a:buSzPts val="900"/>
              <a:buFont typeface="Verdana"/>
              <a:buNone/>
              <a:defRPr/>
            </a:lvl2pPr>
            <a:lvl3pPr marL="0" lvl="2" indent="0" algn="r">
              <a:spcBef>
                <a:spcPts val="0"/>
              </a:spcBef>
              <a:spcAft>
                <a:spcPts val="0"/>
              </a:spcAft>
              <a:buClr>
                <a:srgbClr val="888888"/>
              </a:buClr>
              <a:buSzPts val="900"/>
              <a:buFont typeface="Verdana"/>
              <a:buNone/>
              <a:defRPr/>
            </a:lvl3pPr>
            <a:lvl4pPr marL="0" lvl="3" indent="0" algn="r">
              <a:spcBef>
                <a:spcPts val="0"/>
              </a:spcBef>
              <a:spcAft>
                <a:spcPts val="0"/>
              </a:spcAft>
              <a:buClr>
                <a:srgbClr val="888888"/>
              </a:buClr>
              <a:buSzPts val="900"/>
              <a:buFont typeface="Verdana"/>
              <a:buNone/>
              <a:defRPr/>
            </a:lvl4pPr>
            <a:lvl5pPr marL="0" lvl="4" indent="0" algn="r">
              <a:spcBef>
                <a:spcPts val="0"/>
              </a:spcBef>
              <a:spcAft>
                <a:spcPts val="0"/>
              </a:spcAft>
              <a:buClr>
                <a:srgbClr val="888888"/>
              </a:buClr>
              <a:buSzPts val="900"/>
              <a:buFont typeface="Verdana"/>
              <a:buNone/>
              <a:defRPr/>
            </a:lvl5pPr>
            <a:lvl6pPr marL="0" lvl="5" indent="0" algn="r">
              <a:spcBef>
                <a:spcPts val="0"/>
              </a:spcBef>
              <a:spcAft>
                <a:spcPts val="0"/>
              </a:spcAft>
              <a:buClr>
                <a:srgbClr val="888888"/>
              </a:buClr>
              <a:buSzPts val="900"/>
              <a:buFont typeface="Verdana"/>
              <a:buNone/>
              <a:defRPr/>
            </a:lvl6pPr>
            <a:lvl7pPr marL="0" lvl="6" indent="0" algn="r">
              <a:spcBef>
                <a:spcPts val="0"/>
              </a:spcBef>
              <a:spcAft>
                <a:spcPts val="0"/>
              </a:spcAft>
              <a:buClr>
                <a:srgbClr val="888888"/>
              </a:buClr>
              <a:buSzPts val="900"/>
              <a:buFont typeface="Verdana"/>
              <a:buNone/>
              <a:defRPr/>
            </a:lvl7pPr>
            <a:lvl8pPr marL="0" lvl="7" indent="0" algn="r">
              <a:spcBef>
                <a:spcPts val="0"/>
              </a:spcBef>
              <a:spcAft>
                <a:spcPts val="0"/>
              </a:spcAft>
              <a:buClr>
                <a:srgbClr val="888888"/>
              </a:buClr>
              <a:buSzPts val="900"/>
              <a:buFont typeface="Verdana"/>
              <a:buNone/>
              <a:defRPr/>
            </a:lvl8pPr>
            <a:lvl9pPr marL="0" lvl="8" indent="0" algn="r">
              <a:spcBef>
                <a:spcPts val="0"/>
              </a:spcBef>
              <a:spcAft>
                <a:spcPts val="0"/>
              </a:spcAft>
              <a:buClr>
                <a:srgbClr val="888888"/>
              </a:buClr>
              <a:buSzPts val="900"/>
              <a:buFont typeface="Verdana"/>
              <a:buNone/>
              <a:defRPr/>
            </a:lvl9pPr>
          </a:lstStyle>
          <a:p>
            <a:pPr marL="0" lvl="0" indent="0" algn="r" rtl="0">
              <a:spcBef>
                <a:spcPts val="0"/>
              </a:spcBef>
              <a:spcAft>
                <a:spcPts val="0"/>
              </a:spcAft>
              <a:buNone/>
            </a:pPr>
            <a:fld id="{00000000-1234-1234-1234-123412341234}" type="slidenum">
              <a:rPr lang="no-NO"/>
              <a:t>‹#›</a:t>
            </a:fld>
            <a:endParaRPr/>
          </a:p>
        </p:txBody>
      </p:sp>
      <p:sp>
        <p:nvSpPr>
          <p:cNvPr id="31" name="Google Shape;31;p8"/>
          <p:cNvSpPr txBox="1">
            <a:spLocks noGrp="1"/>
          </p:cNvSpPr>
          <p:nvPr>
            <p:ph type="title"/>
          </p:nvPr>
        </p:nvSpPr>
        <p:spPr>
          <a:xfrm>
            <a:off x="338850" y="597425"/>
            <a:ext cx="39303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nb-NO"/>
              <a:t>Klikk for å redigere tittelstil</a:t>
            </a:r>
            <a:endParaRPr/>
          </a:p>
        </p:txBody>
      </p:sp>
      <p:sp>
        <p:nvSpPr>
          <p:cNvPr id="32" name="Google Shape;32;p8"/>
          <p:cNvSpPr txBox="1">
            <a:spLocks noGrp="1"/>
          </p:cNvSpPr>
          <p:nvPr>
            <p:ph type="body" idx="1"/>
          </p:nvPr>
        </p:nvSpPr>
        <p:spPr>
          <a:xfrm>
            <a:off x="339634" y="2126800"/>
            <a:ext cx="3968666" cy="27111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atin typeface="Verdana"/>
                <a:ea typeface="Verdana"/>
                <a:cs typeface="Verdana"/>
                <a:sym typeface="Verdana"/>
              </a:defRPr>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pPr lvl="0"/>
            <a:r>
              <a:rPr lang="nb-NO"/>
              <a:t>Klikk for å redigere tekststiler i malen</a:t>
            </a:r>
          </a:p>
        </p:txBody>
      </p:sp>
      <p:sp>
        <p:nvSpPr>
          <p:cNvPr id="33" name="Google Shape;33;p8"/>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4" name="Google Shape;34;p8"/>
          <p:cNvSpPr>
            <a:spLocks noGrp="1"/>
          </p:cNvSpPr>
          <p:nvPr>
            <p:ph type="pic" idx="2"/>
          </p:nvPr>
        </p:nvSpPr>
        <p:spPr>
          <a:xfrm>
            <a:off x="4579684" y="0"/>
            <a:ext cx="4564316" cy="5143500"/>
          </a:xfrm>
          <a:prstGeom prst="rect">
            <a:avLst/>
          </a:prstGeom>
          <a:noFill/>
          <a:ln>
            <a:noFill/>
          </a:ln>
        </p:spPr>
        <p:txBody>
          <a:bodyPr spcFirstLastPara="1" wrap="square" lIns="91425" tIns="45700" rIns="91425" bIns="45700" anchor="t" anchorCtr="0">
            <a:normAutofit/>
          </a:bodyPr>
          <a:lstStyle>
            <a:lvl1pPr marR="0" lvl="0" algn="l" rtl="0">
              <a:lnSpc>
                <a:spcPct val="150000"/>
              </a:lnSpc>
              <a:spcBef>
                <a:spcPts val="750"/>
              </a:spcBef>
              <a:spcAft>
                <a:spcPts val="0"/>
              </a:spcAft>
              <a:buClr>
                <a:srgbClr val="5B6670"/>
              </a:buClr>
              <a:buSzPts val="1300"/>
              <a:buFont typeface="Arial"/>
              <a:buChar char="•"/>
              <a:defRPr sz="1300" b="0" i="0" u="none" strike="noStrike" cap="none">
                <a:solidFill>
                  <a:srgbClr val="5B6670"/>
                </a:solidFill>
                <a:latin typeface="Verdana"/>
                <a:ea typeface="Verdana"/>
                <a:cs typeface="Verdana"/>
                <a:sym typeface="Verdana"/>
              </a:defRPr>
            </a:lvl1pPr>
            <a:lvl2pPr marR="0" lvl="1"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2pPr>
            <a:lvl3pPr marR="0" lvl="2"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3pPr>
            <a:lvl4pPr marR="0" lvl="3"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4pPr>
            <a:lvl5pPr marR="0" lvl="4"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9pPr>
          </a:lstStyle>
          <a:p>
            <a:r>
              <a:rPr lang="nb-NO"/>
              <a:t>Klikk på ikonet for å legge til et bilde</a:t>
            </a:r>
            <a:endParaRPr/>
          </a:p>
        </p:txBody>
      </p:sp>
    </p:spTree>
    <p:extLst>
      <p:ext uri="{BB962C8B-B14F-4D97-AF65-F5344CB8AC3E}">
        <p14:creationId xmlns:p14="http://schemas.microsoft.com/office/powerpoint/2010/main" val="396040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332000" y="1922250"/>
            <a:ext cx="6480000" cy="84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601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4909575" y="326650"/>
            <a:ext cx="3922800" cy="4242300"/>
          </a:xfrm>
          <a:prstGeom prst="rect">
            <a:avLst/>
          </a:prstGeom>
        </p:spPr>
        <p:txBody>
          <a:bodyPr spcFirstLastPara="1" wrap="square" lIns="91425" tIns="91425" rIns="91425" bIns="91425" anchor="ctr" anchorCtr="0">
            <a:normAutofit/>
          </a:bodyPr>
          <a:lstStyle>
            <a:lvl1pPr marL="358775" lvl="0" indent="-350838">
              <a:spcBef>
                <a:spcPts val="0"/>
              </a:spcBef>
              <a:spcAft>
                <a:spcPts val="0"/>
              </a:spcAft>
              <a:buClr>
                <a:schemeClr val="lt1"/>
              </a:buClr>
              <a:buSzPts val="1400"/>
              <a:buFontTx/>
              <a:buNone/>
              <a:tabLst/>
              <a:defRPr sz="1400">
                <a:solidFill>
                  <a:schemeClr val="lt1"/>
                </a:solidFill>
                <a:latin typeface="Open Sans SemiBold"/>
                <a:ea typeface="Open Sans SemiBold"/>
                <a:cs typeface="Open Sans SemiBold"/>
                <a:sym typeface="Open Sans SemiBold"/>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10024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no" smtClean="0"/>
              <a:t>‹#›</a:t>
            </a:fld>
            <a:endParaRPr lang="no"/>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91381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4911634"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78416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tekst 2 spalter">
    <p:spTree>
      <p:nvGrpSpPr>
        <p:cNvPr id="1" name="Shape 45"/>
        <p:cNvGrpSpPr/>
        <p:nvPr/>
      </p:nvGrpSpPr>
      <p:grpSpPr>
        <a:xfrm>
          <a:off x="0" y="0"/>
          <a:ext cx="0" cy="0"/>
          <a:chOff x="0" y="0"/>
          <a:chExt cx="0" cy="0"/>
        </a:xfrm>
      </p:grpSpPr>
      <p:sp>
        <p:nvSpPr>
          <p:cNvPr id="50" name="Google Shape;50;p9"/>
          <p:cNvSpPr/>
          <p:nvPr userDrawn="1"/>
        </p:nvSpPr>
        <p:spPr>
          <a:xfrm>
            <a:off x="4567237" y="804255"/>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3" name="Google Shape;53;p9"/>
          <p:cNvSpPr txBox="1">
            <a:spLocks noGrp="1"/>
          </p:cNvSpPr>
          <p:nvPr>
            <p:ph type="title"/>
          </p:nvPr>
        </p:nvSpPr>
        <p:spPr>
          <a:xfrm>
            <a:off x="440000" y="885361"/>
            <a:ext cx="3784704" cy="9762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2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885361"/>
            <a:ext cx="3768775" cy="9762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2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5037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352822" y="2126800"/>
            <a:ext cx="3881362"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4964386"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Tree>
    <p:extLst>
      <p:ext uri="{BB962C8B-B14F-4D97-AF65-F5344CB8AC3E}">
        <p14:creationId xmlns:p14="http://schemas.microsoft.com/office/powerpoint/2010/main" val="21942029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2 spalter" preserve="1">
  <p:cSld name="tekst 2 spal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326570" y="2126800"/>
            <a:ext cx="3981729"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0" name="Google Shape;60;p10"/>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1" name="Google Shape;61;p10"/>
          <p:cNvSpPr txBox="1">
            <a:spLocks noGrp="1"/>
          </p:cNvSpPr>
          <p:nvPr>
            <p:ph type="title" idx="2"/>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4898570" y="2126800"/>
            <a:ext cx="3848079" cy="2696700"/>
          </a:xfrm>
          <a:prstGeom prst="rect">
            <a:avLst/>
          </a:prstGeom>
        </p:spPr>
        <p:txBody>
          <a:bodyPr spcFirstLastPara="1" wrap="square" lIns="91425" tIns="91425" rIns="91425" bIns="91425" anchor="t" anchorCtr="0">
            <a:normAutofit/>
          </a:bodyPr>
          <a:lstStyle>
            <a:lvl1pPr marL="165100" lvl="0" indent="-1587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3" name="Google Shape;63;p10"/>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6912153"/>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119004" y="1792900"/>
            <a:ext cx="2286000" cy="27432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5733717" y="1792900"/>
            <a:ext cx="2286000" cy="27432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3426360" y="1792900"/>
            <a:ext cx="2286000" cy="27432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2495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0">
              <a:tabLst/>
            </a:pPr>
            <a:r>
              <a:rPr lang="nb-NO"/>
              <a:t>Klikk for å redigere undertittelstil i malen</a:t>
            </a:r>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3547113"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58558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Tree>
    <p:extLst>
      <p:ext uri="{BB962C8B-B14F-4D97-AF65-F5344CB8AC3E}">
        <p14:creationId xmlns:p14="http://schemas.microsoft.com/office/powerpoint/2010/main" val="316370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445025"/>
            <a:ext cx="8280000" cy="574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7" r:id="rId5"/>
    <p:sldLayoutId id="2147483678" r:id="rId6"/>
    <p:sldLayoutId id="2147483689" r:id="rId7"/>
    <p:sldLayoutId id="2147483690" r:id="rId8"/>
    <p:sldLayoutId id="2147483683" r:id="rId9"/>
    <p:sldLayoutId id="2147483684" r:id="rId10"/>
    <p:sldLayoutId id="2147483676" r:id="rId11"/>
    <p:sldLayoutId id="2147483672" r:id="rId12"/>
    <p:sldLayoutId id="2147483671" r:id="rId13"/>
    <p:sldLayoutId id="2147483685" r:id="rId14"/>
    <p:sldLayoutId id="2147483686" r:id="rId15"/>
    <p:sldLayoutId id="2147483688" r:id="rId16"/>
    <p:sldLayoutId id="2147483687" r:id="rId17"/>
    <p:sldLayoutId id="2147483691" r:id="rId18"/>
    <p:sldLayoutId id="2147483692" r:id="rId19"/>
    <p:sldLayoutId id="2147483695" r:id="rId20"/>
    <p:sldLayoutId id="2147483700" r:id="rId21"/>
    <p:sldLayoutId id="2147483701" r:id="rId22"/>
    <p:sldLayoutId id="2147483702" r:id="rId23"/>
    <p:sldLayoutId id="2147483703" r:id="rId2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hyperlink" Target="https://www.arbeidsmiljoportalen.no/bransje/sykehje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12247-F711-5D45-897D-F79818030F7C}"/>
              </a:ext>
            </a:extLst>
          </p:cNvPr>
          <p:cNvSpPr>
            <a:spLocks noGrp="1"/>
          </p:cNvSpPr>
          <p:nvPr>
            <p:ph type="ctrTitle"/>
          </p:nvPr>
        </p:nvSpPr>
        <p:spPr/>
        <p:txBody>
          <a:bodyPr>
            <a:normAutofit/>
          </a:bodyPr>
          <a:lstStyle/>
          <a:p>
            <a:r>
              <a:rPr lang="nb-NO"/>
              <a:t>OPPGAVER</a:t>
            </a:r>
            <a:br>
              <a:rPr lang="nb-NO"/>
            </a:br>
            <a:r>
              <a:rPr lang="nb-NO"/>
              <a:t>Samling 1</a:t>
            </a:r>
          </a:p>
        </p:txBody>
      </p:sp>
      <p:sp>
        <p:nvSpPr>
          <p:cNvPr id="3" name="Undertittel 2">
            <a:extLst>
              <a:ext uri="{FF2B5EF4-FFF2-40B4-BE49-F238E27FC236}">
                <a16:creationId xmlns:a16="http://schemas.microsoft.com/office/drawing/2014/main" id="{E5A39096-65F2-9C4D-BFCD-51678380CE9A}"/>
              </a:ext>
            </a:extLst>
          </p:cNvPr>
          <p:cNvSpPr>
            <a:spLocks noGrp="1"/>
          </p:cNvSpPr>
          <p:nvPr>
            <p:ph type="subTitle" idx="1"/>
          </p:nvPr>
        </p:nvSpPr>
        <p:spPr/>
        <p:txBody>
          <a:bodyPr>
            <a:normAutofit/>
          </a:bodyPr>
          <a:lstStyle/>
          <a:p>
            <a:r>
              <a:rPr lang="nb-NO"/>
              <a:t>Kurs i rolleforståelse og partsamarbeid </a:t>
            </a:r>
          </a:p>
        </p:txBody>
      </p:sp>
      <mc:AlternateContent xmlns:mc="http://schemas.openxmlformats.org/markup-compatibility/2006" xmlns:p14="http://schemas.microsoft.com/office/powerpoint/2010/main">
        <mc:Choice Requires="p14">
          <p:contentPart p14:bwMode="auto" r:id="rId3">
            <p14:nvContentPartPr>
              <p14:cNvPr id="4" name="Håndskrift 3">
                <a:extLst>
                  <a:ext uri="{FF2B5EF4-FFF2-40B4-BE49-F238E27FC236}">
                    <a16:creationId xmlns:a16="http://schemas.microsoft.com/office/drawing/2014/main" id="{ACCA7ED1-FA96-454F-B9EC-ECCBAA7362E0}"/>
                  </a:ext>
                </a:extLst>
              </p14:cNvPr>
              <p14:cNvContentPartPr/>
              <p14:nvPr/>
            </p14:nvContentPartPr>
            <p14:xfrm>
              <a:off x="7167600" y="2614680"/>
              <a:ext cx="360" cy="360"/>
            </p14:xfrm>
          </p:contentPart>
        </mc:Choice>
        <mc:Fallback xmlns="">
          <p:pic>
            <p:nvPicPr>
              <p:cNvPr id="4" name="Håndskrift 3">
                <a:extLst>
                  <a:ext uri="{FF2B5EF4-FFF2-40B4-BE49-F238E27FC236}">
                    <a16:creationId xmlns:a16="http://schemas.microsoft.com/office/drawing/2014/main" id="{ACCA7ED1-FA96-454F-B9EC-ECCBAA7362E0}"/>
                  </a:ext>
                </a:extLst>
              </p:cNvPr>
              <p:cNvPicPr/>
              <p:nvPr/>
            </p:nvPicPr>
            <p:blipFill>
              <a:blip r:embed="rId4"/>
              <a:stretch>
                <a:fillRect/>
              </a:stretch>
            </p:blipFill>
            <p:spPr>
              <a:xfrm>
                <a:off x="7158240" y="2605320"/>
                <a:ext cx="19080" cy="19080"/>
              </a:xfrm>
              <a:prstGeom prst="rect">
                <a:avLst/>
              </a:prstGeom>
            </p:spPr>
          </p:pic>
        </mc:Fallback>
      </mc:AlternateContent>
    </p:spTree>
    <p:extLst>
      <p:ext uri="{BB962C8B-B14F-4D97-AF65-F5344CB8AC3E}">
        <p14:creationId xmlns:p14="http://schemas.microsoft.com/office/powerpoint/2010/main" val="160365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CE1474-4277-47E9-925E-49805E86122C}"/>
              </a:ext>
            </a:extLst>
          </p:cNvPr>
          <p:cNvSpPr/>
          <p:nvPr/>
        </p:nvSpPr>
        <p:spPr>
          <a:xfrm>
            <a:off x="171140" y="56684"/>
            <a:ext cx="8716616" cy="5024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endParaRPr>
          </a:p>
        </p:txBody>
      </p:sp>
      <p:sp>
        <p:nvSpPr>
          <p:cNvPr id="3" name="Rectangle 2">
            <a:extLst>
              <a:ext uri="{FF2B5EF4-FFF2-40B4-BE49-F238E27FC236}">
                <a16:creationId xmlns:a16="http://schemas.microsoft.com/office/drawing/2014/main" id="{5A893445-AD01-44F3-B54A-BCD8C4ADB9EB}"/>
              </a:ext>
            </a:extLst>
          </p:cNvPr>
          <p:cNvSpPr/>
          <p:nvPr/>
        </p:nvSpPr>
        <p:spPr>
          <a:xfrm>
            <a:off x="379475" y="562239"/>
            <a:ext cx="2802636" cy="6117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24" name="TextBox 23">
            <a:extLst>
              <a:ext uri="{FF2B5EF4-FFF2-40B4-BE49-F238E27FC236}">
                <a16:creationId xmlns:a16="http://schemas.microsoft.com/office/drawing/2014/main" id="{39923394-0932-4120-BCF5-07E537A5F2C4}"/>
              </a:ext>
            </a:extLst>
          </p:cNvPr>
          <p:cNvSpPr txBox="1"/>
          <p:nvPr/>
        </p:nvSpPr>
        <p:spPr>
          <a:xfrm>
            <a:off x="1273941" y="4638070"/>
            <a:ext cx="7352114" cy="425420"/>
          </a:xfrm>
          <a:prstGeom prst="rect">
            <a:avLst/>
          </a:prstGeom>
          <a:solidFill>
            <a:srgbClr val="D9E8D5"/>
          </a:solid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50" b="0" i="0" u="none" strike="noStrike" kern="0" cap="none" spc="0" normalizeH="0" baseline="0" noProof="0">
                <a:ln>
                  <a:noFill/>
                </a:ln>
                <a:solidFill>
                  <a:srgbClr val="042827"/>
                </a:solidFill>
                <a:effectLst/>
                <a:uLnTx/>
                <a:uFillTx/>
                <a:latin typeface="Open Sans" panose="020B0604020202020204" charset="0"/>
                <a:cs typeface="Open Sans" panose="020B0604020202020204" charset="0"/>
                <a:sym typeface="Arial"/>
              </a:rPr>
              <a:t>*</a:t>
            </a:r>
            <a:r>
              <a:rPr kumimoji="0" lang="nb-NO" sz="750" b="0" i="0" u="none" strike="noStrike" kern="0" cap="none" spc="0" normalizeH="0" baseline="0" noProof="0">
                <a:ln>
                  <a:noFill/>
                </a:ln>
                <a:solidFill>
                  <a:srgbClr val="042827"/>
                </a:solidFill>
                <a:effectLst/>
                <a:uLnTx/>
                <a:uFillTx/>
                <a:latin typeface="Open Sans" panose="020B0604020202020204" charset="0"/>
                <a:cs typeface="Open Sans" panose="020B0604020202020204" charset="0"/>
                <a:sym typeface="Arial"/>
              </a:rPr>
              <a:t> Utsagn hentet fra «Håndbok i medarbeiderdrevet innovasjon» https://www.regjeringen.no/no/dokumenter/handbok-i-medarbeiderdrevet-innovasjon/id666818/</a:t>
            </a:r>
          </a:p>
        </p:txBody>
      </p:sp>
      <p:sp>
        <p:nvSpPr>
          <p:cNvPr id="29" name="TextBox 28">
            <a:extLst>
              <a:ext uri="{FF2B5EF4-FFF2-40B4-BE49-F238E27FC236}">
                <a16:creationId xmlns:a16="http://schemas.microsoft.com/office/drawing/2014/main" id="{B1492CCC-F0BD-4A50-AABD-62CF2FC20EAC}"/>
              </a:ext>
            </a:extLst>
          </p:cNvPr>
          <p:cNvSpPr txBox="1"/>
          <p:nvPr/>
        </p:nvSpPr>
        <p:spPr>
          <a:xfrm>
            <a:off x="3512534" y="223625"/>
            <a:ext cx="1756094" cy="30668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277D82"/>
                </a:solidFill>
                <a:effectLst/>
                <a:uLnTx/>
                <a:uFillTx/>
                <a:latin typeface="Open Sans" panose="020B0604020202020204" charset="0"/>
                <a:cs typeface="Open Sans" panose="020B0604020202020204" charset="0"/>
                <a:sym typeface="Arial"/>
              </a:rPr>
              <a:t>JOBBRESSURSER</a:t>
            </a:r>
          </a:p>
        </p:txBody>
      </p:sp>
      <p:sp>
        <p:nvSpPr>
          <p:cNvPr id="6" name="Rectangle 5">
            <a:extLst>
              <a:ext uri="{FF2B5EF4-FFF2-40B4-BE49-F238E27FC236}">
                <a16:creationId xmlns:a16="http://schemas.microsoft.com/office/drawing/2014/main" id="{D6EA3D01-142D-4A21-8759-21BDC1DC6677}"/>
              </a:ext>
            </a:extLst>
          </p:cNvPr>
          <p:cNvSpPr/>
          <p:nvPr/>
        </p:nvSpPr>
        <p:spPr>
          <a:xfrm>
            <a:off x="6674460" y="916510"/>
            <a:ext cx="2055764" cy="17101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AUTONOMI</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Ha innflytelse og ansvar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Medarbeidere kan påvirke egen arbeidshverdag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ledere er villige til å gi fra seg autoritet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Hvis du har gitt ansvaret fra deg, må du ikke gå inn og overstyre.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8" name="Rectangle 7">
            <a:extLst>
              <a:ext uri="{FF2B5EF4-FFF2-40B4-BE49-F238E27FC236}">
                <a16:creationId xmlns:a16="http://schemas.microsoft.com/office/drawing/2014/main" id="{ECE87981-D771-4F8F-91E9-F6DA7D843FBB}"/>
              </a:ext>
            </a:extLst>
          </p:cNvPr>
          <p:cNvSpPr/>
          <p:nvPr/>
        </p:nvSpPr>
        <p:spPr>
          <a:xfrm>
            <a:off x="6787884" y="2866229"/>
            <a:ext cx="1942340"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STOLTHET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En sterk identifisering med virksomheten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Høy trivselsfaktor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Godt omdømme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2" name="Rectangle 11">
            <a:extLst>
              <a:ext uri="{FF2B5EF4-FFF2-40B4-BE49-F238E27FC236}">
                <a16:creationId xmlns:a16="http://schemas.microsoft.com/office/drawing/2014/main" id="{A721E5B5-D138-4DCD-938F-2F19130EB005}"/>
              </a:ext>
            </a:extLst>
          </p:cNvPr>
          <p:cNvSpPr/>
          <p:nvPr/>
        </p:nvSpPr>
        <p:spPr>
          <a:xfrm>
            <a:off x="4760973" y="945935"/>
            <a:ext cx="1850745" cy="152516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TRYGGHET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Takhøyde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Tørre å stille «dumme spørsmål»</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«Her er det lov å tenke og si det, og det blir smakt på»</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Visshet om at vi støtter hverandre når ting er vanskelige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8" name="Rectangle 17">
            <a:extLst>
              <a:ext uri="{FF2B5EF4-FFF2-40B4-BE49-F238E27FC236}">
                <a16:creationId xmlns:a16="http://schemas.microsoft.com/office/drawing/2014/main" id="{C8075B95-B2C5-470B-A03C-2BA89D711C2E}"/>
              </a:ext>
            </a:extLst>
          </p:cNvPr>
          <p:cNvSpPr/>
          <p:nvPr/>
        </p:nvSpPr>
        <p:spPr>
          <a:xfrm>
            <a:off x="173936" y="54665"/>
            <a:ext cx="8716616" cy="5024231"/>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endParaRPr>
          </a:p>
        </p:txBody>
      </p:sp>
      <p:sp>
        <p:nvSpPr>
          <p:cNvPr id="19" name="Oval 18">
            <a:extLst>
              <a:ext uri="{FF2B5EF4-FFF2-40B4-BE49-F238E27FC236}">
                <a16:creationId xmlns:a16="http://schemas.microsoft.com/office/drawing/2014/main" id="{E7691E1A-7081-4507-A052-EC932E185B08}"/>
              </a:ext>
            </a:extLst>
          </p:cNvPr>
          <p:cNvSpPr/>
          <p:nvPr/>
        </p:nvSpPr>
        <p:spPr>
          <a:xfrm>
            <a:off x="2985576" y="677164"/>
            <a:ext cx="620892" cy="621398"/>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20" name="Connector: Curved 19">
            <a:extLst>
              <a:ext uri="{FF2B5EF4-FFF2-40B4-BE49-F238E27FC236}">
                <a16:creationId xmlns:a16="http://schemas.microsoft.com/office/drawing/2014/main" id="{AE48E9BA-FB85-49A4-B61A-80720A818353}"/>
              </a:ext>
            </a:extLst>
          </p:cNvPr>
          <p:cNvCxnSpPr>
            <a:cxnSpLocks/>
            <a:stCxn id="33" idx="4"/>
          </p:cNvCxnSpPr>
          <p:nvPr/>
        </p:nvCxnSpPr>
        <p:spPr>
          <a:xfrm rot="5400000">
            <a:off x="6635699" y="3697841"/>
            <a:ext cx="776464" cy="229036"/>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77A6BC5-388E-4EF9-A1C3-AD28CCBA3F37}"/>
              </a:ext>
            </a:extLst>
          </p:cNvPr>
          <p:cNvCxnSpPr>
            <a:stCxn id="31" idx="4"/>
          </p:cNvCxnSpPr>
          <p:nvPr/>
        </p:nvCxnSpPr>
        <p:spPr>
          <a:xfrm rot="16200000" flipH="1">
            <a:off x="6767971" y="1541671"/>
            <a:ext cx="929250" cy="64987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519B117-D581-4B9A-83B2-110F8EB44F15}"/>
              </a:ext>
            </a:extLst>
          </p:cNvPr>
          <p:cNvSpPr/>
          <p:nvPr/>
        </p:nvSpPr>
        <p:spPr>
          <a:xfrm>
            <a:off x="1213345" y="686088"/>
            <a:ext cx="751459" cy="640212"/>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25" name="Oval 24">
            <a:extLst>
              <a:ext uri="{FF2B5EF4-FFF2-40B4-BE49-F238E27FC236}">
                <a16:creationId xmlns:a16="http://schemas.microsoft.com/office/drawing/2014/main" id="{5E70EBD2-694C-4E39-9908-FD22D376CCB8}"/>
              </a:ext>
            </a:extLst>
          </p:cNvPr>
          <p:cNvSpPr/>
          <p:nvPr/>
        </p:nvSpPr>
        <p:spPr>
          <a:xfrm>
            <a:off x="4776065" y="892531"/>
            <a:ext cx="746353" cy="659112"/>
          </a:xfrm>
          <a:prstGeom prst="ellipse">
            <a:avLst/>
          </a:prstGeom>
          <a:solidFill>
            <a:srgbClr val="A7CA9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1" name="Oval 30">
            <a:extLst>
              <a:ext uri="{FF2B5EF4-FFF2-40B4-BE49-F238E27FC236}">
                <a16:creationId xmlns:a16="http://schemas.microsoft.com/office/drawing/2014/main" id="{105BE93E-BB09-4539-A318-7828B88E7ABF}"/>
              </a:ext>
            </a:extLst>
          </p:cNvPr>
          <p:cNvSpPr/>
          <p:nvPr/>
        </p:nvSpPr>
        <p:spPr>
          <a:xfrm>
            <a:off x="6618546" y="798548"/>
            <a:ext cx="578223" cy="603437"/>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3" name="Oval 32">
            <a:extLst>
              <a:ext uri="{FF2B5EF4-FFF2-40B4-BE49-F238E27FC236}">
                <a16:creationId xmlns:a16="http://schemas.microsoft.com/office/drawing/2014/main" id="{04541AD6-0181-47BA-9EB6-6DCC1B751037}"/>
              </a:ext>
            </a:extLst>
          </p:cNvPr>
          <p:cNvSpPr/>
          <p:nvPr/>
        </p:nvSpPr>
        <p:spPr>
          <a:xfrm>
            <a:off x="6762161" y="2734093"/>
            <a:ext cx="752576" cy="690034"/>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5" name="Oval 34">
            <a:extLst>
              <a:ext uri="{FF2B5EF4-FFF2-40B4-BE49-F238E27FC236}">
                <a16:creationId xmlns:a16="http://schemas.microsoft.com/office/drawing/2014/main" id="{28C33492-26E7-4BBF-84FD-2ED4406BEEE2}"/>
              </a:ext>
            </a:extLst>
          </p:cNvPr>
          <p:cNvSpPr/>
          <p:nvPr/>
        </p:nvSpPr>
        <p:spPr>
          <a:xfrm>
            <a:off x="1533482" y="2978960"/>
            <a:ext cx="679714" cy="697721"/>
          </a:xfrm>
          <a:prstGeom prst="ellipse">
            <a:avLst/>
          </a:prstGeom>
          <a:solidFill>
            <a:srgbClr val="A7CA9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8" name="Oval 37">
            <a:extLst>
              <a:ext uri="{FF2B5EF4-FFF2-40B4-BE49-F238E27FC236}">
                <a16:creationId xmlns:a16="http://schemas.microsoft.com/office/drawing/2014/main" id="{6D74A2B7-963C-46A2-B57D-B1DDAC4B9949}"/>
              </a:ext>
            </a:extLst>
          </p:cNvPr>
          <p:cNvSpPr/>
          <p:nvPr/>
        </p:nvSpPr>
        <p:spPr>
          <a:xfrm>
            <a:off x="4825387" y="2298515"/>
            <a:ext cx="791459" cy="659112"/>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40" name="Oval 39">
            <a:extLst>
              <a:ext uri="{FF2B5EF4-FFF2-40B4-BE49-F238E27FC236}">
                <a16:creationId xmlns:a16="http://schemas.microsoft.com/office/drawing/2014/main" id="{F7AF1380-0A47-41CF-9F11-5875B804289D}"/>
              </a:ext>
            </a:extLst>
          </p:cNvPr>
          <p:cNvSpPr/>
          <p:nvPr/>
        </p:nvSpPr>
        <p:spPr>
          <a:xfrm>
            <a:off x="2598725" y="1675651"/>
            <a:ext cx="649878" cy="62010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41" name="Connector: Curved 40">
            <a:extLst>
              <a:ext uri="{FF2B5EF4-FFF2-40B4-BE49-F238E27FC236}">
                <a16:creationId xmlns:a16="http://schemas.microsoft.com/office/drawing/2014/main" id="{634EB642-C3C7-4DDE-86E5-AA631867149D}"/>
              </a:ext>
            </a:extLst>
          </p:cNvPr>
          <p:cNvCxnSpPr>
            <a:cxnSpLocks/>
            <a:stCxn id="45" idx="4"/>
          </p:cNvCxnSpPr>
          <p:nvPr/>
        </p:nvCxnSpPr>
        <p:spPr>
          <a:xfrm rot="16200000" flipH="1">
            <a:off x="1093562" y="2534799"/>
            <a:ext cx="561127" cy="1068538"/>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DEF556D-37C9-4125-A365-9BCB2CDCB953}"/>
              </a:ext>
            </a:extLst>
          </p:cNvPr>
          <p:cNvCxnSpPr>
            <a:cxnSpLocks/>
            <a:stCxn id="22" idx="4"/>
          </p:cNvCxnSpPr>
          <p:nvPr/>
        </p:nvCxnSpPr>
        <p:spPr>
          <a:xfrm rot="16200000" flipH="1">
            <a:off x="1371945" y="1543429"/>
            <a:ext cx="643908" cy="20964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E12D15C0-1D7A-49CF-A83C-67AE7BB6B983}"/>
              </a:ext>
            </a:extLst>
          </p:cNvPr>
          <p:cNvCxnSpPr>
            <a:cxnSpLocks/>
            <a:stCxn id="19" idx="4"/>
          </p:cNvCxnSpPr>
          <p:nvPr/>
        </p:nvCxnSpPr>
        <p:spPr>
          <a:xfrm rot="5400000">
            <a:off x="3057943" y="1213989"/>
            <a:ext cx="153506" cy="322653"/>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B4FB9838-6F87-409C-A026-C34058F17965}"/>
              </a:ext>
            </a:extLst>
          </p:cNvPr>
          <p:cNvCxnSpPr>
            <a:cxnSpLocks/>
            <a:stCxn id="40" idx="4"/>
          </p:cNvCxnSpPr>
          <p:nvPr/>
        </p:nvCxnSpPr>
        <p:spPr>
          <a:xfrm rot="5400000">
            <a:off x="2399823" y="2785360"/>
            <a:ext cx="1013444" cy="3423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DA319E1-192D-4510-BCDE-1879E2B3442D}"/>
              </a:ext>
            </a:extLst>
          </p:cNvPr>
          <p:cNvSpPr/>
          <p:nvPr/>
        </p:nvSpPr>
        <p:spPr>
          <a:xfrm>
            <a:off x="413776" y="2070809"/>
            <a:ext cx="852159" cy="717696"/>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46" name="Connector: Curved 45">
            <a:extLst>
              <a:ext uri="{FF2B5EF4-FFF2-40B4-BE49-F238E27FC236}">
                <a16:creationId xmlns:a16="http://schemas.microsoft.com/office/drawing/2014/main" id="{6E65B3E1-98EF-4BB0-83D1-B60386B8F422}"/>
              </a:ext>
            </a:extLst>
          </p:cNvPr>
          <p:cNvCxnSpPr>
            <a:cxnSpLocks/>
            <a:stCxn id="38" idx="4"/>
          </p:cNvCxnSpPr>
          <p:nvPr/>
        </p:nvCxnSpPr>
        <p:spPr>
          <a:xfrm rot="5400000">
            <a:off x="4964223" y="2919913"/>
            <a:ext cx="219181" cy="294608"/>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8B8A688-3230-42DE-A4E3-53705E8BD51A}"/>
              </a:ext>
            </a:extLst>
          </p:cNvPr>
          <p:cNvSpPr/>
          <p:nvPr/>
        </p:nvSpPr>
        <p:spPr>
          <a:xfrm>
            <a:off x="2532166" y="1838423"/>
            <a:ext cx="1997282" cy="12825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ÅPENHET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Krever at informasjonen flyter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Døren inn til ledelsen står åpen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Ekte interessert og lyttende i forhold til medarbeidere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 tør å gi og vi tør å få tilbakemelding</a:t>
            </a:r>
          </a:p>
        </p:txBody>
      </p:sp>
      <p:sp>
        <p:nvSpPr>
          <p:cNvPr id="5" name="Rectangle 4">
            <a:extLst>
              <a:ext uri="{FF2B5EF4-FFF2-40B4-BE49-F238E27FC236}">
                <a16:creationId xmlns:a16="http://schemas.microsoft.com/office/drawing/2014/main" id="{C19ECCF6-D884-424D-8066-8C9FA56FBA8B}"/>
              </a:ext>
            </a:extLst>
          </p:cNvPr>
          <p:cNvSpPr/>
          <p:nvPr/>
        </p:nvSpPr>
        <p:spPr>
          <a:xfrm>
            <a:off x="1563369" y="3130868"/>
            <a:ext cx="1820864" cy="116442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UTVIKLINGSORIENTERING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Alle er med og skaper forbedring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Felles arbeid om verdier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Alle tar et ansvar for positive endringer</a:t>
            </a:r>
          </a:p>
        </p:txBody>
      </p:sp>
      <p:sp>
        <p:nvSpPr>
          <p:cNvPr id="7" name="Rectangle 6">
            <a:extLst>
              <a:ext uri="{FF2B5EF4-FFF2-40B4-BE49-F238E27FC236}">
                <a16:creationId xmlns:a16="http://schemas.microsoft.com/office/drawing/2014/main" id="{7FEC1852-F6AB-4FF6-A879-74A68E48DA61}"/>
              </a:ext>
            </a:extLst>
          </p:cNvPr>
          <p:cNvSpPr/>
          <p:nvPr/>
        </p:nvSpPr>
        <p:spPr>
          <a:xfrm>
            <a:off x="453932" y="2207049"/>
            <a:ext cx="1657015"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SAMARBEIDSORIENTERING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vi planlegger sammen </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vi pløyer jorda sammen </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Fokus på at samarbeid gir best kvalitet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9" name="Rectangle 8">
            <a:extLst>
              <a:ext uri="{FF2B5EF4-FFF2-40B4-BE49-F238E27FC236}">
                <a16:creationId xmlns:a16="http://schemas.microsoft.com/office/drawing/2014/main" id="{8645B686-EBA8-4C02-9B2E-9D5DA4A4961A}"/>
              </a:ext>
            </a:extLst>
          </p:cNvPr>
          <p:cNvSpPr/>
          <p:nvPr/>
        </p:nvSpPr>
        <p:spPr>
          <a:xfrm>
            <a:off x="1182300" y="886479"/>
            <a:ext cx="1615733"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TOLERANSE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Raushet i kulturen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er lov å ha ulike meninger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er lov å gjøre feil</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 skal ikke skjule «feil»</a:t>
            </a:r>
          </a:p>
        </p:txBody>
      </p:sp>
      <p:sp>
        <p:nvSpPr>
          <p:cNvPr id="11" name="Rectangle 10">
            <a:extLst>
              <a:ext uri="{FF2B5EF4-FFF2-40B4-BE49-F238E27FC236}">
                <a16:creationId xmlns:a16="http://schemas.microsoft.com/office/drawing/2014/main" id="{BAE06914-4AB7-4775-8ABA-B2AB2590A1C8}"/>
              </a:ext>
            </a:extLst>
          </p:cNvPr>
          <p:cNvSpPr/>
          <p:nvPr/>
        </p:nvSpPr>
        <p:spPr>
          <a:xfrm>
            <a:off x="3032697" y="821952"/>
            <a:ext cx="1203278" cy="9794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TILLIT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Stole på hverandre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Gi reelt ansvar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Påta seg ansvar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0" name="Rectangle 9">
            <a:extLst>
              <a:ext uri="{FF2B5EF4-FFF2-40B4-BE49-F238E27FC236}">
                <a16:creationId xmlns:a16="http://schemas.microsoft.com/office/drawing/2014/main" id="{1217DD2C-EB7A-4194-A7C8-572DAE13D6A4}"/>
              </a:ext>
            </a:extLst>
          </p:cNvPr>
          <p:cNvSpPr/>
          <p:nvPr/>
        </p:nvSpPr>
        <p:spPr>
          <a:xfrm>
            <a:off x="4919440" y="2453614"/>
            <a:ext cx="1835653" cy="134325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ENGASJEMENT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Glød</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å brenne for noe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Ta et ekstra tak for egen arbeidsplass</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Følelse av eierskap til egen virksomhet</a:t>
            </a:r>
          </a:p>
        </p:txBody>
      </p:sp>
    </p:spTree>
    <p:extLst>
      <p:ext uri="{BB962C8B-B14F-4D97-AF65-F5344CB8AC3E}">
        <p14:creationId xmlns:p14="http://schemas.microsoft.com/office/powerpoint/2010/main" val="372232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6265-2F2B-42E4-B57A-7C13DFBB78D3}"/>
              </a:ext>
            </a:extLst>
          </p:cNvPr>
          <p:cNvSpPr>
            <a:spLocks noGrp="1"/>
          </p:cNvSpPr>
          <p:nvPr>
            <p:ph type="title"/>
          </p:nvPr>
        </p:nvSpPr>
        <p:spPr/>
        <p:txBody>
          <a:bodyPr>
            <a:normAutofit fontScale="90000"/>
          </a:bodyPr>
          <a:lstStyle/>
          <a:p>
            <a:r>
              <a:rPr lang="nb-NO"/>
              <a:t>Samtalekort til </a:t>
            </a:r>
            <a:r>
              <a:rPr lang="nb-NO" err="1"/>
              <a:t>fasilitator</a:t>
            </a:r>
            <a:r>
              <a:rPr lang="nb-NO"/>
              <a:t>/møteleder</a:t>
            </a:r>
          </a:p>
        </p:txBody>
      </p:sp>
      <p:pic>
        <p:nvPicPr>
          <p:cNvPr id="3" name="Picture 2">
            <a:extLst>
              <a:ext uri="{FF2B5EF4-FFF2-40B4-BE49-F238E27FC236}">
                <a16:creationId xmlns:a16="http://schemas.microsoft.com/office/drawing/2014/main" id="{915F9A42-EAE2-4533-9D45-CE4600A5B2AE}"/>
              </a:ext>
            </a:extLst>
          </p:cNvPr>
          <p:cNvPicPr>
            <a:picLocks noChangeAspect="1"/>
          </p:cNvPicPr>
          <p:nvPr/>
        </p:nvPicPr>
        <p:blipFill rotWithShape="1">
          <a:blip r:embed="rId3"/>
          <a:srcRect r="14649"/>
          <a:stretch/>
        </p:blipFill>
        <p:spPr>
          <a:xfrm>
            <a:off x="200026" y="1464470"/>
            <a:ext cx="4371974" cy="2532662"/>
          </a:xfrm>
          <a:prstGeom prst="rect">
            <a:avLst/>
          </a:prstGeom>
          <a:ln>
            <a:solidFill>
              <a:srgbClr val="14555A"/>
            </a:solidFill>
          </a:ln>
        </p:spPr>
      </p:pic>
      <p:pic>
        <p:nvPicPr>
          <p:cNvPr id="4" name="Picture 3">
            <a:extLst>
              <a:ext uri="{FF2B5EF4-FFF2-40B4-BE49-F238E27FC236}">
                <a16:creationId xmlns:a16="http://schemas.microsoft.com/office/drawing/2014/main" id="{25745697-648F-4218-8675-0572DC582F99}"/>
              </a:ext>
            </a:extLst>
          </p:cNvPr>
          <p:cNvPicPr>
            <a:picLocks noChangeAspect="1"/>
          </p:cNvPicPr>
          <p:nvPr/>
        </p:nvPicPr>
        <p:blipFill>
          <a:blip r:embed="rId4"/>
          <a:stretch>
            <a:fillRect/>
          </a:stretch>
        </p:blipFill>
        <p:spPr>
          <a:xfrm>
            <a:off x="4702281" y="1464469"/>
            <a:ext cx="4360138" cy="2532661"/>
          </a:xfrm>
          <a:prstGeom prst="rect">
            <a:avLst/>
          </a:prstGeom>
          <a:ln>
            <a:solidFill>
              <a:srgbClr val="14555A"/>
            </a:solidFill>
          </a:ln>
        </p:spPr>
      </p:pic>
      <p:pic>
        <p:nvPicPr>
          <p:cNvPr id="5" name="Picture 4">
            <a:extLst>
              <a:ext uri="{FF2B5EF4-FFF2-40B4-BE49-F238E27FC236}">
                <a16:creationId xmlns:a16="http://schemas.microsoft.com/office/drawing/2014/main" id="{D99F746F-7172-408E-BEE5-9C98755503C2}"/>
              </a:ext>
            </a:extLst>
          </p:cNvPr>
          <p:cNvPicPr>
            <a:picLocks noChangeAspect="1"/>
          </p:cNvPicPr>
          <p:nvPr/>
        </p:nvPicPr>
        <p:blipFill>
          <a:blip r:embed="rId5"/>
          <a:stretch>
            <a:fillRect/>
          </a:stretch>
        </p:blipFill>
        <p:spPr>
          <a:xfrm>
            <a:off x="7529040" y="7881"/>
            <a:ext cx="1568034" cy="1085821"/>
          </a:xfrm>
          <a:prstGeom prst="rect">
            <a:avLst/>
          </a:prstGeom>
        </p:spPr>
      </p:pic>
    </p:spTree>
    <p:extLst>
      <p:ext uri="{BB962C8B-B14F-4D97-AF65-F5344CB8AC3E}">
        <p14:creationId xmlns:p14="http://schemas.microsoft.com/office/powerpoint/2010/main" val="285641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Oppgave 2</a:t>
            </a:r>
            <a:br>
              <a:rPr lang="nb-NO"/>
            </a:br>
            <a:r>
              <a:rPr lang="nb-NO"/>
              <a:t>Partsamarbeidet i hverdagen</a:t>
            </a:r>
          </a:p>
        </p:txBody>
      </p:sp>
    </p:spTree>
    <p:extLst>
      <p:ext uri="{BB962C8B-B14F-4D97-AF65-F5344CB8AC3E}">
        <p14:creationId xmlns:p14="http://schemas.microsoft.com/office/powerpoint/2010/main" val="519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599474" y="3644827"/>
            <a:ext cx="2109542"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39680"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20 minutter</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til å notere, og presentere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Felles refleksjon over et positivt  partssamarbeidet, og hvordan dere kan spille hverandre gode. Hvordan samarbeidet eventuelt kan styrkes? </a:t>
            </a:r>
          </a:p>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endPar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36063" y="2997625"/>
            <a:ext cx="2302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Nedskrevet 2-3 punkter på situasjoner hvor dere trenger å støtte hverandre mer. Hver part skal gi eksempler på hva de selv bidrar med elle vil bidra mer med framover – for </a:t>
            </a:r>
            <a:b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b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et styrket arbeidsmiljø. </a:t>
            </a:r>
          </a:p>
        </p:txBody>
      </p:sp>
      <p:sp>
        <p:nvSpPr>
          <p:cNvPr id="38" name="Rectangle 37">
            <a:extLst>
              <a:ext uri="{FF2B5EF4-FFF2-40B4-BE49-F238E27FC236}">
                <a16:creationId xmlns:a16="http://schemas.microsoft.com/office/drawing/2014/main" id="{7EC034E7-FF6F-43DF-8F0F-0E6018ED68A0}"/>
              </a:ext>
            </a:extLst>
          </p:cNvPr>
          <p:cNvSpPr/>
          <p:nvPr/>
        </p:nvSpPr>
        <p:spPr>
          <a:xfrm>
            <a:off x="2977848" y="1677661"/>
            <a:ext cx="2445052" cy="3094957"/>
          </a:xfrm>
          <a:prstGeom prst="rect">
            <a:avLst/>
          </a:prstGeom>
          <a:noFill/>
          <a:ln w="6350">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042397" y="1775166"/>
            <a:ext cx="2350970"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234950" marR="0" lvl="0" indent="-228600" algn="l" defTabSz="914400" rtl="0" eaLnBrk="1" fontAlgn="auto" latinLnBrk="0" hangingPunct="1">
              <a:lnSpc>
                <a:spcPct val="115000"/>
              </a:lnSpc>
              <a:spcBef>
                <a:spcPts val="0"/>
              </a:spcBef>
              <a:spcAft>
                <a:spcPts val="0"/>
              </a:spcAft>
              <a:buClr>
                <a:srgbClr val="5B6670"/>
              </a:buClr>
              <a:buSzPts val="1000"/>
              <a:buFontTx/>
              <a:buAutoNum type="alphaUcParenR"/>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 oppgave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Hvordan opplever du din rolle som henholdsvis leder, tillitsvalgt eller verneombud? Tenk på muligheter og utfordringer i rollen.  I hvilke situasjoner kan du trenge / ønske deg støtte og  hjelp dra de to andre partene?  Noter deg noen stikkord fra din refleksjon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5789995" y="1677660"/>
            <a:ext cx="2367242" cy="3094957"/>
          </a:xfrm>
          <a:prstGeom prst="rect">
            <a:avLst/>
          </a:prstGeom>
          <a:noFill/>
          <a:ln w="6350">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5789995" y="1726413"/>
            <a:ext cx="2312605" cy="2092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B) Gruppesamtale</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Alle deler sine refleksjoner i gruppen.  Start med at hver av dere kort presenterer sine stikkord. De to andre lytter og noterertankene de gjør seg. Til slutt er ordet fritt.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3231217" y="1418636"/>
            <a:ext cx="7094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5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5921357" y="1395284"/>
            <a:ext cx="8524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15 min</a:t>
            </a:r>
          </a:p>
        </p:txBody>
      </p:sp>
      <p:sp>
        <p:nvSpPr>
          <p:cNvPr id="32" name="Google Shape;114;gbb9474cba7_0_224">
            <a:extLst>
              <a:ext uri="{FF2B5EF4-FFF2-40B4-BE49-F238E27FC236}">
                <a16:creationId xmlns:a16="http://schemas.microsoft.com/office/drawing/2014/main" id="{D7FA05E0-F246-42C7-B27B-E2308EAE6337}"/>
              </a:ext>
            </a:extLst>
          </p:cNvPr>
          <p:cNvSpPr txBox="1">
            <a:spLocks/>
          </p:cNvSpPr>
          <p:nvPr/>
        </p:nvSpPr>
        <p:spPr>
          <a:xfrm>
            <a:off x="459243" y="465254"/>
            <a:ext cx="4821593" cy="728489"/>
          </a:xfrm>
          <a:prstGeom prst="rect">
            <a:avLst/>
          </a:prstGeom>
          <a:solidFill>
            <a:srgbClr val="86BF5B"/>
          </a:solid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600"/>
              <a:buFont typeface="Titillium Web"/>
              <a:buNone/>
              <a:defRPr sz="3800" b="1" i="0" u="none" strike="noStrike" cap="none">
                <a:solidFill>
                  <a:schemeClr val="lt1"/>
                </a:solidFill>
                <a:latin typeface="Arial"/>
                <a:ea typeface="Arial"/>
                <a:cs typeface="Arial"/>
                <a:sym typeface="Arial"/>
              </a:defRPr>
            </a:lvl1pPr>
            <a:lvl2pPr marR="0" lvl="1"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42827"/>
              </a:buClr>
              <a:buSzPts val="600"/>
              <a:buFont typeface="Titillium Web"/>
              <a:buNone/>
              <a:tabLst/>
              <a:defRPr/>
            </a:pPr>
            <a:r>
              <a:rPr kumimoji="0" lang="nb-NO" sz="1800" b="1" i="0" u="none" strike="noStrike" kern="0" cap="none" spc="0" normalizeH="0" baseline="0" noProof="0">
                <a:ln>
                  <a:noFill/>
                </a:ln>
                <a:solidFill>
                  <a:srgbClr val="FFFFFF"/>
                </a:solidFill>
                <a:effectLst/>
                <a:uLnTx/>
                <a:uFillTx/>
                <a:latin typeface="Titillium Web" panose="020B0604020202020204" charset="0"/>
                <a:ea typeface="Open Sans" panose="020B0604020202020204" charset="0"/>
                <a:cs typeface="Titillium Web" panose="020B0604020202020204" charset="0"/>
                <a:sym typeface="Titillium Web"/>
              </a:rPr>
              <a:t>Gruppeoppgave 2: </a:t>
            </a:r>
          </a:p>
          <a:p>
            <a:pPr marL="0" marR="0" lvl="0" indent="0" algn="l" defTabSz="914400" rtl="0" eaLnBrk="1" fontAlgn="auto" latinLnBrk="0" hangingPunct="1">
              <a:lnSpc>
                <a:spcPct val="115000"/>
              </a:lnSpc>
              <a:spcBef>
                <a:spcPts val="0"/>
              </a:spcBef>
              <a:spcAft>
                <a:spcPts val="0"/>
              </a:spcAft>
              <a:buClr>
                <a:srgbClr val="042827"/>
              </a:buClr>
              <a:buSzPts val="600"/>
              <a:buFont typeface="Titillium Web"/>
              <a:buNone/>
              <a:tabLst/>
              <a:defRPr/>
            </a:pPr>
            <a:r>
              <a:rPr kumimoji="0" lang="nb-NO" sz="1800" b="1" i="0" u="none" strike="noStrike" kern="0" cap="none" spc="0" normalizeH="0" baseline="0" noProof="0">
                <a:ln>
                  <a:noFill/>
                </a:ln>
                <a:solidFill>
                  <a:srgbClr val="FFFFFF"/>
                </a:solidFill>
                <a:effectLst/>
                <a:uLnTx/>
                <a:uFillTx/>
                <a:latin typeface="Titillium Web" panose="020B0604020202020204" charset="0"/>
                <a:ea typeface="Open Sans" panose="020B0604020202020204" charset="0"/>
                <a:cs typeface="Titillium Web" panose="020B0604020202020204" charset="0"/>
                <a:sym typeface="Open Sans"/>
              </a:rPr>
              <a:t>Partsamarbeidet i hverdagen </a:t>
            </a:r>
          </a:p>
        </p:txBody>
      </p:sp>
      <p:cxnSp>
        <p:nvCxnSpPr>
          <p:cNvPr id="24" name="Straight Connector 23">
            <a:extLst>
              <a:ext uri="{FF2B5EF4-FFF2-40B4-BE49-F238E27FC236}">
                <a16:creationId xmlns:a16="http://schemas.microsoft.com/office/drawing/2014/main" id="{B13298E0-7B67-427F-BCDF-3E20CA918662}"/>
              </a:ext>
            </a:extLst>
          </p:cNvPr>
          <p:cNvCxnSpPr>
            <a:cxnSpLocks/>
          </p:cNvCxnSpPr>
          <p:nvPr/>
        </p:nvCxnSpPr>
        <p:spPr>
          <a:xfrm>
            <a:off x="594301" y="2677202"/>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61C36-9076-4DB0-A0FC-310D9553D00D}"/>
              </a:ext>
            </a:extLst>
          </p:cNvPr>
          <p:cNvCxnSpPr>
            <a:cxnSpLocks/>
          </p:cNvCxnSpPr>
          <p:nvPr/>
        </p:nvCxnSpPr>
        <p:spPr>
          <a:xfrm>
            <a:off x="594301" y="3672919"/>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576F5F-A0A9-47A8-9686-5A928A507025}"/>
              </a:ext>
            </a:extLst>
          </p:cNvPr>
          <p:cNvCxnSpPr>
            <a:cxnSpLocks/>
          </p:cNvCxnSpPr>
          <p:nvPr/>
        </p:nvCxnSpPr>
        <p:spPr>
          <a:xfrm>
            <a:off x="594301" y="4831098"/>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18D276-0AA3-4DB1-A08C-AAF064B81246}"/>
              </a:ext>
            </a:extLst>
          </p:cNvPr>
          <p:cNvCxnSpPr>
            <a:cxnSpLocks/>
          </p:cNvCxnSpPr>
          <p:nvPr/>
        </p:nvCxnSpPr>
        <p:spPr>
          <a:xfrm>
            <a:off x="594301" y="1701133"/>
            <a:ext cx="2114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Picture Placeholder 7">
            <a:extLst>
              <a:ext uri="{FF2B5EF4-FFF2-40B4-BE49-F238E27FC236}">
                <a16:creationId xmlns:a16="http://schemas.microsoft.com/office/drawing/2014/main" id="{13F32083-F59A-4132-9C11-A1E22E3D6938}"/>
              </a:ext>
            </a:extLst>
          </p:cNvPr>
          <p:cNvPicPr>
            <a:picLocks noChangeAspect="1"/>
          </p:cNvPicPr>
          <p:nvPr/>
        </p:nvPicPr>
        <p:blipFill rotWithShape="1">
          <a:blip r:embed="rId3"/>
          <a:srcRect l="26543" t="44393" b="10165"/>
          <a:stretch/>
        </p:blipFill>
        <p:spPr>
          <a:xfrm>
            <a:off x="5277248" y="473600"/>
            <a:ext cx="823021" cy="720143"/>
          </a:xfrm>
          <a:prstGeom prst="rect">
            <a:avLst/>
          </a:prstGeom>
          <a:noFill/>
          <a:ln>
            <a:noFill/>
          </a:ln>
        </p:spPr>
      </p:pic>
    </p:spTree>
    <p:extLst>
      <p:ext uri="{BB962C8B-B14F-4D97-AF65-F5344CB8AC3E}">
        <p14:creationId xmlns:p14="http://schemas.microsoft.com/office/powerpoint/2010/main" val="224040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3713924521"/>
              </p:ext>
            </p:extLst>
          </p:nvPr>
        </p:nvGraphicFramePr>
        <p:xfrm>
          <a:off x="828795" y="1224452"/>
          <a:ext cx="2375877" cy="2946748"/>
        </p:xfrm>
        <a:graphic>
          <a:graphicData uri="http://schemas.openxmlformats.org/drawingml/2006/table">
            <a:tbl>
              <a:tblPr firstRow="1" bandRow="1">
                <a:tableStyleId>{F5AB1C69-6EDB-4FF4-983F-18BD219EF322}</a:tableStyleId>
              </a:tblPr>
              <a:tblGrid>
                <a:gridCol w="2375877">
                  <a:extLst>
                    <a:ext uri="{9D8B030D-6E8A-4147-A177-3AD203B41FA5}">
                      <a16:colId xmlns:a16="http://schemas.microsoft.com/office/drawing/2014/main" val="3455149515"/>
                    </a:ext>
                  </a:extLst>
                </a:gridCol>
              </a:tblGrid>
              <a:tr h="379094">
                <a:tc>
                  <a:txBody>
                    <a:bodyPr/>
                    <a:lstStyle/>
                    <a:p>
                      <a:pPr algn="ctr"/>
                      <a:r>
                        <a:rPr lang="nb-NO" sz="1200">
                          <a:solidFill>
                            <a:schemeClr val="bg1"/>
                          </a:solidFill>
                          <a:latin typeface="Open Sans" panose="020B0604020202020204" charset="0"/>
                          <a:ea typeface="Open Sans" panose="020B0604020202020204" charset="0"/>
                          <a:cs typeface="Open Sans" panose="020B0604020202020204" charset="0"/>
                        </a:rPr>
                        <a:t>VERNEOMBUD</a:t>
                      </a:r>
                      <a:endParaRPr lang="nb-NO" sz="1200">
                        <a:solidFill>
                          <a:schemeClr val="bg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517016">
                <a:tc>
                  <a:txBody>
                    <a:bodyPr/>
                    <a:lstStyle/>
                    <a:p>
                      <a:r>
                        <a:rPr lang="nb-NO" sz="1000">
                          <a:solidFill>
                            <a:schemeClr val="tx1"/>
                          </a:solidFill>
                          <a:latin typeface="Open Sans"/>
                          <a:ea typeface="Open Sans"/>
                          <a:cs typeface="Open Sans"/>
                        </a:rPr>
                        <a:t>I hvilke situasjoner kan du som </a:t>
                      </a:r>
                      <a:r>
                        <a:rPr lang="nb-NO" sz="1000" b="1">
                          <a:solidFill>
                            <a:schemeClr val="tx1"/>
                          </a:solidFill>
                          <a:latin typeface="Open Sans"/>
                          <a:ea typeface="Open Sans"/>
                          <a:cs typeface="Open Sans"/>
                        </a:rPr>
                        <a:t>verneombud</a:t>
                      </a:r>
                      <a:r>
                        <a:rPr lang="nb-NO" sz="1000">
                          <a:solidFill>
                            <a:schemeClr val="tx1"/>
                          </a:solidFill>
                          <a:latin typeface="Open Sans"/>
                          <a:ea typeface="Open Sans"/>
                          <a:cs typeface="Open Sans"/>
                        </a:rPr>
                        <a:t> trenge / ønske deg støtte og  hjelp fra de to andre partene?  Noter deg noen stikkord fra din refleksjon </a:t>
                      </a:r>
                      <a:endParaRPr lang="nb-NO"/>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48335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tillitsvalgt</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r h="4646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leder</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42873"/>
                  </a:ext>
                </a:extLst>
              </a:tr>
              <a:tr h="4016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1530814"/>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chemeClr val="accent2"/>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t>Notatark for hver av partene</a:t>
            </a:r>
          </a:p>
        </p:txBody>
      </p:sp>
      <p:graphicFrame>
        <p:nvGraphicFramePr>
          <p:cNvPr id="9" name="Table 4">
            <a:extLst>
              <a:ext uri="{FF2B5EF4-FFF2-40B4-BE49-F238E27FC236}">
                <a16:creationId xmlns:a16="http://schemas.microsoft.com/office/drawing/2014/main" id="{AA42973F-991F-4373-946C-1AFCC775A041}"/>
              </a:ext>
            </a:extLst>
          </p:cNvPr>
          <p:cNvGraphicFramePr>
            <a:graphicFrameLocks noGrp="1"/>
          </p:cNvGraphicFramePr>
          <p:nvPr>
            <p:extLst>
              <p:ext uri="{D42A27DB-BD31-4B8C-83A1-F6EECF244321}">
                <p14:modId xmlns:p14="http://schemas.microsoft.com/office/powerpoint/2010/main" val="1904873374"/>
              </p:ext>
            </p:extLst>
          </p:nvPr>
        </p:nvGraphicFramePr>
        <p:xfrm>
          <a:off x="6014669" y="1224452"/>
          <a:ext cx="2375877" cy="2967186"/>
        </p:xfrm>
        <a:graphic>
          <a:graphicData uri="http://schemas.openxmlformats.org/drawingml/2006/table">
            <a:tbl>
              <a:tblPr firstRow="1" bandRow="1">
                <a:tableStyleId>{F5AB1C69-6EDB-4FF4-983F-18BD219EF322}</a:tableStyleId>
              </a:tblPr>
              <a:tblGrid>
                <a:gridCol w="2375877">
                  <a:extLst>
                    <a:ext uri="{9D8B030D-6E8A-4147-A177-3AD203B41FA5}">
                      <a16:colId xmlns:a16="http://schemas.microsoft.com/office/drawing/2014/main" val="3455149515"/>
                    </a:ext>
                  </a:extLst>
                </a:gridCol>
              </a:tblGrid>
              <a:tr h="379094">
                <a:tc>
                  <a:txBody>
                    <a:bodyPr/>
                    <a:lstStyle/>
                    <a:p>
                      <a:pPr algn="ctr"/>
                      <a:r>
                        <a:rPr lang="nb-NO" sz="1200">
                          <a:solidFill>
                            <a:schemeClr val="bg1"/>
                          </a:solidFill>
                          <a:latin typeface="Open Sans" panose="020B0604020202020204" charset="0"/>
                          <a:ea typeface="Open Sans" panose="020B0604020202020204" charset="0"/>
                          <a:cs typeface="Open Sans" panose="020B0604020202020204" charset="0"/>
                        </a:rPr>
                        <a:t>TILLITSVALGT</a:t>
                      </a:r>
                      <a:endParaRPr lang="nb-NO" sz="1200">
                        <a:solidFill>
                          <a:schemeClr val="bg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517016">
                <a:tc>
                  <a:txBody>
                    <a:bodyPr/>
                    <a:lstStyle/>
                    <a:p>
                      <a:r>
                        <a:rPr lang="nb-NO" sz="1000">
                          <a:solidFill>
                            <a:schemeClr val="tx1"/>
                          </a:solidFill>
                          <a:latin typeface="Open Sans"/>
                          <a:ea typeface="Open Sans"/>
                          <a:cs typeface="Open Sans"/>
                        </a:rPr>
                        <a:t>I hvilke situasjoner kan du som </a:t>
                      </a:r>
                      <a:r>
                        <a:rPr lang="nb-NO" sz="1000" b="1">
                          <a:solidFill>
                            <a:schemeClr val="tx1"/>
                          </a:solidFill>
                          <a:latin typeface="Open Sans"/>
                          <a:ea typeface="Open Sans"/>
                          <a:cs typeface="Open Sans"/>
                        </a:rPr>
                        <a:t>tillitsvalgt</a:t>
                      </a:r>
                      <a:r>
                        <a:rPr lang="nb-NO" sz="1000">
                          <a:solidFill>
                            <a:schemeClr val="tx1"/>
                          </a:solidFill>
                          <a:latin typeface="Open Sans"/>
                          <a:ea typeface="Open Sans"/>
                          <a:cs typeface="Open Sans"/>
                        </a:rPr>
                        <a:t> trenge / ønske deg støtte og  hjelp fra de to andre partene?  Noter deg noen stikkord fra din refleksjon </a:t>
                      </a:r>
                      <a:endParaRPr lang="nb-NO" sz="1000">
                        <a:solidFill>
                          <a:schemeClr val="tx1"/>
                        </a:solidFill>
                        <a:latin typeface="Open Sans" panose="020B0604020202020204" charset="0"/>
                        <a:ea typeface="Open Sans" panose="020B0604020202020204" charset="0"/>
                        <a:cs typeface="Open Sans" panose="020B060402020202020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48335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leder</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r h="4646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verneombud</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42873"/>
                  </a:ext>
                </a:extLst>
              </a:tr>
              <a:tr h="4016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a:solidFill>
                            <a:schemeClr val="tx1"/>
                          </a:solidFill>
                          <a:cs typeface="Open Sans" panose="020B0604020202020204" charset="0"/>
                          <a:sym typeface="Arial"/>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1530814"/>
                  </a:ext>
                </a:extLst>
              </a:tr>
            </a:tbl>
          </a:graphicData>
        </a:graphic>
      </p:graphicFrame>
      <p:graphicFrame>
        <p:nvGraphicFramePr>
          <p:cNvPr id="10" name="Table 4">
            <a:extLst>
              <a:ext uri="{FF2B5EF4-FFF2-40B4-BE49-F238E27FC236}">
                <a16:creationId xmlns:a16="http://schemas.microsoft.com/office/drawing/2014/main" id="{32268152-A223-4230-89D8-A0EBE22C37CE}"/>
              </a:ext>
            </a:extLst>
          </p:cNvPr>
          <p:cNvGraphicFramePr>
            <a:graphicFrameLocks noGrp="1"/>
          </p:cNvGraphicFramePr>
          <p:nvPr>
            <p:extLst>
              <p:ext uri="{D42A27DB-BD31-4B8C-83A1-F6EECF244321}">
                <p14:modId xmlns:p14="http://schemas.microsoft.com/office/powerpoint/2010/main" val="2772902453"/>
              </p:ext>
            </p:extLst>
          </p:nvPr>
        </p:nvGraphicFramePr>
        <p:xfrm>
          <a:off x="3383986" y="1219170"/>
          <a:ext cx="2375877" cy="2967186"/>
        </p:xfrm>
        <a:graphic>
          <a:graphicData uri="http://schemas.openxmlformats.org/drawingml/2006/table">
            <a:tbl>
              <a:tblPr firstRow="1" bandRow="1">
                <a:tableStyleId>{F5AB1C69-6EDB-4FF4-983F-18BD219EF322}</a:tableStyleId>
              </a:tblPr>
              <a:tblGrid>
                <a:gridCol w="2375877">
                  <a:extLst>
                    <a:ext uri="{9D8B030D-6E8A-4147-A177-3AD203B41FA5}">
                      <a16:colId xmlns:a16="http://schemas.microsoft.com/office/drawing/2014/main" val="3455149515"/>
                    </a:ext>
                  </a:extLst>
                </a:gridCol>
              </a:tblGrid>
              <a:tr h="381723">
                <a:tc>
                  <a:txBody>
                    <a:bodyPr/>
                    <a:lstStyle/>
                    <a:p>
                      <a:pPr algn="ctr"/>
                      <a:r>
                        <a:rPr lang="nb-NO" sz="1200">
                          <a:solidFill>
                            <a:schemeClr val="bg1"/>
                          </a:solidFill>
                          <a:latin typeface="Open Sans" panose="020B0604020202020204" charset="0"/>
                          <a:ea typeface="Open Sans" panose="020B0604020202020204" charset="0"/>
                          <a:cs typeface="Open Sans" panose="020B0604020202020204" charset="0"/>
                        </a:rPr>
                        <a:t>LEDER</a:t>
                      </a:r>
                      <a:endParaRPr lang="nb-NO" sz="1200">
                        <a:solidFill>
                          <a:schemeClr val="bg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972535">
                <a:tc>
                  <a:txBody>
                    <a:bodyPr/>
                    <a:lstStyle/>
                    <a:p>
                      <a:r>
                        <a:rPr lang="nb-NO" sz="1000">
                          <a:solidFill>
                            <a:schemeClr val="tx1"/>
                          </a:solidFill>
                          <a:latin typeface="Open Sans"/>
                          <a:ea typeface="Open Sans"/>
                          <a:cs typeface="Open Sans"/>
                        </a:rPr>
                        <a:t>I hvilke situasjoner kan du som </a:t>
                      </a:r>
                      <a:r>
                        <a:rPr lang="nb-NO" sz="1000" b="1">
                          <a:solidFill>
                            <a:schemeClr val="tx1"/>
                          </a:solidFill>
                          <a:latin typeface="Open Sans"/>
                          <a:ea typeface="Open Sans"/>
                          <a:cs typeface="Open Sans"/>
                        </a:rPr>
                        <a:t>leder</a:t>
                      </a:r>
                      <a:r>
                        <a:rPr lang="nb-NO" sz="1000">
                          <a:solidFill>
                            <a:schemeClr val="tx1"/>
                          </a:solidFill>
                          <a:latin typeface="Open Sans"/>
                          <a:ea typeface="Open Sans"/>
                          <a:cs typeface="Open Sans"/>
                        </a:rPr>
                        <a:t> trenge / ønske deg støtte og  hjelp fra de to andre partene?  Noter deg noen stikkord fra din refleksjon </a:t>
                      </a:r>
                      <a:br>
                        <a:rPr lang="nb-NO" sz="1000">
                          <a:solidFill>
                            <a:srgbClr val="042827"/>
                          </a:solidFill>
                          <a:latin typeface="Open Sans"/>
                          <a:ea typeface="Open Sans"/>
                          <a:cs typeface="Open Sans"/>
                        </a:rPr>
                      </a:br>
                      <a:endParaRPr lang="nb-NO" sz="1000">
                        <a:solidFill>
                          <a:schemeClr val="tx1"/>
                        </a:solidFill>
                        <a:latin typeface="Open Sans" panose="020B0604020202020204" charset="0"/>
                        <a:ea typeface="Open Sans" panose="020B0604020202020204" charset="0"/>
                        <a:cs typeface="Open Sans" panose="020B060402020202020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6042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verneombud</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r h="6042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Jeg trenger  støtte fra </a:t>
                      </a:r>
                      <a:r>
                        <a:rPr lang="nb-NO" sz="900" b="0" i="1">
                          <a:solidFill>
                            <a:schemeClr val="tx1"/>
                          </a:solidFill>
                          <a:highlight>
                            <a:srgbClr val="C0C0C0"/>
                          </a:highlight>
                          <a:cs typeface="Open Sans" panose="020B0604020202020204" charset="0"/>
                          <a:sym typeface="Arial"/>
                        </a:rPr>
                        <a:t>tillitsvalgt</a:t>
                      </a:r>
                      <a:r>
                        <a:rPr lang="nb-NO" sz="900" b="0" i="1">
                          <a:solidFill>
                            <a:schemeClr val="tx1"/>
                          </a:solidFill>
                          <a:cs typeface="Open Sans" panose="020B0604020202020204" charset="0"/>
                          <a:sym typeface="Arial"/>
                        </a:rPr>
                        <a:t> i situasjoner som: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42873"/>
                  </a:ext>
                </a:extLst>
              </a:tr>
              <a:tr h="40445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a:solidFill>
                            <a:schemeClr val="tx1"/>
                          </a:solidFill>
                          <a:cs typeface="Open Sans" panose="020B0604020202020204" charset="0"/>
                          <a:sym typeface="Arial"/>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1530814"/>
                  </a:ext>
                </a:extLst>
              </a:tr>
            </a:tbl>
          </a:graphicData>
        </a:graphic>
      </p:graphicFrame>
      <p:pic>
        <p:nvPicPr>
          <p:cNvPr id="11" name="Picture Placeholder 7">
            <a:extLst>
              <a:ext uri="{FF2B5EF4-FFF2-40B4-BE49-F238E27FC236}">
                <a16:creationId xmlns:a16="http://schemas.microsoft.com/office/drawing/2014/main" id="{FE8D3F0F-E6B3-4B57-BD3E-E1F1F1558958}"/>
              </a:ext>
            </a:extLst>
          </p:cNvPr>
          <p:cNvPicPr>
            <a:picLocks noChangeAspect="1"/>
          </p:cNvPicPr>
          <p:nvPr/>
        </p:nvPicPr>
        <p:blipFill rotWithShape="1">
          <a:blip r:embed="rId2"/>
          <a:srcRect l="26543" t="44393" b="10165"/>
          <a:stretch/>
        </p:blipFill>
        <p:spPr>
          <a:xfrm>
            <a:off x="8118504" y="1"/>
            <a:ext cx="1025495" cy="897308"/>
          </a:xfrm>
          <a:prstGeom prst="rect">
            <a:avLst/>
          </a:prstGeom>
          <a:noFill/>
          <a:ln>
            <a:noFill/>
          </a:ln>
        </p:spPr>
      </p:pic>
    </p:spTree>
    <p:extLst>
      <p:ext uri="{BB962C8B-B14F-4D97-AF65-F5344CB8AC3E}">
        <p14:creationId xmlns:p14="http://schemas.microsoft.com/office/powerpoint/2010/main" val="27292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3155530931"/>
              </p:ext>
            </p:extLst>
          </p:nvPr>
        </p:nvGraphicFramePr>
        <p:xfrm>
          <a:off x="820250" y="1250949"/>
          <a:ext cx="5967900" cy="2865610"/>
        </p:xfrm>
        <a:graphic>
          <a:graphicData uri="http://schemas.openxmlformats.org/drawingml/2006/table">
            <a:tbl>
              <a:tblPr firstRow="1" bandRow="1">
                <a:tableStyleId>{F5AB1C69-6EDB-4FF4-983F-18BD219EF322}</a:tableStyleId>
              </a:tblPr>
              <a:tblGrid>
                <a:gridCol w="5967900">
                  <a:extLst>
                    <a:ext uri="{9D8B030D-6E8A-4147-A177-3AD203B41FA5}">
                      <a16:colId xmlns:a16="http://schemas.microsoft.com/office/drawing/2014/main" val="3455149515"/>
                    </a:ext>
                  </a:extLst>
                </a:gridCol>
              </a:tblGrid>
              <a:tr h="491978">
                <a:tc>
                  <a:txBody>
                    <a:bodyPr/>
                    <a:lstStyle/>
                    <a:p>
                      <a:pPr algn="ctr"/>
                      <a:r>
                        <a:rPr lang="nb-NO" sz="1200" b="1">
                          <a:solidFill>
                            <a:schemeClr val="bg1"/>
                          </a:solidFill>
                          <a:latin typeface="Open Sans" panose="020B0604020202020204" charset="0"/>
                          <a:ea typeface="Open Sans" panose="020B0604020202020204" charset="0"/>
                          <a:cs typeface="Open Sans" panose="020B0604020202020204" charset="0"/>
                        </a:rPr>
                        <a:t>B) Gruppesamtale: </a:t>
                      </a:r>
                      <a:br>
                        <a:rPr lang="nb-NO" sz="1200" b="1">
                          <a:solidFill>
                            <a:schemeClr val="bg1"/>
                          </a:solidFill>
                          <a:latin typeface="Open Sans" panose="020B0604020202020204" charset="0"/>
                          <a:ea typeface="Open Sans" panose="020B0604020202020204" charset="0"/>
                          <a:cs typeface="Open Sans" panose="020B0604020202020204" charset="0"/>
                        </a:rPr>
                      </a:br>
                      <a:r>
                        <a:rPr lang="nb-NO" sz="1200" b="1">
                          <a:solidFill>
                            <a:schemeClr val="bg1"/>
                          </a:solidFill>
                        </a:rPr>
                        <a:t>Om å støtte hverandre i partsamarbeidet</a:t>
                      </a: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779527">
                <a:tc>
                  <a:txBody>
                    <a:bodyPr/>
                    <a:lstStyle/>
                    <a:p>
                      <a:r>
                        <a:rPr lang="nb-NO" sz="1000">
                          <a:solidFill>
                            <a:schemeClr val="tx1"/>
                          </a:solidFill>
                          <a:latin typeface="Open Sans"/>
                          <a:ea typeface="Open Sans"/>
                          <a:cs typeface="Open Sans"/>
                        </a:rPr>
                        <a:t>Alle deler sine refleksjoner i gruppen.  Start med at hver av dere kort presenterer sine stikkord. De to andre lytter og noterer refleksjonenene de gjør seg mens de lytter til de andre. Etter at alle har snakket er ordet fritt. Har dere felles perspektiver? Eller er det forskjellige tilnærminger til dette spørsmålet? Støtt hverandre i samtalen og </a:t>
                      </a:r>
                      <a:endParaRPr lang="nb-NO"/>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5699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Fyll ut .....</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chemeClr val="accent2"/>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t>Gruppesamtale 1: Støtte hverandre</a:t>
            </a:r>
          </a:p>
        </p:txBody>
      </p:sp>
      <p:pic>
        <p:nvPicPr>
          <p:cNvPr id="8" name="Picture Placeholder 7">
            <a:extLst>
              <a:ext uri="{FF2B5EF4-FFF2-40B4-BE49-F238E27FC236}">
                <a16:creationId xmlns:a16="http://schemas.microsoft.com/office/drawing/2014/main" id="{AEA62E77-D709-403B-BE2C-29AD78819112}"/>
              </a:ext>
            </a:extLst>
          </p:cNvPr>
          <p:cNvPicPr>
            <a:picLocks noChangeAspect="1"/>
          </p:cNvPicPr>
          <p:nvPr/>
        </p:nvPicPr>
        <p:blipFill rotWithShape="1">
          <a:blip r:embed="rId2"/>
          <a:srcRect l="26543" t="44393" b="10165"/>
          <a:stretch/>
        </p:blipFill>
        <p:spPr>
          <a:xfrm>
            <a:off x="8118504" y="1"/>
            <a:ext cx="1025495" cy="897308"/>
          </a:xfrm>
          <a:prstGeom prst="rect">
            <a:avLst/>
          </a:prstGeom>
          <a:noFill/>
          <a:ln>
            <a:noFill/>
          </a:ln>
        </p:spPr>
      </p:pic>
    </p:spTree>
    <p:extLst>
      <p:ext uri="{BB962C8B-B14F-4D97-AF65-F5344CB8AC3E}">
        <p14:creationId xmlns:p14="http://schemas.microsoft.com/office/powerpoint/2010/main" val="2702350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341A9-B045-473A-A7F0-1012F836C172}"/>
              </a:ext>
            </a:extLst>
          </p:cNvPr>
          <p:cNvSpPr>
            <a:spLocks noGrp="1"/>
          </p:cNvSpPr>
          <p:nvPr>
            <p:ph type="title"/>
          </p:nvPr>
        </p:nvSpPr>
        <p:spPr/>
        <p:txBody>
          <a:bodyPr>
            <a:normAutofit fontScale="90000"/>
          </a:bodyPr>
          <a:lstStyle/>
          <a:p>
            <a:r>
              <a:rPr lang="nb-NO"/>
              <a:t>Samtalekort til </a:t>
            </a:r>
            <a:r>
              <a:rPr lang="nb-NO" err="1"/>
              <a:t>fasilitator</a:t>
            </a:r>
            <a:r>
              <a:rPr lang="nb-NO"/>
              <a:t>/møteleder</a:t>
            </a:r>
          </a:p>
        </p:txBody>
      </p:sp>
      <p:pic>
        <p:nvPicPr>
          <p:cNvPr id="9" name="Picture 8">
            <a:extLst>
              <a:ext uri="{FF2B5EF4-FFF2-40B4-BE49-F238E27FC236}">
                <a16:creationId xmlns:a16="http://schemas.microsoft.com/office/drawing/2014/main" id="{CECC6B3C-D2C6-42E6-94E8-FCCFC059B955}"/>
              </a:ext>
            </a:extLst>
          </p:cNvPr>
          <p:cNvPicPr>
            <a:picLocks noChangeAspect="1"/>
          </p:cNvPicPr>
          <p:nvPr/>
        </p:nvPicPr>
        <p:blipFill>
          <a:blip r:embed="rId2"/>
          <a:stretch>
            <a:fillRect/>
          </a:stretch>
        </p:blipFill>
        <p:spPr>
          <a:xfrm>
            <a:off x="662298" y="1565983"/>
            <a:ext cx="6598223" cy="3262391"/>
          </a:xfrm>
          <a:prstGeom prst="rect">
            <a:avLst/>
          </a:prstGeom>
          <a:solidFill>
            <a:schemeClr val="bg1"/>
          </a:solidFill>
          <a:ln>
            <a:solidFill>
              <a:srgbClr val="14555A"/>
            </a:solidFill>
          </a:ln>
        </p:spPr>
      </p:pic>
      <p:pic>
        <p:nvPicPr>
          <p:cNvPr id="10" name="Picture Placeholder 7">
            <a:extLst>
              <a:ext uri="{FF2B5EF4-FFF2-40B4-BE49-F238E27FC236}">
                <a16:creationId xmlns:a16="http://schemas.microsoft.com/office/drawing/2014/main" id="{C8BD4C5D-FA1B-48F8-9880-9AE8EE5CC031}"/>
              </a:ext>
            </a:extLst>
          </p:cNvPr>
          <p:cNvPicPr>
            <a:picLocks noChangeAspect="1"/>
          </p:cNvPicPr>
          <p:nvPr/>
        </p:nvPicPr>
        <p:blipFill rotWithShape="1">
          <a:blip r:embed="rId3"/>
          <a:srcRect l="26543" t="44393" b="10165"/>
          <a:stretch/>
        </p:blipFill>
        <p:spPr>
          <a:xfrm>
            <a:off x="8118504" y="1"/>
            <a:ext cx="1025495" cy="897308"/>
          </a:xfrm>
          <a:prstGeom prst="rect">
            <a:avLst/>
          </a:prstGeom>
          <a:noFill/>
          <a:ln>
            <a:noFill/>
          </a:ln>
        </p:spPr>
      </p:pic>
      <p:sp>
        <p:nvSpPr>
          <p:cNvPr id="2" name="TextBox 1">
            <a:extLst>
              <a:ext uri="{FF2B5EF4-FFF2-40B4-BE49-F238E27FC236}">
                <a16:creationId xmlns:a16="http://schemas.microsoft.com/office/drawing/2014/main" id="{F2192C0F-E212-4A87-8480-B7F99442208F}"/>
              </a:ext>
            </a:extLst>
          </p:cNvPr>
          <p:cNvSpPr txBox="1"/>
          <p:nvPr/>
        </p:nvSpPr>
        <p:spPr>
          <a:xfrm>
            <a:off x="525828" y="935959"/>
            <a:ext cx="64563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uLnTx/>
                <a:uFillTx/>
                <a:latin typeface="Arial"/>
                <a:cs typeface="Arial"/>
                <a:sym typeface="Arial"/>
              </a:rPr>
              <a:t>Samtalekortet hjelper dere å komme i gang. </a:t>
            </a:r>
            <a:br>
              <a:rPr kumimoji="0" lang="nb-NO" sz="1400" b="0" i="0" u="none" strike="noStrike" kern="0" cap="none" spc="0" normalizeH="0" baseline="0" noProof="0">
                <a:ln>
                  <a:noFill/>
                </a:ln>
                <a:solidFill>
                  <a:srgbClr val="000000"/>
                </a:solidFill>
                <a:effectLst/>
                <a:uLnTx/>
                <a:uFillTx/>
                <a:latin typeface="Arial"/>
                <a:cs typeface="Arial"/>
                <a:sym typeface="Arial"/>
              </a:rPr>
            </a:br>
            <a:r>
              <a:rPr kumimoji="0" lang="nb-NO" sz="1400" b="0" i="0" u="none" strike="noStrike" kern="0" cap="none" spc="0" normalizeH="0" baseline="0" noProof="0">
                <a:ln>
                  <a:noFill/>
                </a:ln>
                <a:solidFill>
                  <a:srgbClr val="000000"/>
                </a:solidFill>
                <a:effectLst/>
                <a:uLnTx/>
                <a:uFillTx/>
                <a:latin typeface="Arial"/>
                <a:cs typeface="Arial"/>
                <a:sym typeface="Arial"/>
              </a:rPr>
              <a:t>Det kan benyttes av fasilitator og av deltakerne </a:t>
            </a:r>
          </a:p>
        </p:txBody>
      </p:sp>
    </p:spTree>
    <p:extLst>
      <p:ext uri="{BB962C8B-B14F-4D97-AF65-F5344CB8AC3E}">
        <p14:creationId xmlns:p14="http://schemas.microsoft.com/office/powerpoint/2010/main" val="356040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8E60-124C-4D1F-95D9-7E7E64AF1703}"/>
              </a:ext>
            </a:extLst>
          </p:cNvPr>
          <p:cNvSpPr>
            <a:spLocks noGrp="1"/>
          </p:cNvSpPr>
          <p:nvPr>
            <p:ph type="title"/>
          </p:nvPr>
        </p:nvSpPr>
        <p:spPr/>
        <p:txBody>
          <a:bodyPr>
            <a:normAutofit fontScale="90000"/>
          </a:bodyPr>
          <a:lstStyle/>
          <a:p>
            <a:r>
              <a:rPr lang="nb-NO"/>
              <a:t>Oppgave 3</a:t>
            </a:r>
            <a:br>
              <a:rPr lang="nb-NO"/>
            </a:br>
            <a:r>
              <a:rPr lang="nb-NO"/>
              <a:t>Hvordan finne og definere rett problem ? </a:t>
            </a:r>
          </a:p>
        </p:txBody>
      </p:sp>
    </p:spTree>
    <p:extLst>
      <p:ext uri="{BB962C8B-B14F-4D97-AF65-F5344CB8AC3E}">
        <p14:creationId xmlns:p14="http://schemas.microsoft.com/office/powerpoint/2010/main" val="132797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599474" y="3644827"/>
            <a:ext cx="2109542"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Agenda</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39680"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50 minutter</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til å notere, og presentere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Reflektere over hvilke faktorer som påvirker arbeidsmiljøet i negativ retning, og hva som er årsaken. </a:t>
            </a:r>
          </a:p>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endParaRPr kumimoji="0" lang="nb-NO" sz="900" b="1"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39680" y="2914867"/>
            <a:ext cx="2302387"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Hver enkelt deltaker skal ha reflektert og notert på sin modell. Gruppen skal ha dokumentert faktorer på hva som er mest</a:t>
            </a:r>
            <a:b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b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tyngende på deres arbeidsplass, og hva </a:t>
            </a:r>
            <a:b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b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dere ser som årsaken til problemet.</a:t>
            </a:r>
          </a:p>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8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 </a:t>
            </a:r>
          </a:p>
        </p:txBody>
      </p:sp>
      <p:sp>
        <p:nvSpPr>
          <p:cNvPr id="32" name="Google Shape;114;gbb9474cba7_0_224">
            <a:extLst>
              <a:ext uri="{FF2B5EF4-FFF2-40B4-BE49-F238E27FC236}">
                <a16:creationId xmlns:a16="http://schemas.microsoft.com/office/drawing/2014/main" id="{D7FA05E0-F246-42C7-B27B-E2308EAE6337}"/>
              </a:ext>
            </a:extLst>
          </p:cNvPr>
          <p:cNvSpPr txBox="1">
            <a:spLocks/>
          </p:cNvSpPr>
          <p:nvPr/>
        </p:nvSpPr>
        <p:spPr>
          <a:xfrm>
            <a:off x="459243" y="465254"/>
            <a:ext cx="4821593" cy="728489"/>
          </a:xfrm>
          <a:prstGeom prst="rect">
            <a:avLst/>
          </a:prstGeom>
          <a:solidFill>
            <a:srgbClr val="2D7C81"/>
          </a:solid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600"/>
              <a:buFont typeface="Titillium Web"/>
              <a:buNone/>
              <a:defRPr sz="3800" b="1" i="0" u="none" strike="noStrike" cap="none">
                <a:solidFill>
                  <a:schemeClr val="lt1"/>
                </a:solidFill>
                <a:latin typeface="Arial"/>
                <a:ea typeface="Arial"/>
                <a:cs typeface="Arial"/>
                <a:sym typeface="Arial"/>
              </a:defRPr>
            </a:lvl1pPr>
            <a:lvl2pPr marR="0" lvl="1"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6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42827"/>
              </a:buClr>
              <a:buSzPts val="600"/>
              <a:buFont typeface="Titillium Web"/>
              <a:buNone/>
              <a:tabLst/>
              <a:defRPr/>
            </a:pPr>
            <a:r>
              <a:rPr kumimoji="0" lang="nb-NO" sz="1800" b="1" i="0" u="none" strike="noStrike" kern="0" cap="none" spc="0" normalizeH="0" baseline="0" noProof="0">
                <a:ln>
                  <a:noFill/>
                </a:ln>
                <a:solidFill>
                  <a:srgbClr val="FFFFFF"/>
                </a:solidFill>
                <a:effectLst/>
                <a:uLnTx/>
                <a:uFillTx/>
                <a:latin typeface="Titillium Web" panose="020B0604020202020204" charset="0"/>
                <a:ea typeface="Open Sans" panose="020B0604020202020204" charset="0"/>
                <a:cs typeface="Titillium Web" panose="020B0604020202020204" charset="0"/>
                <a:sym typeface="Titillium Web"/>
              </a:rPr>
              <a:t>Gruppeoppgave 3: </a:t>
            </a:r>
          </a:p>
          <a:p>
            <a:pPr marL="0" marR="0" lvl="0" indent="0" algn="l" defTabSz="914400" rtl="0" eaLnBrk="1" fontAlgn="auto" latinLnBrk="0" hangingPunct="1">
              <a:lnSpc>
                <a:spcPct val="115000"/>
              </a:lnSpc>
              <a:spcBef>
                <a:spcPts val="0"/>
              </a:spcBef>
              <a:spcAft>
                <a:spcPts val="0"/>
              </a:spcAft>
              <a:buClr>
                <a:srgbClr val="042827"/>
              </a:buClr>
              <a:buSzPts val="600"/>
              <a:buFont typeface="Titillium Web"/>
              <a:buNone/>
              <a:tabLst/>
              <a:defRPr/>
            </a:pPr>
            <a:r>
              <a:rPr kumimoji="0" lang="nb-NO" sz="1800" b="1" i="0" u="none" strike="noStrike" kern="0" cap="none" spc="0" normalizeH="0" baseline="0" noProof="0">
                <a:ln>
                  <a:noFill/>
                </a:ln>
                <a:solidFill>
                  <a:srgbClr val="FFFFFF"/>
                </a:solidFill>
                <a:effectLst/>
                <a:uLnTx/>
                <a:uFillTx/>
                <a:latin typeface="Titillium Web" panose="020B0604020202020204" charset="0"/>
                <a:ea typeface="Open Sans" panose="020B0604020202020204" charset="0"/>
                <a:cs typeface="Titillium Web" panose="020B0604020202020204" charset="0"/>
                <a:sym typeface="Open Sans"/>
              </a:rPr>
              <a:t>Rotårsaksanalyse</a:t>
            </a:r>
          </a:p>
        </p:txBody>
      </p:sp>
      <p:cxnSp>
        <p:nvCxnSpPr>
          <p:cNvPr id="24" name="Straight Connector 23">
            <a:extLst>
              <a:ext uri="{FF2B5EF4-FFF2-40B4-BE49-F238E27FC236}">
                <a16:creationId xmlns:a16="http://schemas.microsoft.com/office/drawing/2014/main" id="{B13298E0-7B67-427F-BCDF-3E20CA918662}"/>
              </a:ext>
            </a:extLst>
          </p:cNvPr>
          <p:cNvCxnSpPr>
            <a:cxnSpLocks/>
          </p:cNvCxnSpPr>
          <p:nvPr/>
        </p:nvCxnSpPr>
        <p:spPr>
          <a:xfrm>
            <a:off x="594301" y="2677202"/>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61C36-9076-4DB0-A0FC-310D9553D00D}"/>
              </a:ext>
            </a:extLst>
          </p:cNvPr>
          <p:cNvCxnSpPr>
            <a:cxnSpLocks/>
          </p:cNvCxnSpPr>
          <p:nvPr/>
        </p:nvCxnSpPr>
        <p:spPr>
          <a:xfrm>
            <a:off x="594301" y="3672919"/>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576F5F-A0A9-47A8-9686-5A928A507025}"/>
              </a:ext>
            </a:extLst>
          </p:cNvPr>
          <p:cNvCxnSpPr>
            <a:cxnSpLocks/>
          </p:cNvCxnSpPr>
          <p:nvPr/>
        </p:nvCxnSpPr>
        <p:spPr>
          <a:xfrm>
            <a:off x="594301" y="4831098"/>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18D276-0AA3-4DB1-A08C-AAF064B81246}"/>
              </a:ext>
            </a:extLst>
          </p:cNvPr>
          <p:cNvCxnSpPr>
            <a:cxnSpLocks/>
          </p:cNvCxnSpPr>
          <p:nvPr/>
        </p:nvCxnSpPr>
        <p:spPr>
          <a:xfrm>
            <a:off x="594301" y="1701133"/>
            <a:ext cx="2114715"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19C4E17-91AE-4320-B413-C899D980E288}"/>
              </a:ext>
            </a:extLst>
          </p:cNvPr>
          <p:cNvSpPr/>
          <p:nvPr/>
        </p:nvSpPr>
        <p:spPr>
          <a:xfrm>
            <a:off x="6931423" y="1677661"/>
            <a:ext cx="1729046" cy="3094957"/>
          </a:xfrm>
          <a:prstGeom prst="rect">
            <a:avLst/>
          </a:prstGeom>
          <a:noFill/>
          <a:ln w="9525">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Text Placeholder 4">
            <a:extLst>
              <a:ext uri="{FF2B5EF4-FFF2-40B4-BE49-F238E27FC236}">
                <a16:creationId xmlns:a16="http://schemas.microsoft.com/office/drawing/2014/main" id="{4AD3E051-CD2E-4A54-83CC-95FF7A6385AB}"/>
              </a:ext>
            </a:extLst>
          </p:cNvPr>
          <p:cNvSpPr txBox="1">
            <a:spLocks/>
          </p:cNvSpPr>
          <p:nvPr/>
        </p:nvSpPr>
        <p:spPr>
          <a:xfrm>
            <a:off x="6945157" y="1681501"/>
            <a:ext cx="1822828" cy="14453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60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C)</a:t>
            </a:r>
            <a:r>
              <a:rPr lang="nb-NO" b="1">
                <a:solidFill>
                  <a:srgbClr val="042827"/>
                </a:solidFill>
                <a:latin typeface="Open Sans" panose="020B0604020202020204" charset="0"/>
                <a:ea typeface="Open Sans" panose="020B0604020202020204" charset="0"/>
                <a:cs typeface="Open Sans" panose="020B0604020202020204" charset="0"/>
              </a:rPr>
              <a:t> </a:t>
            </a: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Rotårsaksanalyse</a:t>
            </a:r>
          </a:p>
          <a:p>
            <a:pPr>
              <a:spcAft>
                <a:spcPts val="600"/>
              </a:spcAft>
              <a:buClr>
                <a:srgbClr val="5B6670"/>
              </a:buClr>
              <a:defRPr/>
            </a:pPr>
            <a:r>
              <a:rPr kumimoji="0" lang="nb-NO" sz="1000" b="0" i="0" u="none" strike="noStrike" kern="0" cap="none" spc="0" normalizeH="0" baseline="0" noProof="0">
                <a:ln>
                  <a:noFill/>
                </a:ln>
                <a:solidFill>
                  <a:srgbClr val="042827"/>
                </a:solidFill>
                <a:effectLst/>
                <a:uLnTx/>
                <a:uFillTx/>
                <a:sym typeface="Open Sans"/>
              </a:rPr>
              <a:t>Gruppen velger </a:t>
            </a:r>
            <a:r>
              <a:rPr lang="nb-NO" u="sng">
                <a:solidFill>
                  <a:srgbClr val="042827"/>
                </a:solidFill>
              </a:rPr>
              <a:t>e</a:t>
            </a:r>
            <a:r>
              <a:rPr lang="nb-NO" b="1" u="sng">
                <a:solidFill>
                  <a:srgbClr val="042827"/>
                </a:solidFill>
              </a:rPr>
              <a:t>n</a:t>
            </a:r>
            <a:r>
              <a:rPr lang="nb-NO">
                <a:solidFill>
                  <a:srgbClr val="042827"/>
                </a:solidFill>
              </a:rPr>
              <a:t> </a:t>
            </a:r>
            <a:r>
              <a:rPr kumimoji="0" lang="nb-NO" sz="1000" b="0" i="0" u="none" strike="noStrike" kern="0" cap="none" spc="0" normalizeH="0" baseline="0" noProof="0">
                <a:ln>
                  <a:noFill/>
                </a:ln>
                <a:solidFill>
                  <a:srgbClr val="042827"/>
                </a:solidFill>
                <a:effectLst/>
                <a:uLnTx/>
                <a:uFillTx/>
                <a:sym typeface="Open Sans"/>
              </a:rPr>
              <a:t>faktor dere ønsker å ta tak i,</a:t>
            </a:r>
            <a:r>
              <a:rPr kumimoji="0" lang="nb-NO" sz="1000" b="0" i="0" u="none" strike="noStrike" kern="0" cap="none" spc="0" normalizeH="0" noProof="0">
                <a:ln>
                  <a:noFill/>
                </a:ln>
                <a:solidFill>
                  <a:srgbClr val="042827"/>
                </a:solidFill>
                <a:effectLst/>
                <a:uLnTx/>
                <a:uFillTx/>
                <a:sym typeface="Open Sans"/>
              </a:rPr>
              <a:t> og undersøke nærmere</a:t>
            </a:r>
            <a:r>
              <a:rPr kumimoji="0" lang="nb-NO" sz="1000" b="0" i="0" u="none" strike="noStrike" kern="0" cap="none" spc="0" normalizeH="0" baseline="0" noProof="0">
                <a:ln>
                  <a:noFill/>
                </a:ln>
                <a:solidFill>
                  <a:srgbClr val="042827"/>
                </a:solidFill>
                <a:effectLst/>
                <a:uLnTx/>
                <a:uFillTx/>
                <a:sym typeface="Open Sans"/>
              </a:rPr>
              <a:t>. Kjør en rotårsaksanalyse.</a:t>
            </a:r>
            <a:r>
              <a:rPr lang="nb-NO">
                <a:solidFill>
                  <a:srgbClr val="042827"/>
                </a:solidFill>
              </a:rPr>
              <a:t> </a:t>
            </a:r>
            <a:endPar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2" name="Rectangle 41">
            <a:extLst>
              <a:ext uri="{FF2B5EF4-FFF2-40B4-BE49-F238E27FC236}">
                <a16:creationId xmlns:a16="http://schemas.microsoft.com/office/drawing/2014/main" id="{376BD123-DE08-4793-9731-6F38791DDEB0}"/>
              </a:ext>
            </a:extLst>
          </p:cNvPr>
          <p:cNvSpPr/>
          <p:nvPr/>
        </p:nvSpPr>
        <p:spPr>
          <a:xfrm>
            <a:off x="2977848" y="1677661"/>
            <a:ext cx="1729046" cy="3094957"/>
          </a:xfrm>
          <a:prstGeom prst="rect">
            <a:avLst/>
          </a:prstGeom>
          <a:noFill/>
          <a:ln w="9525">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Text Placeholder 4">
            <a:extLst>
              <a:ext uri="{FF2B5EF4-FFF2-40B4-BE49-F238E27FC236}">
                <a16:creationId xmlns:a16="http://schemas.microsoft.com/office/drawing/2014/main" id="{5DC5140C-681A-4C59-8BDE-A6B799235107}"/>
              </a:ext>
            </a:extLst>
          </p:cNvPr>
          <p:cNvSpPr txBox="1">
            <a:spLocks/>
          </p:cNvSpPr>
          <p:nvPr/>
        </p:nvSpPr>
        <p:spPr>
          <a:xfrm>
            <a:off x="2951280" y="1681502"/>
            <a:ext cx="1819690" cy="1445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600"/>
              </a:spcAft>
              <a:buClr>
                <a:srgbClr val="5B6670"/>
              </a:buClr>
              <a:buSzPts val="1000"/>
              <a:buFontTx/>
              <a:buNone/>
              <a:tabLst/>
              <a:defRPr/>
            </a:pPr>
            <a:r>
              <a:rPr kumimoji="0" lang="nb-NO" sz="900" b="1" i="0" u="none" strike="noStrike" kern="0" cap="none" spc="0" normalizeH="0" baseline="0" noProof="0">
                <a:ln>
                  <a:noFill/>
                </a:ln>
                <a:solidFill>
                  <a:srgbClr val="042827"/>
                </a:solidFill>
                <a:effectLst/>
                <a:uLnTx/>
                <a:uFillTx/>
                <a:sym typeface="Open Sans"/>
              </a:rPr>
              <a:t>A) Individuell. Jobbkrav</a:t>
            </a:r>
            <a:br>
              <a:rPr lang="nb-NO" sz="900" b="1" i="0" u="none" strike="noStrike" kern="0" cap="none" spc="0" normalizeH="0" baseline="0" noProof="0">
                <a:ln>
                  <a:noFill/>
                </a:ln>
                <a:effectLst/>
                <a:uLnTx/>
                <a:uFillTx/>
                <a:latin typeface="Open Sans" panose="020B0604020202020204" charset="0"/>
                <a:ea typeface="Open Sans" panose="020B0604020202020204" charset="0"/>
                <a:cs typeface="Open Sans" panose="020B0604020202020204" charset="0"/>
              </a:rPr>
            </a:br>
            <a:br>
              <a:rPr lang="nb-NO" sz="900" b="1" i="0" u="none" strike="noStrike" kern="0" cap="none" spc="0" normalizeH="0" baseline="0" noProof="0">
                <a:ln>
                  <a:noFill/>
                </a:ln>
                <a:effectLst/>
                <a:uLnTx/>
                <a:uFillTx/>
                <a:latin typeface="Open Sans" panose="020B0604020202020204" charset="0"/>
                <a:ea typeface="Open Sans" panose="020B0604020202020204" charset="0"/>
                <a:cs typeface="Open Sans" panose="020B0604020202020204" charset="0"/>
              </a:rPr>
            </a:br>
            <a:r>
              <a:rPr kumimoji="0" lang="nb-NO" b="0" i="0" u="none" strike="noStrike" kern="0" cap="none" spc="0" normalizeH="0" baseline="0" noProof="0">
                <a:ln>
                  <a:noFill/>
                </a:ln>
                <a:solidFill>
                  <a:srgbClr val="042827"/>
                </a:solidFill>
                <a:effectLst/>
                <a:uLnTx/>
                <a:uFillTx/>
                <a:sym typeface="Open Sans"/>
              </a:rPr>
              <a:t>Velg 1- 3 jobbkrav eller «dråper» som har størst negativ innflytelse på deres arbeidsmiljø</a:t>
            </a:r>
            <a:r>
              <a:rPr lang="nb-NO">
                <a:solidFill>
                  <a:srgbClr val="042827"/>
                </a:solidFill>
              </a:rPr>
              <a:t>.</a:t>
            </a:r>
            <a:r>
              <a:rPr kumimoji="0" lang="nb-NO" b="0" i="0" u="none" strike="noStrike" kern="0" cap="none" spc="0" normalizeH="0" baseline="0" noProof="0">
                <a:ln>
                  <a:noFill/>
                </a:ln>
                <a:solidFill>
                  <a:srgbClr val="042827"/>
                </a:solidFill>
                <a:effectLst/>
                <a:uLnTx/>
                <a:uFillTx/>
                <a:sym typeface="Open Sans"/>
              </a:rPr>
              <a:t> Hvordan kommer dette til uttrykk</a:t>
            </a:r>
            <a:r>
              <a:rPr lang="nb-NO">
                <a:solidFill>
                  <a:srgbClr val="042827"/>
                </a:solidFill>
              </a:rPr>
              <a:t>?</a:t>
            </a:r>
            <a:endParaRPr kumimoji="0" lang="nb-NO" sz="9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9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5" name="Rectangle 44">
            <a:extLst>
              <a:ext uri="{FF2B5EF4-FFF2-40B4-BE49-F238E27FC236}">
                <a16:creationId xmlns:a16="http://schemas.microsoft.com/office/drawing/2014/main" id="{FFBCB5E3-D267-44CE-AC44-AB9E512E2411}"/>
              </a:ext>
            </a:extLst>
          </p:cNvPr>
          <p:cNvSpPr/>
          <p:nvPr/>
        </p:nvSpPr>
        <p:spPr>
          <a:xfrm>
            <a:off x="4993091" y="1677661"/>
            <a:ext cx="1729046" cy="3094957"/>
          </a:xfrm>
          <a:prstGeom prst="rect">
            <a:avLst/>
          </a:prstGeom>
          <a:noFill/>
          <a:ln w="9525">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Text Placeholder 4">
            <a:extLst>
              <a:ext uri="{FF2B5EF4-FFF2-40B4-BE49-F238E27FC236}">
                <a16:creationId xmlns:a16="http://schemas.microsoft.com/office/drawing/2014/main" id="{B5ADCDE7-E7BA-482B-8CE8-8203803A06B7}"/>
              </a:ext>
            </a:extLst>
          </p:cNvPr>
          <p:cNvSpPr txBox="1">
            <a:spLocks/>
          </p:cNvSpPr>
          <p:nvPr/>
        </p:nvSpPr>
        <p:spPr>
          <a:xfrm>
            <a:off x="2946105" y="3198608"/>
            <a:ext cx="1837699" cy="1502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600"/>
              </a:spcAft>
              <a:buClr>
                <a:srgbClr val="5B6670"/>
              </a:buClr>
              <a:buSzPts val="1000"/>
              <a:buFontTx/>
              <a:buNone/>
              <a:tabLst/>
              <a:defRPr/>
            </a:pPr>
            <a:r>
              <a:rPr kumimoji="0" lang="nb-NO" sz="900" b="1" i="0" u="none" strike="noStrike" kern="0" cap="none" spc="0" normalizeH="0" baseline="0" noProof="0">
                <a:ln>
                  <a:noFill/>
                </a:ln>
                <a:solidFill>
                  <a:schemeClr val="tx1"/>
                </a:solidFill>
                <a:effectLst/>
                <a:uLnTx/>
                <a:uFillTx/>
                <a:latin typeface="Open Sans" panose="020B0604020202020204" charset="0"/>
                <a:ea typeface="Open Sans" panose="020B0604020202020204" charset="0"/>
                <a:cs typeface="Open Sans" panose="020B0604020202020204" charset="0"/>
                <a:sym typeface="Open Sans"/>
              </a:rPr>
              <a:t>B) Individuell:  Jobbressurser</a:t>
            </a:r>
            <a:br>
              <a:rPr kumimoji="0" lang="nb-NO" sz="900" b="1" i="0" u="none" strike="noStrike" kern="0" cap="none" spc="0" normalizeH="0" baseline="0" noProof="0">
                <a:ln>
                  <a:noFill/>
                </a:ln>
                <a:solidFill>
                  <a:srgbClr val="5B6670"/>
                </a:solidFill>
                <a:effectLst/>
                <a:uLnTx/>
                <a:uFillTx/>
                <a:latin typeface="Open Sans" panose="020B0604020202020204" charset="0"/>
                <a:ea typeface="Open Sans" panose="020B0604020202020204" charset="0"/>
                <a:cs typeface="Open Sans" panose="020B0604020202020204" charset="0"/>
                <a:sym typeface="Open Sans"/>
              </a:rPr>
            </a:br>
            <a:br>
              <a:rPr kumimoji="0" lang="nb-NO" sz="900" b="1" i="0" u="none" strike="noStrike" kern="0" cap="none" spc="0" normalizeH="0" baseline="0" noProof="0">
                <a:ln>
                  <a:noFill/>
                </a:ln>
                <a:solidFill>
                  <a:schemeClr val="tx1"/>
                </a:solidFill>
                <a:effectLst/>
                <a:uLnTx/>
                <a:uFillTx/>
                <a:latin typeface="Open Sans" panose="020B0604020202020204" charset="0"/>
                <a:ea typeface="Open Sans" panose="020B0604020202020204" charset="0"/>
                <a:cs typeface="Open Sans" panose="020B0604020202020204" charset="0"/>
                <a:sym typeface="Open Sans"/>
              </a:rPr>
            </a:br>
            <a:r>
              <a:rPr kumimoji="0" lang="nb-NO" b="0" i="0" u="none" strike="noStrike" kern="0" cap="none" spc="0" normalizeH="0" baseline="0" noProof="0">
                <a:ln>
                  <a:noFill/>
                </a:ln>
                <a:solidFill>
                  <a:schemeClr val="tx1"/>
                </a:solidFill>
                <a:effectLst/>
                <a:uLnTx/>
                <a:uFillTx/>
                <a:latin typeface="Open Sans" panose="020B0604020202020204" charset="0"/>
                <a:ea typeface="Open Sans" panose="020B0604020202020204" charset="0"/>
                <a:cs typeface="Open Sans" panose="020B0604020202020204" charset="0"/>
                <a:sym typeface="Open Sans"/>
              </a:rPr>
              <a:t>Velg 1-3  ressurser eller «ballonger» som i liten eller svært liten grad er tilstede på deres arbeidsplass. </a:t>
            </a:r>
            <a:br>
              <a:rPr kumimoji="0" lang="nb-NO" b="0" i="0" u="none" strike="noStrike" kern="0" cap="none" spc="0" normalizeH="0" baseline="0" noProof="0">
                <a:ln>
                  <a:noFill/>
                </a:ln>
                <a:solidFill>
                  <a:schemeClr val="tx1"/>
                </a:solidFill>
                <a:effectLst/>
                <a:uLnTx/>
                <a:uFillTx/>
                <a:latin typeface="Open Sans" panose="020B0604020202020204" charset="0"/>
                <a:ea typeface="Open Sans" panose="020B0604020202020204" charset="0"/>
                <a:cs typeface="Open Sans" panose="020B0604020202020204" charset="0"/>
                <a:sym typeface="Open Sans"/>
              </a:rPr>
            </a:br>
            <a:r>
              <a:rPr kumimoji="0" lang="nb-NO" b="0" i="0" u="none" strike="noStrike" kern="0" cap="none" spc="0" normalizeH="0" baseline="0" noProof="0">
                <a:ln>
                  <a:noFill/>
                </a:ln>
                <a:solidFill>
                  <a:schemeClr val="tx1"/>
                </a:solidFill>
                <a:effectLst/>
                <a:uLnTx/>
                <a:uFillTx/>
                <a:latin typeface="Open Sans" panose="020B0604020202020204" charset="0"/>
                <a:ea typeface="Open Sans" panose="020B0604020202020204" charset="0"/>
                <a:cs typeface="Open Sans" panose="020B0604020202020204" charset="0"/>
                <a:sym typeface="Open Sans"/>
              </a:rPr>
              <a:t>Hvordan kommer dette til uttrykk?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9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9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7" name="TextBox 46">
            <a:extLst>
              <a:ext uri="{FF2B5EF4-FFF2-40B4-BE49-F238E27FC236}">
                <a16:creationId xmlns:a16="http://schemas.microsoft.com/office/drawing/2014/main" id="{096E7109-9B99-4597-98FD-11910F3CFC67}"/>
              </a:ext>
            </a:extLst>
          </p:cNvPr>
          <p:cNvSpPr txBox="1"/>
          <p:nvPr/>
        </p:nvSpPr>
        <p:spPr>
          <a:xfrm>
            <a:off x="3412537" y="1405946"/>
            <a:ext cx="9326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5 + 5 min</a:t>
            </a:r>
          </a:p>
        </p:txBody>
      </p:sp>
      <p:sp>
        <p:nvSpPr>
          <p:cNvPr id="48" name="TextBox 47">
            <a:extLst>
              <a:ext uri="{FF2B5EF4-FFF2-40B4-BE49-F238E27FC236}">
                <a16:creationId xmlns:a16="http://schemas.microsoft.com/office/drawing/2014/main" id="{1F143340-6272-4351-AEC5-EE3776307264}"/>
              </a:ext>
            </a:extLst>
          </p:cNvPr>
          <p:cNvSpPr txBox="1"/>
          <p:nvPr/>
        </p:nvSpPr>
        <p:spPr>
          <a:xfrm>
            <a:off x="5516627" y="1418051"/>
            <a:ext cx="764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10 min</a:t>
            </a:r>
          </a:p>
        </p:txBody>
      </p:sp>
      <p:sp>
        <p:nvSpPr>
          <p:cNvPr id="49" name="TextBox 48">
            <a:extLst>
              <a:ext uri="{FF2B5EF4-FFF2-40B4-BE49-F238E27FC236}">
                <a16:creationId xmlns:a16="http://schemas.microsoft.com/office/drawing/2014/main" id="{AC84A69C-60AF-4F96-A6DE-EBD9CA5D2AD5}"/>
              </a:ext>
            </a:extLst>
          </p:cNvPr>
          <p:cNvSpPr txBox="1"/>
          <p:nvPr/>
        </p:nvSpPr>
        <p:spPr>
          <a:xfrm>
            <a:off x="7353359" y="1418050"/>
            <a:ext cx="1027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40 min</a:t>
            </a:r>
          </a:p>
        </p:txBody>
      </p:sp>
      <p:pic>
        <p:nvPicPr>
          <p:cNvPr id="50" name="Picture 49">
            <a:extLst>
              <a:ext uri="{FF2B5EF4-FFF2-40B4-BE49-F238E27FC236}">
                <a16:creationId xmlns:a16="http://schemas.microsoft.com/office/drawing/2014/main" id="{BB83E920-1A32-4BC8-99B1-55FFB4FC5CE0}"/>
              </a:ext>
            </a:extLst>
          </p:cNvPr>
          <p:cNvPicPr>
            <a:picLocks noChangeAspect="1"/>
          </p:cNvPicPr>
          <p:nvPr/>
        </p:nvPicPr>
        <p:blipFill>
          <a:blip r:embed="rId3"/>
          <a:stretch>
            <a:fillRect/>
          </a:stretch>
        </p:blipFill>
        <p:spPr>
          <a:xfrm>
            <a:off x="5200460" y="4059106"/>
            <a:ext cx="957723" cy="641802"/>
          </a:xfrm>
          <a:prstGeom prst="rect">
            <a:avLst/>
          </a:prstGeom>
        </p:spPr>
      </p:pic>
      <p:pic>
        <p:nvPicPr>
          <p:cNvPr id="51" name="Picture 50">
            <a:extLst>
              <a:ext uri="{FF2B5EF4-FFF2-40B4-BE49-F238E27FC236}">
                <a16:creationId xmlns:a16="http://schemas.microsoft.com/office/drawing/2014/main" id="{1F1A5C57-D3FC-454E-885A-B569A1EB6BA6}"/>
              </a:ext>
            </a:extLst>
          </p:cNvPr>
          <p:cNvPicPr>
            <a:picLocks noChangeAspect="1"/>
          </p:cNvPicPr>
          <p:nvPr/>
        </p:nvPicPr>
        <p:blipFill>
          <a:blip r:embed="rId4"/>
          <a:stretch>
            <a:fillRect/>
          </a:stretch>
        </p:blipFill>
        <p:spPr>
          <a:xfrm>
            <a:off x="5262078" y="3324123"/>
            <a:ext cx="816720" cy="724653"/>
          </a:xfrm>
          <a:prstGeom prst="rect">
            <a:avLst/>
          </a:prstGeom>
        </p:spPr>
      </p:pic>
      <p:pic>
        <p:nvPicPr>
          <p:cNvPr id="52" name="Picture 51">
            <a:extLst>
              <a:ext uri="{FF2B5EF4-FFF2-40B4-BE49-F238E27FC236}">
                <a16:creationId xmlns:a16="http://schemas.microsoft.com/office/drawing/2014/main" id="{2F7960EE-678F-45DC-85EE-05175C3CBFFE}"/>
              </a:ext>
            </a:extLst>
          </p:cNvPr>
          <p:cNvPicPr>
            <a:picLocks noChangeAspect="1"/>
          </p:cNvPicPr>
          <p:nvPr/>
        </p:nvPicPr>
        <p:blipFill>
          <a:blip r:embed="rId5"/>
          <a:stretch>
            <a:fillRect/>
          </a:stretch>
        </p:blipFill>
        <p:spPr>
          <a:xfrm>
            <a:off x="7185058" y="3464897"/>
            <a:ext cx="1195939" cy="1167757"/>
          </a:xfrm>
          <a:prstGeom prst="rect">
            <a:avLst/>
          </a:prstGeom>
        </p:spPr>
      </p:pic>
      <p:pic>
        <p:nvPicPr>
          <p:cNvPr id="53" name="Picture 52">
            <a:extLst>
              <a:ext uri="{FF2B5EF4-FFF2-40B4-BE49-F238E27FC236}">
                <a16:creationId xmlns:a16="http://schemas.microsoft.com/office/drawing/2014/main" id="{125C778C-87B8-445A-BBC6-5AF802FBFFD2}"/>
              </a:ext>
            </a:extLst>
          </p:cNvPr>
          <p:cNvPicPr>
            <a:picLocks noChangeAspect="1"/>
          </p:cNvPicPr>
          <p:nvPr/>
        </p:nvPicPr>
        <p:blipFill>
          <a:blip r:embed="rId5"/>
          <a:stretch>
            <a:fillRect/>
          </a:stretch>
        </p:blipFill>
        <p:spPr>
          <a:xfrm>
            <a:off x="5280836" y="465254"/>
            <a:ext cx="746070" cy="728489"/>
          </a:xfrm>
          <a:prstGeom prst="rect">
            <a:avLst/>
          </a:prstGeom>
          <a:ln>
            <a:solidFill>
              <a:srgbClr val="2D7C81"/>
            </a:solidFill>
          </a:ln>
        </p:spPr>
      </p:pic>
      <p:sp>
        <p:nvSpPr>
          <p:cNvPr id="36" name="Text Placeholder 4">
            <a:extLst>
              <a:ext uri="{FF2B5EF4-FFF2-40B4-BE49-F238E27FC236}">
                <a16:creationId xmlns:a16="http://schemas.microsoft.com/office/drawing/2014/main" id="{4B73C582-B1A8-45B3-B541-28FEDB50A97A}"/>
              </a:ext>
            </a:extLst>
          </p:cNvPr>
          <p:cNvSpPr txBox="1">
            <a:spLocks/>
          </p:cNvSpPr>
          <p:nvPr/>
        </p:nvSpPr>
        <p:spPr>
          <a:xfrm>
            <a:off x="5091489" y="1693235"/>
            <a:ext cx="1822828" cy="16308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60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C) Del i gruppen</a:t>
            </a:r>
          </a:p>
          <a:p>
            <a:pPr marL="6350" marR="0" lvl="0" indent="0" algn="l" defTabSz="914400" rtl="0" eaLnBrk="1" fontAlgn="auto" latinLnBrk="0" hangingPunct="1">
              <a:lnSpc>
                <a:spcPct val="115000"/>
              </a:lnSpc>
              <a:spcBef>
                <a:spcPts val="0"/>
              </a:spcBef>
              <a:spcAft>
                <a:spcPts val="600"/>
              </a:spcAft>
              <a:buClr>
                <a:srgbClr val="5B6670"/>
              </a:buClr>
              <a:buSzPts val="1000"/>
              <a:buFontTx/>
              <a:buNone/>
              <a:tabLst/>
              <a:defRPr/>
            </a:pPr>
            <a:b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b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Del deres individuelle refleksjoner  oppg A) og B). Snakk en av  gangen mens de to andre lytter. Gi hverandre kommentarer </a:t>
            </a:r>
            <a:b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b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til slutt. </a:t>
            </a:r>
            <a:r>
              <a:rPr lang="nb-NO">
                <a:solidFill>
                  <a:srgbClr val="042827"/>
                </a:solidFill>
                <a:latin typeface="Open Sans" panose="020B0604020202020204" charset="0"/>
                <a:ea typeface="Open Sans" panose="020B0604020202020204" charset="0"/>
                <a:cs typeface="Open Sans" panose="020B0604020202020204" charset="0"/>
              </a:rPr>
              <a:t>(</a:t>
            </a: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10 min)</a:t>
            </a:r>
          </a:p>
        </p:txBody>
      </p:sp>
    </p:spTree>
    <p:extLst>
      <p:ext uri="{BB962C8B-B14F-4D97-AF65-F5344CB8AC3E}">
        <p14:creationId xmlns:p14="http://schemas.microsoft.com/office/powerpoint/2010/main" val="5794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xEl>
                                              <p:pRg st="0" end="0"/>
                                            </p:txEl>
                                          </p:spTgt>
                                        </p:tgtEl>
                                        <p:attrNameLst>
                                          <p:attrName>style.visibility</p:attrName>
                                        </p:attrNameLst>
                                      </p:cBhvr>
                                      <p:to>
                                        <p:strVal val="visible"/>
                                      </p:to>
                                    </p:set>
                                    <p:animEffect transition="in" filter="fade">
                                      <p:cBhvr>
                                        <p:cTn id="24" dur="500"/>
                                        <p:tgtEl>
                                          <p:spTgt spid="3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
                                            <p:txEl>
                                              <p:pRg st="1" end="1"/>
                                            </p:txEl>
                                          </p:spTgt>
                                        </p:tgtEl>
                                        <p:attrNameLst>
                                          <p:attrName>style.visibility</p:attrName>
                                        </p:attrNameLst>
                                      </p:cBhvr>
                                      <p:to>
                                        <p:strVal val="visible"/>
                                      </p:to>
                                    </p:set>
                                    <p:animEffect transition="in" filter="fade">
                                      <p:cBhvr>
                                        <p:cTn id="29"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24B1352D-AB5A-45EC-9A5E-C36A52DEB618}"/>
              </a:ext>
            </a:extLst>
          </p:cNvPr>
          <p:cNvSpPr/>
          <p:nvPr/>
        </p:nvSpPr>
        <p:spPr>
          <a:xfrm>
            <a:off x="2847814" y="802828"/>
            <a:ext cx="578223" cy="603437"/>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cxnSp>
        <p:nvCxnSpPr>
          <p:cNvPr id="59" name="Connector: Curved 58">
            <a:extLst>
              <a:ext uri="{FF2B5EF4-FFF2-40B4-BE49-F238E27FC236}">
                <a16:creationId xmlns:a16="http://schemas.microsoft.com/office/drawing/2014/main" id="{43DF36E0-1055-4226-B171-31C3D4754605}"/>
              </a:ext>
            </a:extLst>
          </p:cNvPr>
          <p:cNvCxnSpPr>
            <a:stCxn id="14" idx="4"/>
            <a:endCxn id="67" idx="7"/>
          </p:cNvCxnSpPr>
          <p:nvPr/>
        </p:nvCxnSpPr>
        <p:spPr>
          <a:xfrm rot="16200000" flipH="1">
            <a:off x="2681465" y="945355"/>
            <a:ext cx="1035807" cy="545270"/>
          </a:xfrm>
          <a:prstGeom prst="curvedConnector3">
            <a:avLst>
              <a:gd name="adj1" fmla="val 7816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F506385-786B-4A54-9180-3C966194837D}"/>
              </a:ext>
            </a:extLst>
          </p:cNvPr>
          <p:cNvCxnSpPr>
            <a:stCxn id="17" idx="4"/>
            <a:endCxn id="67" idx="7"/>
          </p:cNvCxnSpPr>
          <p:nvPr/>
        </p:nvCxnSpPr>
        <p:spPr>
          <a:xfrm rot="5400000">
            <a:off x="3190170" y="1241262"/>
            <a:ext cx="776465" cy="212798"/>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779A3F9-35CB-4C10-9D04-0E0F923104D9}"/>
              </a:ext>
            </a:extLst>
          </p:cNvPr>
          <p:cNvCxnSpPr>
            <a:cxnSpLocks/>
            <a:stCxn id="15" idx="4"/>
            <a:endCxn id="67" idx="1"/>
          </p:cNvCxnSpPr>
          <p:nvPr/>
        </p:nvCxnSpPr>
        <p:spPr>
          <a:xfrm rot="5400000">
            <a:off x="1728735" y="1188788"/>
            <a:ext cx="1017583" cy="76629"/>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611CFF3-2FD4-4CCD-A82D-442D59597CE1}"/>
              </a:ext>
            </a:extLst>
          </p:cNvPr>
          <p:cNvCxnSpPr>
            <a:stCxn id="12" idx="4"/>
            <a:endCxn id="67" idx="1"/>
          </p:cNvCxnSpPr>
          <p:nvPr/>
        </p:nvCxnSpPr>
        <p:spPr>
          <a:xfrm rot="16200000" flipH="1">
            <a:off x="1409647" y="946330"/>
            <a:ext cx="929250" cy="64987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E305E9B0-BF48-41EF-B17D-8EA8AF7EA90D}"/>
              </a:ext>
            </a:extLst>
          </p:cNvPr>
          <p:cNvSpPr>
            <a:spLocks noChangeAspect="1"/>
          </p:cNvSpPr>
          <p:nvPr/>
        </p:nvSpPr>
        <p:spPr>
          <a:xfrm>
            <a:off x="6752098" y="2117269"/>
            <a:ext cx="1846911" cy="1517402"/>
          </a:xfrm>
          <a:prstGeom prst="ellipse">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042827"/>
              </a:solidFill>
              <a:effectLst/>
              <a:uLnTx/>
              <a:uFillTx/>
              <a:latin typeface="Arial"/>
              <a:ea typeface="+mn-ea"/>
              <a:cs typeface="+mn-cs"/>
              <a:sym typeface="Arial"/>
            </a:endParaRPr>
          </a:p>
        </p:txBody>
      </p:sp>
      <p:sp>
        <p:nvSpPr>
          <p:cNvPr id="156" name="TextBox 155">
            <a:extLst>
              <a:ext uri="{FF2B5EF4-FFF2-40B4-BE49-F238E27FC236}">
                <a16:creationId xmlns:a16="http://schemas.microsoft.com/office/drawing/2014/main" id="{BD4BA3CC-293B-4F05-8507-8C0326909C7D}"/>
              </a:ext>
            </a:extLst>
          </p:cNvPr>
          <p:cNvSpPr txBox="1"/>
          <p:nvPr/>
        </p:nvSpPr>
        <p:spPr>
          <a:xfrm>
            <a:off x="6778570" y="2665591"/>
            <a:ext cx="1793965" cy="27728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1" i="0" u="none" strike="noStrike" kern="0" cap="none" spc="0" normalizeH="0" baseline="0" noProof="0">
                <a:ln>
                  <a:noFill/>
                </a:ln>
                <a:solidFill>
                  <a:srgbClr val="042827"/>
                </a:solidFill>
                <a:effectLst/>
                <a:uLnTx/>
                <a:uFillTx/>
                <a:latin typeface="Arial"/>
                <a:cs typeface="Arial"/>
                <a:sym typeface="Arial"/>
              </a:rPr>
              <a:t>Jobbprestasjon</a:t>
            </a:r>
          </a:p>
        </p:txBody>
      </p:sp>
      <p:sp>
        <p:nvSpPr>
          <p:cNvPr id="94" name="Cloud 93">
            <a:extLst>
              <a:ext uri="{FF2B5EF4-FFF2-40B4-BE49-F238E27FC236}">
                <a16:creationId xmlns:a16="http://schemas.microsoft.com/office/drawing/2014/main" id="{02FBE71A-9EE7-4415-B3A2-63272249E140}"/>
              </a:ext>
            </a:extLst>
          </p:cNvPr>
          <p:cNvSpPr/>
          <p:nvPr/>
        </p:nvSpPr>
        <p:spPr>
          <a:xfrm>
            <a:off x="5017330" y="157304"/>
            <a:ext cx="763263" cy="471730"/>
          </a:xfrm>
          <a:prstGeom prst="cloud">
            <a:avLst/>
          </a:prstGeom>
          <a:solidFill>
            <a:schemeClr val="accent1">
              <a:alpha val="1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93D0C0D9-63E1-4A55-909B-5B9CD3E46F90}"/>
              </a:ext>
            </a:extLst>
          </p:cNvPr>
          <p:cNvSpPr/>
          <p:nvPr/>
        </p:nvSpPr>
        <p:spPr>
          <a:xfrm>
            <a:off x="1370793" y="851156"/>
            <a:ext cx="706422" cy="61382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AFE5059A-18B6-4AFD-A69E-B9DB4F152516}"/>
              </a:ext>
            </a:extLst>
          </p:cNvPr>
          <p:cNvSpPr txBox="1"/>
          <p:nvPr/>
        </p:nvSpPr>
        <p:spPr>
          <a:xfrm>
            <a:off x="1310990" y="1027003"/>
            <a:ext cx="880036" cy="343769"/>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Engasjement</a:t>
            </a:r>
          </a:p>
        </p:txBody>
      </p:sp>
      <p:grpSp>
        <p:nvGrpSpPr>
          <p:cNvPr id="31" name="Group 30">
            <a:extLst>
              <a:ext uri="{FF2B5EF4-FFF2-40B4-BE49-F238E27FC236}">
                <a16:creationId xmlns:a16="http://schemas.microsoft.com/office/drawing/2014/main" id="{E984C442-4BBD-4CE0-98FC-ED7AEE7D6C19}"/>
              </a:ext>
            </a:extLst>
          </p:cNvPr>
          <p:cNvGrpSpPr/>
          <p:nvPr/>
        </p:nvGrpSpPr>
        <p:grpSpPr>
          <a:xfrm>
            <a:off x="2637621" y="96650"/>
            <a:ext cx="578223" cy="603437"/>
            <a:chOff x="9051044" y="2715269"/>
            <a:chExt cx="770964" cy="804583"/>
          </a:xfrm>
          <a:solidFill>
            <a:srgbClr val="A7CA9E">
              <a:alpha val="40000"/>
            </a:srgbClr>
          </a:solidFill>
        </p:grpSpPr>
        <p:sp>
          <p:nvSpPr>
            <p:cNvPr id="14" name="Oval 13">
              <a:extLst>
                <a:ext uri="{FF2B5EF4-FFF2-40B4-BE49-F238E27FC236}">
                  <a16:creationId xmlns:a16="http://schemas.microsoft.com/office/drawing/2014/main" id="{86E9A34B-6D08-49FA-8BFF-019AA4C4829F}"/>
                </a:ext>
              </a:extLst>
            </p:cNvPr>
            <p:cNvSpPr/>
            <p:nvPr/>
          </p:nvSpPr>
          <p:spPr>
            <a:xfrm>
              <a:off x="9051044" y="2715269"/>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BAD232F0-E13A-4113-BBA5-31524C95D1AD}"/>
                </a:ext>
              </a:extLst>
            </p:cNvPr>
            <p:cNvSpPr txBox="1"/>
            <p:nvPr/>
          </p:nvSpPr>
          <p:spPr>
            <a:xfrm>
              <a:off x="9172759" y="2998306"/>
              <a:ext cx="485403" cy="227067"/>
            </a:xfrm>
            <a:prstGeom prst="rect">
              <a:avLst/>
            </a:prstGeom>
            <a:noFill/>
            <a:ln>
              <a:noFill/>
            </a:ln>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Tillit</a:t>
              </a:r>
            </a:p>
          </p:txBody>
        </p:sp>
      </p:grpSp>
      <p:grpSp>
        <p:nvGrpSpPr>
          <p:cNvPr id="32" name="Group 31">
            <a:extLst>
              <a:ext uri="{FF2B5EF4-FFF2-40B4-BE49-F238E27FC236}">
                <a16:creationId xmlns:a16="http://schemas.microsoft.com/office/drawing/2014/main" id="{27E76697-E341-44CF-A475-469581FCFA2E}"/>
              </a:ext>
            </a:extLst>
          </p:cNvPr>
          <p:cNvGrpSpPr/>
          <p:nvPr/>
        </p:nvGrpSpPr>
        <p:grpSpPr>
          <a:xfrm>
            <a:off x="1237932" y="203207"/>
            <a:ext cx="649878" cy="603437"/>
            <a:chOff x="9355551" y="2986368"/>
            <a:chExt cx="866504" cy="804583"/>
          </a:xfrm>
          <a:solidFill>
            <a:srgbClr val="A7CA9E">
              <a:alpha val="43000"/>
            </a:srgbClr>
          </a:solidFill>
        </p:grpSpPr>
        <p:sp>
          <p:nvSpPr>
            <p:cNvPr id="12" name="Oval 11">
              <a:extLst>
                <a:ext uri="{FF2B5EF4-FFF2-40B4-BE49-F238E27FC236}">
                  <a16:creationId xmlns:a16="http://schemas.microsoft.com/office/drawing/2014/main" id="{3C1D8CAB-6B17-48CA-BC96-592415B80B20}"/>
                </a:ext>
              </a:extLst>
            </p:cNvPr>
            <p:cNvSpPr/>
            <p:nvPr/>
          </p:nvSpPr>
          <p:spPr>
            <a:xfrm>
              <a:off x="9385271" y="298636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3BFF591C-CAE4-4225-A71C-5F9C95CCB267}"/>
                </a:ext>
              </a:extLst>
            </p:cNvPr>
            <p:cNvSpPr txBox="1"/>
            <p:nvPr/>
          </p:nvSpPr>
          <p:spPr>
            <a:xfrm>
              <a:off x="9355551" y="3195843"/>
              <a:ext cx="866504"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Trygghet</a:t>
              </a:r>
            </a:p>
          </p:txBody>
        </p:sp>
      </p:grpSp>
      <p:sp>
        <p:nvSpPr>
          <p:cNvPr id="17" name="Oval 16">
            <a:extLst>
              <a:ext uri="{FF2B5EF4-FFF2-40B4-BE49-F238E27FC236}">
                <a16:creationId xmlns:a16="http://schemas.microsoft.com/office/drawing/2014/main" id="{A3227FE2-9507-4A77-AF51-3571E192B61F}"/>
              </a:ext>
            </a:extLst>
          </p:cNvPr>
          <p:cNvSpPr/>
          <p:nvPr/>
        </p:nvSpPr>
        <p:spPr>
          <a:xfrm>
            <a:off x="3395694" y="355992"/>
            <a:ext cx="578224" cy="603437"/>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D95D6262-11CD-48CE-A65A-15599287B905}"/>
              </a:ext>
            </a:extLst>
          </p:cNvPr>
          <p:cNvSpPr txBox="1"/>
          <p:nvPr/>
        </p:nvSpPr>
        <p:spPr>
          <a:xfrm>
            <a:off x="2805144" y="980455"/>
            <a:ext cx="623782" cy="231424"/>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Stolthet</a:t>
            </a:r>
          </a:p>
        </p:txBody>
      </p:sp>
      <p:grpSp>
        <p:nvGrpSpPr>
          <p:cNvPr id="35" name="Group 34">
            <a:extLst>
              <a:ext uri="{FF2B5EF4-FFF2-40B4-BE49-F238E27FC236}">
                <a16:creationId xmlns:a16="http://schemas.microsoft.com/office/drawing/2014/main" id="{F5F7362C-C69E-49F4-AFFD-5C05BCCE6F18}"/>
              </a:ext>
            </a:extLst>
          </p:cNvPr>
          <p:cNvGrpSpPr/>
          <p:nvPr/>
        </p:nvGrpSpPr>
        <p:grpSpPr>
          <a:xfrm>
            <a:off x="1929733" y="114874"/>
            <a:ext cx="721990" cy="603437"/>
            <a:chOff x="9504221" y="3382398"/>
            <a:chExt cx="962653" cy="804583"/>
          </a:xfrm>
          <a:solidFill>
            <a:srgbClr val="A7CA9E">
              <a:alpha val="54902"/>
            </a:srgbClr>
          </a:solidFill>
        </p:grpSpPr>
        <p:sp>
          <p:nvSpPr>
            <p:cNvPr id="15" name="Oval 14">
              <a:extLst>
                <a:ext uri="{FF2B5EF4-FFF2-40B4-BE49-F238E27FC236}">
                  <a16:creationId xmlns:a16="http://schemas.microsoft.com/office/drawing/2014/main" id="{44D979C2-E6A1-4A72-BDBD-111E318B04C8}"/>
                </a:ext>
              </a:extLst>
            </p:cNvPr>
            <p:cNvSpPr/>
            <p:nvPr/>
          </p:nvSpPr>
          <p:spPr>
            <a:xfrm>
              <a:off x="9580217" y="338239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C7A01B93-9AEA-4B2B-BBA6-ED3861DB73DE}"/>
                </a:ext>
              </a:extLst>
            </p:cNvPr>
            <p:cNvSpPr txBox="1"/>
            <p:nvPr/>
          </p:nvSpPr>
          <p:spPr>
            <a:xfrm>
              <a:off x="9504221" y="3634923"/>
              <a:ext cx="962653"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Toleranse</a:t>
              </a:r>
            </a:p>
          </p:txBody>
        </p:sp>
      </p:grpSp>
      <p:sp>
        <p:nvSpPr>
          <p:cNvPr id="27" name="TextBox 26">
            <a:extLst>
              <a:ext uri="{FF2B5EF4-FFF2-40B4-BE49-F238E27FC236}">
                <a16:creationId xmlns:a16="http://schemas.microsoft.com/office/drawing/2014/main" id="{FE559198-E1E9-4186-9A08-340D612775B6}"/>
              </a:ext>
            </a:extLst>
          </p:cNvPr>
          <p:cNvSpPr txBox="1"/>
          <p:nvPr/>
        </p:nvSpPr>
        <p:spPr>
          <a:xfrm>
            <a:off x="3324751" y="421867"/>
            <a:ext cx="779560" cy="231424"/>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Utviklings- orientering</a:t>
            </a:r>
          </a:p>
        </p:txBody>
      </p:sp>
      <p:grpSp>
        <p:nvGrpSpPr>
          <p:cNvPr id="38" name="Group 37">
            <a:extLst>
              <a:ext uri="{FF2B5EF4-FFF2-40B4-BE49-F238E27FC236}">
                <a16:creationId xmlns:a16="http://schemas.microsoft.com/office/drawing/2014/main" id="{3494ADC0-F615-4561-B4ED-A04B0A0B8CAA}"/>
              </a:ext>
            </a:extLst>
          </p:cNvPr>
          <p:cNvGrpSpPr/>
          <p:nvPr/>
        </p:nvGrpSpPr>
        <p:grpSpPr>
          <a:xfrm>
            <a:off x="3497221" y="1010001"/>
            <a:ext cx="695930" cy="603437"/>
            <a:chOff x="9838029" y="4483334"/>
            <a:chExt cx="927907" cy="804583"/>
          </a:xfrm>
          <a:solidFill>
            <a:srgbClr val="A7CA9E"/>
          </a:solidFill>
        </p:grpSpPr>
        <p:sp>
          <p:nvSpPr>
            <p:cNvPr id="18" name="Oval 17">
              <a:extLst>
                <a:ext uri="{FF2B5EF4-FFF2-40B4-BE49-F238E27FC236}">
                  <a16:creationId xmlns:a16="http://schemas.microsoft.com/office/drawing/2014/main" id="{F24C15E0-E631-4358-8475-54F03C8D424B}"/>
                </a:ext>
              </a:extLst>
            </p:cNvPr>
            <p:cNvSpPr/>
            <p:nvPr/>
          </p:nvSpPr>
          <p:spPr>
            <a:xfrm>
              <a:off x="9869056" y="4483334"/>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9" name="TextBox 28">
              <a:extLst>
                <a:ext uri="{FF2B5EF4-FFF2-40B4-BE49-F238E27FC236}">
                  <a16:creationId xmlns:a16="http://schemas.microsoft.com/office/drawing/2014/main" id="{D9BFFEFD-7E27-4032-881D-097A0348F5BA}"/>
                </a:ext>
              </a:extLst>
            </p:cNvPr>
            <p:cNvSpPr txBox="1"/>
            <p:nvPr/>
          </p:nvSpPr>
          <p:spPr>
            <a:xfrm>
              <a:off x="9838029" y="4715776"/>
              <a:ext cx="927907"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Åpenhet</a:t>
              </a:r>
            </a:p>
          </p:txBody>
        </p:sp>
      </p:grpSp>
      <p:sp>
        <p:nvSpPr>
          <p:cNvPr id="67" name="Oval 66">
            <a:extLst>
              <a:ext uri="{FF2B5EF4-FFF2-40B4-BE49-F238E27FC236}">
                <a16:creationId xmlns:a16="http://schemas.microsoft.com/office/drawing/2014/main" id="{34A029C3-11FC-4355-AC0A-187F9FE57AEF}"/>
              </a:ext>
            </a:extLst>
          </p:cNvPr>
          <p:cNvSpPr/>
          <p:nvPr/>
        </p:nvSpPr>
        <p:spPr>
          <a:xfrm>
            <a:off x="1935607" y="1577732"/>
            <a:ext cx="1800000" cy="108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68" name="TextBox 67">
            <a:extLst>
              <a:ext uri="{FF2B5EF4-FFF2-40B4-BE49-F238E27FC236}">
                <a16:creationId xmlns:a16="http://schemas.microsoft.com/office/drawing/2014/main" id="{6E57D17D-447D-4F1C-857F-DA9C53FD4ED3}"/>
              </a:ext>
            </a:extLst>
          </p:cNvPr>
          <p:cNvSpPr txBox="1"/>
          <p:nvPr/>
        </p:nvSpPr>
        <p:spPr>
          <a:xfrm>
            <a:off x="2284517" y="2005823"/>
            <a:ext cx="1102179" cy="211406"/>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277D82"/>
                </a:solidFill>
                <a:effectLst/>
                <a:uLnTx/>
                <a:uFillTx/>
                <a:latin typeface="Arial"/>
                <a:cs typeface="Arial"/>
                <a:sym typeface="Arial"/>
              </a:rPr>
              <a:t>Jobbressurser</a:t>
            </a:r>
          </a:p>
        </p:txBody>
      </p:sp>
      <p:sp>
        <p:nvSpPr>
          <p:cNvPr id="69" name="Oval 68">
            <a:extLst>
              <a:ext uri="{FF2B5EF4-FFF2-40B4-BE49-F238E27FC236}">
                <a16:creationId xmlns:a16="http://schemas.microsoft.com/office/drawing/2014/main" id="{0A69F669-1D2C-4A63-9B9C-736D1920C4F9}"/>
              </a:ext>
            </a:extLst>
          </p:cNvPr>
          <p:cNvSpPr/>
          <p:nvPr/>
        </p:nvSpPr>
        <p:spPr>
          <a:xfrm>
            <a:off x="4866556" y="1750877"/>
            <a:ext cx="1638000" cy="72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559C54B1-F87F-46E3-8E70-C32072EA3082}"/>
              </a:ext>
            </a:extLst>
          </p:cNvPr>
          <p:cNvSpPr txBox="1"/>
          <p:nvPr/>
        </p:nvSpPr>
        <p:spPr>
          <a:xfrm>
            <a:off x="4971129" y="2053593"/>
            <a:ext cx="1411551" cy="35806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277D82"/>
                </a:solidFill>
                <a:effectLst/>
                <a:uLnTx/>
                <a:uFillTx/>
                <a:latin typeface="Arial"/>
                <a:cs typeface="Arial"/>
                <a:sym typeface="Arial"/>
              </a:rPr>
              <a:t>Jobbengasjement</a:t>
            </a:r>
          </a:p>
        </p:txBody>
      </p:sp>
      <p:cxnSp>
        <p:nvCxnSpPr>
          <p:cNvPr id="72" name="Straight Arrow Connector 71">
            <a:extLst>
              <a:ext uri="{FF2B5EF4-FFF2-40B4-BE49-F238E27FC236}">
                <a16:creationId xmlns:a16="http://schemas.microsoft.com/office/drawing/2014/main" id="{EC1DB487-DDC6-4ED3-AAA2-009391B63281}"/>
              </a:ext>
            </a:extLst>
          </p:cNvPr>
          <p:cNvCxnSpPr>
            <a:cxnSpLocks/>
            <a:stCxn id="67" idx="6"/>
            <a:endCxn id="69" idx="2"/>
          </p:cNvCxnSpPr>
          <p:nvPr/>
        </p:nvCxnSpPr>
        <p:spPr>
          <a:xfrm flipV="1">
            <a:off x="3735607" y="2110877"/>
            <a:ext cx="1130949" cy="68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396DA3B-9B6D-4EDA-A6CD-130E169EE123}"/>
              </a:ext>
            </a:extLst>
          </p:cNvPr>
          <p:cNvSpPr txBox="1"/>
          <p:nvPr/>
        </p:nvSpPr>
        <p:spPr>
          <a:xfrm flipV="1">
            <a:off x="3523335" y="1561646"/>
            <a:ext cx="212272"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0" i="0" u="none" strike="noStrike" kern="0" cap="none" spc="0" normalizeH="0" baseline="0" noProof="0">
                <a:ln>
                  <a:noFill/>
                </a:ln>
                <a:solidFill>
                  <a:srgbClr val="042827"/>
                </a:solidFill>
                <a:effectLst/>
                <a:uLnTx/>
                <a:uFillTx/>
                <a:latin typeface="Arial"/>
                <a:cs typeface="Arial"/>
                <a:sym typeface="Arial"/>
              </a:rPr>
              <a:t>+</a:t>
            </a:r>
          </a:p>
        </p:txBody>
      </p:sp>
      <p:cxnSp>
        <p:nvCxnSpPr>
          <p:cNvPr id="75" name="Straight Arrow Connector 74">
            <a:extLst>
              <a:ext uri="{FF2B5EF4-FFF2-40B4-BE49-F238E27FC236}">
                <a16:creationId xmlns:a16="http://schemas.microsoft.com/office/drawing/2014/main" id="{AA150CAD-6595-4C29-9984-D8DD8DDA1896}"/>
              </a:ext>
            </a:extLst>
          </p:cNvPr>
          <p:cNvCxnSpPr>
            <a:cxnSpLocks/>
            <a:stCxn id="69" idx="6"/>
            <a:endCxn id="155" idx="1"/>
          </p:cNvCxnSpPr>
          <p:nvPr/>
        </p:nvCxnSpPr>
        <p:spPr>
          <a:xfrm>
            <a:off x="6504556" y="2110877"/>
            <a:ext cx="518016" cy="228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E531A80-9D95-46F2-BB57-8DD5CE7FA06B}"/>
              </a:ext>
            </a:extLst>
          </p:cNvPr>
          <p:cNvSpPr txBox="1"/>
          <p:nvPr/>
        </p:nvSpPr>
        <p:spPr>
          <a:xfrm flipV="1">
            <a:off x="6589460" y="1890898"/>
            <a:ext cx="268611"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0" i="0" u="none" strike="noStrike" kern="0" cap="none" spc="0" normalizeH="0" baseline="0" noProof="0">
                <a:ln>
                  <a:noFill/>
                </a:ln>
                <a:solidFill>
                  <a:srgbClr val="042827"/>
                </a:solidFill>
                <a:effectLst/>
                <a:uLnTx/>
                <a:uFillTx/>
                <a:latin typeface="Arial"/>
                <a:cs typeface="Arial"/>
                <a:sym typeface="Arial"/>
              </a:rPr>
              <a:t>+</a:t>
            </a:r>
          </a:p>
        </p:txBody>
      </p:sp>
      <p:sp>
        <p:nvSpPr>
          <p:cNvPr id="88" name="Oval 87">
            <a:extLst>
              <a:ext uri="{FF2B5EF4-FFF2-40B4-BE49-F238E27FC236}">
                <a16:creationId xmlns:a16="http://schemas.microsoft.com/office/drawing/2014/main" id="{3331999A-2E52-4DC9-9250-DDEDF05A5AB7}"/>
              </a:ext>
            </a:extLst>
          </p:cNvPr>
          <p:cNvSpPr/>
          <p:nvPr/>
        </p:nvSpPr>
        <p:spPr>
          <a:xfrm>
            <a:off x="2176246" y="2859190"/>
            <a:ext cx="1800000" cy="1081430"/>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89" name="TextBox 88">
            <a:extLst>
              <a:ext uri="{FF2B5EF4-FFF2-40B4-BE49-F238E27FC236}">
                <a16:creationId xmlns:a16="http://schemas.microsoft.com/office/drawing/2014/main" id="{AEC6E26D-90A4-49AE-89A6-FE644DA9099D}"/>
              </a:ext>
            </a:extLst>
          </p:cNvPr>
          <p:cNvSpPr txBox="1"/>
          <p:nvPr/>
        </p:nvSpPr>
        <p:spPr>
          <a:xfrm>
            <a:off x="2446674" y="3323986"/>
            <a:ext cx="1102179" cy="211406"/>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00338D"/>
                </a:solidFill>
                <a:effectLst/>
                <a:uLnTx/>
                <a:uFillTx/>
                <a:latin typeface="Arial"/>
                <a:cs typeface="Arial"/>
                <a:sym typeface="Arial"/>
              </a:rPr>
              <a:t>Jobbkrav</a:t>
            </a:r>
          </a:p>
        </p:txBody>
      </p:sp>
      <p:sp>
        <p:nvSpPr>
          <p:cNvPr id="90" name="Oval 89">
            <a:extLst>
              <a:ext uri="{FF2B5EF4-FFF2-40B4-BE49-F238E27FC236}">
                <a16:creationId xmlns:a16="http://schemas.microsoft.com/office/drawing/2014/main" id="{15572925-F7CC-4DF2-A8AD-06B808419D82}"/>
              </a:ext>
            </a:extLst>
          </p:cNvPr>
          <p:cNvSpPr/>
          <p:nvPr/>
        </p:nvSpPr>
        <p:spPr>
          <a:xfrm>
            <a:off x="4866556" y="3032669"/>
            <a:ext cx="1638000" cy="720000"/>
          </a:xfrm>
          <a:prstGeom prst="ellipse">
            <a:avLst/>
          </a:prstGeom>
          <a:solidFill>
            <a:schemeClr val="bg1"/>
          </a:solidFill>
          <a:ln w="317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91" name="TextBox 90">
            <a:extLst>
              <a:ext uri="{FF2B5EF4-FFF2-40B4-BE49-F238E27FC236}">
                <a16:creationId xmlns:a16="http://schemas.microsoft.com/office/drawing/2014/main" id="{0CF5EBF8-12D3-4B50-920E-CF02B6FA06A2}"/>
              </a:ext>
            </a:extLst>
          </p:cNvPr>
          <p:cNvSpPr txBox="1"/>
          <p:nvPr/>
        </p:nvSpPr>
        <p:spPr>
          <a:xfrm>
            <a:off x="5215131" y="3252464"/>
            <a:ext cx="975377" cy="307568"/>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00338D"/>
                </a:solidFill>
                <a:effectLst/>
                <a:uLnTx/>
                <a:uFillTx/>
                <a:latin typeface="Arial"/>
                <a:cs typeface="Arial"/>
                <a:sym typeface="Arial"/>
              </a:rPr>
              <a:t>Utmattelse</a:t>
            </a:r>
          </a:p>
        </p:txBody>
      </p:sp>
      <p:sp>
        <p:nvSpPr>
          <p:cNvPr id="92" name="TextBox 91">
            <a:extLst>
              <a:ext uri="{FF2B5EF4-FFF2-40B4-BE49-F238E27FC236}">
                <a16:creationId xmlns:a16="http://schemas.microsoft.com/office/drawing/2014/main" id="{08F5E264-AA27-46DC-BD53-283335073208}"/>
              </a:ext>
            </a:extLst>
          </p:cNvPr>
          <p:cNvSpPr txBox="1"/>
          <p:nvPr/>
        </p:nvSpPr>
        <p:spPr>
          <a:xfrm flipV="1">
            <a:off x="4452881" y="3335673"/>
            <a:ext cx="212272"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0" i="0" u="none" strike="noStrike" kern="0" cap="none" spc="0" normalizeH="0" baseline="0" noProof="0">
                <a:ln>
                  <a:noFill/>
                </a:ln>
                <a:solidFill>
                  <a:srgbClr val="042827"/>
                </a:solidFill>
                <a:effectLst/>
                <a:uLnTx/>
                <a:uFillTx/>
                <a:latin typeface="Arial"/>
                <a:cs typeface="Arial"/>
                <a:sym typeface="Arial"/>
              </a:rPr>
              <a:t>+</a:t>
            </a:r>
          </a:p>
        </p:txBody>
      </p:sp>
      <p:cxnSp>
        <p:nvCxnSpPr>
          <p:cNvPr id="93" name="Straight Arrow Connector 92">
            <a:extLst>
              <a:ext uri="{FF2B5EF4-FFF2-40B4-BE49-F238E27FC236}">
                <a16:creationId xmlns:a16="http://schemas.microsoft.com/office/drawing/2014/main" id="{581DE25B-1D6F-4436-9035-B2BBC926D200}"/>
              </a:ext>
            </a:extLst>
          </p:cNvPr>
          <p:cNvCxnSpPr>
            <a:cxnSpLocks/>
            <a:stCxn id="88" idx="6"/>
            <a:endCxn id="90" idx="2"/>
          </p:cNvCxnSpPr>
          <p:nvPr/>
        </p:nvCxnSpPr>
        <p:spPr>
          <a:xfrm flipV="1">
            <a:off x="3976246" y="3392669"/>
            <a:ext cx="890310" cy="72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Sun 94">
            <a:extLst>
              <a:ext uri="{FF2B5EF4-FFF2-40B4-BE49-F238E27FC236}">
                <a16:creationId xmlns:a16="http://schemas.microsoft.com/office/drawing/2014/main" id="{D6FE11E8-3DDA-44A9-85E5-7C37F1566980}"/>
              </a:ext>
            </a:extLst>
          </p:cNvPr>
          <p:cNvSpPr/>
          <p:nvPr/>
        </p:nvSpPr>
        <p:spPr>
          <a:xfrm>
            <a:off x="587789" y="124650"/>
            <a:ext cx="765399" cy="666996"/>
          </a:xfrm>
          <a:prstGeom prst="sun">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cxnSp>
        <p:nvCxnSpPr>
          <p:cNvPr id="134" name="Straight Arrow Connector 133">
            <a:extLst>
              <a:ext uri="{FF2B5EF4-FFF2-40B4-BE49-F238E27FC236}">
                <a16:creationId xmlns:a16="http://schemas.microsoft.com/office/drawing/2014/main" id="{BFC7A9A7-2128-435F-BA2C-3C8512F66BB4}"/>
              </a:ext>
            </a:extLst>
          </p:cNvPr>
          <p:cNvCxnSpPr>
            <a:cxnSpLocks/>
            <a:stCxn id="90" idx="6"/>
            <a:endCxn id="155" idx="3"/>
          </p:cNvCxnSpPr>
          <p:nvPr/>
        </p:nvCxnSpPr>
        <p:spPr>
          <a:xfrm>
            <a:off x="6504556" y="3392669"/>
            <a:ext cx="518016" cy="197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F002DD72-2DD3-4E24-AFBD-CE1DF70AA72E}"/>
              </a:ext>
            </a:extLst>
          </p:cNvPr>
          <p:cNvSpPr txBox="1"/>
          <p:nvPr/>
        </p:nvSpPr>
        <p:spPr>
          <a:xfrm flipV="1">
            <a:off x="6533615" y="3483189"/>
            <a:ext cx="212272"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2700" b="0" i="0" u="none" strike="noStrike" kern="0" cap="none" spc="0" normalizeH="0" baseline="0" noProof="0">
                <a:ln>
                  <a:noFill/>
                </a:ln>
                <a:solidFill>
                  <a:srgbClr val="FF0000"/>
                </a:solidFill>
                <a:effectLst/>
                <a:uLnTx/>
                <a:uFillTx/>
                <a:latin typeface="Arial"/>
                <a:cs typeface="Arial"/>
                <a:sym typeface="Arial"/>
              </a:rPr>
              <a:t>-</a:t>
            </a:r>
          </a:p>
        </p:txBody>
      </p:sp>
      <p:cxnSp>
        <p:nvCxnSpPr>
          <p:cNvPr id="148" name="Straight Arrow Connector 147">
            <a:extLst>
              <a:ext uri="{FF2B5EF4-FFF2-40B4-BE49-F238E27FC236}">
                <a16:creationId xmlns:a16="http://schemas.microsoft.com/office/drawing/2014/main" id="{1EE9857B-EECF-4D72-870A-366C44B12398}"/>
              </a:ext>
            </a:extLst>
          </p:cNvPr>
          <p:cNvCxnSpPr>
            <a:cxnSpLocks/>
            <a:stCxn id="67" idx="5"/>
          </p:cNvCxnSpPr>
          <p:nvPr/>
        </p:nvCxnSpPr>
        <p:spPr>
          <a:xfrm>
            <a:off x="3472003" y="2499570"/>
            <a:ext cx="902062" cy="89309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A0DF0632-4EFE-4145-9C95-B1872078E7E2}"/>
              </a:ext>
            </a:extLst>
          </p:cNvPr>
          <p:cNvCxnSpPr>
            <a:cxnSpLocks/>
            <a:stCxn id="88" idx="7"/>
          </p:cNvCxnSpPr>
          <p:nvPr/>
        </p:nvCxnSpPr>
        <p:spPr>
          <a:xfrm flipV="1">
            <a:off x="3712642" y="2117269"/>
            <a:ext cx="605358" cy="90029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ardrop 158">
            <a:extLst>
              <a:ext uri="{FF2B5EF4-FFF2-40B4-BE49-F238E27FC236}">
                <a16:creationId xmlns:a16="http://schemas.microsoft.com/office/drawing/2014/main" id="{C5EF6324-62F9-4238-A362-F0E542355A43}"/>
              </a:ext>
            </a:extLst>
          </p:cNvPr>
          <p:cNvSpPr>
            <a:spLocks noChangeAspect="1"/>
          </p:cNvSpPr>
          <p:nvPr/>
        </p:nvSpPr>
        <p:spPr>
          <a:xfrm rot="872020">
            <a:off x="592704" y="3943544"/>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60" name="TextBox 159">
            <a:extLst>
              <a:ext uri="{FF2B5EF4-FFF2-40B4-BE49-F238E27FC236}">
                <a16:creationId xmlns:a16="http://schemas.microsoft.com/office/drawing/2014/main" id="{36C61FD6-1344-4536-842E-438A7E6003A0}"/>
              </a:ext>
            </a:extLst>
          </p:cNvPr>
          <p:cNvSpPr txBox="1"/>
          <p:nvPr/>
        </p:nvSpPr>
        <p:spPr>
          <a:xfrm>
            <a:off x="656289" y="4161410"/>
            <a:ext cx="642427"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Arbeidstid </a:t>
            </a:r>
          </a:p>
        </p:txBody>
      </p:sp>
      <p:sp>
        <p:nvSpPr>
          <p:cNvPr id="5" name="Rectangle 4">
            <a:extLst>
              <a:ext uri="{FF2B5EF4-FFF2-40B4-BE49-F238E27FC236}">
                <a16:creationId xmlns:a16="http://schemas.microsoft.com/office/drawing/2014/main" id="{5F15A410-194B-4FDC-AE02-8025C2D9688E}"/>
              </a:ext>
            </a:extLst>
          </p:cNvPr>
          <p:cNvSpPr/>
          <p:nvPr/>
        </p:nvSpPr>
        <p:spPr>
          <a:xfrm>
            <a:off x="173936" y="54665"/>
            <a:ext cx="8716616" cy="5024231"/>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DF1076D-494E-40C8-B1DD-E9F9C8F7DB89}"/>
              </a:ext>
            </a:extLst>
          </p:cNvPr>
          <p:cNvSpPr/>
          <p:nvPr/>
        </p:nvSpPr>
        <p:spPr>
          <a:xfrm>
            <a:off x="2226514" y="710803"/>
            <a:ext cx="578223" cy="603437"/>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cxnSp>
        <p:nvCxnSpPr>
          <p:cNvPr id="50" name="Connector: Curved 49">
            <a:extLst>
              <a:ext uri="{FF2B5EF4-FFF2-40B4-BE49-F238E27FC236}">
                <a16:creationId xmlns:a16="http://schemas.microsoft.com/office/drawing/2014/main" id="{CA146CCE-C85F-415E-AA86-B94B1E3C6F9A}"/>
              </a:ext>
            </a:extLst>
          </p:cNvPr>
          <p:cNvCxnSpPr>
            <a:cxnSpLocks/>
            <a:stCxn id="20" idx="4"/>
            <a:endCxn id="67" idx="2"/>
          </p:cNvCxnSpPr>
          <p:nvPr/>
        </p:nvCxnSpPr>
        <p:spPr>
          <a:xfrm rot="16200000" flipH="1">
            <a:off x="1093842" y="1275966"/>
            <a:ext cx="630711" cy="105281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BC8934-6169-4224-ACA0-008C70CC4DAA}"/>
              </a:ext>
            </a:extLst>
          </p:cNvPr>
          <p:cNvCxnSpPr>
            <a:cxnSpLocks/>
            <a:stCxn id="13" idx="4"/>
            <a:endCxn id="67" idx="2"/>
          </p:cNvCxnSpPr>
          <p:nvPr/>
        </p:nvCxnSpPr>
        <p:spPr>
          <a:xfrm rot="16200000" flipH="1">
            <a:off x="1503430" y="1685555"/>
            <a:ext cx="652750" cy="211603"/>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C97BC1A8-37EE-4113-A5F0-A84574172426}"/>
              </a:ext>
            </a:extLst>
          </p:cNvPr>
          <p:cNvCxnSpPr>
            <a:stCxn id="19" idx="4"/>
            <a:endCxn id="67" idx="0"/>
          </p:cNvCxnSpPr>
          <p:nvPr/>
        </p:nvCxnSpPr>
        <p:spPr>
          <a:xfrm rot="5400000">
            <a:off x="2900534" y="1341339"/>
            <a:ext cx="171467" cy="30131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28515E48-78BF-46E1-97F0-597843A6B175}"/>
              </a:ext>
            </a:extLst>
          </p:cNvPr>
          <p:cNvCxnSpPr>
            <a:stCxn id="16" idx="4"/>
            <a:endCxn id="67" idx="1"/>
          </p:cNvCxnSpPr>
          <p:nvPr/>
        </p:nvCxnSpPr>
        <p:spPr>
          <a:xfrm rot="5400000">
            <a:off x="2146592" y="1366860"/>
            <a:ext cx="421654" cy="316415"/>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3" name="Teardrop 152">
            <a:extLst>
              <a:ext uri="{FF2B5EF4-FFF2-40B4-BE49-F238E27FC236}">
                <a16:creationId xmlns:a16="http://schemas.microsoft.com/office/drawing/2014/main" id="{2E834165-0E28-4B7B-B56D-BCDD92150CCF}"/>
              </a:ext>
            </a:extLst>
          </p:cNvPr>
          <p:cNvSpPr>
            <a:spLocks noChangeAspect="1"/>
          </p:cNvSpPr>
          <p:nvPr/>
        </p:nvSpPr>
        <p:spPr>
          <a:xfrm rot="20498645">
            <a:off x="1465145" y="3714046"/>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54" name="TextBox 153">
            <a:extLst>
              <a:ext uri="{FF2B5EF4-FFF2-40B4-BE49-F238E27FC236}">
                <a16:creationId xmlns:a16="http://schemas.microsoft.com/office/drawing/2014/main" id="{615072A4-17CE-4D36-A9F0-B181B1F8CF4F}"/>
              </a:ext>
            </a:extLst>
          </p:cNvPr>
          <p:cNvSpPr txBox="1"/>
          <p:nvPr/>
        </p:nvSpPr>
        <p:spPr>
          <a:xfrm>
            <a:off x="1537147" y="3810866"/>
            <a:ext cx="642427"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Jobbe med andre mennesker</a:t>
            </a:r>
          </a:p>
        </p:txBody>
      </p:sp>
      <p:sp>
        <p:nvSpPr>
          <p:cNvPr id="157" name="Teardrop 156">
            <a:extLst>
              <a:ext uri="{FF2B5EF4-FFF2-40B4-BE49-F238E27FC236}">
                <a16:creationId xmlns:a16="http://schemas.microsoft.com/office/drawing/2014/main" id="{60D0C581-ADCF-4FA0-B4BC-8FD27CC52B67}"/>
              </a:ext>
            </a:extLst>
          </p:cNvPr>
          <p:cNvSpPr>
            <a:spLocks noChangeAspect="1"/>
          </p:cNvSpPr>
          <p:nvPr/>
        </p:nvSpPr>
        <p:spPr>
          <a:xfrm>
            <a:off x="1157321" y="4425178"/>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61" name="TextBox 160">
            <a:extLst>
              <a:ext uri="{FF2B5EF4-FFF2-40B4-BE49-F238E27FC236}">
                <a16:creationId xmlns:a16="http://schemas.microsoft.com/office/drawing/2014/main" id="{97B838E1-BD66-411C-B06A-065B0DC01AF5}"/>
              </a:ext>
            </a:extLst>
          </p:cNvPr>
          <p:cNvSpPr txBox="1"/>
          <p:nvPr/>
        </p:nvSpPr>
        <p:spPr>
          <a:xfrm>
            <a:off x="1185681" y="4577985"/>
            <a:ext cx="642427"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Manuelt arbeid</a:t>
            </a:r>
          </a:p>
        </p:txBody>
      </p:sp>
      <p:sp>
        <p:nvSpPr>
          <p:cNvPr id="163" name="Teardrop 162">
            <a:extLst>
              <a:ext uri="{FF2B5EF4-FFF2-40B4-BE49-F238E27FC236}">
                <a16:creationId xmlns:a16="http://schemas.microsoft.com/office/drawing/2014/main" id="{08E5AC38-A2B3-4D6E-8F4B-DA41B2567866}"/>
              </a:ext>
            </a:extLst>
          </p:cNvPr>
          <p:cNvSpPr>
            <a:spLocks noChangeAspect="1"/>
          </p:cNvSpPr>
          <p:nvPr/>
        </p:nvSpPr>
        <p:spPr>
          <a:xfrm rot="19594071">
            <a:off x="2100194" y="4128373"/>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64" name="TextBox 163">
            <a:extLst>
              <a:ext uri="{FF2B5EF4-FFF2-40B4-BE49-F238E27FC236}">
                <a16:creationId xmlns:a16="http://schemas.microsoft.com/office/drawing/2014/main" id="{BC0FC69D-15C7-4C1B-B718-62B861F8F349}"/>
              </a:ext>
            </a:extLst>
          </p:cNvPr>
          <p:cNvSpPr txBox="1"/>
          <p:nvPr/>
        </p:nvSpPr>
        <p:spPr>
          <a:xfrm>
            <a:off x="2147583" y="4285650"/>
            <a:ext cx="642427"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Omstilling</a:t>
            </a:r>
          </a:p>
        </p:txBody>
      </p:sp>
      <p:sp>
        <p:nvSpPr>
          <p:cNvPr id="165" name="Teardrop 164">
            <a:extLst>
              <a:ext uri="{FF2B5EF4-FFF2-40B4-BE49-F238E27FC236}">
                <a16:creationId xmlns:a16="http://schemas.microsoft.com/office/drawing/2014/main" id="{C05D5EED-ABA5-4568-BC77-8B3514D7FB2C}"/>
              </a:ext>
            </a:extLst>
          </p:cNvPr>
          <p:cNvSpPr>
            <a:spLocks noChangeAspect="1"/>
          </p:cNvSpPr>
          <p:nvPr/>
        </p:nvSpPr>
        <p:spPr>
          <a:xfrm rot="19246629">
            <a:off x="2968896" y="4170896"/>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66" name="TextBox 165">
            <a:extLst>
              <a:ext uri="{FF2B5EF4-FFF2-40B4-BE49-F238E27FC236}">
                <a16:creationId xmlns:a16="http://schemas.microsoft.com/office/drawing/2014/main" id="{B155227C-5B56-4938-8152-2697320BABE9}"/>
              </a:ext>
            </a:extLst>
          </p:cNvPr>
          <p:cNvSpPr txBox="1"/>
          <p:nvPr/>
        </p:nvSpPr>
        <p:spPr>
          <a:xfrm>
            <a:off x="2984184" y="4277096"/>
            <a:ext cx="733541" cy="301347"/>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Organisering av arbeidet</a:t>
            </a:r>
          </a:p>
        </p:txBody>
      </p:sp>
      <p:sp>
        <p:nvSpPr>
          <p:cNvPr id="167" name="Teardrop 166">
            <a:extLst>
              <a:ext uri="{FF2B5EF4-FFF2-40B4-BE49-F238E27FC236}">
                <a16:creationId xmlns:a16="http://schemas.microsoft.com/office/drawing/2014/main" id="{C35EC48B-7831-4965-BCBB-390B7E2DE963}"/>
              </a:ext>
            </a:extLst>
          </p:cNvPr>
          <p:cNvSpPr>
            <a:spLocks noChangeAspect="1"/>
          </p:cNvSpPr>
          <p:nvPr/>
        </p:nvSpPr>
        <p:spPr>
          <a:xfrm rot="16842380">
            <a:off x="3690699" y="3883971"/>
            <a:ext cx="743831" cy="648000"/>
          </a:xfrm>
          <a:prstGeom prst="teardrop">
            <a:avLst/>
          </a:prstGeom>
          <a:solidFill>
            <a:srgbClr val="00338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68" name="TextBox 167">
            <a:extLst>
              <a:ext uri="{FF2B5EF4-FFF2-40B4-BE49-F238E27FC236}">
                <a16:creationId xmlns:a16="http://schemas.microsoft.com/office/drawing/2014/main" id="{FA0759D4-7CEC-4BEE-ADD6-F181F30A1E87}"/>
              </a:ext>
            </a:extLst>
          </p:cNvPr>
          <p:cNvSpPr txBox="1"/>
          <p:nvPr/>
        </p:nvSpPr>
        <p:spPr>
          <a:xfrm>
            <a:off x="3731638" y="4066330"/>
            <a:ext cx="642427"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Tidspress</a:t>
            </a:r>
          </a:p>
        </p:txBody>
      </p:sp>
      <p:sp>
        <p:nvSpPr>
          <p:cNvPr id="169" name="Teardrop 168">
            <a:extLst>
              <a:ext uri="{FF2B5EF4-FFF2-40B4-BE49-F238E27FC236}">
                <a16:creationId xmlns:a16="http://schemas.microsoft.com/office/drawing/2014/main" id="{8FA7D639-2DA4-49EF-B5F2-4C280B791A46}"/>
              </a:ext>
            </a:extLst>
          </p:cNvPr>
          <p:cNvSpPr>
            <a:spLocks noChangeAspect="1"/>
          </p:cNvSpPr>
          <p:nvPr/>
        </p:nvSpPr>
        <p:spPr>
          <a:xfrm rot="872020">
            <a:off x="962501" y="3193583"/>
            <a:ext cx="743831" cy="648000"/>
          </a:xfrm>
          <a:prstGeom prst="teardrop">
            <a:avLst/>
          </a:prstGeom>
          <a:solidFill>
            <a:srgbClr val="8AA1CB"/>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70" name="TextBox 169">
            <a:extLst>
              <a:ext uri="{FF2B5EF4-FFF2-40B4-BE49-F238E27FC236}">
                <a16:creationId xmlns:a16="http://schemas.microsoft.com/office/drawing/2014/main" id="{78EF07D7-0943-4914-B869-E015F7BB5925}"/>
              </a:ext>
            </a:extLst>
          </p:cNvPr>
          <p:cNvSpPr txBox="1"/>
          <p:nvPr/>
        </p:nvSpPr>
        <p:spPr>
          <a:xfrm>
            <a:off x="964619" y="3378006"/>
            <a:ext cx="783653" cy="2314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800" b="1" i="0" u="none" strike="noStrike" kern="0" cap="none" spc="0" normalizeH="0" baseline="0" noProof="0">
                <a:ln>
                  <a:noFill/>
                </a:ln>
                <a:solidFill>
                  <a:srgbClr val="FFFFFF"/>
                </a:solidFill>
                <a:effectLst/>
                <a:uLnTx/>
                <a:uFillTx/>
                <a:latin typeface="Arial"/>
                <a:cs typeface="Arial"/>
                <a:sym typeface="Arial"/>
              </a:rPr>
              <a:t>Arbeidspress</a:t>
            </a:r>
          </a:p>
        </p:txBody>
      </p:sp>
      <p:sp>
        <p:nvSpPr>
          <p:cNvPr id="20" name="Oval 19">
            <a:extLst>
              <a:ext uri="{FF2B5EF4-FFF2-40B4-BE49-F238E27FC236}">
                <a16:creationId xmlns:a16="http://schemas.microsoft.com/office/drawing/2014/main" id="{16FFEE04-2BDC-4885-850E-52560B688DD2}"/>
              </a:ext>
            </a:extLst>
          </p:cNvPr>
          <p:cNvSpPr/>
          <p:nvPr/>
        </p:nvSpPr>
        <p:spPr>
          <a:xfrm>
            <a:off x="532934" y="883584"/>
            <a:ext cx="699707" cy="603437"/>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E6316D6D-37EA-4710-A789-A63F80EB6515}"/>
              </a:ext>
            </a:extLst>
          </p:cNvPr>
          <p:cNvSpPr txBox="1"/>
          <p:nvPr/>
        </p:nvSpPr>
        <p:spPr>
          <a:xfrm>
            <a:off x="2153018" y="858124"/>
            <a:ext cx="712738" cy="231424"/>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Autonomi</a:t>
            </a:r>
          </a:p>
        </p:txBody>
      </p:sp>
      <p:sp>
        <p:nvSpPr>
          <p:cNvPr id="24" name="TextBox 23">
            <a:extLst>
              <a:ext uri="{FF2B5EF4-FFF2-40B4-BE49-F238E27FC236}">
                <a16:creationId xmlns:a16="http://schemas.microsoft.com/office/drawing/2014/main" id="{B22C3794-531A-4E7D-9B05-E13B95EA7458}"/>
              </a:ext>
            </a:extLst>
          </p:cNvPr>
          <p:cNvSpPr txBox="1"/>
          <p:nvPr/>
        </p:nvSpPr>
        <p:spPr>
          <a:xfrm>
            <a:off x="443878" y="959132"/>
            <a:ext cx="880036" cy="408638"/>
          </a:xfrm>
          <a:prstGeom prst="rect">
            <a:avLst/>
          </a:prstGeom>
          <a:noFill/>
          <a:ln>
            <a:noFill/>
          </a:ln>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Samarbeids-orientering</a:t>
            </a:r>
          </a:p>
        </p:txBody>
      </p:sp>
      <p:cxnSp>
        <p:nvCxnSpPr>
          <p:cNvPr id="71" name="Connector: Curved 70">
            <a:extLst>
              <a:ext uri="{FF2B5EF4-FFF2-40B4-BE49-F238E27FC236}">
                <a16:creationId xmlns:a16="http://schemas.microsoft.com/office/drawing/2014/main" id="{6761E993-FDEC-45A7-BEF0-3AFA4AF977FD}"/>
              </a:ext>
            </a:extLst>
          </p:cNvPr>
          <p:cNvCxnSpPr>
            <a:cxnSpLocks/>
            <a:stCxn id="18" idx="4"/>
          </p:cNvCxnSpPr>
          <p:nvPr/>
        </p:nvCxnSpPr>
        <p:spPr>
          <a:xfrm rot="5400000">
            <a:off x="3579578" y="1658267"/>
            <a:ext cx="274855" cy="18519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98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Deg i rollen din </a:t>
            </a:r>
            <a:br>
              <a:rPr lang="nb-NO"/>
            </a:br>
            <a:r>
              <a:rPr lang="nb-NO"/>
              <a:t>Oppgave til egen refleksjon</a:t>
            </a:r>
            <a:br>
              <a:rPr lang="nb-NO"/>
            </a:br>
            <a:endParaRPr lang="nb-NO"/>
          </a:p>
        </p:txBody>
      </p:sp>
    </p:spTree>
    <p:extLst>
      <p:ext uri="{BB962C8B-B14F-4D97-AF65-F5344CB8AC3E}">
        <p14:creationId xmlns:p14="http://schemas.microsoft.com/office/powerpoint/2010/main" val="268103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CE1474-4277-47E9-925E-49805E86122C}"/>
              </a:ext>
            </a:extLst>
          </p:cNvPr>
          <p:cNvSpPr/>
          <p:nvPr/>
        </p:nvSpPr>
        <p:spPr>
          <a:xfrm>
            <a:off x="171140" y="56684"/>
            <a:ext cx="8716616" cy="5024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endParaRPr>
          </a:p>
        </p:txBody>
      </p:sp>
      <p:sp>
        <p:nvSpPr>
          <p:cNvPr id="3" name="Rectangle 2">
            <a:extLst>
              <a:ext uri="{FF2B5EF4-FFF2-40B4-BE49-F238E27FC236}">
                <a16:creationId xmlns:a16="http://schemas.microsoft.com/office/drawing/2014/main" id="{5A893445-AD01-44F3-B54A-BCD8C4ADB9EB}"/>
              </a:ext>
            </a:extLst>
          </p:cNvPr>
          <p:cNvSpPr/>
          <p:nvPr/>
        </p:nvSpPr>
        <p:spPr>
          <a:xfrm>
            <a:off x="379475" y="562239"/>
            <a:ext cx="2802636" cy="6117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675"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24" name="TextBox 23">
            <a:extLst>
              <a:ext uri="{FF2B5EF4-FFF2-40B4-BE49-F238E27FC236}">
                <a16:creationId xmlns:a16="http://schemas.microsoft.com/office/drawing/2014/main" id="{39923394-0932-4120-BCF5-07E537A5F2C4}"/>
              </a:ext>
            </a:extLst>
          </p:cNvPr>
          <p:cNvSpPr txBox="1"/>
          <p:nvPr/>
        </p:nvSpPr>
        <p:spPr>
          <a:xfrm>
            <a:off x="1273941" y="4638070"/>
            <a:ext cx="7352114" cy="425420"/>
          </a:xfrm>
          <a:prstGeom prst="rect">
            <a:avLst/>
          </a:prstGeom>
          <a:solidFill>
            <a:srgbClr val="D9E8D5"/>
          </a:solid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50" b="0" i="0" u="none" strike="noStrike" kern="0" cap="none" spc="0" normalizeH="0" baseline="0" noProof="0">
                <a:ln>
                  <a:noFill/>
                </a:ln>
                <a:solidFill>
                  <a:srgbClr val="042827"/>
                </a:solidFill>
                <a:effectLst/>
                <a:uLnTx/>
                <a:uFillTx/>
                <a:latin typeface="Open Sans" panose="020B0604020202020204" charset="0"/>
                <a:cs typeface="Open Sans" panose="020B0604020202020204" charset="0"/>
                <a:sym typeface="Arial"/>
              </a:rPr>
              <a:t>*</a:t>
            </a:r>
            <a:r>
              <a:rPr kumimoji="0" lang="nb-NO" sz="750" b="0" i="0" u="none" strike="noStrike" kern="0" cap="none" spc="0" normalizeH="0" baseline="0" noProof="0">
                <a:ln>
                  <a:noFill/>
                </a:ln>
                <a:solidFill>
                  <a:srgbClr val="042827"/>
                </a:solidFill>
                <a:effectLst/>
                <a:uLnTx/>
                <a:uFillTx/>
                <a:latin typeface="Open Sans" panose="020B0604020202020204" charset="0"/>
                <a:cs typeface="Open Sans" panose="020B0604020202020204" charset="0"/>
                <a:sym typeface="Arial"/>
              </a:rPr>
              <a:t> Utsagn hentet fra «Håndbok i medarbeiderdrevet innovasjon» https://www.regjeringen.no/no/dokumenter/handbok-i-medarbeiderdrevet-innovasjon/id666818/</a:t>
            </a:r>
          </a:p>
        </p:txBody>
      </p:sp>
      <p:sp>
        <p:nvSpPr>
          <p:cNvPr id="29" name="TextBox 28">
            <a:extLst>
              <a:ext uri="{FF2B5EF4-FFF2-40B4-BE49-F238E27FC236}">
                <a16:creationId xmlns:a16="http://schemas.microsoft.com/office/drawing/2014/main" id="{B1492CCC-F0BD-4A50-AABD-62CF2FC20EAC}"/>
              </a:ext>
            </a:extLst>
          </p:cNvPr>
          <p:cNvSpPr txBox="1"/>
          <p:nvPr/>
        </p:nvSpPr>
        <p:spPr>
          <a:xfrm>
            <a:off x="3512534" y="223625"/>
            <a:ext cx="1756094" cy="30668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277D82"/>
                </a:solidFill>
                <a:effectLst/>
                <a:uLnTx/>
                <a:uFillTx/>
                <a:latin typeface="Open Sans" panose="020B0604020202020204" charset="0"/>
                <a:cs typeface="Open Sans" panose="020B0604020202020204" charset="0"/>
                <a:sym typeface="Arial"/>
              </a:rPr>
              <a:t>JOBBRESSURSER</a:t>
            </a:r>
          </a:p>
        </p:txBody>
      </p:sp>
      <p:sp>
        <p:nvSpPr>
          <p:cNvPr id="6" name="Rectangle 5">
            <a:extLst>
              <a:ext uri="{FF2B5EF4-FFF2-40B4-BE49-F238E27FC236}">
                <a16:creationId xmlns:a16="http://schemas.microsoft.com/office/drawing/2014/main" id="{D6EA3D01-142D-4A21-8759-21BDC1DC6677}"/>
              </a:ext>
            </a:extLst>
          </p:cNvPr>
          <p:cNvSpPr/>
          <p:nvPr/>
        </p:nvSpPr>
        <p:spPr>
          <a:xfrm>
            <a:off x="6674460" y="916510"/>
            <a:ext cx="2055764" cy="17101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AUTONOMI</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Ha innflytelse og ansvar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Medarbeidere kan påvirke egen arbeidshverdag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ledere er villige til å gi fra seg autoritet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Hvis du har gitt ansvaret fra deg, må du ikke gå inn og overstyre.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8" name="Rectangle 7">
            <a:extLst>
              <a:ext uri="{FF2B5EF4-FFF2-40B4-BE49-F238E27FC236}">
                <a16:creationId xmlns:a16="http://schemas.microsoft.com/office/drawing/2014/main" id="{ECE87981-D771-4F8F-91E9-F6DA7D843FBB}"/>
              </a:ext>
            </a:extLst>
          </p:cNvPr>
          <p:cNvSpPr/>
          <p:nvPr/>
        </p:nvSpPr>
        <p:spPr>
          <a:xfrm>
            <a:off x="6787884" y="2866229"/>
            <a:ext cx="1942340"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STOLTHET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En sterk identifisering med virksomheten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Høy trivselsfaktor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Godt omdømme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2" name="Rectangle 11">
            <a:extLst>
              <a:ext uri="{FF2B5EF4-FFF2-40B4-BE49-F238E27FC236}">
                <a16:creationId xmlns:a16="http://schemas.microsoft.com/office/drawing/2014/main" id="{A721E5B5-D138-4DCD-938F-2F19130EB005}"/>
              </a:ext>
            </a:extLst>
          </p:cNvPr>
          <p:cNvSpPr/>
          <p:nvPr/>
        </p:nvSpPr>
        <p:spPr>
          <a:xfrm>
            <a:off x="4760973" y="945935"/>
            <a:ext cx="1850745" cy="152516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TRYGGHET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Takhøyde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Tørre å stille «dumme spørsmål»</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«Her er det lov å tenke og si det, og det blir smakt på»</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Visshet om at vi støtter hverandre når ting er vanskelige</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8" name="Rectangle 17">
            <a:extLst>
              <a:ext uri="{FF2B5EF4-FFF2-40B4-BE49-F238E27FC236}">
                <a16:creationId xmlns:a16="http://schemas.microsoft.com/office/drawing/2014/main" id="{C8075B95-B2C5-470B-A03C-2BA89D711C2E}"/>
              </a:ext>
            </a:extLst>
          </p:cNvPr>
          <p:cNvSpPr/>
          <p:nvPr/>
        </p:nvSpPr>
        <p:spPr>
          <a:xfrm>
            <a:off x="173936" y="54665"/>
            <a:ext cx="8716616" cy="5024231"/>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Open Sans" panose="020B0604020202020204" charset="0"/>
              <a:ea typeface="+mn-ea"/>
              <a:cs typeface="Open Sans" panose="020B0604020202020204" charset="0"/>
              <a:sym typeface="Arial"/>
            </a:endParaRPr>
          </a:p>
        </p:txBody>
      </p:sp>
      <p:sp>
        <p:nvSpPr>
          <p:cNvPr id="19" name="Oval 18">
            <a:extLst>
              <a:ext uri="{FF2B5EF4-FFF2-40B4-BE49-F238E27FC236}">
                <a16:creationId xmlns:a16="http://schemas.microsoft.com/office/drawing/2014/main" id="{E7691E1A-7081-4507-A052-EC932E185B08}"/>
              </a:ext>
            </a:extLst>
          </p:cNvPr>
          <p:cNvSpPr/>
          <p:nvPr/>
        </p:nvSpPr>
        <p:spPr>
          <a:xfrm>
            <a:off x="2985576" y="677164"/>
            <a:ext cx="620892" cy="621398"/>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20" name="Connector: Curved 19">
            <a:extLst>
              <a:ext uri="{FF2B5EF4-FFF2-40B4-BE49-F238E27FC236}">
                <a16:creationId xmlns:a16="http://schemas.microsoft.com/office/drawing/2014/main" id="{AE48E9BA-FB85-49A4-B61A-80720A818353}"/>
              </a:ext>
            </a:extLst>
          </p:cNvPr>
          <p:cNvCxnSpPr>
            <a:cxnSpLocks/>
            <a:stCxn id="33" idx="4"/>
          </p:cNvCxnSpPr>
          <p:nvPr/>
        </p:nvCxnSpPr>
        <p:spPr>
          <a:xfrm rot="5400000">
            <a:off x="6635699" y="3697841"/>
            <a:ext cx="776464" cy="229036"/>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77A6BC5-388E-4EF9-A1C3-AD28CCBA3F37}"/>
              </a:ext>
            </a:extLst>
          </p:cNvPr>
          <p:cNvCxnSpPr>
            <a:stCxn id="31" idx="4"/>
          </p:cNvCxnSpPr>
          <p:nvPr/>
        </p:nvCxnSpPr>
        <p:spPr>
          <a:xfrm rot="16200000" flipH="1">
            <a:off x="6767971" y="1541671"/>
            <a:ext cx="929250" cy="649877"/>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519B117-D581-4B9A-83B2-110F8EB44F15}"/>
              </a:ext>
            </a:extLst>
          </p:cNvPr>
          <p:cNvSpPr/>
          <p:nvPr/>
        </p:nvSpPr>
        <p:spPr>
          <a:xfrm>
            <a:off x="1213345" y="686088"/>
            <a:ext cx="751459" cy="640212"/>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25" name="Oval 24">
            <a:extLst>
              <a:ext uri="{FF2B5EF4-FFF2-40B4-BE49-F238E27FC236}">
                <a16:creationId xmlns:a16="http://schemas.microsoft.com/office/drawing/2014/main" id="{5E70EBD2-694C-4E39-9908-FD22D376CCB8}"/>
              </a:ext>
            </a:extLst>
          </p:cNvPr>
          <p:cNvSpPr/>
          <p:nvPr/>
        </p:nvSpPr>
        <p:spPr>
          <a:xfrm>
            <a:off x="4776065" y="892531"/>
            <a:ext cx="746353" cy="659112"/>
          </a:xfrm>
          <a:prstGeom prst="ellipse">
            <a:avLst/>
          </a:prstGeom>
          <a:solidFill>
            <a:srgbClr val="A7CA9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1" name="Oval 30">
            <a:extLst>
              <a:ext uri="{FF2B5EF4-FFF2-40B4-BE49-F238E27FC236}">
                <a16:creationId xmlns:a16="http://schemas.microsoft.com/office/drawing/2014/main" id="{105BE93E-BB09-4539-A318-7828B88E7ABF}"/>
              </a:ext>
            </a:extLst>
          </p:cNvPr>
          <p:cNvSpPr/>
          <p:nvPr/>
        </p:nvSpPr>
        <p:spPr>
          <a:xfrm>
            <a:off x="6618546" y="798548"/>
            <a:ext cx="578223" cy="603437"/>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3" name="Oval 32">
            <a:extLst>
              <a:ext uri="{FF2B5EF4-FFF2-40B4-BE49-F238E27FC236}">
                <a16:creationId xmlns:a16="http://schemas.microsoft.com/office/drawing/2014/main" id="{04541AD6-0181-47BA-9EB6-6DCC1B751037}"/>
              </a:ext>
            </a:extLst>
          </p:cNvPr>
          <p:cNvSpPr/>
          <p:nvPr/>
        </p:nvSpPr>
        <p:spPr>
          <a:xfrm>
            <a:off x="6762161" y="2734093"/>
            <a:ext cx="752576" cy="690034"/>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5" name="Oval 34">
            <a:extLst>
              <a:ext uri="{FF2B5EF4-FFF2-40B4-BE49-F238E27FC236}">
                <a16:creationId xmlns:a16="http://schemas.microsoft.com/office/drawing/2014/main" id="{28C33492-26E7-4BBF-84FD-2ED4406BEEE2}"/>
              </a:ext>
            </a:extLst>
          </p:cNvPr>
          <p:cNvSpPr/>
          <p:nvPr/>
        </p:nvSpPr>
        <p:spPr>
          <a:xfrm>
            <a:off x="1533482" y="2978960"/>
            <a:ext cx="679714" cy="697721"/>
          </a:xfrm>
          <a:prstGeom prst="ellipse">
            <a:avLst/>
          </a:prstGeom>
          <a:solidFill>
            <a:srgbClr val="A7CA9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38" name="Oval 37">
            <a:extLst>
              <a:ext uri="{FF2B5EF4-FFF2-40B4-BE49-F238E27FC236}">
                <a16:creationId xmlns:a16="http://schemas.microsoft.com/office/drawing/2014/main" id="{6D74A2B7-963C-46A2-B57D-B1DDAC4B9949}"/>
              </a:ext>
            </a:extLst>
          </p:cNvPr>
          <p:cNvSpPr/>
          <p:nvPr/>
        </p:nvSpPr>
        <p:spPr>
          <a:xfrm>
            <a:off x="4825387" y="2298515"/>
            <a:ext cx="791459" cy="659112"/>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sp>
        <p:nvSpPr>
          <p:cNvPr id="40" name="Oval 39">
            <a:extLst>
              <a:ext uri="{FF2B5EF4-FFF2-40B4-BE49-F238E27FC236}">
                <a16:creationId xmlns:a16="http://schemas.microsoft.com/office/drawing/2014/main" id="{F7AF1380-0A47-41CF-9F11-5875B804289D}"/>
              </a:ext>
            </a:extLst>
          </p:cNvPr>
          <p:cNvSpPr/>
          <p:nvPr/>
        </p:nvSpPr>
        <p:spPr>
          <a:xfrm>
            <a:off x="2598725" y="1675651"/>
            <a:ext cx="649878" cy="62010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41" name="Connector: Curved 40">
            <a:extLst>
              <a:ext uri="{FF2B5EF4-FFF2-40B4-BE49-F238E27FC236}">
                <a16:creationId xmlns:a16="http://schemas.microsoft.com/office/drawing/2014/main" id="{634EB642-C3C7-4DDE-86E5-AA631867149D}"/>
              </a:ext>
            </a:extLst>
          </p:cNvPr>
          <p:cNvCxnSpPr>
            <a:cxnSpLocks/>
            <a:stCxn id="45" idx="4"/>
          </p:cNvCxnSpPr>
          <p:nvPr/>
        </p:nvCxnSpPr>
        <p:spPr>
          <a:xfrm rot="16200000" flipH="1">
            <a:off x="1093562" y="2534799"/>
            <a:ext cx="561127" cy="1068538"/>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DEF556D-37C9-4125-A365-9BCB2CDCB953}"/>
              </a:ext>
            </a:extLst>
          </p:cNvPr>
          <p:cNvCxnSpPr>
            <a:cxnSpLocks/>
            <a:stCxn id="22" idx="4"/>
          </p:cNvCxnSpPr>
          <p:nvPr/>
        </p:nvCxnSpPr>
        <p:spPr>
          <a:xfrm rot="16200000" flipH="1">
            <a:off x="1371945" y="1543429"/>
            <a:ext cx="643908" cy="20964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E12D15C0-1D7A-49CF-A83C-67AE7BB6B983}"/>
              </a:ext>
            </a:extLst>
          </p:cNvPr>
          <p:cNvCxnSpPr>
            <a:cxnSpLocks/>
            <a:stCxn id="19" idx="4"/>
          </p:cNvCxnSpPr>
          <p:nvPr/>
        </p:nvCxnSpPr>
        <p:spPr>
          <a:xfrm rot="5400000">
            <a:off x="3057943" y="1213989"/>
            <a:ext cx="153506" cy="322653"/>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B4FB9838-6F87-409C-A026-C34058F17965}"/>
              </a:ext>
            </a:extLst>
          </p:cNvPr>
          <p:cNvCxnSpPr>
            <a:cxnSpLocks/>
            <a:stCxn id="40" idx="4"/>
          </p:cNvCxnSpPr>
          <p:nvPr/>
        </p:nvCxnSpPr>
        <p:spPr>
          <a:xfrm rot="5400000">
            <a:off x="2399823" y="2785360"/>
            <a:ext cx="1013444" cy="34239"/>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DA319E1-192D-4510-BCDE-1879E2B3442D}"/>
              </a:ext>
            </a:extLst>
          </p:cNvPr>
          <p:cNvSpPr/>
          <p:nvPr/>
        </p:nvSpPr>
        <p:spPr>
          <a:xfrm>
            <a:off x="413776" y="2070809"/>
            <a:ext cx="852159" cy="717696"/>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a:ln>
                <a:noFill/>
              </a:ln>
              <a:solidFill>
                <a:srgbClr val="EEFF41">
                  <a:lumMod val="75000"/>
                </a:srgbClr>
              </a:solidFill>
              <a:effectLst/>
              <a:uLnTx/>
              <a:uFillTx/>
              <a:latin typeface="Open Sans" panose="020B0604020202020204" charset="0"/>
              <a:ea typeface="+mn-ea"/>
              <a:cs typeface="Open Sans" panose="020B0604020202020204" charset="0"/>
              <a:sym typeface="Arial"/>
            </a:endParaRPr>
          </a:p>
        </p:txBody>
      </p:sp>
      <p:cxnSp>
        <p:nvCxnSpPr>
          <p:cNvPr id="46" name="Connector: Curved 45">
            <a:extLst>
              <a:ext uri="{FF2B5EF4-FFF2-40B4-BE49-F238E27FC236}">
                <a16:creationId xmlns:a16="http://schemas.microsoft.com/office/drawing/2014/main" id="{6E65B3E1-98EF-4BB0-83D1-B60386B8F422}"/>
              </a:ext>
            </a:extLst>
          </p:cNvPr>
          <p:cNvCxnSpPr>
            <a:cxnSpLocks/>
            <a:stCxn id="38" idx="4"/>
          </p:cNvCxnSpPr>
          <p:nvPr/>
        </p:nvCxnSpPr>
        <p:spPr>
          <a:xfrm rot="5400000">
            <a:off x="4964223" y="2919913"/>
            <a:ext cx="219181" cy="294608"/>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8B8A688-3230-42DE-A4E3-53705E8BD51A}"/>
              </a:ext>
            </a:extLst>
          </p:cNvPr>
          <p:cNvSpPr/>
          <p:nvPr/>
        </p:nvSpPr>
        <p:spPr>
          <a:xfrm>
            <a:off x="2532166" y="1838423"/>
            <a:ext cx="1997282" cy="12825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ÅPENHET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Krever at informasjonen flyter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Døren inn til ledelsen står åpen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Ekte interessert og lyttende i forhold til medarbeidere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 tør å gi og vi tør å få tilbakemelding</a:t>
            </a:r>
          </a:p>
        </p:txBody>
      </p:sp>
      <p:sp>
        <p:nvSpPr>
          <p:cNvPr id="5" name="Rectangle 4">
            <a:extLst>
              <a:ext uri="{FF2B5EF4-FFF2-40B4-BE49-F238E27FC236}">
                <a16:creationId xmlns:a16="http://schemas.microsoft.com/office/drawing/2014/main" id="{C19ECCF6-D884-424D-8066-8C9FA56FBA8B}"/>
              </a:ext>
            </a:extLst>
          </p:cNvPr>
          <p:cNvSpPr/>
          <p:nvPr/>
        </p:nvSpPr>
        <p:spPr>
          <a:xfrm>
            <a:off x="1563369" y="3130868"/>
            <a:ext cx="1820864" cy="116442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UTVIKLINGSORIENTERING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Alle er med og skaper forbedring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Felles arbeid om verdier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Alle tar et ansvar for positive endringer</a:t>
            </a:r>
          </a:p>
        </p:txBody>
      </p:sp>
      <p:sp>
        <p:nvSpPr>
          <p:cNvPr id="7" name="Rectangle 6">
            <a:extLst>
              <a:ext uri="{FF2B5EF4-FFF2-40B4-BE49-F238E27FC236}">
                <a16:creationId xmlns:a16="http://schemas.microsoft.com/office/drawing/2014/main" id="{7FEC1852-F6AB-4FF6-A879-74A68E48DA61}"/>
              </a:ext>
            </a:extLst>
          </p:cNvPr>
          <p:cNvSpPr/>
          <p:nvPr/>
        </p:nvSpPr>
        <p:spPr>
          <a:xfrm>
            <a:off x="453932" y="2207049"/>
            <a:ext cx="1657015"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SAMARBEIDSORIENTERING</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vi planlegger sammen </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At vi pløyer jorda sammen </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Fokus på at samarbeid gir best kvalitet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9" name="Rectangle 8">
            <a:extLst>
              <a:ext uri="{FF2B5EF4-FFF2-40B4-BE49-F238E27FC236}">
                <a16:creationId xmlns:a16="http://schemas.microsoft.com/office/drawing/2014/main" id="{8645B686-EBA8-4C02-9B2E-9D5DA4A4961A}"/>
              </a:ext>
            </a:extLst>
          </p:cNvPr>
          <p:cNvSpPr/>
          <p:nvPr/>
        </p:nvSpPr>
        <p:spPr>
          <a:xfrm>
            <a:off x="1182300" y="886479"/>
            <a:ext cx="1615733" cy="116134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TOLERANSE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Raushet i kulturen</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er lov å ha ulike meninger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er lov å gjøre feil</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Vi skal ikke skjule «feil»</a:t>
            </a:r>
          </a:p>
        </p:txBody>
      </p:sp>
      <p:sp>
        <p:nvSpPr>
          <p:cNvPr id="11" name="Rectangle 10">
            <a:extLst>
              <a:ext uri="{FF2B5EF4-FFF2-40B4-BE49-F238E27FC236}">
                <a16:creationId xmlns:a16="http://schemas.microsoft.com/office/drawing/2014/main" id="{BAE06914-4AB7-4775-8ABA-B2AB2590A1C8}"/>
              </a:ext>
            </a:extLst>
          </p:cNvPr>
          <p:cNvSpPr/>
          <p:nvPr/>
        </p:nvSpPr>
        <p:spPr>
          <a:xfrm>
            <a:off x="3032697" y="821952"/>
            <a:ext cx="1203278" cy="9794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TILLIT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Stole på hverandre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Gi reelt ansvar</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Påta seg ansvar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endParaRPr>
          </a:p>
        </p:txBody>
      </p:sp>
      <p:sp>
        <p:nvSpPr>
          <p:cNvPr id="10" name="Rectangle 9">
            <a:extLst>
              <a:ext uri="{FF2B5EF4-FFF2-40B4-BE49-F238E27FC236}">
                <a16:creationId xmlns:a16="http://schemas.microsoft.com/office/drawing/2014/main" id="{1217DD2C-EB7A-4194-A7C8-572DAE13D6A4}"/>
              </a:ext>
            </a:extLst>
          </p:cNvPr>
          <p:cNvSpPr/>
          <p:nvPr/>
        </p:nvSpPr>
        <p:spPr>
          <a:xfrm>
            <a:off x="4919440" y="2453614"/>
            <a:ext cx="1835653" cy="134325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ENGASJEMENT</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Glød</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Det å brenne for noe</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Ta et ekstra tak for egen arbeidsplass</a:t>
            </a:r>
          </a:p>
          <a:p>
            <a:pPr marL="128588" marR="0" lvl="0" indent="-128588"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00000"/>
                </a:solidFill>
                <a:effectLst/>
                <a:uLnTx/>
                <a:uFillTx/>
                <a:latin typeface="Open Sans" panose="020B0604020202020204" charset="0"/>
                <a:cs typeface="Open Sans" panose="020B0604020202020204" charset="0"/>
                <a:sym typeface="Arial"/>
              </a:rPr>
              <a:t>Følelse av eierskap til egen virksomhet</a:t>
            </a:r>
          </a:p>
        </p:txBody>
      </p:sp>
    </p:spTree>
    <p:extLst>
      <p:ext uri="{BB962C8B-B14F-4D97-AF65-F5344CB8AC3E}">
        <p14:creationId xmlns:p14="http://schemas.microsoft.com/office/powerpoint/2010/main" val="96207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F1DA83-5375-41F4-ACEE-641A73988F73}"/>
              </a:ext>
            </a:extLst>
          </p:cNvPr>
          <p:cNvSpPr/>
          <p:nvPr/>
        </p:nvSpPr>
        <p:spPr>
          <a:xfrm>
            <a:off x="171140" y="56684"/>
            <a:ext cx="8716616" cy="5024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ardrop 26">
            <a:extLst>
              <a:ext uri="{FF2B5EF4-FFF2-40B4-BE49-F238E27FC236}">
                <a16:creationId xmlns:a16="http://schemas.microsoft.com/office/drawing/2014/main" id="{72E89991-7B70-461E-9B1C-E71B76A4C7FC}"/>
              </a:ext>
            </a:extLst>
          </p:cNvPr>
          <p:cNvSpPr/>
          <p:nvPr/>
        </p:nvSpPr>
        <p:spPr>
          <a:xfrm>
            <a:off x="4994566" y="3259462"/>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Teardrop 25">
            <a:extLst>
              <a:ext uri="{FF2B5EF4-FFF2-40B4-BE49-F238E27FC236}">
                <a16:creationId xmlns:a16="http://schemas.microsoft.com/office/drawing/2014/main" id="{F3400BF7-81A1-4318-AAE5-45FAC7DACB1D}"/>
              </a:ext>
            </a:extLst>
          </p:cNvPr>
          <p:cNvSpPr/>
          <p:nvPr/>
        </p:nvSpPr>
        <p:spPr>
          <a:xfrm>
            <a:off x="6559406" y="995377"/>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Teardrop 23">
            <a:extLst>
              <a:ext uri="{FF2B5EF4-FFF2-40B4-BE49-F238E27FC236}">
                <a16:creationId xmlns:a16="http://schemas.microsoft.com/office/drawing/2014/main" id="{AB0B36C2-3396-4121-B57A-D0E14EDB0D3E}"/>
              </a:ext>
            </a:extLst>
          </p:cNvPr>
          <p:cNvSpPr/>
          <p:nvPr/>
        </p:nvSpPr>
        <p:spPr>
          <a:xfrm>
            <a:off x="2434943" y="2704998"/>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ardrop 21">
            <a:extLst>
              <a:ext uri="{FF2B5EF4-FFF2-40B4-BE49-F238E27FC236}">
                <a16:creationId xmlns:a16="http://schemas.microsoft.com/office/drawing/2014/main" id="{1A260D45-3862-4DBE-8F23-544A11F48580}"/>
              </a:ext>
            </a:extLst>
          </p:cNvPr>
          <p:cNvSpPr/>
          <p:nvPr/>
        </p:nvSpPr>
        <p:spPr>
          <a:xfrm>
            <a:off x="3566481" y="701145"/>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ardrop 18">
            <a:extLst>
              <a:ext uri="{FF2B5EF4-FFF2-40B4-BE49-F238E27FC236}">
                <a16:creationId xmlns:a16="http://schemas.microsoft.com/office/drawing/2014/main" id="{527EB21A-C8A5-42B1-A768-050B2B1559B9}"/>
              </a:ext>
            </a:extLst>
          </p:cNvPr>
          <p:cNvSpPr/>
          <p:nvPr/>
        </p:nvSpPr>
        <p:spPr>
          <a:xfrm>
            <a:off x="307709" y="2109545"/>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ardrop 4">
            <a:extLst>
              <a:ext uri="{FF2B5EF4-FFF2-40B4-BE49-F238E27FC236}">
                <a16:creationId xmlns:a16="http://schemas.microsoft.com/office/drawing/2014/main" id="{1786F7C1-BDCE-4DB3-B2E6-AAEB4634386A}"/>
              </a:ext>
            </a:extLst>
          </p:cNvPr>
          <p:cNvSpPr/>
          <p:nvPr/>
        </p:nvSpPr>
        <p:spPr>
          <a:xfrm>
            <a:off x="666713" y="387091"/>
            <a:ext cx="718008" cy="574838"/>
          </a:xfrm>
          <a:prstGeom prst="teardrop">
            <a:avLst/>
          </a:prstGeom>
          <a:solidFill>
            <a:srgbClr val="8AA1CB"/>
          </a:solidFill>
          <a:ln>
            <a:solidFill>
              <a:srgbClr val="8AA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48B8A688-3230-42DE-A4E3-53705E8BD51A}"/>
              </a:ext>
            </a:extLst>
          </p:cNvPr>
          <p:cNvSpPr/>
          <p:nvPr/>
        </p:nvSpPr>
        <p:spPr>
          <a:xfrm>
            <a:off x="2526142" y="2843945"/>
            <a:ext cx="2298887" cy="13677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1" i="0" u="none" strike="noStrike" kern="0" cap="none" spc="0" normalizeH="0" baseline="0" noProof="0">
                <a:ln>
                  <a:noFill/>
                </a:ln>
                <a:solidFill>
                  <a:srgbClr val="042827"/>
                </a:solidFill>
                <a:effectLst/>
                <a:uLnTx/>
                <a:uFillTx/>
                <a:latin typeface="Arial"/>
                <a:cs typeface="Arial"/>
                <a:sym typeface="Arial"/>
              </a:rPr>
              <a:t>MANUELT ARBEID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1" i="0" u="none" strike="noStrike" kern="0" cap="none" spc="0" normalizeH="0" baseline="0" noProof="0">
              <a:ln>
                <a:noFill/>
              </a:ln>
              <a:solidFill>
                <a:srgbClr val="042827"/>
              </a:solidFill>
              <a:effectLst/>
              <a:uLnTx/>
              <a:uFillTx/>
              <a:latin typeface="Arial"/>
              <a:cs typeface="Arial"/>
              <a:sym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Det er tungt og slitsomt å hjelpe overvektig beboere inn og ut av senga.</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Vi har det for travelt til å bruke hjelpemidler eller tilkalle hjelp.</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Rommet eller omgivelsene er for trange til å løfte i en god arbeidsstilling.</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Vi dropper bruk av </a:t>
            </a:r>
            <a:r>
              <a:rPr lang="nb-NO" sz="750"/>
              <a:t>hjelpemidler</a:t>
            </a:r>
            <a:r>
              <a:rPr kumimoji="0" lang="nb-NO" sz="750" b="0" i="0" u="none" strike="noStrike" kern="0" cap="none" spc="0" normalizeH="0" baseline="0" noProof="0">
                <a:ln>
                  <a:noFill/>
                </a:ln>
                <a:solidFill>
                  <a:srgbClr val="000000"/>
                </a:solidFill>
                <a:effectLst/>
                <a:uLnTx/>
                <a:uFillTx/>
                <a:latin typeface="Arial"/>
                <a:cs typeface="Arial"/>
                <a:sym typeface="Arial"/>
              </a:rPr>
              <a:t> av hensyn til beboere som vegrer seg, eller fordi </a:t>
            </a:r>
            <a:r>
              <a:rPr lang="nb-NO" sz="750"/>
              <a:t>hjelpemidlene</a:t>
            </a:r>
            <a:r>
              <a:rPr kumimoji="0" lang="nb-NO" sz="750" b="0" i="0" u="none" strike="noStrike" kern="0" cap="none" spc="0" normalizeH="0" baseline="0" noProof="0">
                <a:ln>
                  <a:noFill/>
                </a:ln>
                <a:solidFill>
                  <a:srgbClr val="000000"/>
                </a:solidFill>
                <a:effectLst/>
                <a:uLnTx/>
                <a:uFillTx/>
                <a:latin typeface="Arial"/>
                <a:cs typeface="Arial"/>
                <a:sym typeface="Arial"/>
              </a:rPr>
              <a:t> er opptatt</a:t>
            </a:r>
            <a:endParaRPr lang="nb-NO" sz="750" b="0" i="0" u="none" strike="noStrike" kern="0" cap="none" spc="0" normalizeH="0" baseline="0" noProof="0">
              <a:ln>
                <a:noFill/>
              </a:ln>
              <a:solidFill>
                <a:srgbClr val="000000"/>
              </a:solidFill>
              <a:effectLst/>
              <a:uLnTx/>
              <a:uFillTx/>
              <a:latin typeface="Arial"/>
              <a:cs typeface="Arial"/>
            </a:endParaRPr>
          </a:p>
        </p:txBody>
      </p:sp>
      <p:sp>
        <p:nvSpPr>
          <p:cNvPr id="7" name="Rectangle 6">
            <a:extLst>
              <a:ext uri="{FF2B5EF4-FFF2-40B4-BE49-F238E27FC236}">
                <a16:creationId xmlns:a16="http://schemas.microsoft.com/office/drawing/2014/main" id="{7FEC1852-F6AB-4FF6-A879-74A68E48DA61}"/>
              </a:ext>
            </a:extLst>
          </p:cNvPr>
          <p:cNvSpPr/>
          <p:nvPr/>
        </p:nvSpPr>
        <p:spPr>
          <a:xfrm>
            <a:off x="387221" y="2230113"/>
            <a:ext cx="2080223" cy="17198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1" i="0" u="none" strike="noStrike" kern="0" cap="none" spc="0" normalizeH="0" baseline="0" noProof="0">
                <a:ln>
                  <a:noFill/>
                </a:ln>
                <a:solidFill>
                  <a:srgbClr val="042827"/>
                </a:solidFill>
                <a:effectLst/>
                <a:uLnTx/>
                <a:uFillTx/>
                <a:latin typeface="Arial"/>
                <a:cs typeface="Arial"/>
                <a:sym typeface="Arial"/>
              </a:rPr>
              <a:t>ARBEIDSTID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1" i="0" u="none" strike="noStrike" kern="0" cap="none" spc="0" normalizeH="0" baseline="0" noProof="0">
              <a:ln>
                <a:noFill/>
              </a:ln>
              <a:solidFill>
                <a:srgbClr val="042827"/>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42827"/>
                </a:solidFill>
                <a:effectLst/>
                <a:uLnTx/>
                <a:uFillTx/>
                <a:latin typeface="Arial"/>
                <a:cs typeface="Arial"/>
                <a:sym typeface="Arial"/>
              </a:rPr>
              <a:t>Den tiden arbeidstakeren står til disposisjon for arbeidsgiveren.</a:t>
            </a:r>
            <a:endParaRPr lang="nb-NO" sz="750" b="0" i="0" u="none" strike="noStrike" kern="0" cap="none" spc="0" normalizeH="0" baseline="0" noProof="0">
              <a:ln>
                <a:noFill/>
              </a:ln>
              <a:solidFill>
                <a:srgbClr val="042827"/>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42827"/>
                </a:solidFill>
                <a:effectLst/>
                <a:uLnTx/>
                <a:uFillTx/>
                <a:latin typeface="Arial"/>
                <a:cs typeface="Arial"/>
                <a:sym typeface="Arial"/>
              </a:rPr>
              <a:t>Skift / turnus / Nattarbeid</a:t>
            </a:r>
            <a:endParaRPr lang="nb-NO" sz="750" b="0" i="0" u="none" strike="noStrike" kern="0" cap="none" spc="0" normalizeH="0" baseline="0" noProof="0">
              <a:ln>
                <a:noFill/>
              </a:ln>
              <a:solidFill>
                <a:srgbClr val="042827"/>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42827"/>
                </a:solidFill>
                <a:effectLst/>
                <a:uLnTx/>
                <a:uFillTx/>
                <a:latin typeface="Arial"/>
                <a:cs typeface="Arial"/>
                <a:sym typeface="Arial"/>
              </a:rPr>
              <a:t>Overtid, arbeid utover det som er planlagt</a:t>
            </a:r>
            <a:endParaRPr lang="nb-NO" sz="750" b="0" i="0" u="none" strike="noStrike" kern="0" cap="none" spc="0" normalizeH="0" baseline="0" noProof="0">
              <a:ln>
                <a:noFill/>
              </a:ln>
              <a:solidFill>
                <a:srgbClr val="042827"/>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Negativ effekt på helse og sosialt liv</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For mange vakter pga</a:t>
            </a:r>
            <a:r>
              <a:rPr lang="nb-NO" sz="750"/>
              <a:t>.</a:t>
            </a:r>
            <a:r>
              <a:rPr kumimoji="0" lang="nb-NO" sz="750" b="0" i="0" u="none" strike="noStrike" kern="0" cap="none" spc="0" normalizeH="0" baseline="0" noProof="0">
                <a:ln>
                  <a:noFill/>
                </a:ln>
                <a:solidFill>
                  <a:srgbClr val="000000"/>
                </a:solidFill>
                <a:effectLst/>
                <a:uLnTx/>
                <a:uFillTx/>
                <a:latin typeface="Arial"/>
                <a:cs typeface="Arial"/>
                <a:sym typeface="Arial"/>
              </a:rPr>
              <a:t> jobb i flere avdelinger for å få full arbeidstid.</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Arbeidstidverktøyene fanger ikke opp brudd på arbeidstidsreglene og det fører til manglende oversikt.</a:t>
            </a:r>
            <a:endParaRPr lang="nb-NO" sz="750" b="0" i="0" u="none" strike="noStrike" kern="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10">
            <a:extLst>
              <a:ext uri="{FF2B5EF4-FFF2-40B4-BE49-F238E27FC236}">
                <a16:creationId xmlns:a16="http://schemas.microsoft.com/office/drawing/2014/main" id="{BAE06914-4AB7-4775-8ABA-B2AB2590A1C8}"/>
              </a:ext>
            </a:extLst>
          </p:cNvPr>
          <p:cNvSpPr/>
          <p:nvPr/>
        </p:nvSpPr>
        <p:spPr>
          <a:xfrm>
            <a:off x="749493" y="548700"/>
            <a:ext cx="2519824" cy="16685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42827"/>
                </a:solidFill>
                <a:effectLst/>
                <a:uLnTx/>
                <a:uFillTx/>
                <a:latin typeface="Arial"/>
                <a:cs typeface="Arial"/>
                <a:sym typeface="Arial"/>
              </a:rPr>
              <a:t>OMSTILLING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1" i="0" u="none" strike="noStrike" kern="0" cap="none" spc="0" normalizeH="0" baseline="0" noProof="0">
              <a:ln>
                <a:noFill/>
              </a:ln>
              <a:solidFill>
                <a:srgbClr val="042827"/>
              </a:solidFill>
              <a:effectLst/>
              <a:uLnTx/>
              <a:uFillTx/>
              <a:latin typeface="Arial"/>
              <a:cs typeface="Arial"/>
              <a:sym typeface="Arial"/>
            </a:endParaRP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42827"/>
                </a:solidFill>
                <a:effectLst/>
                <a:uLnTx/>
                <a:uFillTx/>
                <a:latin typeface="Arial"/>
                <a:cs typeface="Arial"/>
                <a:sym typeface="Arial"/>
              </a:rPr>
              <a:t>Effektivisering = flere arbeidsoppgaver å løse innenfor samme tidsrom</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42827"/>
                </a:solidFill>
                <a:effectLst/>
                <a:uLnTx/>
                <a:uFillTx/>
                <a:latin typeface="Arial"/>
                <a:cs typeface="Arial"/>
                <a:sym typeface="Arial"/>
              </a:rPr>
              <a:t>Endringer = trenger mer kompetanse, men det er for lite tid til  opplæring.</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42827"/>
                </a:solidFill>
                <a:effectLst/>
                <a:uLnTx/>
                <a:uFillTx/>
                <a:latin typeface="Arial"/>
                <a:cs typeface="Arial"/>
                <a:sym typeface="Arial"/>
              </a:rPr>
              <a:t>Usikkerhet om hvem som har ansvar for hva, og hvordan vi skal utføre oppgavene.</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42827"/>
                </a:solidFill>
                <a:effectLst/>
                <a:uLnTx/>
                <a:uFillTx/>
                <a:latin typeface="Arial"/>
                <a:cs typeface="Arial"/>
                <a:sym typeface="Arial"/>
              </a:rPr>
              <a:t>Stadige endringer = vi ikke har tid til å tenke på arbeidsmiljøet vårt.</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88" b="0" i="0" u="none" strike="noStrike" kern="0" cap="none" spc="0" normalizeH="0" baseline="0" noProof="0">
                <a:ln>
                  <a:noFill/>
                </a:ln>
                <a:solidFill>
                  <a:srgbClr val="042827"/>
                </a:solidFill>
                <a:effectLst/>
                <a:uLnTx/>
                <a:uFillTx/>
                <a:latin typeface="Arial"/>
                <a:cs typeface="Arial"/>
                <a:sym typeface="Arial"/>
              </a:rPr>
              <a:t>Avdelinger slått sammen = lederen har for mye ansvar og blir mye fraværende.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42827"/>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D6EA3D01-142D-4A21-8759-21BDC1DC6677}"/>
              </a:ext>
            </a:extLst>
          </p:cNvPr>
          <p:cNvSpPr/>
          <p:nvPr/>
        </p:nvSpPr>
        <p:spPr>
          <a:xfrm>
            <a:off x="6686149" y="1128411"/>
            <a:ext cx="2029562" cy="20583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88" b="1" i="0" u="none" strike="noStrike" kern="0" cap="none" spc="0" normalizeH="0" baseline="0" noProof="0">
                <a:ln>
                  <a:noFill/>
                </a:ln>
                <a:solidFill>
                  <a:srgbClr val="042827"/>
                </a:solidFill>
                <a:effectLst/>
                <a:uLnTx/>
                <a:uFillTx/>
                <a:latin typeface="Arial"/>
                <a:cs typeface="Arial"/>
                <a:sym typeface="Arial"/>
              </a:rPr>
              <a:t>TIDS- OG ARBEIDSPRESS</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nb-NO" sz="800" b="0" i="0" u="none" strike="noStrike" kern="0" cap="none" spc="0" normalizeH="0" baseline="0" noProof="0">
              <a:ln>
                <a:noFill/>
              </a:ln>
              <a:solidFill>
                <a:srgbClr val="000000"/>
              </a:solidFill>
              <a:effectLst/>
              <a:uLnTx/>
              <a:uFillTx/>
              <a:latin typeface="Arial"/>
              <a:cs typeface="Arial"/>
              <a:sym typeface="Arial"/>
            </a:endParaRP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Handler om at å ha for mye å gjøre over lang tid eller at det er for liten tid å gjøre de oppgavene som skal gjøres. </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Opplevd ubalanse mellom oppgaven og tilgjengelig tid, </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Krav til tempo og mengde</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Manglende opplevd kontroll på gjennomføring av oppgaven </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Det er vanskelig ta pauser, </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Å ikke å ha tid til å utføre arbeidet slik instruksene sier</a:t>
            </a:r>
          </a:p>
          <a:p>
            <a:pPr marL="128588" marR="0" lvl="0" indent="-128588"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800" b="0" i="0" u="none" strike="noStrike" kern="0" cap="none" spc="0" normalizeH="0" baseline="0" noProof="0">
                <a:ln>
                  <a:noFill/>
                </a:ln>
                <a:solidFill>
                  <a:srgbClr val="000000"/>
                </a:solidFill>
                <a:effectLst/>
                <a:uLnTx/>
                <a:uFillTx/>
                <a:latin typeface="Arial"/>
                <a:cs typeface="Arial"/>
                <a:sym typeface="Arial"/>
              </a:rPr>
              <a:t>Mangel på vikarer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Arial"/>
              <a:cs typeface="Arial"/>
              <a:sym typeface="Arial"/>
            </a:endParaRPr>
          </a:p>
        </p:txBody>
      </p:sp>
      <p:sp>
        <p:nvSpPr>
          <p:cNvPr id="18" name="Rectangle 17">
            <a:extLst>
              <a:ext uri="{FF2B5EF4-FFF2-40B4-BE49-F238E27FC236}">
                <a16:creationId xmlns:a16="http://schemas.microsoft.com/office/drawing/2014/main" id="{C8075B95-B2C5-470B-A03C-2BA89D711C2E}"/>
              </a:ext>
            </a:extLst>
          </p:cNvPr>
          <p:cNvSpPr/>
          <p:nvPr/>
        </p:nvSpPr>
        <p:spPr>
          <a:xfrm>
            <a:off x="173936" y="54665"/>
            <a:ext cx="8716616" cy="5024231"/>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Picture 14">
            <a:extLst>
              <a:ext uri="{FF2B5EF4-FFF2-40B4-BE49-F238E27FC236}">
                <a16:creationId xmlns:a16="http://schemas.microsoft.com/office/drawing/2014/main" id="{CA71E7BA-AA33-4445-BCC1-1B60002615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02766" y="88000"/>
            <a:ext cx="665421" cy="1164486"/>
          </a:xfrm>
          <a:prstGeom prst="rect">
            <a:avLst/>
          </a:prstGeom>
        </p:spPr>
      </p:pic>
      <p:sp>
        <p:nvSpPr>
          <p:cNvPr id="2" name="TextBox 1">
            <a:extLst>
              <a:ext uri="{FF2B5EF4-FFF2-40B4-BE49-F238E27FC236}">
                <a16:creationId xmlns:a16="http://schemas.microsoft.com/office/drawing/2014/main" id="{DC29252E-2CC4-4991-B5B5-397A8DB27F8C}"/>
              </a:ext>
            </a:extLst>
          </p:cNvPr>
          <p:cNvSpPr txBox="1"/>
          <p:nvPr/>
        </p:nvSpPr>
        <p:spPr>
          <a:xfrm>
            <a:off x="173936" y="80010"/>
            <a:ext cx="13925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uLnTx/>
                <a:uFillTx/>
                <a:latin typeface="Arial"/>
                <a:cs typeface="Arial"/>
                <a:sym typeface="Arial"/>
              </a:rPr>
              <a:t>SYKEHJEM</a:t>
            </a:r>
          </a:p>
        </p:txBody>
      </p:sp>
      <p:sp>
        <p:nvSpPr>
          <p:cNvPr id="17" name="TextBox 16">
            <a:extLst>
              <a:ext uri="{FF2B5EF4-FFF2-40B4-BE49-F238E27FC236}">
                <a16:creationId xmlns:a16="http://schemas.microsoft.com/office/drawing/2014/main" id="{D1C29300-F732-4F4F-B0CF-71F1E1B9DA39}"/>
              </a:ext>
            </a:extLst>
          </p:cNvPr>
          <p:cNvSpPr txBox="1"/>
          <p:nvPr/>
        </p:nvSpPr>
        <p:spPr>
          <a:xfrm>
            <a:off x="3764034" y="79314"/>
            <a:ext cx="13925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uLnTx/>
                <a:uFillTx/>
                <a:latin typeface="Arial"/>
                <a:cs typeface="Arial"/>
                <a:sym typeface="Arial"/>
              </a:rPr>
              <a:t>JOBBKRAV</a:t>
            </a:r>
          </a:p>
        </p:txBody>
      </p:sp>
      <p:sp>
        <p:nvSpPr>
          <p:cNvPr id="25" name="Rectangle 24">
            <a:extLst>
              <a:ext uri="{FF2B5EF4-FFF2-40B4-BE49-F238E27FC236}">
                <a16:creationId xmlns:a16="http://schemas.microsoft.com/office/drawing/2014/main" id="{905E92FE-5A81-4C4F-A4AC-371CB35673B0}"/>
              </a:ext>
            </a:extLst>
          </p:cNvPr>
          <p:cNvSpPr/>
          <p:nvPr/>
        </p:nvSpPr>
        <p:spPr>
          <a:xfrm>
            <a:off x="5074078" y="3367540"/>
            <a:ext cx="2029562" cy="13677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1" i="0" u="none" strike="noStrike" kern="0" cap="none" spc="0" normalizeH="0" baseline="0" noProof="0">
                <a:ln>
                  <a:noFill/>
                </a:ln>
                <a:solidFill>
                  <a:srgbClr val="000000"/>
                </a:solidFill>
                <a:effectLst/>
                <a:uLnTx/>
                <a:uFillTx/>
                <a:latin typeface="Arial"/>
                <a:cs typeface="Arial"/>
                <a:sym typeface="Arial"/>
              </a:rPr>
              <a:t>JOBBE MED ANDRE MENNESKER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88"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innebærer også en risiko for negative opplevelser som f.eks.</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vold og trusler, utagering</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uønsket seksuell oppmerksomhet fra bruker</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ubehagelige konflikter (bruker, pårørende)</a:t>
            </a:r>
            <a:endParaRPr lang="nb-NO" sz="750" b="0" i="0" u="none" strike="noStrike" kern="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mobbing</a:t>
            </a:r>
            <a:endParaRPr lang="nb-NO" sz="750" b="0" i="0" u="none" strike="noStrike" kern="0" cap="none" spc="0" normalizeH="0" baseline="0" noProof="0">
              <a:ln>
                <a:noFill/>
              </a:ln>
              <a:solidFill>
                <a:srgbClr val="000000"/>
              </a:solidFill>
              <a:effectLst/>
              <a:uLnTx/>
              <a:uFillTx/>
              <a:latin typeface="Arial"/>
              <a:cs typeface="Arial"/>
            </a:endParaRPr>
          </a:p>
          <a:p>
            <a:pPr marL="128270" indent="-128270">
              <a:buFont typeface="Arial" panose="020B0604020202020204" pitchFamily="34" charset="0"/>
              <a:buChar char="•"/>
              <a:defRPr/>
            </a:pPr>
            <a:r>
              <a:rPr kumimoji="0" lang="nb-NO" sz="750" b="0" i="0" u="none" strike="noStrike" kern="0" cap="none" spc="0" normalizeH="0" baseline="0" noProof="0">
                <a:ln>
                  <a:noFill/>
                </a:ln>
                <a:solidFill>
                  <a:srgbClr val="000000"/>
                </a:solidFill>
                <a:effectLst/>
                <a:uLnTx/>
                <a:uFillTx/>
                <a:latin typeface="Arial"/>
                <a:cs typeface="Arial"/>
                <a:sym typeface="Arial"/>
              </a:rPr>
              <a:t>belastinger pga</a:t>
            </a:r>
            <a:r>
              <a:rPr lang="nb-NO" sz="750"/>
              <a:t>. </a:t>
            </a:r>
            <a:r>
              <a:rPr kumimoji="0" lang="nb-NO" sz="750" b="0" i="0" u="none" strike="noStrike" kern="0" cap="none" spc="0" normalizeH="0" baseline="0" noProof="0">
                <a:ln>
                  <a:noFill/>
                </a:ln>
                <a:solidFill>
                  <a:srgbClr val="000000"/>
                </a:solidFill>
                <a:effectLst/>
                <a:uLnTx/>
                <a:uFillTx/>
                <a:latin typeface="Arial"/>
                <a:cs typeface="Arial"/>
                <a:sym typeface="Arial"/>
              </a:rPr>
              <a:t>emosjonelle krav</a:t>
            </a:r>
            <a:endParaRPr lang="nb-NO" sz="750" b="0" i="0" u="none" strike="noStrike" kern="0" cap="none" spc="0" normalizeH="0" baseline="0" noProof="0">
              <a:ln>
                <a:noFill/>
              </a:ln>
              <a:solidFill>
                <a:srgbClr val="000000"/>
              </a:solidFill>
              <a:effectLst/>
              <a:uLnTx/>
              <a:uFillTx/>
              <a:latin typeface="Arial"/>
              <a:cs typeface="Arial"/>
            </a:endParaRPr>
          </a:p>
        </p:txBody>
      </p:sp>
      <p:sp>
        <p:nvSpPr>
          <p:cNvPr id="3" name="TextBox 2">
            <a:extLst>
              <a:ext uri="{FF2B5EF4-FFF2-40B4-BE49-F238E27FC236}">
                <a16:creationId xmlns:a16="http://schemas.microsoft.com/office/drawing/2014/main" id="{6BABFF83-B33D-4D53-A0A4-4F111585E841}"/>
              </a:ext>
            </a:extLst>
          </p:cNvPr>
          <p:cNvSpPr txBox="1"/>
          <p:nvPr/>
        </p:nvSpPr>
        <p:spPr>
          <a:xfrm>
            <a:off x="3659638" y="844413"/>
            <a:ext cx="2519824" cy="2072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1" i="0" u="none" strike="noStrike" kern="0" cap="none" spc="0" normalizeH="0" baseline="0" noProof="0">
                <a:ln>
                  <a:noFill/>
                </a:ln>
                <a:solidFill>
                  <a:srgbClr val="000000"/>
                </a:solidFill>
                <a:effectLst/>
                <a:uLnTx/>
                <a:uFillTx/>
                <a:latin typeface="Arial"/>
                <a:cs typeface="Arial"/>
                <a:sym typeface="Arial"/>
              </a:rPr>
              <a:t>ORGANISERING AV ARBEIDET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9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 har grunnleggende betydning arbeidsmiljø og helse. Stikkord er rollekonflikt; alenearbeid; tilrettelegging; ledelse; innsats og belønning</a:t>
            </a:r>
            <a:endParaRPr lang="nb-NO" sz="750" b="0" i="0" u="none" strike="noStrike" kern="0" cap="none" spc="0" normalizeH="0" baseline="0" noProof="0">
              <a:ln>
                <a:noFill/>
              </a:ln>
              <a:solidFill>
                <a:srgbClr val="000000"/>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Selv med mange på vakt, er vi ofte alene med beboerne i arbeidssituasjonen.</a:t>
            </a:r>
            <a:endParaRPr lang="nb-NO" sz="750" b="0" i="0" u="none" strike="noStrike" kern="0" cap="none" spc="0" normalizeH="0" baseline="0" noProof="0">
              <a:ln>
                <a:noFill/>
              </a:ln>
              <a:solidFill>
                <a:srgbClr val="000000"/>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Lederen er ofte borte fra avd. pga. møter og andre </a:t>
            </a:r>
            <a:r>
              <a:rPr lang="nb-NO" sz="750"/>
              <a:t>administrative</a:t>
            </a:r>
            <a:r>
              <a:rPr kumimoji="0" lang="nb-NO" sz="750" b="0" i="0" u="none" strike="noStrike" kern="0" cap="none" spc="0" normalizeH="0" baseline="0" noProof="0">
                <a:ln>
                  <a:noFill/>
                </a:ln>
                <a:solidFill>
                  <a:srgbClr val="000000"/>
                </a:solidFill>
                <a:effectLst/>
                <a:uLnTx/>
                <a:uFillTx/>
                <a:latin typeface="Arial"/>
                <a:cs typeface="Arial"/>
                <a:sym typeface="Arial"/>
              </a:rPr>
              <a:t> </a:t>
            </a:r>
            <a:r>
              <a:rPr lang="nb-NO" sz="750"/>
              <a:t>oppgaver</a:t>
            </a:r>
            <a:r>
              <a:rPr kumimoji="0" lang="nb-NO" sz="750" b="0" i="0" u="none" strike="noStrike" kern="0" cap="none" spc="0" normalizeH="0" baseline="0" noProof="0">
                <a:ln>
                  <a:noFill/>
                </a:ln>
                <a:solidFill>
                  <a:srgbClr val="000000"/>
                </a:solidFill>
                <a:effectLst/>
                <a:uLnTx/>
                <a:uFillTx/>
                <a:latin typeface="Arial"/>
                <a:cs typeface="Arial"/>
                <a:sym typeface="Arial"/>
              </a:rPr>
              <a:t>.</a:t>
            </a:r>
            <a:endParaRPr lang="nb-NO" sz="750" b="0" i="0" u="none" strike="noStrike" kern="0" cap="none" spc="0" normalizeH="0" baseline="0" noProof="0">
              <a:ln>
                <a:noFill/>
              </a:ln>
              <a:solidFill>
                <a:srgbClr val="000000"/>
              </a:solidFill>
              <a:effectLst/>
              <a:uLnTx/>
              <a:uFillTx/>
              <a:latin typeface="Arial"/>
              <a:cs typeface="Arial"/>
            </a:endParaRPr>
          </a:p>
          <a:p>
            <a:pPr marL="171450" indent="-171450">
              <a:buFont typeface="Arial" panose="020B0604020202020204" pitchFamily="34" charset="0"/>
              <a:buChar char="•"/>
              <a:defRPr/>
            </a:pPr>
            <a:r>
              <a:rPr kumimoji="0" lang="nb-NO" sz="750" b="0" i="0" u="none" strike="noStrike" kern="0" cap="none" spc="0" normalizeH="0" baseline="0" noProof="0">
                <a:ln>
                  <a:noFill/>
                </a:ln>
                <a:solidFill>
                  <a:srgbClr val="000000"/>
                </a:solidFill>
                <a:effectLst/>
                <a:uLnTx/>
                <a:uFillTx/>
                <a:latin typeface="Arial"/>
                <a:cs typeface="Arial"/>
                <a:sym typeface="Arial"/>
              </a:rPr>
              <a:t>Når arbeidet tilrettelegges for enkelte, kan det gå utover andre</a:t>
            </a:r>
            <a:r>
              <a:rPr lang="nb-NO" sz="750"/>
              <a:t> </a:t>
            </a:r>
            <a:endParaRPr lang="nb-NO" sz="750" b="0" i="0" u="none" strike="noStrike" kern="0" cap="none" spc="0" normalizeH="0" baseline="0" noProof="0">
              <a:ln>
                <a:noFill/>
              </a:ln>
              <a:solidFill>
                <a:srgbClr val="000000"/>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Deltidsansatte og vikarer får mangelfull opplæring, lite informasjon ell. få muligheter til å gi innspill.</a:t>
            </a:r>
            <a:endParaRPr lang="nb-NO" sz="750" b="0" i="0" u="none" strike="noStrike" kern="0" cap="none" spc="0" normalizeH="0" baseline="0" noProof="0">
              <a:ln>
                <a:noFill/>
              </a:ln>
              <a:solidFill>
                <a:srgbClr val="000000"/>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nb-NO" sz="750" b="0" i="0" u="none" strike="noStrike" kern="0" cap="none" spc="0" normalizeH="0" baseline="0" noProof="0">
                <a:ln>
                  <a:noFill/>
                </a:ln>
                <a:solidFill>
                  <a:srgbClr val="000000"/>
                </a:solidFill>
                <a:effectLst/>
                <a:uLnTx/>
                <a:uFillTx/>
                <a:latin typeface="Arial"/>
                <a:cs typeface="Arial"/>
                <a:sym typeface="Arial"/>
              </a:rPr>
              <a:t>Vi jobber hardt, men får ikke tilstrekkelig anerkjennelse for innsatsen</a:t>
            </a:r>
            <a:endParaRPr lang="nb-NO" sz="750" b="0" i="0" u="none" strike="noStrike" kern="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9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79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896CAFA1-E819-4DE3-B8D4-7ADD87CB127A}"/>
              </a:ext>
            </a:extLst>
          </p:cNvPr>
          <p:cNvSpPr txBox="1"/>
          <p:nvPr/>
        </p:nvSpPr>
        <p:spPr>
          <a:xfrm>
            <a:off x="2178844" y="4846284"/>
            <a:ext cx="6632193" cy="212710"/>
          </a:xfrm>
          <a:prstGeom prst="rect">
            <a:avLst/>
          </a:prstGeom>
          <a:noFill/>
        </p:spPr>
        <p:txBody>
          <a:bodyPr wrap="square" lIns="40958" tIns="40958" rIns="40958" bIns="40958" rtlCol="0">
            <a:noAutofit/>
          </a:bodyPr>
          <a:lstStyle/>
          <a:p>
            <a:pPr marL="0" marR="0" lvl="0" indent="0" algn="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50" b="0" i="0" u="none" strike="noStrike" kern="0" cap="none" spc="0" normalizeH="0" baseline="0" noProof="0">
                <a:ln>
                  <a:noFill/>
                </a:ln>
                <a:solidFill>
                  <a:srgbClr val="042827"/>
                </a:solidFill>
                <a:effectLst/>
                <a:uLnTx/>
                <a:uFillTx/>
                <a:latin typeface="Arial"/>
                <a:cs typeface="Arial"/>
                <a:sym typeface="Arial"/>
              </a:rPr>
              <a:t>*</a:t>
            </a:r>
            <a:r>
              <a:rPr kumimoji="0" lang="nb-NO" sz="750" b="0" i="0" u="none" strike="noStrike" kern="0" cap="none" spc="0" normalizeH="0" baseline="0" noProof="0">
                <a:ln>
                  <a:noFill/>
                </a:ln>
                <a:solidFill>
                  <a:srgbClr val="042827"/>
                </a:solidFill>
                <a:effectLst/>
                <a:uLnTx/>
                <a:uFillTx/>
                <a:latin typeface="Arial"/>
                <a:cs typeface="Arial"/>
                <a:sym typeface="Arial"/>
              </a:rPr>
              <a:t> Definisjoner hentet fra Arbeidsmiljøportalen, Sykehjem </a:t>
            </a:r>
            <a:r>
              <a:rPr kumimoji="0" lang="nb-NO" sz="750" b="0" i="0" u="none" strike="noStrike" kern="0" cap="none" spc="0" normalizeH="0" baseline="0" noProof="0">
                <a:ln>
                  <a:noFill/>
                </a:ln>
                <a:solidFill>
                  <a:srgbClr val="042827"/>
                </a:solidFill>
                <a:effectLst/>
                <a:uLnTx/>
                <a:uFillTx/>
                <a:latin typeface="Arial"/>
                <a:cs typeface="Arial"/>
                <a:sym typeface="Arial"/>
                <a:hlinkClick r:id="rId4"/>
              </a:rPr>
              <a:t>https://www.arbeidsmiljoportalen.no/bransje/sykehjem</a:t>
            </a:r>
            <a:r>
              <a:rPr kumimoji="0" lang="nb-NO" sz="750" b="0" i="0" u="none" strike="noStrike" kern="0" cap="none" spc="0" normalizeH="0" baseline="0" noProof="0">
                <a:ln>
                  <a:noFill/>
                </a:ln>
                <a:solidFill>
                  <a:srgbClr val="042827"/>
                </a:solidFill>
                <a:effectLst/>
                <a:uLnTx/>
                <a:uFillTx/>
                <a:latin typeface="Arial"/>
                <a:cs typeface="Arial"/>
                <a:sym typeface="Arial"/>
              </a:rPr>
              <a:t> </a:t>
            </a:r>
          </a:p>
        </p:txBody>
      </p:sp>
    </p:spTree>
    <p:extLst>
      <p:ext uri="{BB962C8B-B14F-4D97-AF65-F5344CB8AC3E}">
        <p14:creationId xmlns:p14="http://schemas.microsoft.com/office/powerpoint/2010/main" val="1478018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nvGraphicFramePr>
        <p:xfrm>
          <a:off x="1257657" y="1250950"/>
          <a:ext cx="2991174" cy="2694541"/>
        </p:xfrm>
        <a:graphic>
          <a:graphicData uri="http://schemas.openxmlformats.org/drawingml/2006/table">
            <a:tbl>
              <a:tblPr firstRow="1" bandRow="1">
                <a:tableStyleId>{F5AB1C69-6EDB-4FF4-983F-18BD219EF322}</a:tableStyleId>
              </a:tblPr>
              <a:tblGrid>
                <a:gridCol w="2991174">
                  <a:extLst>
                    <a:ext uri="{9D8B030D-6E8A-4147-A177-3AD203B41FA5}">
                      <a16:colId xmlns:a16="http://schemas.microsoft.com/office/drawing/2014/main" val="3455149515"/>
                    </a:ext>
                  </a:extLst>
                </a:gridCol>
              </a:tblGrid>
              <a:tr h="491978">
                <a:tc>
                  <a:txBody>
                    <a:bodyPr/>
                    <a:lstStyle/>
                    <a:p>
                      <a:pPr algn="ctr"/>
                      <a:r>
                        <a:rPr lang="nb-NO" sz="1200" b="1">
                          <a:solidFill>
                            <a:schemeClr val="bg1"/>
                          </a:solidFill>
                          <a:latin typeface="Open Sans" panose="020B0604020202020204" charset="0"/>
                          <a:ea typeface="Open Sans" panose="020B0604020202020204" charset="0"/>
                          <a:cs typeface="Open Sans" panose="020B0604020202020204" charset="0"/>
                        </a:rPr>
                        <a:t>A) Krav</a:t>
                      </a:r>
                      <a:br>
                        <a:rPr lang="nb-NO" sz="1200" b="1">
                          <a:solidFill>
                            <a:schemeClr val="bg1"/>
                          </a:solidFill>
                          <a:latin typeface="Open Sans" panose="020B0604020202020204" charset="0"/>
                          <a:ea typeface="Open Sans" panose="020B0604020202020204" charset="0"/>
                          <a:cs typeface="Open Sans" panose="020B0604020202020204" charset="0"/>
                        </a:rPr>
                      </a:br>
                      <a:r>
                        <a:rPr lang="nb-NO" sz="900" b="0">
                          <a:solidFill>
                            <a:schemeClr val="bg1"/>
                          </a:solidFill>
                          <a:latin typeface="Open Sans" panose="020B0604020202020204" charset="0"/>
                          <a:ea typeface="Open Sans" panose="020B0604020202020204" charset="0"/>
                          <a:cs typeface="Open Sans" panose="020B0604020202020204" charset="0"/>
                        </a:rPr>
                        <a:t>(blå dråper)</a:t>
                      </a:r>
                      <a:endParaRPr lang="nb-NO" sz="900" b="0">
                        <a:solidFill>
                          <a:schemeClr val="bg1"/>
                        </a:solidFil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779527">
                <a:tc>
                  <a:txBody>
                    <a:bodyPr/>
                    <a:lstStyle/>
                    <a:p>
                      <a:pPr>
                        <a:spcAft>
                          <a:spcPts val="600"/>
                        </a:spcAft>
                      </a:pPr>
                      <a:r>
                        <a:rPr lang="nb-NO" sz="1000">
                          <a:solidFill>
                            <a:schemeClr val="tx1"/>
                          </a:solidFill>
                          <a:latin typeface="Open Sans" panose="020B0604020202020204" charset="0"/>
                          <a:ea typeface="Open Sans" panose="020B0604020202020204" charset="0"/>
                          <a:cs typeface="Open Sans" panose="020B0604020202020204" charset="0"/>
                        </a:rPr>
                        <a:t>Velg 1- 3 jobbkrav eller «dråper» som har størst negativ innflytelse på deres arbeidsmiljø?</a:t>
                      </a:r>
                    </a:p>
                    <a:p>
                      <a:pPr>
                        <a:spcAft>
                          <a:spcPts val="600"/>
                        </a:spcAft>
                      </a:pPr>
                      <a:r>
                        <a:rPr lang="nb-NO" sz="1000">
                          <a:solidFill>
                            <a:schemeClr val="tx1"/>
                          </a:solidFill>
                          <a:latin typeface="Open Sans" panose="020B0604020202020204" charset="0"/>
                          <a:ea typeface="Open Sans" panose="020B0604020202020204" charset="0"/>
                          <a:cs typeface="Open Sans" panose="020B0604020202020204" charset="0"/>
                        </a:rPr>
                        <a:t>Hvordan kommer dette til uttrykk?</a:t>
                      </a: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5699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0">
                          <a:solidFill>
                            <a:schemeClr val="tx1"/>
                          </a:solidFill>
                          <a:cs typeface="Open Sans" panose="020B0604020202020204" charset="0"/>
                          <a:sym typeface="Arial"/>
                        </a:rPr>
                        <a:t>Fyll ut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rgbClr val="2D7C81"/>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solidFill>
                  <a:srgbClr val="2D7C81"/>
                </a:solidFill>
              </a:rPr>
              <a:t>Individuell oppgave: Jobbkrav og ressurser</a:t>
            </a:r>
          </a:p>
        </p:txBody>
      </p:sp>
      <p:pic>
        <p:nvPicPr>
          <p:cNvPr id="10" name="Picture 9">
            <a:extLst>
              <a:ext uri="{FF2B5EF4-FFF2-40B4-BE49-F238E27FC236}">
                <a16:creationId xmlns:a16="http://schemas.microsoft.com/office/drawing/2014/main" id="{72F17185-23C5-4473-A7FB-85AD8D55F523}"/>
              </a:ext>
            </a:extLst>
          </p:cNvPr>
          <p:cNvPicPr>
            <a:picLocks noChangeAspect="1"/>
          </p:cNvPicPr>
          <p:nvPr/>
        </p:nvPicPr>
        <p:blipFill>
          <a:blip r:embed="rId3"/>
          <a:stretch>
            <a:fillRect/>
          </a:stretch>
        </p:blipFill>
        <p:spPr>
          <a:xfrm>
            <a:off x="8331906" y="0"/>
            <a:ext cx="812094" cy="792957"/>
          </a:xfrm>
          <a:prstGeom prst="rect">
            <a:avLst/>
          </a:prstGeom>
        </p:spPr>
      </p:pic>
      <p:graphicFrame>
        <p:nvGraphicFramePr>
          <p:cNvPr id="11" name="Table 4">
            <a:extLst>
              <a:ext uri="{FF2B5EF4-FFF2-40B4-BE49-F238E27FC236}">
                <a16:creationId xmlns:a16="http://schemas.microsoft.com/office/drawing/2014/main" id="{7B523452-3D94-46EA-9CF3-258B39E1FDA8}"/>
              </a:ext>
            </a:extLst>
          </p:cNvPr>
          <p:cNvGraphicFramePr>
            <a:graphicFrameLocks noGrp="1"/>
          </p:cNvGraphicFramePr>
          <p:nvPr/>
        </p:nvGraphicFramePr>
        <p:xfrm>
          <a:off x="4895170" y="1250950"/>
          <a:ext cx="2991174" cy="2756919"/>
        </p:xfrm>
        <a:graphic>
          <a:graphicData uri="http://schemas.openxmlformats.org/drawingml/2006/table">
            <a:tbl>
              <a:tblPr firstRow="1" bandRow="1">
                <a:tableStyleId>{F5AB1C69-6EDB-4FF4-983F-18BD219EF322}</a:tableStyleId>
              </a:tblPr>
              <a:tblGrid>
                <a:gridCol w="2991174">
                  <a:extLst>
                    <a:ext uri="{9D8B030D-6E8A-4147-A177-3AD203B41FA5}">
                      <a16:colId xmlns:a16="http://schemas.microsoft.com/office/drawing/2014/main" val="3455149515"/>
                    </a:ext>
                  </a:extLst>
                </a:gridCol>
              </a:tblGrid>
              <a:tr h="49197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b-NO" sz="1200" b="1">
                          <a:solidFill>
                            <a:schemeClr val="bg1"/>
                          </a:solidFill>
                          <a:latin typeface="Open Sans" panose="020B0604020202020204" charset="0"/>
                          <a:ea typeface="Open Sans" panose="020B0604020202020204" charset="0"/>
                          <a:cs typeface="Open Sans" panose="020B0604020202020204" charset="0"/>
                        </a:rPr>
                        <a:t>B) Ressurser</a:t>
                      </a:r>
                      <a:br>
                        <a:rPr lang="nb-NO" sz="1200" b="1">
                          <a:solidFill>
                            <a:schemeClr val="bg1"/>
                          </a:solidFill>
                          <a:latin typeface="Open Sans" panose="020B0604020202020204" charset="0"/>
                          <a:ea typeface="Open Sans" panose="020B0604020202020204" charset="0"/>
                          <a:cs typeface="Open Sans" panose="020B0604020202020204" charset="0"/>
                        </a:rPr>
                      </a:br>
                      <a:r>
                        <a:rPr lang="nb-NO" sz="900" b="0">
                          <a:solidFill>
                            <a:schemeClr val="bg1"/>
                          </a:solidFill>
                          <a:latin typeface="Open Sans" panose="020B0604020202020204" charset="0"/>
                          <a:ea typeface="Open Sans" panose="020B0604020202020204" charset="0"/>
                          <a:cs typeface="Open Sans" panose="020B0604020202020204" charset="0"/>
                        </a:rPr>
                        <a:t>(grønne ballonger)</a:t>
                      </a:r>
                      <a:endParaRPr lang="nb-NO" sz="900" b="0">
                        <a:solidFill>
                          <a:schemeClr val="bg1"/>
                        </a:solidFill>
                      </a:endParaRPr>
                    </a:p>
                    <a:p>
                      <a:pPr algn="ctr"/>
                      <a:endParaRPr lang="nb-NO" sz="1200" b="1">
                        <a:solidFill>
                          <a:schemeClr val="bg1"/>
                        </a:solidFil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779527">
                <a:tc>
                  <a:txBody>
                    <a:bodyPr/>
                    <a:lstStyle/>
                    <a:p>
                      <a:pPr>
                        <a:spcAft>
                          <a:spcPts val="600"/>
                        </a:spcAft>
                      </a:pPr>
                      <a:r>
                        <a:rPr lang="nb-NO" sz="1000">
                          <a:latin typeface="Open Sans" panose="020B0604020202020204" charset="0"/>
                          <a:ea typeface="Open Sans" panose="020B0604020202020204" charset="0"/>
                          <a:cs typeface="Open Sans" panose="020B0604020202020204" charset="0"/>
                        </a:rPr>
                        <a:t>Velg 1-3  ressurser eller «ballonger» som i liten eller svært liten grad er tilstede på deres arbeidsplass. </a:t>
                      </a:r>
                    </a:p>
                    <a:p>
                      <a:pPr>
                        <a:spcAft>
                          <a:spcPts val="600"/>
                        </a:spcAft>
                      </a:pPr>
                      <a:r>
                        <a:rPr lang="nb-NO" sz="1000">
                          <a:latin typeface="Open Sans" panose="020B0604020202020204" charset="0"/>
                          <a:ea typeface="Open Sans" panose="020B0604020202020204" charset="0"/>
                          <a:cs typeface="Open Sans" panose="020B0604020202020204" charset="0"/>
                        </a:rPr>
                        <a:t>Hvordan kommer dette til uttrykk? </a:t>
                      </a: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5699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0">
                          <a:solidFill>
                            <a:schemeClr val="tx1"/>
                          </a:solidFill>
                          <a:cs typeface="Open Sans" panose="020B0604020202020204" charset="0"/>
                          <a:sym typeface="Arial"/>
                        </a:rPr>
                        <a:t>Fyll ut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pic>
        <p:nvPicPr>
          <p:cNvPr id="12" name="Picture 11">
            <a:extLst>
              <a:ext uri="{FF2B5EF4-FFF2-40B4-BE49-F238E27FC236}">
                <a16:creationId xmlns:a16="http://schemas.microsoft.com/office/drawing/2014/main" id="{25A6F871-557B-4553-8049-954AFDEFDF31}"/>
              </a:ext>
            </a:extLst>
          </p:cNvPr>
          <p:cNvPicPr>
            <a:picLocks noChangeAspect="1"/>
          </p:cNvPicPr>
          <p:nvPr/>
        </p:nvPicPr>
        <p:blipFill>
          <a:blip r:embed="rId4"/>
          <a:stretch>
            <a:fillRect/>
          </a:stretch>
        </p:blipFill>
        <p:spPr>
          <a:xfrm>
            <a:off x="1989409" y="4052889"/>
            <a:ext cx="1080146" cy="723842"/>
          </a:xfrm>
          <a:prstGeom prst="rect">
            <a:avLst/>
          </a:prstGeom>
        </p:spPr>
      </p:pic>
      <p:pic>
        <p:nvPicPr>
          <p:cNvPr id="13" name="Picture 12">
            <a:extLst>
              <a:ext uri="{FF2B5EF4-FFF2-40B4-BE49-F238E27FC236}">
                <a16:creationId xmlns:a16="http://schemas.microsoft.com/office/drawing/2014/main" id="{2B593E5E-8264-4A10-8B45-CA0259A1CA64}"/>
              </a:ext>
            </a:extLst>
          </p:cNvPr>
          <p:cNvPicPr>
            <a:picLocks noChangeAspect="1"/>
          </p:cNvPicPr>
          <p:nvPr/>
        </p:nvPicPr>
        <p:blipFill>
          <a:blip r:embed="rId5"/>
          <a:stretch>
            <a:fillRect/>
          </a:stretch>
        </p:blipFill>
        <p:spPr>
          <a:xfrm>
            <a:off x="6008343" y="4075504"/>
            <a:ext cx="764828" cy="678611"/>
          </a:xfrm>
          <a:prstGeom prst="rect">
            <a:avLst/>
          </a:prstGeom>
        </p:spPr>
      </p:pic>
    </p:spTree>
    <p:extLst>
      <p:ext uri="{BB962C8B-B14F-4D97-AF65-F5344CB8AC3E}">
        <p14:creationId xmlns:p14="http://schemas.microsoft.com/office/powerpoint/2010/main" val="70364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985961024"/>
              </p:ext>
            </p:extLst>
          </p:nvPr>
        </p:nvGraphicFramePr>
        <p:xfrm>
          <a:off x="1281725" y="1416049"/>
          <a:ext cx="5967900" cy="3106021"/>
        </p:xfrm>
        <a:graphic>
          <a:graphicData uri="http://schemas.openxmlformats.org/drawingml/2006/table">
            <a:tbl>
              <a:tblPr firstRow="1" bandRow="1">
                <a:tableStyleId>{F5AB1C69-6EDB-4FF4-983F-18BD219EF322}</a:tableStyleId>
              </a:tblPr>
              <a:tblGrid>
                <a:gridCol w="5967900">
                  <a:extLst>
                    <a:ext uri="{9D8B030D-6E8A-4147-A177-3AD203B41FA5}">
                      <a16:colId xmlns:a16="http://schemas.microsoft.com/office/drawing/2014/main" val="3455149515"/>
                    </a:ext>
                  </a:extLst>
                </a:gridCol>
              </a:tblGrid>
              <a:tr h="491978">
                <a:tc>
                  <a:txBody>
                    <a:bodyPr/>
                    <a:lstStyle/>
                    <a:p>
                      <a:pPr algn="ctr"/>
                      <a:r>
                        <a:rPr lang="nb-NO" sz="1200" b="1">
                          <a:solidFill>
                            <a:schemeClr val="bg1"/>
                          </a:solidFill>
                          <a:latin typeface="Open Sans" panose="020B0604020202020204" charset="0"/>
                          <a:ea typeface="Open Sans" panose="020B0604020202020204" charset="0"/>
                          <a:cs typeface="Open Sans" panose="020B0604020202020204" charset="0"/>
                        </a:rPr>
                        <a:t>B) Del i gruppen </a:t>
                      </a:r>
                      <a:r>
                        <a:rPr lang="nb-NO" sz="1200" b="1">
                          <a:solidFill>
                            <a:schemeClr val="accent4"/>
                          </a:solidFill>
                          <a:latin typeface="Open Sans" panose="020B0604020202020204" charset="0"/>
                          <a:ea typeface="Open Sans" panose="020B0604020202020204" charset="0"/>
                          <a:cs typeface="Open Sans" panose="020B0604020202020204" charset="0"/>
                        </a:rPr>
                        <a:t>10 min</a:t>
                      </a:r>
                      <a:br>
                        <a:rPr lang="nb-NO" sz="1200" b="1">
                          <a:solidFill>
                            <a:schemeClr val="bg1"/>
                          </a:solidFill>
                          <a:latin typeface="Open Sans" panose="020B0604020202020204" charset="0"/>
                          <a:ea typeface="Open Sans" panose="020B0604020202020204" charset="0"/>
                          <a:cs typeface="Open Sans" panose="020B0604020202020204" charset="0"/>
                        </a:rPr>
                      </a:br>
                      <a:endParaRPr lang="nb-NO" sz="1200" b="1">
                        <a:solidFill>
                          <a:schemeClr val="bg1"/>
                        </a:solidFil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779527">
                <a:tc>
                  <a:txBody>
                    <a:bodyPr/>
                    <a:lstStyle/>
                    <a:p>
                      <a:r>
                        <a:rPr lang="nb-NO" sz="1000">
                          <a:solidFill>
                            <a:schemeClr val="tx1"/>
                          </a:solidFill>
                          <a:latin typeface="Open Sans"/>
                          <a:ea typeface="Open Sans"/>
                          <a:cs typeface="Open Sans"/>
                        </a:rPr>
                        <a:t>I denne delen skal dere dele med gruppen. Hver deltaker deler sine refleksjoner fra oppgave A og B. Dere andre lytter og noterer stikkord. Deretter er ordet fritt slik at dere kan kommentere og utdype problemforståelsen dere imellom.  Økten oppsumeres ved at dere sammen blir enige om ett problem som dere alle ønsker å ta tak i gjennom en rotårsaksanalyse.</a:t>
                      </a:r>
                      <a:endParaRPr lang="nb-NO" sz="1000">
                        <a:solidFill>
                          <a:schemeClr val="tx1"/>
                        </a:solidFill>
                        <a:latin typeface="Open Sans" panose="020B0604020202020204" charset="0"/>
                        <a:ea typeface="Open Sans" panose="020B0604020202020204" charset="0"/>
                        <a:cs typeface="Open Sans" panose="020B0604020202020204" charset="0"/>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5699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0">
                          <a:solidFill>
                            <a:schemeClr val="tx1"/>
                          </a:solidFill>
                          <a:cs typeface="Open Sans" panose="020B0604020202020204" charset="0"/>
                          <a:sym typeface="Arial"/>
                        </a:rPr>
                        <a:t>Faktorer som påvirker arbeidsmiljøet i negativ retning </a:t>
                      </a:r>
                      <a:br>
                        <a:rPr lang="nb-NO" sz="900" b="0" i="0">
                          <a:solidFill>
                            <a:schemeClr val="tx1"/>
                          </a:solidFill>
                          <a:cs typeface="Open Sans" panose="020B0604020202020204" charset="0"/>
                          <a:sym typeface="Arial"/>
                        </a:rPr>
                      </a:b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0">
                          <a:solidFill>
                            <a:schemeClr val="tx1"/>
                          </a:solidFill>
                          <a:cs typeface="Open Sans"/>
                          <a:sym typeface="Arial"/>
                        </a:rPr>
                        <a:t>Jobbressurser som trengs å styrkes</a:t>
                      </a:r>
                      <a:r>
                        <a:rPr lang="nb-NO" sz="900" b="0" i="0">
                          <a:solidFill>
                            <a:schemeClr val="tx1"/>
                          </a:solidFill>
                          <a:cs typeface="Open Sans"/>
                        </a:rPr>
                        <a:t>:</a:t>
                      </a:r>
                      <a:r>
                        <a:rPr lang="nb-NO" sz="900" b="0" i="0">
                          <a:solidFill>
                            <a:schemeClr val="tx1"/>
                          </a:solidFill>
                          <a:cs typeface="Open Sans"/>
                          <a:sym typeface="Arial"/>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0">
                        <a:solidFill>
                          <a:schemeClr val="tx1"/>
                        </a:solidFill>
                        <a:cs typeface="Open Sans" panose="020B0604020202020204" charset="0"/>
                        <a:sym typeface="Arial"/>
                      </a:endParaRPr>
                    </a:p>
                    <a:p>
                      <a:pPr marL="0" marR="0" lvl="0" indent="0" algn="l" rtl="0" eaLnBrk="1" fontAlgn="auto" latinLnBrk="0" hangingPunct="1">
                        <a:lnSpc>
                          <a:spcPct val="100000"/>
                        </a:lnSpc>
                        <a:spcBef>
                          <a:spcPts val="0"/>
                        </a:spcBef>
                        <a:spcAft>
                          <a:spcPts val="0"/>
                        </a:spcAft>
                        <a:buClrTx/>
                        <a:buSzTx/>
                        <a:buFontTx/>
                        <a:buNone/>
                      </a:pPr>
                      <a:r>
                        <a:rPr lang="nb-NO" sz="900" b="0" i="0">
                          <a:solidFill>
                            <a:schemeClr val="tx1"/>
                          </a:solidFill>
                          <a:cs typeface="Open Sans"/>
                          <a:sym typeface="Arial"/>
                        </a:rPr>
                        <a:t>Jobbkrav som er for</a:t>
                      </a:r>
                      <a:r>
                        <a:rPr lang="nb-NO" sz="900" b="0" i="0">
                          <a:solidFill>
                            <a:schemeClr val="tx1"/>
                          </a:solidFill>
                          <a:cs typeface="Open Sans"/>
                        </a:rPr>
                        <a:t> </a:t>
                      </a:r>
                      <a:r>
                        <a:rPr lang="nb-NO" sz="900" b="0" i="0">
                          <a:solidFill>
                            <a:schemeClr val="tx1"/>
                          </a:solidFill>
                          <a:cs typeface="Open Sans"/>
                          <a:sym typeface="Arial"/>
                        </a:rPr>
                        <a:t> krevende</a:t>
                      </a:r>
                      <a:r>
                        <a:rPr lang="nb-NO" sz="900" b="0" i="0">
                          <a:solidFill>
                            <a:schemeClr val="tx1"/>
                          </a:solidFill>
                          <a:cs typeface="Open Sans"/>
                        </a:rPr>
                        <a:t>:…..</a:t>
                      </a:r>
                      <a:endParaRPr lang="nb-NO" sz="900" b="0" i="0">
                        <a:solidFill>
                          <a:schemeClr val="tx1"/>
                        </a:solidFill>
                        <a:cs typeface="Open Sans"/>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a:solidFill>
                            <a:schemeClr val="tx1"/>
                          </a:solidFill>
                          <a:cs typeface="Open Sans" panose="020B0604020202020204" charset="0"/>
                          <a:sym typeface="Arial"/>
                        </a:rPr>
                        <a:t>Problemet vi vil anaysere videre er: .....</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rgbClr val="2D7C81"/>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solidFill>
                  <a:srgbClr val="2D7C81"/>
                </a:solidFill>
              </a:rPr>
              <a:t>Gruppesamtale 1: Problemsammenheng</a:t>
            </a:r>
          </a:p>
        </p:txBody>
      </p:sp>
      <p:pic>
        <p:nvPicPr>
          <p:cNvPr id="8" name="Picture 7">
            <a:extLst>
              <a:ext uri="{FF2B5EF4-FFF2-40B4-BE49-F238E27FC236}">
                <a16:creationId xmlns:a16="http://schemas.microsoft.com/office/drawing/2014/main" id="{B6D9EA31-482C-4DAC-92CC-D907E5D159D4}"/>
              </a:ext>
            </a:extLst>
          </p:cNvPr>
          <p:cNvPicPr>
            <a:picLocks noChangeAspect="1"/>
          </p:cNvPicPr>
          <p:nvPr/>
        </p:nvPicPr>
        <p:blipFill>
          <a:blip r:embed="rId3"/>
          <a:stretch>
            <a:fillRect/>
          </a:stretch>
        </p:blipFill>
        <p:spPr>
          <a:xfrm>
            <a:off x="7962919" y="873201"/>
            <a:ext cx="1080146" cy="723842"/>
          </a:xfrm>
          <a:prstGeom prst="rect">
            <a:avLst/>
          </a:prstGeom>
        </p:spPr>
      </p:pic>
      <p:pic>
        <p:nvPicPr>
          <p:cNvPr id="9" name="Picture 8">
            <a:extLst>
              <a:ext uri="{FF2B5EF4-FFF2-40B4-BE49-F238E27FC236}">
                <a16:creationId xmlns:a16="http://schemas.microsoft.com/office/drawing/2014/main" id="{04FAD5CA-FAE6-4E0B-9CFD-466D87B62F83}"/>
              </a:ext>
            </a:extLst>
          </p:cNvPr>
          <p:cNvPicPr>
            <a:picLocks noChangeAspect="1"/>
          </p:cNvPicPr>
          <p:nvPr/>
        </p:nvPicPr>
        <p:blipFill>
          <a:blip r:embed="rId4"/>
          <a:stretch>
            <a:fillRect/>
          </a:stretch>
        </p:blipFill>
        <p:spPr>
          <a:xfrm>
            <a:off x="8067230" y="72694"/>
            <a:ext cx="902211" cy="800507"/>
          </a:xfrm>
          <a:prstGeom prst="rect">
            <a:avLst/>
          </a:prstGeom>
        </p:spPr>
      </p:pic>
    </p:spTree>
    <p:extLst>
      <p:ext uri="{BB962C8B-B14F-4D97-AF65-F5344CB8AC3E}">
        <p14:creationId xmlns:p14="http://schemas.microsoft.com/office/powerpoint/2010/main" val="238715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150144" y="273844"/>
            <a:ext cx="7886700" cy="519113"/>
          </a:xfrm>
          <a:solidFill>
            <a:srgbClr val="2D7C81"/>
          </a:solidFill>
        </p:spPr>
        <p:txBody>
          <a:bodyPr>
            <a:normAutofit/>
          </a:bodyPr>
          <a:lstStyle/>
          <a:p>
            <a:r>
              <a:rPr lang="nb-NO" sz="1800">
                <a:solidFill>
                  <a:schemeClr val="bg1"/>
                </a:solidFill>
                <a:latin typeface="+mn-lt"/>
              </a:rPr>
              <a:t>Skjema for utfylling av rotårsaksanalyse</a:t>
            </a: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1"/>
          </p:nvPr>
        </p:nvGraphicFramePr>
        <p:xfrm>
          <a:off x="1150144"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1150144" y="864394"/>
            <a:ext cx="52149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b-NO" sz="1350" b="0" i="0" u="none" strike="noStrike" kern="1200" cap="none" spc="0" normalizeH="0" baseline="0" noProof="0">
                <a:ln>
                  <a:noFill/>
                </a:ln>
                <a:solidFill>
                  <a:srgbClr val="045861"/>
                </a:solidFill>
                <a:effectLst/>
                <a:uLnTx/>
                <a:uFillTx/>
                <a:latin typeface="Calibri" panose="020F0502020204030204"/>
                <a:ea typeface="+mn-ea"/>
                <a:cs typeface="Arial"/>
                <a:sym typeface="Arial"/>
              </a:rPr>
              <a:t>Fyll inn Hovedproblem: Fyll inn her……</a:t>
            </a:r>
          </a:p>
        </p:txBody>
      </p:sp>
      <p:grpSp>
        <p:nvGrpSpPr>
          <p:cNvPr id="8" name="Group 7">
            <a:extLst>
              <a:ext uri="{FF2B5EF4-FFF2-40B4-BE49-F238E27FC236}">
                <a16:creationId xmlns:a16="http://schemas.microsoft.com/office/drawing/2014/main" id="{3751096B-C1C7-46B3-BD39-349471B214B7}"/>
              </a:ext>
            </a:extLst>
          </p:cNvPr>
          <p:cNvGrpSpPr/>
          <p:nvPr/>
        </p:nvGrpSpPr>
        <p:grpSpPr>
          <a:xfrm>
            <a:off x="1" y="1250950"/>
            <a:ext cx="468967" cy="2763177"/>
            <a:chOff x="0" y="0"/>
            <a:chExt cx="833718" cy="6858000"/>
          </a:xfrm>
          <a:solidFill>
            <a:srgbClr val="2D7C81"/>
          </a:solidFill>
        </p:grpSpPr>
        <p:sp>
          <p:nvSpPr>
            <p:cNvPr id="12" name="Rectangle 11">
              <a:extLst>
                <a:ext uri="{FF2B5EF4-FFF2-40B4-BE49-F238E27FC236}">
                  <a16:creationId xmlns:a16="http://schemas.microsoft.com/office/drawing/2014/main" id="{8CE76FDA-E7A4-4AC7-BCCB-35A081903721}"/>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chemeClr val="bg1"/>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7F2B73E5-6C2F-449E-AE8C-431CB61599A9}"/>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chemeClr val="bg1"/>
                  </a:solidFill>
                  <a:effectLst/>
                  <a:uLnTx/>
                  <a:uFillTx/>
                  <a:latin typeface="Calibri" panose="020F0502020204030204"/>
                  <a:ea typeface="+mn-ea"/>
                  <a:cs typeface="Arial"/>
                  <a:sym typeface="Arial"/>
                </a:rPr>
                <a:t>NOTATARK</a:t>
              </a:r>
            </a:p>
          </p:txBody>
        </p:sp>
      </p:grpSp>
      <p:pic>
        <p:nvPicPr>
          <p:cNvPr id="14" name="Picture 13">
            <a:extLst>
              <a:ext uri="{FF2B5EF4-FFF2-40B4-BE49-F238E27FC236}">
                <a16:creationId xmlns:a16="http://schemas.microsoft.com/office/drawing/2014/main" id="{4DDF7B44-DE5B-4A2E-8A2B-D67D88312C60}"/>
              </a:ext>
            </a:extLst>
          </p:cNvPr>
          <p:cNvPicPr>
            <a:picLocks noChangeAspect="1"/>
          </p:cNvPicPr>
          <p:nvPr/>
        </p:nvPicPr>
        <p:blipFill>
          <a:blip r:embed="rId8"/>
          <a:stretch>
            <a:fillRect/>
          </a:stretch>
        </p:blipFill>
        <p:spPr>
          <a:xfrm>
            <a:off x="8331906" y="0"/>
            <a:ext cx="812094" cy="792957"/>
          </a:xfrm>
          <a:prstGeom prst="rect">
            <a:avLst/>
          </a:prstGeom>
        </p:spPr>
      </p:pic>
    </p:spTree>
    <p:extLst>
      <p:ext uri="{BB962C8B-B14F-4D97-AF65-F5344CB8AC3E}">
        <p14:creationId xmlns:p14="http://schemas.microsoft.com/office/powerpoint/2010/main" val="31589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150144" y="251220"/>
            <a:ext cx="7886700" cy="519113"/>
          </a:xfrm>
          <a:solidFill>
            <a:srgbClr val="2D7C81"/>
          </a:solidFill>
        </p:spPr>
        <p:txBody>
          <a:bodyPr>
            <a:normAutofit/>
          </a:bodyPr>
          <a:lstStyle/>
          <a:p>
            <a:r>
              <a:rPr lang="nb-NO" sz="1800">
                <a:solidFill>
                  <a:schemeClr val="bg1"/>
                </a:solidFill>
                <a:latin typeface="+mn-lt"/>
              </a:rPr>
              <a:t>Skjema for utfylling av rotårsaksanalyse</a:t>
            </a: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1"/>
          </p:nvPr>
        </p:nvGraphicFramePr>
        <p:xfrm>
          <a:off x="1150144"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1150144" y="864394"/>
            <a:ext cx="52149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nb-NO" sz="1350" b="0" i="0" u="none" strike="noStrike" kern="1200" cap="none" spc="0" normalizeH="0" baseline="0" noProof="0">
                <a:ln>
                  <a:noFill/>
                </a:ln>
                <a:solidFill>
                  <a:srgbClr val="045861"/>
                </a:solidFill>
                <a:effectLst/>
                <a:uLnTx/>
                <a:uFillTx/>
                <a:latin typeface="Calibri" panose="020F0502020204030204"/>
                <a:ea typeface="+mn-ea"/>
                <a:cs typeface="Arial"/>
                <a:sym typeface="Arial"/>
              </a:rPr>
              <a:t>Fyll inn hovedproblem her:  .......................................................</a:t>
            </a:r>
          </a:p>
        </p:txBody>
      </p:sp>
      <p:grpSp>
        <p:nvGrpSpPr>
          <p:cNvPr id="8" name="Group 7">
            <a:extLst>
              <a:ext uri="{FF2B5EF4-FFF2-40B4-BE49-F238E27FC236}">
                <a16:creationId xmlns:a16="http://schemas.microsoft.com/office/drawing/2014/main" id="{3751096B-C1C7-46B3-BD39-349471B214B7}"/>
              </a:ext>
            </a:extLst>
          </p:cNvPr>
          <p:cNvGrpSpPr/>
          <p:nvPr/>
        </p:nvGrpSpPr>
        <p:grpSpPr>
          <a:xfrm>
            <a:off x="1" y="1228326"/>
            <a:ext cx="468967" cy="2763177"/>
            <a:chOff x="0" y="0"/>
            <a:chExt cx="833718" cy="6858000"/>
          </a:xfrm>
          <a:solidFill>
            <a:srgbClr val="2D7C81"/>
          </a:solidFill>
        </p:grpSpPr>
        <p:sp>
          <p:nvSpPr>
            <p:cNvPr id="12" name="Rectangle 11">
              <a:extLst>
                <a:ext uri="{FF2B5EF4-FFF2-40B4-BE49-F238E27FC236}">
                  <a16:creationId xmlns:a16="http://schemas.microsoft.com/office/drawing/2014/main" id="{8CE76FDA-E7A4-4AC7-BCCB-35A081903721}"/>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chemeClr val="bg1"/>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7F2B73E5-6C2F-449E-AE8C-431CB61599A9}"/>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chemeClr val="bg1"/>
                  </a:solidFill>
                  <a:effectLst/>
                  <a:uLnTx/>
                  <a:uFillTx/>
                  <a:latin typeface="Calibri" panose="020F0502020204030204"/>
                  <a:ea typeface="+mn-ea"/>
                  <a:cs typeface="Arial"/>
                  <a:sym typeface="Arial"/>
                </a:rPr>
                <a:t>NOTATARK</a:t>
              </a:r>
            </a:p>
          </p:txBody>
        </p:sp>
      </p:grpSp>
      <p:pic>
        <p:nvPicPr>
          <p:cNvPr id="14" name="Picture 13">
            <a:extLst>
              <a:ext uri="{FF2B5EF4-FFF2-40B4-BE49-F238E27FC236}">
                <a16:creationId xmlns:a16="http://schemas.microsoft.com/office/drawing/2014/main" id="{4DDF7B44-DE5B-4A2E-8A2B-D67D88312C60}"/>
              </a:ext>
            </a:extLst>
          </p:cNvPr>
          <p:cNvPicPr>
            <a:picLocks noChangeAspect="1"/>
          </p:cNvPicPr>
          <p:nvPr/>
        </p:nvPicPr>
        <p:blipFill>
          <a:blip r:embed="rId8"/>
          <a:stretch>
            <a:fillRect/>
          </a:stretch>
        </p:blipFill>
        <p:spPr>
          <a:xfrm>
            <a:off x="8331906" y="0"/>
            <a:ext cx="812094" cy="792957"/>
          </a:xfrm>
          <a:prstGeom prst="rect">
            <a:avLst/>
          </a:prstGeom>
        </p:spPr>
      </p:pic>
    </p:spTree>
    <p:extLst>
      <p:ext uri="{BB962C8B-B14F-4D97-AF65-F5344CB8AC3E}">
        <p14:creationId xmlns:p14="http://schemas.microsoft.com/office/powerpoint/2010/main" val="250522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1B3B5E6-A556-4D9E-BD45-29CA21144891}"/>
              </a:ext>
            </a:extLst>
          </p:cNvPr>
          <p:cNvSpPr>
            <a:spLocks noGrp="1"/>
          </p:cNvSpPr>
          <p:nvPr>
            <p:ph type="body" idx="1"/>
          </p:nvPr>
        </p:nvSpPr>
        <p:spPr/>
        <p:txBody>
          <a:bodyPr/>
          <a:lstStyle/>
          <a:p>
            <a:r>
              <a:rPr lang="nb-NO"/>
              <a:t>Eksempler på </a:t>
            </a:r>
            <a:r>
              <a:rPr lang="nb-NO" err="1"/>
              <a:t>rotårsaksanalyse</a:t>
            </a:r>
            <a:endParaRPr lang="nb-NO"/>
          </a:p>
        </p:txBody>
      </p:sp>
    </p:spTree>
    <p:extLst>
      <p:ext uri="{BB962C8B-B14F-4D97-AF65-F5344CB8AC3E}">
        <p14:creationId xmlns:p14="http://schemas.microsoft.com/office/powerpoint/2010/main" val="342632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F13BAF-D5C7-4BFB-8D74-83DB8108F5A9}"/>
              </a:ext>
            </a:extLst>
          </p:cNvPr>
          <p:cNvSpPr/>
          <p:nvPr/>
        </p:nvSpPr>
        <p:spPr>
          <a:xfrm>
            <a:off x="5603704" y="4123481"/>
            <a:ext cx="3104138" cy="634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a:solidFill>
                <a:srgbClr val="FFFFFF"/>
              </a:solidFill>
              <a:latin typeface="Calibri" panose="020F0502020204030204"/>
            </a:endParaRPr>
          </a:p>
        </p:txBody>
      </p:sp>
      <p:pic>
        <p:nvPicPr>
          <p:cNvPr id="38" name="Picture 37">
            <a:extLst>
              <a:ext uri="{FF2B5EF4-FFF2-40B4-BE49-F238E27FC236}">
                <a16:creationId xmlns:a16="http://schemas.microsoft.com/office/drawing/2014/main" id="{7AF1AD04-D374-4031-ACCE-62428B3B4C08}"/>
              </a:ext>
            </a:extLst>
          </p:cNvPr>
          <p:cNvPicPr>
            <a:picLocks noChangeAspect="1"/>
          </p:cNvPicPr>
          <p:nvPr/>
        </p:nvPicPr>
        <p:blipFill rotWithShape="1">
          <a:blip r:embed="rId3"/>
          <a:srcRect l="15074" r="8152"/>
          <a:stretch/>
        </p:blipFill>
        <p:spPr>
          <a:xfrm>
            <a:off x="5603704" y="786657"/>
            <a:ext cx="3104139" cy="3186794"/>
          </a:xfrm>
          <a:prstGeom prst="rect">
            <a:avLst/>
          </a:prstGeom>
          <a:ln>
            <a:solidFill>
              <a:srgbClr val="00AEAA"/>
            </a:solidFill>
          </a:ln>
        </p:spPr>
      </p:pic>
      <p:sp>
        <p:nvSpPr>
          <p:cNvPr id="36" name="TextBox 35">
            <a:extLst>
              <a:ext uri="{FF2B5EF4-FFF2-40B4-BE49-F238E27FC236}">
                <a16:creationId xmlns:a16="http://schemas.microsoft.com/office/drawing/2014/main" id="{DE1E84F3-77D6-415B-8EAD-B58D5C93F8D8}"/>
              </a:ext>
            </a:extLst>
          </p:cNvPr>
          <p:cNvSpPr txBox="1"/>
          <p:nvPr/>
        </p:nvSpPr>
        <p:spPr>
          <a:xfrm>
            <a:off x="672263" y="1674902"/>
            <a:ext cx="4724927" cy="3082767"/>
          </a:xfrm>
          <a:prstGeom prst="rect">
            <a:avLst/>
          </a:prstGeom>
          <a:solidFill>
            <a:srgbClr val="CBE3E2"/>
          </a:solidFill>
        </p:spPr>
        <p:txBody>
          <a:bodyPr wrap="square" lIns="68580" tIns="34290" rIns="68580" bIns="34290" rtlCol="0" anchor="t">
            <a:spAutoFit/>
          </a:bodyPr>
          <a:lstStyle/>
          <a:p>
            <a:pPr defTabSz="685800">
              <a:buClrTx/>
              <a:defRPr/>
            </a:pPr>
            <a:r>
              <a:rPr lang="nb-NO" sz="1088" b="1" kern="1200">
                <a:solidFill>
                  <a:srgbClr val="2C7B81"/>
                </a:solidFill>
                <a:latin typeface="Calibri" panose="020F0502020204030204"/>
                <a:ea typeface="Open Sans"/>
                <a:cs typeface="Open Sans"/>
              </a:rPr>
              <a:t>1. Hvorfor sklir rapporten ut på tid?</a:t>
            </a:r>
          </a:p>
          <a:p>
            <a:pPr defTabSz="685800">
              <a:buClrTx/>
              <a:defRPr/>
            </a:pPr>
            <a:r>
              <a:rPr lang="nb-NO" sz="1088" kern="1200">
                <a:solidFill>
                  <a:srgbClr val="2C7B81"/>
                </a:solidFill>
                <a:latin typeface="Calibri" panose="020F0502020204030204"/>
                <a:ea typeface="Open Sans"/>
                <a:cs typeface="Open Sans"/>
              </a:rPr>
              <a:t>Årsak: Ansatte vet ikke hva som skal formidles her</a:t>
            </a:r>
          </a:p>
          <a:p>
            <a:pPr defTabSz="685800">
              <a:buClrTx/>
              <a:defRPr/>
            </a:pPr>
            <a:endParaRPr lang="nb-NO" sz="1088" kern="1200">
              <a:solidFill>
                <a:srgbClr val="2C7B81"/>
              </a:solidFill>
              <a:latin typeface="Calibri" panose="020F0502020204030204"/>
              <a:ea typeface="Open Sans"/>
              <a:cs typeface="Open Sans"/>
            </a:endParaRPr>
          </a:p>
          <a:p>
            <a:pPr defTabSz="685800">
              <a:buClrTx/>
              <a:defRPr/>
            </a:pPr>
            <a:r>
              <a:rPr lang="nb-NO" sz="1088" b="1" kern="1200">
                <a:solidFill>
                  <a:srgbClr val="2C7B81"/>
                </a:solidFill>
                <a:latin typeface="Calibri" panose="020F0502020204030204"/>
                <a:ea typeface="Open Sans"/>
                <a:cs typeface="Open Sans"/>
              </a:rPr>
              <a:t>2. Hvorfor vet ikke de ansatte hva som skal formidles?</a:t>
            </a:r>
          </a:p>
          <a:p>
            <a:pPr defTabSz="685800">
              <a:buClrTx/>
              <a:defRPr/>
            </a:pPr>
            <a:r>
              <a:rPr lang="nb-NO" sz="1088" kern="1200">
                <a:solidFill>
                  <a:srgbClr val="2C7B81"/>
                </a:solidFill>
                <a:latin typeface="Calibri" panose="020F0502020204030204"/>
                <a:ea typeface="Open Sans"/>
                <a:cs typeface="Open Sans"/>
              </a:rPr>
              <a:t>Årsak: Det foreligger ingen oversikt eller agenda for hva som skal tas på rapporten eller ikke</a:t>
            </a:r>
          </a:p>
          <a:p>
            <a:pPr defTabSz="685800">
              <a:buClrTx/>
              <a:defRPr/>
            </a:pPr>
            <a:endParaRPr lang="nb-NO" sz="1088" kern="1200">
              <a:solidFill>
                <a:srgbClr val="2C7B81"/>
              </a:solidFill>
              <a:latin typeface="Calibri" panose="020F0502020204030204"/>
              <a:ea typeface="Open Sans"/>
              <a:cs typeface="Open Sans"/>
            </a:endParaRPr>
          </a:p>
          <a:p>
            <a:pPr defTabSz="685800">
              <a:buClrTx/>
              <a:defRPr/>
            </a:pPr>
            <a:r>
              <a:rPr lang="nb-NO" sz="1088" b="1" kern="1200">
                <a:solidFill>
                  <a:srgbClr val="2C7B81"/>
                </a:solidFill>
                <a:latin typeface="Calibri" panose="020F0502020204030204"/>
                <a:ea typeface="Open Sans"/>
                <a:cs typeface="Open Sans"/>
              </a:rPr>
              <a:t>3. Hvorfor foreligger det ingen oversikt eller agenda </a:t>
            </a:r>
            <a:br>
              <a:rPr lang="nb-NO" sz="1088" b="1" kern="1200">
                <a:solidFill>
                  <a:srgbClr val="2C7B81"/>
                </a:solidFill>
                <a:latin typeface="Calibri" panose="020F0502020204030204"/>
                <a:ea typeface="Open Sans"/>
                <a:cs typeface="Open Sans"/>
              </a:rPr>
            </a:br>
            <a:r>
              <a:rPr lang="nb-NO" sz="1088" b="1" kern="1200">
                <a:solidFill>
                  <a:srgbClr val="2C7B81"/>
                </a:solidFill>
                <a:latin typeface="Calibri" panose="020F0502020204030204"/>
                <a:ea typeface="Open Sans"/>
                <a:cs typeface="Open Sans"/>
              </a:rPr>
              <a:t>for hva som skal tas opp i rapporten?</a:t>
            </a:r>
          </a:p>
          <a:p>
            <a:pPr defTabSz="685800">
              <a:buClrTx/>
              <a:defRPr/>
            </a:pPr>
            <a:r>
              <a:rPr lang="nb-NO" sz="1088" kern="1200">
                <a:solidFill>
                  <a:srgbClr val="2C7B81"/>
                </a:solidFill>
                <a:latin typeface="Calibri" panose="020F0502020204030204"/>
                <a:ea typeface="Open Sans"/>
                <a:cs typeface="Open Sans"/>
              </a:rPr>
              <a:t>Årsak: Vi har ikke en felles forståelse av hva som bør deles</a:t>
            </a:r>
          </a:p>
          <a:p>
            <a:pPr defTabSz="685800">
              <a:buClrTx/>
              <a:defRPr/>
            </a:pPr>
            <a:endParaRPr lang="nb-NO" sz="1088" kern="1200">
              <a:solidFill>
                <a:srgbClr val="2C7B81"/>
              </a:solidFill>
              <a:latin typeface="Calibri" panose="020F0502020204030204"/>
              <a:ea typeface="Open Sans"/>
              <a:cs typeface="Open Sans"/>
            </a:endParaRPr>
          </a:p>
          <a:p>
            <a:pPr defTabSz="685800">
              <a:buClrTx/>
              <a:defRPr/>
            </a:pPr>
            <a:r>
              <a:rPr lang="nb-NO" sz="1088" b="1" kern="1200">
                <a:solidFill>
                  <a:srgbClr val="2C7B81"/>
                </a:solidFill>
                <a:latin typeface="Calibri" panose="020F0502020204030204"/>
                <a:ea typeface="Open Sans"/>
                <a:cs typeface="Open Sans"/>
              </a:rPr>
              <a:t>4. Hvorfor har vi  ikke en felles forståelse av hva som bør deles?</a:t>
            </a:r>
          </a:p>
          <a:p>
            <a:pPr defTabSz="685800">
              <a:buClrTx/>
              <a:defRPr/>
            </a:pPr>
            <a:r>
              <a:rPr lang="nb-NO" sz="1088" kern="1200">
                <a:solidFill>
                  <a:srgbClr val="2C7B81"/>
                </a:solidFill>
                <a:latin typeface="Calibri" panose="020F0502020204030204"/>
                <a:ea typeface="Open Sans"/>
                <a:cs typeface="Open Sans"/>
              </a:rPr>
              <a:t>Årsak: Fordi ansatte er usikre på hvilke arenaer som skal benyttes til hvilken type informasjon</a:t>
            </a:r>
          </a:p>
          <a:p>
            <a:pPr defTabSz="685800">
              <a:buClrTx/>
              <a:defRPr/>
            </a:pPr>
            <a:endParaRPr lang="nb-NO" sz="1088" kern="1200">
              <a:solidFill>
                <a:srgbClr val="2C7B81"/>
              </a:solidFill>
              <a:latin typeface="Calibri" panose="020F0502020204030204"/>
              <a:ea typeface="Open Sans"/>
              <a:cs typeface="Open Sans"/>
            </a:endParaRPr>
          </a:p>
          <a:p>
            <a:pPr defTabSz="685800">
              <a:buClrTx/>
              <a:defRPr/>
            </a:pPr>
            <a:r>
              <a:rPr lang="nb-NO" sz="1088" b="1" kern="1200">
                <a:solidFill>
                  <a:srgbClr val="2C7B81"/>
                </a:solidFill>
                <a:latin typeface="Calibri" panose="020F0502020204030204"/>
                <a:ea typeface="Open Sans"/>
                <a:cs typeface="Open Sans"/>
              </a:rPr>
              <a:t>5. Hvorfor er ansatte  usikre på hvilken arena / informasjon som skal benyttes? </a:t>
            </a:r>
          </a:p>
          <a:p>
            <a:pPr defTabSz="685800">
              <a:buClrTx/>
              <a:defRPr/>
            </a:pPr>
            <a:r>
              <a:rPr lang="nb-NO" sz="1088" kern="1200">
                <a:solidFill>
                  <a:srgbClr val="2C7B81"/>
                </a:solidFill>
                <a:latin typeface="Calibri" panose="020F0502020204030204"/>
                <a:ea typeface="Open Sans"/>
                <a:cs typeface="Open Sans"/>
              </a:rPr>
              <a:t>Årsak: Vi har ingen klare føringer på hva som skal formidles i rapporten. </a:t>
            </a:r>
          </a:p>
          <a:p>
            <a:pPr defTabSz="685800">
              <a:buClrTx/>
              <a:defRPr/>
            </a:pPr>
            <a:endParaRPr lang="nb-NO" sz="1088" kern="1200">
              <a:solidFill>
                <a:srgbClr val="2C7B81"/>
              </a:solidFill>
              <a:latin typeface="Calibri" panose="020F0502020204030204"/>
              <a:ea typeface="Open Sans"/>
              <a:cs typeface="Open Sans"/>
            </a:endParaRPr>
          </a:p>
        </p:txBody>
      </p:sp>
      <p:sp>
        <p:nvSpPr>
          <p:cNvPr id="41" name="TextBox 40">
            <a:extLst>
              <a:ext uri="{FF2B5EF4-FFF2-40B4-BE49-F238E27FC236}">
                <a16:creationId xmlns:a16="http://schemas.microsoft.com/office/drawing/2014/main" id="{39CFFA4F-EAD9-4A11-8F7A-83B09E64A340}"/>
              </a:ext>
            </a:extLst>
          </p:cNvPr>
          <p:cNvSpPr txBox="1"/>
          <p:nvPr/>
        </p:nvSpPr>
        <p:spPr>
          <a:xfrm>
            <a:off x="672262" y="925711"/>
            <a:ext cx="4724927" cy="519373"/>
          </a:xfrm>
          <a:prstGeom prst="rect">
            <a:avLst/>
          </a:prstGeom>
          <a:solidFill>
            <a:srgbClr val="00AEAA"/>
          </a:solidFill>
        </p:spPr>
        <p:txBody>
          <a:bodyPr wrap="square" lIns="68580" tIns="34290" rIns="68580" bIns="34290" rtlCol="0" anchor="t">
            <a:spAutoFit/>
          </a:bodyPr>
          <a:lstStyle/>
          <a:p>
            <a:pPr defTabSz="685800">
              <a:buClrTx/>
              <a:defRPr/>
            </a:pPr>
            <a:r>
              <a:rPr lang="nb-NO" sz="950">
                <a:solidFill>
                  <a:srgbClr val="FFFFFF"/>
                </a:solidFill>
                <a:latin typeface="Calibri" panose="020F0502020204030204"/>
                <a:ea typeface="Open Sans"/>
                <a:cs typeface="Open Sans"/>
              </a:rPr>
              <a:t>Et sykehjem hadde en utfordring med at </a:t>
            </a:r>
            <a:r>
              <a:rPr lang="nb-NO" sz="950" kern="1200">
                <a:solidFill>
                  <a:srgbClr val="FFFFFF"/>
                </a:solidFill>
                <a:latin typeface="Calibri" panose="020F0502020204030204"/>
                <a:ea typeface="Open Sans"/>
                <a:cs typeface="Open Sans"/>
              </a:rPr>
              <a:t>overlapp trakk ut i tid. Det påvirket både informasjonsdeling og effektivitet  i arbeidet for kommende vakt. Her er øvelsen de gjorde for å komme til bunns i problemet.</a:t>
            </a:r>
          </a:p>
        </p:txBody>
      </p:sp>
      <p:sp>
        <p:nvSpPr>
          <p:cNvPr id="42" name="TextBox 41">
            <a:extLst>
              <a:ext uri="{FF2B5EF4-FFF2-40B4-BE49-F238E27FC236}">
                <a16:creationId xmlns:a16="http://schemas.microsoft.com/office/drawing/2014/main" id="{3D33B552-FA34-4A94-8F45-30E60B9E8D36}"/>
              </a:ext>
            </a:extLst>
          </p:cNvPr>
          <p:cNvSpPr txBox="1"/>
          <p:nvPr/>
        </p:nvSpPr>
        <p:spPr>
          <a:xfrm>
            <a:off x="5603704" y="4278704"/>
            <a:ext cx="3104138" cy="392415"/>
          </a:xfrm>
          <a:prstGeom prst="rect">
            <a:avLst/>
          </a:prstGeom>
          <a:noFill/>
        </p:spPr>
        <p:txBody>
          <a:bodyPr wrap="square" lIns="68580" tIns="34290" rIns="68580" bIns="34290" rtlCol="0" anchor="t">
            <a:spAutoFit/>
          </a:bodyPr>
          <a:lstStyle/>
          <a:p>
            <a:pPr defTabSz="685800">
              <a:buClrTx/>
              <a:defRPr/>
            </a:pPr>
            <a:r>
              <a:rPr lang="nb-NO" sz="1050" b="1" kern="1200">
                <a:solidFill>
                  <a:srgbClr val="FFFFFF"/>
                </a:solidFill>
                <a:latin typeface="Calibri" panose="020F0502020204030204"/>
                <a:ea typeface="Open Sans"/>
                <a:cs typeface="Open Sans"/>
              </a:rPr>
              <a:t>Rotårsaken er at avdelingen ikke har fastsatt klare føringer for hva som skal formidles ved overlapp. </a:t>
            </a:r>
          </a:p>
        </p:txBody>
      </p:sp>
      <p:sp>
        <p:nvSpPr>
          <p:cNvPr id="43" name="Title 1">
            <a:extLst>
              <a:ext uri="{FF2B5EF4-FFF2-40B4-BE49-F238E27FC236}">
                <a16:creationId xmlns:a16="http://schemas.microsoft.com/office/drawing/2014/main" id="{38C55216-ED05-4F30-91F9-A2C08D3112F6}"/>
              </a:ext>
            </a:extLst>
          </p:cNvPr>
          <p:cNvSpPr txBox="1">
            <a:spLocks/>
          </p:cNvSpPr>
          <p:nvPr/>
        </p:nvSpPr>
        <p:spPr>
          <a:xfrm>
            <a:off x="628650" y="273844"/>
            <a:ext cx="7886700" cy="994172"/>
          </a:xfrm>
          <a:prstGeom prst="rect">
            <a:avLst/>
          </a:prstGeom>
        </p:spPr>
        <p:txBody>
          <a:bodyPr lIns="91440" tIns="45720" rIns="91440" bIns="45720" anchor="t"/>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685783">
              <a:buClrTx/>
              <a:defRPr/>
            </a:pPr>
            <a:r>
              <a:rPr lang="nb-NO" sz="1800">
                <a:latin typeface="Calibri" panose="020F0502020204030204"/>
              </a:rPr>
              <a:t>Eksempel: Sykehjem </a:t>
            </a:r>
          </a:p>
        </p:txBody>
      </p:sp>
    </p:spTree>
    <p:extLst>
      <p:ext uri="{BB962C8B-B14F-4D97-AF65-F5344CB8AC3E}">
        <p14:creationId xmlns:p14="http://schemas.microsoft.com/office/powerpoint/2010/main" val="4191656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p:txBody>
          <a:bodyPr>
            <a:normAutofit fontScale="90000"/>
          </a:bodyPr>
          <a:lstStyle/>
          <a:p>
            <a:r>
              <a:rPr lang="nb-NO" b="1" err="1"/>
              <a:t>Rotårsaksanalyse</a:t>
            </a:r>
            <a:br>
              <a:rPr lang="nb-NO" b="1"/>
            </a:br>
            <a:r>
              <a:rPr lang="nb-NO" b="1"/>
              <a:t>Case: Barnehage </a:t>
            </a:r>
          </a:p>
        </p:txBody>
      </p:sp>
      <p:sp>
        <p:nvSpPr>
          <p:cNvPr id="2" name="Text Placeholder 1">
            <a:extLst>
              <a:ext uri="{FF2B5EF4-FFF2-40B4-BE49-F238E27FC236}">
                <a16:creationId xmlns:a16="http://schemas.microsoft.com/office/drawing/2014/main" id="{4B4DC7AD-42E0-49E4-9C5F-2A9965BC70B9}"/>
              </a:ext>
            </a:extLst>
          </p:cNvPr>
          <p:cNvSpPr>
            <a:spLocks noGrp="1"/>
          </p:cNvSpPr>
          <p:nvPr>
            <p:ph type="body" idx="1"/>
          </p:nvPr>
        </p:nvSpPr>
        <p:spPr/>
        <p:txBody>
          <a:bodyPr/>
          <a:lstStyle/>
          <a:p>
            <a:endParaRPr lang="nb-NO"/>
          </a:p>
        </p:txBody>
      </p:sp>
      <p:sp>
        <p:nvSpPr>
          <p:cNvPr id="4" name="Picture Placeholder 3">
            <a:extLst>
              <a:ext uri="{FF2B5EF4-FFF2-40B4-BE49-F238E27FC236}">
                <a16:creationId xmlns:a16="http://schemas.microsoft.com/office/drawing/2014/main" id="{8C6CC74D-EA72-4391-B55B-EFBDFB69012B}"/>
              </a:ext>
            </a:extLst>
          </p:cNvPr>
          <p:cNvSpPr>
            <a:spLocks noGrp="1"/>
          </p:cNvSpPr>
          <p:nvPr>
            <p:ph type="pic" idx="2"/>
          </p:nvPr>
        </p:nvSpPr>
        <p:spPr/>
      </p:sp>
      <p:pic>
        <p:nvPicPr>
          <p:cNvPr id="7" name="Picture 6">
            <a:extLst>
              <a:ext uri="{FF2B5EF4-FFF2-40B4-BE49-F238E27FC236}">
                <a16:creationId xmlns:a16="http://schemas.microsoft.com/office/drawing/2014/main" id="{1199955F-828C-4FB2-9367-A43C6AB6B842}"/>
              </a:ext>
            </a:extLst>
          </p:cNvPr>
          <p:cNvPicPr>
            <a:picLocks noChangeAspect="1"/>
          </p:cNvPicPr>
          <p:nvPr/>
        </p:nvPicPr>
        <p:blipFill>
          <a:blip r:embed="rId3"/>
          <a:stretch>
            <a:fillRect/>
          </a:stretch>
        </p:blipFill>
        <p:spPr>
          <a:xfrm>
            <a:off x="473522" y="2003755"/>
            <a:ext cx="2991294" cy="2920807"/>
          </a:xfrm>
          <a:prstGeom prst="rect">
            <a:avLst/>
          </a:prstGeom>
        </p:spPr>
      </p:pic>
      <p:pic>
        <p:nvPicPr>
          <p:cNvPr id="3" name="Bilde 2" descr="Et bilde som inneholder vegg, innendørs, gulv, møbler&#10;&#10;Automatisk generert beskrivelse">
            <a:extLst>
              <a:ext uri="{FF2B5EF4-FFF2-40B4-BE49-F238E27FC236}">
                <a16:creationId xmlns:a16="http://schemas.microsoft.com/office/drawing/2014/main" id="{C0AD7471-EA48-4648-AA85-7778E238B3B3}"/>
              </a:ext>
            </a:extLst>
          </p:cNvPr>
          <p:cNvPicPr>
            <a:picLocks noChangeAspect="1"/>
          </p:cNvPicPr>
          <p:nvPr/>
        </p:nvPicPr>
        <p:blipFill rotWithShape="1">
          <a:blip r:embed="rId4">
            <a:extLst>
              <a:ext uri="{28A0092B-C50C-407E-A947-70E740481C1C}">
                <a14:useLocalDpi xmlns:a14="http://schemas.microsoft.com/office/drawing/2010/main" val="0"/>
              </a:ext>
            </a:extLst>
          </a:blip>
          <a:srcRect b="12577"/>
          <a:stretch/>
        </p:blipFill>
        <p:spPr>
          <a:xfrm>
            <a:off x="4826569" y="1"/>
            <a:ext cx="4317432" cy="5143500"/>
          </a:xfrm>
          <a:prstGeom prst="rect">
            <a:avLst/>
          </a:prstGeom>
        </p:spPr>
      </p:pic>
    </p:spTree>
    <p:extLst>
      <p:ext uri="{BB962C8B-B14F-4D97-AF65-F5344CB8AC3E}">
        <p14:creationId xmlns:p14="http://schemas.microsoft.com/office/powerpoint/2010/main" val="178777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p:txBody>
          <a:bodyPr>
            <a:noAutofit/>
          </a:bodyPr>
          <a:lstStyle/>
          <a:p>
            <a:pPr marL="113665"/>
            <a:r>
              <a:rPr lang="nb-NO" sz="1400"/>
              <a:t>En barnehage opplever at det går bort svært mye tid på å formidle beskjeder mellom de ansatte om hvem som skal gjøre hva. Dette går ut over både effektivitet og kvalitet i arbeidet med barna.</a:t>
            </a:r>
            <a:endParaRPr lang="nb-NO"/>
          </a:p>
        </p:txBody>
      </p:sp>
      <p:sp>
        <p:nvSpPr>
          <p:cNvPr id="5" name="Text Placeholder 4">
            <a:extLst>
              <a:ext uri="{FF2B5EF4-FFF2-40B4-BE49-F238E27FC236}">
                <a16:creationId xmlns:a16="http://schemas.microsoft.com/office/drawing/2014/main" id="{8F97F468-015D-4C82-A090-52DF73FD50B5}"/>
              </a:ext>
            </a:extLst>
          </p:cNvPr>
          <p:cNvSpPr>
            <a:spLocks noGrp="1"/>
          </p:cNvSpPr>
          <p:nvPr>
            <p:ph type="body" idx="1"/>
          </p:nvPr>
        </p:nvSpPr>
        <p:spPr/>
        <p:txBody>
          <a:bodyPr/>
          <a:lstStyle/>
          <a:p>
            <a:pPr marL="114294"/>
            <a:r>
              <a:rPr lang="nb-NO" sz="1200" b="1">
                <a:latin typeface="Open Sans" panose="020B0604020202020204" charset="0"/>
                <a:cs typeface="Open Sans" panose="020B0604020202020204" charset="0"/>
              </a:rPr>
              <a:t>PROBLEM: </a:t>
            </a:r>
            <a:br>
              <a:rPr lang="nb-NO" sz="1200">
                <a:latin typeface="Open Sans" panose="020B0604020202020204" charset="0"/>
                <a:cs typeface="Open Sans" panose="020B0604020202020204" charset="0"/>
              </a:rPr>
            </a:br>
            <a:r>
              <a:rPr lang="nb-NO" sz="1400"/>
              <a:t>Det brukes for mye tid på å avklare hvem som skal gjøre hva og hvor.</a:t>
            </a:r>
          </a:p>
          <a:p>
            <a:pPr marL="114294"/>
            <a:br>
              <a:rPr lang="nb-NO" sz="1400">
                <a:latin typeface="Open Sans" panose="020B0604020202020204" charset="0"/>
                <a:cs typeface="Open Sans" panose="020B0604020202020204" charset="0"/>
              </a:rPr>
            </a:br>
            <a:r>
              <a:rPr lang="nb-NO" sz="1400">
                <a:latin typeface="Open Sans" panose="020B0604020202020204" charset="0"/>
                <a:cs typeface="Open Sans" panose="020B0604020202020204" charset="0"/>
              </a:rPr>
              <a:t>Hva er årsaken?</a:t>
            </a:r>
          </a:p>
          <a:p>
            <a:endParaRPr lang="nb-NO"/>
          </a:p>
        </p:txBody>
      </p:sp>
      <p:pic>
        <p:nvPicPr>
          <p:cNvPr id="7" name="Picture 6">
            <a:extLst>
              <a:ext uri="{FF2B5EF4-FFF2-40B4-BE49-F238E27FC236}">
                <a16:creationId xmlns:a16="http://schemas.microsoft.com/office/drawing/2014/main" id="{1199955F-828C-4FB2-9367-A43C6AB6B842}"/>
              </a:ext>
            </a:extLst>
          </p:cNvPr>
          <p:cNvPicPr>
            <a:picLocks noChangeAspect="1"/>
          </p:cNvPicPr>
          <p:nvPr/>
        </p:nvPicPr>
        <p:blipFill>
          <a:blip r:embed="rId3"/>
          <a:stretch>
            <a:fillRect/>
          </a:stretch>
        </p:blipFill>
        <p:spPr>
          <a:xfrm>
            <a:off x="4572002" y="419461"/>
            <a:ext cx="4408463" cy="4304581"/>
          </a:xfrm>
          <a:prstGeom prst="rect">
            <a:avLst/>
          </a:prstGeom>
        </p:spPr>
      </p:pic>
    </p:spTree>
    <p:extLst>
      <p:ext uri="{BB962C8B-B14F-4D97-AF65-F5344CB8AC3E}">
        <p14:creationId xmlns:p14="http://schemas.microsoft.com/office/powerpoint/2010/main" val="4249247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9987A-F457-4368-827A-68C3E1C2676A}"/>
              </a:ext>
            </a:extLst>
          </p:cNvPr>
          <p:cNvSpPr>
            <a:spLocks noGrp="1"/>
          </p:cNvSpPr>
          <p:nvPr>
            <p:ph type="title"/>
          </p:nvPr>
        </p:nvSpPr>
        <p:spPr/>
        <p:txBody>
          <a:bodyPr/>
          <a:lstStyle/>
          <a:p>
            <a:r>
              <a:rPr lang="nb-NO"/>
              <a:t>Deg i rollen din</a:t>
            </a:r>
          </a:p>
        </p:txBody>
      </p:sp>
      <p:sp>
        <p:nvSpPr>
          <p:cNvPr id="4" name="Text Placeholder 3">
            <a:extLst>
              <a:ext uri="{FF2B5EF4-FFF2-40B4-BE49-F238E27FC236}">
                <a16:creationId xmlns:a16="http://schemas.microsoft.com/office/drawing/2014/main" id="{F17ACC21-6158-4CCE-992B-F3CAF09B4691}"/>
              </a:ext>
            </a:extLst>
          </p:cNvPr>
          <p:cNvSpPr>
            <a:spLocks noGrp="1"/>
          </p:cNvSpPr>
          <p:nvPr>
            <p:ph type="body" idx="1"/>
          </p:nvPr>
        </p:nvSpPr>
        <p:spPr/>
        <p:txBody>
          <a:bodyPr>
            <a:normAutofit/>
          </a:bodyPr>
          <a:lstStyle/>
          <a:p>
            <a:r>
              <a:rPr lang="nb-NO" sz="1100">
                <a:solidFill>
                  <a:schemeClr val="tx1"/>
                </a:solidFill>
                <a:latin typeface="Open Sans" panose="020B0604020202020204" charset="0"/>
                <a:cs typeface="Open Sans" panose="020B0604020202020204" charset="0"/>
              </a:rPr>
              <a:t>Du involverer deg i andre, du tar initiativ og du viser vei. Du går i dialog, lytter, inkluderer og gir tilbakemeldinger. Du tar beslutninger og oppnår resultater innenfor ditt ansvarsområde.</a:t>
            </a:r>
          </a:p>
        </p:txBody>
      </p:sp>
      <p:pic>
        <p:nvPicPr>
          <p:cNvPr id="2" name="Picture 1">
            <a:extLst>
              <a:ext uri="{FF2B5EF4-FFF2-40B4-BE49-F238E27FC236}">
                <a16:creationId xmlns:a16="http://schemas.microsoft.com/office/drawing/2014/main" id="{196085BD-47AD-4EBE-9F95-163656D65A0A}"/>
              </a:ext>
            </a:extLst>
          </p:cNvPr>
          <p:cNvPicPr>
            <a:picLocks noChangeAspect="1"/>
          </p:cNvPicPr>
          <p:nvPr/>
        </p:nvPicPr>
        <p:blipFill>
          <a:blip r:embed="rId3"/>
          <a:stretch>
            <a:fillRect/>
          </a:stretch>
        </p:blipFill>
        <p:spPr>
          <a:xfrm>
            <a:off x="461639" y="792133"/>
            <a:ext cx="3898928" cy="3273840"/>
          </a:xfrm>
          <a:prstGeom prst="rect">
            <a:avLst/>
          </a:prstGeom>
        </p:spPr>
      </p:pic>
    </p:spTree>
    <p:extLst>
      <p:ext uri="{BB962C8B-B14F-4D97-AF65-F5344CB8AC3E}">
        <p14:creationId xmlns:p14="http://schemas.microsoft.com/office/powerpoint/2010/main" val="34496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564038-E095-48BF-B3BE-88978B9A7DE5}"/>
              </a:ext>
            </a:extLst>
          </p:cNvPr>
          <p:cNvSpPr>
            <a:spLocks noGrp="1"/>
          </p:cNvSpPr>
          <p:nvPr>
            <p:ph type="title"/>
          </p:nvPr>
        </p:nvSpPr>
        <p:spPr/>
        <p:txBody>
          <a:bodyPr anchor="t">
            <a:normAutofit/>
          </a:bodyPr>
          <a:lstStyle/>
          <a:p>
            <a:r>
              <a:rPr lang="nb-NO" sz="1400" b="1"/>
              <a:t>Problem</a:t>
            </a:r>
            <a:r>
              <a:rPr lang="nb-NO" sz="1400"/>
              <a:t>: </a:t>
            </a:r>
            <a:r>
              <a:rPr lang="nb-NO" sz="1400">
                <a:latin typeface="Open Sans" panose="020B0604020202020204" charset="0"/>
                <a:cs typeface="Open Sans" panose="020B0604020202020204" charset="0"/>
              </a:rPr>
              <a:t>Det brukes for mye tid på å avklare hvem som skal gjøre hva og hvor.</a:t>
            </a:r>
            <a:endParaRPr lang="nb-NO" sz="1400"/>
          </a:p>
        </p:txBody>
      </p:sp>
      <p:sp>
        <p:nvSpPr>
          <p:cNvPr id="5" name="Text Placeholder 4">
            <a:extLst>
              <a:ext uri="{FF2B5EF4-FFF2-40B4-BE49-F238E27FC236}">
                <a16:creationId xmlns:a16="http://schemas.microsoft.com/office/drawing/2014/main" id="{A4580574-F85A-4011-89B6-260C66E483CF}"/>
              </a:ext>
            </a:extLst>
          </p:cNvPr>
          <p:cNvSpPr>
            <a:spLocks noGrp="1"/>
          </p:cNvSpPr>
          <p:nvPr>
            <p:ph type="body" idx="1"/>
          </p:nvPr>
        </p:nvSpPr>
        <p:spPr/>
        <p:txBody>
          <a:bodyPr>
            <a:normAutofit fontScale="77500" lnSpcReduction="20000"/>
          </a:bodyPr>
          <a:lstStyle/>
          <a:p>
            <a:pPr marL="114294">
              <a:lnSpc>
                <a:spcPct val="120000"/>
              </a:lnSpc>
            </a:pPr>
            <a:r>
              <a:rPr lang="nb-NO" sz="1400" b="1">
                <a:latin typeface="Open Sans" panose="020B0604020202020204" charset="0"/>
                <a:cs typeface="Open Sans" panose="020B0604020202020204" charset="0"/>
              </a:rPr>
              <a:t>Hvorfor bruker vi så mye tid </a:t>
            </a:r>
          </a:p>
          <a:p>
            <a:pPr marL="114294">
              <a:lnSpc>
                <a:spcPct val="120000"/>
              </a:lnSpc>
            </a:pPr>
            <a:r>
              <a:rPr lang="nb-NO" sz="1400" b="1">
                <a:latin typeface="Open Sans" panose="020B0604020202020204" charset="0"/>
                <a:cs typeface="Open Sans" panose="020B0604020202020204" charset="0"/>
              </a:rPr>
              <a:t>på å avklare hvem som skal gjøre hva? </a:t>
            </a:r>
            <a:br>
              <a:rPr lang="nb-NO" sz="1400" b="1">
                <a:latin typeface="Open Sans" panose="020B0604020202020204" charset="0"/>
                <a:cs typeface="Open Sans" panose="020B0604020202020204" charset="0"/>
              </a:rPr>
            </a:br>
            <a:endParaRPr lang="nb-NO" sz="1400" b="1">
              <a:latin typeface="Open Sans" panose="020B0604020202020204" charset="0"/>
              <a:cs typeface="Open Sans" panose="020B0604020202020204" charset="0"/>
            </a:endParaRPr>
          </a:p>
          <a:p>
            <a:pPr marL="114294"/>
            <a:r>
              <a:rPr lang="nb-NO" sz="1400" b="1">
                <a:latin typeface="Open Sans" panose="020B0604020202020204" charset="0"/>
                <a:cs typeface="Open Sans" panose="020B0604020202020204" charset="0"/>
              </a:rPr>
              <a:t>Årsak 1: For få ansatte på jobb</a:t>
            </a:r>
          </a:p>
          <a:p>
            <a:pPr marL="114294"/>
            <a:r>
              <a:rPr lang="nb-NO" sz="1400" b="1">
                <a:latin typeface="Open Sans" panose="020B0604020202020204" charset="0"/>
                <a:cs typeface="Open Sans" panose="020B0604020202020204" charset="0"/>
              </a:rPr>
              <a:t>Årsak 2: Ansatte er usikre på ansvarsfordelingen av dagens oppgaver </a:t>
            </a:r>
          </a:p>
          <a:p>
            <a:pPr marL="114294"/>
            <a:endParaRPr lang="nb-NO" sz="1400" b="1">
              <a:latin typeface="Open Sans" panose="020B0604020202020204" charset="0"/>
              <a:cs typeface="Open Sans" panose="020B0604020202020204" charset="0"/>
            </a:endParaRPr>
          </a:p>
          <a:p>
            <a:pPr marL="114294"/>
            <a:r>
              <a:rPr lang="nb-NO" sz="1400" b="1">
                <a:latin typeface="Open Sans" panose="020B0604020202020204" charset="0"/>
                <a:cs typeface="Open Sans" panose="020B0604020202020204" charset="0"/>
              </a:rPr>
              <a:t>2. Hvorfor </a:t>
            </a:r>
            <a:r>
              <a:rPr lang="nb-NO" sz="1400">
                <a:latin typeface="Open Sans" panose="020B0604020202020204" charset="0"/>
                <a:cs typeface="Open Sans" panose="020B0604020202020204" charset="0"/>
              </a:rPr>
              <a:t>er de ansatte usikre på ansvarsfordelingen?  </a:t>
            </a:r>
          </a:p>
          <a:p>
            <a:pPr marL="114294"/>
            <a:r>
              <a:rPr lang="nb-NO" sz="1400" b="1">
                <a:latin typeface="Open Sans" panose="020B0604020202020204" charset="0"/>
                <a:cs typeface="Open Sans" panose="020B0604020202020204" charset="0"/>
              </a:rPr>
              <a:t>Årsak: </a:t>
            </a:r>
            <a:r>
              <a:rPr lang="nb-NO" sz="1400">
                <a:latin typeface="Open Sans" panose="020B0604020202020204" charset="0"/>
                <a:cs typeface="Open Sans" panose="020B0604020202020204" charset="0"/>
              </a:rPr>
              <a:t>Flere som ikke følger arbeidsplanen.</a:t>
            </a:r>
          </a:p>
          <a:p>
            <a:pPr marL="114294"/>
            <a:endParaRPr lang="nb-NO" sz="1400">
              <a:latin typeface="Open Sans" panose="020B0604020202020204" charset="0"/>
              <a:cs typeface="Open Sans" panose="020B0604020202020204" charset="0"/>
            </a:endParaRPr>
          </a:p>
          <a:p>
            <a:pPr marL="114294"/>
            <a:r>
              <a:rPr lang="nb-NO" sz="1400" b="1">
                <a:latin typeface="Open Sans" panose="020B0604020202020204" charset="0"/>
                <a:cs typeface="Open Sans" panose="020B0604020202020204" charset="0"/>
              </a:rPr>
              <a:t>3. Hvorfor </a:t>
            </a:r>
            <a:r>
              <a:rPr lang="nb-NO" sz="1400">
                <a:latin typeface="Open Sans" panose="020B0604020202020204" charset="0"/>
                <a:cs typeface="Open Sans" panose="020B0604020202020204" charset="0"/>
              </a:rPr>
              <a:t>følges ikke arbeidsplanen? </a:t>
            </a:r>
          </a:p>
          <a:p>
            <a:pPr marL="114294"/>
            <a:r>
              <a:rPr lang="nb-NO" sz="1400" b="1">
                <a:latin typeface="Open Sans" panose="020B0604020202020204" charset="0"/>
                <a:cs typeface="Open Sans" panose="020B0604020202020204" charset="0"/>
              </a:rPr>
              <a:t>Årsak:</a:t>
            </a:r>
            <a:r>
              <a:rPr lang="nb-NO" sz="1400">
                <a:latin typeface="Open Sans" panose="020B0604020202020204" charset="0"/>
                <a:cs typeface="Open Sans" panose="020B0604020202020204" charset="0"/>
              </a:rPr>
              <a:t> Fordi vi ikke ser nytten med den </a:t>
            </a:r>
          </a:p>
          <a:p>
            <a:endParaRPr lang="nb-NO"/>
          </a:p>
        </p:txBody>
      </p:sp>
      <p:sp>
        <p:nvSpPr>
          <p:cNvPr id="2" name="Rectangle 1">
            <a:extLst>
              <a:ext uri="{FF2B5EF4-FFF2-40B4-BE49-F238E27FC236}">
                <a16:creationId xmlns:a16="http://schemas.microsoft.com/office/drawing/2014/main" id="{CE09FDE6-09B0-47A8-B04F-C4727B3A173F}"/>
              </a:ext>
            </a:extLst>
          </p:cNvPr>
          <p:cNvSpPr/>
          <p:nvPr/>
        </p:nvSpPr>
        <p:spPr>
          <a:xfrm>
            <a:off x="5421180" y="1884406"/>
            <a:ext cx="1511560" cy="230832"/>
          </a:xfrm>
          <a:prstGeom prst="rect">
            <a:avLst/>
          </a:prstGeom>
          <a:solidFill>
            <a:schemeClr val="bg1"/>
          </a:solidFill>
        </p:spPr>
        <p:txBody>
          <a:bodyPr wrap="square">
            <a:spAutoFit/>
          </a:bodyPr>
          <a:lstStyle/>
          <a:p>
            <a:pPr defTabSz="914378">
              <a:defRPr/>
            </a:pPr>
            <a:r>
              <a:rPr lang="nb-NO" sz="900" b="1"/>
              <a:t>For få ansatte på jobb</a:t>
            </a:r>
          </a:p>
        </p:txBody>
      </p:sp>
      <p:sp>
        <p:nvSpPr>
          <p:cNvPr id="11" name="Oval 10">
            <a:extLst>
              <a:ext uri="{FF2B5EF4-FFF2-40B4-BE49-F238E27FC236}">
                <a16:creationId xmlns:a16="http://schemas.microsoft.com/office/drawing/2014/main" id="{46CC70B7-FBD9-4E67-8924-B1867649F07A}"/>
              </a:ext>
            </a:extLst>
          </p:cNvPr>
          <p:cNvSpPr/>
          <p:nvPr/>
        </p:nvSpPr>
        <p:spPr>
          <a:xfrm>
            <a:off x="7063545" y="2626474"/>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6146544" y="3558400"/>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4" name="Oval 13">
            <a:extLst>
              <a:ext uri="{FF2B5EF4-FFF2-40B4-BE49-F238E27FC236}">
                <a16:creationId xmlns:a16="http://schemas.microsoft.com/office/drawing/2014/main" id="{A66BE693-1C35-46EC-BFB1-9CB2BA189767}"/>
              </a:ext>
            </a:extLst>
          </p:cNvPr>
          <p:cNvSpPr/>
          <p:nvPr/>
        </p:nvSpPr>
        <p:spPr>
          <a:xfrm>
            <a:off x="4304373" y="5618580"/>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6764697" y="1194440"/>
            <a:ext cx="244146" cy="320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7788591" y="2265697"/>
            <a:ext cx="311020" cy="29858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8099610" y="2602453"/>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7131700" y="1100109"/>
            <a:ext cx="905070" cy="230832"/>
          </a:xfrm>
          <a:prstGeom prst="rect">
            <a:avLst/>
          </a:prstGeom>
          <a:noFill/>
        </p:spPr>
        <p:txBody>
          <a:bodyPr wrap="square" rtlCol="0">
            <a:spAutoFit/>
          </a:bodyPr>
          <a:lstStyle/>
          <a:p>
            <a:pPr defTabSz="914378">
              <a:defRPr/>
            </a:pPr>
            <a:r>
              <a:rPr lang="nb-NO" sz="900" b="1">
                <a:solidFill>
                  <a:srgbClr val="F1AE3E"/>
                </a:solidFill>
              </a:rPr>
              <a:t>HVORFOR</a:t>
            </a:r>
            <a:r>
              <a:rPr lang="nb-NO" sz="900">
                <a:solidFill>
                  <a:srgbClr val="F1AE3E"/>
                </a:solidFil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6400354" y="1201527"/>
            <a:ext cx="219854" cy="30941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7343590" y="2261097"/>
            <a:ext cx="263510" cy="28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6457564" y="3195819"/>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A27AB8-6694-45AC-9CE0-AEEB11D7B352}"/>
              </a:ext>
            </a:extLst>
          </p:cNvPr>
          <p:cNvCxnSpPr>
            <a:cxnSpLocks/>
            <a:endCxn id="14" idx="7"/>
          </p:cNvCxnSpPr>
          <p:nvPr/>
        </p:nvCxnSpPr>
        <p:spPr>
          <a:xfrm flipH="1">
            <a:off x="4734440" y="5464689"/>
            <a:ext cx="215355" cy="22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6580037" y="2216607"/>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5743939" y="3173522"/>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5466189" y="1091280"/>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8010400" y="2174709"/>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cxnSp>
        <p:nvCxnSpPr>
          <p:cNvPr id="34" name="Straight Arrow Connector 33">
            <a:extLst>
              <a:ext uri="{FF2B5EF4-FFF2-40B4-BE49-F238E27FC236}">
                <a16:creationId xmlns:a16="http://schemas.microsoft.com/office/drawing/2014/main" id="{9CAA382A-7B0F-447D-B35C-B2D49445EEC4}"/>
              </a:ext>
            </a:extLst>
          </p:cNvPr>
          <p:cNvCxnSpPr>
            <a:cxnSpLocks/>
          </p:cNvCxnSpPr>
          <p:nvPr/>
        </p:nvCxnSpPr>
        <p:spPr>
          <a:xfrm flipH="1">
            <a:off x="5245363" y="5409118"/>
            <a:ext cx="155510" cy="8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4446414-87B1-451E-A374-B4AFB97F819B}"/>
              </a:ext>
            </a:extLst>
          </p:cNvPr>
          <p:cNvGrpSpPr/>
          <p:nvPr/>
        </p:nvGrpSpPr>
        <p:grpSpPr>
          <a:xfrm>
            <a:off x="6502713" y="172277"/>
            <a:ext cx="727786" cy="485192"/>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b="1">
                <a:solidFill>
                  <a:srgbClr val="FFFFFF"/>
                </a:solidFill>
                <a:latin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46221"/>
            </a:xfrm>
            <a:prstGeom prst="rect">
              <a:avLst/>
            </a:prstGeom>
            <a:noFill/>
          </p:spPr>
          <p:txBody>
            <a:bodyPr wrap="square" rtlCol="0">
              <a:spAutoFit/>
            </a:bodyPr>
            <a:lstStyle/>
            <a:p>
              <a:pPr algn="ctr" defTabSz="914378">
                <a:defRPr/>
              </a:pPr>
              <a:r>
                <a:rPr lang="nb-NO" sz="1000" b="1">
                  <a:solidFill>
                    <a:srgbClr val="FFFFFF"/>
                  </a:solidFil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6091696" y="637553"/>
            <a:ext cx="1881746" cy="507831"/>
          </a:xfrm>
          <a:prstGeom prst="rect">
            <a:avLst/>
          </a:prstGeom>
          <a:noFill/>
        </p:spPr>
        <p:txBody>
          <a:bodyPr wrap="square" rtlCol="0">
            <a:spAutoFit/>
          </a:bodyPr>
          <a:lstStyle/>
          <a:p>
            <a:pPr defTabSz="914378">
              <a:defRPr/>
            </a:pPr>
            <a:r>
              <a:rPr lang="nb-NO" sz="900" b="1"/>
              <a:t>Det brukes for mye tid på å kommunisere hvem som skal gjøre hva og hvor.</a:t>
            </a:r>
          </a:p>
        </p:txBody>
      </p:sp>
      <p:sp>
        <p:nvSpPr>
          <p:cNvPr id="43" name="Rectangle 42">
            <a:extLst>
              <a:ext uri="{FF2B5EF4-FFF2-40B4-BE49-F238E27FC236}">
                <a16:creationId xmlns:a16="http://schemas.microsoft.com/office/drawing/2014/main" id="{FB83B326-7153-47F5-B7D2-F6ACD6B3B638}"/>
              </a:ext>
            </a:extLst>
          </p:cNvPr>
          <p:cNvSpPr/>
          <p:nvPr/>
        </p:nvSpPr>
        <p:spPr>
          <a:xfrm>
            <a:off x="7298672" y="1702711"/>
            <a:ext cx="2070517" cy="507831"/>
          </a:xfrm>
          <a:prstGeom prst="rect">
            <a:avLst/>
          </a:prstGeom>
          <a:noFill/>
        </p:spPr>
        <p:txBody>
          <a:bodyPr wrap="square">
            <a:spAutoFit/>
          </a:bodyPr>
          <a:lstStyle/>
          <a:p>
            <a:pPr defTabSz="914378">
              <a:defRPr/>
            </a:pPr>
            <a:r>
              <a:rPr lang="nb-NO" sz="900" b="1"/>
              <a:t>Flere ansatte er usikre på ansvarsfordeling av dagens oppgaver</a:t>
            </a:r>
          </a:p>
        </p:txBody>
      </p:sp>
      <p:sp>
        <p:nvSpPr>
          <p:cNvPr id="44" name="Rectangle 43">
            <a:extLst>
              <a:ext uri="{FF2B5EF4-FFF2-40B4-BE49-F238E27FC236}">
                <a16:creationId xmlns:a16="http://schemas.microsoft.com/office/drawing/2014/main" id="{043767BC-B4D0-43B5-BF85-FE2A349E7E05}"/>
              </a:ext>
            </a:extLst>
          </p:cNvPr>
          <p:cNvSpPr/>
          <p:nvPr/>
        </p:nvSpPr>
        <p:spPr>
          <a:xfrm>
            <a:off x="6537142" y="2943590"/>
            <a:ext cx="1363825" cy="369332"/>
          </a:xfrm>
          <a:prstGeom prst="rect">
            <a:avLst/>
          </a:prstGeom>
          <a:solidFill>
            <a:schemeClr val="bg1"/>
          </a:solidFill>
        </p:spPr>
        <p:txBody>
          <a:bodyPr wrap="square">
            <a:spAutoFit/>
          </a:bodyPr>
          <a:lstStyle/>
          <a:p>
            <a:pPr defTabSz="914378">
              <a:defRPr/>
            </a:pPr>
            <a:r>
              <a:rPr lang="nb-NO" sz="900" b="1"/>
              <a:t>Flere som ikke følger arbeidsplanen</a:t>
            </a:r>
          </a:p>
        </p:txBody>
      </p:sp>
      <p:sp>
        <p:nvSpPr>
          <p:cNvPr id="47" name="Rectangle 46">
            <a:extLst>
              <a:ext uri="{FF2B5EF4-FFF2-40B4-BE49-F238E27FC236}">
                <a16:creationId xmlns:a16="http://schemas.microsoft.com/office/drawing/2014/main" id="{CB5BFFB0-F267-484F-8F05-3EE3B43F34F3}"/>
              </a:ext>
            </a:extLst>
          </p:cNvPr>
          <p:cNvSpPr/>
          <p:nvPr/>
        </p:nvSpPr>
        <p:spPr>
          <a:xfrm>
            <a:off x="5442212" y="3871309"/>
            <a:ext cx="1916287" cy="230832"/>
          </a:xfrm>
          <a:prstGeom prst="rect">
            <a:avLst/>
          </a:prstGeom>
          <a:solidFill>
            <a:schemeClr val="bg1"/>
          </a:solidFill>
        </p:spPr>
        <p:txBody>
          <a:bodyPr wrap="square">
            <a:spAutoFit/>
          </a:bodyPr>
          <a:lstStyle/>
          <a:p>
            <a:pPr defTabSz="914378">
              <a:defRPr/>
            </a:pPr>
            <a:r>
              <a:rPr lang="nb-NO" sz="900" b="1"/>
              <a:t>Vi ser ikke nytten med den </a:t>
            </a:r>
          </a:p>
        </p:txBody>
      </p:sp>
      <p:sp>
        <p:nvSpPr>
          <p:cNvPr id="48" name="Oval 47">
            <a:extLst>
              <a:ext uri="{FF2B5EF4-FFF2-40B4-BE49-F238E27FC236}">
                <a16:creationId xmlns:a16="http://schemas.microsoft.com/office/drawing/2014/main" id="{1389ED99-B1FE-493F-A77C-D64A047819AA}"/>
              </a:ext>
            </a:extLst>
          </p:cNvPr>
          <p:cNvSpPr/>
          <p:nvPr/>
        </p:nvSpPr>
        <p:spPr>
          <a:xfrm>
            <a:off x="6987651" y="1556281"/>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6176961" y="1559164"/>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5488623" y="4446775"/>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5799643" y="4084194"/>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5036089" y="4132299"/>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Tree>
    <p:extLst>
      <p:ext uri="{BB962C8B-B14F-4D97-AF65-F5344CB8AC3E}">
        <p14:creationId xmlns:p14="http://schemas.microsoft.com/office/powerpoint/2010/main" val="684507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7" grpId="0" animBg="1"/>
      <p:bldP spid="18" grpId="0"/>
      <p:bldP spid="26" grpId="0"/>
      <p:bldP spid="27" grpId="0"/>
      <p:bldP spid="31" grpId="0"/>
      <p:bldP spid="32" grpId="0"/>
      <p:bldP spid="38" grpId="0"/>
      <p:bldP spid="43" grpId="0"/>
      <p:bldP spid="44" grpId="0" animBg="1"/>
      <p:bldP spid="47" grpId="0" animBg="1"/>
      <p:bldP spid="48" grpId="0" animBg="1"/>
      <p:bldP spid="49" grpId="0" animBg="1"/>
      <p:bldP spid="53" grpId="0" animBg="1"/>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9FDE6-09B0-47A8-B04F-C4727B3A173F}"/>
              </a:ext>
            </a:extLst>
          </p:cNvPr>
          <p:cNvSpPr/>
          <p:nvPr/>
        </p:nvSpPr>
        <p:spPr>
          <a:xfrm>
            <a:off x="5725974" y="739559"/>
            <a:ext cx="1511560" cy="230832"/>
          </a:xfrm>
          <a:prstGeom prst="rect">
            <a:avLst/>
          </a:prstGeom>
          <a:solidFill>
            <a:schemeClr val="bg1"/>
          </a:solidFill>
        </p:spPr>
        <p:txBody>
          <a:bodyPr wrap="square">
            <a:spAutoFit/>
          </a:bodyPr>
          <a:lstStyle/>
          <a:p>
            <a:pPr defTabSz="914378">
              <a:defRPr/>
            </a:pPr>
            <a:endParaRPr lang="nb-NO" sz="900"/>
          </a:p>
        </p:txBody>
      </p:sp>
      <p:sp>
        <p:nvSpPr>
          <p:cNvPr id="11" name="Oval 10">
            <a:extLst>
              <a:ext uri="{FF2B5EF4-FFF2-40B4-BE49-F238E27FC236}">
                <a16:creationId xmlns:a16="http://schemas.microsoft.com/office/drawing/2014/main" id="{46CC70B7-FBD9-4E67-8924-B1867649F07A}"/>
              </a:ext>
            </a:extLst>
          </p:cNvPr>
          <p:cNvSpPr/>
          <p:nvPr/>
        </p:nvSpPr>
        <p:spPr>
          <a:xfrm>
            <a:off x="7368339" y="1481626"/>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6451338" y="2413552"/>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4" name="Oval 13">
            <a:extLst>
              <a:ext uri="{FF2B5EF4-FFF2-40B4-BE49-F238E27FC236}">
                <a16:creationId xmlns:a16="http://schemas.microsoft.com/office/drawing/2014/main" id="{A66BE693-1C35-46EC-BFB1-9CB2BA189767}"/>
              </a:ext>
            </a:extLst>
          </p:cNvPr>
          <p:cNvSpPr/>
          <p:nvPr/>
        </p:nvSpPr>
        <p:spPr>
          <a:xfrm>
            <a:off x="4304373" y="5618580"/>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7069491" y="49594"/>
            <a:ext cx="244146" cy="320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8093385" y="1120851"/>
            <a:ext cx="311020" cy="29858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8404404" y="1457608"/>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7436494" y="-44738"/>
            <a:ext cx="905070" cy="230832"/>
          </a:xfrm>
          <a:prstGeom prst="rect">
            <a:avLst/>
          </a:prstGeom>
          <a:noFill/>
        </p:spPr>
        <p:txBody>
          <a:bodyPr wrap="square" rtlCol="0">
            <a:spAutoFit/>
          </a:bodyPr>
          <a:lstStyle/>
          <a:p>
            <a:pPr defTabSz="914378">
              <a:defRPr/>
            </a:pPr>
            <a:r>
              <a:rPr lang="nb-NO" sz="900" b="1">
                <a:solidFill>
                  <a:srgbClr val="F1AE3E"/>
                </a:solidFill>
              </a:rPr>
              <a:t>HVORFOR</a:t>
            </a:r>
            <a:r>
              <a:rPr lang="nb-NO" sz="900">
                <a:solidFill>
                  <a:srgbClr val="F1AE3E"/>
                </a:solidFil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6705148" y="56679"/>
            <a:ext cx="219854" cy="30941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0A6A74-36D9-446D-B9FC-966DBF0BFBCD}"/>
              </a:ext>
            </a:extLst>
          </p:cNvPr>
          <p:cNvCxnSpPr>
            <a:cxnSpLocks/>
          </p:cNvCxnSpPr>
          <p:nvPr/>
        </p:nvCxnSpPr>
        <p:spPr>
          <a:xfrm>
            <a:off x="7789900" y="2040340"/>
            <a:ext cx="268975" cy="330407"/>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78B6959-F902-4E88-B171-5BF4FB137000}"/>
              </a:ext>
            </a:extLst>
          </p:cNvPr>
          <p:cNvSpPr/>
          <p:nvPr/>
        </p:nvSpPr>
        <p:spPr>
          <a:xfrm>
            <a:off x="8050251" y="2370745"/>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7648384" y="1116252"/>
            <a:ext cx="263510" cy="28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6762358" y="2050974"/>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A27AB8-6694-45AC-9CE0-AEEB11D7B352}"/>
              </a:ext>
            </a:extLst>
          </p:cNvPr>
          <p:cNvCxnSpPr>
            <a:cxnSpLocks/>
            <a:endCxn id="14" idx="7"/>
          </p:cNvCxnSpPr>
          <p:nvPr/>
        </p:nvCxnSpPr>
        <p:spPr>
          <a:xfrm flipH="1">
            <a:off x="4734440" y="5464689"/>
            <a:ext cx="215355" cy="22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6884831" y="1071761"/>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6048733" y="2028675"/>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29" name="TextBox 28">
            <a:extLst>
              <a:ext uri="{FF2B5EF4-FFF2-40B4-BE49-F238E27FC236}">
                <a16:creationId xmlns:a16="http://schemas.microsoft.com/office/drawing/2014/main" id="{2AE01A9C-694B-4DAF-B037-D083B6E303E0}"/>
              </a:ext>
            </a:extLst>
          </p:cNvPr>
          <p:cNvSpPr txBox="1"/>
          <p:nvPr/>
        </p:nvSpPr>
        <p:spPr>
          <a:xfrm>
            <a:off x="4615397" y="5275260"/>
            <a:ext cx="905069" cy="261610"/>
          </a:xfrm>
          <a:prstGeom prst="rect">
            <a:avLst/>
          </a:prstGeom>
          <a:noFill/>
        </p:spPr>
        <p:txBody>
          <a:bodyPr wrap="square" rtlCol="0">
            <a:spAutoFit/>
          </a:bodyPr>
          <a:lstStyle/>
          <a:p>
            <a:pPr defTabSz="914378">
              <a:defRPr/>
            </a:pPr>
            <a:r>
              <a:rPr lang="nb-NO" sz="1100" b="1">
                <a:solidFill>
                  <a:srgbClr val="F1AE3E"/>
                </a:solidFill>
              </a:rPr>
              <a:t>HVORFOR</a:t>
            </a:r>
          </a:p>
        </p:txBody>
      </p:sp>
      <p:sp>
        <p:nvSpPr>
          <p:cNvPr id="30" name="TextBox 29">
            <a:extLst>
              <a:ext uri="{FF2B5EF4-FFF2-40B4-BE49-F238E27FC236}">
                <a16:creationId xmlns:a16="http://schemas.microsoft.com/office/drawing/2014/main" id="{AC3CF8E3-6B2A-4D95-9C2B-20F253B336C0}"/>
              </a:ext>
            </a:extLst>
          </p:cNvPr>
          <p:cNvSpPr txBox="1"/>
          <p:nvPr/>
        </p:nvSpPr>
        <p:spPr>
          <a:xfrm>
            <a:off x="7951870" y="2014703"/>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5770983" y="-53567"/>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8315194" y="1029864"/>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3" name="TextBox 32">
            <a:extLst>
              <a:ext uri="{FF2B5EF4-FFF2-40B4-BE49-F238E27FC236}">
                <a16:creationId xmlns:a16="http://schemas.microsoft.com/office/drawing/2014/main" id="{8F0E13AC-BFE1-4193-B974-19A684534E37}"/>
              </a:ext>
            </a:extLst>
          </p:cNvPr>
          <p:cNvSpPr txBox="1"/>
          <p:nvPr/>
        </p:nvSpPr>
        <p:spPr>
          <a:xfrm>
            <a:off x="5400874" y="5289830"/>
            <a:ext cx="1789922" cy="261610"/>
          </a:xfrm>
          <a:prstGeom prst="rect">
            <a:avLst/>
          </a:prstGeom>
          <a:noFill/>
        </p:spPr>
        <p:txBody>
          <a:bodyPr wrap="square" rtlCol="0">
            <a:spAutoFit/>
          </a:bodyPr>
          <a:lstStyle/>
          <a:p>
            <a:pPr defTabSz="914378">
              <a:defRPr/>
            </a:pPr>
            <a:r>
              <a:rPr lang="nb-NO" sz="1100" b="1">
                <a:solidFill>
                  <a:srgbClr val="F1AE3E"/>
                </a:solidFill>
              </a:rPr>
              <a:t>Det egentlige problemet</a:t>
            </a:r>
          </a:p>
        </p:txBody>
      </p:sp>
      <p:cxnSp>
        <p:nvCxnSpPr>
          <p:cNvPr id="34" name="Straight Arrow Connector 33">
            <a:extLst>
              <a:ext uri="{FF2B5EF4-FFF2-40B4-BE49-F238E27FC236}">
                <a16:creationId xmlns:a16="http://schemas.microsoft.com/office/drawing/2014/main" id="{9CAA382A-7B0F-447D-B35C-B2D49445EEC4}"/>
              </a:ext>
            </a:extLst>
          </p:cNvPr>
          <p:cNvCxnSpPr>
            <a:cxnSpLocks/>
            <a:stCxn id="33" idx="1"/>
          </p:cNvCxnSpPr>
          <p:nvPr/>
        </p:nvCxnSpPr>
        <p:spPr>
          <a:xfrm flipH="1" flipV="1">
            <a:off x="5245363" y="5417526"/>
            <a:ext cx="155511" cy="3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4446414-87B1-451E-A374-B4AFB97F819B}"/>
              </a:ext>
            </a:extLst>
          </p:cNvPr>
          <p:cNvGrpSpPr/>
          <p:nvPr/>
        </p:nvGrpSpPr>
        <p:grpSpPr>
          <a:xfrm>
            <a:off x="6807507" y="-972571"/>
            <a:ext cx="727786" cy="485192"/>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b="1">
                <a:solidFill>
                  <a:srgbClr val="FFFFFF"/>
                </a:solidFill>
                <a:latin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46221"/>
            </a:xfrm>
            <a:prstGeom prst="rect">
              <a:avLst/>
            </a:prstGeom>
            <a:noFill/>
          </p:spPr>
          <p:txBody>
            <a:bodyPr wrap="square" rtlCol="0">
              <a:spAutoFit/>
            </a:bodyPr>
            <a:lstStyle/>
            <a:p>
              <a:pPr algn="ctr" defTabSz="914378">
                <a:defRPr/>
              </a:pPr>
              <a:r>
                <a:rPr lang="nb-NO" sz="1000" b="1">
                  <a:solidFill>
                    <a:srgbClr val="FFFFFF"/>
                  </a:solidFil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6396490" y="-507294"/>
            <a:ext cx="1881746" cy="369332"/>
          </a:xfrm>
          <a:prstGeom prst="rect">
            <a:avLst/>
          </a:prstGeom>
          <a:noFill/>
        </p:spPr>
        <p:txBody>
          <a:bodyPr wrap="square" rtlCol="0">
            <a:spAutoFit/>
          </a:bodyPr>
          <a:lstStyle/>
          <a:p>
            <a:pPr defTabSz="914378">
              <a:defRPr/>
            </a:pPr>
            <a:r>
              <a:rPr lang="nb-NO" sz="900"/>
              <a:t>Hvorfor klarer vi ikke å sette pasientene  rett på time?</a:t>
            </a:r>
          </a:p>
        </p:txBody>
      </p:sp>
      <p:sp>
        <p:nvSpPr>
          <p:cNvPr id="43" name="Rectangle 42">
            <a:extLst>
              <a:ext uri="{FF2B5EF4-FFF2-40B4-BE49-F238E27FC236}">
                <a16:creationId xmlns:a16="http://schemas.microsoft.com/office/drawing/2014/main" id="{FB83B326-7153-47F5-B7D2-F6ACD6B3B638}"/>
              </a:ext>
            </a:extLst>
          </p:cNvPr>
          <p:cNvSpPr/>
          <p:nvPr/>
        </p:nvSpPr>
        <p:spPr>
          <a:xfrm>
            <a:off x="7273235" y="741427"/>
            <a:ext cx="1640301" cy="230832"/>
          </a:xfrm>
          <a:prstGeom prst="rect">
            <a:avLst/>
          </a:prstGeom>
          <a:solidFill>
            <a:schemeClr val="bg1"/>
          </a:solidFill>
        </p:spPr>
        <p:txBody>
          <a:bodyPr wrap="square">
            <a:spAutoFit/>
          </a:bodyPr>
          <a:lstStyle/>
          <a:p>
            <a:pPr defTabSz="914378">
              <a:defRPr/>
            </a:pPr>
            <a:r>
              <a:rPr lang="nb-NO" sz="900" b="1"/>
              <a:t>Følger ikke arbeidsplanen</a:t>
            </a:r>
          </a:p>
        </p:txBody>
      </p:sp>
      <p:sp>
        <p:nvSpPr>
          <p:cNvPr id="44" name="Rectangle 43">
            <a:extLst>
              <a:ext uri="{FF2B5EF4-FFF2-40B4-BE49-F238E27FC236}">
                <a16:creationId xmlns:a16="http://schemas.microsoft.com/office/drawing/2014/main" id="{043767BC-B4D0-43B5-BF85-FE2A349E7E05}"/>
              </a:ext>
            </a:extLst>
          </p:cNvPr>
          <p:cNvSpPr/>
          <p:nvPr/>
        </p:nvSpPr>
        <p:spPr>
          <a:xfrm>
            <a:off x="6841936" y="1798744"/>
            <a:ext cx="1742507" cy="230832"/>
          </a:xfrm>
          <a:prstGeom prst="rect">
            <a:avLst/>
          </a:prstGeom>
          <a:solidFill>
            <a:schemeClr val="bg1"/>
          </a:solidFill>
        </p:spPr>
        <p:txBody>
          <a:bodyPr wrap="square">
            <a:spAutoFit/>
          </a:bodyPr>
          <a:lstStyle/>
          <a:p>
            <a:pPr defTabSz="914378">
              <a:defRPr/>
            </a:pPr>
            <a:r>
              <a:rPr lang="nb-NO" sz="900" b="1"/>
              <a:t>Vi glemmer at den er der </a:t>
            </a:r>
          </a:p>
        </p:txBody>
      </p:sp>
      <p:sp>
        <p:nvSpPr>
          <p:cNvPr id="47" name="Rectangle 46">
            <a:extLst>
              <a:ext uri="{FF2B5EF4-FFF2-40B4-BE49-F238E27FC236}">
                <a16:creationId xmlns:a16="http://schemas.microsoft.com/office/drawing/2014/main" id="{CB5BFFB0-F267-484F-8F05-3EE3B43F34F3}"/>
              </a:ext>
            </a:extLst>
          </p:cNvPr>
          <p:cNvSpPr/>
          <p:nvPr/>
        </p:nvSpPr>
        <p:spPr>
          <a:xfrm>
            <a:off x="5747006" y="2726463"/>
            <a:ext cx="2164889" cy="230832"/>
          </a:xfrm>
          <a:prstGeom prst="rect">
            <a:avLst/>
          </a:prstGeom>
          <a:solidFill>
            <a:schemeClr val="bg1"/>
          </a:solidFill>
        </p:spPr>
        <p:txBody>
          <a:bodyPr wrap="square">
            <a:spAutoFit/>
          </a:bodyPr>
          <a:lstStyle/>
          <a:p>
            <a:pPr defTabSz="914378">
              <a:defRPr/>
            </a:pPr>
            <a:r>
              <a:rPr lang="nb-NO" sz="900" b="1"/>
              <a:t>Fordi vi ikke ser nytten med den</a:t>
            </a:r>
          </a:p>
        </p:txBody>
      </p:sp>
      <p:sp>
        <p:nvSpPr>
          <p:cNvPr id="48" name="Oval 47">
            <a:extLst>
              <a:ext uri="{FF2B5EF4-FFF2-40B4-BE49-F238E27FC236}">
                <a16:creationId xmlns:a16="http://schemas.microsoft.com/office/drawing/2014/main" id="{1389ED99-B1FE-493F-A77C-D64A047819AA}"/>
              </a:ext>
            </a:extLst>
          </p:cNvPr>
          <p:cNvSpPr/>
          <p:nvPr/>
        </p:nvSpPr>
        <p:spPr>
          <a:xfrm>
            <a:off x="7292445" y="411436"/>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6481755" y="414316"/>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5793417" y="3301927"/>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6104437" y="2939349"/>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5390813" y="2917050"/>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39" name="Rectangle 38">
            <a:extLst>
              <a:ext uri="{FF2B5EF4-FFF2-40B4-BE49-F238E27FC236}">
                <a16:creationId xmlns:a16="http://schemas.microsoft.com/office/drawing/2014/main" id="{E2623BC5-A376-4083-BE42-250DF6B6003D}"/>
              </a:ext>
            </a:extLst>
          </p:cNvPr>
          <p:cNvSpPr/>
          <p:nvPr/>
        </p:nvSpPr>
        <p:spPr>
          <a:xfrm>
            <a:off x="5176348" y="3633187"/>
            <a:ext cx="3184922" cy="230832"/>
          </a:xfrm>
          <a:prstGeom prst="rect">
            <a:avLst/>
          </a:prstGeom>
          <a:solidFill>
            <a:schemeClr val="bg1"/>
          </a:solidFill>
        </p:spPr>
        <p:txBody>
          <a:bodyPr wrap="square">
            <a:spAutoFit/>
          </a:bodyPr>
          <a:lstStyle/>
          <a:p>
            <a:pPr defTabSz="914378">
              <a:defRPr/>
            </a:pPr>
            <a:r>
              <a:rPr lang="nb-NO" sz="900" b="1"/>
              <a:t>Fordi den ikke stemmer med hvordan vi arbeider</a:t>
            </a:r>
          </a:p>
        </p:txBody>
      </p:sp>
      <p:sp>
        <p:nvSpPr>
          <p:cNvPr id="40" name="Oval 39">
            <a:extLst>
              <a:ext uri="{FF2B5EF4-FFF2-40B4-BE49-F238E27FC236}">
                <a16:creationId xmlns:a16="http://schemas.microsoft.com/office/drawing/2014/main" id="{564349D8-874D-4660-8606-AE03FF908ECC}"/>
              </a:ext>
            </a:extLst>
          </p:cNvPr>
          <p:cNvSpPr/>
          <p:nvPr/>
        </p:nvSpPr>
        <p:spPr>
          <a:xfrm>
            <a:off x="5048948" y="4297527"/>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41" name="Straight Arrow Connector 40">
            <a:extLst>
              <a:ext uri="{FF2B5EF4-FFF2-40B4-BE49-F238E27FC236}">
                <a16:creationId xmlns:a16="http://schemas.microsoft.com/office/drawing/2014/main" id="{E662A6EC-8339-4ABF-8E0D-637558A015F1}"/>
              </a:ext>
            </a:extLst>
          </p:cNvPr>
          <p:cNvCxnSpPr>
            <a:cxnSpLocks/>
          </p:cNvCxnSpPr>
          <p:nvPr/>
        </p:nvCxnSpPr>
        <p:spPr>
          <a:xfrm flipH="1">
            <a:off x="5339496" y="3934947"/>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D09BC54-4CDA-490E-93C1-251C3C431626}"/>
              </a:ext>
            </a:extLst>
          </p:cNvPr>
          <p:cNvSpPr txBox="1"/>
          <p:nvPr/>
        </p:nvSpPr>
        <p:spPr>
          <a:xfrm>
            <a:off x="4625872" y="3912649"/>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46" name="TextBox 45">
            <a:extLst>
              <a:ext uri="{FF2B5EF4-FFF2-40B4-BE49-F238E27FC236}">
                <a16:creationId xmlns:a16="http://schemas.microsoft.com/office/drawing/2014/main" id="{0CBBD466-7C14-430C-A7EC-C30721B65A25}"/>
              </a:ext>
            </a:extLst>
          </p:cNvPr>
          <p:cNvSpPr txBox="1"/>
          <p:nvPr/>
        </p:nvSpPr>
        <p:spPr>
          <a:xfrm>
            <a:off x="6303463" y="4609897"/>
            <a:ext cx="1789922" cy="261610"/>
          </a:xfrm>
          <a:prstGeom prst="rect">
            <a:avLst/>
          </a:prstGeom>
          <a:noFill/>
        </p:spPr>
        <p:txBody>
          <a:bodyPr wrap="square" rtlCol="0">
            <a:spAutoFit/>
          </a:bodyPr>
          <a:lstStyle/>
          <a:p>
            <a:pPr defTabSz="914378">
              <a:defRPr/>
            </a:pPr>
            <a:r>
              <a:rPr lang="nb-NO" sz="1100" b="1">
                <a:solidFill>
                  <a:srgbClr val="F1AE3E"/>
                </a:solidFill>
              </a:rPr>
              <a:t>Det egentlige problemet</a:t>
            </a:r>
          </a:p>
        </p:txBody>
      </p:sp>
      <p:cxnSp>
        <p:nvCxnSpPr>
          <p:cNvPr id="50" name="Straight Arrow Connector 49">
            <a:extLst>
              <a:ext uri="{FF2B5EF4-FFF2-40B4-BE49-F238E27FC236}">
                <a16:creationId xmlns:a16="http://schemas.microsoft.com/office/drawing/2014/main" id="{DDC5D76F-5E34-46FF-8EC6-526196845DCE}"/>
              </a:ext>
            </a:extLst>
          </p:cNvPr>
          <p:cNvCxnSpPr>
            <a:cxnSpLocks/>
            <a:stCxn id="46" idx="1"/>
          </p:cNvCxnSpPr>
          <p:nvPr/>
        </p:nvCxnSpPr>
        <p:spPr>
          <a:xfrm flipH="1" flipV="1">
            <a:off x="6147952" y="4737593"/>
            <a:ext cx="155511" cy="3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AAF99AC-2705-4E9C-9F0D-C73753B28E6B}"/>
              </a:ext>
            </a:extLst>
          </p:cNvPr>
          <p:cNvSpPr/>
          <p:nvPr/>
        </p:nvSpPr>
        <p:spPr>
          <a:xfrm>
            <a:off x="4043733" y="4630152"/>
            <a:ext cx="2065022" cy="369332"/>
          </a:xfrm>
          <a:prstGeom prst="rect">
            <a:avLst/>
          </a:prstGeom>
          <a:solidFill>
            <a:schemeClr val="bg1"/>
          </a:solidFill>
        </p:spPr>
        <p:txBody>
          <a:bodyPr wrap="square">
            <a:spAutoFit/>
          </a:bodyPr>
          <a:lstStyle/>
          <a:p>
            <a:pPr defTabSz="914378">
              <a:defRPr/>
            </a:pPr>
            <a:r>
              <a:rPr lang="nb-NO" sz="900" b="1">
                <a:solidFill>
                  <a:srgbClr val="FFC000"/>
                </a:solidFill>
              </a:rPr>
              <a:t>Fordi vi ikke har vært med på å lage den</a:t>
            </a:r>
          </a:p>
        </p:txBody>
      </p:sp>
      <p:sp>
        <p:nvSpPr>
          <p:cNvPr id="6" name="Text Placeholder 5">
            <a:extLst>
              <a:ext uri="{FF2B5EF4-FFF2-40B4-BE49-F238E27FC236}">
                <a16:creationId xmlns:a16="http://schemas.microsoft.com/office/drawing/2014/main" id="{7EDEB8E9-3403-4789-BF29-3E9DAB999F32}"/>
              </a:ext>
            </a:extLst>
          </p:cNvPr>
          <p:cNvSpPr>
            <a:spLocks noGrp="1"/>
          </p:cNvSpPr>
          <p:nvPr>
            <p:ph type="body" idx="1"/>
          </p:nvPr>
        </p:nvSpPr>
        <p:spPr/>
        <p:txBody>
          <a:bodyPr>
            <a:normAutofit fontScale="92500"/>
          </a:bodyPr>
          <a:lstStyle/>
          <a:p>
            <a:pPr marL="114294"/>
            <a:r>
              <a:rPr lang="nb-NO" sz="1400" b="1">
                <a:latin typeface="Open Sans" panose="020B0604020202020204" charset="0"/>
                <a:cs typeface="Open Sans" panose="020B0604020202020204" charset="0"/>
              </a:rPr>
              <a:t>4. Hvorfor </a:t>
            </a:r>
            <a:r>
              <a:rPr lang="nb-NO" sz="1400">
                <a:latin typeface="Open Sans" panose="020B0604020202020204" charset="0"/>
                <a:cs typeface="Open Sans" panose="020B0604020202020204" charset="0"/>
              </a:rPr>
              <a:t>ser vi ikke nytten med arbeidsplanen? </a:t>
            </a:r>
          </a:p>
          <a:p>
            <a:pPr marL="114294"/>
            <a:r>
              <a:rPr lang="nb-NO" sz="1400" b="1">
                <a:latin typeface="Open Sans" panose="020B0604020202020204" charset="0"/>
                <a:cs typeface="Open Sans" panose="020B0604020202020204" charset="0"/>
              </a:rPr>
              <a:t>Årsak: </a:t>
            </a:r>
            <a:r>
              <a:rPr lang="nb-NO" sz="1400">
                <a:latin typeface="Open Sans" panose="020B0604020202020204" charset="0"/>
                <a:cs typeface="Open Sans" panose="020B0604020202020204" charset="0"/>
              </a:rPr>
              <a:t>Fordi den ikke stemmer med hvordan vi arbeider</a:t>
            </a:r>
          </a:p>
          <a:p>
            <a:pPr marL="114294"/>
            <a:endParaRPr lang="nb-NO" sz="1400">
              <a:latin typeface="Open Sans" panose="020B0604020202020204" charset="0"/>
              <a:cs typeface="Open Sans" panose="020B0604020202020204" charset="0"/>
            </a:endParaRPr>
          </a:p>
          <a:p>
            <a:pPr marL="114294"/>
            <a:r>
              <a:rPr lang="nb-NO" sz="1400" b="1">
                <a:latin typeface="Open Sans" panose="020B0604020202020204" charset="0"/>
                <a:cs typeface="Open Sans" panose="020B0604020202020204" charset="0"/>
              </a:rPr>
              <a:t>5. Hvorfor </a:t>
            </a:r>
            <a:r>
              <a:rPr lang="nb-NO" sz="1400">
                <a:latin typeface="Open Sans" panose="020B0604020202020204" charset="0"/>
                <a:cs typeface="Open Sans" panose="020B0604020202020204" charset="0"/>
              </a:rPr>
              <a:t>stemmer ikke arbeidsplanen med hvordan vi arbeider?</a:t>
            </a:r>
          </a:p>
          <a:p>
            <a:pPr marL="114294"/>
            <a:r>
              <a:rPr lang="nb-NO" sz="1400" b="1">
                <a:latin typeface="Open Sans" panose="020B0604020202020204" charset="0"/>
                <a:cs typeface="Open Sans" panose="020B0604020202020204" charset="0"/>
              </a:rPr>
              <a:t>Årsak: </a:t>
            </a:r>
            <a:r>
              <a:rPr lang="nb-NO" sz="1400">
                <a:latin typeface="Open Sans" panose="020B0604020202020204" charset="0"/>
                <a:cs typeface="Open Sans" panose="020B0604020202020204" charset="0"/>
              </a:rPr>
              <a:t>Fordi vi ikke har vært med på å lage den. </a:t>
            </a:r>
          </a:p>
          <a:p>
            <a:endParaRPr lang="nb-NO" sz="1400">
              <a:latin typeface="Open Sans" panose="020B0604020202020204" charset="0"/>
              <a:cs typeface="Open Sans" panose="020B0604020202020204" charset="0"/>
            </a:endParaRPr>
          </a:p>
          <a:p>
            <a:endParaRPr lang="nb-NO"/>
          </a:p>
        </p:txBody>
      </p:sp>
      <p:sp>
        <p:nvSpPr>
          <p:cNvPr id="52" name="Title 7">
            <a:extLst>
              <a:ext uri="{FF2B5EF4-FFF2-40B4-BE49-F238E27FC236}">
                <a16:creationId xmlns:a16="http://schemas.microsoft.com/office/drawing/2014/main" id="{9D83CBC9-FAC4-4F81-BBA9-CEC771684892}"/>
              </a:ext>
            </a:extLst>
          </p:cNvPr>
          <p:cNvSpPr>
            <a:spLocks noGrp="1"/>
          </p:cNvSpPr>
          <p:nvPr>
            <p:ph type="title"/>
          </p:nvPr>
        </p:nvSpPr>
        <p:spPr>
          <a:xfrm>
            <a:off x="338850" y="597425"/>
            <a:ext cx="3930300" cy="1265100"/>
          </a:xfrm>
        </p:spPr>
        <p:txBody>
          <a:bodyPr anchor="t">
            <a:normAutofit/>
          </a:bodyPr>
          <a:lstStyle/>
          <a:p>
            <a:r>
              <a:rPr lang="nb-NO" sz="1400" b="1"/>
              <a:t>Problem</a:t>
            </a:r>
            <a:r>
              <a:rPr lang="nb-NO" sz="1400"/>
              <a:t>: </a:t>
            </a:r>
            <a:r>
              <a:rPr lang="nb-NO" sz="1400">
                <a:latin typeface="Open Sans" panose="020B0604020202020204" charset="0"/>
                <a:cs typeface="Open Sans" panose="020B0604020202020204" charset="0"/>
              </a:rPr>
              <a:t>Det brukes for mye tid på å avklare hvem som skal gjøre hva og hvor.</a:t>
            </a:r>
            <a:endParaRPr lang="nb-NO" sz="1400"/>
          </a:p>
        </p:txBody>
      </p:sp>
    </p:spTree>
    <p:extLst>
      <p:ext uri="{BB962C8B-B14F-4D97-AF65-F5344CB8AC3E}">
        <p14:creationId xmlns:p14="http://schemas.microsoft.com/office/powerpoint/2010/main" val="1324225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p:bldP spid="39" grpId="0" animBg="1"/>
      <p:bldP spid="40" grpId="0" animBg="1"/>
      <p:bldP spid="42" grpId="0"/>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9FDE6-09B0-47A8-B04F-C4727B3A173F}"/>
              </a:ext>
            </a:extLst>
          </p:cNvPr>
          <p:cNvSpPr/>
          <p:nvPr/>
        </p:nvSpPr>
        <p:spPr>
          <a:xfrm>
            <a:off x="6112548" y="-1379167"/>
            <a:ext cx="1511560" cy="230832"/>
          </a:xfrm>
          <a:prstGeom prst="rect">
            <a:avLst/>
          </a:prstGeom>
          <a:solidFill>
            <a:schemeClr val="bg1"/>
          </a:solidFill>
        </p:spPr>
        <p:txBody>
          <a:bodyPr wrap="square">
            <a:spAutoFit/>
          </a:bodyPr>
          <a:lstStyle/>
          <a:p>
            <a:pPr defTabSz="914378">
              <a:defRPr/>
            </a:pPr>
            <a:r>
              <a:rPr lang="nb-NO" sz="900"/>
              <a:t>pasienter ønsker ikke</a:t>
            </a:r>
          </a:p>
        </p:txBody>
      </p:sp>
      <p:sp>
        <p:nvSpPr>
          <p:cNvPr id="11" name="Oval 10">
            <a:extLst>
              <a:ext uri="{FF2B5EF4-FFF2-40B4-BE49-F238E27FC236}">
                <a16:creationId xmlns:a16="http://schemas.microsoft.com/office/drawing/2014/main" id="{46CC70B7-FBD9-4E67-8924-B1867649F07A}"/>
              </a:ext>
            </a:extLst>
          </p:cNvPr>
          <p:cNvSpPr/>
          <p:nvPr/>
        </p:nvSpPr>
        <p:spPr>
          <a:xfrm>
            <a:off x="7754913" y="-637099"/>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2" name="Oval 11">
            <a:extLst>
              <a:ext uri="{FF2B5EF4-FFF2-40B4-BE49-F238E27FC236}">
                <a16:creationId xmlns:a16="http://schemas.microsoft.com/office/drawing/2014/main" id="{C83BC90F-9E99-4097-BF3E-8078E017E967}"/>
              </a:ext>
            </a:extLst>
          </p:cNvPr>
          <p:cNvSpPr/>
          <p:nvPr/>
        </p:nvSpPr>
        <p:spPr>
          <a:xfrm>
            <a:off x="6837912" y="294829"/>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15" name="Straight Arrow Connector 14">
            <a:extLst>
              <a:ext uri="{FF2B5EF4-FFF2-40B4-BE49-F238E27FC236}">
                <a16:creationId xmlns:a16="http://schemas.microsoft.com/office/drawing/2014/main" id="{95D423BC-E7C3-4EF1-BC18-34030AD3791C}"/>
              </a:ext>
            </a:extLst>
          </p:cNvPr>
          <p:cNvCxnSpPr>
            <a:cxnSpLocks/>
          </p:cNvCxnSpPr>
          <p:nvPr/>
        </p:nvCxnSpPr>
        <p:spPr>
          <a:xfrm>
            <a:off x="7456066" y="-2069133"/>
            <a:ext cx="244146" cy="320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4DFA60-95CC-4B42-8A34-7188729CE574}"/>
              </a:ext>
            </a:extLst>
          </p:cNvPr>
          <p:cNvCxnSpPr/>
          <p:nvPr/>
        </p:nvCxnSpPr>
        <p:spPr>
          <a:xfrm>
            <a:off x="8479959" y="-997874"/>
            <a:ext cx="311020" cy="298584"/>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92B92B1-DA08-432A-AAC4-80107F508859}"/>
              </a:ext>
            </a:extLst>
          </p:cNvPr>
          <p:cNvSpPr/>
          <p:nvPr/>
        </p:nvSpPr>
        <p:spPr>
          <a:xfrm>
            <a:off x="8790978" y="-661119"/>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18" name="TextBox 17">
            <a:extLst>
              <a:ext uri="{FF2B5EF4-FFF2-40B4-BE49-F238E27FC236}">
                <a16:creationId xmlns:a16="http://schemas.microsoft.com/office/drawing/2014/main" id="{12248354-B725-4059-AD04-1B8613FD57BD}"/>
              </a:ext>
            </a:extLst>
          </p:cNvPr>
          <p:cNvSpPr txBox="1"/>
          <p:nvPr/>
        </p:nvSpPr>
        <p:spPr>
          <a:xfrm>
            <a:off x="7823069" y="-2163463"/>
            <a:ext cx="905070" cy="230832"/>
          </a:xfrm>
          <a:prstGeom prst="rect">
            <a:avLst/>
          </a:prstGeom>
          <a:noFill/>
        </p:spPr>
        <p:txBody>
          <a:bodyPr wrap="square" rtlCol="0">
            <a:spAutoFit/>
          </a:bodyPr>
          <a:lstStyle/>
          <a:p>
            <a:pPr defTabSz="914378">
              <a:defRPr/>
            </a:pPr>
            <a:r>
              <a:rPr lang="nb-NO" sz="900" b="1">
                <a:solidFill>
                  <a:srgbClr val="F1AE3E"/>
                </a:solidFill>
              </a:rPr>
              <a:t>HVORFOR</a:t>
            </a:r>
            <a:r>
              <a:rPr lang="nb-NO" sz="900">
                <a:solidFill>
                  <a:srgbClr val="F1AE3E"/>
                </a:solidFill>
              </a:rPr>
              <a:t> </a:t>
            </a:r>
          </a:p>
        </p:txBody>
      </p:sp>
      <p:cxnSp>
        <p:nvCxnSpPr>
          <p:cNvPr id="19" name="Straight Arrow Connector 18">
            <a:extLst>
              <a:ext uri="{FF2B5EF4-FFF2-40B4-BE49-F238E27FC236}">
                <a16:creationId xmlns:a16="http://schemas.microsoft.com/office/drawing/2014/main" id="{76DA597C-4210-4603-B1B9-0C8E95F87C6A}"/>
              </a:ext>
            </a:extLst>
          </p:cNvPr>
          <p:cNvCxnSpPr>
            <a:cxnSpLocks/>
          </p:cNvCxnSpPr>
          <p:nvPr/>
        </p:nvCxnSpPr>
        <p:spPr>
          <a:xfrm flipH="1">
            <a:off x="7091725" y="-2062046"/>
            <a:ext cx="219854" cy="309418"/>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0A6A74-36D9-446D-B9FC-966DBF0BFBCD}"/>
              </a:ext>
            </a:extLst>
          </p:cNvPr>
          <p:cNvCxnSpPr>
            <a:cxnSpLocks/>
          </p:cNvCxnSpPr>
          <p:nvPr/>
        </p:nvCxnSpPr>
        <p:spPr>
          <a:xfrm>
            <a:off x="8176475" y="-78387"/>
            <a:ext cx="268975" cy="330407"/>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78B6959-F902-4E88-B171-5BF4FB137000}"/>
              </a:ext>
            </a:extLst>
          </p:cNvPr>
          <p:cNvSpPr/>
          <p:nvPr/>
        </p:nvSpPr>
        <p:spPr>
          <a:xfrm>
            <a:off x="8436825" y="252022"/>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22" name="Straight Arrow Connector 21">
            <a:extLst>
              <a:ext uri="{FF2B5EF4-FFF2-40B4-BE49-F238E27FC236}">
                <a16:creationId xmlns:a16="http://schemas.microsoft.com/office/drawing/2014/main" id="{F3B2DE56-6EA9-4D3C-82D1-8AFD6308A1E9}"/>
              </a:ext>
            </a:extLst>
          </p:cNvPr>
          <p:cNvCxnSpPr>
            <a:cxnSpLocks/>
          </p:cNvCxnSpPr>
          <p:nvPr/>
        </p:nvCxnSpPr>
        <p:spPr>
          <a:xfrm flipH="1">
            <a:off x="8034961" y="-1002474"/>
            <a:ext cx="263510" cy="28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91E84C-EE06-46E4-9666-FFCDE100F9F6}"/>
              </a:ext>
            </a:extLst>
          </p:cNvPr>
          <p:cNvCxnSpPr>
            <a:cxnSpLocks/>
          </p:cNvCxnSpPr>
          <p:nvPr/>
        </p:nvCxnSpPr>
        <p:spPr>
          <a:xfrm flipH="1">
            <a:off x="7148932" y="-67753"/>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21F784C-4012-48BE-8370-E87552C07D47}"/>
              </a:ext>
            </a:extLst>
          </p:cNvPr>
          <p:cNvSpPr txBox="1"/>
          <p:nvPr/>
        </p:nvSpPr>
        <p:spPr>
          <a:xfrm>
            <a:off x="7271406" y="-1046966"/>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27" name="TextBox 26">
            <a:extLst>
              <a:ext uri="{FF2B5EF4-FFF2-40B4-BE49-F238E27FC236}">
                <a16:creationId xmlns:a16="http://schemas.microsoft.com/office/drawing/2014/main" id="{F86C25EF-4ED0-4CD6-90D4-022A56037852}"/>
              </a:ext>
            </a:extLst>
          </p:cNvPr>
          <p:cNvSpPr txBox="1"/>
          <p:nvPr/>
        </p:nvSpPr>
        <p:spPr>
          <a:xfrm>
            <a:off x="6435308" y="-90050"/>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30" name="TextBox 29">
            <a:extLst>
              <a:ext uri="{FF2B5EF4-FFF2-40B4-BE49-F238E27FC236}">
                <a16:creationId xmlns:a16="http://schemas.microsoft.com/office/drawing/2014/main" id="{AC3CF8E3-6B2A-4D95-9C2B-20F253B336C0}"/>
              </a:ext>
            </a:extLst>
          </p:cNvPr>
          <p:cNvSpPr txBox="1"/>
          <p:nvPr/>
        </p:nvSpPr>
        <p:spPr>
          <a:xfrm>
            <a:off x="8338445" y="-104024"/>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1" name="TextBox 30">
            <a:extLst>
              <a:ext uri="{FF2B5EF4-FFF2-40B4-BE49-F238E27FC236}">
                <a16:creationId xmlns:a16="http://schemas.microsoft.com/office/drawing/2014/main" id="{922CFB19-F8A4-4EF7-904A-1BA809030FC5}"/>
              </a:ext>
            </a:extLst>
          </p:cNvPr>
          <p:cNvSpPr txBox="1"/>
          <p:nvPr/>
        </p:nvSpPr>
        <p:spPr>
          <a:xfrm>
            <a:off x="6157558" y="-2172292"/>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sp>
        <p:nvSpPr>
          <p:cNvPr id="32" name="TextBox 31">
            <a:extLst>
              <a:ext uri="{FF2B5EF4-FFF2-40B4-BE49-F238E27FC236}">
                <a16:creationId xmlns:a16="http://schemas.microsoft.com/office/drawing/2014/main" id="{01E54FDE-6976-4C1C-B7BE-8FD0C64F8EAD}"/>
              </a:ext>
            </a:extLst>
          </p:cNvPr>
          <p:cNvSpPr txBox="1"/>
          <p:nvPr/>
        </p:nvSpPr>
        <p:spPr>
          <a:xfrm>
            <a:off x="8701769" y="-1088863"/>
            <a:ext cx="905069" cy="230832"/>
          </a:xfrm>
          <a:prstGeom prst="rect">
            <a:avLst/>
          </a:prstGeom>
          <a:noFill/>
          <a:ln>
            <a:noFill/>
          </a:ln>
        </p:spPr>
        <p:txBody>
          <a:bodyPr wrap="square" rtlCol="0">
            <a:spAutoFit/>
          </a:bodyPr>
          <a:lstStyle/>
          <a:p>
            <a:pPr defTabSz="914378">
              <a:defRPr/>
            </a:pPr>
            <a:r>
              <a:rPr lang="nb-NO" sz="900" b="1">
                <a:solidFill>
                  <a:srgbClr val="5B6670"/>
                </a:solidFill>
              </a:rPr>
              <a:t>HVORFOR</a:t>
            </a:r>
          </a:p>
        </p:txBody>
      </p:sp>
      <p:grpSp>
        <p:nvGrpSpPr>
          <p:cNvPr id="4" name="Group 3">
            <a:extLst>
              <a:ext uri="{FF2B5EF4-FFF2-40B4-BE49-F238E27FC236}">
                <a16:creationId xmlns:a16="http://schemas.microsoft.com/office/drawing/2014/main" id="{84446414-87B1-451E-A374-B4AFB97F819B}"/>
              </a:ext>
            </a:extLst>
          </p:cNvPr>
          <p:cNvGrpSpPr/>
          <p:nvPr/>
        </p:nvGrpSpPr>
        <p:grpSpPr>
          <a:xfrm>
            <a:off x="7194084" y="-3091296"/>
            <a:ext cx="727786" cy="485192"/>
            <a:chOff x="6308892" y="343753"/>
            <a:chExt cx="727786" cy="485192"/>
          </a:xfrm>
        </p:grpSpPr>
        <p:sp>
          <p:nvSpPr>
            <p:cNvPr id="10" name="Oval 9">
              <a:extLst>
                <a:ext uri="{FF2B5EF4-FFF2-40B4-BE49-F238E27FC236}">
                  <a16:creationId xmlns:a16="http://schemas.microsoft.com/office/drawing/2014/main" id="{BC2035E6-F820-4B27-83F1-B5323594CF75}"/>
                </a:ext>
              </a:extLst>
            </p:cNvPr>
            <p:cNvSpPr/>
            <p:nvPr/>
          </p:nvSpPr>
          <p:spPr>
            <a:xfrm>
              <a:off x="6419462" y="343753"/>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b="1">
                <a:solidFill>
                  <a:srgbClr val="FFFFFF"/>
                </a:solidFill>
                <a:latin typeface="Arial"/>
              </a:endParaRPr>
            </a:p>
          </p:txBody>
        </p:sp>
        <p:sp>
          <p:nvSpPr>
            <p:cNvPr id="35" name="TextBox 34">
              <a:extLst>
                <a:ext uri="{FF2B5EF4-FFF2-40B4-BE49-F238E27FC236}">
                  <a16:creationId xmlns:a16="http://schemas.microsoft.com/office/drawing/2014/main" id="{CE723CA7-A665-42D0-9B2E-4180297CD9B7}"/>
                </a:ext>
              </a:extLst>
            </p:cNvPr>
            <p:cNvSpPr txBox="1"/>
            <p:nvPr/>
          </p:nvSpPr>
          <p:spPr>
            <a:xfrm>
              <a:off x="6308892" y="466695"/>
              <a:ext cx="727786" cy="246221"/>
            </a:xfrm>
            <a:prstGeom prst="rect">
              <a:avLst/>
            </a:prstGeom>
            <a:noFill/>
          </p:spPr>
          <p:txBody>
            <a:bodyPr wrap="square" rtlCol="0">
              <a:spAutoFit/>
            </a:bodyPr>
            <a:lstStyle/>
            <a:p>
              <a:pPr algn="ctr" defTabSz="914378">
                <a:defRPr/>
              </a:pPr>
              <a:r>
                <a:rPr lang="nb-NO" sz="1000" b="1">
                  <a:solidFill>
                    <a:srgbClr val="FFFFFF"/>
                  </a:solidFill>
                </a:rPr>
                <a:t>Problem</a:t>
              </a:r>
            </a:p>
          </p:txBody>
        </p:sp>
      </p:grpSp>
      <p:sp>
        <p:nvSpPr>
          <p:cNvPr id="38" name="TextBox 37">
            <a:extLst>
              <a:ext uri="{FF2B5EF4-FFF2-40B4-BE49-F238E27FC236}">
                <a16:creationId xmlns:a16="http://schemas.microsoft.com/office/drawing/2014/main" id="{B8EC03CC-53C3-43BF-A2FF-41A49B372359}"/>
              </a:ext>
            </a:extLst>
          </p:cNvPr>
          <p:cNvSpPr txBox="1"/>
          <p:nvPr/>
        </p:nvSpPr>
        <p:spPr>
          <a:xfrm>
            <a:off x="6783067" y="-2626019"/>
            <a:ext cx="1881746" cy="369332"/>
          </a:xfrm>
          <a:prstGeom prst="rect">
            <a:avLst/>
          </a:prstGeom>
          <a:noFill/>
        </p:spPr>
        <p:txBody>
          <a:bodyPr wrap="square" rtlCol="0">
            <a:spAutoFit/>
          </a:bodyPr>
          <a:lstStyle/>
          <a:p>
            <a:pPr defTabSz="914378">
              <a:defRPr/>
            </a:pPr>
            <a:r>
              <a:rPr lang="nb-NO" sz="900"/>
              <a:t>Hvorfor klarer vi ikke å sette pasientene  rett på time?</a:t>
            </a:r>
          </a:p>
        </p:txBody>
      </p:sp>
      <p:sp>
        <p:nvSpPr>
          <p:cNvPr id="43" name="Rectangle 42">
            <a:extLst>
              <a:ext uri="{FF2B5EF4-FFF2-40B4-BE49-F238E27FC236}">
                <a16:creationId xmlns:a16="http://schemas.microsoft.com/office/drawing/2014/main" id="{FB83B326-7153-47F5-B7D2-F6ACD6B3B638}"/>
              </a:ext>
            </a:extLst>
          </p:cNvPr>
          <p:cNvSpPr/>
          <p:nvPr/>
        </p:nvSpPr>
        <p:spPr>
          <a:xfrm>
            <a:off x="7659809" y="-1377300"/>
            <a:ext cx="1640301" cy="230832"/>
          </a:xfrm>
          <a:prstGeom prst="rect">
            <a:avLst/>
          </a:prstGeom>
          <a:solidFill>
            <a:schemeClr val="bg1"/>
          </a:solidFill>
        </p:spPr>
        <p:txBody>
          <a:bodyPr wrap="square">
            <a:spAutoFit/>
          </a:bodyPr>
          <a:lstStyle/>
          <a:p>
            <a:pPr defTabSz="914378">
              <a:defRPr/>
            </a:pPr>
            <a:r>
              <a:rPr lang="nb-NO" sz="900"/>
              <a:t>ikke tid til å finne ledig time</a:t>
            </a:r>
          </a:p>
        </p:txBody>
      </p:sp>
      <p:sp>
        <p:nvSpPr>
          <p:cNvPr id="44" name="Rectangle 43">
            <a:extLst>
              <a:ext uri="{FF2B5EF4-FFF2-40B4-BE49-F238E27FC236}">
                <a16:creationId xmlns:a16="http://schemas.microsoft.com/office/drawing/2014/main" id="{043767BC-B4D0-43B5-BF85-FE2A349E7E05}"/>
              </a:ext>
            </a:extLst>
          </p:cNvPr>
          <p:cNvSpPr/>
          <p:nvPr/>
        </p:nvSpPr>
        <p:spPr>
          <a:xfrm>
            <a:off x="7228511" y="-319982"/>
            <a:ext cx="1363825" cy="230832"/>
          </a:xfrm>
          <a:prstGeom prst="rect">
            <a:avLst/>
          </a:prstGeom>
          <a:solidFill>
            <a:schemeClr val="bg1"/>
          </a:solidFill>
        </p:spPr>
        <p:txBody>
          <a:bodyPr wrap="square">
            <a:spAutoFit/>
          </a:bodyPr>
          <a:lstStyle/>
          <a:p>
            <a:pPr defTabSz="914378">
              <a:defRPr/>
            </a:pPr>
            <a:r>
              <a:rPr lang="nb-NO" sz="900"/>
              <a:t>Vi følger ikke rutinen</a:t>
            </a:r>
          </a:p>
        </p:txBody>
      </p:sp>
      <p:sp>
        <p:nvSpPr>
          <p:cNvPr id="47" name="Rectangle 46">
            <a:extLst>
              <a:ext uri="{FF2B5EF4-FFF2-40B4-BE49-F238E27FC236}">
                <a16:creationId xmlns:a16="http://schemas.microsoft.com/office/drawing/2014/main" id="{CB5BFFB0-F267-484F-8F05-3EE3B43F34F3}"/>
              </a:ext>
            </a:extLst>
          </p:cNvPr>
          <p:cNvSpPr/>
          <p:nvPr/>
        </p:nvSpPr>
        <p:spPr>
          <a:xfrm>
            <a:off x="6133581" y="607738"/>
            <a:ext cx="2568188" cy="507831"/>
          </a:xfrm>
          <a:prstGeom prst="rect">
            <a:avLst/>
          </a:prstGeom>
          <a:solidFill>
            <a:schemeClr val="bg1"/>
          </a:solidFill>
        </p:spPr>
        <p:txBody>
          <a:bodyPr wrap="square">
            <a:spAutoFit/>
          </a:bodyPr>
          <a:lstStyle/>
          <a:p>
            <a:pPr defTabSz="914378">
              <a:defRPr/>
            </a:pPr>
            <a:r>
              <a:rPr lang="nb-NO" sz="900" b="1"/>
              <a:t>Fordi den ikke stemmer med hvordan vi arbeider</a:t>
            </a:r>
          </a:p>
          <a:p>
            <a:pPr defTabSz="914378">
              <a:defRPr/>
            </a:pPr>
            <a:endParaRPr lang="nb-NO" sz="900"/>
          </a:p>
        </p:txBody>
      </p:sp>
      <p:sp>
        <p:nvSpPr>
          <p:cNvPr id="48" name="Oval 47">
            <a:extLst>
              <a:ext uri="{FF2B5EF4-FFF2-40B4-BE49-F238E27FC236}">
                <a16:creationId xmlns:a16="http://schemas.microsoft.com/office/drawing/2014/main" id="{1389ED99-B1FE-493F-A77C-D64A047819AA}"/>
              </a:ext>
            </a:extLst>
          </p:cNvPr>
          <p:cNvSpPr/>
          <p:nvPr/>
        </p:nvSpPr>
        <p:spPr>
          <a:xfrm>
            <a:off x="7679019" y="-1707290"/>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49" name="Oval 48">
            <a:extLst>
              <a:ext uri="{FF2B5EF4-FFF2-40B4-BE49-F238E27FC236}">
                <a16:creationId xmlns:a16="http://schemas.microsoft.com/office/drawing/2014/main" id="{93E98E8D-CBD1-452F-94A9-CFCFD16B228E}"/>
              </a:ext>
            </a:extLst>
          </p:cNvPr>
          <p:cNvSpPr/>
          <p:nvPr/>
        </p:nvSpPr>
        <p:spPr>
          <a:xfrm>
            <a:off x="6868329" y="-1704409"/>
            <a:ext cx="311020" cy="29571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sp>
        <p:nvSpPr>
          <p:cNvPr id="53" name="Oval 52">
            <a:extLst>
              <a:ext uri="{FF2B5EF4-FFF2-40B4-BE49-F238E27FC236}">
                <a16:creationId xmlns:a16="http://schemas.microsoft.com/office/drawing/2014/main" id="{4A50E241-41E6-45DD-AF48-A06CEEF958CD}"/>
              </a:ext>
            </a:extLst>
          </p:cNvPr>
          <p:cNvSpPr/>
          <p:nvPr/>
        </p:nvSpPr>
        <p:spPr>
          <a:xfrm>
            <a:off x="6179991" y="1183204"/>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54" name="Straight Arrow Connector 53">
            <a:extLst>
              <a:ext uri="{FF2B5EF4-FFF2-40B4-BE49-F238E27FC236}">
                <a16:creationId xmlns:a16="http://schemas.microsoft.com/office/drawing/2014/main" id="{17877B0F-917F-4787-A9F2-ED5DDD14E6AF}"/>
              </a:ext>
            </a:extLst>
          </p:cNvPr>
          <p:cNvCxnSpPr>
            <a:cxnSpLocks/>
          </p:cNvCxnSpPr>
          <p:nvPr/>
        </p:nvCxnSpPr>
        <p:spPr>
          <a:xfrm flipH="1">
            <a:off x="6491011" y="820623"/>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D264781-FAE9-4DE8-B90C-A093D875D968}"/>
              </a:ext>
            </a:extLst>
          </p:cNvPr>
          <p:cNvSpPr txBox="1"/>
          <p:nvPr/>
        </p:nvSpPr>
        <p:spPr>
          <a:xfrm>
            <a:off x="5777388" y="798326"/>
            <a:ext cx="905069" cy="230832"/>
          </a:xfrm>
          <a:prstGeom prst="rect">
            <a:avLst/>
          </a:prstGeom>
          <a:noFill/>
        </p:spPr>
        <p:txBody>
          <a:bodyPr wrap="square" rtlCol="0">
            <a:spAutoFit/>
          </a:bodyPr>
          <a:lstStyle/>
          <a:p>
            <a:pPr defTabSz="914378">
              <a:defRPr/>
            </a:pPr>
            <a:r>
              <a:rPr lang="nb-NO" sz="900" b="1">
                <a:solidFill>
                  <a:srgbClr val="F1AE3E"/>
                </a:solidFill>
              </a:rPr>
              <a:t>HVORFOR</a:t>
            </a:r>
          </a:p>
        </p:txBody>
      </p:sp>
      <p:sp>
        <p:nvSpPr>
          <p:cNvPr id="40" name="Oval 39">
            <a:extLst>
              <a:ext uri="{FF2B5EF4-FFF2-40B4-BE49-F238E27FC236}">
                <a16:creationId xmlns:a16="http://schemas.microsoft.com/office/drawing/2014/main" id="{564349D8-874D-4660-8606-AE03FF908ECC}"/>
              </a:ext>
            </a:extLst>
          </p:cNvPr>
          <p:cNvSpPr/>
          <p:nvPr/>
        </p:nvSpPr>
        <p:spPr>
          <a:xfrm>
            <a:off x="5462820" y="2144683"/>
            <a:ext cx="311020" cy="29571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nb-NO" sz="1800">
              <a:solidFill>
                <a:srgbClr val="FFFFFF"/>
              </a:solidFill>
              <a:latin typeface="Arial"/>
            </a:endParaRPr>
          </a:p>
        </p:txBody>
      </p:sp>
      <p:cxnSp>
        <p:nvCxnSpPr>
          <p:cNvPr id="41" name="Straight Arrow Connector 40">
            <a:extLst>
              <a:ext uri="{FF2B5EF4-FFF2-40B4-BE49-F238E27FC236}">
                <a16:creationId xmlns:a16="http://schemas.microsoft.com/office/drawing/2014/main" id="{E662A6EC-8339-4ABF-8E0D-637558A015F1}"/>
              </a:ext>
            </a:extLst>
          </p:cNvPr>
          <p:cNvCxnSpPr>
            <a:cxnSpLocks/>
          </p:cNvCxnSpPr>
          <p:nvPr/>
        </p:nvCxnSpPr>
        <p:spPr>
          <a:xfrm flipH="1">
            <a:off x="5773840" y="1782102"/>
            <a:ext cx="244946" cy="327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2B90AC5-F225-4345-96FE-7B26C62E9C0A}"/>
              </a:ext>
            </a:extLst>
          </p:cNvPr>
          <p:cNvSpPr/>
          <p:nvPr/>
        </p:nvSpPr>
        <p:spPr>
          <a:xfrm>
            <a:off x="4526157" y="2733141"/>
            <a:ext cx="2046094" cy="1200329"/>
          </a:xfrm>
          <a:prstGeom prst="rect">
            <a:avLst/>
          </a:prstGeom>
          <a:solidFill>
            <a:srgbClr val="F1AE3E"/>
          </a:solidFill>
          <a:ln>
            <a:noFill/>
          </a:ln>
        </p:spPr>
        <p:txBody>
          <a:bodyPr wrap="square">
            <a:spAutoFit/>
          </a:bodyPr>
          <a:lstStyle/>
          <a:p>
            <a:pPr defTabSz="914378">
              <a:defRPr/>
            </a:pPr>
            <a:r>
              <a:rPr lang="nb-NO" sz="1800" b="1">
                <a:solidFill>
                  <a:srgbClr val="FFFFFF"/>
                </a:solidFill>
              </a:rPr>
              <a:t>De ansatte blir </a:t>
            </a:r>
            <a:br>
              <a:rPr lang="nb-NO" sz="1800" b="1">
                <a:solidFill>
                  <a:srgbClr val="FFFFFF"/>
                </a:solidFill>
              </a:rPr>
            </a:br>
            <a:r>
              <a:rPr lang="nb-NO" sz="1800" b="1">
                <a:solidFill>
                  <a:srgbClr val="FFFFFF"/>
                </a:solidFill>
              </a:rPr>
              <a:t>ikke tatt med i utviklingen av arbeidsplanene</a:t>
            </a:r>
          </a:p>
        </p:txBody>
      </p:sp>
      <p:sp>
        <p:nvSpPr>
          <p:cNvPr id="46" name="TextBox 45">
            <a:extLst>
              <a:ext uri="{FF2B5EF4-FFF2-40B4-BE49-F238E27FC236}">
                <a16:creationId xmlns:a16="http://schemas.microsoft.com/office/drawing/2014/main" id="{0CBBD466-7C14-430C-A7EC-C30721B65A25}"/>
              </a:ext>
            </a:extLst>
          </p:cNvPr>
          <p:cNvSpPr txBox="1"/>
          <p:nvPr/>
        </p:nvSpPr>
        <p:spPr>
          <a:xfrm>
            <a:off x="4448450" y="2387679"/>
            <a:ext cx="2610987" cy="338554"/>
          </a:xfrm>
          <a:prstGeom prst="rect">
            <a:avLst/>
          </a:prstGeom>
          <a:noFill/>
        </p:spPr>
        <p:txBody>
          <a:bodyPr wrap="square" rtlCol="0">
            <a:spAutoFit/>
          </a:bodyPr>
          <a:lstStyle/>
          <a:p>
            <a:pPr defTabSz="914378">
              <a:defRPr/>
            </a:pPr>
            <a:r>
              <a:rPr lang="nb-NO" sz="1600" b="1">
                <a:solidFill>
                  <a:srgbClr val="F1AE3E"/>
                </a:solidFill>
              </a:rPr>
              <a:t>Det egentlige problemet</a:t>
            </a:r>
          </a:p>
        </p:txBody>
      </p:sp>
      <p:sp>
        <p:nvSpPr>
          <p:cNvPr id="50" name="Rectangle 49">
            <a:extLst>
              <a:ext uri="{FF2B5EF4-FFF2-40B4-BE49-F238E27FC236}">
                <a16:creationId xmlns:a16="http://schemas.microsoft.com/office/drawing/2014/main" id="{D4804707-2DFC-47F5-BFD3-1EAFF36525FD}"/>
              </a:ext>
            </a:extLst>
          </p:cNvPr>
          <p:cNvSpPr/>
          <p:nvPr/>
        </p:nvSpPr>
        <p:spPr>
          <a:xfrm>
            <a:off x="5108428" y="1498299"/>
            <a:ext cx="2568188" cy="230832"/>
          </a:xfrm>
          <a:prstGeom prst="rect">
            <a:avLst/>
          </a:prstGeom>
          <a:solidFill>
            <a:schemeClr val="bg1"/>
          </a:solidFill>
        </p:spPr>
        <p:txBody>
          <a:bodyPr wrap="square">
            <a:spAutoFit/>
          </a:bodyPr>
          <a:lstStyle/>
          <a:p>
            <a:pPr defTabSz="914378">
              <a:defRPr/>
            </a:pPr>
            <a:r>
              <a:rPr lang="nb-NO" sz="900" b="1">
                <a:solidFill>
                  <a:srgbClr val="FFC000"/>
                </a:solidFill>
              </a:rPr>
              <a:t>Fordi vi ikke har vært med på å lage den</a:t>
            </a:r>
          </a:p>
        </p:txBody>
      </p:sp>
      <p:sp>
        <p:nvSpPr>
          <p:cNvPr id="6" name="Text Placeholder 5">
            <a:extLst>
              <a:ext uri="{FF2B5EF4-FFF2-40B4-BE49-F238E27FC236}">
                <a16:creationId xmlns:a16="http://schemas.microsoft.com/office/drawing/2014/main" id="{9286B43B-6DF8-454F-900E-216987C81D02}"/>
              </a:ext>
            </a:extLst>
          </p:cNvPr>
          <p:cNvSpPr>
            <a:spLocks noGrp="1"/>
          </p:cNvSpPr>
          <p:nvPr>
            <p:ph type="body" idx="1"/>
          </p:nvPr>
        </p:nvSpPr>
        <p:spPr>
          <a:xfrm>
            <a:off x="319668" y="2156330"/>
            <a:ext cx="3968666" cy="2711100"/>
          </a:xfrm>
        </p:spPr>
        <p:txBody>
          <a:bodyPr/>
          <a:lstStyle/>
          <a:p>
            <a:pPr marL="114294"/>
            <a:r>
              <a:rPr lang="nb-NO" sz="1400" b="1" err="1">
                <a:latin typeface="Open Sans" panose="020B0604020202020204" charset="0"/>
                <a:cs typeface="Open Sans" panose="020B0604020202020204" charset="0"/>
              </a:rPr>
              <a:t>Rotårsaken</a:t>
            </a:r>
            <a:r>
              <a:rPr lang="nb-NO" sz="1400" b="1">
                <a:latin typeface="Open Sans" panose="020B0604020202020204" charset="0"/>
                <a:cs typeface="Open Sans" panose="020B0604020202020204" charset="0"/>
              </a:rPr>
              <a:t> til problemet er </a:t>
            </a:r>
            <a:r>
              <a:rPr lang="nb-NO" sz="1400">
                <a:latin typeface="Open Sans" panose="020B0604020202020204" charset="0"/>
                <a:cs typeface="Open Sans" panose="020B0604020202020204" charset="0"/>
              </a:rPr>
              <a:t>altså at de ansatte ikke blir involvert når man lager og setter arbeidsplanen</a:t>
            </a:r>
          </a:p>
          <a:p>
            <a:pPr marL="114294"/>
            <a:endParaRPr lang="nb-NO" sz="1400">
              <a:latin typeface="Open Sans" panose="020B0604020202020204" charset="0"/>
              <a:cs typeface="Open Sans" panose="020B0604020202020204" charset="0"/>
            </a:endParaRPr>
          </a:p>
          <a:p>
            <a:pPr marL="114294"/>
            <a:r>
              <a:rPr lang="nb-NO" sz="1400">
                <a:latin typeface="Open Sans" panose="020B0604020202020204" charset="0"/>
                <a:cs typeface="Open Sans" panose="020B0604020202020204" charset="0"/>
              </a:rPr>
              <a:t>Dersom vi ønsker å løse utfordringen med at de ansatte ikke følger arbeidsplanen så må de involveres i utarbeidelse av planene. </a:t>
            </a:r>
          </a:p>
          <a:p>
            <a:pPr marL="114294"/>
            <a:endParaRPr lang="nb-NO" sz="1400">
              <a:latin typeface="Open Sans" panose="020B0604020202020204" charset="0"/>
              <a:cs typeface="Open Sans" panose="020B0604020202020204" charset="0"/>
            </a:endParaRPr>
          </a:p>
          <a:p>
            <a:endParaRPr lang="nb-NO"/>
          </a:p>
        </p:txBody>
      </p:sp>
      <p:sp>
        <p:nvSpPr>
          <p:cNvPr id="42" name="Title 7">
            <a:extLst>
              <a:ext uri="{FF2B5EF4-FFF2-40B4-BE49-F238E27FC236}">
                <a16:creationId xmlns:a16="http://schemas.microsoft.com/office/drawing/2014/main" id="{FFE8D8AA-AF3F-4B48-BB3A-026D0929A797}"/>
              </a:ext>
            </a:extLst>
          </p:cNvPr>
          <p:cNvSpPr>
            <a:spLocks noGrp="1"/>
          </p:cNvSpPr>
          <p:nvPr>
            <p:ph type="title"/>
          </p:nvPr>
        </p:nvSpPr>
        <p:spPr>
          <a:xfrm>
            <a:off x="338850" y="597425"/>
            <a:ext cx="3930300" cy="1265100"/>
          </a:xfrm>
        </p:spPr>
        <p:txBody>
          <a:bodyPr anchor="t">
            <a:normAutofit/>
          </a:bodyPr>
          <a:lstStyle/>
          <a:p>
            <a:r>
              <a:rPr lang="nb-NO" sz="1400" b="1"/>
              <a:t>Det egentlige problemet</a:t>
            </a:r>
            <a:endParaRPr lang="nb-NO" sz="1400"/>
          </a:p>
        </p:txBody>
      </p:sp>
    </p:spTree>
    <p:extLst>
      <p:ext uri="{BB962C8B-B14F-4D97-AF65-F5344CB8AC3E}">
        <p14:creationId xmlns:p14="http://schemas.microsoft.com/office/powerpoint/2010/main" val="357356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1B3B5E6-A556-4D9E-BD45-29CA21144891}"/>
              </a:ext>
            </a:extLst>
          </p:cNvPr>
          <p:cNvSpPr>
            <a:spLocks noGrp="1"/>
          </p:cNvSpPr>
          <p:nvPr>
            <p:ph type="body" idx="1"/>
          </p:nvPr>
        </p:nvSpPr>
        <p:spPr/>
        <p:txBody>
          <a:bodyPr/>
          <a:lstStyle/>
          <a:p>
            <a:r>
              <a:rPr lang="nb-NO"/>
              <a:t>Dere har 60 min til rådighet i grupperommet</a:t>
            </a:r>
          </a:p>
          <a:p>
            <a:endParaRPr lang="nb-NO"/>
          </a:p>
        </p:txBody>
      </p:sp>
    </p:spTree>
    <p:extLst>
      <p:ext uri="{BB962C8B-B14F-4D97-AF65-F5344CB8AC3E}">
        <p14:creationId xmlns:p14="http://schemas.microsoft.com/office/powerpoint/2010/main" val="252103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2800">
                <a:solidFill>
                  <a:srgbClr val="042827"/>
                </a:solidFill>
                <a:latin typeface="Titillium Web"/>
                <a:ea typeface="Titillium Web"/>
                <a:cs typeface="Titillium Web"/>
                <a:sym typeface="Titillium Web"/>
              </a:rPr>
              <a:t>Avslutning</a:t>
            </a:r>
            <a:endParaRPr lang="nb-NO" sz="2800">
              <a:latin typeface="Titillium Web"/>
              <a:ea typeface="Titillium Web"/>
              <a:cs typeface="Titillium Web"/>
              <a:sym typeface="Titillium Web"/>
            </a:endParaRPr>
          </a:p>
        </p:txBody>
      </p:sp>
      <p:sp>
        <p:nvSpPr>
          <p:cNvPr id="115" name="Google Shape;115;gbb9474cba7_0_224"/>
          <p:cNvSpPr txBox="1"/>
          <p:nvPr/>
        </p:nvSpPr>
        <p:spPr>
          <a:xfrm>
            <a:off x="446674" y="1334164"/>
            <a:ext cx="3991975" cy="3580736"/>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400" b="1" i="1" u="none" strike="noStrike" kern="0" cap="none" spc="0" normalizeH="0" baseline="0" noProof="0">
                <a:ln>
                  <a:noFill/>
                </a:ln>
                <a:solidFill>
                  <a:srgbClr val="042827"/>
                </a:solidFill>
                <a:effectLst/>
                <a:uLnTx/>
                <a:uFillTx/>
                <a:latin typeface="Open Sans"/>
                <a:ea typeface="Open Sans"/>
                <a:cs typeface="Open Sans"/>
                <a:sym typeface="Open Sans"/>
              </a:rPr>
              <a:t>Hvordan kan min rolle utgjøre en forskjell for arbeidsmiljøet på min arbeidsplass? </a:t>
            </a: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400" b="1" i="1" u="none" strike="noStrike" kern="0" cap="none" spc="0" normalizeH="0" baseline="0" noProof="0">
              <a:ln>
                <a:noFill/>
              </a:ln>
              <a:solidFill>
                <a:srgbClr val="042827"/>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400" b="1" i="1" u="none" strike="noStrike" kern="0" cap="none" spc="0" normalizeH="0" baseline="0" noProof="0">
              <a:ln>
                <a:noFill/>
              </a:ln>
              <a:solidFill>
                <a:srgbClr val="042827"/>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400" b="1" i="1" u="none" strike="noStrike" kern="0" cap="none" spc="0" normalizeH="0" baseline="0" noProof="0">
                <a:ln>
                  <a:noFill/>
                </a:ln>
                <a:solidFill>
                  <a:srgbClr val="042827"/>
                </a:solidFill>
                <a:effectLst/>
                <a:uLnTx/>
                <a:uFillTx/>
                <a:latin typeface="Open Sans"/>
                <a:ea typeface="Open Sans"/>
                <a:cs typeface="Open Sans"/>
                <a:sym typeface="Open Sans"/>
              </a:rPr>
              <a:t>Ta kontakt hvis dere lurer på noe. </a:t>
            </a: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endParaRPr>
          </a:p>
        </p:txBody>
      </p:sp>
      <p:sp>
        <p:nvSpPr>
          <p:cNvPr id="116" name="Google Shape;116;gbb9474cba7_0_224"/>
          <p:cNvSpPr/>
          <p:nvPr/>
        </p:nvSpPr>
        <p:spPr>
          <a:xfrm>
            <a:off x="465020" y="125441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B45F4633-AB48-4671-95AA-1E25DBF363DA}"/>
              </a:ext>
            </a:extLst>
          </p:cNvPr>
          <p:cNvPicPr>
            <a:picLocks noChangeAspect="1"/>
          </p:cNvPicPr>
          <p:nvPr/>
        </p:nvPicPr>
        <p:blipFill>
          <a:blip r:embed="rId3"/>
          <a:srcRect/>
          <a:stretch/>
        </p:blipFill>
        <p:spPr>
          <a:xfrm>
            <a:off x="4581900" y="1439752"/>
            <a:ext cx="4562100" cy="3042929"/>
          </a:xfrm>
          <a:prstGeom prst="rect">
            <a:avLst/>
          </a:prstGeom>
        </p:spPr>
      </p:pic>
    </p:spTree>
    <p:extLst>
      <p:ext uri="{BB962C8B-B14F-4D97-AF65-F5344CB8AC3E}">
        <p14:creationId xmlns:p14="http://schemas.microsoft.com/office/powerpoint/2010/main" val="212142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0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gc5fabcc984_0_78"/>
          <p:cNvSpPr/>
          <p:nvPr/>
        </p:nvSpPr>
        <p:spPr>
          <a:xfrm>
            <a:off x="2758330"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rPr>
              <a:t>Gi tilbake-meldinger</a:t>
            </a:r>
          </a:p>
        </p:txBody>
      </p:sp>
      <p:sp>
        <p:nvSpPr>
          <p:cNvPr id="72" name="Google Shape;72;gc5fabcc984_0_78"/>
          <p:cNvSpPr/>
          <p:nvPr/>
        </p:nvSpPr>
        <p:spPr>
          <a:xfrm>
            <a:off x="7113684"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rPr>
              <a:t>Rollemodell</a:t>
            </a:r>
          </a:p>
        </p:txBody>
      </p:sp>
      <p:sp>
        <p:nvSpPr>
          <p:cNvPr id="74" name="Google Shape;74;gc5fabcc984_0_78"/>
          <p:cNvSpPr/>
          <p:nvPr/>
        </p:nvSpPr>
        <p:spPr>
          <a:xfrm>
            <a:off x="4936007" y="260493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rPr>
              <a:t>Lytte</a:t>
            </a:r>
          </a:p>
        </p:txBody>
      </p:sp>
      <p:sp>
        <p:nvSpPr>
          <p:cNvPr id="75" name="Google Shape;75;gc5fabcc984_0_78"/>
          <p:cNvSpPr/>
          <p:nvPr/>
        </p:nvSpPr>
        <p:spPr>
          <a:xfrm>
            <a:off x="2669924"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rPr>
              <a:t>Empatisk</a:t>
            </a:r>
          </a:p>
        </p:txBody>
      </p:sp>
      <p:sp>
        <p:nvSpPr>
          <p:cNvPr id="76" name="Google Shape;76;gc5fabcc984_0_78"/>
          <p:cNvSpPr/>
          <p:nvPr/>
        </p:nvSpPr>
        <p:spPr>
          <a:xfrm>
            <a:off x="7177427"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endParaRPr>
          </a:p>
        </p:txBody>
      </p:sp>
      <p:sp>
        <p:nvSpPr>
          <p:cNvPr id="77" name="Google Shape;77;gc5fabcc984_0_78"/>
          <p:cNvSpPr/>
          <p:nvPr/>
        </p:nvSpPr>
        <p:spPr>
          <a:xfrm>
            <a:off x="4923676" y="185118"/>
            <a:ext cx="1171095" cy="1223412"/>
          </a:xfrm>
          <a:prstGeom prst="ellipse">
            <a:avLst/>
          </a:prstGeom>
          <a:solidFill>
            <a:srgbClr val="DFECE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b-NO" sz="900" b="1" i="0" u="none" strike="noStrike" kern="0" cap="none" spc="0" normalizeH="0" baseline="0" noProof="0">
                <a:ln>
                  <a:noFill/>
                </a:ln>
                <a:solidFill>
                  <a:srgbClr val="042827"/>
                </a:solidFill>
                <a:effectLst/>
                <a:uLnTx/>
                <a:uFillTx/>
                <a:latin typeface="Arial Nova" panose="020B0504020202020204" pitchFamily="34" charset="0"/>
                <a:cs typeface="Arial"/>
                <a:sym typeface="Arial"/>
              </a:rPr>
              <a:t>Inkludere </a:t>
            </a:r>
          </a:p>
        </p:txBody>
      </p:sp>
      <p:sp>
        <p:nvSpPr>
          <p:cNvPr id="11" name="Tittel 1">
            <a:extLst>
              <a:ext uri="{FF2B5EF4-FFF2-40B4-BE49-F238E27FC236}">
                <a16:creationId xmlns:a16="http://schemas.microsoft.com/office/drawing/2014/main" id="{E0E422F7-92EC-4B56-80B4-9C6C42624AE8}"/>
              </a:ext>
            </a:extLst>
          </p:cNvPr>
          <p:cNvSpPr>
            <a:spLocks noGrp="1"/>
          </p:cNvSpPr>
          <p:nvPr>
            <p:ph type="title"/>
          </p:nvPr>
        </p:nvSpPr>
        <p:spPr>
          <a:xfrm>
            <a:off x="338720" y="542000"/>
            <a:ext cx="2487204" cy="814069"/>
          </a:xfrm>
        </p:spPr>
        <p:txBody>
          <a:bodyPr/>
          <a:lstStyle/>
          <a:p>
            <a:pPr>
              <a:lnSpc>
                <a:spcPct val="115000"/>
              </a:lnSpc>
            </a:pPr>
            <a:r>
              <a:rPr lang="nb-NO" sz="2300">
                <a:solidFill>
                  <a:schemeClr val="tx1"/>
                </a:solidFill>
                <a:latin typeface="Titillium Web"/>
                <a:cs typeface="Titillium Web"/>
              </a:rPr>
              <a:t>Beskrivelse rolleferdigheter</a:t>
            </a:r>
          </a:p>
        </p:txBody>
      </p:sp>
      <p:sp>
        <p:nvSpPr>
          <p:cNvPr id="2" name="TextBox 1">
            <a:extLst>
              <a:ext uri="{FF2B5EF4-FFF2-40B4-BE49-F238E27FC236}">
                <a16:creationId xmlns:a16="http://schemas.microsoft.com/office/drawing/2014/main" id="{DC5D6AD7-CCC6-4808-B1AD-09A8D763D545}"/>
              </a:ext>
            </a:extLst>
          </p:cNvPr>
          <p:cNvSpPr txBox="1"/>
          <p:nvPr/>
        </p:nvSpPr>
        <p:spPr>
          <a:xfrm>
            <a:off x="6854724" y="1489140"/>
            <a:ext cx="20413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Å beslutte handler bl.a om å sette retningen, tydeliggjøre valg, oppsummere, avslutte eller komme videre. Det handler også om tydelighet og ryddighet. Vurder din fremgangsmåte.</a:t>
            </a:r>
          </a:p>
        </p:txBody>
      </p:sp>
      <p:sp>
        <p:nvSpPr>
          <p:cNvPr id="10" name="TextBox 9">
            <a:extLst>
              <a:ext uri="{FF2B5EF4-FFF2-40B4-BE49-F238E27FC236}">
                <a16:creationId xmlns:a16="http://schemas.microsoft.com/office/drawing/2014/main" id="{08C6A962-3324-4450-B296-B699DCC62310}"/>
              </a:ext>
            </a:extLst>
          </p:cNvPr>
          <p:cNvSpPr txBox="1"/>
          <p:nvPr/>
        </p:nvSpPr>
        <p:spPr>
          <a:xfrm>
            <a:off x="4451193" y="1489140"/>
            <a:ext cx="236992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Samskaping at vi gjør ting sammen og spiller hverandre gode er et uttrykk for inkludering. Det styrker eierskap, ansvarlighet, og ikke minst gjennom-føringsevne.  Hvor på skalaen er du? </a:t>
            </a:r>
          </a:p>
        </p:txBody>
      </p:sp>
      <p:sp>
        <p:nvSpPr>
          <p:cNvPr id="12" name="TextBox 11">
            <a:extLst>
              <a:ext uri="{FF2B5EF4-FFF2-40B4-BE49-F238E27FC236}">
                <a16:creationId xmlns:a16="http://schemas.microsoft.com/office/drawing/2014/main" id="{65E2AF0B-338D-432E-9712-B2B111F9EA20}"/>
              </a:ext>
            </a:extLst>
          </p:cNvPr>
          <p:cNvSpPr txBox="1"/>
          <p:nvPr/>
        </p:nvSpPr>
        <p:spPr>
          <a:xfrm>
            <a:off x="2470511" y="1489140"/>
            <a:ext cx="19806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Handler om å se ansatte fra deres ståsted, og å forstå og ivareta ulike perspektiver på en situasjon eller en utfordring. Hvor sterk er din empati?</a:t>
            </a:r>
          </a:p>
        </p:txBody>
      </p:sp>
      <p:sp>
        <p:nvSpPr>
          <p:cNvPr id="13" name="TextBox 12">
            <a:extLst>
              <a:ext uri="{FF2B5EF4-FFF2-40B4-BE49-F238E27FC236}">
                <a16:creationId xmlns:a16="http://schemas.microsoft.com/office/drawing/2014/main" id="{351A7B78-D626-449F-B306-978FBA2A4DA2}"/>
              </a:ext>
            </a:extLst>
          </p:cNvPr>
          <p:cNvSpPr txBox="1"/>
          <p:nvPr/>
        </p:nvSpPr>
        <p:spPr>
          <a:xfrm>
            <a:off x="2183523" y="3850571"/>
            <a:ext cx="24240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En tilbakemelding har som formål å inspirere til forbedring. Kritikk mottas negativt, mens en konstruktiv tilbakemelding gir motparten et  handlingsvalg. Hvordan vurderer du deg selv og din styrke her?</a:t>
            </a:r>
          </a:p>
        </p:txBody>
      </p:sp>
      <p:sp>
        <p:nvSpPr>
          <p:cNvPr id="14" name="TextBox 13">
            <a:extLst>
              <a:ext uri="{FF2B5EF4-FFF2-40B4-BE49-F238E27FC236}">
                <a16:creationId xmlns:a16="http://schemas.microsoft.com/office/drawing/2014/main" id="{4E2431B3-FDA2-4492-9775-ECF9A6800DA0}"/>
              </a:ext>
            </a:extLst>
          </p:cNvPr>
          <p:cNvSpPr txBox="1"/>
          <p:nvPr/>
        </p:nvSpPr>
        <p:spPr>
          <a:xfrm>
            <a:off x="4715832" y="3850571"/>
            <a:ext cx="19970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Å lytte er en bevisst og aktiv handling som i seg selv er inkluderende. Tar vi oss tid til å lytte styrker vi hverandres forståelse og får til bedre samarbeid. Når du lytter skaper du tillit. Hvordan er din lytteevne?</a:t>
            </a:r>
          </a:p>
        </p:txBody>
      </p:sp>
      <p:sp>
        <p:nvSpPr>
          <p:cNvPr id="15" name="TextBox 14">
            <a:extLst>
              <a:ext uri="{FF2B5EF4-FFF2-40B4-BE49-F238E27FC236}">
                <a16:creationId xmlns:a16="http://schemas.microsoft.com/office/drawing/2014/main" id="{440B4ABE-78B4-4F9D-A6B5-F89E7B9CE531}"/>
              </a:ext>
            </a:extLst>
          </p:cNvPr>
          <p:cNvSpPr txBox="1"/>
          <p:nvPr/>
        </p:nvSpPr>
        <p:spPr>
          <a:xfrm>
            <a:off x="6821119" y="3850571"/>
            <a:ext cx="202549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0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Medarbeidere påvirkes  i størst grad av ledere sin atferd og spesifikke handlinger, og i mindre grad av informasjon. Kjenner du tygghet i rollen som leder, verneombud eller tillitsvalgt ? </a:t>
            </a:r>
          </a:p>
        </p:txBody>
      </p:sp>
      <p:sp>
        <p:nvSpPr>
          <p:cNvPr id="3" name="TextBox 2">
            <a:extLst>
              <a:ext uri="{FF2B5EF4-FFF2-40B4-BE49-F238E27FC236}">
                <a16:creationId xmlns:a16="http://schemas.microsoft.com/office/drawing/2014/main" id="{3D4C7339-7F5A-4EE1-B53A-E1509486E60F}"/>
              </a:ext>
            </a:extLst>
          </p:cNvPr>
          <p:cNvSpPr txBox="1"/>
          <p:nvPr/>
        </p:nvSpPr>
        <p:spPr>
          <a:xfrm>
            <a:off x="335247" y="2023940"/>
            <a:ext cx="184827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Rolleferdigheter er noe som utvikles over tid. Vi har alle våre styrker og  områder vi kan utvikle og styrke.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000000"/>
                </a:solidFill>
                <a:effectLst/>
                <a:uLnTx/>
                <a:uFillTx/>
                <a:latin typeface="Arial Nova" panose="020B0504020202020204" pitchFamily="34" charset="0"/>
                <a:ea typeface="Open Sans" panose="020B0604020202020204" charset="0"/>
                <a:cs typeface="Open Sans" panose="020B0604020202020204" charset="0"/>
                <a:sym typeface="Arial"/>
              </a:rPr>
              <a:t>Hva med deg?</a:t>
            </a:r>
          </a:p>
        </p:txBody>
      </p:sp>
      <p:sp>
        <p:nvSpPr>
          <p:cNvPr id="4" name="TextBox 3">
            <a:extLst>
              <a:ext uri="{FF2B5EF4-FFF2-40B4-BE49-F238E27FC236}">
                <a16:creationId xmlns:a16="http://schemas.microsoft.com/office/drawing/2014/main" id="{8DDAD1E1-89C7-446D-87A8-7ACEFEA66808}"/>
              </a:ext>
            </a:extLst>
          </p:cNvPr>
          <p:cNvSpPr txBox="1"/>
          <p:nvPr/>
        </p:nvSpPr>
        <p:spPr>
          <a:xfrm>
            <a:off x="7248319" y="587765"/>
            <a:ext cx="11710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900" b="1" i="0" u="none" strike="noStrike" kern="0" cap="none" spc="0" normalizeH="0" baseline="0" noProof="0">
                <a:ln>
                  <a:noFill/>
                </a:ln>
                <a:solidFill>
                  <a:srgbClr val="000000"/>
                </a:solidFill>
                <a:effectLst/>
                <a:uLnTx/>
                <a:uFillTx/>
                <a:latin typeface="Arial Nova" panose="020B0504020202020204" pitchFamily="34" charset="0"/>
                <a:cs typeface="Arial"/>
                <a:sym typeface="Arial"/>
              </a:rPr>
              <a:t>Ta beslutninger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p:txBody>
          <a:bodyPr>
            <a:normAutofit fontScale="90000"/>
          </a:bodyPr>
          <a:lstStyle/>
          <a:p>
            <a:r>
              <a:rPr lang="nb-NO"/>
              <a:t>Oppgave 1</a:t>
            </a:r>
            <a:br>
              <a:rPr lang="nb-NO"/>
            </a:br>
            <a:r>
              <a:rPr lang="nb-NO"/>
              <a:t>Våre jobbressurser</a:t>
            </a:r>
          </a:p>
        </p:txBody>
      </p:sp>
    </p:spTree>
    <p:extLst>
      <p:ext uri="{BB962C8B-B14F-4D97-AF65-F5344CB8AC3E}">
        <p14:creationId xmlns:p14="http://schemas.microsoft.com/office/powerpoint/2010/main" val="38480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FFFFFF"/>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545079"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a:ln>
                    <a:noFill/>
                  </a:ln>
                  <a:solidFill>
                    <a:srgbClr val="042827"/>
                  </a:solidFill>
                  <a:effectLst/>
                  <a:uLnTx/>
                  <a:uFillTx/>
                  <a:latin typeface="Titillium Web"/>
                  <a:sym typeface="Arial"/>
                </a:rPr>
              </a:br>
              <a:r>
                <a:rPr kumimoji="0" lang="nb-NO" sz="1200" b="1" i="0" u="none" strike="noStrike" kern="0" cap="none" spc="0" normalizeH="0" baseline="0" noProof="0">
                  <a:ln>
                    <a:noFill/>
                  </a:ln>
                  <a:solidFill>
                    <a:srgbClr val="FFFFFF"/>
                  </a:solidFill>
                  <a:effectLst/>
                  <a:uLnTx/>
                  <a:uFillTx/>
                  <a:latin typeface="Titillium Web"/>
                  <a:sym typeface="Arial"/>
                </a:rPr>
                <a:t>Ønsket Resultat</a:t>
              </a:r>
              <a:endParaRPr kumimoji="0" lang="nb-NO" sz="1400" b="1" i="0" u="none" strike="noStrike" kern="0" cap="none" spc="0" normalizeH="0" baseline="0" noProof="0">
                <a:ln>
                  <a:noFill/>
                </a:ln>
                <a:solidFill>
                  <a:srgbClr val="FFFFFF"/>
                </a:solidFill>
                <a:effectLst/>
                <a:uLnTx/>
                <a:uFillTx/>
                <a:latin typeface="Titillium Web"/>
                <a:sym typeface="Arial"/>
              </a:endParaRPr>
            </a:p>
          </p:txBody>
        </p:sp>
      </p:grpSp>
      <p:sp>
        <p:nvSpPr>
          <p:cNvPr id="26" name="Rectangle 25">
            <a:extLst>
              <a:ext uri="{FF2B5EF4-FFF2-40B4-BE49-F238E27FC236}">
                <a16:creationId xmlns:a16="http://schemas.microsoft.com/office/drawing/2014/main" id="{3495733E-4AE1-453F-BBFF-4F7227AC871D}"/>
              </a:ext>
            </a:extLst>
          </p:cNvPr>
          <p:cNvSpPr/>
          <p:nvPr/>
        </p:nvSpPr>
        <p:spPr>
          <a:xfrm>
            <a:off x="6931423"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Title 1">
            <a:extLst>
              <a:ext uri="{FF2B5EF4-FFF2-40B4-BE49-F238E27FC236}">
                <a16:creationId xmlns:a16="http://schemas.microsoft.com/office/drawing/2014/main" id="{13CF389E-0FC5-4D5C-B885-4581DB8FE9D5}"/>
              </a:ext>
            </a:extLst>
          </p:cNvPr>
          <p:cNvSpPr txBox="1">
            <a:spLocks/>
          </p:cNvSpPr>
          <p:nvPr/>
        </p:nvSpPr>
        <p:spPr>
          <a:xfrm>
            <a:off x="684634" y="219261"/>
            <a:ext cx="6915150" cy="452544"/>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377" rtl="0" eaLnBrk="1" fontAlgn="auto" latinLnBrk="0" hangingPunct="1">
              <a:lnSpc>
                <a:spcPct val="90000"/>
              </a:lnSpc>
              <a:spcBef>
                <a:spcPct val="0"/>
              </a:spcBef>
              <a:spcAft>
                <a:spcPts val="0"/>
              </a:spcAft>
              <a:buClr>
                <a:srgbClr val="000000"/>
              </a:buClr>
              <a:buSzTx/>
              <a:buFont typeface="Arial"/>
              <a:buNone/>
              <a:tabLst/>
              <a:defRPr/>
            </a:pPr>
            <a:r>
              <a:rPr kumimoji="0" lang="nb-NO" sz="1875" b="1" i="0" u="none" strike="noStrike" kern="1200" cap="none" spc="0" normalizeH="0" baseline="0" noProof="0">
                <a:ln>
                  <a:noFill/>
                </a:ln>
                <a:solidFill>
                  <a:srgbClr val="007078"/>
                </a:solidFill>
                <a:effectLst/>
                <a:uLnTx/>
                <a:uFillTx/>
                <a:latin typeface="Helvetica Neue" panose="02000503000000020004" pitchFamily="2" charset="0"/>
                <a:sym typeface="Arial"/>
              </a:rPr>
              <a:t>Gruppeoppgave 1: Jobbressurser</a:t>
            </a:r>
          </a:p>
        </p:txBody>
      </p:sp>
      <p:grpSp>
        <p:nvGrpSpPr>
          <p:cNvPr id="28" name="Group 27">
            <a:extLst>
              <a:ext uri="{FF2B5EF4-FFF2-40B4-BE49-F238E27FC236}">
                <a16:creationId xmlns:a16="http://schemas.microsoft.com/office/drawing/2014/main" id="{562572EF-8BE0-4F1A-8F41-B225AC7D1548}"/>
              </a:ext>
            </a:extLst>
          </p:cNvPr>
          <p:cNvGrpSpPr/>
          <p:nvPr/>
        </p:nvGrpSpPr>
        <p:grpSpPr>
          <a:xfrm>
            <a:off x="599474" y="3663429"/>
            <a:ext cx="2114716" cy="364639"/>
            <a:chOff x="3485826" y="1683982"/>
            <a:chExt cx="2656628" cy="781990"/>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0363" y="1933958"/>
              <a:ext cx="2015009" cy="532014"/>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042827"/>
                  </a:solidFill>
                  <a:effectLst/>
                  <a:uLnTx/>
                  <a:uFillTx/>
                  <a:latin typeface="Titillium Web"/>
                  <a:sym typeface="Arial"/>
                </a:rPr>
              </a:br>
              <a:r>
                <a:rPr kumimoji="0" lang="nb-NO" sz="1200" b="1" i="0" u="none" strike="noStrike" kern="0" cap="none" spc="0" normalizeH="0" baseline="0" noProof="0" dirty="0">
                  <a:ln>
                    <a:noFill/>
                  </a:ln>
                  <a:solidFill>
                    <a:srgbClr val="FFFFFF"/>
                  </a:solidFill>
                  <a:effectLst/>
                  <a:uLnTx/>
                  <a:uFillTx/>
                  <a:latin typeface="Titillium Web"/>
                  <a:sym typeface="Arial"/>
                </a:rPr>
                <a:t>Agenda</a:t>
              </a:r>
              <a:endParaRPr kumimoji="0" lang="nb-NO" sz="1400" b="1" i="0" u="none" strike="noStrike" kern="0" cap="none" spc="0" normalizeH="0" baseline="0" noProof="0" dirty="0">
                <a:ln>
                  <a:noFill/>
                </a:ln>
                <a:solidFill>
                  <a:srgbClr val="FFFFFF"/>
                </a:solidFill>
                <a:effectLst/>
                <a:uLnTx/>
                <a:uFillTx/>
                <a:latin typeface="Titillium Web"/>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39680" y="3972399"/>
            <a:ext cx="209524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TID</a:t>
            </a: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30 minutter</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dirty="0" err="1">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Fasilitator</a:t>
            </a: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IA-rådgiver </a:t>
            </a:r>
          </a:p>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nb-NO" sz="900" b="1"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Referent</a:t>
            </a:r>
            <a:r>
              <a:rPr kumimoji="0" lang="nb-NO" sz="900" b="0" i="0" u="none" strike="noStrike" kern="0" cap="none" spc="0" normalizeH="0" baseline="0" noProof="0" dirty="0">
                <a:ln>
                  <a:noFill/>
                </a:ln>
                <a:solidFill>
                  <a:srgbClr val="FFFFFF"/>
                </a:solidFill>
                <a:effectLst/>
                <a:uLnTx/>
                <a:uFillTx/>
                <a:latin typeface="Open Sans" panose="020B0604020202020204" charset="0"/>
                <a:ea typeface="Open Sans" panose="020B0604020202020204" charset="0"/>
                <a:cs typeface="Open Sans" panose="020B0604020202020204" charset="0"/>
                <a:sym typeface="Arial"/>
              </a:rPr>
              <a:t>: Velg en  i gruppen til å notere, og presentere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Reflektere over de faktorer som skaper et godt arbeidsmiljø og hvordan hver av dere  bidrar til å levendgjøre disse faktorene. </a:t>
            </a:r>
          </a:p>
        </p:txBody>
      </p:sp>
      <p:sp>
        <p:nvSpPr>
          <p:cNvPr id="35" name="TextBox 34">
            <a:extLst>
              <a:ext uri="{FF2B5EF4-FFF2-40B4-BE49-F238E27FC236}">
                <a16:creationId xmlns:a16="http://schemas.microsoft.com/office/drawing/2014/main" id="{B88D36AC-3290-4A7B-BAEC-A68E2D2FA330}"/>
              </a:ext>
            </a:extLst>
          </p:cNvPr>
          <p:cNvSpPr txBox="1"/>
          <p:nvPr/>
        </p:nvSpPr>
        <p:spPr>
          <a:xfrm>
            <a:off x="536063" y="2997625"/>
            <a:ext cx="209524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kumimoji="0" lang="nb-NO" sz="900" b="0" i="0" u="none" strike="noStrike" kern="0" cap="none" spc="0" normalizeH="0" baseline="0" noProof="0">
                <a:ln>
                  <a:noFill/>
                </a:ln>
                <a:solidFill>
                  <a:srgbClr val="FFFFFF"/>
                </a:solidFill>
                <a:effectLst/>
                <a:uLnTx/>
                <a:uFillTx/>
                <a:latin typeface="Open Sans" panose="020B0604020202020204" charset="0"/>
                <a:ea typeface="Open Sans" panose="020B0604020202020204" charset="0"/>
                <a:cs typeface="Open Sans" panose="020B0604020202020204" charset="0"/>
                <a:sym typeface="Open Sans"/>
              </a:rPr>
              <a:t>Dere skal ha skrevet ned alle positive faktorerer ( grønne ballonger) dere har snakket om, samt eksempler fra deres arbeidsplass. </a:t>
            </a: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6945157" y="1681501"/>
            <a:ext cx="1729046"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c) Gruppesamtale: </a:t>
            </a:r>
            <a:r>
              <a:rPr kumimoji="0" lang="nb-NO" sz="1000" b="1" i="0" u="none" strike="noStrike" kern="0" cap="none" spc="0" normalizeH="0" baseline="0" noProof="0">
                <a:ln>
                  <a:noFill/>
                </a:ln>
                <a:solidFill>
                  <a:srgbClr val="042827"/>
                </a:solidFill>
                <a:effectLst/>
                <a:uLnTx/>
                <a:uFillTx/>
                <a:latin typeface="Open Sans"/>
                <a:ea typeface="Open Sans"/>
                <a:cs typeface="Open Sans"/>
                <a:sym typeface="Open Sans"/>
              </a:rPr>
              <a:t>Sammenlign de positive faktorene hver enkelt har valgt</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rPr>
              <a:t>Start med å la hver og en presentere sine svar åp oppgave a) og b) over.</a:t>
            </a:r>
          </a:p>
          <a:p>
            <a:pPr>
              <a:buClr>
                <a:srgbClr val="5B6670"/>
              </a:buClr>
              <a:defRPr/>
            </a:pPr>
            <a:r>
              <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rPr>
              <a:t>Har dere</a:t>
            </a:r>
            <a:r>
              <a:rPr lang="nb-NO">
                <a:solidFill>
                  <a:srgbClr val="042827"/>
                </a:solidFill>
              </a:rPr>
              <a:t> </a:t>
            </a:r>
            <a:r>
              <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rPr>
              <a:t> en eller flere faktorer felles? Reflekter sammen om faktor</a:t>
            </a:r>
            <a:r>
              <a:rPr lang="nb-NO">
                <a:solidFill>
                  <a:srgbClr val="042827"/>
                </a:solidFill>
              </a:rPr>
              <a:t>/</a:t>
            </a:r>
            <a:r>
              <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rPr>
              <a:t>ene og hvordan dere sammen kan bidra til å levende-gjøre dem. Dersom dere ikke har noen felles faktorer så velg 1 faktor hver.</a:t>
            </a:r>
            <a:r>
              <a:rPr lang="nb-NO">
                <a:solidFill>
                  <a:srgbClr val="042827"/>
                </a:solidFill>
              </a:rPr>
              <a:t> </a:t>
            </a:r>
            <a:endParaRPr kumimoji="0" lang="nb-NO" sz="1000" b="0" i="0" u="none" strike="noStrike" kern="0" cap="none" spc="0" normalizeH="0" baseline="0" noProof="0">
              <a:ln>
                <a:noFill/>
              </a:ln>
              <a:solidFill>
                <a:srgbClr val="042827"/>
              </a:solidFill>
              <a:effectLst/>
              <a:uLnTx/>
              <a:uFillTx/>
              <a:latin typeface="Open Sans"/>
              <a:ea typeface="Open Sans"/>
              <a:cs typeface="Open Sans"/>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37" name="Text Placeholder 4">
            <a:extLst>
              <a:ext uri="{FF2B5EF4-FFF2-40B4-BE49-F238E27FC236}">
                <a16:creationId xmlns:a16="http://schemas.microsoft.com/office/drawing/2014/main" id="{981881ED-3136-4EA3-8FB2-B4DDCF7B53B3}"/>
              </a:ext>
            </a:extLst>
          </p:cNvPr>
          <p:cNvSpPr txBox="1">
            <a:spLocks/>
          </p:cNvSpPr>
          <p:nvPr/>
        </p:nvSpPr>
        <p:spPr>
          <a:xfrm>
            <a:off x="538226" y="864100"/>
            <a:ext cx="4106701" cy="5058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900" b="0" i="0" u="none" strike="noStrike" kern="0" cap="none" spc="0" normalizeH="0" baseline="0" noProof="0">
                <a:ln>
                  <a:noFill/>
                </a:ln>
                <a:solidFill>
                  <a:srgbClr val="2D7C81"/>
                </a:solidFill>
                <a:effectLst/>
                <a:uLnTx/>
                <a:uFillTx/>
                <a:latin typeface="Open Sans" panose="020B0604020202020204" charset="0"/>
                <a:ea typeface="Open Sans" panose="020B0604020202020204" charset="0"/>
                <a:cs typeface="Open Sans" panose="020B0604020202020204" charset="0"/>
                <a:sym typeface="Open Sans"/>
              </a:rPr>
              <a:t>Oppgaven handler om jobbressurser – altså de grønne balongene i modellen.  Vi tar fatt i jobbkravene( Blå dråper) senere i dag.  </a:t>
            </a:r>
          </a:p>
        </p:txBody>
      </p:sp>
      <p:sp>
        <p:nvSpPr>
          <p:cNvPr id="38" name="Rectangle 37">
            <a:extLst>
              <a:ext uri="{FF2B5EF4-FFF2-40B4-BE49-F238E27FC236}">
                <a16:creationId xmlns:a16="http://schemas.microsoft.com/office/drawing/2014/main" id="{7EC034E7-FF6F-43DF-8F0F-0E6018ED68A0}"/>
              </a:ext>
            </a:extLst>
          </p:cNvPr>
          <p:cNvSpPr/>
          <p:nvPr/>
        </p:nvSpPr>
        <p:spPr>
          <a:xfrm>
            <a:off x="2977848"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2951280" y="1681501"/>
            <a:ext cx="1819690"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a) </a:t>
            </a: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Individuell:</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Hvilke faktorer beskriver arbeidsmiljøet hos dere? </a:t>
            </a:r>
            <a:b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b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Velg 1-3 faktorer som representerer din arbeidsplass på en god måte. Ved at du kan si: </a:t>
            </a:r>
            <a:b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b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«Vi praktiserer faktoren </a:t>
            </a:r>
            <a:r>
              <a:rPr kumimoji="0" lang="nb-NO" sz="1000" b="0" i="1"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trygghet</a:t>
            </a: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 på arbeidsplassen vår på en god / svært god måte»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4993091"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5006825" y="1681500"/>
            <a:ext cx="1729046" cy="2092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b) Individuell:</a:t>
            </a:r>
            <a:b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br>
            <a:r>
              <a:rPr kumimoji="0" lang="nb-NO" sz="1000" b="1"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Hva konkret gjør du for å levendegjøre ressursene i hverdagen?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lang="nb-NO" b="1">
              <a:solidFill>
                <a:srgbClr val="042827"/>
              </a:solidFill>
              <a:latin typeface="Open Sans" panose="020B0604020202020204" charset="0"/>
              <a:ea typeface="Open Sans" panose="020B060402020202020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rPr>
              <a:t>Ta fatt i en av faktorene du har valgt ut - f.eks tillit. Reflekter over hvordan nettopp du bidrar til å levendegjøre denne faktoren på arbeids-plassen din?</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a:ln>
                <a:noFill/>
              </a:ln>
              <a:solidFill>
                <a:srgbClr val="042827"/>
              </a:solidFill>
              <a:effectLst/>
              <a:uLnTx/>
              <a:uFillTx/>
              <a:latin typeface="Open Sans" panose="020B0604020202020204" charset="0"/>
              <a:ea typeface="Open Sans" panose="020B0604020202020204" charset="0"/>
              <a:cs typeface="Open Sans" panose="020B0604020202020204" charset="0"/>
              <a:sym typeface="Open Sans"/>
            </a:endParaRPr>
          </a:p>
        </p:txBody>
      </p:sp>
      <p:pic>
        <p:nvPicPr>
          <p:cNvPr id="42" name="Picture 41">
            <a:extLst>
              <a:ext uri="{FF2B5EF4-FFF2-40B4-BE49-F238E27FC236}">
                <a16:creationId xmlns:a16="http://schemas.microsoft.com/office/drawing/2014/main" id="{A5E64FA3-6537-4B67-ACBB-0EA5B85A44D2}"/>
              </a:ext>
            </a:extLst>
          </p:cNvPr>
          <p:cNvPicPr>
            <a:picLocks noChangeAspect="1"/>
          </p:cNvPicPr>
          <p:nvPr/>
        </p:nvPicPr>
        <p:blipFill>
          <a:blip r:embed="rId3"/>
          <a:stretch>
            <a:fillRect/>
          </a:stretch>
        </p:blipFill>
        <p:spPr>
          <a:xfrm>
            <a:off x="7529040" y="7881"/>
            <a:ext cx="1568034" cy="1085821"/>
          </a:xfrm>
          <a:prstGeom prst="rect">
            <a:avLst/>
          </a:prstGeom>
        </p:spPr>
      </p:pic>
      <p:sp>
        <p:nvSpPr>
          <p:cNvPr id="3" name="TextBox 2">
            <a:extLst>
              <a:ext uri="{FF2B5EF4-FFF2-40B4-BE49-F238E27FC236}">
                <a16:creationId xmlns:a16="http://schemas.microsoft.com/office/drawing/2014/main" id="{6B333A84-0959-4BA4-B2D6-56F287E17059}"/>
              </a:ext>
            </a:extLst>
          </p:cNvPr>
          <p:cNvSpPr txBox="1"/>
          <p:nvPr/>
        </p:nvSpPr>
        <p:spPr>
          <a:xfrm>
            <a:off x="3453467" y="1418646"/>
            <a:ext cx="7094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5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5516627" y="1418051"/>
            <a:ext cx="7094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5 min</a:t>
            </a:r>
          </a:p>
        </p:txBody>
      </p:sp>
      <p:sp>
        <p:nvSpPr>
          <p:cNvPr id="45" name="TextBox 44">
            <a:extLst>
              <a:ext uri="{FF2B5EF4-FFF2-40B4-BE49-F238E27FC236}">
                <a16:creationId xmlns:a16="http://schemas.microsoft.com/office/drawing/2014/main" id="{7E531411-D3E6-4F85-8D1A-18C6456A6E07}"/>
              </a:ext>
            </a:extLst>
          </p:cNvPr>
          <p:cNvSpPr txBox="1"/>
          <p:nvPr/>
        </p:nvSpPr>
        <p:spPr>
          <a:xfrm>
            <a:off x="7353359" y="1418050"/>
            <a:ext cx="1027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a:ln>
                  <a:noFill/>
                </a:ln>
                <a:solidFill>
                  <a:srgbClr val="2D7C81"/>
                </a:solidFill>
                <a:effectLst/>
                <a:uLnTx/>
                <a:uFillTx/>
                <a:latin typeface="Arial"/>
                <a:cs typeface="Arial"/>
                <a:sym typeface="Arial"/>
              </a:rPr>
              <a:t>20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594301" y="2677202"/>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594301" y="3831395"/>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D96123-AD2F-41C7-8815-F4EE407610E3}"/>
              </a:ext>
            </a:extLst>
          </p:cNvPr>
          <p:cNvCxnSpPr>
            <a:cxnSpLocks/>
          </p:cNvCxnSpPr>
          <p:nvPr/>
        </p:nvCxnSpPr>
        <p:spPr>
          <a:xfrm>
            <a:off x="594301" y="4831098"/>
            <a:ext cx="21147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3D5C4F-6CED-49AA-81ED-5C732478C95F}"/>
              </a:ext>
            </a:extLst>
          </p:cNvPr>
          <p:cNvCxnSpPr>
            <a:cxnSpLocks/>
          </p:cNvCxnSpPr>
          <p:nvPr/>
        </p:nvCxnSpPr>
        <p:spPr>
          <a:xfrm>
            <a:off x="594301" y="1701133"/>
            <a:ext cx="211471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xEl>
                                              <p:pRg st="2" end="2"/>
                                            </p:txEl>
                                          </p:spTgt>
                                        </p:tgtEl>
                                        <p:attrNameLst>
                                          <p:attrName>style.visibility</p:attrName>
                                        </p:attrNameLst>
                                      </p:cBhvr>
                                      <p:to>
                                        <p:strVal val="visible"/>
                                      </p:to>
                                    </p:set>
                                    <p:animEffect transition="in" filter="fade">
                                      <p:cBhvr>
                                        <p:cTn id="10" dur="500"/>
                                        <p:tgtEl>
                                          <p:spTgt spid="3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xEl>
                                              <p:pRg st="3" end="3"/>
                                            </p:txEl>
                                          </p:spTgt>
                                        </p:tgtEl>
                                        <p:attrNameLst>
                                          <p:attrName>style.visibility</p:attrName>
                                        </p:attrNameLst>
                                      </p:cBhvr>
                                      <p:to>
                                        <p:strVal val="visible"/>
                                      </p:to>
                                    </p:set>
                                    <p:animEffect transition="in" filter="fade">
                                      <p:cBhvr>
                                        <p:cTn id="13" dur="500"/>
                                        <p:tgtEl>
                                          <p:spTgt spid="3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297665079"/>
              </p:ext>
            </p:extLst>
          </p:nvPr>
        </p:nvGraphicFramePr>
        <p:xfrm>
          <a:off x="820250" y="1250950"/>
          <a:ext cx="6698150" cy="2763177"/>
        </p:xfrm>
        <a:graphic>
          <a:graphicData uri="http://schemas.openxmlformats.org/drawingml/2006/table">
            <a:tbl>
              <a:tblPr firstRow="1" bandRow="1">
                <a:tableStyleId>{F5AB1C69-6EDB-4FF4-983F-18BD219EF322}</a:tableStyleId>
              </a:tblPr>
              <a:tblGrid>
                <a:gridCol w="3256450">
                  <a:extLst>
                    <a:ext uri="{9D8B030D-6E8A-4147-A177-3AD203B41FA5}">
                      <a16:colId xmlns:a16="http://schemas.microsoft.com/office/drawing/2014/main" val="3455149515"/>
                    </a:ext>
                  </a:extLst>
                </a:gridCol>
                <a:gridCol w="3441700">
                  <a:extLst>
                    <a:ext uri="{9D8B030D-6E8A-4147-A177-3AD203B41FA5}">
                      <a16:colId xmlns:a16="http://schemas.microsoft.com/office/drawing/2014/main" val="4197099334"/>
                    </a:ext>
                  </a:extLst>
                </a:gridCol>
              </a:tblGrid>
              <a:tr h="379094">
                <a:tc>
                  <a:txBody>
                    <a:bodyPr/>
                    <a:lstStyle/>
                    <a:p>
                      <a:pPr algn="ctr"/>
                      <a:r>
                        <a:rPr lang="nb-NO" sz="1200">
                          <a:solidFill>
                            <a:schemeClr val="bg1"/>
                          </a:solidFill>
                          <a:latin typeface="Open Sans" panose="020B0604020202020204" charset="0"/>
                          <a:ea typeface="Open Sans" panose="020B0604020202020204" charset="0"/>
                          <a:cs typeface="Open Sans" panose="020B0604020202020204" charset="0"/>
                        </a:rPr>
                        <a:t>A) </a:t>
                      </a:r>
                      <a:r>
                        <a:rPr lang="nb-NO" sz="1200" b="1">
                          <a:solidFill>
                            <a:schemeClr val="bg1"/>
                          </a:solidFill>
                          <a:latin typeface="Open Sans" panose="020B0604020202020204" charset="0"/>
                          <a:ea typeface="Open Sans" panose="020B0604020202020204" charset="0"/>
                          <a:cs typeface="Open Sans" panose="020B0604020202020204" charset="0"/>
                        </a:rPr>
                        <a:t>Hvilke faktorer beskriver arbeidsmiljøet hos dere? </a:t>
                      </a:r>
                      <a:endParaRPr lang="nb-NO" sz="1200">
                        <a:solidFill>
                          <a:schemeClr val="bg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b-NO" sz="1200" b="1">
                          <a:solidFill>
                            <a:schemeClr val="bg1"/>
                          </a:solidFill>
                          <a:latin typeface="Open Sans" panose="020B0604020202020204" charset="0"/>
                          <a:ea typeface="Open Sans" panose="020B0604020202020204" charset="0"/>
                          <a:cs typeface="Open Sans" panose="020B0604020202020204" charset="0"/>
                        </a:rPr>
                        <a:t>B) Hva konkret gjør du for å levendegjøre ressursene i hverdagen? </a:t>
                      </a:r>
                      <a:endParaRPr lang="nb-NO" sz="1200" b="1">
                        <a:solidFill>
                          <a:schemeClr val="bg1"/>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nb-NO" sz="1200">
                        <a:solidFill>
                          <a:schemeClr val="tx1"/>
                        </a:solidFill>
                        <a:latin typeface="Open Sans" panose="020B0604020202020204" charset="0"/>
                        <a:ea typeface="Open Sans" panose="020B0604020202020204" charset="0"/>
                        <a:cs typeface="Open Sans" panose="020B060402020202020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51701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1000">
                          <a:solidFill>
                            <a:schemeClr val="tx1"/>
                          </a:solidFill>
                          <a:latin typeface="Open Sans" panose="020B0604020202020204" charset="0"/>
                          <a:ea typeface="Open Sans" panose="020B0604020202020204" charset="0"/>
                          <a:cs typeface="Open Sans" panose="020B0604020202020204" charset="0"/>
                        </a:rPr>
                        <a:t>Velg 1-3 faktorer som representerer din arbeidsplass på en god måte, ved at du f.eks. kan si: «Vi praktiserer faktoren </a:t>
                      </a:r>
                      <a:r>
                        <a:rPr lang="nb-NO" sz="1000" i="1">
                          <a:solidFill>
                            <a:schemeClr val="tx1"/>
                          </a:solidFill>
                          <a:latin typeface="Open Sans" panose="020B0604020202020204" charset="0"/>
                          <a:ea typeface="Open Sans" panose="020B0604020202020204" charset="0"/>
                          <a:cs typeface="Open Sans" panose="020B0604020202020204" charset="0"/>
                        </a:rPr>
                        <a:t>trygghet</a:t>
                      </a:r>
                      <a:r>
                        <a:rPr lang="nb-NO" sz="1000">
                          <a:solidFill>
                            <a:schemeClr val="tx1"/>
                          </a:solidFill>
                          <a:latin typeface="Open Sans" panose="020B0604020202020204" charset="0"/>
                          <a:ea typeface="Open Sans" panose="020B0604020202020204" charset="0"/>
                          <a:cs typeface="Open Sans" panose="020B0604020202020204" charset="0"/>
                        </a:rPr>
                        <a:t> på arbeidsplassen vår på en god / svært god måte»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000">
                          <a:solidFill>
                            <a:schemeClr val="tx1"/>
                          </a:solidFill>
                          <a:latin typeface="Open Sans" panose="020B0604020202020204" charset="0"/>
                          <a:ea typeface="Open Sans" panose="020B0604020202020204" charset="0"/>
                          <a:cs typeface="Open Sans" panose="020B0604020202020204" charset="0"/>
                        </a:rPr>
                        <a:t>Ta fatt i en av faktorene du har valgt ut - f.eks tillit. Reflekter over hvordan nettopp du bidrar til å levendegjøre denne faktoren på arbeids-plassen din?</a:t>
                      </a:r>
                    </a:p>
                    <a:p>
                      <a:endParaRPr lang="nb-NO" sz="1000"/>
                    </a:p>
                  </a:txBody>
                  <a:tcPr marL="51435" marR="51435" marT="25718" marB="2571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48335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Fyll ut..</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900" b="0" i="1">
                          <a:solidFill>
                            <a:schemeClr val="tx1"/>
                          </a:solidFill>
                          <a:cs typeface="Open Sans" panose="020B0604020202020204" charset="0"/>
                          <a:sym typeface="Arial"/>
                        </a:rPr>
                        <a:t>Fyll ut...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r h="4646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i="1">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b-NO" sz="900" b="0">
                          <a:solidFill>
                            <a:schemeClr val="tx1"/>
                          </a:solidFill>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442873"/>
                  </a:ext>
                </a:extLst>
              </a:tr>
              <a:tr h="4016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a:solidFill>
                            <a:schemeClr val="tx1"/>
                          </a:solidFill>
                          <a:cs typeface="Open Sans" panose="020B0604020202020204" charset="0"/>
                          <a:sym typeface="Arial"/>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b-NO" sz="900" b="0">
                          <a:solidFill>
                            <a:schemeClr val="tx1"/>
                          </a:solidFill>
                        </a:rPr>
                        <a: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1530814"/>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chemeClr val="accent2"/>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t>
              </a:r>
              <a:r>
                <a:rPr kumimoji="0" lang="nb-NO" sz="2025" b="1" i="0" u="none" strike="noStrike" kern="1200" cap="none" spc="0" normalizeH="0" baseline="0" noProof="0">
                  <a:ln>
                    <a:noFill/>
                  </a:ln>
                  <a:solidFill>
                    <a:srgbClr val="FFFFFF"/>
                  </a:solidFill>
                  <a:effectLst/>
                  <a:uLnTx/>
                  <a:uFillTx/>
                  <a:latin typeface="Calibri" panose="020F0502020204030204"/>
                  <a:ea typeface="+mn-ea"/>
                  <a:cs typeface="Arial"/>
                  <a:sym typeface="Arial"/>
                </a:rPr>
                <a:t>A</a:t>
              </a: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t>Individuell oppgave: Jobbressurser</a:t>
            </a:r>
          </a:p>
        </p:txBody>
      </p:sp>
      <p:pic>
        <p:nvPicPr>
          <p:cNvPr id="7" name="Picture 6">
            <a:extLst>
              <a:ext uri="{FF2B5EF4-FFF2-40B4-BE49-F238E27FC236}">
                <a16:creationId xmlns:a16="http://schemas.microsoft.com/office/drawing/2014/main" id="{6B5E2859-E4EB-4189-8004-A7B3F7748C96}"/>
              </a:ext>
            </a:extLst>
          </p:cNvPr>
          <p:cNvPicPr>
            <a:picLocks noChangeAspect="1"/>
          </p:cNvPicPr>
          <p:nvPr/>
        </p:nvPicPr>
        <p:blipFill>
          <a:blip r:embed="rId2"/>
          <a:stretch>
            <a:fillRect/>
          </a:stretch>
        </p:blipFill>
        <p:spPr>
          <a:xfrm>
            <a:off x="7529040" y="7881"/>
            <a:ext cx="1568034" cy="1085821"/>
          </a:xfrm>
          <a:prstGeom prst="rect">
            <a:avLst/>
          </a:prstGeom>
        </p:spPr>
      </p:pic>
    </p:spTree>
    <p:extLst>
      <p:ext uri="{BB962C8B-B14F-4D97-AF65-F5344CB8AC3E}">
        <p14:creationId xmlns:p14="http://schemas.microsoft.com/office/powerpoint/2010/main" val="281836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309DC2A-8F44-423D-88BB-5526112ECF0F}"/>
              </a:ext>
            </a:extLst>
          </p:cNvPr>
          <p:cNvGraphicFramePr>
            <a:graphicFrameLocks noGrp="1"/>
          </p:cNvGraphicFramePr>
          <p:nvPr>
            <p:extLst>
              <p:ext uri="{D42A27DB-BD31-4B8C-83A1-F6EECF244321}">
                <p14:modId xmlns:p14="http://schemas.microsoft.com/office/powerpoint/2010/main" val="2915200426"/>
              </p:ext>
            </p:extLst>
          </p:nvPr>
        </p:nvGraphicFramePr>
        <p:xfrm>
          <a:off x="820250" y="1250949"/>
          <a:ext cx="5967900" cy="3018010"/>
        </p:xfrm>
        <a:graphic>
          <a:graphicData uri="http://schemas.openxmlformats.org/drawingml/2006/table">
            <a:tbl>
              <a:tblPr firstRow="1" bandRow="1">
                <a:tableStyleId>{F5AB1C69-6EDB-4FF4-983F-18BD219EF322}</a:tableStyleId>
              </a:tblPr>
              <a:tblGrid>
                <a:gridCol w="5967900">
                  <a:extLst>
                    <a:ext uri="{9D8B030D-6E8A-4147-A177-3AD203B41FA5}">
                      <a16:colId xmlns:a16="http://schemas.microsoft.com/office/drawing/2014/main" val="3455149515"/>
                    </a:ext>
                  </a:extLst>
                </a:gridCol>
              </a:tblGrid>
              <a:tr h="491978">
                <a:tc>
                  <a:txBody>
                    <a:bodyPr/>
                    <a:lstStyle/>
                    <a:p>
                      <a:pPr algn="ctr"/>
                      <a:r>
                        <a:rPr lang="nb-NO" sz="1200" b="1">
                          <a:solidFill>
                            <a:schemeClr val="bg1"/>
                          </a:solidFill>
                          <a:latin typeface="Open Sans" panose="020B0604020202020204" charset="0"/>
                          <a:ea typeface="Open Sans" panose="020B0604020202020204" charset="0"/>
                          <a:cs typeface="Open Sans" panose="020B0604020202020204" charset="0"/>
                        </a:rPr>
                        <a:t>C) Gruppesamtale: </a:t>
                      </a:r>
                      <a:r>
                        <a:rPr lang="nb-NO" sz="1200" b="1">
                          <a:solidFill>
                            <a:schemeClr val="bg1"/>
                          </a:solidFill>
                        </a:rPr>
                        <a:t>Sammenlign de </a:t>
                      </a:r>
                    </a:p>
                    <a:p>
                      <a:pPr algn="ctr"/>
                      <a:r>
                        <a:rPr lang="nb-NO" sz="1200" b="1">
                          <a:solidFill>
                            <a:schemeClr val="bg1"/>
                          </a:solidFill>
                        </a:rPr>
                        <a:t>positive faktorene hver enkelt har valgt</a:t>
                      </a: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D7C81"/>
                    </a:solidFill>
                  </a:tcPr>
                </a:tc>
                <a:extLst>
                  <a:ext uri="{0D108BD9-81ED-4DB2-BD59-A6C34878D82A}">
                    <a16:rowId xmlns:a16="http://schemas.microsoft.com/office/drawing/2014/main" val="273825120"/>
                  </a:ext>
                </a:extLst>
              </a:tr>
              <a:tr h="779527">
                <a:tc>
                  <a:txBody>
                    <a:bodyPr/>
                    <a:lstStyle/>
                    <a:p>
                      <a:r>
                        <a:rPr lang="nb-NO" sz="1000">
                          <a:solidFill>
                            <a:schemeClr val="tx1"/>
                          </a:solidFill>
                        </a:rPr>
                        <a:t>Start med en runde hvor hver og en presenterer sine svar på oppgave a) og b) </a:t>
                      </a:r>
                      <a:endParaRPr lang="nb-NO"/>
                    </a:p>
                    <a:p>
                      <a:endParaRPr lang="nb-NO" sz="1000">
                        <a:solidFill>
                          <a:schemeClr val="tx1"/>
                        </a:solidFill>
                      </a:endParaRPr>
                    </a:p>
                    <a:p>
                      <a:r>
                        <a:rPr lang="nb-NO" sz="1000">
                          <a:solidFill>
                            <a:schemeClr val="tx1"/>
                          </a:solidFill>
                        </a:rPr>
                        <a:t>Har dere en eller flere faktorer felles? Reflekter sammen om faktoren(e) og hvordan dere sammen kan bidra til å levendegjøre dem. Dersom dere ikke har noen felles faktorer så velg én faktor dere kan samle dere om.</a:t>
                      </a: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1000">
                        <a:solidFill>
                          <a:srgbClr val="272C31"/>
                        </a:solidFill>
                        <a:cs typeface="Open Sans" panose="020B0604020202020204" charset="0"/>
                        <a:sym typeface="Arial"/>
                      </a:endParaRPr>
                    </a:p>
                  </a:txBody>
                  <a:tcPr marL="51435" marR="51435" marT="25718" marB="2571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5E6"/>
                    </a:solidFill>
                  </a:tcPr>
                </a:tc>
                <a:extLst>
                  <a:ext uri="{0D108BD9-81ED-4DB2-BD59-A6C34878D82A}">
                    <a16:rowId xmlns:a16="http://schemas.microsoft.com/office/drawing/2014/main" val="591612478"/>
                  </a:ext>
                </a:extLst>
              </a:tr>
              <a:tr h="5699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b-NO" sz="900" b="0" i="1">
                          <a:solidFill>
                            <a:schemeClr val="tx1"/>
                          </a:solidFill>
                          <a:cs typeface="Open Sans" panose="020B0604020202020204" charset="0"/>
                          <a:sym typeface="Arial"/>
                        </a:rPr>
                        <a:t>Fyll ut..</a:t>
                      </a: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nb-NO" sz="900" b="0">
                        <a:solidFill>
                          <a:schemeClr val="tx1"/>
                        </a:solidFill>
                        <a:cs typeface="Open Sans" panose="020B0604020202020204" charset="0"/>
                        <a:sym typeface="Arial"/>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435230"/>
                  </a:ext>
                </a:extLst>
              </a:tr>
            </a:tbl>
          </a:graphicData>
        </a:graphic>
      </p:graphicFrame>
      <p:grpSp>
        <p:nvGrpSpPr>
          <p:cNvPr id="25" name="Group 24">
            <a:extLst>
              <a:ext uri="{FF2B5EF4-FFF2-40B4-BE49-F238E27FC236}">
                <a16:creationId xmlns:a16="http://schemas.microsoft.com/office/drawing/2014/main" id="{14FA97AF-2A63-4BC8-A32E-FA95E0BD8B22}"/>
              </a:ext>
            </a:extLst>
          </p:cNvPr>
          <p:cNvGrpSpPr/>
          <p:nvPr/>
        </p:nvGrpSpPr>
        <p:grpSpPr>
          <a:xfrm>
            <a:off x="1" y="1250950"/>
            <a:ext cx="468967" cy="2763177"/>
            <a:chOff x="0" y="0"/>
            <a:chExt cx="833718" cy="6858000"/>
          </a:xfrm>
          <a:solidFill>
            <a:schemeClr val="accent2"/>
          </a:solidFill>
        </p:grpSpPr>
        <p:sp>
          <p:nvSpPr>
            <p:cNvPr id="26" name="Rectangle 25">
              <a:extLst>
                <a:ext uri="{FF2B5EF4-FFF2-40B4-BE49-F238E27FC236}">
                  <a16:creationId xmlns:a16="http://schemas.microsoft.com/office/drawing/2014/main" id="{9A5E51B0-B22F-4BCC-9BB2-405F6B1D3407}"/>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7" name="TextBox 26">
              <a:extLst>
                <a:ext uri="{FF2B5EF4-FFF2-40B4-BE49-F238E27FC236}">
                  <a16:creationId xmlns:a16="http://schemas.microsoft.com/office/drawing/2014/main" id="{5C223441-4532-412D-9F5C-3421EEAD81A2}"/>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a:ln>
                    <a:noFill/>
                  </a:ln>
                  <a:solidFill>
                    <a:srgbClr val="FFFFFF"/>
                  </a:solidFill>
                  <a:effectLst/>
                  <a:uLnTx/>
                  <a:uFillTx/>
                  <a:latin typeface="Calibri" panose="020F0502020204030204"/>
                  <a:ea typeface="+mn-ea"/>
                  <a:cs typeface="Arial"/>
                  <a:sym typeface="Arial"/>
                </a:rPr>
                <a:t>NOTATARK</a:t>
              </a:r>
            </a:p>
          </p:txBody>
        </p:sp>
      </p:grpSp>
      <p:sp>
        <p:nvSpPr>
          <p:cNvPr id="2" name="Title 1">
            <a:extLst>
              <a:ext uri="{FF2B5EF4-FFF2-40B4-BE49-F238E27FC236}">
                <a16:creationId xmlns:a16="http://schemas.microsoft.com/office/drawing/2014/main" id="{E989381B-318B-4BE9-AA66-D1954FFF39BA}"/>
              </a:ext>
            </a:extLst>
          </p:cNvPr>
          <p:cNvSpPr>
            <a:spLocks noGrp="1"/>
          </p:cNvSpPr>
          <p:nvPr>
            <p:ph type="title"/>
          </p:nvPr>
        </p:nvSpPr>
        <p:spPr/>
        <p:txBody>
          <a:bodyPr>
            <a:normAutofit fontScale="90000"/>
          </a:bodyPr>
          <a:lstStyle/>
          <a:p>
            <a:pPr algn="l"/>
            <a:r>
              <a:rPr lang="nb-NO"/>
              <a:t>Gruppeoppgave 1: Jobbressurser</a:t>
            </a:r>
          </a:p>
        </p:txBody>
      </p:sp>
      <p:pic>
        <p:nvPicPr>
          <p:cNvPr id="7" name="Picture 6">
            <a:extLst>
              <a:ext uri="{FF2B5EF4-FFF2-40B4-BE49-F238E27FC236}">
                <a16:creationId xmlns:a16="http://schemas.microsoft.com/office/drawing/2014/main" id="{867B391D-2E6D-4D19-B905-5FCDBCA7F8B5}"/>
              </a:ext>
            </a:extLst>
          </p:cNvPr>
          <p:cNvPicPr>
            <a:picLocks noChangeAspect="1"/>
          </p:cNvPicPr>
          <p:nvPr/>
        </p:nvPicPr>
        <p:blipFill>
          <a:blip r:embed="rId2"/>
          <a:stretch>
            <a:fillRect/>
          </a:stretch>
        </p:blipFill>
        <p:spPr>
          <a:xfrm>
            <a:off x="7529040" y="7881"/>
            <a:ext cx="1568034" cy="1085821"/>
          </a:xfrm>
          <a:prstGeom prst="rect">
            <a:avLst/>
          </a:prstGeom>
        </p:spPr>
      </p:pic>
    </p:spTree>
    <p:extLst>
      <p:ext uri="{BB962C8B-B14F-4D97-AF65-F5344CB8AC3E}">
        <p14:creationId xmlns:p14="http://schemas.microsoft.com/office/powerpoint/2010/main" val="186009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24B1352D-AB5A-45EC-9A5E-C36A52DEB618}"/>
              </a:ext>
            </a:extLst>
          </p:cNvPr>
          <p:cNvSpPr/>
          <p:nvPr/>
        </p:nvSpPr>
        <p:spPr>
          <a:xfrm>
            <a:off x="3796197" y="1691835"/>
            <a:ext cx="1045848" cy="994006"/>
          </a:xfrm>
          <a:prstGeom prst="ellipse">
            <a:avLst/>
          </a:prstGeom>
          <a:solidFill>
            <a:srgbClr val="A7C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cxnSp>
        <p:nvCxnSpPr>
          <p:cNvPr id="59" name="Connector: Curved 58">
            <a:extLst>
              <a:ext uri="{FF2B5EF4-FFF2-40B4-BE49-F238E27FC236}">
                <a16:creationId xmlns:a16="http://schemas.microsoft.com/office/drawing/2014/main" id="{43DF36E0-1055-4226-B171-31C3D4754605}"/>
              </a:ext>
            </a:extLst>
          </p:cNvPr>
          <p:cNvCxnSpPr>
            <a:cxnSpLocks/>
            <a:stCxn id="14" idx="4"/>
          </p:cNvCxnSpPr>
          <p:nvPr/>
        </p:nvCxnSpPr>
        <p:spPr>
          <a:xfrm rot="5400000">
            <a:off x="3282408" y="1889612"/>
            <a:ext cx="1581222" cy="646654"/>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F506385-786B-4A54-9180-3C966194837D}"/>
              </a:ext>
            </a:extLst>
          </p:cNvPr>
          <p:cNvCxnSpPr>
            <a:cxnSpLocks/>
            <a:stCxn id="17" idx="4"/>
          </p:cNvCxnSpPr>
          <p:nvPr/>
        </p:nvCxnSpPr>
        <p:spPr>
          <a:xfrm rot="5400000">
            <a:off x="4078528" y="1999489"/>
            <a:ext cx="1608863" cy="973225"/>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3779A3F9-35CB-4C10-9D04-0E0F923104D9}"/>
              </a:ext>
            </a:extLst>
          </p:cNvPr>
          <p:cNvCxnSpPr>
            <a:cxnSpLocks/>
            <a:stCxn id="15" idx="4"/>
          </p:cNvCxnSpPr>
          <p:nvPr/>
        </p:nvCxnSpPr>
        <p:spPr>
          <a:xfrm rot="5400000">
            <a:off x="2368704" y="2071434"/>
            <a:ext cx="1488946" cy="227183"/>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611CFF3-2FD4-4CCD-A82D-442D59597CE1}"/>
              </a:ext>
            </a:extLst>
          </p:cNvPr>
          <p:cNvCxnSpPr>
            <a:cxnSpLocks/>
            <a:stCxn id="12" idx="4"/>
          </p:cNvCxnSpPr>
          <p:nvPr/>
        </p:nvCxnSpPr>
        <p:spPr>
          <a:xfrm rot="16200000" flipH="1">
            <a:off x="1742292" y="1801587"/>
            <a:ext cx="1400611" cy="855206"/>
          </a:xfrm>
          <a:prstGeom prst="curvedConnector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E305E9B0-BF48-41EF-B17D-8EA8AF7EA90D}"/>
              </a:ext>
            </a:extLst>
          </p:cNvPr>
          <p:cNvSpPr>
            <a:spLocks noChangeAspect="1"/>
          </p:cNvSpPr>
          <p:nvPr/>
        </p:nvSpPr>
        <p:spPr>
          <a:xfrm>
            <a:off x="7238675" y="2914603"/>
            <a:ext cx="1634094" cy="1342554"/>
          </a:xfrm>
          <a:prstGeom prst="ellipse">
            <a:avLst/>
          </a:prstGeom>
          <a:solidFill>
            <a:srgbClr val="D4E5E6"/>
          </a:solid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50" b="0" i="0" u="none" strike="noStrike" kern="0" cap="none" spc="0" normalizeH="0" baseline="0" noProof="0" err="1">
              <a:ln>
                <a:noFill/>
              </a:ln>
              <a:solidFill>
                <a:srgbClr val="042827"/>
              </a:solidFill>
              <a:effectLst/>
              <a:uLnTx/>
              <a:uFillTx/>
              <a:latin typeface="Arial"/>
              <a:ea typeface="+mn-ea"/>
              <a:cs typeface="+mn-cs"/>
              <a:sym typeface="Arial"/>
            </a:endParaRPr>
          </a:p>
        </p:txBody>
      </p:sp>
      <p:sp>
        <p:nvSpPr>
          <p:cNvPr id="156" name="TextBox 155">
            <a:extLst>
              <a:ext uri="{FF2B5EF4-FFF2-40B4-BE49-F238E27FC236}">
                <a16:creationId xmlns:a16="http://schemas.microsoft.com/office/drawing/2014/main" id="{BD4BA3CC-293B-4F05-8507-8C0326909C7D}"/>
              </a:ext>
            </a:extLst>
          </p:cNvPr>
          <p:cNvSpPr txBox="1"/>
          <p:nvPr/>
        </p:nvSpPr>
        <p:spPr>
          <a:xfrm>
            <a:off x="7286197" y="3488144"/>
            <a:ext cx="1604356" cy="27728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400" b="1" i="0" u="none" strike="noStrike" kern="0" cap="none" spc="0" normalizeH="0" baseline="0" noProof="0">
                <a:ln>
                  <a:noFill/>
                </a:ln>
                <a:solidFill>
                  <a:srgbClr val="042827"/>
                </a:solidFill>
                <a:effectLst/>
                <a:uLnTx/>
                <a:uFillTx/>
                <a:latin typeface="Arial"/>
                <a:cs typeface="Arial"/>
                <a:sym typeface="Arial"/>
              </a:rPr>
              <a:t>Jobbprestasjon</a:t>
            </a:r>
          </a:p>
        </p:txBody>
      </p:sp>
      <p:sp>
        <p:nvSpPr>
          <p:cNvPr id="94" name="Cloud 93">
            <a:extLst>
              <a:ext uri="{FF2B5EF4-FFF2-40B4-BE49-F238E27FC236}">
                <a16:creationId xmlns:a16="http://schemas.microsoft.com/office/drawing/2014/main" id="{02FBE71A-9EE7-4415-B3A2-63272249E140}"/>
              </a:ext>
            </a:extLst>
          </p:cNvPr>
          <p:cNvSpPr/>
          <p:nvPr/>
        </p:nvSpPr>
        <p:spPr>
          <a:xfrm>
            <a:off x="5876611" y="991015"/>
            <a:ext cx="1380535" cy="777053"/>
          </a:xfrm>
          <a:prstGeom prst="cloud">
            <a:avLst/>
          </a:prstGeom>
          <a:solidFill>
            <a:schemeClr val="bg1">
              <a:alpha val="12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13" name="Oval 12">
            <a:extLst>
              <a:ext uri="{FF2B5EF4-FFF2-40B4-BE49-F238E27FC236}">
                <a16:creationId xmlns:a16="http://schemas.microsoft.com/office/drawing/2014/main" id="{93D0C0D9-63E1-4A55-909B-5B9CD3E46F90}"/>
              </a:ext>
            </a:extLst>
          </p:cNvPr>
          <p:cNvSpPr/>
          <p:nvPr/>
        </p:nvSpPr>
        <p:spPr>
          <a:xfrm>
            <a:off x="1952168" y="1684867"/>
            <a:ext cx="1137812" cy="1011119"/>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AFE5059A-18B6-4AFD-A69E-B9DB4F152516}"/>
              </a:ext>
            </a:extLst>
          </p:cNvPr>
          <p:cNvSpPr txBox="1"/>
          <p:nvPr/>
        </p:nvSpPr>
        <p:spPr>
          <a:xfrm>
            <a:off x="1937532" y="2111883"/>
            <a:ext cx="1229122" cy="289962"/>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Engasjement</a:t>
            </a:r>
          </a:p>
        </p:txBody>
      </p:sp>
      <p:grpSp>
        <p:nvGrpSpPr>
          <p:cNvPr id="31" name="Group 30">
            <a:extLst>
              <a:ext uri="{FF2B5EF4-FFF2-40B4-BE49-F238E27FC236}">
                <a16:creationId xmlns:a16="http://schemas.microsoft.com/office/drawing/2014/main" id="{E984C442-4BBD-4CE0-98FC-ED7AEE7D6C19}"/>
              </a:ext>
            </a:extLst>
          </p:cNvPr>
          <p:cNvGrpSpPr/>
          <p:nvPr/>
        </p:nvGrpSpPr>
        <p:grpSpPr>
          <a:xfrm>
            <a:off x="3873422" y="428322"/>
            <a:ext cx="1045848" cy="994006"/>
            <a:chOff x="9051044" y="2715269"/>
            <a:chExt cx="770964" cy="804583"/>
          </a:xfrm>
          <a:solidFill>
            <a:srgbClr val="A7CA9E">
              <a:alpha val="40000"/>
            </a:srgbClr>
          </a:solidFill>
        </p:grpSpPr>
        <p:sp>
          <p:nvSpPr>
            <p:cNvPr id="14" name="Oval 13">
              <a:extLst>
                <a:ext uri="{FF2B5EF4-FFF2-40B4-BE49-F238E27FC236}">
                  <a16:creationId xmlns:a16="http://schemas.microsoft.com/office/drawing/2014/main" id="{86E9A34B-6D08-49FA-8BFF-019AA4C4829F}"/>
                </a:ext>
              </a:extLst>
            </p:cNvPr>
            <p:cNvSpPr/>
            <p:nvPr/>
          </p:nvSpPr>
          <p:spPr>
            <a:xfrm>
              <a:off x="9051044" y="2715269"/>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BAD232F0-E13A-4113-BBA5-31524C95D1AD}"/>
                </a:ext>
              </a:extLst>
            </p:cNvPr>
            <p:cNvSpPr txBox="1"/>
            <p:nvPr/>
          </p:nvSpPr>
          <p:spPr>
            <a:xfrm>
              <a:off x="9199192" y="2998306"/>
              <a:ext cx="485403" cy="227067"/>
            </a:xfrm>
            <a:prstGeom prst="rect">
              <a:avLst/>
            </a:prstGeom>
            <a:noFill/>
            <a:ln>
              <a:noFill/>
            </a:ln>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Tillit</a:t>
              </a:r>
            </a:p>
          </p:txBody>
        </p:sp>
      </p:grpSp>
      <p:grpSp>
        <p:nvGrpSpPr>
          <p:cNvPr id="32" name="Group 31">
            <a:extLst>
              <a:ext uri="{FF2B5EF4-FFF2-40B4-BE49-F238E27FC236}">
                <a16:creationId xmlns:a16="http://schemas.microsoft.com/office/drawing/2014/main" id="{27E76697-E341-44CF-A475-469581FCFA2E}"/>
              </a:ext>
            </a:extLst>
          </p:cNvPr>
          <p:cNvGrpSpPr/>
          <p:nvPr/>
        </p:nvGrpSpPr>
        <p:grpSpPr>
          <a:xfrm>
            <a:off x="1451753" y="534879"/>
            <a:ext cx="1175452" cy="994006"/>
            <a:chOff x="9355551" y="2986368"/>
            <a:chExt cx="866504" cy="804583"/>
          </a:xfrm>
          <a:solidFill>
            <a:srgbClr val="A7CA9E">
              <a:alpha val="43000"/>
            </a:srgbClr>
          </a:solidFill>
        </p:grpSpPr>
        <p:sp>
          <p:nvSpPr>
            <p:cNvPr id="12" name="Oval 11">
              <a:extLst>
                <a:ext uri="{FF2B5EF4-FFF2-40B4-BE49-F238E27FC236}">
                  <a16:creationId xmlns:a16="http://schemas.microsoft.com/office/drawing/2014/main" id="{3C1D8CAB-6B17-48CA-BC96-592415B80B20}"/>
                </a:ext>
              </a:extLst>
            </p:cNvPr>
            <p:cNvSpPr/>
            <p:nvPr/>
          </p:nvSpPr>
          <p:spPr>
            <a:xfrm>
              <a:off x="9385271" y="298636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3BFF591C-CAE4-4225-A71C-5F9C95CCB267}"/>
                </a:ext>
              </a:extLst>
            </p:cNvPr>
            <p:cNvSpPr txBox="1"/>
            <p:nvPr/>
          </p:nvSpPr>
          <p:spPr>
            <a:xfrm>
              <a:off x="9355551" y="3195843"/>
              <a:ext cx="866504"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Trygghet</a:t>
              </a:r>
            </a:p>
          </p:txBody>
        </p:sp>
      </p:grpSp>
      <p:sp>
        <p:nvSpPr>
          <p:cNvPr id="17" name="Oval 16">
            <a:extLst>
              <a:ext uri="{FF2B5EF4-FFF2-40B4-BE49-F238E27FC236}">
                <a16:creationId xmlns:a16="http://schemas.microsoft.com/office/drawing/2014/main" id="{A3227FE2-9507-4A77-AF51-3571E192B61F}"/>
              </a:ext>
            </a:extLst>
          </p:cNvPr>
          <p:cNvSpPr/>
          <p:nvPr/>
        </p:nvSpPr>
        <p:spPr>
          <a:xfrm>
            <a:off x="4846646" y="687664"/>
            <a:ext cx="1045850" cy="994006"/>
          </a:xfrm>
          <a:prstGeom prst="ellipse">
            <a:avLst/>
          </a:prstGeom>
          <a:solidFill>
            <a:srgbClr val="A7CA9E">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5" name="TextBox 24">
            <a:extLst>
              <a:ext uri="{FF2B5EF4-FFF2-40B4-BE49-F238E27FC236}">
                <a16:creationId xmlns:a16="http://schemas.microsoft.com/office/drawing/2014/main" id="{D95D6262-11CD-48CE-A65A-15599287B905}"/>
              </a:ext>
            </a:extLst>
          </p:cNvPr>
          <p:cNvSpPr txBox="1"/>
          <p:nvPr/>
        </p:nvSpPr>
        <p:spPr>
          <a:xfrm>
            <a:off x="3826888" y="2090600"/>
            <a:ext cx="1128252" cy="38121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Stolthet</a:t>
            </a:r>
          </a:p>
        </p:txBody>
      </p:sp>
      <p:grpSp>
        <p:nvGrpSpPr>
          <p:cNvPr id="35" name="Group 34">
            <a:extLst>
              <a:ext uri="{FF2B5EF4-FFF2-40B4-BE49-F238E27FC236}">
                <a16:creationId xmlns:a16="http://schemas.microsoft.com/office/drawing/2014/main" id="{F5F7362C-C69E-49F4-AFFD-5C05BCCE6F18}"/>
              </a:ext>
            </a:extLst>
          </p:cNvPr>
          <p:cNvGrpSpPr/>
          <p:nvPr/>
        </p:nvGrpSpPr>
        <p:grpSpPr>
          <a:xfrm>
            <a:off x="2600752" y="446546"/>
            <a:ext cx="1305883" cy="994006"/>
            <a:chOff x="9504221" y="3382398"/>
            <a:chExt cx="962653" cy="804583"/>
          </a:xfrm>
          <a:solidFill>
            <a:srgbClr val="A7CA9E">
              <a:alpha val="54902"/>
            </a:srgbClr>
          </a:solidFill>
        </p:grpSpPr>
        <p:sp>
          <p:nvSpPr>
            <p:cNvPr id="15" name="Oval 14">
              <a:extLst>
                <a:ext uri="{FF2B5EF4-FFF2-40B4-BE49-F238E27FC236}">
                  <a16:creationId xmlns:a16="http://schemas.microsoft.com/office/drawing/2014/main" id="{44D979C2-E6A1-4A72-BDBD-111E318B04C8}"/>
                </a:ext>
              </a:extLst>
            </p:cNvPr>
            <p:cNvSpPr/>
            <p:nvPr/>
          </p:nvSpPr>
          <p:spPr>
            <a:xfrm>
              <a:off x="9580217" y="3382398"/>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C7A01B93-9AEA-4B2B-BBA6-ED3861DB73DE}"/>
                </a:ext>
              </a:extLst>
            </p:cNvPr>
            <p:cNvSpPr txBox="1"/>
            <p:nvPr/>
          </p:nvSpPr>
          <p:spPr>
            <a:xfrm>
              <a:off x="9504221" y="3634923"/>
              <a:ext cx="962653"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Toleranse</a:t>
              </a:r>
            </a:p>
          </p:txBody>
        </p:sp>
      </p:grpSp>
      <p:sp>
        <p:nvSpPr>
          <p:cNvPr id="27" name="TextBox 26">
            <a:extLst>
              <a:ext uri="{FF2B5EF4-FFF2-40B4-BE49-F238E27FC236}">
                <a16:creationId xmlns:a16="http://schemas.microsoft.com/office/drawing/2014/main" id="{FE559198-E1E9-4186-9A08-340D612775B6}"/>
              </a:ext>
            </a:extLst>
          </p:cNvPr>
          <p:cNvSpPr txBox="1"/>
          <p:nvPr/>
        </p:nvSpPr>
        <p:spPr>
          <a:xfrm>
            <a:off x="4679342" y="1011845"/>
            <a:ext cx="1410012" cy="38121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Utviklings- orientering</a:t>
            </a:r>
          </a:p>
        </p:txBody>
      </p:sp>
      <p:grpSp>
        <p:nvGrpSpPr>
          <p:cNvPr id="38" name="Group 37">
            <a:extLst>
              <a:ext uri="{FF2B5EF4-FFF2-40B4-BE49-F238E27FC236}">
                <a16:creationId xmlns:a16="http://schemas.microsoft.com/office/drawing/2014/main" id="{3494ADC0-F615-4561-B4ED-A04B0A0B8CAA}"/>
              </a:ext>
            </a:extLst>
          </p:cNvPr>
          <p:cNvGrpSpPr/>
          <p:nvPr/>
        </p:nvGrpSpPr>
        <p:grpSpPr>
          <a:xfrm>
            <a:off x="4795773" y="1843713"/>
            <a:ext cx="1258748" cy="994006"/>
            <a:chOff x="9838029" y="4483334"/>
            <a:chExt cx="927907" cy="804583"/>
          </a:xfrm>
          <a:solidFill>
            <a:srgbClr val="A7CA9E"/>
          </a:solidFill>
        </p:grpSpPr>
        <p:sp>
          <p:nvSpPr>
            <p:cNvPr id="18" name="Oval 17">
              <a:extLst>
                <a:ext uri="{FF2B5EF4-FFF2-40B4-BE49-F238E27FC236}">
                  <a16:creationId xmlns:a16="http://schemas.microsoft.com/office/drawing/2014/main" id="{F24C15E0-E631-4358-8475-54F03C8D424B}"/>
                </a:ext>
              </a:extLst>
            </p:cNvPr>
            <p:cNvSpPr/>
            <p:nvPr/>
          </p:nvSpPr>
          <p:spPr>
            <a:xfrm>
              <a:off x="9869056" y="4483334"/>
              <a:ext cx="770964" cy="8045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err="1">
                <a:ln>
                  <a:noFill/>
                </a:ln>
                <a:solidFill>
                  <a:srgbClr val="EEFF41">
                    <a:lumMod val="75000"/>
                  </a:srgbClr>
                </a:solidFill>
                <a:effectLst/>
                <a:uLnTx/>
                <a:uFillTx/>
                <a:latin typeface="Arial"/>
                <a:ea typeface="+mn-ea"/>
                <a:cs typeface="+mn-cs"/>
                <a:sym typeface="Arial"/>
              </a:endParaRPr>
            </a:p>
          </p:txBody>
        </p:sp>
        <p:sp>
          <p:nvSpPr>
            <p:cNvPr id="29" name="TextBox 28">
              <a:extLst>
                <a:ext uri="{FF2B5EF4-FFF2-40B4-BE49-F238E27FC236}">
                  <a16:creationId xmlns:a16="http://schemas.microsoft.com/office/drawing/2014/main" id="{D9BFFEFD-7E27-4032-881D-097A0348F5BA}"/>
                </a:ext>
              </a:extLst>
            </p:cNvPr>
            <p:cNvSpPr txBox="1"/>
            <p:nvPr/>
          </p:nvSpPr>
          <p:spPr>
            <a:xfrm>
              <a:off x="9838029" y="4715776"/>
              <a:ext cx="927907" cy="30856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Åpenhet</a:t>
              </a:r>
            </a:p>
          </p:txBody>
        </p:sp>
      </p:grpSp>
      <p:sp>
        <p:nvSpPr>
          <p:cNvPr id="67" name="Oval 66">
            <a:extLst>
              <a:ext uri="{FF2B5EF4-FFF2-40B4-BE49-F238E27FC236}">
                <a16:creationId xmlns:a16="http://schemas.microsoft.com/office/drawing/2014/main" id="{34A029C3-11FC-4355-AC0A-187F9FE57AEF}"/>
              </a:ext>
            </a:extLst>
          </p:cNvPr>
          <p:cNvSpPr/>
          <p:nvPr/>
        </p:nvSpPr>
        <p:spPr>
          <a:xfrm>
            <a:off x="2088845" y="2929496"/>
            <a:ext cx="2462523" cy="1517402"/>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68" name="TextBox 67">
            <a:extLst>
              <a:ext uri="{FF2B5EF4-FFF2-40B4-BE49-F238E27FC236}">
                <a16:creationId xmlns:a16="http://schemas.microsoft.com/office/drawing/2014/main" id="{6E57D17D-447D-4F1C-857F-DA9C53FD4ED3}"/>
              </a:ext>
            </a:extLst>
          </p:cNvPr>
          <p:cNvSpPr txBox="1"/>
          <p:nvPr/>
        </p:nvSpPr>
        <p:spPr>
          <a:xfrm>
            <a:off x="2443772" y="3479619"/>
            <a:ext cx="1874369" cy="360377"/>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1" i="0" u="none" strike="noStrike" kern="0" cap="none" spc="0" normalizeH="0" baseline="0" noProof="0">
                <a:ln>
                  <a:noFill/>
                </a:ln>
                <a:solidFill>
                  <a:srgbClr val="277D82"/>
                </a:solidFill>
                <a:effectLst/>
                <a:uLnTx/>
                <a:uFillTx/>
                <a:latin typeface="Arial"/>
                <a:cs typeface="Arial"/>
                <a:sym typeface="Arial"/>
              </a:rPr>
              <a:t>Jobbressurser</a:t>
            </a:r>
          </a:p>
        </p:txBody>
      </p:sp>
      <p:sp>
        <p:nvSpPr>
          <p:cNvPr id="69" name="Oval 68">
            <a:extLst>
              <a:ext uri="{FF2B5EF4-FFF2-40B4-BE49-F238E27FC236}">
                <a16:creationId xmlns:a16="http://schemas.microsoft.com/office/drawing/2014/main" id="{0A69F669-1D2C-4A63-9B9C-736D1920C4F9}"/>
              </a:ext>
            </a:extLst>
          </p:cNvPr>
          <p:cNvSpPr/>
          <p:nvPr/>
        </p:nvSpPr>
        <p:spPr>
          <a:xfrm>
            <a:off x="5099782" y="3290533"/>
            <a:ext cx="1638000" cy="720000"/>
          </a:xfrm>
          <a:prstGeom prst="ellipse">
            <a:avLst/>
          </a:prstGeom>
          <a:solidFill>
            <a:schemeClr val="bg1"/>
          </a:solidFill>
          <a:ln w="31750">
            <a:solidFill>
              <a:srgbClr val="277D82"/>
            </a:solid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559C54B1-F87F-46E3-8E70-C32072EA3082}"/>
              </a:ext>
            </a:extLst>
          </p:cNvPr>
          <p:cNvSpPr txBox="1"/>
          <p:nvPr/>
        </p:nvSpPr>
        <p:spPr>
          <a:xfrm>
            <a:off x="5191383" y="3506717"/>
            <a:ext cx="1411551" cy="35806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125" b="1" i="0" u="none" strike="noStrike" kern="0" cap="none" spc="0" normalizeH="0" baseline="0" noProof="0">
                <a:ln>
                  <a:noFill/>
                </a:ln>
                <a:solidFill>
                  <a:srgbClr val="277D82"/>
                </a:solidFill>
                <a:effectLst/>
                <a:uLnTx/>
                <a:uFillTx/>
                <a:latin typeface="Arial"/>
                <a:cs typeface="Arial"/>
                <a:sym typeface="Arial"/>
              </a:rPr>
              <a:t>Jobbengasjement</a:t>
            </a:r>
          </a:p>
        </p:txBody>
      </p:sp>
      <p:cxnSp>
        <p:nvCxnSpPr>
          <p:cNvPr id="72" name="Straight Arrow Connector 71">
            <a:extLst>
              <a:ext uri="{FF2B5EF4-FFF2-40B4-BE49-F238E27FC236}">
                <a16:creationId xmlns:a16="http://schemas.microsoft.com/office/drawing/2014/main" id="{EC1DB487-DDC6-4ED3-AAA2-009391B63281}"/>
              </a:ext>
            </a:extLst>
          </p:cNvPr>
          <p:cNvCxnSpPr>
            <a:cxnSpLocks/>
          </p:cNvCxnSpPr>
          <p:nvPr/>
        </p:nvCxnSpPr>
        <p:spPr>
          <a:xfrm>
            <a:off x="4564456" y="3626787"/>
            <a:ext cx="515564" cy="12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396DA3B-9B6D-4EDA-A6CD-130E169EE123}"/>
              </a:ext>
            </a:extLst>
          </p:cNvPr>
          <p:cNvSpPr txBox="1"/>
          <p:nvPr/>
        </p:nvSpPr>
        <p:spPr>
          <a:xfrm flipV="1">
            <a:off x="4752662" y="3290533"/>
            <a:ext cx="212272"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0" i="0" u="none" strike="noStrike" kern="0" cap="none" spc="0" normalizeH="0" baseline="0" noProof="0">
                <a:ln>
                  <a:noFill/>
                </a:ln>
                <a:solidFill>
                  <a:srgbClr val="042827"/>
                </a:solidFill>
                <a:effectLst/>
                <a:uLnTx/>
                <a:uFillTx/>
                <a:latin typeface="Arial"/>
                <a:cs typeface="Arial"/>
                <a:sym typeface="Arial"/>
              </a:rPr>
              <a:t>+</a:t>
            </a:r>
          </a:p>
        </p:txBody>
      </p:sp>
      <p:cxnSp>
        <p:nvCxnSpPr>
          <p:cNvPr id="75" name="Straight Arrow Connector 74">
            <a:extLst>
              <a:ext uri="{FF2B5EF4-FFF2-40B4-BE49-F238E27FC236}">
                <a16:creationId xmlns:a16="http://schemas.microsoft.com/office/drawing/2014/main" id="{AA150CAD-6595-4C29-9984-D8DD8DDA1896}"/>
              </a:ext>
            </a:extLst>
          </p:cNvPr>
          <p:cNvCxnSpPr>
            <a:cxnSpLocks/>
            <a:stCxn id="69" idx="6"/>
          </p:cNvCxnSpPr>
          <p:nvPr/>
        </p:nvCxnSpPr>
        <p:spPr>
          <a:xfrm>
            <a:off x="6737782" y="3650533"/>
            <a:ext cx="500892" cy="92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7E531A80-9D95-46F2-BB57-8DD5CE7FA06B}"/>
              </a:ext>
            </a:extLst>
          </p:cNvPr>
          <p:cNvSpPr txBox="1"/>
          <p:nvPr/>
        </p:nvSpPr>
        <p:spPr>
          <a:xfrm flipV="1">
            <a:off x="6818379" y="3280679"/>
            <a:ext cx="268611" cy="36966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800" b="0" i="0" u="none" strike="noStrike" kern="0" cap="none" spc="0" normalizeH="0" baseline="0" noProof="0">
                <a:ln>
                  <a:noFill/>
                </a:ln>
                <a:solidFill>
                  <a:srgbClr val="042827"/>
                </a:solidFill>
                <a:effectLst/>
                <a:uLnTx/>
                <a:uFillTx/>
                <a:latin typeface="Arial"/>
                <a:cs typeface="Arial"/>
                <a:sym typeface="Arial"/>
              </a:rPr>
              <a:t>+</a:t>
            </a:r>
          </a:p>
        </p:txBody>
      </p:sp>
      <p:sp>
        <p:nvSpPr>
          <p:cNvPr id="95" name="Sun 94">
            <a:extLst>
              <a:ext uri="{FF2B5EF4-FFF2-40B4-BE49-F238E27FC236}">
                <a16:creationId xmlns:a16="http://schemas.microsoft.com/office/drawing/2014/main" id="{D6FE11E8-3DDA-44A9-85E5-7C37F1566980}"/>
              </a:ext>
            </a:extLst>
          </p:cNvPr>
          <p:cNvSpPr/>
          <p:nvPr/>
        </p:nvSpPr>
        <p:spPr>
          <a:xfrm>
            <a:off x="-186166" y="244319"/>
            <a:ext cx="1384399" cy="1098703"/>
          </a:xfrm>
          <a:prstGeom prst="sun">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0" i="0" u="none" strike="noStrike" kern="0" cap="none" spc="0" normalizeH="0" baseline="0" noProof="0" err="1">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5F15A410-194B-4FDC-AE02-8025C2D9688E}"/>
              </a:ext>
            </a:extLst>
          </p:cNvPr>
          <p:cNvSpPr/>
          <p:nvPr/>
        </p:nvSpPr>
        <p:spPr>
          <a:xfrm>
            <a:off x="173936" y="54665"/>
            <a:ext cx="8716616" cy="5024231"/>
          </a:xfrm>
          <a:prstGeom prst="rect">
            <a:avLst/>
          </a:prstGeom>
          <a:no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DF1076D-494E-40C8-B1DD-E9F9C8F7DB89}"/>
              </a:ext>
            </a:extLst>
          </p:cNvPr>
          <p:cNvSpPr/>
          <p:nvPr/>
        </p:nvSpPr>
        <p:spPr>
          <a:xfrm>
            <a:off x="3085795" y="1544515"/>
            <a:ext cx="1045848" cy="994006"/>
          </a:xfrm>
          <a:prstGeom prst="ellipse">
            <a:avLst/>
          </a:prstGeom>
          <a:solidFill>
            <a:srgbClr val="A7CA9E"/>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125"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cxnSp>
        <p:nvCxnSpPr>
          <p:cNvPr id="50" name="Connector: Curved 49">
            <a:extLst>
              <a:ext uri="{FF2B5EF4-FFF2-40B4-BE49-F238E27FC236}">
                <a16:creationId xmlns:a16="http://schemas.microsoft.com/office/drawing/2014/main" id="{CA146CCE-C85F-415E-AA86-B94B1E3C6F9A}"/>
              </a:ext>
            </a:extLst>
          </p:cNvPr>
          <p:cNvCxnSpPr>
            <a:cxnSpLocks/>
            <a:stCxn id="20" idx="4"/>
            <a:endCxn id="67" idx="2"/>
          </p:cNvCxnSpPr>
          <p:nvPr/>
        </p:nvCxnSpPr>
        <p:spPr>
          <a:xfrm rot="16200000" flipH="1">
            <a:off x="1275298" y="2874649"/>
            <a:ext cx="890901" cy="736194"/>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BC8934-6169-4224-ACA0-008C70CC4DAA}"/>
              </a:ext>
            </a:extLst>
          </p:cNvPr>
          <p:cNvCxnSpPr>
            <a:cxnSpLocks/>
            <a:stCxn id="13" idx="4"/>
          </p:cNvCxnSpPr>
          <p:nvPr/>
        </p:nvCxnSpPr>
        <p:spPr>
          <a:xfrm rot="16200000" flipH="1">
            <a:off x="2356494" y="2860566"/>
            <a:ext cx="387815" cy="58654"/>
          </a:xfrm>
          <a:prstGeom prst="curvedConnector3">
            <a:avLst>
              <a:gd name="adj1" fmla="val 5000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C97BC1A8-37EE-4113-A5F0-A84574172426}"/>
              </a:ext>
            </a:extLst>
          </p:cNvPr>
          <p:cNvCxnSpPr>
            <a:cxnSpLocks/>
            <a:stCxn id="19" idx="4"/>
          </p:cNvCxnSpPr>
          <p:nvPr/>
        </p:nvCxnSpPr>
        <p:spPr>
          <a:xfrm rot="5400000">
            <a:off x="3954024" y="2638452"/>
            <a:ext cx="317709" cy="412486"/>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28515E48-78BF-46E1-97F0-597843A6B175}"/>
              </a:ext>
            </a:extLst>
          </p:cNvPr>
          <p:cNvCxnSpPr>
            <a:cxnSpLocks/>
            <a:stCxn id="16" idx="4"/>
          </p:cNvCxnSpPr>
          <p:nvPr/>
        </p:nvCxnSpPr>
        <p:spPr>
          <a:xfrm rot="5400000">
            <a:off x="3151769" y="2472547"/>
            <a:ext cx="390977" cy="522924"/>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6FFEE04-2BDC-4885-850E-52560B688DD2}"/>
              </a:ext>
            </a:extLst>
          </p:cNvPr>
          <p:cNvSpPr/>
          <p:nvPr/>
        </p:nvSpPr>
        <p:spPr>
          <a:xfrm>
            <a:off x="719861" y="1636540"/>
            <a:ext cx="1265580" cy="1160756"/>
          </a:xfrm>
          <a:prstGeom prst="ellipse">
            <a:avLst/>
          </a:prstGeom>
          <a:solidFill>
            <a:srgbClr val="A7CA9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000" b="1" i="0" u="none" strike="noStrike" kern="0" cap="none" spc="0" normalizeH="0" baseline="0" noProof="0">
              <a:ln>
                <a:noFill/>
              </a:ln>
              <a:solidFill>
                <a:srgbClr val="EEFF41">
                  <a:lumMod val="75000"/>
                </a:srgbClr>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E6316D6D-37EA-4710-A789-A63F80EB6515}"/>
              </a:ext>
            </a:extLst>
          </p:cNvPr>
          <p:cNvSpPr txBox="1"/>
          <p:nvPr/>
        </p:nvSpPr>
        <p:spPr>
          <a:xfrm>
            <a:off x="2999585" y="1968773"/>
            <a:ext cx="1289149" cy="38121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Autonomi</a:t>
            </a:r>
          </a:p>
        </p:txBody>
      </p:sp>
      <p:sp>
        <p:nvSpPr>
          <p:cNvPr id="24" name="TextBox 23">
            <a:extLst>
              <a:ext uri="{FF2B5EF4-FFF2-40B4-BE49-F238E27FC236}">
                <a16:creationId xmlns:a16="http://schemas.microsoft.com/office/drawing/2014/main" id="{B22C3794-531A-4E7D-9B05-E13B95EA7458}"/>
              </a:ext>
            </a:extLst>
          </p:cNvPr>
          <p:cNvSpPr txBox="1"/>
          <p:nvPr/>
        </p:nvSpPr>
        <p:spPr>
          <a:xfrm>
            <a:off x="521620" y="2018029"/>
            <a:ext cx="1591746" cy="379777"/>
          </a:xfrm>
          <a:prstGeom prst="rect">
            <a:avLst/>
          </a:prstGeom>
          <a:noFill/>
          <a:ln>
            <a:noFill/>
          </a:ln>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nb-NO" sz="1000" b="1" i="0" u="none" strike="noStrike" kern="0" cap="none" spc="0" normalizeH="0" baseline="0" noProof="0">
                <a:ln>
                  <a:noFill/>
                </a:ln>
                <a:solidFill>
                  <a:srgbClr val="277D82"/>
                </a:solidFill>
                <a:effectLst/>
                <a:uLnTx/>
                <a:uFillTx/>
                <a:latin typeface="Arial"/>
                <a:cs typeface="Arial"/>
                <a:sym typeface="Arial"/>
              </a:rPr>
              <a:t>Samarbeids-</a:t>
            </a:r>
            <a:br>
              <a:rPr kumimoji="0" lang="nb-NO" sz="1000" b="1" i="0" u="none" strike="noStrike" kern="0" cap="none" spc="0" normalizeH="0" baseline="0" noProof="0">
                <a:ln>
                  <a:noFill/>
                </a:ln>
                <a:solidFill>
                  <a:srgbClr val="277D82"/>
                </a:solidFill>
                <a:effectLst/>
                <a:uLnTx/>
                <a:uFillTx/>
                <a:latin typeface="Arial"/>
                <a:cs typeface="Arial"/>
                <a:sym typeface="Arial"/>
              </a:rPr>
            </a:br>
            <a:r>
              <a:rPr kumimoji="0" lang="nb-NO" sz="1000" b="1" i="0" u="none" strike="noStrike" kern="0" cap="none" spc="0" normalizeH="0" baseline="0" noProof="0">
                <a:ln>
                  <a:noFill/>
                </a:ln>
                <a:solidFill>
                  <a:srgbClr val="277D82"/>
                </a:solidFill>
                <a:effectLst/>
                <a:uLnTx/>
                <a:uFillTx/>
                <a:latin typeface="Arial"/>
                <a:cs typeface="Arial"/>
                <a:sym typeface="Arial"/>
              </a:rPr>
              <a:t>orientering</a:t>
            </a:r>
          </a:p>
        </p:txBody>
      </p:sp>
      <p:cxnSp>
        <p:nvCxnSpPr>
          <p:cNvPr id="71" name="Connector: Curved 70">
            <a:extLst>
              <a:ext uri="{FF2B5EF4-FFF2-40B4-BE49-F238E27FC236}">
                <a16:creationId xmlns:a16="http://schemas.microsoft.com/office/drawing/2014/main" id="{6761E993-FDEC-45A7-BEF0-3AFA4AF977FD}"/>
              </a:ext>
            </a:extLst>
          </p:cNvPr>
          <p:cNvCxnSpPr>
            <a:cxnSpLocks/>
            <a:stCxn id="18" idx="4"/>
          </p:cNvCxnSpPr>
          <p:nvPr/>
        </p:nvCxnSpPr>
        <p:spPr>
          <a:xfrm rot="5400000">
            <a:off x="4635128" y="2753960"/>
            <a:ext cx="641900" cy="809419"/>
          </a:xfrm>
          <a:prstGeom prst="curvedConnector2">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22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50F4F24AFC9A842A3B6E3059C30DB3E" ma:contentTypeVersion="8" ma:contentTypeDescription="Opprett et nytt dokument." ma:contentTypeScope="" ma:versionID="71d96a4935f15fa662deb59e31b50ee0">
  <xsd:schema xmlns:xsd="http://www.w3.org/2001/XMLSchema" xmlns:xs="http://www.w3.org/2001/XMLSchema" xmlns:p="http://schemas.microsoft.com/office/2006/metadata/properties" xmlns:ns2="5bdb1535-6949-4d32-b8a3-16daa77d51dc" xmlns:ns3="6a1d6ba1-9b3f-4323-91cc-2f90896f5160" targetNamespace="http://schemas.microsoft.com/office/2006/metadata/properties" ma:root="true" ma:fieldsID="ca488dec90cd201f1eaf1aacf102076c" ns2:_="" ns3:_="">
    <xsd:import namespace="5bdb1535-6949-4d32-b8a3-16daa77d51dc"/>
    <xsd:import namespace="6a1d6ba1-9b3f-4323-91cc-2f90896f5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b1535-6949-4d32-b8a3-16daa77d5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1d6ba1-9b3f-4323-91cc-2f90896f5160"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7E391-4AEB-4849-9227-353BA7001E38}">
  <ds:schemaRefs>
    <ds:schemaRef ds:uri="http://www.w3.org/XML/1998/namespace"/>
    <ds:schemaRef ds:uri="http://schemas.openxmlformats.org/package/2006/metadata/core-propertie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6a1d6ba1-9b3f-4323-91cc-2f90896f5160"/>
    <ds:schemaRef ds:uri="5bdb1535-6949-4d32-b8a3-16daa77d51dc"/>
  </ds:schemaRefs>
</ds:datastoreItem>
</file>

<file path=customXml/itemProps2.xml><?xml version="1.0" encoding="utf-8"?>
<ds:datastoreItem xmlns:ds="http://schemas.openxmlformats.org/officeDocument/2006/customXml" ds:itemID="{D0BE3397-126D-41C0-A29D-4C62A4C5A18B}">
  <ds:schemaRefs>
    <ds:schemaRef ds:uri="http://schemas.microsoft.com/sharepoint/v3/contenttype/forms"/>
  </ds:schemaRefs>
</ds:datastoreItem>
</file>

<file path=customXml/itemProps3.xml><?xml version="1.0" encoding="utf-8"?>
<ds:datastoreItem xmlns:ds="http://schemas.openxmlformats.org/officeDocument/2006/customXml" ds:itemID="{B0AE97C0-9D56-4F6A-B8AD-3638DEC5C1C5}">
  <ds:schemaRefs>
    <ds:schemaRef ds:uri="5bdb1535-6949-4d32-b8a3-16daa77d51dc"/>
    <ds:schemaRef ds:uri="6a1d6ba1-9b3f-4323-91cc-2f90896f51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Presentasjon1</Template>
  <TotalTime>1</TotalTime>
  <Words>3278</Words>
  <Application>Microsoft Office PowerPoint</Application>
  <PresentationFormat>Skjermfremvisning (16:9)</PresentationFormat>
  <Paragraphs>501</Paragraphs>
  <Slides>35</Slides>
  <Notes>30</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35</vt:i4>
      </vt:variant>
    </vt:vector>
  </HeadingPairs>
  <TitlesOfParts>
    <vt:vector size="46" baseType="lpstr">
      <vt:lpstr>Roboto</vt:lpstr>
      <vt:lpstr>Arial Nova</vt:lpstr>
      <vt:lpstr>Open Sans</vt:lpstr>
      <vt:lpstr>Libre Franklin</vt:lpstr>
      <vt:lpstr>Helvetica Neue</vt:lpstr>
      <vt:lpstr>Arial</vt:lpstr>
      <vt:lpstr>Open Sans SemiBold</vt:lpstr>
      <vt:lpstr>Verdana</vt:lpstr>
      <vt:lpstr>Titillium Web</vt:lpstr>
      <vt:lpstr>Calibri</vt:lpstr>
      <vt:lpstr>IA Bransjeprogram</vt:lpstr>
      <vt:lpstr>OPPGAVER Samling 1</vt:lpstr>
      <vt:lpstr>Deg i rollen din  Oppgave til egen refleksjon </vt:lpstr>
      <vt:lpstr>Deg i rollen din</vt:lpstr>
      <vt:lpstr>Beskrivelse rolleferdigheter</vt:lpstr>
      <vt:lpstr>Oppgave 1 Våre jobbressurser</vt:lpstr>
      <vt:lpstr>PowerPoint-presentasjon</vt:lpstr>
      <vt:lpstr>Individuell oppgave: Jobbressurser</vt:lpstr>
      <vt:lpstr>Gruppeoppgave 1: Jobbressurser</vt:lpstr>
      <vt:lpstr>PowerPoint-presentasjon</vt:lpstr>
      <vt:lpstr>PowerPoint-presentasjon</vt:lpstr>
      <vt:lpstr>Samtalekort til fasilitator/møteleder</vt:lpstr>
      <vt:lpstr>Oppgave 2 Partsamarbeidet i hverdagen</vt:lpstr>
      <vt:lpstr>PowerPoint-presentasjon</vt:lpstr>
      <vt:lpstr>Notatark for hver av partene</vt:lpstr>
      <vt:lpstr>Gruppesamtale 1: Støtte hverandre</vt:lpstr>
      <vt:lpstr>Samtalekort til fasilitator/møteleder</vt:lpstr>
      <vt:lpstr>Oppgave 3 Hvordan finne og definere rett problem ? </vt:lpstr>
      <vt:lpstr>PowerPoint-presentasjon</vt:lpstr>
      <vt:lpstr>PowerPoint-presentasjon</vt:lpstr>
      <vt:lpstr>PowerPoint-presentasjon</vt:lpstr>
      <vt:lpstr>PowerPoint-presentasjon</vt:lpstr>
      <vt:lpstr>Individuell oppgave: Jobbkrav og ressurser</vt:lpstr>
      <vt:lpstr>Gruppesamtale 1: Problemsammenheng</vt:lpstr>
      <vt:lpstr>Skjema for utfylling av rotårsaksanalyse</vt:lpstr>
      <vt:lpstr>Skjema for utfylling av rotårsaksanalyse</vt:lpstr>
      <vt:lpstr>PowerPoint-presentasjon</vt:lpstr>
      <vt:lpstr>PowerPoint-presentasjon</vt:lpstr>
      <vt:lpstr>Rotårsaksanalyse Case: Barnehage </vt:lpstr>
      <vt:lpstr>En barnehage opplever at det går bort svært mye tid på å formidle beskjeder mellom de ansatte om hvem som skal gjøre hva. Dette går ut over både effektivitet og kvalitet i arbeidet med barna.</vt:lpstr>
      <vt:lpstr>Problem: Det brukes for mye tid på å avklare hvem som skal gjøre hva og hvor.</vt:lpstr>
      <vt:lpstr>Problem: Det brukes for mye tid på å avklare hvem som skal gjøre hva og hvor.</vt:lpstr>
      <vt:lpstr>Det egentlige problemet</vt:lpstr>
      <vt:lpstr>PowerPoint-presentasjon</vt:lpstr>
      <vt:lpstr>Avslutning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Marit</dc:creator>
  <cp:lastModifiedBy>Marit Løken</cp:lastModifiedBy>
  <cp:revision>2</cp:revision>
  <cp:lastPrinted>2021-04-19T06:05:07Z</cp:lastPrinted>
  <dcterms:created xsi:type="dcterms:W3CDTF">2021-03-15T13:30:42Z</dcterms:created>
  <dcterms:modified xsi:type="dcterms:W3CDTF">2023-01-19T14:31:31Z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0x010100950F4F24AFC9A842A3B6E3059C30DB3E</vt:lpwstr>
  </property>
</Properties>
</file>