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7" r:id="rId3"/>
    <p:sldId id="259" r:id="rId4"/>
    <p:sldId id="257" r:id="rId5"/>
    <p:sldId id="260" r:id="rId6"/>
    <p:sldId id="261" r:id="rId7"/>
    <p:sldId id="262" r:id="rId8"/>
    <p:sldId id="263" r:id="rId9"/>
    <p:sldId id="264" r:id="rId10"/>
    <p:sldId id="265" r:id="rId11"/>
    <p:sldId id="266" r:id="rId12"/>
    <p:sldId id="258" r:id="rId13"/>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9" autoAdjust="0"/>
    <p:restoredTop sz="66270" autoAdjust="0"/>
  </p:normalViewPr>
  <p:slideViewPr>
    <p:cSldViewPr>
      <p:cViewPr varScale="1">
        <p:scale>
          <a:sx n="59" d="100"/>
          <a:sy n="59" d="100"/>
        </p:scale>
        <p:origin x="199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Tabell1!$E$3</c:f>
              <c:strCache>
                <c:ptCount val="1"/>
                <c:pt idx="0">
                  <c:v>SKINNETRANSPORT</c:v>
                </c:pt>
              </c:strCache>
            </c:strRef>
          </c:tx>
          <c:spPr>
            <a:solidFill>
              <a:schemeClr val="accent1"/>
            </a:solidFill>
            <a:ln>
              <a:noFill/>
            </a:ln>
            <a:effectLst/>
          </c:spPr>
          <c:invertIfNegative val="0"/>
          <c:cat>
            <c:numRef>
              <c:f>Tabell1!$A$7:$A$67</c:f>
              <c:numCache>
                <c:formatCode>General</c:formatCode>
                <c:ptCount val="61"/>
                <c:pt idx="0">
                  <c:v>1946</c:v>
                </c:pt>
                <c:pt idx="2">
                  <c:v>1952</c:v>
                </c:pt>
                <c:pt idx="4">
                  <c:v>1960</c:v>
                </c:pt>
                <c:pt idx="5">
                  <c:v>1961</c:v>
                </c:pt>
                <c:pt idx="6">
                  <c:v>1962</c:v>
                </c:pt>
                <c:pt idx="7">
                  <c:v>1963</c:v>
                </c:pt>
                <c:pt idx="8">
                  <c:v>1964</c:v>
                </c:pt>
                <c:pt idx="9">
                  <c:v>1965</c:v>
                </c:pt>
                <c:pt idx="10">
                  <c:v>1966</c:v>
                </c:pt>
                <c:pt idx="11">
                  <c:v>1967</c:v>
                </c:pt>
                <c:pt idx="12">
                  <c:v>1968</c:v>
                </c:pt>
                <c:pt idx="13">
                  <c:v>1969</c:v>
                </c:pt>
                <c:pt idx="14">
                  <c:v>1970</c:v>
                </c:pt>
                <c:pt idx="15">
                  <c:v>1971</c:v>
                </c:pt>
                <c:pt idx="16">
                  <c:v>1972</c:v>
                </c:pt>
                <c:pt idx="17">
                  <c:v>1973</c:v>
                </c:pt>
                <c:pt idx="18">
                  <c:v>1974</c:v>
                </c:pt>
                <c:pt idx="19">
                  <c:v>1975</c:v>
                </c:pt>
                <c:pt idx="20">
                  <c:v>1976</c:v>
                </c:pt>
                <c:pt idx="21">
                  <c:v>1977</c:v>
                </c:pt>
                <c:pt idx="22">
                  <c:v>1978</c:v>
                </c:pt>
                <c:pt idx="23">
                  <c:v>1979</c:v>
                </c:pt>
                <c:pt idx="24">
                  <c:v>1980</c:v>
                </c:pt>
                <c:pt idx="25">
                  <c:v>1981</c:v>
                </c:pt>
                <c:pt idx="26">
                  <c:v>1982</c:v>
                </c:pt>
                <c:pt idx="27">
                  <c:v>1983</c:v>
                </c:pt>
                <c:pt idx="28">
                  <c:v>1984</c:v>
                </c:pt>
                <c:pt idx="29">
                  <c:v>1985</c:v>
                </c:pt>
                <c:pt idx="30">
                  <c:v>1986</c:v>
                </c:pt>
                <c:pt idx="31">
                  <c:v>1987</c:v>
                </c:pt>
                <c:pt idx="32">
                  <c:v>1988</c:v>
                </c:pt>
                <c:pt idx="33">
                  <c:v>1989</c:v>
                </c:pt>
                <c:pt idx="34">
                  <c:v>1990</c:v>
                </c:pt>
                <c:pt idx="35">
                  <c:v>1991</c:v>
                </c:pt>
                <c:pt idx="36">
                  <c:v>1992</c:v>
                </c:pt>
                <c:pt idx="37">
                  <c:v>1993</c:v>
                </c:pt>
                <c:pt idx="38">
                  <c:v>1994</c:v>
                </c:pt>
                <c:pt idx="39">
                  <c:v>1995</c:v>
                </c:pt>
                <c:pt idx="40">
                  <c:v>1996</c:v>
                </c:pt>
                <c:pt idx="41">
                  <c:v>1997</c:v>
                </c:pt>
                <c:pt idx="42">
                  <c:v>1998</c:v>
                </c:pt>
                <c:pt idx="43">
                  <c:v>1999</c:v>
                </c:pt>
                <c:pt idx="44">
                  <c:v>2000</c:v>
                </c:pt>
                <c:pt idx="45">
                  <c:v>2001</c:v>
                </c:pt>
                <c:pt idx="46">
                  <c:v>2002</c:v>
                </c:pt>
                <c:pt idx="47">
                  <c:v>2003</c:v>
                </c:pt>
                <c:pt idx="48">
                  <c:v>2004</c:v>
                </c:pt>
                <c:pt idx="49">
                  <c:v>2005</c:v>
                </c:pt>
                <c:pt idx="50">
                  <c:v>2006</c:v>
                </c:pt>
                <c:pt idx="51">
                  <c:v>2007</c:v>
                </c:pt>
                <c:pt idx="52">
                  <c:v>2008</c:v>
                </c:pt>
                <c:pt idx="53">
                  <c:v>2009</c:v>
                </c:pt>
                <c:pt idx="54">
                  <c:v>2010</c:v>
                </c:pt>
                <c:pt idx="55">
                  <c:v>2011</c:v>
                </c:pt>
                <c:pt idx="56">
                  <c:v>2012</c:v>
                </c:pt>
                <c:pt idx="57">
                  <c:v>2013</c:v>
                </c:pt>
                <c:pt idx="58">
                  <c:v>2014</c:v>
                </c:pt>
                <c:pt idx="59">
                  <c:v>2015</c:v>
                </c:pt>
                <c:pt idx="60">
                  <c:v>2016</c:v>
                </c:pt>
              </c:numCache>
            </c:numRef>
          </c:cat>
          <c:val>
            <c:numRef>
              <c:f>Tabell1!$H$7:$H$67</c:f>
              <c:numCache>
                <c:formatCode>General</c:formatCode>
                <c:ptCount val="61"/>
                <c:pt idx="0" formatCode="#,##0">
                  <c:v>249</c:v>
                </c:pt>
                <c:pt idx="2" formatCode="#,##0">
                  <c:v>210</c:v>
                </c:pt>
                <c:pt idx="4" formatCode="#,##0">
                  <c:v>179</c:v>
                </c:pt>
                <c:pt idx="5" formatCode="#,##0">
                  <c:v>163</c:v>
                </c:pt>
                <c:pt idx="6" formatCode="#,##0">
                  <c:v>155</c:v>
                </c:pt>
                <c:pt idx="7" formatCode="#,##0">
                  <c:v>152</c:v>
                </c:pt>
                <c:pt idx="8" formatCode="#,##0">
                  <c:v>144</c:v>
                </c:pt>
                <c:pt idx="9" formatCode="#,##0">
                  <c:v>137</c:v>
                </c:pt>
                <c:pt idx="10" formatCode="#,##0">
                  <c:v>134</c:v>
                </c:pt>
                <c:pt idx="11" formatCode="#,##0">
                  <c:v>138</c:v>
                </c:pt>
                <c:pt idx="12" formatCode="#,##0">
                  <c:v>133</c:v>
                </c:pt>
                <c:pt idx="13" formatCode="#,##0">
                  <c:v>125</c:v>
                </c:pt>
                <c:pt idx="14" formatCode="#,##0">
                  <c:v>120</c:v>
                </c:pt>
                <c:pt idx="15" formatCode="#,##0">
                  <c:v>123</c:v>
                </c:pt>
                <c:pt idx="16" formatCode="#,##0">
                  <c:v>130</c:v>
                </c:pt>
                <c:pt idx="17" formatCode="#,##0">
                  <c:v>122</c:v>
                </c:pt>
                <c:pt idx="18" formatCode="#,##0">
                  <c:v>121</c:v>
                </c:pt>
                <c:pt idx="19" formatCode="#,##0">
                  <c:v>122</c:v>
                </c:pt>
                <c:pt idx="20" formatCode="#,##0">
                  <c:v>121</c:v>
                </c:pt>
                <c:pt idx="21" formatCode="#,##0">
                  <c:v>126</c:v>
                </c:pt>
                <c:pt idx="22" formatCode="#,##0">
                  <c:v>130</c:v>
                </c:pt>
                <c:pt idx="23" formatCode="#,##0">
                  <c:v>126</c:v>
                </c:pt>
                <c:pt idx="24" formatCode="#,##0">
                  <c:v>132</c:v>
                </c:pt>
                <c:pt idx="25" formatCode="#,##0">
                  <c:v>129</c:v>
                </c:pt>
                <c:pt idx="26" formatCode="#,##0">
                  <c:v>124</c:v>
                </c:pt>
                <c:pt idx="27" formatCode="#,##0">
                  <c:v>125</c:v>
                </c:pt>
                <c:pt idx="28" formatCode="#,##0">
                  <c:v>119</c:v>
                </c:pt>
                <c:pt idx="29" formatCode="#,##0">
                  <c:v>119</c:v>
                </c:pt>
                <c:pt idx="30" formatCode="#,##0">
                  <c:v>121</c:v>
                </c:pt>
                <c:pt idx="31" formatCode="#,##0">
                  <c:v>124</c:v>
                </c:pt>
                <c:pt idx="32" formatCode="#,##0">
                  <c:v>118</c:v>
                </c:pt>
                <c:pt idx="33" formatCode="#,##0">
                  <c:v>116</c:v>
                </c:pt>
                <c:pt idx="34" formatCode="#,##0">
                  <c:v>114.6</c:v>
                </c:pt>
                <c:pt idx="35" formatCode="#,##0">
                  <c:v>115.10000000000001</c:v>
                </c:pt>
                <c:pt idx="36" formatCode="#,##0">
                  <c:v>116.5</c:v>
                </c:pt>
                <c:pt idx="37" formatCode="#,##0">
                  <c:v>123.1</c:v>
                </c:pt>
                <c:pt idx="38" formatCode="#,##0">
                  <c:v>125.1</c:v>
                </c:pt>
                <c:pt idx="39" formatCode="#,##0">
                  <c:v>129.30000000000001</c:v>
                </c:pt>
                <c:pt idx="40" formatCode="#,##0">
                  <c:v>130.4</c:v>
                </c:pt>
                <c:pt idx="41" formatCode="#,##0">
                  <c:v>137.4</c:v>
                </c:pt>
                <c:pt idx="42" formatCode="#,##0">
                  <c:v>149.6</c:v>
                </c:pt>
                <c:pt idx="43" formatCode="#,##0">
                  <c:v>159.19999999999999</c:v>
                </c:pt>
                <c:pt idx="44" formatCode="#,##0">
                  <c:v>158.69999999999999</c:v>
                </c:pt>
                <c:pt idx="45" formatCode="#,##0">
                  <c:v>158.79999999999998</c:v>
                </c:pt>
                <c:pt idx="46" formatCode="#,##0">
                  <c:v>153</c:v>
                </c:pt>
                <c:pt idx="47" formatCode="#,##0">
                  <c:v>146.60000000000002</c:v>
                </c:pt>
                <c:pt idx="48" formatCode="#,##0">
                  <c:v>141.9</c:v>
                </c:pt>
                <c:pt idx="49" formatCode="#,##0">
                  <c:v>149</c:v>
                </c:pt>
                <c:pt idx="50" formatCode="#,##0">
                  <c:v>156.1</c:v>
                </c:pt>
                <c:pt idx="51" formatCode="#,##0">
                  <c:v>160.80000000000001</c:v>
                </c:pt>
                <c:pt idx="52" formatCode="#,##0">
                  <c:v>173.1</c:v>
                </c:pt>
                <c:pt idx="53" formatCode="#,##0">
                  <c:v>175.3</c:v>
                </c:pt>
                <c:pt idx="54" formatCode="#,##0">
                  <c:v>182.6</c:v>
                </c:pt>
                <c:pt idx="55" formatCode="#,##0">
                  <c:v>195.3</c:v>
                </c:pt>
                <c:pt idx="56" formatCode="#,##0">
                  <c:v>200.8</c:v>
                </c:pt>
                <c:pt idx="57" formatCode="#,##0">
                  <c:v>210.7</c:v>
                </c:pt>
                <c:pt idx="58" formatCode="0">
                  <c:v>218.70000000000002</c:v>
                </c:pt>
                <c:pt idx="59" formatCode="0">
                  <c:v>233.4</c:v>
                </c:pt>
                <c:pt idx="60" formatCode="0">
                  <c:v>233.4</c:v>
                </c:pt>
              </c:numCache>
            </c:numRef>
          </c:val>
          <c:extLst>
            <c:ext xmlns:c16="http://schemas.microsoft.com/office/drawing/2014/chart" uri="{C3380CC4-5D6E-409C-BE32-E72D297353CC}">
              <c16:uniqueId val="{00000000-566B-490A-9DAF-71C4E503CF1B}"/>
            </c:ext>
          </c:extLst>
        </c:ser>
        <c:ser>
          <c:idx val="1"/>
          <c:order val="1"/>
          <c:tx>
            <c:strRef>
              <c:f>Tabell1!$I$5</c:f>
              <c:strCache>
                <c:ptCount val="1"/>
                <c:pt idx="0">
                  <c:v>Busser</c:v>
                </c:pt>
              </c:strCache>
            </c:strRef>
          </c:tx>
          <c:spPr>
            <a:solidFill>
              <a:schemeClr val="accent2"/>
            </a:solidFill>
            <a:ln>
              <a:noFill/>
            </a:ln>
            <a:effectLst/>
          </c:spPr>
          <c:invertIfNegative val="0"/>
          <c:cat>
            <c:numRef>
              <c:f>Tabell1!$A$7:$A$67</c:f>
              <c:numCache>
                <c:formatCode>General</c:formatCode>
                <c:ptCount val="61"/>
                <c:pt idx="0">
                  <c:v>1946</c:v>
                </c:pt>
                <c:pt idx="2">
                  <c:v>1952</c:v>
                </c:pt>
                <c:pt idx="4">
                  <c:v>1960</c:v>
                </c:pt>
                <c:pt idx="5">
                  <c:v>1961</c:v>
                </c:pt>
                <c:pt idx="6">
                  <c:v>1962</c:v>
                </c:pt>
                <c:pt idx="7">
                  <c:v>1963</c:v>
                </c:pt>
                <c:pt idx="8">
                  <c:v>1964</c:v>
                </c:pt>
                <c:pt idx="9">
                  <c:v>1965</c:v>
                </c:pt>
                <c:pt idx="10">
                  <c:v>1966</c:v>
                </c:pt>
                <c:pt idx="11">
                  <c:v>1967</c:v>
                </c:pt>
                <c:pt idx="12">
                  <c:v>1968</c:v>
                </c:pt>
                <c:pt idx="13">
                  <c:v>1969</c:v>
                </c:pt>
                <c:pt idx="14">
                  <c:v>1970</c:v>
                </c:pt>
                <c:pt idx="15">
                  <c:v>1971</c:v>
                </c:pt>
                <c:pt idx="16">
                  <c:v>1972</c:v>
                </c:pt>
                <c:pt idx="17">
                  <c:v>1973</c:v>
                </c:pt>
                <c:pt idx="18">
                  <c:v>1974</c:v>
                </c:pt>
                <c:pt idx="19">
                  <c:v>1975</c:v>
                </c:pt>
                <c:pt idx="20">
                  <c:v>1976</c:v>
                </c:pt>
                <c:pt idx="21">
                  <c:v>1977</c:v>
                </c:pt>
                <c:pt idx="22">
                  <c:v>1978</c:v>
                </c:pt>
                <c:pt idx="23">
                  <c:v>1979</c:v>
                </c:pt>
                <c:pt idx="24">
                  <c:v>1980</c:v>
                </c:pt>
                <c:pt idx="25">
                  <c:v>1981</c:v>
                </c:pt>
                <c:pt idx="26">
                  <c:v>1982</c:v>
                </c:pt>
                <c:pt idx="27">
                  <c:v>1983</c:v>
                </c:pt>
                <c:pt idx="28">
                  <c:v>1984</c:v>
                </c:pt>
                <c:pt idx="29">
                  <c:v>1985</c:v>
                </c:pt>
                <c:pt idx="30">
                  <c:v>1986</c:v>
                </c:pt>
                <c:pt idx="31">
                  <c:v>1987</c:v>
                </c:pt>
                <c:pt idx="32">
                  <c:v>1988</c:v>
                </c:pt>
                <c:pt idx="33">
                  <c:v>1989</c:v>
                </c:pt>
                <c:pt idx="34">
                  <c:v>1990</c:v>
                </c:pt>
                <c:pt idx="35">
                  <c:v>1991</c:v>
                </c:pt>
                <c:pt idx="36">
                  <c:v>1992</c:v>
                </c:pt>
                <c:pt idx="37">
                  <c:v>1993</c:v>
                </c:pt>
                <c:pt idx="38">
                  <c:v>1994</c:v>
                </c:pt>
                <c:pt idx="39">
                  <c:v>1995</c:v>
                </c:pt>
                <c:pt idx="40">
                  <c:v>1996</c:v>
                </c:pt>
                <c:pt idx="41">
                  <c:v>1997</c:v>
                </c:pt>
                <c:pt idx="42">
                  <c:v>1998</c:v>
                </c:pt>
                <c:pt idx="43">
                  <c:v>1999</c:v>
                </c:pt>
                <c:pt idx="44">
                  <c:v>2000</c:v>
                </c:pt>
                <c:pt idx="45">
                  <c:v>2001</c:v>
                </c:pt>
                <c:pt idx="46">
                  <c:v>2002</c:v>
                </c:pt>
                <c:pt idx="47">
                  <c:v>2003</c:v>
                </c:pt>
                <c:pt idx="48">
                  <c:v>2004</c:v>
                </c:pt>
                <c:pt idx="49">
                  <c:v>2005</c:v>
                </c:pt>
                <c:pt idx="50">
                  <c:v>2006</c:v>
                </c:pt>
                <c:pt idx="51">
                  <c:v>2007</c:v>
                </c:pt>
                <c:pt idx="52">
                  <c:v>2008</c:v>
                </c:pt>
                <c:pt idx="53">
                  <c:v>2009</c:v>
                </c:pt>
                <c:pt idx="54">
                  <c:v>2010</c:v>
                </c:pt>
                <c:pt idx="55">
                  <c:v>2011</c:v>
                </c:pt>
                <c:pt idx="56">
                  <c:v>2012</c:v>
                </c:pt>
                <c:pt idx="57">
                  <c:v>2013</c:v>
                </c:pt>
                <c:pt idx="58">
                  <c:v>2014</c:v>
                </c:pt>
                <c:pt idx="59">
                  <c:v>2015</c:v>
                </c:pt>
                <c:pt idx="60">
                  <c:v>2016</c:v>
                </c:pt>
              </c:numCache>
            </c:numRef>
          </c:cat>
          <c:val>
            <c:numRef>
              <c:f>Tabell1!$I$7:$I$67</c:f>
              <c:numCache>
                <c:formatCode>General</c:formatCode>
                <c:ptCount val="61"/>
                <c:pt idx="0" formatCode="#,##0">
                  <c:v>74</c:v>
                </c:pt>
                <c:pt idx="2" formatCode="#,##0">
                  <c:v>192</c:v>
                </c:pt>
                <c:pt idx="4" formatCode="#,##0">
                  <c:v>279</c:v>
                </c:pt>
                <c:pt idx="5" formatCode="#,##0">
                  <c:v>291</c:v>
                </c:pt>
                <c:pt idx="6" formatCode="#,##0">
                  <c:v>303</c:v>
                </c:pt>
                <c:pt idx="7" formatCode="#,##0">
                  <c:v>284</c:v>
                </c:pt>
                <c:pt idx="8" formatCode="#,##0">
                  <c:v>298</c:v>
                </c:pt>
                <c:pt idx="9" formatCode="#,##0">
                  <c:v>308</c:v>
                </c:pt>
                <c:pt idx="10" formatCode="#,##0">
                  <c:v>320</c:v>
                </c:pt>
                <c:pt idx="11" formatCode="#,##0">
                  <c:v>315</c:v>
                </c:pt>
                <c:pt idx="12" formatCode="#,##0">
                  <c:v>321</c:v>
                </c:pt>
                <c:pt idx="13" formatCode="#,##0">
                  <c:v>325</c:v>
                </c:pt>
                <c:pt idx="14" formatCode="#,##0">
                  <c:v>323</c:v>
                </c:pt>
                <c:pt idx="15" formatCode="#,##0">
                  <c:v>321</c:v>
                </c:pt>
                <c:pt idx="16" formatCode="#,##0">
                  <c:v>319</c:v>
                </c:pt>
                <c:pt idx="17" formatCode="#,##0">
                  <c:v>317</c:v>
                </c:pt>
                <c:pt idx="18" formatCode="#,##0">
                  <c:v>316</c:v>
                </c:pt>
                <c:pt idx="19" formatCode="#,##0">
                  <c:v>310</c:v>
                </c:pt>
                <c:pt idx="20" formatCode="#,##0">
                  <c:v>312</c:v>
                </c:pt>
                <c:pt idx="21" formatCode="#,##0">
                  <c:v>314</c:v>
                </c:pt>
                <c:pt idx="22" formatCode="#,##0">
                  <c:v>316</c:v>
                </c:pt>
                <c:pt idx="23" formatCode="#,##0">
                  <c:v>325</c:v>
                </c:pt>
                <c:pt idx="24" formatCode="#,##0">
                  <c:v>332</c:v>
                </c:pt>
                <c:pt idx="25" formatCode="#,##0">
                  <c:v>324</c:v>
                </c:pt>
                <c:pt idx="26" formatCode="#,##0">
                  <c:v>301</c:v>
                </c:pt>
                <c:pt idx="27" formatCode="#,##0">
                  <c:v>293</c:v>
                </c:pt>
                <c:pt idx="28" formatCode="#,##0">
                  <c:v>288</c:v>
                </c:pt>
                <c:pt idx="29" formatCode="#,##0">
                  <c:v>289</c:v>
                </c:pt>
                <c:pt idx="30" formatCode="#,##0">
                  <c:v>294</c:v>
                </c:pt>
                <c:pt idx="31" formatCode="#,##0">
                  <c:v>284</c:v>
                </c:pt>
                <c:pt idx="32" formatCode="#,##0">
                  <c:v>276.5</c:v>
                </c:pt>
                <c:pt idx="33" formatCode="#,##0">
                  <c:v>285.39999999999998</c:v>
                </c:pt>
                <c:pt idx="34" formatCode="#,##0">
                  <c:v>277.5</c:v>
                </c:pt>
                <c:pt idx="35" formatCode="#,##0">
                  <c:v>287.10000000000002</c:v>
                </c:pt>
                <c:pt idx="36" formatCode="#,##0">
                  <c:v>277</c:v>
                </c:pt>
                <c:pt idx="37" formatCode="#,##0">
                  <c:v>276</c:v>
                </c:pt>
                <c:pt idx="38" formatCode="#,##0">
                  <c:v>281.60000000000002</c:v>
                </c:pt>
                <c:pt idx="39" formatCode="#,##0">
                  <c:v>286</c:v>
                </c:pt>
                <c:pt idx="40" formatCode="#,##0">
                  <c:v>284.39999999999998</c:v>
                </c:pt>
                <c:pt idx="41" formatCode="#,##0">
                  <c:v>307.5</c:v>
                </c:pt>
                <c:pt idx="42" formatCode="#,##0">
                  <c:v>311.7</c:v>
                </c:pt>
                <c:pt idx="43" formatCode="#,##0">
                  <c:v>315.89999999999998</c:v>
                </c:pt>
                <c:pt idx="44" formatCode="#,##0">
                  <c:v>320.10000000000002</c:v>
                </c:pt>
                <c:pt idx="45" formatCode="#,##0">
                  <c:v>324.3</c:v>
                </c:pt>
                <c:pt idx="46" formatCode="#,##0">
                  <c:v>319.2</c:v>
                </c:pt>
                <c:pt idx="47" formatCode="#,##0">
                  <c:v>321</c:v>
                </c:pt>
                <c:pt idx="48" formatCode="#,##0">
                  <c:v>329</c:v>
                </c:pt>
                <c:pt idx="49" formatCode="#,##0">
                  <c:v>327</c:v>
                </c:pt>
                <c:pt idx="50" formatCode="#,##0">
                  <c:v>329.4</c:v>
                </c:pt>
                <c:pt idx="51" formatCode="#,##0">
                  <c:v>338.1</c:v>
                </c:pt>
                <c:pt idx="52" formatCode="#,##0">
                  <c:v>336.6</c:v>
                </c:pt>
                <c:pt idx="53" formatCode="#,##0">
                  <c:v>346.4</c:v>
                </c:pt>
                <c:pt idx="54" formatCode="#,##0">
                  <c:v>352.5</c:v>
                </c:pt>
                <c:pt idx="55" formatCode="#,##0">
                  <c:v>355.6</c:v>
                </c:pt>
                <c:pt idx="56" formatCode="#,##0">
                  <c:v>332.5</c:v>
                </c:pt>
                <c:pt idx="57" formatCode="#,##0">
                  <c:v>339.6</c:v>
                </c:pt>
                <c:pt idx="58" formatCode="0">
                  <c:v>343.7</c:v>
                </c:pt>
                <c:pt idx="59" formatCode="0">
                  <c:v>355.9</c:v>
                </c:pt>
                <c:pt idx="60" formatCode="0">
                  <c:v>355.9</c:v>
                </c:pt>
              </c:numCache>
            </c:numRef>
          </c:val>
          <c:extLst>
            <c:ext xmlns:c16="http://schemas.microsoft.com/office/drawing/2014/chart" uri="{C3380CC4-5D6E-409C-BE32-E72D297353CC}">
              <c16:uniqueId val="{00000001-566B-490A-9DAF-71C4E503CF1B}"/>
            </c:ext>
          </c:extLst>
        </c:ser>
        <c:ser>
          <c:idx val="2"/>
          <c:order val="2"/>
          <c:tx>
            <c:strRef>
              <c:f>Tabell1!$B$3</c:f>
              <c:strCache>
                <c:ptCount val="1"/>
                <c:pt idx="0">
                  <c:v>SJØTRANSPORT</c:v>
                </c:pt>
              </c:strCache>
            </c:strRef>
          </c:tx>
          <c:spPr>
            <a:solidFill>
              <a:schemeClr val="accent3"/>
            </a:solidFill>
            <a:ln>
              <a:noFill/>
            </a:ln>
            <a:effectLst/>
          </c:spPr>
          <c:invertIfNegative val="0"/>
          <c:cat>
            <c:numRef>
              <c:f>Tabell1!$A$7:$A$67</c:f>
              <c:numCache>
                <c:formatCode>General</c:formatCode>
                <c:ptCount val="61"/>
                <c:pt idx="0">
                  <c:v>1946</c:v>
                </c:pt>
                <c:pt idx="2">
                  <c:v>1952</c:v>
                </c:pt>
                <c:pt idx="4">
                  <c:v>1960</c:v>
                </c:pt>
                <c:pt idx="5">
                  <c:v>1961</c:v>
                </c:pt>
                <c:pt idx="6">
                  <c:v>1962</c:v>
                </c:pt>
                <c:pt idx="7">
                  <c:v>1963</c:v>
                </c:pt>
                <c:pt idx="8">
                  <c:v>1964</c:v>
                </c:pt>
                <c:pt idx="9">
                  <c:v>1965</c:v>
                </c:pt>
                <c:pt idx="10">
                  <c:v>1966</c:v>
                </c:pt>
                <c:pt idx="11">
                  <c:v>1967</c:v>
                </c:pt>
                <c:pt idx="12">
                  <c:v>1968</c:v>
                </c:pt>
                <c:pt idx="13">
                  <c:v>1969</c:v>
                </c:pt>
                <c:pt idx="14">
                  <c:v>1970</c:v>
                </c:pt>
                <c:pt idx="15">
                  <c:v>1971</c:v>
                </c:pt>
                <c:pt idx="16">
                  <c:v>1972</c:v>
                </c:pt>
                <c:pt idx="17">
                  <c:v>1973</c:v>
                </c:pt>
                <c:pt idx="18">
                  <c:v>1974</c:v>
                </c:pt>
                <c:pt idx="19">
                  <c:v>1975</c:v>
                </c:pt>
                <c:pt idx="20">
                  <c:v>1976</c:v>
                </c:pt>
                <c:pt idx="21">
                  <c:v>1977</c:v>
                </c:pt>
                <c:pt idx="22">
                  <c:v>1978</c:v>
                </c:pt>
                <c:pt idx="23">
                  <c:v>1979</c:v>
                </c:pt>
                <c:pt idx="24">
                  <c:v>1980</c:v>
                </c:pt>
                <c:pt idx="25">
                  <c:v>1981</c:v>
                </c:pt>
                <c:pt idx="26">
                  <c:v>1982</c:v>
                </c:pt>
                <c:pt idx="27">
                  <c:v>1983</c:v>
                </c:pt>
                <c:pt idx="28">
                  <c:v>1984</c:v>
                </c:pt>
                <c:pt idx="29">
                  <c:v>1985</c:v>
                </c:pt>
                <c:pt idx="30">
                  <c:v>1986</c:v>
                </c:pt>
                <c:pt idx="31">
                  <c:v>1987</c:v>
                </c:pt>
                <c:pt idx="32">
                  <c:v>1988</c:v>
                </c:pt>
                <c:pt idx="33">
                  <c:v>1989</c:v>
                </c:pt>
                <c:pt idx="34">
                  <c:v>1990</c:v>
                </c:pt>
                <c:pt idx="35">
                  <c:v>1991</c:v>
                </c:pt>
                <c:pt idx="36">
                  <c:v>1992</c:v>
                </c:pt>
                <c:pt idx="37">
                  <c:v>1993</c:v>
                </c:pt>
                <c:pt idx="38">
                  <c:v>1994</c:v>
                </c:pt>
                <c:pt idx="39">
                  <c:v>1995</c:v>
                </c:pt>
                <c:pt idx="40">
                  <c:v>1996</c:v>
                </c:pt>
                <c:pt idx="41">
                  <c:v>1997</c:v>
                </c:pt>
                <c:pt idx="42">
                  <c:v>1998</c:v>
                </c:pt>
                <c:pt idx="43">
                  <c:v>1999</c:v>
                </c:pt>
                <c:pt idx="44">
                  <c:v>2000</c:v>
                </c:pt>
                <c:pt idx="45">
                  <c:v>2001</c:v>
                </c:pt>
                <c:pt idx="46">
                  <c:v>2002</c:v>
                </c:pt>
                <c:pt idx="47">
                  <c:v>2003</c:v>
                </c:pt>
                <c:pt idx="48">
                  <c:v>2004</c:v>
                </c:pt>
                <c:pt idx="49">
                  <c:v>2005</c:v>
                </c:pt>
                <c:pt idx="50">
                  <c:v>2006</c:v>
                </c:pt>
                <c:pt idx="51">
                  <c:v>2007</c:v>
                </c:pt>
                <c:pt idx="52">
                  <c:v>2008</c:v>
                </c:pt>
                <c:pt idx="53">
                  <c:v>2009</c:v>
                </c:pt>
                <c:pt idx="54">
                  <c:v>2010</c:v>
                </c:pt>
                <c:pt idx="55">
                  <c:v>2011</c:v>
                </c:pt>
                <c:pt idx="56">
                  <c:v>2012</c:v>
                </c:pt>
                <c:pt idx="57">
                  <c:v>2013</c:v>
                </c:pt>
                <c:pt idx="58">
                  <c:v>2014</c:v>
                </c:pt>
                <c:pt idx="59">
                  <c:v>2015</c:v>
                </c:pt>
                <c:pt idx="60">
                  <c:v>2016</c:v>
                </c:pt>
              </c:numCache>
            </c:numRef>
          </c:cat>
          <c:val>
            <c:numRef>
              <c:f>Tabell1!$D$7:$D$67</c:f>
              <c:numCache>
                <c:formatCode>General</c:formatCode>
                <c:ptCount val="61"/>
                <c:pt idx="0" formatCode="#,##0">
                  <c:v>14</c:v>
                </c:pt>
                <c:pt idx="2" formatCode="#,##0">
                  <c:v>20</c:v>
                </c:pt>
                <c:pt idx="4" formatCode="#,##0">
                  <c:v>22</c:v>
                </c:pt>
                <c:pt idx="5" formatCode="#,##0">
                  <c:v>24</c:v>
                </c:pt>
                <c:pt idx="6" formatCode="#,##0">
                  <c:v>22</c:v>
                </c:pt>
                <c:pt idx="7" formatCode="#,##0">
                  <c:v>23</c:v>
                </c:pt>
                <c:pt idx="8" formatCode="#,##0">
                  <c:v>24</c:v>
                </c:pt>
                <c:pt idx="9" formatCode="#,##0">
                  <c:v>25</c:v>
                </c:pt>
                <c:pt idx="10" formatCode="#,##0">
                  <c:v>27</c:v>
                </c:pt>
                <c:pt idx="11" formatCode="#,##0">
                  <c:v>29</c:v>
                </c:pt>
                <c:pt idx="12" formatCode="#,##0">
                  <c:v>30</c:v>
                </c:pt>
                <c:pt idx="13" formatCode="#,##0">
                  <c:v>33</c:v>
                </c:pt>
                <c:pt idx="14" formatCode="#,##0">
                  <c:v>36</c:v>
                </c:pt>
                <c:pt idx="15" formatCode="#,##0">
                  <c:v>38</c:v>
                </c:pt>
                <c:pt idx="16" formatCode="#,##0">
                  <c:v>40</c:v>
                </c:pt>
                <c:pt idx="17" formatCode="#,##0">
                  <c:v>40</c:v>
                </c:pt>
                <c:pt idx="19" formatCode="#,##0">
                  <c:v>44</c:v>
                </c:pt>
                <c:pt idx="20" formatCode="#,##0">
                  <c:v>46</c:v>
                </c:pt>
                <c:pt idx="21" formatCode="#,##0">
                  <c:v>48</c:v>
                </c:pt>
                <c:pt idx="22" formatCode="#,##0">
                  <c:v>49</c:v>
                </c:pt>
                <c:pt idx="23" formatCode="#,##0">
                  <c:v>50</c:v>
                </c:pt>
                <c:pt idx="24" formatCode="#,##0">
                  <c:v>51</c:v>
                </c:pt>
                <c:pt idx="25" formatCode="#,##0">
                  <c:v>51</c:v>
                </c:pt>
                <c:pt idx="26" formatCode="#,##0">
                  <c:v>50</c:v>
                </c:pt>
                <c:pt idx="27" formatCode="#,##0">
                  <c:v>50</c:v>
                </c:pt>
                <c:pt idx="28" formatCode="#,##0">
                  <c:v>51</c:v>
                </c:pt>
                <c:pt idx="29" formatCode="#,##0">
                  <c:v>53</c:v>
                </c:pt>
                <c:pt idx="30" formatCode="#,##0">
                  <c:v>53</c:v>
                </c:pt>
                <c:pt idx="31" formatCode="#,##0">
                  <c:v>54</c:v>
                </c:pt>
                <c:pt idx="32" formatCode="#,##0">
                  <c:v>53</c:v>
                </c:pt>
                <c:pt idx="33" formatCode="#,##0">
                  <c:v>53</c:v>
                </c:pt>
                <c:pt idx="34" formatCode="#,##0">
                  <c:v>54.5</c:v>
                </c:pt>
                <c:pt idx="35" formatCode="#,##0">
                  <c:v>53.9</c:v>
                </c:pt>
                <c:pt idx="36" formatCode="#,##0">
                  <c:v>50.7</c:v>
                </c:pt>
                <c:pt idx="37" formatCode="#,##0">
                  <c:v>46.5</c:v>
                </c:pt>
                <c:pt idx="38" formatCode="#,##0">
                  <c:v>46.3</c:v>
                </c:pt>
                <c:pt idx="39" formatCode="#,##0">
                  <c:v>43.2</c:v>
                </c:pt>
                <c:pt idx="40" formatCode="#,##0">
                  <c:v>43.3</c:v>
                </c:pt>
                <c:pt idx="41" formatCode="#,##0">
                  <c:v>44.5</c:v>
                </c:pt>
                <c:pt idx="42" formatCode="#,##0">
                  <c:v>45.4</c:v>
                </c:pt>
                <c:pt idx="43" formatCode="#,##0">
                  <c:v>46.2</c:v>
                </c:pt>
                <c:pt idx="44" formatCode="#,##0">
                  <c:v>46.2</c:v>
                </c:pt>
                <c:pt idx="45" formatCode="#,##0">
                  <c:v>44.800000000000004</c:v>
                </c:pt>
                <c:pt idx="46" formatCode="#,##0">
                  <c:v>45.64</c:v>
                </c:pt>
                <c:pt idx="47" formatCode="#,##0">
                  <c:v>45.5</c:v>
                </c:pt>
                <c:pt idx="48" formatCode="#,##0">
                  <c:v>46.099999999999994</c:v>
                </c:pt>
                <c:pt idx="49" formatCode="#,##0">
                  <c:v>47.7</c:v>
                </c:pt>
                <c:pt idx="50" formatCode="#,##0">
                  <c:v>49.2</c:v>
                </c:pt>
                <c:pt idx="51" formatCode="#,##0">
                  <c:v>50.8</c:v>
                </c:pt>
                <c:pt idx="52" formatCode="#,##0">
                  <c:v>50.7</c:v>
                </c:pt>
                <c:pt idx="53" formatCode="#,##0">
                  <c:v>50.3</c:v>
                </c:pt>
                <c:pt idx="54" formatCode="#,##0">
                  <c:v>49.1</c:v>
                </c:pt>
                <c:pt idx="55" formatCode="#,##0">
                  <c:v>51</c:v>
                </c:pt>
                <c:pt idx="56" formatCode="#,##0">
                  <c:v>51.7</c:v>
                </c:pt>
                <c:pt idx="57" formatCode="#,##0">
                  <c:v>51.7</c:v>
                </c:pt>
                <c:pt idx="58" formatCode="0">
                  <c:v>52.1</c:v>
                </c:pt>
                <c:pt idx="59" formatCode="0">
                  <c:v>52.9</c:v>
                </c:pt>
                <c:pt idx="60" formatCode="0">
                  <c:v>52.9</c:v>
                </c:pt>
              </c:numCache>
            </c:numRef>
          </c:val>
          <c:extLst>
            <c:ext xmlns:c16="http://schemas.microsoft.com/office/drawing/2014/chart" uri="{C3380CC4-5D6E-409C-BE32-E72D297353CC}">
              <c16:uniqueId val="{00000002-566B-490A-9DAF-71C4E503CF1B}"/>
            </c:ext>
          </c:extLst>
        </c:ser>
        <c:dLbls>
          <c:showLegendKey val="0"/>
          <c:showVal val="0"/>
          <c:showCatName val="0"/>
          <c:showSerName val="0"/>
          <c:showPercent val="0"/>
          <c:showBubbleSize val="0"/>
        </c:dLbls>
        <c:gapWidth val="150"/>
        <c:overlap val="100"/>
        <c:axId val="1375499056"/>
        <c:axId val="1292791616"/>
      </c:barChart>
      <c:catAx>
        <c:axId val="1375499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1292791616"/>
        <c:crosses val="autoZero"/>
        <c:auto val="1"/>
        <c:lblAlgn val="ctr"/>
        <c:lblOffset val="100"/>
        <c:noMultiLvlLbl val="0"/>
      </c:catAx>
      <c:valAx>
        <c:axId val="12927916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b-NO"/>
                  <a:t>Millioner</a:t>
                </a:r>
                <a:r>
                  <a:rPr lang="nb-NO" baseline="0"/>
                  <a:t> passasjerer</a:t>
                </a:r>
                <a:endParaRPr lang="nb-NO"/>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crossAx val="1375499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72623213764946"/>
          <c:y val="3.1410577172471504E-2"/>
          <c:w val="0.86329845922037518"/>
          <c:h val="0.70386923696174519"/>
        </c:manualLayout>
      </c:layout>
      <c:lineChart>
        <c:grouping val="standard"/>
        <c:varyColors val="0"/>
        <c:ser>
          <c:idx val="0"/>
          <c:order val="0"/>
          <c:tx>
            <c:strRef>
              <c:f>'6669-5'!$B$14</c:f>
              <c:strCache>
                <c:ptCount val="1"/>
                <c:pt idx="0">
                  <c:v>Billettinntekt per reise</c:v>
                </c:pt>
              </c:strCache>
            </c:strRef>
          </c:tx>
          <c:spPr>
            <a:ln w="57150" cap="rnd">
              <a:solidFill>
                <a:schemeClr val="accent1"/>
              </a:solidFill>
              <a:round/>
            </a:ln>
            <a:effectLst/>
          </c:spPr>
          <c:marker>
            <c:symbol val="circle"/>
            <c:size val="5"/>
            <c:spPr>
              <a:solidFill>
                <a:schemeClr val="accent1"/>
              </a:solidFill>
              <a:ln w="9525">
                <a:solidFill>
                  <a:schemeClr val="accent1"/>
                </a:solidFill>
              </a:ln>
              <a:effectLst/>
            </c:spPr>
          </c:marker>
          <c:cat>
            <c:numRef>
              <c:f>'6669-5'!$C$13:$N$13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'6669-5'!$C$14:$N$14</c:f>
              <c:numCache>
                <c:formatCode>General</c:formatCode>
                <c:ptCount val="12"/>
                <c:pt idx="0">
                  <c:v>95.57761732851985</c:v>
                </c:pt>
                <c:pt idx="1">
                  <c:v>99.458483754512628</c:v>
                </c:pt>
                <c:pt idx="2">
                  <c:v>106.49819494584837</c:v>
                </c:pt>
                <c:pt idx="3">
                  <c:v>105.14440433212997</c:v>
                </c:pt>
                <c:pt idx="4">
                  <c:v>103.33935018050542</c:v>
                </c:pt>
                <c:pt idx="5">
                  <c:v>100</c:v>
                </c:pt>
                <c:pt idx="6">
                  <c:v>104.33212996389892</c:v>
                </c:pt>
                <c:pt idx="7">
                  <c:v>102.52707581227436</c:v>
                </c:pt>
                <c:pt idx="8">
                  <c:v>106.04693140794224</c:v>
                </c:pt>
                <c:pt idx="9">
                  <c:v>110.10830324909747</c:v>
                </c:pt>
                <c:pt idx="10">
                  <c:v>102.70758122743682</c:v>
                </c:pt>
                <c:pt idx="11">
                  <c:v>106.31768953068593</c:v>
                </c:pt>
              </c:numCache>
            </c:numRef>
          </c:val>
          <c:smooth val="0"/>
          <c:extLst>
            <c:ext xmlns:c16="http://schemas.microsoft.com/office/drawing/2014/chart" uri="{C3380CC4-5D6E-409C-BE32-E72D297353CC}">
              <c16:uniqueId val="{00000000-E62B-42B0-AE76-19C1BB7980EC}"/>
            </c:ext>
          </c:extLst>
        </c:ser>
        <c:ser>
          <c:idx val="1"/>
          <c:order val="1"/>
          <c:tx>
            <c:strRef>
              <c:f>'6669-5'!$B$15</c:f>
              <c:strCache>
                <c:ptCount val="1"/>
                <c:pt idx="0">
                  <c:v>Offentlig kjøp per passasjer</c:v>
                </c:pt>
              </c:strCache>
            </c:strRef>
          </c:tx>
          <c:spPr>
            <a:ln w="57150" cap="rnd">
              <a:solidFill>
                <a:schemeClr val="accent2"/>
              </a:solidFill>
              <a:round/>
            </a:ln>
            <a:effectLst/>
          </c:spPr>
          <c:marker>
            <c:symbol val="circle"/>
            <c:size val="5"/>
            <c:spPr>
              <a:solidFill>
                <a:schemeClr val="accent2"/>
              </a:solidFill>
              <a:ln w="9525">
                <a:solidFill>
                  <a:schemeClr val="accent2"/>
                </a:solidFill>
              </a:ln>
              <a:effectLst/>
            </c:spPr>
          </c:marker>
          <c:cat>
            <c:numRef>
              <c:f>'6669-5'!$C$13:$N$13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'6669-5'!$C$15:$N$15</c:f>
              <c:numCache>
                <c:formatCode>General</c:formatCode>
                <c:ptCount val="12"/>
                <c:pt idx="0">
                  <c:v>73.086419753086417</c:v>
                </c:pt>
                <c:pt idx="1">
                  <c:v>73.086419753086417</c:v>
                </c:pt>
                <c:pt idx="2">
                  <c:v>89.567901234567898</c:v>
                </c:pt>
                <c:pt idx="3">
                  <c:v>102.09876543209877</c:v>
                </c:pt>
                <c:pt idx="4">
                  <c:v>103.20987654320989</c:v>
                </c:pt>
                <c:pt idx="5">
                  <c:v>100</c:v>
                </c:pt>
                <c:pt idx="6">
                  <c:v>101.72839506172841</c:v>
                </c:pt>
                <c:pt idx="7">
                  <c:v>105.98765432098767</c:v>
                </c:pt>
                <c:pt idx="8">
                  <c:v>110.06172839506172</c:v>
                </c:pt>
                <c:pt idx="9">
                  <c:v>115.80246913580248</c:v>
                </c:pt>
                <c:pt idx="10">
                  <c:v>117.40740740740742</c:v>
                </c:pt>
                <c:pt idx="11">
                  <c:v>109.87654320987654</c:v>
                </c:pt>
              </c:numCache>
            </c:numRef>
          </c:val>
          <c:smooth val="0"/>
          <c:extLst>
            <c:ext xmlns:c16="http://schemas.microsoft.com/office/drawing/2014/chart" uri="{C3380CC4-5D6E-409C-BE32-E72D297353CC}">
              <c16:uniqueId val="{00000001-E62B-42B0-AE76-19C1BB7980EC}"/>
            </c:ext>
          </c:extLst>
        </c:ser>
        <c:ser>
          <c:idx val="2"/>
          <c:order val="2"/>
          <c:tx>
            <c:strRef>
              <c:f>'6669-5'!$B$16</c:f>
              <c:strCache>
                <c:ptCount val="1"/>
                <c:pt idx="0">
                  <c:v>Offentlig kjøp per innbygger</c:v>
                </c:pt>
              </c:strCache>
            </c:strRef>
          </c:tx>
          <c:spPr>
            <a:ln w="57150" cap="rnd">
              <a:solidFill>
                <a:schemeClr val="accent3"/>
              </a:solidFill>
              <a:round/>
            </a:ln>
            <a:effectLst/>
          </c:spPr>
          <c:marker>
            <c:symbol val="circle"/>
            <c:size val="5"/>
            <c:spPr>
              <a:solidFill>
                <a:schemeClr val="accent3"/>
              </a:solidFill>
              <a:ln w="9525">
                <a:solidFill>
                  <a:schemeClr val="accent3"/>
                </a:solidFill>
              </a:ln>
              <a:effectLst/>
            </c:spPr>
          </c:marker>
          <c:cat>
            <c:numRef>
              <c:f>'6669-5'!$C$13:$N$13</c:f>
              <c:numCache>
                <c:formatCode>General</c:formatCode>
                <c:ptCount val="12"/>
                <c:pt idx="0">
                  <c:v>2005</c:v>
                </c:pt>
                <c:pt idx="1">
                  <c:v>2006</c:v>
                </c:pt>
                <c:pt idx="2">
                  <c:v>2007</c:v>
                </c:pt>
                <c:pt idx="3">
                  <c:v>2008</c:v>
                </c:pt>
                <c:pt idx="4">
                  <c:v>2009</c:v>
                </c:pt>
                <c:pt idx="5">
                  <c:v>2010</c:v>
                </c:pt>
                <c:pt idx="6">
                  <c:v>2011</c:v>
                </c:pt>
                <c:pt idx="7">
                  <c:v>2012</c:v>
                </c:pt>
                <c:pt idx="8">
                  <c:v>2013</c:v>
                </c:pt>
                <c:pt idx="9">
                  <c:v>2014</c:v>
                </c:pt>
                <c:pt idx="10">
                  <c:v>2015</c:v>
                </c:pt>
                <c:pt idx="11">
                  <c:v>2016</c:v>
                </c:pt>
              </c:numCache>
            </c:numRef>
          </c:cat>
          <c:val>
            <c:numRef>
              <c:f>'6669-5'!$C$16:$N$16</c:f>
              <c:numCache>
                <c:formatCode>General</c:formatCode>
                <c:ptCount val="12"/>
                <c:pt idx="0">
                  <c:v>69.900990099009903</c:v>
                </c:pt>
                <c:pt idx="1">
                  <c:v>70.495049504950501</c:v>
                </c:pt>
                <c:pt idx="2">
                  <c:v>83.762376237623769</c:v>
                </c:pt>
                <c:pt idx="3">
                  <c:v>96.831683168316829</c:v>
                </c:pt>
                <c:pt idx="4">
                  <c:v>99.702970297029708</c:v>
                </c:pt>
                <c:pt idx="5">
                  <c:v>100</c:v>
                </c:pt>
                <c:pt idx="6">
                  <c:v>103.26732673267327</c:v>
                </c:pt>
                <c:pt idx="7">
                  <c:v>109.3069306930693</c:v>
                </c:pt>
                <c:pt idx="8">
                  <c:v>114.95049504950495</c:v>
                </c:pt>
                <c:pt idx="9">
                  <c:v>121.18811881188118</c:v>
                </c:pt>
                <c:pt idx="10">
                  <c:v>127.02970297029702</c:v>
                </c:pt>
                <c:pt idx="11">
                  <c:v>120.79207920792079</c:v>
                </c:pt>
              </c:numCache>
            </c:numRef>
          </c:val>
          <c:smooth val="0"/>
          <c:extLst>
            <c:ext xmlns:c16="http://schemas.microsoft.com/office/drawing/2014/chart" uri="{C3380CC4-5D6E-409C-BE32-E72D297353CC}">
              <c16:uniqueId val="{00000002-E62B-42B0-AE76-19C1BB7980EC}"/>
            </c:ext>
          </c:extLst>
        </c:ser>
        <c:dLbls>
          <c:showLegendKey val="0"/>
          <c:showVal val="0"/>
          <c:showCatName val="0"/>
          <c:showSerName val="0"/>
          <c:showPercent val="0"/>
          <c:showBubbleSize val="0"/>
        </c:dLbls>
        <c:marker val="1"/>
        <c:smooth val="0"/>
        <c:axId val="427825616"/>
        <c:axId val="488512496"/>
      </c:lineChart>
      <c:catAx>
        <c:axId val="427825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488512496"/>
        <c:crosses val="autoZero"/>
        <c:auto val="1"/>
        <c:lblAlgn val="ctr"/>
        <c:lblOffset val="100"/>
        <c:noMultiLvlLbl val="0"/>
      </c:catAx>
      <c:valAx>
        <c:axId val="488512496"/>
        <c:scaling>
          <c:orientation val="minMax"/>
          <c:min val="4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nb-NO"/>
                  <a:t>Indeks</a:t>
                </a:r>
                <a:r>
                  <a:rPr lang="nb-NO" baseline="0"/>
                  <a:t> 2010 = 100</a:t>
                </a:r>
                <a:endParaRPr lang="nb-NO"/>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nb-NO"/>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nb-NO"/>
          </a:p>
        </c:txPr>
        <c:crossAx val="427825616"/>
        <c:crosses val="autoZero"/>
        <c:crossBetween val="between"/>
      </c:valAx>
      <c:spPr>
        <a:noFill/>
        <a:ln>
          <a:noFill/>
        </a:ln>
        <a:effectLst/>
      </c:spPr>
    </c:plotArea>
    <c:legend>
      <c:legendPos val="b"/>
      <c:layout>
        <c:manualLayout>
          <c:xMode val="edge"/>
          <c:yMode val="edge"/>
          <c:x val="3.8418027607660152E-2"/>
          <c:y val="0.79544976289633507"/>
          <c:w val="0.75649727811801304"/>
          <c:h val="0.16376363529590243"/>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nb-NO"/>
        </a:p>
      </c:txPr>
    </c:legend>
    <c:plotVisOnly val="1"/>
    <c:dispBlanksAs val="gap"/>
    <c:showDLblsOverMax val="0"/>
  </c:chart>
  <c:spPr>
    <a:noFill/>
    <a:ln>
      <a:noFill/>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CC9AA6-5B3D-47AC-91DF-EE0B67263A1D}" type="datetimeFigureOut">
              <a:rPr lang="nb-NO" smtClean="0"/>
              <a:pPr/>
              <a:t>18.09.2017</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0BFDD-15B8-416D-A94D-0E32677134E6}"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Det har aldri vært flere som reiser kollektivt enn nå. </a:t>
            </a:r>
          </a:p>
          <a:p>
            <a:endParaRPr lang="nb-NO" dirty="0"/>
          </a:p>
          <a:p>
            <a:r>
              <a:rPr lang="nb-NO" dirty="0"/>
              <a:t>Figuren</a:t>
            </a:r>
            <a:r>
              <a:rPr lang="nb-NO" baseline="0" dirty="0"/>
              <a:t> viser antall påstigende, med kollektive transportmidler per år i perioden 1946 – 2016. </a:t>
            </a:r>
          </a:p>
          <a:p>
            <a:endParaRPr lang="nb-NO" baseline="0" dirty="0"/>
          </a:p>
          <a:p>
            <a:r>
              <a:rPr lang="nb-NO" baseline="0" dirty="0"/>
              <a:t>Figuren viser at skinnegående transport, som inkluderer både statlig jernbane, og lokal skinnegående transport, samlet er oppe på nesten samme nivå som det var rett etter andre verdenskrig. Mengden transport med bussøkte raskt etter krigen, men har kun mindre endringer (relativt sett) etter </a:t>
            </a:r>
            <a:r>
              <a:rPr lang="nb-NO" baseline="0" dirty="0" err="1"/>
              <a:t>ca</a:t>
            </a:r>
            <a:r>
              <a:rPr lang="nb-NO" baseline="0" dirty="0"/>
              <a:t> 1970. (Volumet har gått i bølger, men 2016 er foreløpig </a:t>
            </a:r>
            <a:r>
              <a:rPr lang="nb-NO" baseline="0" dirty="0" err="1"/>
              <a:t>rekkord</a:t>
            </a:r>
            <a:r>
              <a:rPr lang="nb-NO" baseline="0" dirty="0"/>
              <a:t>). For sjøtransport, (inkluderer ferjer og rutebåter, men ikke hurtigruta), har volumene også økt jevnt i perioden. </a:t>
            </a:r>
          </a:p>
          <a:p>
            <a:endParaRPr lang="nb-NO" baseline="0" dirty="0"/>
          </a:p>
          <a:p>
            <a:r>
              <a:rPr lang="nb-NO" baseline="0" dirty="0"/>
              <a:t>Drosje er holt utenom. </a:t>
            </a:r>
          </a:p>
          <a:p>
            <a:endParaRPr lang="nb-NO" baseline="0" dirty="0"/>
          </a:p>
          <a:p>
            <a:r>
              <a:rPr lang="nb-NO" baseline="0" dirty="0"/>
              <a:t>Kilde: Tabell 1,  Innenlands persontransport etter transportmiddel, Farstad (2017). </a:t>
            </a:r>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4</a:t>
            </a:fld>
            <a:endParaRPr lang="nb-NO"/>
          </a:p>
        </p:txBody>
      </p:sp>
    </p:spTree>
    <p:extLst>
      <p:ext uri="{BB962C8B-B14F-4D97-AF65-F5344CB8AC3E}">
        <p14:creationId xmlns:p14="http://schemas.microsoft.com/office/powerpoint/2010/main" val="1045977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Trafikk med buss, t-bane, trikk/bybane og rutebåt, skjer i all hovedsak i fylkeskommunal regi, mens</a:t>
            </a:r>
          </a:p>
          <a:p>
            <a:r>
              <a:rPr lang="nb-NO" dirty="0"/>
              <a:t>trafikk med ferje er delt mellom fylke og stat, avhengig av hvem som er vegeier. Jernbane drives i hovedsak</a:t>
            </a:r>
          </a:p>
          <a:p>
            <a:r>
              <a:rPr lang="nb-NO" dirty="0"/>
              <a:t>i statlig regi. Dette betyr at om lag 80 prosent av kollektivpassasjerene bruker tilbud som blir drevet</a:t>
            </a:r>
          </a:p>
          <a:p>
            <a:r>
              <a:rPr lang="nb-NO" dirty="0"/>
              <a:t>i fylkeskommunal regi. Det meste av denne trafikken blir imidlertid produsert av selskap som kjører på</a:t>
            </a:r>
          </a:p>
          <a:p>
            <a:r>
              <a:rPr lang="nb-NO" dirty="0"/>
              <a:t>anbudskontrakt for fylkeskommunene. Det største unntaket fra dette er trikk og t-bane i Oslo som blir</a:t>
            </a:r>
          </a:p>
          <a:p>
            <a:r>
              <a:rPr lang="nb-NO" dirty="0"/>
              <a:t>drevet av et heleid kommunalt selskap uten direkte konkurranse.</a:t>
            </a:r>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5</a:t>
            </a:fld>
            <a:endParaRPr lang="nb-NO"/>
          </a:p>
        </p:txBody>
      </p:sp>
    </p:spTree>
    <p:extLst>
      <p:ext uri="{BB962C8B-B14F-4D97-AF65-F5344CB8AC3E}">
        <p14:creationId xmlns:p14="http://schemas.microsoft.com/office/powerpoint/2010/main" val="1945634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a:solidFill>
                  <a:schemeClr val="tx1"/>
                </a:solidFill>
                <a:effectLst/>
                <a:latin typeface="+mn-lt"/>
                <a:ea typeface="+mn-ea"/>
                <a:cs typeface="+mn-cs"/>
              </a:rPr>
              <a:t>Hvor mye fylkeskommunene må betale for kollektivtransport varierer både med hvor mye kollektivtransport som kjøpes og prisen per enhet kollektivtransport. I perioden mellom 2010 og 2017 har både pris per enhet og innkjøpt volum økt betraktelig. </a:t>
            </a:r>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6</a:t>
            </a:fld>
            <a:endParaRPr lang="nb-NO"/>
          </a:p>
        </p:txBody>
      </p:sp>
    </p:spTree>
    <p:extLst>
      <p:ext uri="{BB962C8B-B14F-4D97-AF65-F5344CB8AC3E}">
        <p14:creationId xmlns:p14="http://schemas.microsoft.com/office/powerpoint/2010/main" val="12183629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228600" indent="-228600">
              <a:buAutoNum type="arabicParenR"/>
            </a:pPr>
            <a:r>
              <a:rPr lang="nb-NO" sz="1200" kern="1200" dirty="0">
                <a:solidFill>
                  <a:schemeClr val="tx1"/>
                </a:solidFill>
                <a:effectLst/>
                <a:latin typeface="+mn-lt"/>
                <a:ea typeface="+mn-ea"/>
                <a:cs typeface="+mn-cs"/>
              </a:rPr>
              <a:t>Fylkeskommunens utgifter per passasjer øker, mens passasjerens egenbetaling holder seg relativt stabil. </a:t>
            </a:r>
          </a:p>
          <a:p>
            <a:pPr marL="228600" indent="-228600">
              <a:buAutoNum type="arabicParenR"/>
            </a:pPr>
            <a:r>
              <a:rPr lang="nb-NO" sz="1200" kern="1200" dirty="0">
                <a:solidFill>
                  <a:schemeClr val="tx1"/>
                </a:solidFill>
                <a:effectLst/>
                <a:latin typeface="+mn-lt"/>
                <a:ea typeface="+mn-ea"/>
                <a:cs typeface="+mn-cs"/>
              </a:rPr>
              <a:t>Offentlig kjøp per innbygger per år har økt med 73 prosent fra 706 til 1220 kroner mellom 2005 og 2016, mens offentlig kjøp per passasjer har økt med 50 prosent. Billettinntektene per reise har derimot vært relativt stabile fra 2005 til 2016. </a:t>
            </a:r>
          </a:p>
          <a:p>
            <a:pPr marL="228600" indent="-228600">
              <a:buAutoNum type="arabicParenR"/>
            </a:pPr>
            <a:r>
              <a:rPr lang="nb-NO" sz="1200" kern="1200" dirty="0">
                <a:solidFill>
                  <a:schemeClr val="tx1"/>
                </a:solidFill>
                <a:effectLst/>
                <a:latin typeface="+mn-lt"/>
                <a:ea typeface="+mn-ea"/>
                <a:cs typeface="+mn-cs"/>
              </a:rPr>
              <a:t>Fylkeskommunene betaler stadig mer for hver ekstra passasjer.  Siden 2010 har offentlig kjøp per innbygger økt med 21 prosent, mens billettinntektene per passasjer har økt med 6 prosent og offentlig kjøp per passasjer har økt med 10 prosent.</a:t>
            </a:r>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7</a:t>
            </a:fld>
            <a:endParaRPr lang="nb-NO"/>
          </a:p>
        </p:txBody>
      </p:sp>
    </p:spTree>
    <p:extLst>
      <p:ext uri="{BB962C8B-B14F-4D97-AF65-F5344CB8AC3E}">
        <p14:creationId xmlns:p14="http://schemas.microsoft.com/office/powerpoint/2010/main" val="309243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kern="1200" baseline="0" dirty="0">
                <a:solidFill>
                  <a:schemeClr val="tx1"/>
                </a:solidFill>
                <a:latin typeface="+mn-lt"/>
                <a:ea typeface="+mn-ea"/>
                <a:cs typeface="+mn-cs"/>
              </a:rPr>
              <a:t>hovedsak kommer kostnadene som fylkeskommunen moter i kjøp av kollektivtransporttjenester fra forhold som ligger utenfor bade politisk kontroll og myndighetsområde, og også utenfor operatørselskapenes</a:t>
            </a:r>
          </a:p>
          <a:p>
            <a:r>
              <a:rPr lang="nb-NO" sz="1200" b="0" i="0" u="none" strike="noStrike" kern="1200" baseline="0" dirty="0">
                <a:solidFill>
                  <a:schemeClr val="tx1"/>
                </a:solidFill>
                <a:latin typeface="+mn-lt"/>
                <a:ea typeface="+mn-ea"/>
                <a:cs typeface="+mn-cs"/>
              </a:rPr>
              <a:t>kontroll. Anslagsvis utgjør slike kostnader på kort sikt over 80 prosent av de samlede kostnadene for et typisk kollektivtilbud i 2017.</a:t>
            </a:r>
          </a:p>
          <a:p>
            <a:endParaRPr lang="nb-NO" sz="1200" b="0" i="0" u="none" strike="noStrike" kern="1200" baseline="0" dirty="0">
              <a:solidFill>
                <a:schemeClr val="tx1"/>
              </a:solidFill>
              <a:latin typeface="+mn-lt"/>
              <a:ea typeface="+mn-ea"/>
              <a:cs typeface="+mn-cs"/>
            </a:endParaRPr>
          </a:p>
          <a:p>
            <a:r>
              <a:rPr lang="nb-NO" sz="1200" b="0" i="0" u="none" strike="noStrike" kern="1200" baseline="0" dirty="0">
                <a:solidFill>
                  <a:schemeClr val="tx1"/>
                </a:solidFill>
                <a:latin typeface="+mn-lt"/>
                <a:ea typeface="+mn-ea"/>
                <a:cs typeface="+mn-cs"/>
              </a:rPr>
              <a:t>Dette anslaget er basert på en rekke forutsetinginger knyttet til at dagens organisering er relativt effektiv. Fylkeskommunen har i liten grad kontroll over prisene på innsatsfaktorene, men i stor grad</a:t>
            </a:r>
          </a:p>
          <a:p>
            <a:r>
              <a:rPr lang="nb-NO" sz="1200" b="0" i="0" u="none" strike="noStrike" kern="1200" baseline="0" dirty="0">
                <a:solidFill>
                  <a:schemeClr val="tx1"/>
                </a:solidFill>
                <a:latin typeface="+mn-lt"/>
                <a:ea typeface="+mn-ea"/>
                <a:cs typeface="+mn-cs"/>
              </a:rPr>
              <a:t>kontroll over hvor mye som produseres og hvordan. Slik at kostnadene på mellomlang og lang sikt i stor grad er innenfor fylkeskommunenes kontroll.</a:t>
            </a:r>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8</a:t>
            </a:fld>
            <a:endParaRPr lang="nb-NO"/>
          </a:p>
        </p:txBody>
      </p:sp>
    </p:spTree>
    <p:extLst>
      <p:ext uri="{BB962C8B-B14F-4D97-AF65-F5344CB8AC3E}">
        <p14:creationId xmlns:p14="http://schemas.microsoft.com/office/powerpoint/2010/main" val="1997417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10000"/>
          </a:bodyPr>
          <a:lstStyle/>
          <a:p>
            <a:pPr lvl="0"/>
            <a:r>
              <a:rPr lang="nb-NO" sz="1200" kern="1200" dirty="0">
                <a:solidFill>
                  <a:schemeClr val="tx1"/>
                </a:solidFill>
                <a:effectLst/>
                <a:latin typeface="+mn-lt"/>
                <a:ea typeface="+mn-ea"/>
                <a:cs typeface="+mn-cs"/>
              </a:rPr>
              <a:t>«Nullvekstmålet» - målet om at veksten i persontrafikken i byene skal tas med kollektiv, gange og sykkel. Generelt er det slik at hver nye passasjer koster det offentlige mer enn den foregående. Derfor vil en økning i antall kollektivtransportpassasjerer med én prosent, medføre en økning i tilskuddsbehovet på over én prosent. Samtidig er det allerede hentet ut betydelige effektiviseringsgevinster gjennom en sentralisering av busstilbudet.</a:t>
            </a:r>
          </a:p>
          <a:p>
            <a:pPr lvl="0"/>
            <a:endParaRPr lang="nb-NO" sz="1200" kern="1200" dirty="0">
              <a:solidFill>
                <a:schemeClr val="tx1"/>
              </a:solidFill>
              <a:effectLst/>
              <a:latin typeface="+mn-lt"/>
              <a:ea typeface="+mn-ea"/>
              <a:cs typeface="+mn-cs"/>
            </a:endParaRPr>
          </a:p>
          <a:p>
            <a:pPr lvl="0"/>
            <a:r>
              <a:rPr lang="nb-NO" sz="1200" kern="1200" dirty="0">
                <a:solidFill>
                  <a:schemeClr val="tx1"/>
                </a:solidFill>
                <a:effectLst/>
                <a:latin typeface="+mn-lt"/>
                <a:ea typeface="+mn-ea"/>
                <a:cs typeface="+mn-cs"/>
              </a:rPr>
              <a:t>Dimensjonering av kapasitet, særlig i rushtidene for </a:t>
            </a:r>
            <a:r>
              <a:rPr lang="nb-NO" sz="1200" kern="1200" dirty="0" err="1">
                <a:solidFill>
                  <a:schemeClr val="tx1"/>
                </a:solidFill>
                <a:effectLst/>
                <a:latin typeface="+mn-lt"/>
                <a:ea typeface="+mn-ea"/>
                <a:cs typeface="+mn-cs"/>
              </a:rPr>
              <a:t>bykollektivtransport</a:t>
            </a:r>
            <a:r>
              <a:rPr lang="nb-NO" sz="1200" kern="1200" dirty="0">
                <a:solidFill>
                  <a:schemeClr val="tx1"/>
                </a:solidFill>
                <a:effectLst/>
                <a:latin typeface="+mn-lt"/>
                <a:ea typeface="+mn-ea"/>
                <a:cs typeface="+mn-cs"/>
              </a:rPr>
              <a:t>. Generelt er det slik at kapasiteten i systemet må tilpasses etterspørselen i rushtidene. Følgen er et relativt lavt belegg på øvrige ruter og tidspunkter – alternativt parkering av busser og vogner. Samtidig er forsinkelsesproblemene størst i rushtiden. Noe av dette er forhold som fylkeskommunen delvis kan påvirke, gjennom f.eks. tidsdifferensierte takster på kollektivtransport og veg, men folks arbeidstidsstart og slutt er vanskeligere.</a:t>
            </a:r>
          </a:p>
          <a:p>
            <a:pPr lvl="0"/>
            <a:endParaRPr lang="nb-NO" sz="1200" kern="1200" dirty="0">
              <a:solidFill>
                <a:schemeClr val="tx1"/>
              </a:solidFill>
              <a:effectLst/>
              <a:latin typeface="+mn-lt"/>
              <a:ea typeface="+mn-ea"/>
              <a:cs typeface="+mn-cs"/>
            </a:endParaRPr>
          </a:p>
          <a:p>
            <a:pPr lvl="0"/>
            <a:r>
              <a:rPr lang="nb-NO" sz="1200" kern="1200" dirty="0">
                <a:solidFill>
                  <a:schemeClr val="tx1"/>
                </a:solidFill>
                <a:effectLst/>
                <a:latin typeface="+mn-lt"/>
                <a:ea typeface="+mn-ea"/>
                <a:cs typeface="+mn-cs"/>
              </a:rPr>
              <a:t>Skolestruktur henger delvis sammen med rushtidsproblematikken ved at skoletransport i all hovedsak foregår i rushtiden, og i store deler av landet er styrende for utformingen av kollektivtilbudet. Sammenslåing av skoler medfører både økt transportbehov og økt pris på transporten. </a:t>
            </a:r>
          </a:p>
          <a:p>
            <a:pPr lvl="0"/>
            <a:endParaRPr lang="nb-NO" sz="1200" kern="1200" dirty="0">
              <a:solidFill>
                <a:schemeClr val="tx1"/>
              </a:solidFill>
              <a:effectLst/>
              <a:latin typeface="+mn-lt"/>
              <a:ea typeface="+mn-ea"/>
              <a:cs typeface="+mn-cs"/>
            </a:endParaRPr>
          </a:p>
          <a:p>
            <a:pPr lvl="0"/>
            <a:r>
              <a:rPr lang="nb-NO" sz="1200" kern="1200" dirty="0">
                <a:solidFill>
                  <a:schemeClr val="tx1"/>
                </a:solidFill>
                <a:effectLst/>
                <a:latin typeface="+mn-lt"/>
                <a:ea typeface="+mn-ea"/>
                <a:cs typeface="+mn-cs"/>
              </a:rPr>
              <a:t>Kjøretøyteknologi. Per i dag gjennomføres det forsøk med alternative teknologier, særlig på sjø og vei. Innføringen av disse og forsøk med disse er foreløpig dyrere enn bruk av konvensjonell teknologi, men allerede i et 2020-perspektiv kan for eksempel batterielektriske busser være konkurransedyktige også på pris, for en del typer linjer. </a:t>
            </a:r>
          </a:p>
          <a:p>
            <a:pPr lvl="0"/>
            <a:endParaRPr lang="nb-NO" sz="1200" kern="1200" dirty="0">
              <a:solidFill>
                <a:schemeClr val="tx1"/>
              </a:solidFill>
              <a:effectLst/>
              <a:latin typeface="+mn-lt"/>
              <a:ea typeface="+mn-ea"/>
              <a:cs typeface="+mn-cs"/>
            </a:endParaRPr>
          </a:p>
          <a:p>
            <a:pPr lvl="0"/>
            <a:r>
              <a:rPr lang="nb-NO" sz="1200" kern="1200" dirty="0">
                <a:solidFill>
                  <a:schemeClr val="tx1"/>
                </a:solidFill>
                <a:effectLst/>
                <a:latin typeface="+mn-lt"/>
                <a:ea typeface="+mn-ea"/>
                <a:cs typeface="+mn-cs"/>
              </a:rPr>
              <a:t>Krav om nytt materiell til anbudene virker også prisøkende. F.eks. trafikk tellere, egne infosystem osv. </a:t>
            </a:r>
          </a:p>
          <a:p>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9</a:t>
            </a:fld>
            <a:endParaRPr lang="nb-NO"/>
          </a:p>
        </p:txBody>
      </p:sp>
    </p:spTree>
    <p:extLst>
      <p:ext uri="{BB962C8B-B14F-4D97-AF65-F5344CB8AC3E}">
        <p14:creationId xmlns:p14="http://schemas.microsoft.com/office/powerpoint/2010/main" val="204104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lvl="0"/>
            <a:r>
              <a:rPr lang="nb-NO" sz="1200" b="1" kern="1200" dirty="0">
                <a:solidFill>
                  <a:schemeClr val="tx1"/>
                </a:solidFill>
                <a:effectLst/>
                <a:latin typeface="+mn-lt"/>
                <a:ea typeface="+mn-ea"/>
                <a:cs typeface="+mn-cs"/>
              </a:rPr>
              <a:t>Virksom konkurranse er helt sentralt for å holde kostnadene nede, men konkurransen er redusert over tid</a:t>
            </a:r>
            <a:r>
              <a:rPr lang="nb-NO" sz="1200" kern="1200" dirty="0">
                <a:solidFill>
                  <a:schemeClr val="tx1"/>
                </a:solidFill>
                <a:effectLst/>
                <a:latin typeface="+mn-lt"/>
                <a:ea typeface="+mn-ea"/>
                <a:cs typeface="+mn-cs"/>
              </a:rPr>
              <a:t>. De fleste rute(pakker) kan ventes å tiltrekke mer konkurranse og dermed lavere priser, hvis de omfatter en noe større årlig ruteproduksjon enn i dag. Videre kan det stimulere til økt konkurranse å kreve relativt nye busser, og å stille enkelte fasiliteter, som garasje, til rådighet for operatørene.</a:t>
            </a:r>
          </a:p>
          <a:p>
            <a:pPr lvl="0"/>
            <a:endParaRPr lang="nb-NO" sz="1200" b="1" kern="1200" dirty="0">
              <a:solidFill>
                <a:schemeClr val="tx1"/>
              </a:solidFill>
              <a:effectLst/>
              <a:latin typeface="+mn-lt"/>
              <a:ea typeface="+mn-ea"/>
              <a:cs typeface="+mn-cs"/>
            </a:endParaRPr>
          </a:p>
          <a:p>
            <a:pPr lvl="0"/>
            <a:r>
              <a:rPr lang="nb-NO" sz="1200" b="1" kern="1200" dirty="0">
                <a:solidFill>
                  <a:schemeClr val="tx1"/>
                </a:solidFill>
                <a:effectLst/>
                <a:latin typeface="+mn-lt"/>
                <a:ea typeface="+mn-ea"/>
                <a:cs typeface="+mn-cs"/>
              </a:rPr>
              <a:t>Storbyproblematikken gjenspeiler seg i kostnadene</a:t>
            </a:r>
            <a:r>
              <a:rPr lang="nb-NO" sz="1200" kern="1200" dirty="0">
                <a:solidFill>
                  <a:schemeClr val="tx1"/>
                </a:solidFill>
                <a:effectLst/>
                <a:latin typeface="+mn-lt"/>
                <a:ea typeface="+mn-ea"/>
                <a:cs typeface="+mn-cs"/>
              </a:rPr>
              <a:t>. Bussdrift i Oslo er betraktelig dyrere enn i andre områder. Bedre fremkommelighet og høyere fremføringshastigheter vil bidra til kostnadsreduksjon – og samtidig gi et mer attraktivt tilbud til trafikantene.</a:t>
            </a:r>
          </a:p>
          <a:p>
            <a:pPr lvl="0"/>
            <a:endParaRPr lang="nb-NO" sz="1200" b="1" kern="1200" dirty="0">
              <a:solidFill>
                <a:schemeClr val="tx1"/>
              </a:solidFill>
              <a:effectLst/>
              <a:latin typeface="+mn-lt"/>
              <a:ea typeface="+mn-ea"/>
              <a:cs typeface="+mn-cs"/>
            </a:endParaRPr>
          </a:p>
          <a:p>
            <a:pPr lvl="0"/>
            <a:r>
              <a:rPr lang="nb-NO" sz="1200" b="1" kern="1200" dirty="0">
                <a:solidFill>
                  <a:schemeClr val="tx1"/>
                </a:solidFill>
                <a:effectLst/>
                <a:latin typeface="+mn-lt"/>
                <a:ea typeface="+mn-ea"/>
                <a:cs typeface="+mn-cs"/>
              </a:rPr>
              <a:t>Bli ved din lest</a:t>
            </a:r>
            <a:r>
              <a:rPr lang="nb-NO" sz="1200" kern="1200" dirty="0">
                <a:solidFill>
                  <a:schemeClr val="tx1"/>
                </a:solidFill>
                <a:effectLst/>
                <a:latin typeface="+mn-lt"/>
                <a:ea typeface="+mn-ea"/>
                <a:cs typeface="+mn-cs"/>
              </a:rPr>
              <a:t>. Analysen viser at ruter og ruteområder som har vært anbudsutsatt tidligere, oppnår lavere pris, og tiltrekker seg flere tilbydere ved senere anbudsrunder.</a:t>
            </a:r>
          </a:p>
          <a:p>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10</a:t>
            </a:fld>
            <a:endParaRPr lang="nb-NO"/>
          </a:p>
        </p:txBody>
      </p:sp>
    </p:spTree>
    <p:extLst>
      <p:ext uri="{BB962C8B-B14F-4D97-AF65-F5344CB8AC3E}">
        <p14:creationId xmlns:p14="http://schemas.microsoft.com/office/powerpoint/2010/main" val="181812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err="1">
                <a:solidFill>
                  <a:schemeClr val="tx1"/>
                </a:solidFill>
                <a:effectLst/>
                <a:latin typeface="+mn-lt"/>
                <a:ea typeface="+mn-ea"/>
                <a:cs typeface="+mn-cs"/>
              </a:rPr>
              <a:t>Hovedkostnaden</a:t>
            </a:r>
            <a:r>
              <a:rPr lang="nb-NO" sz="1200" kern="1200" dirty="0">
                <a:solidFill>
                  <a:schemeClr val="tx1"/>
                </a:solidFill>
                <a:effectLst/>
                <a:latin typeface="+mn-lt"/>
                <a:ea typeface="+mn-ea"/>
                <a:cs typeface="+mn-cs"/>
              </a:rPr>
              <a:t> for kollektivtransport vil være arbeidskraft, i alle fall om vi begrenser tidshorisonten til å gå fram mot 2020 og 2025. Lenger fram er det usikkert i hvilken grad selvkjørende kjøretøy vil gjøre seg gjeldende.</a:t>
            </a:r>
          </a:p>
          <a:p>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Målsetningene om at transportveksten i byområdene skal tas med kollektivtransport, gange og sykkel, peker i retning av økte offentlige utgifter til kollektivtransport. Det samme gjør utviklingen med sentralisering av skoletilbudet. Både rushtidsproblematikk og fremkommelighet peker primært i retning av økte kostnader, men denne effekten er ikke like opplagt, siden ny teknologi kan brukes til å styre etterspørselen mer mot mindre trafikktunge perioder.</a:t>
            </a:r>
          </a:p>
          <a:p>
            <a:endParaRPr lang="nb-NO" dirty="0"/>
          </a:p>
        </p:txBody>
      </p:sp>
      <p:sp>
        <p:nvSpPr>
          <p:cNvPr id="4" name="Plassholder for lysbildenummer 3"/>
          <p:cNvSpPr>
            <a:spLocks noGrp="1"/>
          </p:cNvSpPr>
          <p:nvPr>
            <p:ph type="sldNum" sz="quarter" idx="10"/>
          </p:nvPr>
        </p:nvSpPr>
        <p:spPr/>
        <p:txBody>
          <a:bodyPr/>
          <a:lstStyle/>
          <a:p>
            <a:fld id="{EF50BFDD-15B8-416D-A94D-0E32677134E6}" type="slidenum">
              <a:rPr lang="nb-NO" smtClean="0"/>
              <a:pPr/>
              <a:t>11</a:t>
            </a:fld>
            <a:endParaRPr lang="nb-NO"/>
          </a:p>
        </p:txBody>
      </p:sp>
    </p:spTree>
    <p:extLst>
      <p:ext uri="{BB962C8B-B14F-4D97-AF65-F5344CB8AC3E}">
        <p14:creationId xmlns:p14="http://schemas.microsoft.com/office/powerpoint/2010/main" val="18342682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331640" y="1772816"/>
            <a:ext cx="7126560" cy="1470025"/>
          </a:xfrm>
        </p:spPr>
        <p:txBody>
          <a:bodyPr/>
          <a:lstStyle>
            <a:lvl1pPr algn="l">
              <a:defRPr sz="4400">
                <a:solidFill>
                  <a:schemeClr val="accent1"/>
                </a:solidFill>
                <a:latin typeface="+mj-lt"/>
              </a:defRPr>
            </a:lvl1pPr>
          </a:lstStyle>
          <a:p>
            <a:r>
              <a:rPr lang="nb-NO"/>
              <a:t>Klikk for å redigere tittelstil</a:t>
            </a:r>
            <a:endParaRPr lang="nb-NO" dirty="0"/>
          </a:p>
        </p:txBody>
      </p:sp>
      <p:sp>
        <p:nvSpPr>
          <p:cNvPr id="3" name="Undertittel 2"/>
          <p:cNvSpPr>
            <a:spLocks noGrp="1"/>
          </p:cNvSpPr>
          <p:nvPr>
            <p:ph type="subTitle" idx="1"/>
          </p:nvPr>
        </p:nvSpPr>
        <p:spPr>
          <a:xfrm>
            <a:off x="1331640" y="3356992"/>
            <a:ext cx="7128792" cy="1752600"/>
          </a:xfrm>
        </p:spPr>
        <p:txBody>
          <a:bodyPr>
            <a:normAutofit/>
          </a:bodyPr>
          <a:lstStyle>
            <a:lvl1pPr marL="0" indent="0" algn="l">
              <a:buNone/>
              <a:defRPr sz="2800">
                <a:solidFill>
                  <a:schemeClr val="tx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
        <p:nvSpPr>
          <p:cNvPr id="4" name="Plassholder for dato 3"/>
          <p:cNvSpPr>
            <a:spLocks noGrp="1"/>
          </p:cNvSpPr>
          <p:nvPr>
            <p:ph type="dt" sz="half" idx="10"/>
          </p:nvPr>
        </p:nvSpPr>
        <p:spPr/>
        <p:txBody>
          <a:bodyPr/>
          <a:lstStyle/>
          <a:p>
            <a:fld id="{E2A9C03F-B4E9-4750-BA4C-C00FC25D9DFF}" type="datetime1">
              <a:rPr lang="nb-NO" smtClean="0"/>
              <a:pPr/>
              <a:t>18.09.2017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1FC3D63-8603-43E3-9285-1800AE477FF4}" type="slidenum">
              <a:rPr lang="nb-NO" smtClean="0"/>
              <a:pPr/>
              <a:t>‹#›</a:t>
            </a:fld>
            <a:endParaRPr lang="nb-NO"/>
          </a:p>
        </p:txBody>
      </p:sp>
      <p:pic>
        <p:nvPicPr>
          <p:cNvPr id="7" name="Bilde 6"/>
          <p:cNvPicPr>
            <a:picLocks noChangeAspect="1"/>
          </p:cNvPicPr>
          <p:nvPr userDrawn="1"/>
        </p:nvPicPr>
        <p:blipFill>
          <a:blip r:embed="rId2" cstate="print"/>
          <a:stretch>
            <a:fillRect/>
          </a:stretch>
        </p:blipFill>
        <p:spPr>
          <a:xfrm>
            <a:off x="1" y="5713470"/>
            <a:ext cx="9143998" cy="1144530"/>
          </a:xfrm>
          <a:prstGeom prst="rect">
            <a:avLst/>
          </a:prstGeom>
        </p:spPr>
      </p:pic>
      <p:pic>
        <p:nvPicPr>
          <p:cNvPr id="8" name="Bild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88640"/>
            <a:ext cx="9144000" cy="597835"/>
          </a:xfrm>
          <a:prstGeom prst="rect">
            <a:avLst/>
          </a:prstGeom>
        </p:spPr>
      </p:pic>
    </p:spTree>
    <p:extLst>
      <p:ext uri="{BB962C8B-B14F-4D97-AF65-F5344CB8AC3E}">
        <p14:creationId xmlns:p14="http://schemas.microsoft.com/office/powerpoint/2010/main" val="175844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dato 4"/>
          <p:cNvSpPr>
            <a:spLocks noGrp="1"/>
          </p:cNvSpPr>
          <p:nvPr>
            <p:ph type="dt" sz="half" idx="10"/>
          </p:nvPr>
        </p:nvSpPr>
        <p:spPr/>
        <p:txBody>
          <a:bodyPr/>
          <a:lstStyle/>
          <a:p>
            <a:fld id="{CCDE4487-7C75-4170-A924-A6BEDCF443DF}" type="datetime1">
              <a:rPr lang="nb-NO" smtClean="0"/>
              <a:pPr/>
              <a:t>18.09.2017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352445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5831600B-EDD6-4224-A159-661564F0BA58}" type="datetime1">
              <a:rPr lang="nb-NO" smtClean="0"/>
              <a:pPr/>
              <a:t>18.09.2017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121401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C06F693B-44F8-4886-AC8B-458788D90BCE}" type="datetime1">
              <a:rPr lang="nb-NO" smtClean="0"/>
              <a:pPr/>
              <a:t>18.09.2017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136740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7BF5E6D9-F996-4751-827F-9F11922D3869}" type="datetime1">
              <a:rPr lang="nb-NO" smtClean="0"/>
              <a:pPr/>
              <a:t>18.09.2017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40578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gendefinert oppsett">
    <p:spTree>
      <p:nvGrpSpPr>
        <p:cNvPr id="1" name=""/>
        <p:cNvGrpSpPr/>
        <p:nvPr/>
      </p:nvGrpSpPr>
      <p:grpSpPr>
        <a:xfrm>
          <a:off x="0" y="0"/>
          <a:ext cx="0" cy="0"/>
          <a:chOff x="0" y="0"/>
          <a:chExt cx="0" cy="0"/>
        </a:xfrm>
      </p:grpSpPr>
      <p:sp>
        <p:nvSpPr>
          <p:cNvPr id="6" name="Rektangel 5"/>
          <p:cNvSpPr/>
          <p:nvPr userDrawn="1"/>
        </p:nvSpPr>
        <p:spPr>
          <a:xfrm>
            <a:off x="0" y="0"/>
            <a:ext cx="9144000" cy="58772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bg1"/>
              </a:solidFill>
            </a:endParaRPr>
          </a:p>
        </p:txBody>
      </p:sp>
      <p:sp>
        <p:nvSpPr>
          <p:cNvPr id="2" name="Tittel 1"/>
          <p:cNvSpPr>
            <a:spLocks noGrp="1"/>
          </p:cNvSpPr>
          <p:nvPr>
            <p:ph type="title"/>
          </p:nvPr>
        </p:nvSpPr>
        <p:spPr/>
        <p:txBody>
          <a:bodyPr/>
          <a:lstStyle>
            <a:lvl1pPr>
              <a:defRPr>
                <a:solidFill>
                  <a:schemeClr val="bg1"/>
                </a:solidFill>
              </a:defRPr>
            </a:lvl1pPr>
          </a:lstStyle>
          <a:p>
            <a:r>
              <a:rPr lang="nb-NO"/>
              <a:t>Klikk for å redigere tittelstil</a:t>
            </a:r>
            <a:endParaRPr lang="nb-NO" dirty="0"/>
          </a:p>
        </p:txBody>
      </p:sp>
      <p:sp>
        <p:nvSpPr>
          <p:cNvPr id="3" name="Plassholder for dato 2"/>
          <p:cNvSpPr>
            <a:spLocks noGrp="1"/>
          </p:cNvSpPr>
          <p:nvPr>
            <p:ph type="dt" sz="half" idx="10"/>
          </p:nvPr>
        </p:nvSpPr>
        <p:spPr/>
        <p:txBody>
          <a:bodyPr/>
          <a:lstStyle/>
          <a:p>
            <a:fld id="{096293BC-BA9D-4708-B647-04C7FC0D0695}" type="datetime1">
              <a:rPr lang="nb-NO" smtClean="0"/>
              <a:pPr/>
              <a:t>18.09.2017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454497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115615" y="4406900"/>
            <a:ext cx="7379097" cy="1362075"/>
          </a:xfrm>
        </p:spPr>
        <p:txBody>
          <a:bodyPr anchor="t"/>
          <a:lstStyle>
            <a:lvl1pPr algn="l">
              <a:defRPr sz="4000" b="1" cap="none" baseline="0"/>
            </a:lvl1pPr>
          </a:lstStyle>
          <a:p>
            <a:r>
              <a:rPr lang="nb-NO"/>
              <a:t>Klikk for å redigere tittelstil</a:t>
            </a:r>
            <a:endParaRPr lang="nb-NO" dirty="0"/>
          </a:p>
        </p:txBody>
      </p:sp>
      <p:sp>
        <p:nvSpPr>
          <p:cNvPr id="3" name="Plassholder for tekst 2"/>
          <p:cNvSpPr>
            <a:spLocks noGrp="1"/>
          </p:cNvSpPr>
          <p:nvPr>
            <p:ph type="body" idx="1"/>
          </p:nvPr>
        </p:nvSpPr>
        <p:spPr>
          <a:xfrm>
            <a:off x="1115615" y="2906713"/>
            <a:ext cx="737909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Plassholder for dato 3"/>
          <p:cNvSpPr>
            <a:spLocks noGrp="1"/>
          </p:cNvSpPr>
          <p:nvPr>
            <p:ph type="dt" sz="half" idx="10"/>
          </p:nvPr>
        </p:nvSpPr>
        <p:spPr/>
        <p:txBody>
          <a:bodyPr/>
          <a:lstStyle/>
          <a:p>
            <a:fld id="{85F2CD3C-697B-423D-8BDD-504B7FA0FC17}" type="datetime1">
              <a:rPr lang="nb-NO" smtClean="0"/>
              <a:pPr/>
              <a:t>18.09.2017</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187107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B634758C-7E45-473D-8A53-91E388704EB1}" type="datetime1">
              <a:rPr lang="nb-NO" smtClean="0"/>
              <a:pPr/>
              <a:t>18.09.2017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53925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9117FA77-407D-4E27-AE51-B30CEA79F323}" type="datetime1">
              <a:rPr lang="nb-NO" smtClean="0"/>
              <a:pPr/>
              <a:t>18.09.2017</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373604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A571AB4D-357F-44AD-96D9-57D295DD4586}" type="datetime1">
              <a:rPr lang="nb-NO" smtClean="0"/>
              <a:pPr/>
              <a:t>18.09.2017</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410415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D8318FC3-2B72-4D6E-A835-CBE5B91DEC43}" type="datetime1">
              <a:rPr lang="nb-NO" smtClean="0"/>
              <a:pPr/>
              <a:t>18.09.2017</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79362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Plassholder for dato 4"/>
          <p:cNvSpPr>
            <a:spLocks noGrp="1"/>
          </p:cNvSpPr>
          <p:nvPr>
            <p:ph type="dt" sz="half" idx="10"/>
          </p:nvPr>
        </p:nvSpPr>
        <p:spPr/>
        <p:txBody>
          <a:bodyPr/>
          <a:lstStyle/>
          <a:p>
            <a:fld id="{4C57526F-346D-4CAB-B27C-28019ED4105C}" type="datetime1">
              <a:rPr lang="nb-NO" smtClean="0"/>
              <a:pPr/>
              <a:t>18.09.2017</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71FC3D63-8603-43E3-9285-1800AE477FF4}" type="slidenum">
              <a:rPr lang="nb-NO" smtClean="0"/>
              <a:pPr/>
              <a:t>‹#›</a:t>
            </a:fld>
            <a:endParaRPr lang="nb-NO"/>
          </a:p>
        </p:txBody>
      </p:sp>
    </p:spTree>
    <p:extLst>
      <p:ext uri="{BB962C8B-B14F-4D97-AF65-F5344CB8AC3E}">
        <p14:creationId xmlns:p14="http://schemas.microsoft.com/office/powerpoint/2010/main" val="271770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457200" y="6545237"/>
            <a:ext cx="802432" cy="268139"/>
          </a:xfrm>
          <a:prstGeom prst="rect">
            <a:avLst/>
          </a:prstGeom>
        </p:spPr>
        <p:txBody>
          <a:bodyPr vert="horz" lIns="0" tIns="0" rIns="0" bIns="0" rtlCol="0" anchor="ctr"/>
          <a:lstStyle>
            <a:lvl1pPr algn="l">
              <a:defRPr sz="1000">
                <a:solidFill>
                  <a:schemeClr val="tx1">
                    <a:tint val="75000"/>
                  </a:schemeClr>
                </a:solidFill>
              </a:defRPr>
            </a:lvl1pPr>
          </a:lstStyle>
          <a:p>
            <a:fld id="{6FCD0153-54B6-43CA-A316-056AA2D99332}" type="datetime1">
              <a:rPr lang="nb-NO" smtClean="0"/>
              <a:pPr/>
              <a:t>18.09.2017</a:t>
            </a:fld>
            <a:endParaRPr lang="nb-NO" dirty="0"/>
          </a:p>
        </p:txBody>
      </p:sp>
      <p:sp>
        <p:nvSpPr>
          <p:cNvPr id="5" name="Plassholder for bunntekst 4"/>
          <p:cNvSpPr>
            <a:spLocks noGrp="1"/>
          </p:cNvSpPr>
          <p:nvPr>
            <p:ph type="ftr" sz="quarter" idx="3"/>
          </p:nvPr>
        </p:nvSpPr>
        <p:spPr>
          <a:xfrm>
            <a:off x="1331640" y="6545237"/>
            <a:ext cx="4032448" cy="268139"/>
          </a:xfrm>
          <a:prstGeom prst="rect">
            <a:avLst/>
          </a:prstGeom>
        </p:spPr>
        <p:txBody>
          <a:bodyPr vert="horz" lIns="0" tIns="0" rIns="0" bIns="0" rtlCol="0" anchor="ctr"/>
          <a:lstStyle>
            <a:lvl1pPr algn="ctr">
              <a:defRPr sz="10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5785792" y="6545237"/>
            <a:ext cx="442392" cy="268139"/>
          </a:xfrm>
          <a:prstGeom prst="rect">
            <a:avLst/>
          </a:prstGeom>
        </p:spPr>
        <p:txBody>
          <a:bodyPr vert="horz" lIns="0" tIns="0" rIns="0" bIns="0" rtlCol="0" anchor="ctr"/>
          <a:lstStyle>
            <a:lvl1pPr algn="l">
              <a:defRPr sz="1000">
                <a:solidFill>
                  <a:schemeClr val="tx1">
                    <a:tint val="75000"/>
                  </a:schemeClr>
                </a:solidFill>
              </a:defRPr>
            </a:lvl1pPr>
          </a:lstStyle>
          <a:p>
            <a:fld id="{71FC3D63-8603-43E3-9285-1800AE477FF4}" type="slidenum">
              <a:rPr lang="nb-NO" smtClean="0"/>
              <a:pPr/>
              <a:t>‹#›</a:t>
            </a:fld>
            <a:endParaRPr lang="nb-NO" dirty="0"/>
          </a:p>
        </p:txBody>
      </p:sp>
      <p:pic>
        <p:nvPicPr>
          <p:cNvPr id="7" name="Bilde 6"/>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300192" y="6475711"/>
            <a:ext cx="2673042" cy="288032"/>
          </a:xfrm>
          <a:prstGeom prst="rect">
            <a:avLst/>
          </a:prstGeom>
        </p:spPr>
      </p:pic>
      <p:sp>
        <p:nvSpPr>
          <p:cNvPr id="9" name="Plassholder for lysbildenummer 5"/>
          <p:cNvSpPr txBox="1">
            <a:spLocks/>
          </p:cNvSpPr>
          <p:nvPr userDrawn="1"/>
        </p:nvSpPr>
        <p:spPr>
          <a:xfrm>
            <a:off x="5292080" y="6545237"/>
            <a:ext cx="442392" cy="268139"/>
          </a:xfrm>
          <a:prstGeom prst="rect">
            <a:avLst/>
          </a:prstGeom>
        </p:spPr>
        <p:txBody>
          <a:bodyPr vert="horz" lIns="0" tIns="0" rIns="0" bIns="0" rtlCol="0" anchor="ctr"/>
          <a:lstStyle>
            <a:lvl1pPr algn="l">
              <a:defRPr sz="10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dirty="0">
                <a:ln>
                  <a:noFill/>
                </a:ln>
                <a:solidFill>
                  <a:schemeClr val="tx1">
                    <a:tint val="75000"/>
                  </a:schemeClr>
                </a:solidFill>
                <a:effectLst/>
                <a:uLnTx/>
                <a:uFillTx/>
                <a:latin typeface="+mn-lt"/>
                <a:ea typeface="+mn-ea"/>
                <a:cs typeface="+mn-cs"/>
              </a:rPr>
              <a:t>Side</a:t>
            </a:r>
          </a:p>
        </p:txBody>
      </p:sp>
    </p:spTree>
    <p:extLst>
      <p:ext uri="{BB962C8B-B14F-4D97-AF65-F5344CB8AC3E}">
        <p14:creationId xmlns:p14="http://schemas.microsoft.com/office/powerpoint/2010/main" val="128387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p:titleStyle>
    <p:bodyStyle>
      <a:lvl1pPr marL="180000" indent="-180000" algn="l" defTabSz="914400" rtl="0" eaLnBrk="1" latinLnBrk="0" hangingPunct="1">
        <a:spcBef>
          <a:spcPct val="20000"/>
        </a:spcBef>
        <a:buClrTx/>
        <a:buFont typeface="Wingdings" pitchFamily="2" charset="2"/>
        <a:buChar char="§"/>
        <a:defRPr sz="2400" kern="1200">
          <a:solidFill>
            <a:schemeClr val="tx1"/>
          </a:solidFill>
          <a:latin typeface="+mn-lt"/>
          <a:ea typeface="+mn-ea"/>
          <a:cs typeface="+mn-cs"/>
        </a:defRPr>
      </a:lvl1pPr>
      <a:lvl2pPr marL="720000" indent="-180000" algn="l" defTabSz="914400" rtl="0" eaLnBrk="1" latinLnBrk="0" hangingPunct="1">
        <a:spcBef>
          <a:spcPct val="20000"/>
        </a:spcBef>
        <a:buClr>
          <a:schemeClr val="bg2">
            <a:lumMod val="50000"/>
          </a:schemeClr>
        </a:buClr>
        <a:buFont typeface="Wingdings" pitchFamily="2" charset="2"/>
        <a:buChar char="§"/>
        <a:defRPr sz="2000" i="1" kern="1200">
          <a:solidFill>
            <a:schemeClr val="tx1"/>
          </a:solidFill>
          <a:latin typeface="+mn-lt"/>
          <a:ea typeface="+mn-ea"/>
          <a:cs typeface="+mn-cs"/>
        </a:defRPr>
      </a:lvl2pPr>
      <a:lvl3pPr marL="1080000" indent="-180000" algn="l" defTabSz="914400" rtl="0" eaLnBrk="1" latinLnBrk="0" hangingPunct="1">
        <a:spcBef>
          <a:spcPct val="20000"/>
        </a:spcBef>
        <a:buClr>
          <a:schemeClr val="bg2">
            <a:lumMod val="90000"/>
          </a:schemeClr>
        </a:buClr>
        <a:buFont typeface="Wingdings" pitchFamily="2" charset="2"/>
        <a:buChar char="§"/>
        <a:defRPr sz="1800" kern="1200">
          <a:solidFill>
            <a:schemeClr val="tx1"/>
          </a:solidFill>
          <a:latin typeface="+mn-lt"/>
          <a:ea typeface="+mn-ea"/>
          <a:cs typeface="+mn-cs"/>
        </a:defRPr>
      </a:lvl3pPr>
      <a:lvl4pPr marL="1620000" indent="-180000" algn="l" defTabSz="914400" rtl="0" eaLnBrk="1" latinLnBrk="0" hangingPunct="1">
        <a:spcBef>
          <a:spcPct val="20000"/>
        </a:spcBef>
        <a:buClr>
          <a:schemeClr val="bg2">
            <a:lumMod val="90000"/>
          </a:schemeClr>
        </a:buClr>
        <a:buFont typeface="Wingdings" pitchFamily="2" charset="2"/>
        <a:buChar char="§"/>
        <a:defRPr sz="1800" i="1" kern="1200">
          <a:solidFill>
            <a:schemeClr val="tx1"/>
          </a:solidFill>
          <a:latin typeface="+mn-lt"/>
          <a:ea typeface="+mn-ea"/>
          <a:cs typeface="+mn-cs"/>
        </a:defRPr>
      </a:lvl4pPr>
      <a:lvl5pPr marL="1980000" indent="-180000" algn="l" defTabSz="914400" rtl="0" eaLnBrk="1" latinLnBrk="0" hangingPunct="1">
        <a:spcBef>
          <a:spcPct val="20000"/>
        </a:spcBef>
        <a:buClr>
          <a:schemeClr val="bg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 Id="rId5" Type="http://schemas.openxmlformats.org/officeDocument/2006/relationships/image" Target="../media/image7.emf"/><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a:t>Kostnadsdrivere i kollektivtransporten</a:t>
            </a:r>
          </a:p>
        </p:txBody>
      </p:sp>
      <p:sp>
        <p:nvSpPr>
          <p:cNvPr id="3" name="Undertittel 2"/>
          <p:cNvSpPr>
            <a:spLocks noGrp="1"/>
          </p:cNvSpPr>
          <p:nvPr>
            <p:ph type="subTitle" idx="1"/>
          </p:nvPr>
        </p:nvSpPr>
        <p:spPr>
          <a:xfrm>
            <a:off x="1331640" y="4149080"/>
            <a:ext cx="7128792" cy="1752600"/>
          </a:xfrm>
        </p:spPr>
        <p:txBody>
          <a:bodyPr/>
          <a:lstStyle/>
          <a:p>
            <a:r>
              <a:rPr lang="nb-NO" dirty="0"/>
              <a:t>Oppsummerende lysark</a:t>
            </a:r>
          </a:p>
        </p:txBody>
      </p:sp>
    </p:spTree>
    <p:extLst>
      <p:ext uri="{BB962C8B-B14F-4D97-AF65-F5344CB8AC3E}">
        <p14:creationId xmlns:p14="http://schemas.microsoft.com/office/powerpoint/2010/main" val="3640522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Markedsdrevne kostnadsdrivere</a:t>
            </a:r>
          </a:p>
        </p:txBody>
      </p:sp>
      <p:sp>
        <p:nvSpPr>
          <p:cNvPr id="3" name="Plassholder for innhold 2"/>
          <p:cNvSpPr>
            <a:spLocks noGrp="1"/>
          </p:cNvSpPr>
          <p:nvPr>
            <p:ph idx="1"/>
          </p:nvPr>
        </p:nvSpPr>
        <p:spPr/>
        <p:txBody>
          <a:bodyPr/>
          <a:lstStyle/>
          <a:p>
            <a:endParaRPr lang="nb-NO" dirty="0">
              <a:solidFill>
                <a:schemeClr val="accent1">
                  <a:lumMod val="20000"/>
                  <a:lumOff val="80000"/>
                </a:schemeClr>
              </a:solidFill>
            </a:endParaRPr>
          </a:p>
          <a:p>
            <a:endParaRPr lang="nb-NO" dirty="0">
              <a:solidFill>
                <a:schemeClr val="accent1">
                  <a:lumMod val="20000"/>
                  <a:lumOff val="80000"/>
                </a:schemeClr>
              </a:solidFill>
            </a:endParaRPr>
          </a:p>
          <a:p>
            <a:r>
              <a:rPr lang="nb-NO" dirty="0">
                <a:solidFill>
                  <a:schemeClr val="accent1">
                    <a:lumMod val="20000"/>
                    <a:lumOff val="80000"/>
                  </a:schemeClr>
                </a:solidFill>
              </a:rPr>
              <a:t>Virksom konkurranse viktig</a:t>
            </a:r>
          </a:p>
          <a:p>
            <a:endParaRPr lang="nb-NO" dirty="0">
              <a:solidFill>
                <a:schemeClr val="accent1">
                  <a:lumMod val="20000"/>
                  <a:lumOff val="80000"/>
                </a:schemeClr>
              </a:solidFill>
            </a:endParaRPr>
          </a:p>
          <a:p>
            <a:r>
              <a:rPr lang="nb-NO" dirty="0">
                <a:solidFill>
                  <a:schemeClr val="accent1">
                    <a:lumMod val="20000"/>
                    <a:lumOff val="80000"/>
                  </a:schemeClr>
                </a:solidFill>
              </a:rPr>
              <a:t>Storby er dyrt</a:t>
            </a:r>
          </a:p>
          <a:p>
            <a:endParaRPr lang="nb-NO" dirty="0">
              <a:solidFill>
                <a:schemeClr val="accent1">
                  <a:lumMod val="20000"/>
                  <a:lumOff val="80000"/>
                </a:schemeClr>
              </a:solidFill>
            </a:endParaRPr>
          </a:p>
          <a:p>
            <a:r>
              <a:rPr lang="nb-NO" dirty="0">
                <a:solidFill>
                  <a:schemeClr val="accent1">
                    <a:lumMod val="20000"/>
                    <a:lumOff val="80000"/>
                  </a:schemeClr>
                </a:solidFill>
              </a:rPr>
              <a:t>Gjentatte anbud fungerer</a:t>
            </a:r>
          </a:p>
        </p:txBody>
      </p:sp>
      <p:sp>
        <p:nvSpPr>
          <p:cNvPr id="4" name="Plassholder for lysbildenummer 3"/>
          <p:cNvSpPr>
            <a:spLocks noGrp="1"/>
          </p:cNvSpPr>
          <p:nvPr>
            <p:ph type="sldNum" sz="quarter" idx="12"/>
          </p:nvPr>
        </p:nvSpPr>
        <p:spPr/>
        <p:txBody>
          <a:bodyPr/>
          <a:lstStyle/>
          <a:p>
            <a:fld id="{71FC3D63-8603-43E3-9285-1800AE477FF4}" type="slidenum">
              <a:rPr lang="nb-NO" smtClean="0"/>
              <a:pPr/>
              <a:t>10</a:t>
            </a:fld>
            <a:endParaRPr lang="nb-NO"/>
          </a:p>
        </p:txBody>
      </p:sp>
    </p:spTree>
    <p:extLst>
      <p:ext uri="{BB962C8B-B14F-4D97-AF65-F5344CB8AC3E}">
        <p14:creationId xmlns:p14="http://schemas.microsoft.com/office/powerpoint/2010/main" val="332749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Framtid</a:t>
            </a:r>
          </a:p>
        </p:txBody>
      </p:sp>
      <p:sp>
        <p:nvSpPr>
          <p:cNvPr id="3" name="Plassholder for innhold 2"/>
          <p:cNvSpPr>
            <a:spLocks noGrp="1"/>
          </p:cNvSpPr>
          <p:nvPr>
            <p:ph idx="1"/>
          </p:nvPr>
        </p:nvSpPr>
        <p:spPr/>
        <p:txBody>
          <a:bodyPr/>
          <a:lstStyle/>
          <a:p>
            <a:endParaRPr lang="nb-NO" dirty="0"/>
          </a:p>
          <a:p>
            <a:pPr marL="0" indent="0">
              <a:buNone/>
            </a:pPr>
            <a:r>
              <a:rPr lang="nb-NO" sz="4400" dirty="0">
                <a:solidFill>
                  <a:schemeClr val="accent1">
                    <a:lumMod val="20000"/>
                    <a:lumOff val="80000"/>
                  </a:schemeClr>
                </a:solidFill>
              </a:rPr>
              <a:t>			Arbeidskraft </a:t>
            </a:r>
          </a:p>
          <a:p>
            <a:endParaRPr lang="nb-NO" sz="4400" dirty="0">
              <a:solidFill>
                <a:schemeClr val="accent1">
                  <a:lumMod val="20000"/>
                  <a:lumOff val="80000"/>
                </a:schemeClr>
              </a:solidFill>
            </a:endParaRPr>
          </a:p>
          <a:p>
            <a:pPr marL="0" indent="0">
              <a:buNone/>
            </a:pPr>
            <a:r>
              <a:rPr lang="nb-NO" sz="4400" dirty="0">
                <a:solidFill>
                  <a:schemeClr val="accent1">
                    <a:lumMod val="20000"/>
                    <a:lumOff val="80000"/>
                  </a:schemeClr>
                </a:solidFill>
              </a:rPr>
              <a:t>        Mål</a:t>
            </a:r>
          </a:p>
        </p:txBody>
      </p:sp>
      <p:sp>
        <p:nvSpPr>
          <p:cNvPr id="4" name="Plassholder for lysbildenummer 3"/>
          <p:cNvSpPr>
            <a:spLocks noGrp="1"/>
          </p:cNvSpPr>
          <p:nvPr>
            <p:ph type="sldNum" sz="quarter" idx="12"/>
          </p:nvPr>
        </p:nvSpPr>
        <p:spPr/>
        <p:txBody>
          <a:bodyPr/>
          <a:lstStyle/>
          <a:p>
            <a:fld id="{71FC3D63-8603-43E3-9285-1800AE477FF4}" type="slidenum">
              <a:rPr lang="nb-NO" smtClean="0"/>
              <a:pPr/>
              <a:t>11</a:t>
            </a:fld>
            <a:endParaRPr lang="nb-NO"/>
          </a:p>
        </p:txBody>
      </p:sp>
    </p:spTree>
    <p:extLst>
      <p:ext uri="{BB962C8B-B14F-4D97-AF65-F5344CB8AC3E}">
        <p14:creationId xmlns:p14="http://schemas.microsoft.com/office/powerpoint/2010/main" val="112059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Referanser</a:t>
            </a:r>
          </a:p>
        </p:txBody>
      </p:sp>
      <p:sp>
        <p:nvSpPr>
          <p:cNvPr id="4" name="Plassholder for innhold 3"/>
          <p:cNvSpPr>
            <a:spLocks noGrp="1"/>
          </p:cNvSpPr>
          <p:nvPr>
            <p:ph idx="1"/>
          </p:nvPr>
        </p:nvSpPr>
        <p:spPr/>
        <p:txBody>
          <a:bodyPr/>
          <a:lstStyle/>
          <a:p>
            <a:r>
              <a:rPr lang="nb-NO" dirty="0"/>
              <a:t>Aarhaug, J, N Fearnley, K L Rødseth og H J Svendsen (2017a) </a:t>
            </a:r>
            <a:r>
              <a:rPr lang="nb-NO" i="1" dirty="0"/>
              <a:t>Kostnadsdrivere i Kollektivtrafikken – hovedrapport</a:t>
            </a:r>
            <a:r>
              <a:rPr lang="nb-NO" i="1"/>
              <a:t>, </a:t>
            </a:r>
            <a:r>
              <a:rPr lang="nb-NO"/>
              <a:t>TØI-rapport 1582a/2017. </a:t>
            </a:r>
            <a:endParaRPr lang="nb-NO" dirty="0"/>
          </a:p>
          <a:p>
            <a:endParaRPr lang="nb-NO" dirty="0"/>
          </a:p>
          <a:p>
            <a:r>
              <a:rPr lang="nb-NO" dirty="0"/>
              <a:t>Farstad (2017), Transportytelser i Norge 1946 – 2016. TØI-rapport 15??/2017(ikke publisert), </a:t>
            </a:r>
          </a:p>
          <a:p>
            <a:pPr lvl="1"/>
            <a:r>
              <a:rPr lang="nb-NO" dirty="0"/>
              <a:t>Tidligere versjon foreligger offentlig som Farstad (2016), Transportytelser i Norge 1946 – 2015. TØI-rapport 1544/2016.</a:t>
            </a:r>
          </a:p>
          <a:p>
            <a:endParaRPr lang="nb-NO" dirty="0"/>
          </a:p>
        </p:txBody>
      </p:sp>
      <p:sp>
        <p:nvSpPr>
          <p:cNvPr id="2" name="Plassholder for lysbildenummer 1"/>
          <p:cNvSpPr>
            <a:spLocks noGrp="1"/>
          </p:cNvSpPr>
          <p:nvPr>
            <p:ph type="sldNum" sz="quarter" idx="12"/>
          </p:nvPr>
        </p:nvSpPr>
        <p:spPr/>
        <p:txBody>
          <a:bodyPr/>
          <a:lstStyle/>
          <a:p>
            <a:fld id="{71FC3D63-8603-43E3-9285-1800AE477FF4}" type="slidenum">
              <a:rPr lang="nb-NO" smtClean="0"/>
              <a:pPr/>
              <a:t>12</a:t>
            </a:fld>
            <a:endParaRPr lang="nb-NO"/>
          </a:p>
        </p:txBody>
      </p:sp>
    </p:spTree>
    <p:extLst>
      <p:ext uri="{BB962C8B-B14F-4D97-AF65-F5344CB8AC3E}">
        <p14:creationId xmlns:p14="http://schemas.microsoft.com/office/powerpoint/2010/main" val="2089655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nummer 1"/>
          <p:cNvSpPr>
            <a:spLocks noGrp="1"/>
          </p:cNvSpPr>
          <p:nvPr>
            <p:ph type="sldNum" sz="quarter" idx="12"/>
          </p:nvPr>
        </p:nvSpPr>
        <p:spPr/>
        <p:txBody>
          <a:bodyPr/>
          <a:lstStyle/>
          <a:p>
            <a:fld id="{71FC3D63-8603-43E3-9285-1800AE477FF4}" type="slidenum">
              <a:rPr lang="nb-NO" smtClean="0"/>
              <a:pPr/>
              <a:t>2</a:t>
            </a:fld>
            <a:endParaRPr lang="nb-NO"/>
          </a:p>
        </p:txBody>
      </p:sp>
      <p:pic>
        <p:nvPicPr>
          <p:cNvPr id="3" name="Bilde 2"/>
          <p:cNvPicPr>
            <a:picLocks noChangeAspect="1"/>
          </p:cNvPicPr>
          <p:nvPr/>
        </p:nvPicPr>
        <p:blipFill>
          <a:blip r:embed="rId2"/>
          <a:stretch>
            <a:fillRect/>
          </a:stretch>
        </p:blipFill>
        <p:spPr>
          <a:xfrm>
            <a:off x="5004048" y="5889451"/>
            <a:ext cx="4139952" cy="923925"/>
          </a:xfrm>
          <a:prstGeom prst="rect">
            <a:avLst/>
          </a:prstGeom>
        </p:spPr>
      </p:pic>
      <p:pic>
        <p:nvPicPr>
          <p:cNvPr id="4" name="Bilde 3"/>
          <p:cNvPicPr>
            <a:picLocks noChangeAspect="1"/>
          </p:cNvPicPr>
          <p:nvPr/>
        </p:nvPicPr>
        <p:blipFill>
          <a:blip r:embed="rId3"/>
          <a:stretch>
            <a:fillRect/>
          </a:stretch>
        </p:blipFill>
        <p:spPr>
          <a:xfrm>
            <a:off x="4427984" y="2812654"/>
            <a:ext cx="2523223" cy="517183"/>
          </a:xfrm>
          <a:prstGeom prst="rect">
            <a:avLst/>
          </a:prstGeom>
        </p:spPr>
      </p:pic>
      <p:pic>
        <p:nvPicPr>
          <p:cNvPr id="5" name="Bild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84887" y="2112128"/>
            <a:ext cx="1625349" cy="1625349"/>
          </a:xfrm>
          <a:prstGeom prst="rect">
            <a:avLst/>
          </a:prstGeom>
        </p:spPr>
      </p:pic>
      <p:pic>
        <p:nvPicPr>
          <p:cNvPr id="6" name="Bilde 5"/>
          <p:cNvPicPr>
            <a:picLocks noChangeAspect="1"/>
          </p:cNvPicPr>
          <p:nvPr/>
        </p:nvPicPr>
        <p:blipFill>
          <a:blip r:embed="rId5"/>
          <a:stretch>
            <a:fillRect/>
          </a:stretch>
        </p:blipFill>
        <p:spPr>
          <a:xfrm>
            <a:off x="3813648" y="3998672"/>
            <a:ext cx="1190400" cy="610971"/>
          </a:xfrm>
          <a:prstGeom prst="rect">
            <a:avLst/>
          </a:prstGeom>
        </p:spPr>
      </p:pic>
    </p:spTree>
    <p:extLst>
      <p:ext uri="{BB962C8B-B14F-4D97-AF65-F5344CB8AC3E}">
        <p14:creationId xmlns:p14="http://schemas.microsoft.com/office/powerpoint/2010/main" val="206579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71FC3D63-8603-43E3-9285-1800AE477FF4}" type="slidenum">
              <a:rPr lang="nb-NO" smtClean="0"/>
              <a:pPr/>
              <a:t>3</a:t>
            </a:fld>
            <a:endParaRPr lang="nb-NO"/>
          </a:p>
        </p:txBody>
      </p:sp>
      <p:sp>
        <p:nvSpPr>
          <p:cNvPr id="5" name="Rektangel 4"/>
          <p:cNvSpPr/>
          <p:nvPr/>
        </p:nvSpPr>
        <p:spPr>
          <a:xfrm>
            <a:off x="2123728" y="1772816"/>
            <a:ext cx="4572000" cy="2123658"/>
          </a:xfrm>
          <a:prstGeom prst="rect">
            <a:avLst/>
          </a:prstGeom>
        </p:spPr>
        <p:txBody>
          <a:bodyPr>
            <a:spAutoFit/>
          </a:bodyPr>
          <a:lstStyle/>
          <a:p>
            <a:r>
              <a:rPr lang="nb-NO" sz="4400" dirty="0">
                <a:solidFill>
                  <a:schemeClr val="accent1">
                    <a:lumMod val="20000"/>
                    <a:lumOff val="80000"/>
                  </a:schemeClr>
                </a:solidFill>
              </a:rPr>
              <a:t>Det har aldri vært flere som reiser kollektivt, enn nå</a:t>
            </a:r>
          </a:p>
        </p:txBody>
      </p:sp>
    </p:spTree>
    <p:extLst>
      <p:ext uri="{BB962C8B-B14F-4D97-AF65-F5344CB8AC3E}">
        <p14:creationId xmlns:p14="http://schemas.microsoft.com/office/powerpoint/2010/main" val="3525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71FC3D63-8603-43E3-9285-1800AE477FF4}" type="slidenum">
              <a:rPr lang="nb-NO" smtClean="0"/>
              <a:pPr/>
              <a:t>4</a:t>
            </a:fld>
            <a:endParaRPr lang="nb-NO"/>
          </a:p>
        </p:txBody>
      </p:sp>
      <p:sp>
        <p:nvSpPr>
          <p:cNvPr id="3" name="Plassholder for innhold 2"/>
          <p:cNvSpPr>
            <a:spLocks noGrp="1"/>
          </p:cNvSpPr>
          <p:nvPr>
            <p:ph idx="4294967295"/>
          </p:nvPr>
        </p:nvSpPr>
        <p:spPr>
          <a:xfrm>
            <a:off x="0" y="6021388"/>
            <a:ext cx="8229600" cy="523875"/>
          </a:xfrm>
        </p:spPr>
        <p:txBody>
          <a:bodyPr>
            <a:normAutofit/>
          </a:bodyPr>
          <a:lstStyle/>
          <a:p>
            <a:endParaRPr lang="nb-NO" dirty="0"/>
          </a:p>
        </p:txBody>
      </p:sp>
      <p:graphicFrame>
        <p:nvGraphicFramePr>
          <p:cNvPr id="5" name="Diagram 4">
            <a:extLst>
              <a:ext uri="{FF2B5EF4-FFF2-40B4-BE49-F238E27FC236}">
                <a16:creationId xmlns:a16="http://schemas.microsoft.com/office/drawing/2014/main" id="{0712A6E8-D56A-459C-BB60-66F251E6F371}"/>
              </a:ext>
            </a:extLst>
          </p:cNvPr>
          <p:cNvGraphicFramePr>
            <a:graphicFrameLocks/>
          </p:cNvGraphicFramePr>
          <p:nvPr>
            <p:extLst>
              <p:ext uri="{D42A27DB-BD31-4B8C-83A1-F6EECF244321}">
                <p14:modId xmlns:p14="http://schemas.microsoft.com/office/powerpoint/2010/main" val="386983115"/>
              </p:ext>
            </p:extLst>
          </p:nvPr>
        </p:nvGraphicFramePr>
        <p:xfrm>
          <a:off x="179512" y="361042"/>
          <a:ext cx="8964488" cy="53722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163805"/>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endParaRPr lang="nb-NO" dirty="0"/>
          </a:p>
        </p:txBody>
      </p:sp>
      <p:sp>
        <p:nvSpPr>
          <p:cNvPr id="4" name="Plassholder for innhold 3"/>
          <p:cNvSpPr>
            <a:spLocks noGrp="1"/>
          </p:cNvSpPr>
          <p:nvPr>
            <p:ph idx="1"/>
          </p:nvPr>
        </p:nvSpPr>
        <p:spPr>
          <a:xfrm>
            <a:off x="457200" y="2204864"/>
            <a:ext cx="8229600" cy="3921299"/>
          </a:xfrm>
        </p:spPr>
        <p:txBody>
          <a:bodyPr>
            <a:normAutofit/>
          </a:bodyPr>
          <a:lstStyle/>
          <a:p>
            <a:pPr marL="0" indent="0" algn="ctr">
              <a:buNone/>
            </a:pPr>
            <a:r>
              <a:rPr lang="nb-NO" sz="15000" dirty="0">
                <a:solidFill>
                  <a:schemeClr val="accent1">
                    <a:lumMod val="20000"/>
                    <a:lumOff val="80000"/>
                  </a:schemeClr>
                </a:solidFill>
              </a:rPr>
              <a:t>80%</a:t>
            </a:r>
          </a:p>
        </p:txBody>
      </p:sp>
      <p:sp>
        <p:nvSpPr>
          <p:cNvPr id="2" name="Plassholder for lysbildenummer 1"/>
          <p:cNvSpPr>
            <a:spLocks noGrp="1"/>
          </p:cNvSpPr>
          <p:nvPr>
            <p:ph type="sldNum" sz="quarter" idx="12"/>
          </p:nvPr>
        </p:nvSpPr>
        <p:spPr/>
        <p:txBody>
          <a:bodyPr/>
          <a:lstStyle/>
          <a:p>
            <a:fld id="{71FC3D63-8603-43E3-9285-1800AE477FF4}" type="slidenum">
              <a:rPr lang="nb-NO" smtClean="0"/>
              <a:pPr/>
              <a:t>5</a:t>
            </a:fld>
            <a:endParaRPr lang="nb-NO"/>
          </a:p>
        </p:txBody>
      </p:sp>
    </p:spTree>
    <p:extLst>
      <p:ext uri="{BB962C8B-B14F-4D97-AF65-F5344CB8AC3E}">
        <p14:creationId xmlns:p14="http://schemas.microsoft.com/office/powerpoint/2010/main" val="1717533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Fylkeskommunene</a:t>
            </a:r>
          </a:p>
        </p:txBody>
      </p:sp>
      <p:sp>
        <p:nvSpPr>
          <p:cNvPr id="3" name="Plassholder for innhold 2"/>
          <p:cNvSpPr>
            <a:spLocks noGrp="1"/>
          </p:cNvSpPr>
          <p:nvPr>
            <p:ph idx="1"/>
          </p:nvPr>
        </p:nvSpPr>
        <p:spPr/>
        <p:txBody>
          <a:bodyPr/>
          <a:lstStyle/>
          <a:p>
            <a:pPr marL="0" indent="0" algn="ctr">
              <a:buNone/>
            </a:pPr>
            <a:endParaRPr lang="nb-NO" dirty="0"/>
          </a:p>
          <a:p>
            <a:pPr marL="0" indent="0" algn="ctr">
              <a:buNone/>
            </a:pPr>
            <a:endParaRPr lang="nb-NO" dirty="0">
              <a:solidFill>
                <a:schemeClr val="accent1">
                  <a:lumMod val="20000"/>
                  <a:lumOff val="80000"/>
                </a:schemeClr>
              </a:solidFill>
            </a:endParaRPr>
          </a:p>
          <a:p>
            <a:pPr marL="0" indent="0">
              <a:buNone/>
            </a:pPr>
            <a:r>
              <a:rPr lang="nb-NO" dirty="0">
                <a:solidFill>
                  <a:schemeClr val="accent1">
                    <a:lumMod val="20000"/>
                    <a:lumOff val="80000"/>
                  </a:schemeClr>
                </a:solidFill>
              </a:rPr>
              <a:t>                  Kjøper mer…   </a:t>
            </a:r>
          </a:p>
          <a:p>
            <a:pPr algn="ctr"/>
            <a:endParaRPr lang="nb-NO" dirty="0">
              <a:solidFill>
                <a:schemeClr val="accent1">
                  <a:lumMod val="20000"/>
                  <a:lumOff val="80000"/>
                </a:schemeClr>
              </a:solidFill>
            </a:endParaRPr>
          </a:p>
          <a:p>
            <a:pPr marL="0" indent="0" algn="ctr">
              <a:buNone/>
            </a:pPr>
            <a:endParaRPr lang="nb-NO" dirty="0">
              <a:solidFill>
                <a:schemeClr val="accent1">
                  <a:lumMod val="20000"/>
                  <a:lumOff val="80000"/>
                </a:schemeClr>
              </a:solidFill>
            </a:endParaRPr>
          </a:p>
          <a:p>
            <a:pPr marL="0" indent="0" algn="ctr">
              <a:buNone/>
            </a:pPr>
            <a:r>
              <a:rPr lang="nb-NO" dirty="0">
                <a:solidFill>
                  <a:schemeClr val="accent1">
                    <a:lumMod val="20000"/>
                    <a:lumOff val="80000"/>
                  </a:schemeClr>
                </a:solidFill>
              </a:rPr>
              <a:t> til en høyere pris</a:t>
            </a:r>
          </a:p>
        </p:txBody>
      </p:sp>
      <p:sp>
        <p:nvSpPr>
          <p:cNvPr id="4" name="Plassholder for lysbildenummer 3"/>
          <p:cNvSpPr>
            <a:spLocks noGrp="1"/>
          </p:cNvSpPr>
          <p:nvPr>
            <p:ph type="sldNum" sz="quarter" idx="12"/>
          </p:nvPr>
        </p:nvSpPr>
        <p:spPr/>
        <p:txBody>
          <a:bodyPr/>
          <a:lstStyle/>
          <a:p>
            <a:fld id="{71FC3D63-8603-43E3-9285-1800AE477FF4}" type="slidenum">
              <a:rPr lang="nb-NO" smtClean="0"/>
              <a:pPr/>
              <a:t>6</a:t>
            </a:fld>
            <a:endParaRPr lang="nb-NO"/>
          </a:p>
        </p:txBody>
      </p:sp>
    </p:spTree>
    <p:extLst>
      <p:ext uri="{BB962C8B-B14F-4D97-AF65-F5344CB8AC3E}">
        <p14:creationId xmlns:p14="http://schemas.microsoft.com/office/powerpoint/2010/main" val="68803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lysbildenummer 3"/>
          <p:cNvSpPr>
            <a:spLocks noGrp="1"/>
          </p:cNvSpPr>
          <p:nvPr>
            <p:ph type="sldNum" sz="quarter" idx="12"/>
          </p:nvPr>
        </p:nvSpPr>
        <p:spPr/>
        <p:txBody>
          <a:bodyPr/>
          <a:lstStyle/>
          <a:p>
            <a:fld id="{71FC3D63-8603-43E3-9285-1800AE477FF4}" type="slidenum">
              <a:rPr lang="nb-NO" smtClean="0"/>
              <a:pPr/>
              <a:t>7</a:t>
            </a:fld>
            <a:endParaRPr lang="nb-NO"/>
          </a:p>
        </p:txBody>
      </p:sp>
      <p:graphicFrame>
        <p:nvGraphicFramePr>
          <p:cNvPr id="5" name="Plassholder for innhold 4">
            <a:extLst>
              <a:ext uri="{FF2B5EF4-FFF2-40B4-BE49-F238E27FC236}">
                <a16:creationId xmlns:a16="http://schemas.microsoft.com/office/drawing/2014/main" id="{9403BF96-C1E5-4874-93CA-E7655932D235}"/>
              </a:ext>
            </a:extLst>
          </p:cNvPr>
          <p:cNvGraphicFramePr>
            <a:graphicFrameLocks noGrp="1"/>
          </p:cNvGraphicFramePr>
          <p:nvPr>
            <p:ph idx="4294967295"/>
            <p:extLst>
              <p:ext uri="{D42A27DB-BD31-4B8C-83A1-F6EECF244321}">
                <p14:modId xmlns:p14="http://schemas.microsoft.com/office/powerpoint/2010/main" val="1556611155"/>
              </p:ext>
            </p:extLst>
          </p:nvPr>
        </p:nvGraphicFramePr>
        <p:xfrm>
          <a:off x="0" y="274638"/>
          <a:ext cx="8229600" cy="6538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397625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tel 2"/>
          <p:cNvSpPr>
            <a:spLocks noGrp="1"/>
          </p:cNvSpPr>
          <p:nvPr>
            <p:ph type="title"/>
          </p:nvPr>
        </p:nvSpPr>
        <p:spPr/>
        <p:txBody>
          <a:bodyPr/>
          <a:lstStyle/>
          <a:p>
            <a:r>
              <a:rPr lang="nb-NO" dirty="0"/>
              <a:t>Kostnadsdrivere</a:t>
            </a:r>
          </a:p>
        </p:txBody>
      </p:sp>
      <p:sp>
        <p:nvSpPr>
          <p:cNvPr id="4" name="Plassholder for innhold 3"/>
          <p:cNvSpPr>
            <a:spLocks noGrp="1"/>
          </p:cNvSpPr>
          <p:nvPr>
            <p:ph idx="1"/>
          </p:nvPr>
        </p:nvSpPr>
        <p:spPr/>
        <p:txBody>
          <a:bodyPr/>
          <a:lstStyle/>
          <a:p>
            <a:pPr lvl="1"/>
            <a:endParaRPr lang="nb-NO" dirty="0"/>
          </a:p>
          <a:p>
            <a:pPr marL="540000" lvl="1" indent="0">
              <a:buNone/>
            </a:pPr>
            <a:r>
              <a:rPr lang="nb-NO" sz="2400" dirty="0">
                <a:solidFill>
                  <a:schemeClr val="accent1">
                    <a:lumMod val="20000"/>
                    <a:lumOff val="80000"/>
                  </a:schemeClr>
                </a:solidFill>
              </a:rPr>
              <a:t>Enhetspris: </a:t>
            </a:r>
          </a:p>
          <a:p>
            <a:pPr marL="540000" lvl="1" indent="0">
              <a:buNone/>
            </a:pPr>
            <a:r>
              <a:rPr lang="nb-NO" sz="2400" dirty="0">
                <a:solidFill>
                  <a:schemeClr val="accent1">
                    <a:lumMod val="20000"/>
                    <a:lumOff val="80000"/>
                  </a:schemeClr>
                </a:solidFill>
              </a:rPr>
              <a:t>		</a:t>
            </a:r>
          </a:p>
          <a:p>
            <a:pPr marL="540000" lvl="1" indent="0">
              <a:buNone/>
            </a:pPr>
            <a:r>
              <a:rPr lang="nb-NO" sz="2400" dirty="0">
                <a:solidFill>
                  <a:schemeClr val="accent1">
                    <a:lumMod val="20000"/>
                    <a:lumOff val="80000"/>
                  </a:schemeClr>
                </a:solidFill>
              </a:rPr>
              <a:t>		I stor grad utenfor fylkeskommunenes kontroll</a:t>
            </a:r>
          </a:p>
          <a:p>
            <a:pPr lvl="1"/>
            <a:endParaRPr lang="nb-NO" sz="2400" dirty="0">
              <a:solidFill>
                <a:schemeClr val="accent1">
                  <a:lumMod val="20000"/>
                  <a:lumOff val="80000"/>
                </a:schemeClr>
              </a:solidFill>
            </a:endParaRPr>
          </a:p>
          <a:p>
            <a:pPr lvl="1"/>
            <a:endParaRPr lang="nb-NO" sz="2400" dirty="0">
              <a:solidFill>
                <a:schemeClr val="accent1">
                  <a:lumMod val="20000"/>
                  <a:lumOff val="80000"/>
                </a:schemeClr>
              </a:solidFill>
            </a:endParaRPr>
          </a:p>
          <a:p>
            <a:pPr marL="540000" lvl="1" indent="0">
              <a:buNone/>
            </a:pPr>
            <a:r>
              <a:rPr lang="nb-NO" sz="2400" dirty="0">
                <a:solidFill>
                  <a:schemeClr val="accent1">
                    <a:lumMod val="20000"/>
                    <a:lumOff val="80000"/>
                  </a:schemeClr>
                </a:solidFill>
              </a:rPr>
              <a:t>Hva som produseres og hvordan</a:t>
            </a:r>
          </a:p>
          <a:p>
            <a:pPr lvl="2"/>
            <a:endParaRPr lang="nb-NO" sz="2400" dirty="0">
              <a:solidFill>
                <a:schemeClr val="accent1">
                  <a:lumMod val="20000"/>
                  <a:lumOff val="80000"/>
                </a:schemeClr>
              </a:solidFill>
            </a:endParaRPr>
          </a:p>
          <a:p>
            <a:pPr marL="1440000" lvl="3" indent="0">
              <a:buNone/>
            </a:pPr>
            <a:r>
              <a:rPr lang="nb-NO" sz="2400" dirty="0">
                <a:solidFill>
                  <a:schemeClr val="accent1">
                    <a:lumMod val="20000"/>
                    <a:lumOff val="80000"/>
                  </a:schemeClr>
                </a:solidFill>
              </a:rPr>
              <a:t>     I stor grad påvirkbart</a:t>
            </a:r>
          </a:p>
        </p:txBody>
      </p:sp>
      <p:sp>
        <p:nvSpPr>
          <p:cNvPr id="2" name="Plassholder for lysbildenummer 1"/>
          <p:cNvSpPr>
            <a:spLocks noGrp="1"/>
          </p:cNvSpPr>
          <p:nvPr>
            <p:ph type="sldNum" sz="quarter" idx="12"/>
          </p:nvPr>
        </p:nvSpPr>
        <p:spPr/>
        <p:txBody>
          <a:bodyPr/>
          <a:lstStyle/>
          <a:p>
            <a:fld id="{71FC3D63-8603-43E3-9285-1800AE477FF4}" type="slidenum">
              <a:rPr lang="nb-NO" smtClean="0"/>
              <a:pPr/>
              <a:t>8</a:t>
            </a:fld>
            <a:endParaRPr lang="nb-NO"/>
          </a:p>
        </p:txBody>
      </p:sp>
    </p:spTree>
    <p:extLst>
      <p:ext uri="{BB962C8B-B14F-4D97-AF65-F5344CB8AC3E}">
        <p14:creationId xmlns:p14="http://schemas.microsoft.com/office/powerpoint/2010/main" val="149653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Policydrevne kostnadsdrivere</a:t>
            </a:r>
          </a:p>
        </p:txBody>
      </p:sp>
      <p:sp>
        <p:nvSpPr>
          <p:cNvPr id="3" name="Plassholder for innhold 2"/>
          <p:cNvSpPr>
            <a:spLocks noGrp="1"/>
          </p:cNvSpPr>
          <p:nvPr>
            <p:ph idx="1"/>
          </p:nvPr>
        </p:nvSpPr>
        <p:spPr/>
        <p:txBody>
          <a:bodyPr/>
          <a:lstStyle/>
          <a:p>
            <a:r>
              <a:rPr lang="nb-NO" dirty="0">
                <a:solidFill>
                  <a:schemeClr val="accent1">
                    <a:lumMod val="20000"/>
                    <a:lumOff val="80000"/>
                  </a:schemeClr>
                </a:solidFill>
              </a:rPr>
              <a:t>Nullvekstmålet</a:t>
            </a:r>
          </a:p>
          <a:p>
            <a:endParaRPr lang="nb-NO" dirty="0">
              <a:solidFill>
                <a:schemeClr val="accent1">
                  <a:lumMod val="20000"/>
                  <a:lumOff val="80000"/>
                </a:schemeClr>
              </a:solidFill>
            </a:endParaRPr>
          </a:p>
          <a:p>
            <a:r>
              <a:rPr lang="nb-NO" dirty="0">
                <a:solidFill>
                  <a:schemeClr val="accent1">
                    <a:lumMod val="20000"/>
                    <a:lumOff val="80000"/>
                  </a:schemeClr>
                </a:solidFill>
              </a:rPr>
              <a:t>Dimensjonering av kapasitet</a:t>
            </a:r>
          </a:p>
          <a:p>
            <a:endParaRPr lang="nb-NO" dirty="0">
              <a:solidFill>
                <a:schemeClr val="accent1">
                  <a:lumMod val="20000"/>
                  <a:lumOff val="80000"/>
                </a:schemeClr>
              </a:solidFill>
            </a:endParaRPr>
          </a:p>
          <a:p>
            <a:r>
              <a:rPr lang="nb-NO" dirty="0">
                <a:solidFill>
                  <a:schemeClr val="accent1">
                    <a:lumMod val="20000"/>
                    <a:lumOff val="80000"/>
                  </a:schemeClr>
                </a:solidFill>
              </a:rPr>
              <a:t>Skolestruktur</a:t>
            </a:r>
          </a:p>
          <a:p>
            <a:endParaRPr lang="nb-NO" dirty="0">
              <a:solidFill>
                <a:schemeClr val="accent1">
                  <a:lumMod val="20000"/>
                  <a:lumOff val="80000"/>
                </a:schemeClr>
              </a:solidFill>
            </a:endParaRPr>
          </a:p>
          <a:p>
            <a:r>
              <a:rPr lang="nb-NO" dirty="0">
                <a:solidFill>
                  <a:schemeClr val="accent1">
                    <a:lumMod val="20000"/>
                    <a:lumOff val="80000"/>
                  </a:schemeClr>
                </a:solidFill>
              </a:rPr>
              <a:t>Kjøretøyteknologi</a:t>
            </a:r>
          </a:p>
          <a:p>
            <a:endParaRPr lang="nb-NO" dirty="0">
              <a:solidFill>
                <a:schemeClr val="accent1">
                  <a:lumMod val="20000"/>
                  <a:lumOff val="80000"/>
                </a:schemeClr>
              </a:solidFill>
            </a:endParaRPr>
          </a:p>
          <a:p>
            <a:r>
              <a:rPr lang="nb-NO" dirty="0">
                <a:solidFill>
                  <a:schemeClr val="accent1">
                    <a:lumMod val="20000"/>
                    <a:lumOff val="80000"/>
                  </a:schemeClr>
                </a:solidFill>
              </a:rPr>
              <a:t>Spesielle krav til materiell</a:t>
            </a:r>
          </a:p>
        </p:txBody>
      </p:sp>
      <p:sp>
        <p:nvSpPr>
          <p:cNvPr id="4" name="Plassholder for lysbildenummer 3"/>
          <p:cNvSpPr>
            <a:spLocks noGrp="1"/>
          </p:cNvSpPr>
          <p:nvPr>
            <p:ph type="sldNum" sz="quarter" idx="12"/>
          </p:nvPr>
        </p:nvSpPr>
        <p:spPr/>
        <p:txBody>
          <a:bodyPr/>
          <a:lstStyle/>
          <a:p>
            <a:fld id="{71FC3D63-8603-43E3-9285-1800AE477FF4}" type="slidenum">
              <a:rPr lang="nb-NO" smtClean="0"/>
              <a:pPr/>
              <a:t>9</a:t>
            </a:fld>
            <a:endParaRPr lang="nb-NO"/>
          </a:p>
        </p:txBody>
      </p:sp>
    </p:spTree>
    <p:extLst>
      <p:ext uri="{BB962C8B-B14F-4D97-AF65-F5344CB8AC3E}">
        <p14:creationId xmlns:p14="http://schemas.microsoft.com/office/powerpoint/2010/main" val="158708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TØI">
      <a:dk1>
        <a:sysClr val="windowText" lastClr="000000"/>
      </a:dk1>
      <a:lt1>
        <a:sysClr val="window" lastClr="FFFFFF"/>
      </a:lt1>
      <a:dk2>
        <a:srgbClr val="7B715E"/>
      </a:dk2>
      <a:lt2>
        <a:srgbClr val="E7E5E1"/>
      </a:lt2>
      <a:accent1>
        <a:srgbClr val="3F868D"/>
      </a:accent1>
      <a:accent2>
        <a:srgbClr val="C5CC8E"/>
      </a:accent2>
      <a:accent3>
        <a:srgbClr val="D3741C"/>
      </a:accent3>
      <a:accent4>
        <a:srgbClr val="FFE271"/>
      </a:accent4>
      <a:accent5>
        <a:srgbClr val="8BC9DD"/>
      </a:accent5>
      <a:accent6>
        <a:srgbClr val="336699"/>
      </a:accent6>
      <a:hlink>
        <a:srgbClr val="336699"/>
      </a:hlink>
      <a:folHlink>
        <a:srgbClr val="777777"/>
      </a:folHlink>
    </a:clrScheme>
    <a:fontScheme name="Office klassis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Prosjektrapport" ma:contentTypeID="0x010100C466DCB15B7C4D46B76A8E26AA95A52000A937ADAB52277045AD7414C627800CCD" ma:contentTypeVersion="0" ma:contentTypeDescription="" ma:contentTypeScope="" ma:versionID="91cbe46e955dd9f9619293d61f98d339">
  <xsd:schema xmlns:xsd="http://www.w3.org/2001/XMLSchema" xmlns:xs="http://www.w3.org/2001/XMLSchema" xmlns:p="http://schemas.microsoft.com/office/2006/metadata/properties" xmlns:ns1="http://schemas.microsoft.com/sharepoint/v3" xmlns:ns2="a0c403bc-df03-43c8-915b-d2d6e5c89d57" targetNamespace="http://schemas.microsoft.com/office/2006/metadata/properties" ma:root="true" ma:fieldsID="f5540488cbf06003735da23cb205329d" ns1:_="" ns2:_="">
    <xsd:import namespace="http://schemas.microsoft.com/sharepoint/v3"/>
    <xsd:import namespace="a0c403bc-df03-43c8-915b-d2d6e5c89d57"/>
    <xsd:element name="properties">
      <xsd:complexType>
        <xsd:sequence>
          <xsd:element name="documentManagement">
            <xsd:complexType>
              <xsd:all>
                <xsd:element ref="ns2:_dlc_DocId" minOccurs="0"/>
                <xsd:element ref="ns2:_dlc_DocIdUrl" minOccurs="0"/>
                <xsd:element ref="ns2:_dlc_DocIdPersistId" minOccurs="0"/>
                <xsd:element ref="ns1:ReportDescription" minOccurs="0"/>
                <xsd:element ref="ns2:Rapportforfatter" minOccurs="0"/>
                <xsd:element ref="ns2:h63eb6bf2e3d4f93aa1ddf743b668c17" minOccurs="0"/>
                <xsd:element ref="ns2:TaxCatchAll"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Description" ma:index="11" nillable="true" ma:displayName="Rapportbeskrivelse" ma:description="En beskrivelse av innholdet i rapporten" ma:internalName="Report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c403bc-df03-43c8-915b-d2d6e5c89d57" elementFormDefault="qualified">
    <xsd:import namespace="http://schemas.microsoft.com/office/2006/documentManagement/types"/>
    <xsd:import namespace="http://schemas.microsoft.com/office/infopath/2007/PartnerControls"/>
    <xsd:element name="_dlc_DocId" ma:index="8" nillable="true" ma:displayName="Dokument-ID-verdi" ma:description="Verdien for dokument-IDen som er tilordnet elementet." ma:internalName="_dlc_DocId" ma:readOnly="true">
      <xsd:simpleType>
        <xsd:restriction base="dms:Text"/>
      </xsd:simpleType>
    </xsd:element>
    <xsd:element name="_dlc_DocIdUrl" ma:index="9" nillable="true" ma:displayName="Dokument-ID" ma:description="Fast kobling til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Fast ID" ma:description="Behold IDen ved tillegging." ma:hidden="true" ma:internalName="_dlc_DocIdPersistId" ma:readOnly="true">
      <xsd:simpleType>
        <xsd:restriction base="dms:Boolean"/>
      </xsd:simpleType>
    </xsd:element>
    <xsd:element name="Rapportforfatter" ma:index="12" nillable="true" ma:displayName="Rapportforfatter" ma:internalName="Rapportforfatter">
      <xsd:simpleType>
        <xsd:restriction base="dms:Text">
          <xsd:maxLength value="255"/>
        </xsd:restriction>
      </xsd:simpleType>
    </xsd:element>
    <xsd:element name="h63eb6bf2e3d4f93aa1ddf743b668c17" ma:index="13" nillable="true" ma:taxonomy="true" ma:internalName="h63eb6bf2e3d4f93aa1ddf743b668c17" ma:taxonomyFieldName="Dokumentkategori" ma:displayName="Dokumentkategori" ma:default="" ma:fieldId="{163eb6bf-2e3d-4f93-aa1d-df743b668c17}" ma:sspId="723dea4e-3c3b-4542-8cf3-09c21c94bb66" ma:termSetId="115804ee-8a7e-44c7-8782-636c4cc4e937" ma:anchorId="00000000-0000-0000-0000-000000000000" ma:open="false" ma:isKeyword="false">
      <xsd:complexType>
        <xsd:sequence>
          <xsd:element ref="pc:Terms" minOccurs="0" maxOccurs="1"/>
        </xsd:sequence>
      </xsd:complexType>
    </xsd:element>
    <xsd:element name="TaxCatchAll" ma:index="14" nillable="true" ma:displayName="Global taksonomikolonne" ma:hidden="true" ma:list="{0619e880-d3e8-4a0a-ac1c-51547fa4f40c}" ma:internalName="TaxCatchAll" ma:showField="CatchAllData" ma:web="a0c403bc-df03-43c8-915b-d2d6e5c89d57">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Global taksonomikolonne1" ma:hidden="true" ma:list="{0619e880-d3e8-4a0a-ac1c-51547fa4f40c}" ma:internalName="TaxCatchAllLabel" ma:readOnly="true" ma:showField="CatchAllDataLabel" ma:web="a0c403bc-df03-43c8-915b-d2d6e5c89d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h63eb6bf2e3d4f93aa1ddf743b668c17 xmlns="a0c403bc-df03-43c8-915b-d2d6e5c89d57">
      <Terms xmlns="http://schemas.microsoft.com/office/infopath/2007/PartnerControls">
        <TermInfo xmlns="http://schemas.microsoft.com/office/infopath/2007/PartnerControls">
          <TermName xmlns="http://schemas.microsoft.com/office/infopath/2007/PartnerControls">Verktøy</TermName>
          <TermId xmlns="http://schemas.microsoft.com/office/infopath/2007/PartnerControls">b2de6fa2-f73d-4c39-b2aa-ce028b1a5534</TermId>
        </TermInfo>
      </Terms>
    </h63eb6bf2e3d4f93aa1ddf743b668c17>
    <Rapportforfatter xmlns="a0c403bc-df03-43c8-915b-d2d6e5c89d57" xsi:nil="true"/>
    <ReportDescription xmlns="http://schemas.microsoft.com/sharepoint/v3">Powerpoint-presentasjon av hovedfunn</ReportDescription>
    <TaxCatchAll xmlns="a0c403bc-df03-43c8-915b-d2d6e5c89d57">
      <Value>97</Value>
    </TaxCatchAll>
    <_dlc_DocId xmlns="a0c403bc-df03-43c8-915b-d2d6e5c89d57">DMFW2D44QQMK-82486699-3</_dlc_DocId>
    <_dlc_DocIdUrl xmlns="a0c403bc-df03-43c8-915b-d2d6e5c89d57">
      <Url>http://fou.ks.no/prosjekter/174008/_layouts/15/DocIdRedir.aspx?ID=DMFW2D44QQMK-82486699-3</Url>
      <Description>DMFW2D44QQMK-82486699-3</Description>
    </_dlc_DocIdUrl>
  </documentManagement>
</p:properties>
</file>

<file path=customXml/itemProps1.xml><?xml version="1.0" encoding="utf-8"?>
<ds:datastoreItem xmlns:ds="http://schemas.openxmlformats.org/officeDocument/2006/customXml" ds:itemID="{8819501A-5E47-48F4-86AC-F9C2D762FF8D}"/>
</file>

<file path=customXml/itemProps2.xml><?xml version="1.0" encoding="utf-8"?>
<ds:datastoreItem xmlns:ds="http://schemas.openxmlformats.org/officeDocument/2006/customXml" ds:itemID="{DFBEED22-A26E-47AA-92B1-91517E473AD3}"/>
</file>

<file path=customXml/itemProps3.xml><?xml version="1.0" encoding="utf-8"?>
<ds:datastoreItem xmlns:ds="http://schemas.openxmlformats.org/officeDocument/2006/customXml" ds:itemID="{70F98DA4-C425-44C7-A008-CFF334A66733}"/>
</file>

<file path=customXml/itemProps4.xml><?xml version="1.0" encoding="utf-8"?>
<ds:datastoreItem xmlns:ds="http://schemas.openxmlformats.org/officeDocument/2006/customXml" ds:itemID="{858D0D0E-DEC8-4642-8BCB-580CCF5D38A9}"/>
</file>

<file path=docProps/app.xml><?xml version="1.0" encoding="utf-8"?>
<Properties xmlns="http://schemas.openxmlformats.org/officeDocument/2006/extended-properties" xmlns:vt="http://schemas.openxmlformats.org/officeDocument/2006/docPropsVTypes">
  <Template>TØI-PPT-mal</Template>
  <TotalTime>136</TotalTime>
  <Words>1147</Words>
  <Application>Microsoft Office PowerPoint</Application>
  <PresentationFormat>Skjermfremvisning (4:3)</PresentationFormat>
  <Paragraphs>111</Paragraphs>
  <Slides>12</Slides>
  <Notes>8</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12</vt:i4>
      </vt:variant>
    </vt:vector>
  </HeadingPairs>
  <TitlesOfParts>
    <vt:vector size="16" baseType="lpstr">
      <vt:lpstr>Arial</vt:lpstr>
      <vt:lpstr>Calibri</vt:lpstr>
      <vt:lpstr>Wingdings</vt:lpstr>
      <vt:lpstr>Office-tema</vt:lpstr>
      <vt:lpstr>Kostnadsdrivere i kollektivtransporten</vt:lpstr>
      <vt:lpstr>PowerPoint-presentasjon</vt:lpstr>
      <vt:lpstr>PowerPoint-presentasjon</vt:lpstr>
      <vt:lpstr>PowerPoint-presentasjon</vt:lpstr>
      <vt:lpstr>PowerPoint-presentasjon</vt:lpstr>
      <vt:lpstr>Fylkeskommunene</vt:lpstr>
      <vt:lpstr>PowerPoint-presentasjon</vt:lpstr>
      <vt:lpstr>Kostnadsdrivere</vt:lpstr>
      <vt:lpstr>Policydrevne kostnadsdrivere</vt:lpstr>
      <vt:lpstr>Markedsdrevne kostnadsdrivere</vt:lpstr>
      <vt:lpstr>Framtid</vt:lpstr>
      <vt:lpstr>Referanser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Kostnadsdrivere i kollektivtransporten</dc:title>
  <dc:creator>Jørgen Aarhaug</dc:creator>
  <cp:lastModifiedBy>Jørgen Aarhaug</cp:lastModifiedBy>
  <cp:revision>10</cp:revision>
  <dcterms:created xsi:type="dcterms:W3CDTF">2017-09-18T08:58:15Z</dcterms:created>
  <dcterms:modified xsi:type="dcterms:W3CDTF">2017-09-18T11:27:04Z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0x010100C466DCB15B7C4D46B76A8E26AA95A52000A937ADAB52277045AD7414C627800CCD</vt:lpwstr>
  </property>
  <property fmtid="{D5CDD505-2E9C-101B-9397-08002B2CF9AE}" pid="3" name="_dlc_DocIdItemGuid">
    <vt:lpwstr>24315f38-cf0a-40da-ab3e-f662d56f63ce</vt:lpwstr>
  </property>
  <property fmtid="{D5CDD505-2E9C-101B-9397-08002B2CF9AE}" pid="4" name="Dokumentkategori">
    <vt:lpwstr>97;#Verktøy|b2de6fa2-f73d-4c39-b2aa-ce028b1a5534</vt:lpwstr>
  </property>
</Properties>
</file>