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5" r:id="rId2"/>
    <p:sldId id="259" r:id="rId3"/>
    <p:sldId id="261" r:id="rId4"/>
    <p:sldId id="339" r:id="rId5"/>
    <p:sldId id="346" r:id="rId6"/>
    <p:sldId id="354" r:id="rId7"/>
    <p:sldId id="355" r:id="rId8"/>
    <p:sldId id="332" r:id="rId9"/>
    <p:sldId id="338" r:id="rId10"/>
  </p:sldIdLst>
  <p:sldSz cx="9145588" cy="6859588"/>
  <p:notesSz cx="6858000" cy="9144000"/>
  <p:defaultTextStyle>
    <a:defPPr>
      <a:defRPr lang="nb-NO"/>
    </a:defPPr>
    <a:lvl1pPr marL="0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2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83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25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66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208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50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91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33" algn="l" defTabSz="9144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75E"/>
    <a:srgbClr val="F2F2EE"/>
    <a:srgbClr val="CDCDCA"/>
    <a:srgbClr val="C22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89985" autoAdjust="0"/>
  </p:normalViewPr>
  <p:slideViewPr>
    <p:cSldViewPr>
      <p:cViewPr>
        <p:scale>
          <a:sx n="58" d="100"/>
          <a:sy n="58" d="100"/>
        </p:scale>
        <p:origin x="-804" y="-12"/>
      </p:cViewPr>
      <p:guideLst>
        <p:guide orient="horz" pos="2161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FBFC9E-212E-4C45-8346-473BEB415832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E920B2E-6D1D-4D06-ADA3-51C1852D8278}">
      <dgm:prSet phldrT="[Tekst]" custT="1"/>
      <dgm:spPr/>
      <dgm:t>
        <a:bodyPr/>
        <a:lstStyle/>
        <a:p>
          <a:r>
            <a:rPr lang="nb-NO" sz="2400" b="1" dirty="0" smtClean="0"/>
            <a:t>Forutsetninger</a:t>
          </a:r>
          <a:endParaRPr lang="nb-NO" sz="2400" b="1" dirty="0"/>
        </a:p>
      </dgm:t>
    </dgm:pt>
    <dgm:pt modelId="{F03511AF-4D48-49DA-9D23-F8649EE8FB4A}" type="parTrans" cxnId="{7BBF4FEF-0CF3-483D-B0B0-492C45DAC8D9}">
      <dgm:prSet/>
      <dgm:spPr/>
      <dgm:t>
        <a:bodyPr/>
        <a:lstStyle/>
        <a:p>
          <a:endParaRPr lang="nb-NO"/>
        </a:p>
      </dgm:t>
    </dgm:pt>
    <dgm:pt modelId="{9AE51F4B-F0A7-4450-B405-2EBC3CF0787F}" type="sibTrans" cxnId="{7BBF4FEF-0CF3-483D-B0B0-492C45DAC8D9}">
      <dgm:prSet/>
      <dgm:spPr/>
      <dgm:t>
        <a:bodyPr/>
        <a:lstStyle/>
        <a:p>
          <a:endParaRPr lang="nb-NO"/>
        </a:p>
      </dgm:t>
    </dgm:pt>
    <dgm:pt modelId="{93AE6FB0-0555-42ED-A6BE-4F1485A15637}">
      <dgm:prSet phldrT="[Tekst]"/>
      <dgm:spPr/>
      <dgm:t>
        <a:bodyPr/>
        <a:lstStyle/>
        <a:p>
          <a:r>
            <a:rPr lang="nb-NO" b="1" dirty="0" smtClean="0"/>
            <a:t>Kompetanse</a:t>
          </a:r>
          <a:endParaRPr lang="nb-NO" b="1" dirty="0"/>
        </a:p>
      </dgm:t>
    </dgm:pt>
    <dgm:pt modelId="{94A1B310-4C91-4873-984C-9E1E054F5350}" type="parTrans" cxnId="{39A1169F-B438-4924-9BCE-888ACF53A967}">
      <dgm:prSet/>
      <dgm:spPr/>
      <dgm:t>
        <a:bodyPr/>
        <a:lstStyle/>
        <a:p>
          <a:endParaRPr lang="nb-NO"/>
        </a:p>
      </dgm:t>
    </dgm:pt>
    <dgm:pt modelId="{E2D63036-F8C1-41C1-AB7B-F015BD2DF341}" type="sibTrans" cxnId="{39A1169F-B438-4924-9BCE-888ACF53A967}">
      <dgm:prSet/>
      <dgm:spPr/>
      <dgm:t>
        <a:bodyPr/>
        <a:lstStyle/>
        <a:p>
          <a:endParaRPr lang="nb-NO"/>
        </a:p>
      </dgm:t>
    </dgm:pt>
    <dgm:pt modelId="{33705202-FCC8-4ED3-B445-F139D1C28820}">
      <dgm:prSet phldrT="[Tekst]"/>
      <dgm:spPr/>
      <dgm:t>
        <a:bodyPr/>
        <a:lstStyle/>
        <a:p>
          <a:r>
            <a:rPr lang="nb-NO" b="1" dirty="0" smtClean="0"/>
            <a:t>Ressurser</a:t>
          </a:r>
          <a:endParaRPr lang="nb-NO" b="1" dirty="0"/>
        </a:p>
      </dgm:t>
    </dgm:pt>
    <dgm:pt modelId="{DC7EB59E-DC7B-4FC1-892A-3D8E9B75C239}" type="parTrans" cxnId="{C81F4546-C70B-4261-9FFD-1D8AEC5835F0}">
      <dgm:prSet/>
      <dgm:spPr/>
      <dgm:t>
        <a:bodyPr/>
        <a:lstStyle/>
        <a:p>
          <a:endParaRPr lang="nb-NO"/>
        </a:p>
      </dgm:t>
    </dgm:pt>
    <dgm:pt modelId="{485C8286-4AF8-4F00-9932-EF6FFC24CD02}" type="sibTrans" cxnId="{C81F4546-C70B-4261-9FFD-1D8AEC5835F0}">
      <dgm:prSet/>
      <dgm:spPr/>
      <dgm:t>
        <a:bodyPr/>
        <a:lstStyle/>
        <a:p>
          <a:endParaRPr lang="nb-NO"/>
        </a:p>
      </dgm:t>
    </dgm:pt>
    <dgm:pt modelId="{23EC0E17-5F4D-46D2-9243-0773EBCA6971}">
      <dgm:prSet phldrT="[Tekst]" custT="1"/>
      <dgm:spPr/>
      <dgm:t>
        <a:bodyPr/>
        <a:lstStyle/>
        <a:p>
          <a:r>
            <a:rPr lang="nb-NO" sz="2400" b="1" dirty="0" smtClean="0"/>
            <a:t>Prosess</a:t>
          </a:r>
          <a:endParaRPr lang="nb-NO" sz="2400" b="1" dirty="0"/>
        </a:p>
      </dgm:t>
    </dgm:pt>
    <dgm:pt modelId="{1E4F1525-0F4F-4093-A4E2-00578B699813}" type="parTrans" cxnId="{8C40507B-536A-42F9-A03A-8248CEAABABC}">
      <dgm:prSet/>
      <dgm:spPr/>
      <dgm:t>
        <a:bodyPr/>
        <a:lstStyle/>
        <a:p>
          <a:endParaRPr lang="nb-NO"/>
        </a:p>
      </dgm:t>
    </dgm:pt>
    <dgm:pt modelId="{C52333B0-F717-44A0-8704-A2193A64345C}" type="sibTrans" cxnId="{8C40507B-536A-42F9-A03A-8248CEAABABC}">
      <dgm:prSet/>
      <dgm:spPr/>
      <dgm:t>
        <a:bodyPr/>
        <a:lstStyle/>
        <a:p>
          <a:endParaRPr lang="nb-NO"/>
        </a:p>
      </dgm:t>
    </dgm:pt>
    <dgm:pt modelId="{0D4D10A6-8D29-4873-8578-CDB9C394EE8F}">
      <dgm:prSet phldrT="[Tekst]"/>
      <dgm:spPr/>
      <dgm:t>
        <a:bodyPr/>
        <a:lstStyle/>
        <a:p>
          <a:r>
            <a:rPr lang="nb-NO" b="1" dirty="0" smtClean="0"/>
            <a:t>Organisering og ledelse</a:t>
          </a:r>
          <a:endParaRPr lang="nb-NO" b="1" dirty="0"/>
        </a:p>
      </dgm:t>
    </dgm:pt>
    <dgm:pt modelId="{9029BA5B-7246-4ADE-8BB7-EFD8E2DA7F31}" type="parTrans" cxnId="{9100163C-C900-48EC-A723-82A48BAFCFFA}">
      <dgm:prSet/>
      <dgm:spPr/>
      <dgm:t>
        <a:bodyPr/>
        <a:lstStyle/>
        <a:p>
          <a:endParaRPr lang="nb-NO"/>
        </a:p>
      </dgm:t>
    </dgm:pt>
    <dgm:pt modelId="{19491289-DAA9-4D72-969F-5F463865B931}" type="sibTrans" cxnId="{9100163C-C900-48EC-A723-82A48BAFCFFA}">
      <dgm:prSet/>
      <dgm:spPr/>
      <dgm:t>
        <a:bodyPr/>
        <a:lstStyle/>
        <a:p>
          <a:endParaRPr lang="nb-NO"/>
        </a:p>
      </dgm:t>
    </dgm:pt>
    <dgm:pt modelId="{0AF8446C-0848-49EF-B257-7945C22BF5F3}">
      <dgm:prSet phldrT="[Tekst]"/>
      <dgm:spPr/>
      <dgm:t>
        <a:bodyPr/>
        <a:lstStyle/>
        <a:p>
          <a:r>
            <a:rPr lang="nb-NO" b="1" dirty="0" smtClean="0"/>
            <a:t>Arbeidsmetoder, verktøy og rutiner</a:t>
          </a:r>
          <a:endParaRPr lang="nb-NO" b="1" dirty="0"/>
        </a:p>
      </dgm:t>
    </dgm:pt>
    <dgm:pt modelId="{73400241-0D94-43DD-B8A6-EA25D11FAFB9}" type="parTrans" cxnId="{86C18AAA-28E3-4F2D-92DE-761A640BE639}">
      <dgm:prSet/>
      <dgm:spPr/>
      <dgm:t>
        <a:bodyPr/>
        <a:lstStyle/>
        <a:p>
          <a:endParaRPr lang="nb-NO"/>
        </a:p>
      </dgm:t>
    </dgm:pt>
    <dgm:pt modelId="{C244FA03-DCFA-4C15-87D5-3B018BD706A3}" type="sibTrans" cxnId="{86C18AAA-28E3-4F2D-92DE-761A640BE639}">
      <dgm:prSet/>
      <dgm:spPr/>
      <dgm:t>
        <a:bodyPr/>
        <a:lstStyle/>
        <a:p>
          <a:endParaRPr lang="nb-NO"/>
        </a:p>
      </dgm:t>
    </dgm:pt>
    <dgm:pt modelId="{FAEA9F3E-2132-43BD-A864-6E1A9C254B8D}">
      <dgm:prSet phldrT="[Tekst]" custT="1"/>
      <dgm:spPr/>
      <dgm:t>
        <a:bodyPr/>
        <a:lstStyle/>
        <a:p>
          <a:r>
            <a:rPr lang="nb-NO" sz="2400" b="1" dirty="0" smtClean="0"/>
            <a:t>Resultat</a:t>
          </a:r>
          <a:endParaRPr lang="nb-NO" sz="2100" b="1" dirty="0"/>
        </a:p>
      </dgm:t>
    </dgm:pt>
    <dgm:pt modelId="{226236AE-9F0F-48A9-AF65-341DF2FDBE58}" type="parTrans" cxnId="{9179E6F0-A348-49DA-9362-F24203A4620A}">
      <dgm:prSet/>
      <dgm:spPr/>
      <dgm:t>
        <a:bodyPr/>
        <a:lstStyle/>
        <a:p>
          <a:endParaRPr lang="nb-NO"/>
        </a:p>
      </dgm:t>
    </dgm:pt>
    <dgm:pt modelId="{BAEA6303-E284-47BF-AC90-A670122A0F1A}" type="sibTrans" cxnId="{9179E6F0-A348-49DA-9362-F24203A4620A}">
      <dgm:prSet/>
      <dgm:spPr/>
      <dgm:t>
        <a:bodyPr/>
        <a:lstStyle/>
        <a:p>
          <a:endParaRPr lang="nb-NO"/>
        </a:p>
      </dgm:t>
    </dgm:pt>
    <dgm:pt modelId="{30A8C991-FD49-4E2D-AE39-40FAFF2FB112}">
      <dgm:prSet phldrT="[Tekst]"/>
      <dgm:spPr/>
      <dgm:t>
        <a:bodyPr/>
        <a:lstStyle/>
        <a:p>
          <a:r>
            <a:rPr lang="nb-NO" b="1" dirty="0" smtClean="0"/>
            <a:t>Måloppnåelse samhandling</a:t>
          </a:r>
          <a:endParaRPr lang="nb-NO" b="1" dirty="0"/>
        </a:p>
      </dgm:t>
    </dgm:pt>
    <dgm:pt modelId="{160AD4F2-8907-4A55-AF7F-E6F9175B510F}" type="parTrans" cxnId="{6A62DE90-4168-44A6-A2DF-896FD9EF186D}">
      <dgm:prSet/>
      <dgm:spPr/>
      <dgm:t>
        <a:bodyPr/>
        <a:lstStyle/>
        <a:p>
          <a:endParaRPr lang="nb-NO"/>
        </a:p>
      </dgm:t>
    </dgm:pt>
    <dgm:pt modelId="{BC7B2145-CF38-47DC-97DB-1F1E3F5498FE}" type="sibTrans" cxnId="{6A62DE90-4168-44A6-A2DF-896FD9EF186D}">
      <dgm:prSet/>
      <dgm:spPr/>
      <dgm:t>
        <a:bodyPr/>
        <a:lstStyle/>
        <a:p>
          <a:endParaRPr lang="nb-NO"/>
        </a:p>
      </dgm:t>
    </dgm:pt>
    <dgm:pt modelId="{95E940EF-0FB8-4EE7-A287-B0B799DA1909}" type="pres">
      <dgm:prSet presAssocID="{14FBFC9E-212E-4C45-8346-473BEB4158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98EEF69-AAF5-4AFC-AB8C-921E0F991C2C}" type="pres">
      <dgm:prSet presAssocID="{FAEA9F3E-2132-43BD-A864-6E1A9C254B8D}" presName="boxAndChildren" presStyleCnt="0"/>
      <dgm:spPr/>
    </dgm:pt>
    <dgm:pt modelId="{6CA4A2EA-CF12-4B69-88FC-95C8C836F748}" type="pres">
      <dgm:prSet presAssocID="{FAEA9F3E-2132-43BD-A864-6E1A9C254B8D}" presName="parentTextBox" presStyleLbl="node1" presStyleIdx="0" presStyleCnt="3"/>
      <dgm:spPr/>
      <dgm:t>
        <a:bodyPr/>
        <a:lstStyle/>
        <a:p>
          <a:endParaRPr lang="nb-NO"/>
        </a:p>
      </dgm:t>
    </dgm:pt>
    <dgm:pt modelId="{CA069495-7413-464A-AD34-059ED24BC06D}" type="pres">
      <dgm:prSet presAssocID="{FAEA9F3E-2132-43BD-A864-6E1A9C254B8D}" presName="entireBox" presStyleLbl="node1" presStyleIdx="0" presStyleCnt="3"/>
      <dgm:spPr/>
      <dgm:t>
        <a:bodyPr/>
        <a:lstStyle/>
        <a:p>
          <a:endParaRPr lang="nb-NO"/>
        </a:p>
      </dgm:t>
    </dgm:pt>
    <dgm:pt modelId="{522C5458-81AF-459F-BD69-679B8477CC36}" type="pres">
      <dgm:prSet presAssocID="{FAEA9F3E-2132-43BD-A864-6E1A9C254B8D}" presName="descendantBox" presStyleCnt="0"/>
      <dgm:spPr/>
    </dgm:pt>
    <dgm:pt modelId="{877BE20A-CF6F-4339-B91A-B23799A6CDFE}" type="pres">
      <dgm:prSet presAssocID="{30A8C991-FD49-4E2D-AE39-40FAFF2FB112}" presName="childTextBox" presStyleLbl="f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BB928BF-50A2-4067-8E54-BB4B1342EE14}" type="pres">
      <dgm:prSet presAssocID="{C52333B0-F717-44A0-8704-A2193A64345C}" presName="sp" presStyleCnt="0"/>
      <dgm:spPr/>
    </dgm:pt>
    <dgm:pt modelId="{C29013CB-0464-4042-9C2C-95ABAE5907F8}" type="pres">
      <dgm:prSet presAssocID="{23EC0E17-5F4D-46D2-9243-0773EBCA6971}" presName="arrowAndChildren" presStyleCnt="0"/>
      <dgm:spPr/>
    </dgm:pt>
    <dgm:pt modelId="{C4694D3A-A788-4495-BAAB-C71207AF9B57}" type="pres">
      <dgm:prSet presAssocID="{23EC0E17-5F4D-46D2-9243-0773EBCA6971}" presName="parentTextArrow" presStyleLbl="node1" presStyleIdx="0" presStyleCnt="3"/>
      <dgm:spPr/>
      <dgm:t>
        <a:bodyPr/>
        <a:lstStyle/>
        <a:p>
          <a:endParaRPr lang="nb-NO"/>
        </a:p>
      </dgm:t>
    </dgm:pt>
    <dgm:pt modelId="{19ED5410-3A6C-4BF2-B71F-E8FDDA8E7BE6}" type="pres">
      <dgm:prSet presAssocID="{23EC0E17-5F4D-46D2-9243-0773EBCA6971}" presName="arrow" presStyleLbl="node1" presStyleIdx="1" presStyleCnt="3"/>
      <dgm:spPr/>
      <dgm:t>
        <a:bodyPr/>
        <a:lstStyle/>
        <a:p>
          <a:endParaRPr lang="nb-NO"/>
        </a:p>
      </dgm:t>
    </dgm:pt>
    <dgm:pt modelId="{76CE38E3-3666-43B4-8337-2A3E01D82725}" type="pres">
      <dgm:prSet presAssocID="{23EC0E17-5F4D-46D2-9243-0773EBCA6971}" presName="descendantArrow" presStyleCnt="0"/>
      <dgm:spPr/>
    </dgm:pt>
    <dgm:pt modelId="{C666B412-6488-44E2-9022-5F6D970AD9E6}" type="pres">
      <dgm:prSet presAssocID="{0D4D10A6-8D29-4873-8578-CDB9C394EE8F}" presName="childTextArrow" presStyleLbl="f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295E2C4-8FC1-46E4-91CA-F030C930DD39}" type="pres">
      <dgm:prSet presAssocID="{0AF8446C-0848-49EF-B257-7945C22BF5F3}" presName="childTextArrow" presStyleLbl="f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D152C9A-210C-4B49-8EE8-B090E6FF9622}" type="pres">
      <dgm:prSet presAssocID="{9AE51F4B-F0A7-4450-B405-2EBC3CF0787F}" presName="sp" presStyleCnt="0"/>
      <dgm:spPr/>
    </dgm:pt>
    <dgm:pt modelId="{B6F31AE4-2191-41FC-B7B5-6957A450DCA2}" type="pres">
      <dgm:prSet presAssocID="{AE920B2E-6D1D-4D06-ADA3-51C1852D8278}" presName="arrowAndChildren" presStyleCnt="0"/>
      <dgm:spPr/>
    </dgm:pt>
    <dgm:pt modelId="{86FCE362-2E1F-4725-B880-86B20C0EBD7C}" type="pres">
      <dgm:prSet presAssocID="{AE920B2E-6D1D-4D06-ADA3-51C1852D8278}" presName="parentTextArrow" presStyleLbl="node1" presStyleIdx="1" presStyleCnt="3"/>
      <dgm:spPr/>
      <dgm:t>
        <a:bodyPr/>
        <a:lstStyle/>
        <a:p>
          <a:endParaRPr lang="nb-NO"/>
        </a:p>
      </dgm:t>
    </dgm:pt>
    <dgm:pt modelId="{F0B34D9E-C1F0-4D1C-819C-8440823C46F6}" type="pres">
      <dgm:prSet presAssocID="{AE920B2E-6D1D-4D06-ADA3-51C1852D8278}" presName="arrow" presStyleLbl="node1" presStyleIdx="2" presStyleCnt="3"/>
      <dgm:spPr/>
      <dgm:t>
        <a:bodyPr/>
        <a:lstStyle/>
        <a:p>
          <a:endParaRPr lang="nb-NO"/>
        </a:p>
      </dgm:t>
    </dgm:pt>
    <dgm:pt modelId="{9D58447A-3AB9-475E-A641-B0A4E2EE4C1A}" type="pres">
      <dgm:prSet presAssocID="{AE920B2E-6D1D-4D06-ADA3-51C1852D8278}" presName="descendantArrow" presStyleCnt="0"/>
      <dgm:spPr/>
    </dgm:pt>
    <dgm:pt modelId="{671F5264-FF5A-40C6-B8B8-0BFD5D718CCC}" type="pres">
      <dgm:prSet presAssocID="{93AE6FB0-0555-42ED-A6BE-4F1485A15637}" presName="childTextArrow" presStyleLbl="fg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5AB7A99-9D0F-43D1-8999-FE76ED0639EA}" type="pres">
      <dgm:prSet presAssocID="{33705202-FCC8-4ED3-B445-F139D1C28820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8C40507B-536A-42F9-A03A-8248CEAABABC}" srcId="{14FBFC9E-212E-4C45-8346-473BEB415832}" destId="{23EC0E17-5F4D-46D2-9243-0773EBCA6971}" srcOrd="1" destOrd="0" parTransId="{1E4F1525-0F4F-4093-A4E2-00578B699813}" sibTransId="{C52333B0-F717-44A0-8704-A2193A64345C}"/>
    <dgm:cxn modelId="{39A1169F-B438-4924-9BCE-888ACF53A967}" srcId="{AE920B2E-6D1D-4D06-ADA3-51C1852D8278}" destId="{93AE6FB0-0555-42ED-A6BE-4F1485A15637}" srcOrd="0" destOrd="0" parTransId="{94A1B310-4C91-4873-984C-9E1E054F5350}" sibTransId="{E2D63036-F8C1-41C1-AB7B-F015BD2DF341}"/>
    <dgm:cxn modelId="{F883CCED-2B33-411F-AF7C-FF5E98AF54BB}" type="presOf" srcId="{AE920B2E-6D1D-4D06-ADA3-51C1852D8278}" destId="{F0B34D9E-C1F0-4D1C-819C-8440823C46F6}" srcOrd="1" destOrd="0" presId="urn:microsoft.com/office/officeart/2005/8/layout/process4"/>
    <dgm:cxn modelId="{C81F4546-C70B-4261-9FFD-1D8AEC5835F0}" srcId="{AE920B2E-6D1D-4D06-ADA3-51C1852D8278}" destId="{33705202-FCC8-4ED3-B445-F139D1C28820}" srcOrd="1" destOrd="0" parTransId="{DC7EB59E-DC7B-4FC1-892A-3D8E9B75C239}" sibTransId="{485C8286-4AF8-4F00-9932-EF6FFC24CD02}"/>
    <dgm:cxn modelId="{BC7FDEF1-45B9-45F9-B521-382C276AFFD2}" type="presOf" srcId="{33705202-FCC8-4ED3-B445-F139D1C28820}" destId="{95AB7A99-9D0F-43D1-8999-FE76ED0639EA}" srcOrd="0" destOrd="0" presId="urn:microsoft.com/office/officeart/2005/8/layout/process4"/>
    <dgm:cxn modelId="{9179E6F0-A348-49DA-9362-F24203A4620A}" srcId="{14FBFC9E-212E-4C45-8346-473BEB415832}" destId="{FAEA9F3E-2132-43BD-A864-6E1A9C254B8D}" srcOrd="2" destOrd="0" parTransId="{226236AE-9F0F-48A9-AF65-341DF2FDBE58}" sibTransId="{BAEA6303-E284-47BF-AC90-A670122A0F1A}"/>
    <dgm:cxn modelId="{372D5534-6EA6-4C29-9A57-4F60FDB664B7}" type="presOf" srcId="{93AE6FB0-0555-42ED-A6BE-4F1485A15637}" destId="{671F5264-FF5A-40C6-B8B8-0BFD5D718CCC}" srcOrd="0" destOrd="0" presId="urn:microsoft.com/office/officeart/2005/8/layout/process4"/>
    <dgm:cxn modelId="{AFF86899-2E8B-47AF-AFA3-2B21DDBF91FF}" type="presOf" srcId="{23EC0E17-5F4D-46D2-9243-0773EBCA6971}" destId="{19ED5410-3A6C-4BF2-B71F-E8FDDA8E7BE6}" srcOrd="1" destOrd="0" presId="urn:microsoft.com/office/officeart/2005/8/layout/process4"/>
    <dgm:cxn modelId="{192C0FEF-8F48-4078-B82D-616D3539A456}" type="presOf" srcId="{14FBFC9E-212E-4C45-8346-473BEB415832}" destId="{95E940EF-0FB8-4EE7-A287-B0B799DA1909}" srcOrd="0" destOrd="0" presId="urn:microsoft.com/office/officeart/2005/8/layout/process4"/>
    <dgm:cxn modelId="{9100163C-C900-48EC-A723-82A48BAFCFFA}" srcId="{23EC0E17-5F4D-46D2-9243-0773EBCA6971}" destId="{0D4D10A6-8D29-4873-8578-CDB9C394EE8F}" srcOrd="0" destOrd="0" parTransId="{9029BA5B-7246-4ADE-8BB7-EFD8E2DA7F31}" sibTransId="{19491289-DAA9-4D72-969F-5F463865B931}"/>
    <dgm:cxn modelId="{6A62DE90-4168-44A6-A2DF-896FD9EF186D}" srcId="{FAEA9F3E-2132-43BD-A864-6E1A9C254B8D}" destId="{30A8C991-FD49-4E2D-AE39-40FAFF2FB112}" srcOrd="0" destOrd="0" parTransId="{160AD4F2-8907-4A55-AF7F-E6F9175B510F}" sibTransId="{BC7B2145-CF38-47DC-97DB-1F1E3F5498FE}"/>
    <dgm:cxn modelId="{86C18AAA-28E3-4F2D-92DE-761A640BE639}" srcId="{23EC0E17-5F4D-46D2-9243-0773EBCA6971}" destId="{0AF8446C-0848-49EF-B257-7945C22BF5F3}" srcOrd="1" destOrd="0" parTransId="{73400241-0D94-43DD-B8A6-EA25D11FAFB9}" sibTransId="{C244FA03-DCFA-4C15-87D5-3B018BD706A3}"/>
    <dgm:cxn modelId="{1DFA618B-E038-4FCE-A725-8A19C65F5B24}" type="presOf" srcId="{AE920B2E-6D1D-4D06-ADA3-51C1852D8278}" destId="{86FCE362-2E1F-4725-B880-86B20C0EBD7C}" srcOrd="0" destOrd="0" presId="urn:microsoft.com/office/officeart/2005/8/layout/process4"/>
    <dgm:cxn modelId="{8EBA53C6-7A96-4FE8-884D-7A215643FCB6}" type="presOf" srcId="{23EC0E17-5F4D-46D2-9243-0773EBCA6971}" destId="{C4694D3A-A788-4495-BAAB-C71207AF9B57}" srcOrd="0" destOrd="0" presId="urn:microsoft.com/office/officeart/2005/8/layout/process4"/>
    <dgm:cxn modelId="{DEF408F1-F5A1-461A-BDEA-97F3D5F73AB2}" type="presOf" srcId="{FAEA9F3E-2132-43BD-A864-6E1A9C254B8D}" destId="{CA069495-7413-464A-AD34-059ED24BC06D}" srcOrd="1" destOrd="0" presId="urn:microsoft.com/office/officeart/2005/8/layout/process4"/>
    <dgm:cxn modelId="{00E118FD-4BDF-417E-B03E-441EECB03FBC}" type="presOf" srcId="{0AF8446C-0848-49EF-B257-7945C22BF5F3}" destId="{B295E2C4-8FC1-46E4-91CA-F030C930DD39}" srcOrd="0" destOrd="0" presId="urn:microsoft.com/office/officeart/2005/8/layout/process4"/>
    <dgm:cxn modelId="{7BBF4FEF-0CF3-483D-B0B0-492C45DAC8D9}" srcId="{14FBFC9E-212E-4C45-8346-473BEB415832}" destId="{AE920B2E-6D1D-4D06-ADA3-51C1852D8278}" srcOrd="0" destOrd="0" parTransId="{F03511AF-4D48-49DA-9D23-F8649EE8FB4A}" sibTransId="{9AE51F4B-F0A7-4450-B405-2EBC3CF0787F}"/>
    <dgm:cxn modelId="{194977B4-9380-4783-94C8-8B89851D95A0}" type="presOf" srcId="{30A8C991-FD49-4E2D-AE39-40FAFF2FB112}" destId="{877BE20A-CF6F-4339-B91A-B23799A6CDFE}" srcOrd="0" destOrd="0" presId="urn:microsoft.com/office/officeart/2005/8/layout/process4"/>
    <dgm:cxn modelId="{2BB70501-D975-4998-B97A-83B6F6C5E17D}" type="presOf" srcId="{FAEA9F3E-2132-43BD-A864-6E1A9C254B8D}" destId="{6CA4A2EA-CF12-4B69-88FC-95C8C836F748}" srcOrd="0" destOrd="0" presId="urn:microsoft.com/office/officeart/2005/8/layout/process4"/>
    <dgm:cxn modelId="{BBA04122-EC2A-405A-A0EE-CC19FEA21C5E}" type="presOf" srcId="{0D4D10A6-8D29-4873-8578-CDB9C394EE8F}" destId="{C666B412-6488-44E2-9022-5F6D970AD9E6}" srcOrd="0" destOrd="0" presId="urn:microsoft.com/office/officeart/2005/8/layout/process4"/>
    <dgm:cxn modelId="{252C5556-B2CD-49FF-AB60-65F78764B76F}" type="presParOf" srcId="{95E940EF-0FB8-4EE7-A287-B0B799DA1909}" destId="{498EEF69-AAF5-4AFC-AB8C-921E0F991C2C}" srcOrd="0" destOrd="0" presId="urn:microsoft.com/office/officeart/2005/8/layout/process4"/>
    <dgm:cxn modelId="{534A7C8D-724F-466F-8E44-FAD93AC1FF89}" type="presParOf" srcId="{498EEF69-AAF5-4AFC-AB8C-921E0F991C2C}" destId="{6CA4A2EA-CF12-4B69-88FC-95C8C836F748}" srcOrd="0" destOrd="0" presId="urn:microsoft.com/office/officeart/2005/8/layout/process4"/>
    <dgm:cxn modelId="{8FB50C1D-628E-4C0F-A8A5-B4E565373F4B}" type="presParOf" srcId="{498EEF69-AAF5-4AFC-AB8C-921E0F991C2C}" destId="{CA069495-7413-464A-AD34-059ED24BC06D}" srcOrd="1" destOrd="0" presId="urn:microsoft.com/office/officeart/2005/8/layout/process4"/>
    <dgm:cxn modelId="{AAC8AE59-4A3F-441D-8D33-1C4A0F7773A4}" type="presParOf" srcId="{498EEF69-AAF5-4AFC-AB8C-921E0F991C2C}" destId="{522C5458-81AF-459F-BD69-679B8477CC36}" srcOrd="2" destOrd="0" presId="urn:microsoft.com/office/officeart/2005/8/layout/process4"/>
    <dgm:cxn modelId="{6C866005-4E18-403E-84BD-07CAB2F33AA8}" type="presParOf" srcId="{522C5458-81AF-459F-BD69-679B8477CC36}" destId="{877BE20A-CF6F-4339-B91A-B23799A6CDFE}" srcOrd="0" destOrd="0" presId="urn:microsoft.com/office/officeart/2005/8/layout/process4"/>
    <dgm:cxn modelId="{6130B5E5-AB61-4112-9B91-51276FAA222A}" type="presParOf" srcId="{95E940EF-0FB8-4EE7-A287-B0B799DA1909}" destId="{BBB928BF-50A2-4067-8E54-BB4B1342EE14}" srcOrd="1" destOrd="0" presId="urn:microsoft.com/office/officeart/2005/8/layout/process4"/>
    <dgm:cxn modelId="{0686A659-61AA-4D78-A0C9-4FFA64DCB2D4}" type="presParOf" srcId="{95E940EF-0FB8-4EE7-A287-B0B799DA1909}" destId="{C29013CB-0464-4042-9C2C-95ABAE5907F8}" srcOrd="2" destOrd="0" presId="urn:microsoft.com/office/officeart/2005/8/layout/process4"/>
    <dgm:cxn modelId="{188F5F48-F1CE-4C38-8883-B20EBEB1FCC6}" type="presParOf" srcId="{C29013CB-0464-4042-9C2C-95ABAE5907F8}" destId="{C4694D3A-A788-4495-BAAB-C71207AF9B57}" srcOrd="0" destOrd="0" presId="urn:microsoft.com/office/officeart/2005/8/layout/process4"/>
    <dgm:cxn modelId="{6751E850-389B-416A-AAD4-A4A6F8973D26}" type="presParOf" srcId="{C29013CB-0464-4042-9C2C-95ABAE5907F8}" destId="{19ED5410-3A6C-4BF2-B71F-E8FDDA8E7BE6}" srcOrd="1" destOrd="0" presId="urn:microsoft.com/office/officeart/2005/8/layout/process4"/>
    <dgm:cxn modelId="{0954B8B9-D7F7-4D7B-BBAC-3CD7C0F404FC}" type="presParOf" srcId="{C29013CB-0464-4042-9C2C-95ABAE5907F8}" destId="{76CE38E3-3666-43B4-8337-2A3E01D82725}" srcOrd="2" destOrd="0" presId="urn:microsoft.com/office/officeart/2005/8/layout/process4"/>
    <dgm:cxn modelId="{6FA3C47A-E605-4CE6-826F-B3F04DB3238D}" type="presParOf" srcId="{76CE38E3-3666-43B4-8337-2A3E01D82725}" destId="{C666B412-6488-44E2-9022-5F6D970AD9E6}" srcOrd="0" destOrd="0" presId="urn:microsoft.com/office/officeart/2005/8/layout/process4"/>
    <dgm:cxn modelId="{1B7808F2-8F9F-4F29-BC57-3F261A291F94}" type="presParOf" srcId="{76CE38E3-3666-43B4-8337-2A3E01D82725}" destId="{B295E2C4-8FC1-46E4-91CA-F030C930DD39}" srcOrd="1" destOrd="0" presId="urn:microsoft.com/office/officeart/2005/8/layout/process4"/>
    <dgm:cxn modelId="{DF16D839-3259-49AF-BD5F-B7E5947B1B9E}" type="presParOf" srcId="{95E940EF-0FB8-4EE7-A287-B0B799DA1909}" destId="{ED152C9A-210C-4B49-8EE8-B090E6FF9622}" srcOrd="3" destOrd="0" presId="urn:microsoft.com/office/officeart/2005/8/layout/process4"/>
    <dgm:cxn modelId="{4609950D-6164-4B45-B94A-4F80436CAE38}" type="presParOf" srcId="{95E940EF-0FB8-4EE7-A287-B0B799DA1909}" destId="{B6F31AE4-2191-41FC-B7B5-6957A450DCA2}" srcOrd="4" destOrd="0" presId="urn:microsoft.com/office/officeart/2005/8/layout/process4"/>
    <dgm:cxn modelId="{FEA8A7DA-5290-4155-B11B-8E997607C15B}" type="presParOf" srcId="{B6F31AE4-2191-41FC-B7B5-6957A450DCA2}" destId="{86FCE362-2E1F-4725-B880-86B20C0EBD7C}" srcOrd="0" destOrd="0" presId="urn:microsoft.com/office/officeart/2005/8/layout/process4"/>
    <dgm:cxn modelId="{0B3F2F10-E25E-472A-BF4E-CFA1DFC02D07}" type="presParOf" srcId="{B6F31AE4-2191-41FC-B7B5-6957A450DCA2}" destId="{F0B34D9E-C1F0-4D1C-819C-8440823C46F6}" srcOrd="1" destOrd="0" presId="urn:microsoft.com/office/officeart/2005/8/layout/process4"/>
    <dgm:cxn modelId="{59D105E9-7BD6-4055-8640-4DF75A4CA9BA}" type="presParOf" srcId="{B6F31AE4-2191-41FC-B7B5-6957A450DCA2}" destId="{9D58447A-3AB9-475E-A641-B0A4E2EE4C1A}" srcOrd="2" destOrd="0" presId="urn:microsoft.com/office/officeart/2005/8/layout/process4"/>
    <dgm:cxn modelId="{09462675-BD08-4DAF-ADB2-71E69D28860F}" type="presParOf" srcId="{9D58447A-3AB9-475E-A641-B0A4E2EE4C1A}" destId="{671F5264-FF5A-40C6-B8B8-0BFD5D718CCC}" srcOrd="0" destOrd="0" presId="urn:microsoft.com/office/officeart/2005/8/layout/process4"/>
    <dgm:cxn modelId="{FB96A331-7233-47DF-AE46-EF44B5C69AAC}" type="presParOf" srcId="{9D58447A-3AB9-475E-A641-B0A4E2EE4C1A}" destId="{95AB7A99-9D0F-43D1-8999-FE76ED0639EA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69495-7413-464A-AD34-059ED24BC06D}">
      <dsp:nvSpPr>
        <dsp:cNvPr id="0" name=""/>
        <dsp:cNvSpPr/>
      </dsp:nvSpPr>
      <dsp:spPr>
        <a:xfrm>
          <a:off x="0" y="2113965"/>
          <a:ext cx="7992888" cy="6938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b="1" kern="1200" dirty="0" smtClean="0"/>
            <a:t>Resultat</a:t>
          </a:r>
          <a:endParaRPr lang="nb-NO" sz="2100" b="1" kern="1200" dirty="0"/>
        </a:p>
      </dsp:txBody>
      <dsp:txXfrm>
        <a:off x="0" y="2113965"/>
        <a:ext cx="7992888" cy="374679"/>
      </dsp:txXfrm>
    </dsp:sp>
    <dsp:sp modelId="{877BE20A-CF6F-4339-B91A-B23799A6CDFE}">
      <dsp:nvSpPr>
        <dsp:cNvPr id="0" name=""/>
        <dsp:cNvSpPr/>
      </dsp:nvSpPr>
      <dsp:spPr>
        <a:xfrm>
          <a:off x="0" y="2474767"/>
          <a:ext cx="7992888" cy="31917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b="1" kern="1200" dirty="0" smtClean="0"/>
            <a:t>Måloppnåelse samhandling</a:t>
          </a:r>
          <a:endParaRPr lang="nb-NO" sz="1900" b="1" kern="1200" dirty="0"/>
        </a:p>
      </dsp:txBody>
      <dsp:txXfrm>
        <a:off x="0" y="2474767"/>
        <a:ext cx="7992888" cy="319171"/>
      </dsp:txXfrm>
    </dsp:sp>
    <dsp:sp modelId="{19ED5410-3A6C-4BF2-B71F-E8FDDA8E7BE6}">
      <dsp:nvSpPr>
        <dsp:cNvPr id="0" name=""/>
        <dsp:cNvSpPr/>
      </dsp:nvSpPr>
      <dsp:spPr>
        <a:xfrm rot="10800000">
          <a:off x="0" y="1057230"/>
          <a:ext cx="7992888" cy="106714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b="1" kern="1200" dirty="0" smtClean="0"/>
            <a:t>Prosess</a:t>
          </a:r>
          <a:endParaRPr lang="nb-NO" sz="2400" b="1" kern="1200" dirty="0"/>
        </a:p>
      </dsp:txBody>
      <dsp:txXfrm rot="-10800000">
        <a:off x="0" y="1057230"/>
        <a:ext cx="7992888" cy="374566"/>
      </dsp:txXfrm>
    </dsp:sp>
    <dsp:sp modelId="{C666B412-6488-44E2-9022-5F6D970AD9E6}">
      <dsp:nvSpPr>
        <dsp:cNvPr id="0" name=""/>
        <dsp:cNvSpPr/>
      </dsp:nvSpPr>
      <dsp:spPr>
        <a:xfrm>
          <a:off x="0" y="1431797"/>
          <a:ext cx="3996443" cy="3190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b="1" kern="1200" dirty="0" smtClean="0"/>
            <a:t>Organisering og ledelse</a:t>
          </a:r>
          <a:endParaRPr lang="nb-NO" sz="1900" b="1" kern="1200" dirty="0"/>
        </a:p>
      </dsp:txBody>
      <dsp:txXfrm>
        <a:off x="0" y="1431797"/>
        <a:ext cx="3996443" cy="319075"/>
      </dsp:txXfrm>
    </dsp:sp>
    <dsp:sp modelId="{B295E2C4-8FC1-46E4-91CA-F030C930DD39}">
      <dsp:nvSpPr>
        <dsp:cNvPr id="0" name=""/>
        <dsp:cNvSpPr/>
      </dsp:nvSpPr>
      <dsp:spPr>
        <a:xfrm>
          <a:off x="3996444" y="1431797"/>
          <a:ext cx="3996443" cy="3190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b="1" kern="1200" dirty="0" smtClean="0"/>
            <a:t>Arbeidsmetoder, verktøy og rutiner</a:t>
          </a:r>
          <a:endParaRPr lang="nb-NO" sz="1900" b="1" kern="1200" dirty="0"/>
        </a:p>
      </dsp:txBody>
      <dsp:txXfrm>
        <a:off x="3996444" y="1431797"/>
        <a:ext cx="3996443" cy="319075"/>
      </dsp:txXfrm>
    </dsp:sp>
    <dsp:sp modelId="{F0B34D9E-C1F0-4D1C-819C-8440823C46F6}">
      <dsp:nvSpPr>
        <dsp:cNvPr id="0" name=""/>
        <dsp:cNvSpPr/>
      </dsp:nvSpPr>
      <dsp:spPr>
        <a:xfrm rot="10800000">
          <a:off x="0" y="496"/>
          <a:ext cx="7992888" cy="106714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b="1" kern="1200" dirty="0" smtClean="0"/>
            <a:t>Forutsetninger</a:t>
          </a:r>
          <a:endParaRPr lang="nb-NO" sz="2400" b="1" kern="1200" dirty="0"/>
        </a:p>
      </dsp:txBody>
      <dsp:txXfrm rot="-10800000">
        <a:off x="0" y="496"/>
        <a:ext cx="7992888" cy="374566"/>
      </dsp:txXfrm>
    </dsp:sp>
    <dsp:sp modelId="{671F5264-FF5A-40C6-B8B8-0BFD5D718CCC}">
      <dsp:nvSpPr>
        <dsp:cNvPr id="0" name=""/>
        <dsp:cNvSpPr/>
      </dsp:nvSpPr>
      <dsp:spPr>
        <a:xfrm>
          <a:off x="0" y="375063"/>
          <a:ext cx="3996443" cy="3190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b="1" kern="1200" dirty="0" smtClean="0"/>
            <a:t>Kompetanse</a:t>
          </a:r>
          <a:endParaRPr lang="nb-NO" sz="1900" b="1" kern="1200" dirty="0"/>
        </a:p>
      </dsp:txBody>
      <dsp:txXfrm>
        <a:off x="0" y="375063"/>
        <a:ext cx="3996443" cy="319075"/>
      </dsp:txXfrm>
    </dsp:sp>
    <dsp:sp modelId="{95AB7A99-9D0F-43D1-8999-FE76ED0639EA}">
      <dsp:nvSpPr>
        <dsp:cNvPr id="0" name=""/>
        <dsp:cNvSpPr/>
      </dsp:nvSpPr>
      <dsp:spPr>
        <a:xfrm>
          <a:off x="3996444" y="375063"/>
          <a:ext cx="3996443" cy="3190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24130" rIns="135128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900" b="1" kern="1200" dirty="0" smtClean="0"/>
            <a:t>Ressurser</a:t>
          </a:r>
          <a:endParaRPr lang="nb-NO" sz="1900" b="1" kern="1200" dirty="0"/>
        </a:p>
      </dsp:txBody>
      <dsp:txXfrm>
        <a:off x="3996444" y="375063"/>
        <a:ext cx="3996443" cy="319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8B279C-287E-4B44-9D5B-D9407B7AFF0C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E9C44-9088-4D59-9D2E-D3334B4AFBAF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509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E9C44-9088-4D59-9D2E-D3334B4AFBAF}" type="slidenum">
              <a:rPr lang="nb-NO" smtClean="0"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28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E9C44-9088-4D59-9D2E-D3334B4AFBAF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7892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E9C44-9088-4D59-9D2E-D3334B4AFBAF}" type="slidenum">
              <a:rPr lang="nb-NO" smtClean="0"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840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E9C44-9088-4D59-9D2E-D3334B4AFBAF}" type="slidenum">
              <a:rPr lang="nb-NO" smtClean="0"/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24434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E9C44-9088-4D59-9D2E-D3334B4AFBAF}" type="slidenum">
              <a:rPr lang="nb-NO" smtClean="0"/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8054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1E9C44-9088-4D59-9D2E-D3334B4AFBAF}" type="slidenum">
              <a:rPr lang="nb-NO" smtClean="0"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9084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76407"/>
            <a:ext cx="9134336" cy="783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 rtl="0"/>
            <a:endParaRPr lang="nb-NO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177" cy="60836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5088" y="1769753"/>
            <a:ext cx="6329224" cy="1521634"/>
          </a:xfrm>
        </p:spPr>
        <p:txBody>
          <a:bodyPr>
            <a:normAutofit/>
          </a:bodyPr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05088" y="3481275"/>
            <a:ext cx="6329224" cy="632436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NAVN NAVNESEN  |  </a:t>
            </a:r>
            <a:r>
              <a:rPr lang="en-US" dirty="0" err="1" smtClean="0"/>
              <a:t>Tittel</a:t>
            </a:r>
            <a:r>
              <a:rPr lang="en-US" dirty="0" smtClean="0"/>
              <a:t>  |  </a:t>
            </a:r>
            <a:r>
              <a:rPr lang="en-US" dirty="0" err="1" smtClean="0"/>
              <a:t>Dato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405088" y="1769753"/>
            <a:ext cx="6329224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405088" y="3291387"/>
            <a:ext cx="6329224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1218"/>
            <a:ext cx="2395733" cy="65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65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452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#2">
    <p:bg>
      <p:bgPr>
        <a:solidFill>
          <a:srgbClr val="F2F2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6076407"/>
            <a:ext cx="9134336" cy="783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 rtl="0"/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5088" y="1769753"/>
            <a:ext cx="6329224" cy="1521634"/>
          </a:xfrm>
        </p:spPr>
        <p:txBody>
          <a:bodyPr>
            <a:normAutofit/>
          </a:bodyPr>
          <a:lstStyle>
            <a:lvl1pPr algn="ctr">
              <a:defRPr sz="4200">
                <a:solidFill>
                  <a:srgbClr val="66675E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05088" y="3481275"/>
            <a:ext cx="6329224" cy="632436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rgbClr val="66675E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NAVN NAVNESEN  |  </a:t>
            </a:r>
            <a:r>
              <a:rPr lang="en-US" dirty="0" err="1" smtClean="0"/>
              <a:t>Tittel</a:t>
            </a:r>
            <a:r>
              <a:rPr lang="en-US" dirty="0" smtClean="0"/>
              <a:t>  |  </a:t>
            </a:r>
            <a:r>
              <a:rPr lang="en-US" dirty="0" err="1" smtClean="0"/>
              <a:t>Dato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405088" y="1769753"/>
            <a:ext cx="6329224" cy="0"/>
          </a:xfrm>
          <a:prstGeom prst="line">
            <a:avLst/>
          </a:prstGeom>
          <a:ln w="7200">
            <a:solidFill>
              <a:srgbClr val="6667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405088" y="3291387"/>
            <a:ext cx="6329224" cy="0"/>
          </a:xfrm>
          <a:prstGeom prst="line">
            <a:avLst/>
          </a:prstGeom>
          <a:ln w="7200">
            <a:solidFill>
              <a:srgbClr val="6667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Sylinder 8"/>
          <p:cNvSpPr txBox="1"/>
          <p:nvPr userDrawn="1"/>
        </p:nvSpPr>
        <p:spPr>
          <a:xfrm>
            <a:off x="-1655854" y="1"/>
            <a:ext cx="1594243" cy="1796580"/>
          </a:xfrm>
          <a:prstGeom prst="rect">
            <a:avLst/>
          </a:prstGeom>
          <a:solidFill>
            <a:srgbClr val="66675E"/>
          </a:solidFill>
        </p:spPr>
        <p:txBody>
          <a:bodyPr wrap="square" lIns="64301" tIns="32150" rIns="64301" bIns="32150" rtlCol="0">
            <a:spAutoFit/>
          </a:bodyPr>
          <a:lstStyle/>
          <a:p>
            <a:r>
              <a:rPr lang="nb-NO" sz="1100" b="1" dirty="0" smtClean="0">
                <a:solidFill>
                  <a:schemeClr val="bg1"/>
                </a:solidFill>
              </a:rPr>
              <a:t>Hvordan skifte</a:t>
            </a:r>
            <a:r>
              <a:rPr lang="nb-NO" sz="1100" b="1" baseline="0" dirty="0" smtClean="0">
                <a:solidFill>
                  <a:schemeClr val="bg1"/>
                </a:solidFill>
              </a:rPr>
              <a:t> </a:t>
            </a:r>
            <a:r>
              <a:rPr lang="nb-NO" sz="1100" b="1" dirty="0" smtClean="0">
                <a:solidFill>
                  <a:schemeClr val="bg1"/>
                </a:solidFill>
              </a:rPr>
              <a:t>bakgrunnsbilde: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dirty="0" smtClean="0">
                <a:solidFill>
                  <a:schemeClr val="bg1"/>
                </a:solidFill>
              </a:rPr>
              <a:t>Velg «Fyll» &gt;</a:t>
            </a:r>
            <a:r>
              <a:rPr lang="nb-NO" sz="11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100" dirty="0" smtClean="0">
              <a:solidFill>
                <a:schemeClr val="bg1"/>
              </a:solidFill>
            </a:endParaRP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1218"/>
            <a:ext cx="2395733" cy="65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0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#3">
    <p:bg>
      <p:bgPr>
        <a:solidFill>
          <a:srgbClr val="6667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076407"/>
            <a:ext cx="9134336" cy="783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 rtl="0"/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5088" y="1769753"/>
            <a:ext cx="6329224" cy="1521634"/>
          </a:xfrm>
        </p:spPr>
        <p:txBody>
          <a:bodyPr>
            <a:normAutofit/>
          </a:bodyPr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05088" y="3481275"/>
            <a:ext cx="6329224" cy="632436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NAVN NAVNESEN  |  </a:t>
            </a:r>
            <a:r>
              <a:rPr lang="en-US" dirty="0" err="1" smtClean="0"/>
              <a:t>Tittel</a:t>
            </a:r>
            <a:r>
              <a:rPr lang="en-US" dirty="0" smtClean="0"/>
              <a:t>  |  </a:t>
            </a:r>
            <a:r>
              <a:rPr lang="en-US" dirty="0" err="1" smtClean="0"/>
              <a:t>Dato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1405088" y="1769753"/>
            <a:ext cx="6329224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405088" y="3291387"/>
            <a:ext cx="6329224" cy="0"/>
          </a:xfrm>
          <a:prstGeom prst="line">
            <a:avLst/>
          </a:prstGeom>
          <a:ln w="7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Sylinder 8"/>
          <p:cNvSpPr txBox="1"/>
          <p:nvPr userDrawn="1"/>
        </p:nvSpPr>
        <p:spPr>
          <a:xfrm>
            <a:off x="-1655854" y="1"/>
            <a:ext cx="1594243" cy="1796580"/>
          </a:xfrm>
          <a:prstGeom prst="rect">
            <a:avLst/>
          </a:prstGeom>
          <a:solidFill>
            <a:srgbClr val="66675E"/>
          </a:solidFill>
        </p:spPr>
        <p:txBody>
          <a:bodyPr wrap="square" lIns="64301" tIns="32150" rIns="64301" bIns="32150" rtlCol="0">
            <a:spAutoFit/>
          </a:bodyPr>
          <a:lstStyle/>
          <a:p>
            <a:r>
              <a:rPr lang="nb-NO" sz="1100" b="1" dirty="0" smtClean="0">
                <a:solidFill>
                  <a:schemeClr val="bg1"/>
                </a:solidFill>
              </a:rPr>
              <a:t>Hvordan skifte</a:t>
            </a:r>
            <a:r>
              <a:rPr lang="nb-NO" sz="1100" b="1" baseline="0" dirty="0" smtClean="0">
                <a:solidFill>
                  <a:schemeClr val="bg1"/>
                </a:solidFill>
              </a:rPr>
              <a:t> </a:t>
            </a:r>
            <a:r>
              <a:rPr lang="nb-NO" sz="1100" b="1" dirty="0" smtClean="0">
                <a:solidFill>
                  <a:schemeClr val="bg1"/>
                </a:solidFill>
              </a:rPr>
              <a:t>bakgrunnsbilde: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dirty="0" smtClean="0">
                <a:solidFill>
                  <a:schemeClr val="bg1"/>
                </a:solidFill>
              </a:rPr>
              <a:t>Høyreklikk på siden og velg «Formater bakgrunn»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dirty="0" smtClean="0">
                <a:solidFill>
                  <a:schemeClr val="bg1"/>
                </a:solidFill>
              </a:rPr>
              <a:t>Velg «Fyll» &gt;</a:t>
            </a:r>
            <a:r>
              <a:rPr lang="nb-NO" sz="1100" baseline="0" dirty="0" smtClean="0">
                <a:solidFill>
                  <a:schemeClr val="bg1"/>
                </a:solidFill>
              </a:rPr>
              <a:t> «Bilde eller tekstur»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baseline="0" dirty="0" smtClean="0">
                <a:solidFill>
                  <a:schemeClr val="bg1"/>
                </a:solidFill>
              </a:rPr>
              <a:t>Trykk «Sett inn fra Fil»</a:t>
            </a:r>
          </a:p>
          <a:p>
            <a:pPr marL="87074" indent="-87074">
              <a:buFont typeface="+mj-lt"/>
              <a:buAutoNum type="arabicPeriod"/>
            </a:pPr>
            <a:r>
              <a:rPr lang="nb-NO" sz="1100" baseline="0" dirty="0" smtClean="0">
                <a:solidFill>
                  <a:schemeClr val="bg1"/>
                </a:solidFill>
              </a:rPr>
              <a:t>Bla deg fram til ønsket bilde</a:t>
            </a:r>
            <a:endParaRPr lang="nb-NO" sz="1100" dirty="0" smtClean="0">
              <a:solidFill>
                <a:schemeClr val="bg1"/>
              </a:solidFill>
            </a:endParaRP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1218"/>
            <a:ext cx="2395733" cy="65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123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- Dark">
    <p:bg>
      <p:bgPr>
        <a:solidFill>
          <a:srgbClr val="6667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076407"/>
            <a:ext cx="9134336" cy="783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 rtl="0"/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86091" y="1465933"/>
            <a:ext cx="7372280" cy="0"/>
          </a:xfrm>
          <a:prstGeom prst="line">
            <a:avLst/>
          </a:prstGeom>
          <a:ln w="1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1218"/>
            <a:ext cx="2395733" cy="65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27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86091" y="1797604"/>
            <a:ext cx="7367217" cy="2025469"/>
          </a:xfrm>
          <a:solidFill>
            <a:srgbClr val="66675E"/>
          </a:solidFill>
        </p:spPr>
        <p:txBody>
          <a:bodyPr tIns="506304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 Sett inn bilde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72169" y="4139552"/>
            <a:ext cx="7195062" cy="161979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i="1"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808516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972169" y="1779075"/>
            <a:ext cx="3417781" cy="3980267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56213" y="1779881"/>
            <a:ext cx="3417781" cy="3980267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5932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169" y="1779881"/>
            <a:ext cx="3417781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7045" y="1779881"/>
            <a:ext cx="3417781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2" indent="0">
              <a:buNone/>
              <a:defRPr sz="2000" b="1"/>
            </a:lvl2pPr>
            <a:lvl3pPr marL="914483" indent="0">
              <a:buNone/>
              <a:defRPr sz="1800" b="1"/>
            </a:lvl3pPr>
            <a:lvl4pPr marL="1371725" indent="0">
              <a:buNone/>
              <a:defRPr sz="1600" b="1"/>
            </a:lvl4pPr>
            <a:lvl5pPr marL="1828966" indent="0">
              <a:buNone/>
              <a:defRPr sz="1600" b="1"/>
            </a:lvl5pPr>
            <a:lvl6pPr marL="2286208" indent="0">
              <a:buNone/>
              <a:defRPr sz="1600" b="1"/>
            </a:lvl6pPr>
            <a:lvl7pPr marL="2743450" indent="0">
              <a:buNone/>
              <a:defRPr sz="1600" b="1"/>
            </a:lvl7pPr>
            <a:lvl8pPr marL="3200691" indent="0">
              <a:buNone/>
              <a:defRPr sz="1600" b="1"/>
            </a:lvl8pPr>
            <a:lvl9pPr marL="3657933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972169" y="2428631"/>
            <a:ext cx="3417781" cy="3330711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756213" y="2429437"/>
            <a:ext cx="3417781" cy="3330711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12057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72169" y="2405244"/>
            <a:ext cx="2020288" cy="2020405"/>
          </a:xfrm>
          <a:prstGeom prst="ellipse">
            <a:avLst/>
          </a:prstGeom>
          <a:solidFill>
            <a:srgbClr val="C22A22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3562650" y="2405244"/>
            <a:ext cx="2020288" cy="2020405"/>
          </a:xfrm>
          <a:prstGeom prst="ellipse">
            <a:avLst/>
          </a:prstGeom>
          <a:solidFill>
            <a:srgbClr val="C22A22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142616" y="2405244"/>
            <a:ext cx="2020288" cy="2020405"/>
          </a:xfrm>
          <a:prstGeom prst="ellipse">
            <a:avLst/>
          </a:prstGeom>
          <a:solidFill>
            <a:srgbClr val="C22A22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0" name="Right Arrow 9"/>
          <p:cNvSpPr/>
          <p:nvPr userDrawn="1"/>
        </p:nvSpPr>
        <p:spPr>
          <a:xfrm>
            <a:off x="3102577" y="3342024"/>
            <a:ext cx="379753" cy="126592"/>
          </a:xfrm>
          <a:prstGeom prst="rightArrow">
            <a:avLst>
              <a:gd name="adj1" fmla="val 56426"/>
              <a:gd name="adj2" fmla="val 50000"/>
            </a:avLst>
          </a:prstGeom>
          <a:solidFill>
            <a:srgbClr val="CDC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/>
            <a:endParaRPr lang="nb-NO" dirty="0"/>
          </a:p>
        </p:txBody>
      </p:sp>
      <p:sp>
        <p:nvSpPr>
          <p:cNvPr id="11" name="Right Arrow 10"/>
          <p:cNvSpPr/>
          <p:nvPr userDrawn="1"/>
        </p:nvSpPr>
        <p:spPr>
          <a:xfrm>
            <a:off x="5685187" y="3342024"/>
            <a:ext cx="379753" cy="126592"/>
          </a:xfrm>
          <a:prstGeom prst="rightArrow">
            <a:avLst>
              <a:gd name="adj1" fmla="val 56426"/>
              <a:gd name="adj2" fmla="val 50000"/>
            </a:avLst>
          </a:prstGeom>
          <a:solidFill>
            <a:srgbClr val="CDC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 rt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9469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2773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8BEC7-7727-41CF-8B4F-EFCE6B922226}" type="datetimeFigureOut">
              <a:rPr lang="nb-NO" smtClean="0"/>
              <a:t>17.03.2015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C147-E5C9-4E5A-BFDA-02BE385E1D0E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192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6076407"/>
            <a:ext cx="9134336" cy="783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 rtl="0"/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1218"/>
            <a:ext cx="2395733" cy="65836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0"/>
            <a:ext cx="9134336" cy="6076407"/>
          </a:xfrm>
          <a:prstGeom prst="rect">
            <a:avLst/>
          </a:prstGeom>
          <a:solidFill>
            <a:srgbClr val="F2F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301" tIns="32150" rIns="64301" bIns="32150" rtlCol="0" anchor="ctr"/>
          <a:lstStyle/>
          <a:p>
            <a:pPr algn="ctr"/>
            <a:endParaRPr lang="nb-NO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2169" y="499333"/>
            <a:ext cx="7196024" cy="95568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169" y="1779075"/>
            <a:ext cx="7195062" cy="39802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262" y="6387055"/>
            <a:ext cx="615350" cy="20701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8BEC7-7727-41CF-8B4F-EFCE6B922226}" type="datetimeFigureOut">
              <a:rPr lang="nb-NO" smtClean="0"/>
              <a:pPr/>
              <a:t>17.03.2015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7448" y="6387055"/>
            <a:ext cx="4101793" cy="20701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64356" y="6387055"/>
            <a:ext cx="303837" cy="207017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8C147-E5C9-4E5A-BFDA-02BE385E1D0E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886091" y="1465933"/>
            <a:ext cx="7372280" cy="0"/>
          </a:xfrm>
          <a:prstGeom prst="line">
            <a:avLst/>
          </a:prstGeom>
          <a:ln w="10800">
            <a:solidFill>
              <a:srgbClr val="6667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9804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5" r:id="rId5"/>
    <p:sldLayoutId id="2147483666" r:id="rId6"/>
    <p:sldLayoutId id="2147483652" r:id="rId7"/>
    <p:sldLayoutId id="2147483653" r:id="rId8"/>
    <p:sldLayoutId id="2147483664" r:id="rId9"/>
    <p:sldLayoutId id="2147483654" r:id="rId10"/>
    <p:sldLayoutId id="2147483655" r:id="rId11"/>
  </p:sldLayoutIdLst>
  <p:txStyles>
    <p:titleStyle>
      <a:lvl1pPr algn="l" defTabSz="914483" rtl="0" eaLnBrk="1" latinLnBrk="0" hangingPunct="1">
        <a:spcBef>
          <a:spcPct val="0"/>
        </a:spcBef>
        <a:buNone/>
        <a:defRPr sz="2700" b="1" kern="1200" cap="all" baseline="0">
          <a:solidFill>
            <a:srgbClr val="C22A22"/>
          </a:solidFill>
          <a:latin typeface="+mj-lt"/>
          <a:ea typeface="+mj-ea"/>
          <a:cs typeface="+mj-cs"/>
        </a:defRPr>
      </a:lvl1pPr>
    </p:titleStyle>
    <p:bodyStyle>
      <a:lvl1pPr marL="278467" indent="-278467" algn="l" defTabSz="914483" rtl="0" eaLnBrk="1" latinLnBrk="0" hangingPunct="1">
        <a:spcBef>
          <a:spcPts val="422"/>
        </a:spcBef>
        <a:buFont typeface="Arial" panose="020B0604020202020204" pitchFamily="34" charset="0"/>
        <a:buChar char="•"/>
        <a:defRPr sz="1700" kern="1200">
          <a:solidFill>
            <a:srgbClr val="66675E"/>
          </a:solidFill>
          <a:latin typeface="+mn-lt"/>
          <a:ea typeface="+mn-ea"/>
          <a:cs typeface="+mn-cs"/>
        </a:defRPr>
      </a:lvl1pPr>
      <a:lvl2pPr marL="571561" indent="-255640" algn="l" defTabSz="914483" rtl="0" eaLnBrk="1" latinLnBrk="0" hangingPunct="1">
        <a:spcBef>
          <a:spcPts val="0"/>
        </a:spcBef>
        <a:buFont typeface="Arial" panose="020B0604020202020204" pitchFamily="34" charset="0"/>
        <a:buChar char="–"/>
        <a:defRPr sz="1400" kern="1200">
          <a:solidFill>
            <a:srgbClr val="66675E"/>
          </a:solidFill>
          <a:latin typeface="+mn-lt"/>
          <a:ea typeface="+mn-ea"/>
          <a:cs typeface="+mn-cs"/>
        </a:defRPr>
      </a:lvl2pPr>
      <a:lvl3pPr marL="755756" indent="-184195" algn="l" defTabSz="914483" rtl="0" eaLnBrk="1" latinLnBrk="0" hangingPunct="1">
        <a:spcBef>
          <a:spcPts val="0"/>
        </a:spcBef>
        <a:buFont typeface="Arial" panose="020B0604020202020204" pitchFamily="34" charset="0"/>
        <a:buChar char="•"/>
        <a:defRPr sz="1400" kern="1200">
          <a:solidFill>
            <a:srgbClr val="66675E"/>
          </a:solidFill>
          <a:latin typeface="+mn-lt"/>
          <a:ea typeface="+mn-ea"/>
          <a:cs typeface="+mn-cs"/>
        </a:defRPr>
      </a:lvl3pPr>
      <a:lvl4pPr marL="1071677" indent="-255640" algn="l" defTabSz="914483" rtl="0" eaLnBrk="1" latinLnBrk="0" hangingPunct="1">
        <a:spcBef>
          <a:spcPts val="0"/>
        </a:spcBef>
        <a:buFont typeface="Arial" panose="020B0604020202020204" pitchFamily="34" charset="0"/>
        <a:buChar char="–"/>
        <a:defRPr sz="1400" kern="1200">
          <a:solidFill>
            <a:srgbClr val="66675E"/>
          </a:solidFill>
          <a:latin typeface="+mn-lt"/>
          <a:ea typeface="+mn-ea"/>
          <a:cs typeface="+mn-cs"/>
        </a:defRPr>
      </a:lvl4pPr>
      <a:lvl5pPr marL="1387599" indent="-254523" algn="l" defTabSz="914483" rtl="0" eaLnBrk="1" latinLnBrk="0" hangingPunct="1">
        <a:spcBef>
          <a:spcPts val="0"/>
        </a:spcBef>
        <a:buFont typeface="Arial" panose="020B0604020202020204" pitchFamily="34" charset="0"/>
        <a:buChar char="»"/>
        <a:defRPr sz="1400" kern="1200">
          <a:solidFill>
            <a:srgbClr val="66675E"/>
          </a:solidFill>
          <a:latin typeface="+mn-lt"/>
          <a:ea typeface="+mn-ea"/>
          <a:cs typeface="+mn-cs"/>
        </a:defRPr>
      </a:lvl5pPr>
      <a:lvl6pPr marL="2514829" indent="-228621" algn="l" defTabSz="9144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71" indent="-228621" algn="l" defTabSz="9144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12" indent="-228621" algn="l" defTabSz="9144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54" indent="-228621" algn="l" defTabSz="9144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5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6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08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0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1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3" algn="l" defTabSz="9144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32434" y="1773610"/>
            <a:ext cx="6329224" cy="1521634"/>
          </a:xfrm>
        </p:spPr>
        <p:txBody>
          <a:bodyPr>
            <a:normAutofit/>
          </a:bodyPr>
          <a:lstStyle/>
          <a:p>
            <a:r>
              <a:rPr lang="nb-NO" sz="2000" dirty="0" smtClean="0"/>
              <a:t>KS fou-prosjekt nr. 134033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TRYGG </a:t>
            </a:r>
            <a:r>
              <a:rPr lang="nb-NO" dirty="0"/>
              <a:t>OPPVEKST </a:t>
            </a:r>
            <a:br>
              <a:rPr lang="nb-NO" dirty="0"/>
            </a:br>
            <a:r>
              <a:rPr lang="nb-NO" sz="1800" dirty="0"/>
              <a:t>HELHETLIG ORGANISERING AV TJENESTER FOR BARN OG UNGE</a:t>
            </a:r>
            <a:endParaRPr lang="en-US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4442" y="3501802"/>
            <a:ext cx="6329224" cy="632436"/>
          </a:xfrm>
        </p:spPr>
        <p:txBody>
          <a:bodyPr/>
          <a:lstStyle/>
          <a:p>
            <a:r>
              <a:rPr lang="en-US" b="1" cap="all" dirty="0" err="1" smtClean="0"/>
              <a:t>Guri</a:t>
            </a:r>
            <a:r>
              <a:rPr lang="en-US" b="1" cap="all" dirty="0" smtClean="0"/>
              <a:t> </a:t>
            </a:r>
            <a:r>
              <a:rPr lang="en-US" b="1" cap="all" dirty="0" err="1" smtClean="0"/>
              <a:t>Kaurstad</a:t>
            </a:r>
            <a:r>
              <a:rPr lang="en-US" b="1" cap="all" dirty="0" smtClean="0"/>
              <a:t>, Kari Bachmann, </a:t>
            </a:r>
            <a:r>
              <a:rPr lang="en-US" b="1" cap="all" dirty="0" err="1" smtClean="0"/>
              <a:t>helge</a:t>
            </a:r>
            <a:r>
              <a:rPr lang="en-US" b="1" cap="all" dirty="0" smtClean="0"/>
              <a:t> Bremnes, Gøril </a:t>
            </a:r>
            <a:r>
              <a:rPr lang="en-US" b="1" cap="all" dirty="0" err="1" smtClean="0"/>
              <a:t>groven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3062" y="6238106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19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Bakgrunn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2168" y="1779075"/>
            <a:ext cx="7345041" cy="3980267"/>
          </a:xfrm>
        </p:spPr>
        <p:txBody>
          <a:bodyPr>
            <a:noAutofit/>
          </a:bodyPr>
          <a:lstStyle/>
          <a:p>
            <a:r>
              <a:rPr lang="nb-NO" sz="2400" dirty="0" smtClean="0"/>
              <a:t>Mange lover, forskrifter og retningslinjer, og mange involverte aktører gjør det komplisert og </a:t>
            </a:r>
            <a:r>
              <a:rPr lang="nb-NO" sz="2400" dirty="0"/>
              <a:t>utfordrende å </a:t>
            </a:r>
            <a:r>
              <a:rPr lang="nb-NO" sz="2400" dirty="0" smtClean="0"/>
              <a:t>samhandle</a:t>
            </a:r>
          </a:p>
          <a:p>
            <a:pPr lvl="1"/>
            <a:endParaRPr lang="nb-NO" sz="2400" dirty="0" smtClean="0"/>
          </a:p>
          <a:p>
            <a:r>
              <a:rPr lang="nb-NO" sz="2400" dirty="0" smtClean="0"/>
              <a:t>Spesialisering og sektorinndeling skaper et økt behov for samarbeid og koordinering på tvers</a:t>
            </a:r>
          </a:p>
          <a:p>
            <a:pPr marL="0" indent="0">
              <a:buNone/>
            </a:pPr>
            <a:endParaRPr lang="nb-NO" sz="2400" b="1" dirty="0" smtClean="0"/>
          </a:p>
          <a:p>
            <a:pPr marL="0" indent="0">
              <a:buNone/>
            </a:pPr>
            <a:r>
              <a:rPr lang="nb-NO" sz="2400" b="1" dirty="0" smtClean="0"/>
              <a:t>Formål</a:t>
            </a:r>
            <a:r>
              <a:rPr lang="nb-NO" sz="2400" b="1" dirty="0"/>
              <a:t>: Å undersøke hva som er typisk for kommuner som gir gode og effektive tjenester til utsatte barn og unge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endParaRPr lang="nb-NO" sz="2400" dirty="0" smtClean="0"/>
          </a:p>
        </p:txBody>
      </p:sp>
      <p:sp>
        <p:nvSpPr>
          <p:cNvPr id="4" name="Rektangel 3"/>
          <p:cNvSpPr/>
          <p:nvPr/>
        </p:nvSpPr>
        <p:spPr>
          <a:xfrm>
            <a:off x="898181" y="4437906"/>
            <a:ext cx="7344000" cy="1224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0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Prosjektprosessen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72169" y="1701602"/>
            <a:ext cx="2020288" cy="2020405"/>
          </a:xfrm>
        </p:spPr>
        <p:txBody>
          <a:bodyPr>
            <a:normAutofit/>
          </a:bodyPr>
          <a:lstStyle/>
          <a:p>
            <a:r>
              <a:rPr lang="nb-NO" sz="1800" dirty="0" smtClean="0"/>
              <a:t>Nasjonal survey og analyser av KOSTRA-tall</a:t>
            </a:r>
            <a:endParaRPr lang="nb-NO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562650" y="1701602"/>
            <a:ext cx="2020288" cy="2020405"/>
          </a:xfrm>
        </p:spPr>
        <p:txBody>
          <a:bodyPr>
            <a:normAutofit/>
          </a:bodyPr>
          <a:lstStyle/>
          <a:p>
            <a:r>
              <a:rPr lang="nb-NO" sz="1800" dirty="0" smtClean="0"/>
              <a:t>Casestudie</a:t>
            </a:r>
            <a:endParaRPr lang="nb-NO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6142616" y="1701602"/>
            <a:ext cx="2020288" cy="2020405"/>
          </a:xfrm>
        </p:spPr>
        <p:txBody>
          <a:bodyPr>
            <a:normAutofit/>
          </a:bodyPr>
          <a:lstStyle/>
          <a:p>
            <a:r>
              <a:rPr lang="nb-NO" sz="1800" dirty="0" smtClean="0"/>
              <a:t>Indikator-verktøy</a:t>
            </a:r>
            <a:endParaRPr lang="nb-NO" sz="1800" dirty="0"/>
          </a:p>
        </p:txBody>
      </p:sp>
      <p:sp>
        <p:nvSpPr>
          <p:cNvPr id="6" name="TekstSylinder 5"/>
          <p:cNvSpPr txBox="1"/>
          <p:nvPr/>
        </p:nvSpPr>
        <p:spPr>
          <a:xfrm>
            <a:off x="432620" y="3801504"/>
            <a:ext cx="87129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Spørreskjemaundersøkelse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Spørreskjemaundersøkelse blant </a:t>
            </a: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alle kommuner i </a:t>
            </a: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Norge, 207 svar (svarprosent 46 %)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nalyser </a:t>
            </a:r>
            <a:r>
              <a:rPr lang="nb-NO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 sammenhenger KOSTRA og svar fra </a:t>
            </a: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spørreskjemaundersøkelsen</a:t>
            </a:r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Casestudie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Intervju i 7 casekommuner, totalt 47 informanter</a:t>
            </a:r>
          </a:p>
          <a:p>
            <a:endParaRPr lang="nb-NO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nb-NO" b="1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nb-NO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Indikatorverktøy er utviklet på bakgrunn av sentrale og gjennomgående funn</a:t>
            </a:r>
          </a:p>
          <a:p>
            <a:endParaRPr lang="nb-NO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2394" y="261442"/>
            <a:ext cx="7196024" cy="955685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Hva kjennetegner kommuner som jobber godt med samhandling om utsatte barn og unge?</a:t>
            </a:r>
            <a:endParaRPr lang="nb-NO" dirty="0"/>
          </a:p>
        </p:txBody>
      </p:sp>
      <p:sp>
        <p:nvSpPr>
          <p:cNvPr id="4" name="Ellipse 3"/>
          <p:cNvSpPr/>
          <p:nvPr/>
        </p:nvSpPr>
        <p:spPr>
          <a:xfrm>
            <a:off x="972394" y="2336900"/>
            <a:ext cx="2160240" cy="16907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Robust samhandlingskultur</a:t>
            </a:r>
            <a:endParaRPr lang="nb-NO" dirty="0"/>
          </a:p>
        </p:txBody>
      </p:sp>
      <p:sp>
        <p:nvSpPr>
          <p:cNvPr id="10" name="Oval 9"/>
          <p:cNvSpPr/>
          <p:nvPr/>
        </p:nvSpPr>
        <p:spPr>
          <a:xfrm>
            <a:off x="396330" y="1557586"/>
            <a:ext cx="8352928" cy="5109634"/>
          </a:xfrm>
          <a:prstGeom prst="ellipse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2983023" y="1500600"/>
            <a:ext cx="3174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5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LEDELSE</a:t>
            </a:r>
            <a:endParaRPr lang="nb-NO" sz="5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3438228" y="2336900"/>
            <a:ext cx="2160240" cy="16907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Felles mål og retning</a:t>
            </a:r>
          </a:p>
        </p:txBody>
      </p:sp>
      <p:sp>
        <p:nvSpPr>
          <p:cNvPr id="13" name="Ellipse 12"/>
          <p:cNvSpPr/>
          <p:nvPr/>
        </p:nvSpPr>
        <p:spPr>
          <a:xfrm>
            <a:off x="5879509" y="2336900"/>
            <a:ext cx="2160240" cy="16907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Kunnskaps-basert tjeneste-utvikling</a:t>
            </a:r>
            <a:endParaRPr lang="nb-NO" dirty="0"/>
          </a:p>
        </p:txBody>
      </p:sp>
      <p:sp>
        <p:nvSpPr>
          <p:cNvPr id="14" name="Ellipse 13"/>
          <p:cNvSpPr/>
          <p:nvPr/>
        </p:nvSpPr>
        <p:spPr>
          <a:xfrm>
            <a:off x="972394" y="4227322"/>
            <a:ext cx="2160240" cy="16907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Kompetanse bygging</a:t>
            </a:r>
          </a:p>
        </p:txBody>
      </p:sp>
      <p:sp>
        <p:nvSpPr>
          <p:cNvPr id="15" name="Ellipse 14"/>
          <p:cNvSpPr/>
          <p:nvPr/>
        </p:nvSpPr>
        <p:spPr>
          <a:xfrm>
            <a:off x="3561475" y="4227322"/>
            <a:ext cx="2160240" cy="16907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Satsing på tidlig innsats</a:t>
            </a:r>
          </a:p>
        </p:txBody>
      </p:sp>
      <p:sp>
        <p:nvSpPr>
          <p:cNvPr id="16" name="Ellipse 15"/>
          <p:cNvSpPr/>
          <p:nvPr/>
        </p:nvSpPr>
        <p:spPr>
          <a:xfrm>
            <a:off x="6031909" y="4227322"/>
            <a:ext cx="2160240" cy="16907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Kvalitative evalueringer</a:t>
            </a:r>
          </a:p>
        </p:txBody>
      </p:sp>
      <p:pic>
        <p:nvPicPr>
          <p:cNvPr id="17" name="Bild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samhandlingskultur og Overgripende mål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>
          <a:xfrm>
            <a:off x="972169" y="1628706"/>
            <a:ext cx="3417781" cy="639910"/>
          </a:xfrm>
        </p:spPr>
        <p:txBody>
          <a:bodyPr>
            <a:normAutofit fontScale="85000" lnSpcReduction="10000"/>
          </a:bodyPr>
          <a:lstStyle/>
          <a:p>
            <a:r>
              <a:rPr lang="nb-NO" dirty="0" smtClean="0"/>
              <a:t>Robust samhandlingskultur og felles verdier som er omforent</a:t>
            </a:r>
            <a:endParaRPr lang="nb-NO" dirty="0"/>
          </a:p>
        </p:txBody>
      </p:sp>
      <p:sp>
        <p:nvSpPr>
          <p:cNvPr id="9" name="Plassholder for tekst 8"/>
          <p:cNvSpPr>
            <a:spLocks noGrp="1"/>
          </p:cNvSpPr>
          <p:nvPr>
            <p:ph type="body" sz="quarter" idx="3"/>
          </p:nvPr>
        </p:nvSpPr>
        <p:spPr>
          <a:xfrm>
            <a:off x="4756213" y="1628706"/>
            <a:ext cx="3417781" cy="639910"/>
          </a:xfrm>
        </p:spPr>
        <p:txBody>
          <a:bodyPr>
            <a:normAutofit fontScale="77500" lnSpcReduction="20000"/>
          </a:bodyPr>
          <a:lstStyle/>
          <a:p>
            <a:r>
              <a:rPr lang="nb-NO" dirty="0" smtClean="0"/>
              <a:t>Overgripende mål som forplikter og krever samhandling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3"/>
          </p:nvPr>
        </p:nvSpPr>
        <p:spPr/>
        <p:txBody>
          <a:bodyPr>
            <a:normAutofit lnSpcReduction="10000"/>
          </a:bodyPr>
          <a:lstStyle/>
          <a:p>
            <a:r>
              <a:rPr lang="nb-NO" sz="2000" dirty="0" smtClean="0"/>
              <a:t>Grunnlaget etableres i kommunens toppledelse</a:t>
            </a:r>
          </a:p>
          <a:p>
            <a:r>
              <a:rPr lang="nb-NO" sz="2000" dirty="0" smtClean="0"/>
              <a:t>Forankring i ledelsen</a:t>
            </a:r>
          </a:p>
          <a:p>
            <a:r>
              <a:rPr lang="nb-NO" sz="2000" dirty="0" smtClean="0"/>
              <a:t>Organisatorisk infrastruktur som legger til rette for samhandling</a:t>
            </a:r>
          </a:p>
          <a:p>
            <a:r>
              <a:rPr lang="nb-NO" sz="2000" dirty="0" smtClean="0"/>
              <a:t>Kontinuerlig arbeid med samhandlingskulturen</a:t>
            </a:r>
          </a:p>
          <a:p>
            <a:r>
              <a:rPr lang="nb-NO" sz="2000" dirty="0" smtClean="0"/>
              <a:t>Budsjettløsninger for samhandling og tverrfaglig samarbeid</a:t>
            </a:r>
          </a:p>
        </p:txBody>
      </p:sp>
      <p:sp>
        <p:nvSpPr>
          <p:cNvPr id="10" name="Plassholder for innhold 9"/>
          <p:cNvSpPr>
            <a:spLocks noGrp="1"/>
          </p:cNvSpPr>
          <p:nvPr>
            <p:ph idx="14"/>
          </p:nvPr>
        </p:nvSpPr>
        <p:spPr/>
        <p:txBody>
          <a:bodyPr>
            <a:normAutofit lnSpcReduction="10000"/>
          </a:bodyPr>
          <a:lstStyle/>
          <a:p>
            <a:r>
              <a:rPr lang="nb-NO" sz="1800" dirty="0" smtClean="0"/>
              <a:t>Overgripende </a:t>
            </a:r>
            <a:r>
              <a:rPr lang="nb-NO" sz="1800" dirty="0"/>
              <a:t>mål må konkretiseres og internaliseres i den enkelte enhet og tjeneste</a:t>
            </a:r>
          </a:p>
          <a:p>
            <a:r>
              <a:rPr lang="nb-NO" sz="1800" dirty="0"/>
              <a:t>Langsiktige og overordnede satsninger gir en rød tråd i arbeidet</a:t>
            </a:r>
          </a:p>
          <a:p>
            <a:r>
              <a:rPr lang="nb-NO" sz="1800" dirty="0"/>
              <a:t>Skaper felles forståelse, helhetstenkning og overblikk over oppdraget</a:t>
            </a:r>
          </a:p>
          <a:p>
            <a:r>
              <a:rPr lang="nb-NO" sz="1800" dirty="0"/>
              <a:t>Ledelsen må være samkjørt for at tjenestene nedover i organisasjonen skal bli det</a:t>
            </a:r>
          </a:p>
          <a:p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54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Kunnskapsbasert tjenesteutvikling og bygging av kompetanse</a:t>
            </a:r>
            <a:endParaRPr lang="nb-NO" sz="18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>
          <a:xfrm>
            <a:off x="970734" y="1621869"/>
            <a:ext cx="3417781" cy="639910"/>
          </a:xfrm>
        </p:spPr>
        <p:txBody>
          <a:bodyPr>
            <a:normAutofit/>
          </a:bodyPr>
          <a:lstStyle/>
          <a:p>
            <a:r>
              <a:rPr lang="nb-NO" sz="1800" dirty="0"/>
              <a:t>Kunnskapsbasert tjenesteutvikling </a:t>
            </a:r>
            <a:r>
              <a:rPr lang="nb-NO" sz="1800" dirty="0" smtClean="0"/>
              <a:t>– </a:t>
            </a:r>
            <a:r>
              <a:rPr lang="nb-NO" sz="1800" dirty="0"/>
              <a:t>et ønske om å være i forkant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3"/>
          </p:nvPr>
        </p:nvSpPr>
        <p:spPr>
          <a:xfrm>
            <a:off x="4756213" y="1617449"/>
            <a:ext cx="3417781" cy="639910"/>
          </a:xfrm>
        </p:spPr>
        <p:txBody>
          <a:bodyPr>
            <a:normAutofit/>
          </a:bodyPr>
          <a:lstStyle/>
          <a:p>
            <a:r>
              <a:rPr lang="nb-NO" sz="1800" dirty="0"/>
              <a:t>Satsning på tilføring og bygging av kompetanse på alle nivå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3"/>
          </p:nvPr>
        </p:nvSpPr>
        <p:spPr>
          <a:xfrm>
            <a:off x="972169" y="2419791"/>
            <a:ext cx="3417781" cy="3458275"/>
          </a:xfrm>
        </p:spPr>
        <p:txBody>
          <a:bodyPr>
            <a:normAutofit fontScale="85000" lnSpcReduction="10000"/>
          </a:bodyPr>
          <a:lstStyle/>
          <a:p>
            <a:r>
              <a:rPr lang="nb-NO" sz="1800" dirty="0"/>
              <a:t>Samarbeid med eksterne kompetanse- og kunnskapsmiljø vektlegges</a:t>
            </a:r>
          </a:p>
          <a:p>
            <a:r>
              <a:rPr lang="nb-NO" sz="1800" dirty="0"/>
              <a:t>Innovasjonsorientert nytenking - til det beste for brukeren</a:t>
            </a:r>
          </a:p>
          <a:p>
            <a:r>
              <a:rPr lang="nb-NO" sz="1800" dirty="0"/>
              <a:t>Stadig «på hugget» etter å prøve ut nye kunnskapsbaserte satsninger og tiltak</a:t>
            </a:r>
          </a:p>
          <a:p>
            <a:r>
              <a:rPr lang="nb-NO" sz="1800" dirty="0"/>
              <a:t>Bevissthet rundt betydningen av avgrensede, felles og omforente satsninger</a:t>
            </a:r>
          </a:p>
          <a:p>
            <a:r>
              <a:rPr lang="nb-NO" sz="1800" dirty="0"/>
              <a:t>Systematisk bruk av prosjekt til utprøving av nye satsninger og tiltak</a:t>
            </a:r>
          </a:p>
          <a:p>
            <a:r>
              <a:rPr lang="nb-NO" sz="1800" dirty="0"/>
              <a:t>Stor vekt på implementering: «bygger nye satsninger inn i systemet»</a:t>
            </a:r>
          </a:p>
          <a:p>
            <a:r>
              <a:rPr lang="nb-NO" sz="1800" dirty="0"/>
              <a:t>Lytter og lærer andre, men utvikler helst egne løsninger og modeller </a:t>
            </a:r>
          </a:p>
          <a:p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nb-NO" sz="1600" dirty="0"/>
              <a:t>Vektlegger felles kompetanseheving, også som grunnlag for samhandling</a:t>
            </a:r>
          </a:p>
          <a:p>
            <a:r>
              <a:rPr lang="nb-NO" sz="1600" dirty="0"/>
              <a:t>Spesielt satsning på kompetanse på ledelse og på tidlig innsats</a:t>
            </a:r>
          </a:p>
          <a:p>
            <a:r>
              <a:rPr lang="nb-NO" sz="1600" dirty="0"/>
              <a:t>Kompetanseutvikling er tett koblet til viljen til å være i forkant – kunnskapsbasert tjenesteutvikling</a:t>
            </a:r>
          </a:p>
          <a:p>
            <a:r>
              <a:rPr lang="nb-NO" sz="1600" dirty="0"/>
              <a:t>Satsning både på spesialisert og felles kompetanseutvikling : «å heve alle»</a:t>
            </a:r>
          </a:p>
          <a:p>
            <a:r>
              <a:rPr lang="nb-NO" sz="1600" dirty="0"/>
              <a:t>Kommunen som lærende organisasjon</a:t>
            </a:r>
          </a:p>
          <a:p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4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Tidlig innsats og kvalitative vurderinger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 smtClean="0"/>
              <a:t>Gjennomgående </a:t>
            </a:r>
            <a:r>
              <a:rPr lang="nb-NO" dirty="0"/>
              <a:t>prioritering av </a:t>
            </a:r>
            <a:br>
              <a:rPr lang="nb-NO" dirty="0"/>
            </a:br>
            <a:r>
              <a:rPr lang="nb-NO" dirty="0"/>
              <a:t>tidlig innsats</a:t>
            </a:r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Behov for kvalitative vurderinger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3"/>
          </p:nvPr>
        </p:nvSpPr>
        <p:spPr>
          <a:xfrm>
            <a:off x="972169" y="2493690"/>
            <a:ext cx="3417781" cy="3456384"/>
          </a:xfrm>
        </p:spPr>
        <p:txBody>
          <a:bodyPr>
            <a:normAutofit fontScale="77500" lnSpcReduction="20000"/>
          </a:bodyPr>
          <a:lstStyle/>
          <a:p>
            <a:r>
              <a:rPr lang="nb-NO" sz="1900" dirty="0"/>
              <a:t>Barnehager spesielt viktig arena for tidlig innsats, men også skole, helsestasjon og barnevern – tidlig innsats ikke lagt til en </a:t>
            </a:r>
            <a:r>
              <a:rPr lang="nb-NO" sz="1900" dirty="0" smtClean="0"/>
              <a:t>enhet/tjeneste, samhandlingen det essensielle</a:t>
            </a:r>
            <a:endParaRPr lang="nb-NO" sz="1900" dirty="0"/>
          </a:p>
          <a:p>
            <a:r>
              <a:rPr lang="nb-NO" sz="1900" dirty="0"/>
              <a:t>Helheten av tjenestetilbudet viktigere for tidlig innsats enn enkelte </a:t>
            </a:r>
            <a:r>
              <a:rPr lang="nb-NO" sz="1900" dirty="0" smtClean="0"/>
              <a:t>deler</a:t>
            </a:r>
          </a:p>
          <a:p>
            <a:r>
              <a:rPr lang="nb-NO" sz="1900" dirty="0" smtClean="0"/>
              <a:t>Kompetanseheving </a:t>
            </a:r>
            <a:r>
              <a:rPr lang="nb-NO" sz="1900" dirty="0"/>
              <a:t>rettet mot tidlig identifisering og gjenkjenning – spesielt i helsestasjon og barnehage – i samarbeid med barnevern</a:t>
            </a:r>
          </a:p>
          <a:p>
            <a:r>
              <a:rPr lang="nb-NO" sz="1900" dirty="0"/>
              <a:t>Tidlig inn med foreldreveiledning /kurs, samt motivere foreldre til å motta hjelp</a:t>
            </a:r>
          </a:p>
          <a:p>
            <a:r>
              <a:rPr lang="nb-NO" sz="1900" dirty="0"/>
              <a:t>Forflytting av ressurser til små barn/tidligere i </a:t>
            </a:r>
            <a:r>
              <a:rPr lang="nb-NO" sz="1900" dirty="0" smtClean="0"/>
              <a:t>forløpet, men samtidig en vektlegging av tidlig innsats i alle aldre</a:t>
            </a:r>
            <a:endParaRPr lang="nb-NO" sz="1900" dirty="0"/>
          </a:p>
          <a:p>
            <a:endParaRPr lang="nb-NO" dirty="0"/>
          </a:p>
        </p:txBody>
      </p:sp>
      <p:sp>
        <p:nvSpPr>
          <p:cNvPr id="8" name="Plassholder for innhold 7"/>
          <p:cNvSpPr>
            <a:spLocks noGrp="1"/>
          </p:cNvSpPr>
          <p:nvPr>
            <p:ph idx="14"/>
          </p:nvPr>
        </p:nvSpPr>
        <p:spPr>
          <a:xfrm>
            <a:off x="4756213" y="2493690"/>
            <a:ext cx="3417781" cy="3266458"/>
          </a:xfrm>
        </p:spPr>
        <p:txBody>
          <a:bodyPr>
            <a:normAutofit/>
          </a:bodyPr>
          <a:lstStyle/>
          <a:p>
            <a:r>
              <a:rPr lang="nb-NO" sz="1400" dirty="0"/>
              <a:t>KOSTRA-tall og andre kvantitative variabler - lite informative på </a:t>
            </a:r>
            <a:r>
              <a:rPr lang="nb-NO" sz="1400" dirty="0" smtClean="0"/>
              <a:t>prosessene knyttet til samhandling, og langsiktige resultater av denne innsatsen</a:t>
            </a:r>
            <a:endParaRPr lang="nb-NO" sz="1400" dirty="0"/>
          </a:p>
          <a:p>
            <a:r>
              <a:rPr lang="nb-NO" sz="1400" dirty="0"/>
              <a:t>Brukernes kvalitative vurdering av tjenestetilbudet - viktigste indikatoren på gode og effektive tjenester til utsatte barn og unge</a:t>
            </a:r>
          </a:p>
          <a:p>
            <a:r>
              <a:rPr lang="nb-NO" sz="1400" dirty="0"/>
              <a:t>Ønsker flere validerte interne evalueringer </a:t>
            </a:r>
            <a:r>
              <a:rPr lang="nb-NO" sz="1400" dirty="0" smtClean="0"/>
              <a:t>(</a:t>
            </a:r>
            <a:r>
              <a:rPr lang="nb-NO" sz="1400" dirty="0" err="1" smtClean="0"/>
              <a:t>ansatteundersøkelser</a:t>
            </a:r>
            <a:r>
              <a:rPr lang="nb-NO" sz="1400" dirty="0" smtClean="0"/>
              <a:t> o.l.) som </a:t>
            </a:r>
            <a:r>
              <a:rPr lang="nb-NO" sz="1400" dirty="0"/>
              <a:t>grunnlag for </a:t>
            </a:r>
            <a:r>
              <a:rPr lang="nb-NO" sz="1400" dirty="0" smtClean="0"/>
              <a:t>kvalitetsutvikling</a:t>
            </a:r>
            <a:endParaRPr lang="nb-NO" sz="1400" dirty="0"/>
          </a:p>
          <a:p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95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Områder i indikatorverktøyet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72169" y="4581922"/>
            <a:ext cx="7195062" cy="11774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 smtClean="0"/>
              <a:t>Indikatorverktøyet gir oversikt over spesielt viktige områder for samhandling om gode og effektive tjenester, samt hvilke vurderingsformer som kan brukes for å vurdere disse. Verktøyet kan bistå kommunene i kvalitetsutviklingen av samhandlingen mellom tjenestene, men må tilpasses og videreutvikles i forhold til lokale behov. </a:t>
            </a:r>
            <a:endParaRPr lang="nb-NO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4670253"/>
              </p:ext>
            </p:extLst>
          </p:nvPr>
        </p:nvGraphicFramePr>
        <p:xfrm>
          <a:off x="540346" y="1485579"/>
          <a:ext cx="7992888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Bild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 og anbefalinger videre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b-NO" sz="2200" dirty="0" smtClean="0"/>
              <a:t>Operasjonalisere og </a:t>
            </a:r>
            <a:r>
              <a:rPr lang="nb-NO" sz="2200" b="1" dirty="0" smtClean="0"/>
              <a:t>prøve ut indikatorverktøyet </a:t>
            </a:r>
            <a:r>
              <a:rPr lang="nb-NO" sz="2200" dirty="0" smtClean="0"/>
              <a:t>for god samhandling over tid, </a:t>
            </a:r>
            <a:r>
              <a:rPr lang="nb-NO" sz="2200" b="1" dirty="0" smtClean="0"/>
              <a:t>videreutvikle indikatorområdene</a:t>
            </a:r>
          </a:p>
          <a:p>
            <a:r>
              <a:rPr lang="nb-NO" sz="2200" dirty="0" smtClean="0"/>
              <a:t>Det ligger et potensial i å </a:t>
            </a:r>
            <a:r>
              <a:rPr lang="nb-NO" sz="2200" b="1" dirty="0" smtClean="0"/>
              <a:t>skape større politisk vilje og innsikt </a:t>
            </a:r>
            <a:r>
              <a:rPr lang="nb-NO" sz="2200" dirty="0" smtClean="0"/>
              <a:t>til </a:t>
            </a:r>
            <a:r>
              <a:rPr lang="nb-NO" sz="2200" b="1" dirty="0" smtClean="0"/>
              <a:t>langsiktig satsning på utsatte barn og unge og tidlig innsats </a:t>
            </a:r>
            <a:r>
              <a:rPr lang="nb-NO" sz="2200" dirty="0" smtClean="0"/>
              <a:t>spesielt. Politikere må informeres og få utvikle sin kunnskap om feltet og få mer nærhet til feltet</a:t>
            </a:r>
          </a:p>
          <a:p>
            <a:r>
              <a:rPr lang="nb-NO" sz="2200" dirty="0" smtClean="0"/>
              <a:t>Utvikling av </a:t>
            </a:r>
            <a:r>
              <a:rPr lang="nb-NO" sz="2200" b="1" dirty="0" smtClean="0"/>
              <a:t>validerte brukerundersøkelser </a:t>
            </a:r>
            <a:r>
              <a:rPr lang="nb-NO" sz="2200" dirty="0" smtClean="0"/>
              <a:t>for alle tjenestene til barn og unge</a:t>
            </a:r>
          </a:p>
          <a:p>
            <a:r>
              <a:rPr lang="nb-NO" sz="2200" dirty="0" smtClean="0"/>
              <a:t>Utvikling av </a:t>
            </a:r>
            <a:r>
              <a:rPr lang="nb-NO" sz="2200" b="1" dirty="0" smtClean="0"/>
              <a:t>validerte ansattundersøkelser </a:t>
            </a:r>
            <a:r>
              <a:rPr lang="nb-NO" sz="2200" dirty="0" smtClean="0"/>
              <a:t>på samhandlingsområdet</a:t>
            </a:r>
            <a:endParaRPr lang="nb-NO" sz="2200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96" y="6166098"/>
            <a:ext cx="975669" cy="5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2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F_Molde_PPTmal.potx">
  <a:themeElements>
    <a:clrScheme name="Møreforsking">
      <a:dk1>
        <a:sysClr val="windowText" lastClr="000000"/>
      </a:dk1>
      <a:lt1>
        <a:sysClr val="window" lastClr="FFFFFF"/>
      </a:lt1>
      <a:dk2>
        <a:srgbClr val="C22A22"/>
      </a:dk2>
      <a:lt2>
        <a:srgbClr val="F2F2EE"/>
      </a:lt2>
      <a:accent1>
        <a:srgbClr val="C22A22"/>
      </a:accent1>
      <a:accent2>
        <a:srgbClr val="66675E"/>
      </a:accent2>
      <a:accent3>
        <a:srgbClr val="E5746F"/>
      </a:accent3>
      <a:accent4>
        <a:srgbClr val="EEA29F"/>
      </a:accent4>
      <a:accent5>
        <a:srgbClr val="938953"/>
      </a:accent5>
      <a:accent6>
        <a:srgbClr val="C4BD97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8F2F1CE40F4C6D4BB1F15250D6763CFD" ma:contentTypeVersion="0" ma:contentTypeDescription="" ma:contentTypeScope="" ma:versionID="a06e86d4864b2a599bb82f1f77d8e2f0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DMFW2D44QQMK-1132494434-3</_dlc_DocId>
    <_dlc_DocIdUrl xmlns="a0c403bc-df03-43c8-915b-d2d6e5c89d57">
      <Url>http://fou.ks.no/arkiv/134033/_layouts/15/DocIdRedir.aspx?ID=DMFW2D44QQMK-1132494434-3</Url>
      <Description>DMFW2D44QQMK-1132494434-3</Description>
    </_dlc_DocIdUrl>
  </documentManagement>
</p:properties>
</file>

<file path=customXml/itemProps1.xml><?xml version="1.0" encoding="utf-8"?>
<ds:datastoreItem xmlns:ds="http://schemas.openxmlformats.org/officeDocument/2006/customXml" ds:itemID="{A1B27429-60A7-4C40-A50B-3F5CE9C9214A}"/>
</file>

<file path=customXml/itemProps2.xml><?xml version="1.0" encoding="utf-8"?>
<ds:datastoreItem xmlns:ds="http://schemas.openxmlformats.org/officeDocument/2006/customXml" ds:itemID="{3B22C582-02EF-42D2-85BE-654562CD1702}"/>
</file>

<file path=customXml/itemProps3.xml><?xml version="1.0" encoding="utf-8"?>
<ds:datastoreItem xmlns:ds="http://schemas.openxmlformats.org/officeDocument/2006/customXml" ds:itemID="{7D0C6F92-F5DC-4013-8A4E-2B99B5F7FA9A}"/>
</file>

<file path=customXml/itemProps4.xml><?xml version="1.0" encoding="utf-8"?>
<ds:datastoreItem xmlns:ds="http://schemas.openxmlformats.org/officeDocument/2006/customXml" ds:itemID="{FA34F165-2BB1-41B0-AA2F-ADCF7FC602A4}"/>
</file>

<file path=docProps/app.xml><?xml version="1.0" encoding="utf-8"?>
<Properties xmlns="http://schemas.openxmlformats.org/officeDocument/2006/extended-properties" xmlns:vt="http://schemas.openxmlformats.org/officeDocument/2006/docPropsVTypes">
  <Template>MF_Molde_PPTmal.potx</Template>
  <TotalTime>2887</TotalTime>
  <Words>689</Words>
  <Application>Microsoft Office PowerPoint</Application>
  <PresentationFormat>Egendefinert</PresentationFormat>
  <Paragraphs>88</Paragraphs>
  <Slides>9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MF_Molde_PPTmal.potx</vt:lpstr>
      <vt:lpstr>KS fou-prosjekt nr. 134033 TRYGG OPPVEKST  HELHETLIG ORGANISERING AV TJENESTER FOR BARN OG UNGE</vt:lpstr>
      <vt:lpstr>Bakgrunn</vt:lpstr>
      <vt:lpstr>Prosjektprosessen</vt:lpstr>
      <vt:lpstr>Hva kjennetegner kommuner som jobber godt med samhandling om utsatte barn og unge?</vt:lpstr>
      <vt:lpstr>samhandlingskultur og Overgripende mål</vt:lpstr>
      <vt:lpstr>Kunnskapsbasert tjenesteutvikling og bygging av kompetanse</vt:lpstr>
      <vt:lpstr>Tidlig innsats og kvalitative vurderinger</vt:lpstr>
      <vt:lpstr>Områder i indikatorverktøyet</vt:lpstr>
      <vt:lpstr>Oppsummering og anbefalinger videre</vt:lpstr>
    </vt:vector>
  </TitlesOfParts>
  <Company>Møreforsking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Kaurstad Guri</dc:creator>
  <dc:description>Template by addpoint.no</dc:description>
  <cp:lastModifiedBy>Hilde Ravnaas</cp:lastModifiedBy>
  <cp:revision>178</cp:revision>
  <dcterms:created xsi:type="dcterms:W3CDTF">2014-09-17T09:21:53Z</dcterms:created>
  <dcterms:modified xsi:type="dcterms:W3CDTF">2015-03-17T09:04:40Z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 by">
    <vt:lpwstr>addpoint.no</vt:lpwstr>
  </property>
  <property fmtid="{D5CDD505-2E9C-101B-9397-08002B2CF9AE}" pid="3" name="ContentTypeId">
    <vt:lpwstr>0x010100C466DCB15B7C4D46B76A8E26AA95A520008F2F1CE40F4C6D4BB1F15250D6763CFD</vt:lpwstr>
  </property>
  <property fmtid="{D5CDD505-2E9C-101B-9397-08002B2CF9AE}" pid="4" name="_dlc_DocIdItemGuid">
    <vt:lpwstr>57548a0e-f504-4853-bed2-04a916452555</vt:lpwstr>
  </property>
  <property fmtid="{D5CDD505-2E9C-101B-9397-08002B2CF9AE}" pid="5" name="Dokumentkategori">
    <vt:lpwstr>109;#Sammendrag|06fd0364-2305-480a-8ec8-1cae03112a06</vt:lpwstr>
  </property>
</Properties>
</file>