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charts/style6.xml" ContentType="application/vnd.ms-office.chartstyl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style4.xml" ContentType="application/vnd.ms-office.chartstyle+xml"/>
  <Override PartName="/ppt/charts/chart5.xml" ContentType="application/vnd.openxmlformats-officedocument.drawingml.chart+xml"/>
  <Override PartName="/ppt/charts/colors3.xml" ContentType="application/vnd.ms-office.chartcolorstyle+xml"/>
  <Override PartName="/ppt/charts/style3.xml" ContentType="application/vnd.ms-office.chartstyle+xml"/>
  <Override PartName="/ppt/charts/chart3.xml" ContentType="application/vnd.openxmlformats-officedocument.drawingml.chart+xml"/>
  <Override PartName="/ppt/charts/colors2.xml" ContentType="application/vnd.ms-office.chartcolorstyle+xml"/>
  <Override PartName="/ppt/charts/style2.xml" ContentType="application/vnd.ms-office.chartstyle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4.xml" ContentType="application/vnd.ms-office.chartcolorstyle+xml"/>
  <Override PartName="/ppt/charts/colors9.xml" ContentType="application/vnd.ms-office.chartcolor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14"/>
  </p:notesMasterIdLst>
  <p:handoutMasterIdLst>
    <p:handoutMasterId r:id="rId15"/>
  </p:handoutMasterIdLst>
  <p:sldIdLst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58" r:id="rId13"/>
  </p:sldIdLst>
  <p:sldSz cx="9144000" cy="5143500" type="screen16x9"/>
  <p:notesSz cx="6797675" cy="9926638"/>
  <p:custDataLst>
    <p:tags r:id="rId16"/>
  </p:custDataLst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Luigi Costa" initials="LXC" lastIdx="1" clrIdx="6">
    <p:extLst/>
  </p:cmAuthor>
  <p:cmAuthor id="1" name="Marco Renoldi" initials="MR" lastIdx="31" clrIdx="0">
    <p:extLst/>
  </p:cmAuthor>
  <p:cmAuthor id="8" name="Luigi Costa" initials="LXC [2]" lastIdx="1" clrIdx="7">
    <p:extLst/>
  </p:cmAuthor>
  <p:cmAuthor id="2" name="Ingunn Christine Munch Lindvig" initials="ICML" lastIdx="4" clrIdx="1">
    <p:extLst/>
  </p:cmAuthor>
  <p:cmAuthor id="9" name="Luigi Costa" initials="LXC [3]" lastIdx="1" clrIdx="8">
    <p:extLst/>
  </p:cmAuthor>
  <p:cmAuthor id="3" name="David Dible" initials="DD" lastIdx="17" clrIdx="2"/>
  <p:cmAuthor id="10" name="Luigi Costa" initials="LXC [4]" lastIdx="1" clrIdx="9">
    <p:extLst/>
  </p:cmAuthor>
  <p:cmAuthor id="4" name="Mark Swallow" initials="MS" lastIdx="4" clrIdx="3"/>
  <p:cmAuthor id="5" name="Mitra Hagen Negård" initials="MHN" lastIdx="30" clrIdx="4">
    <p:extLst/>
  </p:cmAuthor>
  <p:cmAuthor id="6" name="Tone Kvåle" initials="TK" lastIdx="6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300B"/>
    <a:srgbClr val="A5300F"/>
    <a:srgbClr val="E1C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7" autoAdjust="0"/>
    <p:restoredTop sz="86464" autoAdjust="0"/>
  </p:normalViewPr>
  <p:slideViewPr>
    <p:cSldViewPr snapToGrid="0">
      <p:cViewPr varScale="1">
        <p:scale>
          <a:sx n="214" d="100"/>
          <a:sy n="214" d="100"/>
        </p:scale>
        <p:origin x="210" y="174"/>
      </p:cViewPr>
      <p:guideLst>
        <p:guide orient="horz" pos="84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1Overordnet/Markedsoversikt%20og%20utslip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1Overordnet/Markedsoversik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menonbusinesseconomics.sharepoint.com/sites/121792/Shared%20Documents/General/Data%20og%20analyse/Beregninger180319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Utslipp!$Z$3</c:f>
              <c:strCache>
                <c:ptCount val="1"/>
                <c:pt idx="0">
                  <c:v>Buss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Utslipp!$Y$4:$Y$22</c:f>
              <c:strCache>
                <c:ptCount val="19"/>
                <c:pt idx="0">
                  <c:v>Buskerud</c:v>
                </c:pt>
                <c:pt idx="1">
                  <c:v>Østfold</c:v>
                </c:pt>
                <c:pt idx="2">
                  <c:v>Oslo</c:v>
                </c:pt>
                <c:pt idx="3">
                  <c:v>Hedmark</c:v>
                </c:pt>
                <c:pt idx="4">
                  <c:v>Oppland</c:v>
                </c:pt>
                <c:pt idx="5">
                  <c:v>Telemark</c:v>
                </c:pt>
                <c:pt idx="6">
                  <c:v>Akershus</c:v>
                </c:pt>
                <c:pt idx="7">
                  <c:v>Vestfold</c:v>
                </c:pt>
                <c:pt idx="8">
                  <c:v>Vest-Agder</c:v>
                </c:pt>
                <c:pt idx="9">
                  <c:v>Aust-Agder</c:v>
                </c:pt>
                <c:pt idx="10">
                  <c:v>Nord-Trøndelag</c:v>
                </c:pt>
                <c:pt idx="11">
                  <c:v>Finnmark</c:v>
                </c:pt>
                <c:pt idx="12">
                  <c:v>Sør-Trøndelag</c:v>
                </c:pt>
                <c:pt idx="13">
                  <c:v>Troms</c:v>
                </c:pt>
                <c:pt idx="14">
                  <c:v>Sogn og Fjordane</c:v>
                </c:pt>
                <c:pt idx="15">
                  <c:v>Rogaland</c:v>
                </c:pt>
                <c:pt idx="16">
                  <c:v>Møre og Romsdal</c:v>
                </c:pt>
                <c:pt idx="17">
                  <c:v>Nordland</c:v>
                </c:pt>
                <c:pt idx="18">
                  <c:v>Hordaland</c:v>
                </c:pt>
              </c:strCache>
            </c:strRef>
          </c:cat>
          <c:val>
            <c:numRef>
              <c:f>Utslipp!$Z$4:$Z$22</c:f>
              <c:numCache>
                <c:formatCode>#,##0</c:formatCode>
                <c:ptCount val="19"/>
                <c:pt idx="0">
                  <c:v>1000</c:v>
                </c:pt>
                <c:pt idx="1">
                  <c:v>2300</c:v>
                </c:pt>
                <c:pt idx="2">
                  <c:v>3000</c:v>
                </c:pt>
                <c:pt idx="3">
                  <c:v>4600</c:v>
                </c:pt>
                <c:pt idx="4">
                  <c:v>5100</c:v>
                </c:pt>
                <c:pt idx="5">
                  <c:v>6000</c:v>
                </c:pt>
                <c:pt idx="6">
                  <c:v>2400</c:v>
                </c:pt>
                <c:pt idx="7">
                  <c:v>10000</c:v>
                </c:pt>
                <c:pt idx="8">
                  <c:v>11000</c:v>
                </c:pt>
                <c:pt idx="9">
                  <c:v>12600</c:v>
                </c:pt>
                <c:pt idx="10">
                  <c:v>7100</c:v>
                </c:pt>
                <c:pt idx="11">
                  <c:v>6400</c:v>
                </c:pt>
                <c:pt idx="12">
                  <c:v>7400</c:v>
                </c:pt>
                <c:pt idx="13">
                  <c:v>13600</c:v>
                </c:pt>
                <c:pt idx="14">
                  <c:v>8600</c:v>
                </c:pt>
                <c:pt idx="15">
                  <c:v>20500</c:v>
                </c:pt>
                <c:pt idx="16">
                  <c:v>18500</c:v>
                </c:pt>
                <c:pt idx="17">
                  <c:v>9700</c:v>
                </c:pt>
                <c:pt idx="18">
                  <c:v>48700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4-4270-892A-854C738E61E3}"/>
            </c:ext>
          </c:extLst>
        </c:ser>
        <c:ser>
          <c:idx val="1"/>
          <c:order val="1"/>
          <c:tx>
            <c:strRef>
              <c:f>Utslipp!$AA$3</c:f>
              <c:strCache>
                <c:ptCount val="1"/>
                <c:pt idx="0">
                  <c:v>Ferge*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Utslipp!$Y$4:$Y$22</c:f>
              <c:strCache>
                <c:ptCount val="19"/>
                <c:pt idx="0">
                  <c:v>Buskerud</c:v>
                </c:pt>
                <c:pt idx="1">
                  <c:v>Østfold</c:v>
                </c:pt>
                <c:pt idx="2">
                  <c:v>Oslo</c:v>
                </c:pt>
                <c:pt idx="3">
                  <c:v>Hedmark</c:v>
                </c:pt>
                <c:pt idx="4">
                  <c:v>Oppland</c:v>
                </c:pt>
                <c:pt idx="5">
                  <c:v>Telemark</c:v>
                </c:pt>
                <c:pt idx="6">
                  <c:v>Akershus</c:v>
                </c:pt>
                <c:pt idx="7">
                  <c:v>Vestfold</c:v>
                </c:pt>
                <c:pt idx="8">
                  <c:v>Vest-Agder</c:v>
                </c:pt>
                <c:pt idx="9">
                  <c:v>Aust-Agder</c:v>
                </c:pt>
                <c:pt idx="10">
                  <c:v>Nord-Trøndelag</c:v>
                </c:pt>
                <c:pt idx="11">
                  <c:v>Finnmark</c:v>
                </c:pt>
                <c:pt idx="12">
                  <c:v>Sør-Trøndelag</c:v>
                </c:pt>
                <c:pt idx="13">
                  <c:v>Troms</c:v>
                </c:pt>
                <c:pt idx="14">
                  <c:v>Sogn og Fjordane</c:v>
                </c:pt>
                <c:pt idx="15">
                  <c:v>Rogaland</c:v>
                </c:pt>
                <c:pt idx="16">
                  <c:v>Møre og Romsdal</c:v>
                </c:pt>
                <c:pt idx="17">
                  <c:v>Nordland</c:v>
                </c:pt>
                <c:pt idx="18">
                  <c:v>Hordaland</c:v>
                </c:pt>
              </c:strCache>
            </c:strRef>
          </c:cat>
          <c:val>
            <c:numRef>
              <c:f>Utslipp!$AA$4:$AA$22</c:f>
              <c:numCache>
                <c:formatCode>General</c:formatCode>
                <c:ptCount val="19"/>
                <c:pt idx="0" formatCode="#,##0">
                  <c:v>500</c:v>
                </c:pt>
                <c:pt idx="4" formatCode="#,##0">
                  <c:v>100</c:v>
                </c:pt>
                <c:pt idx="8" formatCode="#,##0">
                  <c:v>800</c:v>
                </c:pt>
                <c:pt idx="10" formatCode="#,##0">
                  <c:v>4200</c:v>
                </c:pt>
                <c:pt idx="11" formatCode="#,##0">
                  <c:v>13500</c:v>
                </c:pt>
                <c:pt idx="12" formatCode="#,##0">
                  <c:v>23500</c:v>
                </c:pt>
                <c:pt idx="13" formatCode="#,##0">
                  <c:v>15000</c:v>
                </c:pt>
                <c:pt idx="14" formatCode="#,##0">
                  <c:v>13900</c:v>
                </c:pt>
                <c:pt idx="15" formatCode="#,##0">
                  <c:v>21400</c:v>
                </c:pt>
                <c:pt idx="16" formatCode="#,##0">
                  <c:v>61000</c:v>
                </c:pt>
                <c:pt idx="17" formatCode="#,##0">
                  <c:v>57200</c:v>
                </c:pt>
                <c:pt idx="18" formatCode="#,##0">
                  <c:v>64900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4-4270-892A-854C738E61E3}"/>
            </c:ext>
          </c:extLst>
        </c:ser>
        <c:ser>
          <c:idx val="2"/>
          <c:order val="2"/>
          <c:tx>
            <c:strRef>
              <c:f>Utslipp!$AB$3</c:f>
              <c:strCache>
                <c:ptCount val="1"/>
                <c:pt idx="0">
                  <c:v>Hurtigbåt</c:v>
                </c:pt>
              </c:strCache>
            </c:strRef>
          </c:tx>
          <c:spPr>
            <a:solidFill>
              <a:srgbClr val="737B82"/>
            </a:solidFill>
            <a:ln>
              <a:noFill/>
            </a:ln>
            <a:effectLst/>
          </c:spPr>
          <c:invertIfNegative val="0"/>
          <c:cat>
            <c:strRef>
              <c:f>Utslipp!$Y$4:$Y$22</c:f>
              <c:strCache>
                <c:ptCount val="19"/>
                <c:pt idx="0">
                  <c:v>Buskerud</c:v>
                </c:pt>
                <c:pt idx="1">
                  <c:v>Østfold</c:v>
                </c:pt>
                <c:pt idx="2">
                  <c:v>Oslo</c:v>
                </c:pt>
                <c:pt idx="3">
                  <c:v>Hedmark</c:v>
                </c:pt>
                <c:pt idx="4">
                  <c:v>Oppland</c:v>
                </c:pt>
                <c:pt idx="5">
                  <c:v>Telemark</c:v>
                </c:pt>
                <c:pt idx="6">
                  <c:v>Akershus</c:v>
                </c:pt>
                <c:pt idx="7">
                  <c:v>Vestfold</c:v>
                </c:pt>
                <c:pt idx="8">
                  <c:v>Vest-Agder</c:v>
                </c:pt>
                <c:pt idx="9">
                  <c:v>Aust-Agder</c:v>
                </c:pt>
                <c:pt idx="10">
                  <c:v>Nord-Trøndelag</c:v>
                </c:pt>
                <c:pt idx="11">
                  <c:v>Finnmark</c:v>
                </c:pt>
                <c:pt idx="12">
                  <c:v>Sør-Trøndelag</c:v>
                </c:pt>
                <c:pt idx="13">
                  <c:v>Troms</c:v>
                </c:pt>
                <c:pt idx="14">
                  <c:v>Sogn og Fjordane</c:v>
                </c:pt>
                <c:pt idx="15">
                  <c:v>Rogaland</c:v>
                </c:pt>
                <c:pt idx="16">
                  <c:v>Møre og Romsdal</c:v>
                </c:pt>
                <c:pt idx="17">
                  <c:v>Nordland</c:v>
                </c:pt>
                <c:pt idx="18">
                  <c:v>Hordaland</c:v>
                </c:pt>
              </c:strCache>
            </c:strRef>
          </c:cat>
          <c:val>
            <c:numRef>
              <c:f>Utslipp!$AB$4:$AB$22</c:f>
              <c:numCache>
                <c:formatCode>General</c:formatCode>
                <c:ptCount val="19"/>
                <c:pt idx="6" formatCode="#,##0">
                  <c:v>3700</c:v>
                </c:pt>
                <c:pt idx="10" formatCode="#,##0">
                  <c:v>2500</c:v>
                </c:pt>
                <c:pt idx="11" formatCode="#,##0">
                  <c:v>4100</c:v>
                </c:pt>
                <c:pt idx="12" formatCode="#,##0">
                  <c:v>12100</c:v>
                </c:pt>
                <c:pt idx="13" formatCode="#,##0">
                  <c:v>17200</c:v>
                </c:pt>
                <c:pt idx="14" formatCode="#,##0">
                  <c:v>26900</c:v>
                </c:pt>
                <c:pt idx="15" formatCode="#,##0">
                  <c:v>18200</c:v>
                </c:pt>
                <c:pt idx="16" formatCode="#,##0">
                  <c:v>6700</c:v>
                </c:pt>
                <c:pt idx="17" formatCode="#,##0">
                  <c:v>27400</c:v>
                </c:pt>
                <c:pt idx="18" formatCode="#,##0">
                  <c:v>30600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D4-4270-892A-854C738E6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8860559"/>
        <c:axId val="1398962879"/>
      </c:barChart>
      <c:catAx>
        <c:axId val="1598860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962879"/>
        <c:crosses val="autoZero"/>
        <c:auto val="1"/>
        <c:lblAlgn val="ctr"/>
        <c:lblOffset val="100"/>
        <c:noMultiLvlLbl val="0"/>
      </c:catAx>
      <c:valAx>
        <c:axId val="139896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860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Sammendrag!$B$77</c:f>
              <c:strCache>
                <c:ptCount val="1"/>
                <c:pt idx="0">
                  <c:v>Buss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Sammendrag!$A$78:$A$89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Sammendrag!$B$78:$B$89</c:f>
              <c:numCache>
                <c:formatCode>General</c:formatCode>
                <c:ptCount val="12"/>
                <c:pt idx="0">
                  <c:v>30</c:v>
                </c:pt>
                <c:pt idx="1">
                  <c:v>26</c:v>
                </c:pt>
                <c:pt idx="2">
                  <c:v>11</c:v>
                </c:pt>
                <c:pt idx="3">
                  <c:v>8</c:v>
                </c:pt>
                <c:pt idx="4">
                  <c:v>7</c:v>
                </c:pt>
                <c:pt idx="5">
                  <c:v>10</c:v>
                </c:pt>
                <c:pt idx="6">
                  <c:v>12</c:v>
                </c:pt>
                <c:pt idx="7">
                  <c:v>13</c:v>
                </c:pt>
                <c:pt idx="8">
                  <c:v>8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9-4CF5-B5A9-EEEAF25670E9}"/>
            </c:ext>
          </c:extLst>
        </c:ser>
        <c:ser>
          <c:idx val="1"/>
          <c:order val="1"/>
          <c:tx>
            <c:strRef>
              <c:f>Sammendrag!$C$77</c:f>
              <c:strCache>
                <c:ptCount val="1"/>
                <c:pt idx="0">
                  <c:v>Sjø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Sammendrag!$A$78:$A$89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Sammendrag!$C$78:$C$89</c:f>
              <c:numCache>
                <c:formatCode>General</c:formatCode>
                <c:ptCount val="12"/>
                <c:pt idx="0">
                  <c:v>47</c:v>
                </c:pt>
                <c:pt idx="1">
                  <c:v>31</c:v>
                </c:pt>
                <c:pt idx="2">
                  <c:v>18</c:v>
                </c:pt>
                <c:pt idx="3">
                  <c:v>4</c:v>
                </c:pt>
                <c:pt idx="4">
                  <c:v>1</c:v>
                </c:pt>
                <c:pt idx="5">
                  <c:v>6</c:v>
                </c:pt>
                <c:pt idx="6">
                  <c:v>17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B9-4CF5-B5A9-EEEAF2567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211568"/>
        <c:axId val="302106960"/>
      </c:barChart>
      <c:catAx>
        <c:axId val="30421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06960"/>
        <c:crosses val="autoZero"/>
        <c:auto val="1"/>
        <c:lblAlgn val="ctr"/>
        <c:lblOffset val="100"/>
        <c:noMultiLvlLbl val="0"/>
      </c:catAx>
      <c:valAx>
        <c:axId val="30210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1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</c:f>
              <c:strCache>
                <c:ptCount val="1"/>
                <c:pt idx="0">
                  <c:v>Buss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Figurer!$A$5:$A$12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Figurer!$B$5:$B$12</c:f>
              <c:numCache>
                <c:formatCode>#,##0</c:formatCode>
                <c:ptCount val="8"/>
                <c:pt idx="0">
                  <c:v>65.586147981176467</c:v>
                </c:pt>
                <c:pt idx="1">
                  <c:v>129.71296638590618</c:v>
                </c:pt>
                <c:pt idx="2">
                  <c:v>139.19627844472973</c:v>
                </c:pt>
                <c:pt idx="3">
                  <c:v>139.52627844472974</c:v>
                </c:pt>
                <c:pt idx="4">
                  <c:v>139.52627844472974</c:v>
                </c:pt>
                <c:pt idx="5">
                  <c:v>139.52627844472974</c:v>
                </c:pt>
                <c:pt idx="6">
                  <c:v>140.02627844472974</c:v>
                </c:pt>
                <c:pt idx="7">
                  <c:v>140.02627844472974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E-4E5A-9E39-DAFB6284C448}"/>
            </c:ext>
          </c:extLst>
        </c:ser>
        <c:ser>
          <c:idx val="1"/>
          <c:order val="1"/>
          <c:tx>
            <c:strRef>
              <c:f>Figurer!$C$4</c:f>
              <c:strCache>
                <c:ptCount val="1"/>
                <c:pt idx="0">
                  <c:v>Ferge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Figurer!$A$5:$A$12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Figurer!$C$5:$C$12</c:f>
              <c:numCache>
                <c:formatCode>#,##0.00</c:formatCode>
                <c:ptCount val="8"/>
                <c:pt idx="0">
                  <c:v>0.16958917647058822</c:v>
                </c:pt>
                <c:pt idx="1">
                  <c:v>0.66320696470588225</c:v>
                </c:pt>
                <c:pt idx="2">
                  <c:v>2.5417714</c:v>
                </c:pt>
                <c:pt idx="3">
                  <c:v>2.5713303154801244</c:v>
                </c:pt>
                <c:pt idx="4">
                  <c:v>2.5713303154801244</c:v>
                </c:pt>
                <c:pt idx="5">
                  <c:v>2.5713303154801244</c:v>
                </c:pt>
                <c:pt idx="6">
                  <c:v>2.8774113154801242</c:v>
                </c:pt>
                <c:pt idx="7">
                  <c:v>2.8774113154801242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BE-4E5A-9E39-DAFB6284C448}"/>
            </c:ext>
          </c:extLst>
        </c:ser>
        <c:ser>
          <c:idx val="2"/>
          <c:order val="2"/>
          <c:tx>
            <c:strRef>
              <c:f>Figurer!$D$4</c:f>
              <c:strCache>
                <c:ptCount val="1"/>
                <c:pt idx="0">
                  <c:v>Hurtigbåt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Figurer!$A$5:$A$12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Figurer!$D$5:$D$12</c:f>
              <c:numCache>
                <c:formatCode>#,##0.00</c:formatCode>
                <c:ptCount val="8"/>
                <c:pt idx="0" formatCode="#,##0">
                  <c:v>8.6153899999999992E-2</c:v>
                </c:pt>
                <c:pt idx="1">
                  <c:v>0.2426739</c:v>
                </c:pt>
                <c:pt idx="2">
                  <c:v>0.2426739</c:v>
                </c:pt>
                <c:pt idx="3">
                  <c:v>0.40859579999999995</c:v>
                </c:pt>
                <c:pt idx="4">
                  <c:v>0.40859579999999995</c:v>
                </c:pt>
                <c:pt idx="5">
                  <c:v>0.40859579999999995</c:v>
                </c:pt>
                <c:pt idx="6">
                  <c:v>0.40859579999999995</c:v>
                </c:pt>
                <c:pt idx="7">
                  <c:v>0.40859579999999995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BE-4E5A-9E39-DAFB6284C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9784080"/>
        <c:axId val="1076502704"/>
      </c:areaChart>
      <c:catAx>
        <c:axId val="107978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502704"/>
        <c:crosses val="autoZero"/>
        <c:auto val="1"/>
        <c:lblAlgn val="ctr"/>
        <c:lblOffset val="100"/>
        <c:noMultiLvlLbl val="0"/>
      </c:catAx>
      <c:valAx>
        <c:axId val="10765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9784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Figurer!$B$41</c:f>
              <c:strCache>
                <c:ptCount val="1"/>
                <c:pt idx="0">
                  <c:v>Fornybare dieseldrivstoff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Figurer!$A$42:$A$49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Figurer!$B$42:$B$49</c:f>
              <c:numCache>
                <c:formatCode>#,##0</c:formatCode>
                <c:ptCount val="8"/>
                <c:pt idx="0">
                  <c:v>44.425479899999999</c:v>
                </c:pt>
                <c:pt idx="1">
                  <c:v>99.170312600000003</c:v>
                </c:pt>
                <c:pt idx="2">
                  <c:v>102.38362465882354</c:v>
                </c:pt>
                <c:pt idx="3">
                  <c:v>102.71362465882353</c:v>
                </c:pt>
                <c:pt idx="4">
                  <c:v>102.71362465882353</c:v>
                </c:pt>
                <c:pt idx="5">
                  <c:v>102.71362465882353</c:v>
                </c:pt>
                <c:pt idx="6">
                  <c:v>102.71362465882353</c:v>
                </c:pt>
                <c:pt idx="7">
                  <c:v>102.71362465882353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AE-4AF1-85E9-B395DB8ADC91}"/>
            </c:ext>
          </c:extLst>
        </c:ser>
        <c:ser>
          <c:idx val="1"/>
          <c:order val="1"/>
          <c:tx>
            <c:strRef>
              <c:f>Figurer!$C$41</c:f>
              <c:strCache>
                <c:ptCount val="1"/>
                <c:pt idx="0">
                  <c:v>Biogass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Figurer!$A$42:$A$49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Figurer!$C$42:$C$49</c:f>
              <c:numCache>
                <c:formatCode>#,##0</c:formatCode>
                <c:ptCount val="8"/>
                <c:pt idx="0">
                  <c:v>20.686821981176472</c:v>
                </c:pt>
                <c:pt idx="1">
                  <c:v>27.487425927798093</c:v>
                </c:pt>
                <c:pt idx="2">
                  <c:v>28.257425927798092</c:v>
                </c:pt>
                <c:pt idx="3">
                  <c:v>28.257425927798092</c:v>
                </c:pt>
                <c:pt idx="4">
                  <c:v>28.257425927798092</c:v>
                </c:pt>
                <c:pt idx="5">
                  <c:v>28.257425927798092</c:v>
                </c:pt>
                <c:pt idx="6">
                  <c:v>28.257425927798092</c:v>
                </c:pt>
                <c:pt idx="7">
                  <c:v>28.257425927798092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AE-4AF1-85E9-B395DB8ADC91}"/>
            </c:ext>
          </c:extLst>
        </c:ser>
        <c:ser>
          <c:idx val="2"/>
          <c:order val="2"/>
          <c:tx>
            <c:strRef>
              <c:f>Figurer!$D$41</c:f>
              <c:strCache>
                <c:ptCount val="1"/>
                <c:pt idx="0">
                  <c:v>Elektrisk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Figurer!$A$42:$A$49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Figurer!$D$42:$D$49</c:f>
              <c:numCache>
                <c:formatCode>#,##0</c:formatCode>
                <c:ptCount val="8"/>
                <c:pt idx="0">
                  <c:v>0.72958917647058819</c:v>
                </c:pt>
                <c:pt idx="1">
                  <c:v>3.9611087228139907</c:v>
                </c:pt>
                <c:pt idx="2">
                  <c:v>11.339673158108109</c:v>
                </c:pt>
                <c:pt idx="3">
                  <c:v>11.535153973588233</c:v>
                </c:pt>
                <c:pt idx="4">
                  <c:v>11.535153973588233</c:v>
                </c:pt>
                <c:pt idx="5">
                  <c:v>11.535153973588233</c:v>
                </c:pt>
                <c:pt idx="6">
                  <c:v>12.341234973588234</c:v>
                </c:pt>
                <c:pt idx="7">
                  <c:v>12.341234973588234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AE-4AF1-85E9-B395DB8AD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2354752"/>
        <c:axId val="1265003664"/>
      </c:areaChart>
      <c:catAx>
        <c:axId val="127235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003664"/>
        <c:crosses val="autoZero"/>
        <c:auto val="1"/>
        <c:lblAlgn val="ctr"/>
        <c:lblOffset val="100"/>
        <c:noMultiLvlLbl val="0"/>
      </c:catAx>
      <c:valAx>
        <c:axId val="126500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2354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</c:f>
              <c:strCache>
                <c:ptCount val="1"/>
                <c:pt idx="0">
                  <c:v>Buss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Figurer!$A$16:$A$23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Figurer!$B$16:$B$23</c:f>
              <c:numCache>
                <c:formatCode>#,##0</c:formatCode>
                <c:ptCount val="8"/>
                <c:pt idx="0">
                  <c:v>67.675171352260591</c:v>
                </c:pt>
                <c:pt idx="1">
                  <c:v>121.56203106379664</c:v>
                </c:pt>
                <c:pt idx="2">
                  <c:v>137.34813500309076</c:v>
                </c:pt>
                <c:pt idx="3">
                  <c:v>137.34813500309076</c:v>
                </c:pt>
                <c:pt idx="4">
                  <c:v>137.34813500309076</c:v>
                </c:pt>
                <c:pt idx="5">
                  <c:v>137.34813500309076</c:v>
                </c:pt>
                <c:pt idx="6">
                  <c:v>139.26419186546073</c:v>
                </c:pt>
                <c:pt idx="7">
                  <c:v>139.26419186546073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3-4FD8-8A91-6CC320AC165A}"/>
            </c:ext>
          </c:extLst>
        </c:ser>
        <c:ser>
          <c:idx val="1"/>
          <c:order val="1"/>
          <c:tx>
            <c:strRef>
              <c:f>Figurer!$C$4</c:f>
              <c:strCache>
                <c:ptCount val="1"/>
                <c:pt idx="0">
                  <c:v>Ferge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Figurer!$A$16:$A$23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Figurer!$C$16:$C$23</c:f>
              <c:numCache>
                <c:formatCode>#,##0</c:formatCode>
                <c:ptCount val="8"/>
                <c:pt idx="0">
                  <c:v>39.11033129960866</c:v>
                </c:pt>
                <c:pt idx="1">
                  <c:v>115.40863644715238</c:v>
                </c:pt>
                <c:pt idx="2">
                  <c:v>439.81935699608931</c:v>
                </c:pt>
                <c:pt idx="3">
                  <c:v>442.86308652896935</c:v>
                </c:pt>
                <c:pt idx="4">
                  <c:v>442.86308652896935</c:v>
                </c:pt>
                <c:pt idx="5">
                  <c:v>442.86308652896935</c:v>
                </c:pt>
                <c:pt idx="6">
                  <c:v>468.20900680507378</c:v>
                </c:pt>
                <c:pt idx="7">
                  <c:v>468.20900680507378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53-4FD8-8A91-6CC320AC165A}"/>
            </c:ext>
          </c:extLst>
        </c:ser>
        <c:ser>
          <c:idx val="2"/>
          <c:order val="2"/>
          <c:tx>
            <c:strRef>
              <c:f>Figurer!$D$4</c:f>
              <c:strCache>
                <c:ptCount val="1"/>
                <c:pt idx="0">
                  <c:v>Hurtigbåt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Figurer!$A$16:$A$23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Figurer!$D$16:$D$23</c:f>
              <c:numCache>
                <c:formatCode>#,##0</c:formatCode>
                <c:ptCount val="8"/>
                <c:pt idx="0">
                  <c:v>2.895008108169991</c:v>
                </c:pt>
                <c:pt idx="1">
                  <c:v>12.995008108169991</c:v>
                </c:pt>
                <c:pt idx="2">
                  <c:v>12.995008108169991</c:v>
                </c:pt>
                <c:pt idx="3">
                  <c:v>37.727450083403198</c:v>
                </c:pt>
                <c:pt idx="4">
                  <c:v>37.727450083403198</c:v>
                </c:pt>
                <c:pt idx="5">
                  <c:v>37.727450083403198</c:v>
                </c:pt>
                <c:pt idx="6">
                  <c:v>37.727450083403198</c:v>
                </c:pt>
                <c:pt idx="7">
                  <c:v>37.727450083403198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53-4FD8-8A91-6CC320AC1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9784080"/>
        <c:axId val="1076502704"/>
      </c:areaChart>
      <c:catAx>
        <c:axId val="107978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502704"/>
        <c:crosses val="autoZero"/>
        <c:auto val="1"/>
        <c:lblAlgn val="ctr"/>
        <c:lblOffset val="100"/>
        <c:noMultiLvlLbl val="0"/>
      </c:catAx>
      <c:valAx>
        <c:axId val="10765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9784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Figurer!$B$41</c:f>
              <c:strCache>
                <c:ptCount val="1"/>
                <c:pt idx="0">
                  <c:v>Fornybare dieseldrivstoff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Figurer!$A$53:$A$60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Figurer!$B$53:$B$60</c:f>
              <c:numCache>
                <c:formatCode>#,##0</c:formatCode>
                <c:ptCount val="8"/>
                <c:pt idx="0">
                  <c:v>37.308876245769937</c:v>
                </c:pt>
                <c:pt idx="1">
                  <c:v>83.326844461289866</c:v>
                </c:pt>
                <c:pt idx="2">
                  <c:v>85.954048400583986</c:v>
                </c:pt>
                <c:pt idx="3">
                  <c:v>85.954048400583986</c:v>
                </c:pt>
                <c:pt idx="4">
                  <c:v>85.954048400583986</c:v>
                </c:pt>
                <c:pt idx="5">
                  <c:v>85.954048400583986</c:v>
                </c:pt>
                <c:pt idx="6">
                  <c:v>85.954048400583986</c:v>
                </c:pt>
                <c:pt idx="7">
                  <c:v>85.954048400583986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B-4B45-A441-990A574B2D04}"/>
            </c:ext>
          </c:extLst>
        </c:ser>
        <c:ser>
          <c:idx val="1"/>
          <c:order val="1"/>
          <c:tx>
            <c:strRef>
              <c:f>Figurer!$C$41</c:f>
              <c:strCache>
                <c:ptCount val="1"/>
                <c:pt idx="0">
                  <c:v>Biogass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Figurer!$A$53:$A$60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Figurer!$C$53:$C$60</c:f>
              <c:numCache>
                <c:formatCode>#,##0</c:formatCode>
                <c:ptCount val="8"/>
                <c:pt idx="0">
                  <c:v>30.475204813800474</c:v>
                </c:pt>
                <c:pt idx="1">
                  <c:v>32.560269983834644</c:v>
                </c:pt>
                <c:pt idx="2">
                  <c:v>33.638269983834647</c:v>
                </c:pt>
                <c:pt idx="3">
                  <c:v>33.638269983834647</c:v>
                </c:pt>
                <c:pt idx="4">
                  <c:v>33.638269983834647</c:v>
                </c:pt>
                <c:pt idx="5">
                  <c:v>33.638269983834647</c:v>
                </c:pt>
                <c:pt idx="6">
                  <c:v>33.638269983834647</c:v>
                </c:pt>
                <c:pt idx="7">
                  <c:v>33.638269983834647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7B-4B45-A441-990A574B2D04}"/>
            </c:ext>
          </c:extLst>
        </c:ser>
        <c:ser>
          <c:idx val="2"/>
          <c:order val="2"/>
          <c:tx>
            <c:strRef>
              <c:f>Figurer!$D$41</c:f>
              <c:strCache>
                <c:ptCount val="1"/>
                <c:pt idx="0">
                  <c:v>Elektrisk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Figurer!$A$53:$A$60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Figurer!$D$53:$D$60</c:f>
              <c:numCache>
                <c:formatCode>#,##0</c:formatCode>
                <c:ptCount val="8"/>
                <c:pt idx="0">
                  <c:v>41.896429700468815</c:v>
                </c:pt>
                <c:pt idx="1">
                  <c:v>134.0785611739945</c:v>
                </c:pt>
                <c:pt idx="2">
                  <c:v>470.57018172293147</c:v>
                </c:pt>
                <c:pt idx="3">
                  <c:v>498.3463532310447</c:v>
                </c:pt>
                <c:pt idx="4">
                  <c:v>498.3463532310447</c:v>
                </c:pt>
                <c:pt idx="5">
                  <c:v>498.3463532310447</c:v>
                </c:pt>
                <c:pt idx="6">
                  <c:v>525.60833036951908</c:v>
                </c:pt>
                <c:pt idx="7">
                  <c:v>525.60833036951908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7B-4B45-A441-990A574B2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2354752"/>
        <c:axId val="1265003664"/>
      </c:areaChart>
      <c:catAx>
        <c:axId val="127235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003664"/>
        <c:crosses val="autoZero"/>
        <c:auto val="1"/>
        <c:lblAlgn val="ctr"/>
        <c:lblOffset val="100"/>
        <c:noMultiLvlLbl val="0"/>
      </c:catAx>
      <c:valAx>
        <c:axId val="126500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2354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</c:f>
              <c:strCache>
                <c:ptCount val="1"/>
                <c:pt idx="0">
                  <c:v>Buss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Figurer!$A$27:$A$34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Figurer!$B$27:$B$34</c:f>
              <c:numCache>
                <c:formatCode>#,##0</c:formatCode>
                <c:ptCount val="8"/>
                <c:pt idx="0">
                  <c:v>66665.207408887058</c:v>
                </c:pt>
                <c:pt idx="1">
                  <c:v>133140.17307924642</c:v>
                </c:pt>
                <c:pt idx="2">
                  <c:v>142870.05125159936</c:v>
                </c:pt>
                <c:pt idx="3">
                  <c:v>143208.63125159935</c:v>
                </c:pt>
                <c:pt idx="4">
                  <c:v>143208.63125159935</c:v>
                </c:pt>
                <c:pt idx="5">
                  <c:v>143208.63125159935</c:v>
                </c:pt>
                <c:pt idx="6">
                  <c:v>143721.63125159935</c:v>
                </c:pt>
                <c:pt idx="7">
                  <c:v>143721.63125159935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B-486E-A050-D7D49D427F56}"/>
            </c:ext>
          </c:extLst>
        </c:ser>
        <c:ser>
          <c:idx val="1"/>
          <c:order val="1"/>
          <c:tx>
            <c:strRef>
              <c:f>Figurer!$C$4</c:f>
              <c:strCache>
                <c:ptCount val="1"/>
                <c:pt idx="0">
                  <c:v>Ferge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Figurer!$A$27:$A$34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Figurer!$C$27:$C$34</c:f>
              <c:numCache>
                <c:formatCode>#,##0</c:formatCode>
                <c:ptCount val="8"/>
                <c:pt idx="0">
                  <c:v>6292.5070265802769</c:v>
                </c:pt>
                <c:pt idx="1">
                  <c:v>21700.116574695341</c:v>
                </c:pt>
                <c:pt idx="2">
                  <c:v>85766.920585988046</c:v>
                </c:pt>
                <c:pt idx="3">
                  <c:v>86551.440816544608</c:v>
                </c:pt>
                <c:pt idx="4">
                  <c:v>86551.440816544608</c:v>
                </c:pt>
                <c:pt idx="5">
                  <c:v>86551.440816544608</c:v>
                </c:pt>
                <c:pt idx="6">
                  <c:v>95287.495371575525</c:v>
                </c:pt>
                <c:pt idx="7">
                  <c:v>95287.495371575525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FB-486E-A050-D7D49D427F56}"/>
            </c:ext>
          </c:extLst>
        </c:ser>
        <c:ser>
          <c:idx val="2"/>
          <c:order val="2"/>
          <c:tx>
            <c:strRef>
              <c:f>Figurer!$D$4</c:f>
              <c:strCache>
                <c:ptCount val="1"/>
                <c:pt idx="0">
                  <c:v>Hurtigbåt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Figurer!$A$27:$A$34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Figurer!$D$27:$D$34</c:f>
              <c:numCache>
                <c:formatCode>#,##0</c:formatCode>
                <c:ptCount val="8"/>
                <c:pt idx="0">
                  <c:v>747.65554976582825</c:v>
                </c:pt>
                <c:pt idx="1">
                  <c:v>7325.1646564440589</c:v>
                </c:pt>
                <c:pt idx="2">
                  <c:v>7325.1646564440589</c:v>
                </c:pt>
                <c:pt idx="3">
                  <c:v>7407.0066244440586</c:v>
                </c:pt>
                <c:pt idx="4">
                  <c:v>7407.0066244440586</c:v>
                </c:pt>
                <c:pt idx="5">
                  <c:v>7407.0066244440586</c:v>
                </c:pt>
                <c:pt idx="6">
                  <c:v>7407.0066244440586</c:v>
                </c:pt>
                <c:pt idx="7">
                  <c:v>7407.0066244440586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FB-486E-A050-D7D49D427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9784080"/>
        <c:axId val="1076502704"/>
      </c:areaChart>
      <c:catAx>
        <c:axId val="107978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502704"/>
        <c:crosses val="autoZero"/>
        <c:auto val="1"/>
        <c:lblAlgn val="ctr"/>
        <c:lblOffset val="100"/>
        <c:noMultiLvlLbl val="0"/>
      </c:catAx>
      <c:valAx>
        <c:axId val="10765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97840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Figurer!$B$41</c:f>
              <c:strCache>
                <c:ptCount val="1"/>
                <c:pt idx="0">
                  <c:v>Fornybare dieseldrivstoff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Figurer!$A$64:$A$71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Figurer!$B$64:$B$71</c:f>
              <c:numCache>
                <c:formatCode>#,##0</c:formatCode>
                <c:ptCount val="8"/>
                <c:pt idx="0">
                  <c:v>48053.451605965827</c:v>
                </c:pt>
                <c:pt idx="1">
                  <c:v>104959.32654367381</c:v>
                </c:pt>
                <c:pt idx="2">
                  <c:v>108256.18471602675</c:v>
                </c:pt>
                <c:pt idx="3">
                  <c:v>108594.76471602675</c:v>
                </c:pt>
                <c:pt idx="4">
                  <c:v>108594.76471602675</c:v>
                </c:pt>
                <c:pt idx="5">
                  <c:v>108594.76471602675</c:v>
                </c:pt>
                <c:pt idx="6">
                  <c:v>108594.76471602675</c:v>
                </c:pt>
                <c:pt idx="7">
                  <c:v>108594.76471602675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8-44A8-AAD9-B90453AE98CE}"/>
            </c:ext>
          </c:extLst>
        </c:ser>
        <c:ser>
          <c:idx val="1"/>
          <c:order val="1"/>
          <c:tx>
            <c:strRef>
              <c:f>Figurer!$C$41</c:f>
              <c:strCache>
                <c:ptCount val="1"/>
                <c:pt idx="0">
                  <c:v>Biogass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Figurer!$A$64:$A$71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Figurer!$C$64:$C$71</c:f>
              <c:numCache>
                <c:formatCode>#,##0</c:formatCode>
                <c:ptCount val="8"/>
                <c:pt idx="0">
                  <c:v>18918.23135268706</c:v>
                </c:pt>
                <c:pt idx="1">
                  <c:v>26181.276367678951</c:v>
                </c:pt>
                <c:pt idx="2">
                  <c:v>26971.296367678951</c:v>
                </c:pt>
                <c:pt idx="3">
                  <c:v>26971.296367678951</c:v>
                </c:pt>
                <c:pt idx="4">
                  <c:v>26971.296367678951</c:v>
                </c:pt>
                <c:pt idx="5">
                  <c:v>26971.296367678951</c:v>
                </c:pt>
                <c:pt idx="6">
                  <c:v>26971.296367678951</c:v>
                </c:pt>
                <c:pt idx="7">
                  <c:v>26971.296367678951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8-44A8-AAD9-B90453AE98CE}"/>
            </c:ext>
          </c:extLst>
        </c:ser>
        <c:ser>
          <c:idx val="2"/>
          <c:order val="2"/>
          <c:tx>
            <c:strRef>
              <c:f>Figurer!$D$41</c:f>
              <c:strCache>
                <c:ptCount val="1"/>
                <c:pt idx="0">
                  <c:v>Elektrisk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Figurer!$A$64:$A$71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Figurer!$D$64:$D$71</c:f>
              <c:numCache>
                <c:formatCode>#,##0</c:formatCode>
                <c:ptCount val="8"/>
                <c:pt idx="0">
                  <c:v>6733.6870265802772</c:v>
                </c:pt>
                <c:pt idx="1">
                  <c:v>31024.851399033039</c:v>
                </c:pt>
                <c:pt idx="2">
                  <c:v>100734.65541032574</c:v>
                </c:pt>
                <c:pt idx="3">
                  <c:v>101601.01760888231</c:v>
                </c:pt>
                <c:pt idx="4">
                  <c:v>101601.01760888231</c:v>
                </c:pt>
                <c:pt idx="5">
                  <c:v>101601.01760888231</c:v>
                </c:pt>
                <c:pt idx="6">
                  <c:v>110850.07216391322</c:v>
                </c:pt>
                <c:pt idx="7">
                  <c:v>110850.07216391322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8-44A8-AAD9-B90453AE9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2354752"/>
        <c:axId val="1265003664"/>
      </c:areaChart>
      <c:catAx>
        <c:axId val="127235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003664"/>
        <c:crosses val="autoZero"/>
        <c:auto val="1"/>
        <c:lblAlgn val="ctr"/>
        <c:lblOffset val="100"/>
        <c:noMultiLvlLbl val="0"/>
      </c:catAx>
      <c:valAx>
        <c:axId val="126500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2354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'Framtidige kostnader'!$AK$3</c:f>
              <c:strCache>
                <c:ptCount val="1"/>
                <c:pt idx="0">
                  <c:v>Høy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941100"/>
              </a:solidFill>
              <a:ln w="9525">
                <a:noFill/>
              </a:ln>
              <a:effectLst/>
            </c:spPr>
          </c:marker>
          <c:cat>
            <c:numRef>
              <c:f>'Framtidige kostnader'!$X$53:$X$64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'Framtidige kostnader'!$AK$53:$AK$64</c:f>
              <c:numCache>
                <c:formatCode>#,##0</c:formatCode>
                <c:ptCount val="12"/>
                <c:pt idx="0">
                  <c:v>322.20057561911898</c:v>
                </c:pt>
                <c:pt idx="1">
                  <c:v>815.53705647944025</c:v>
                </c:pt>
                <c:pt idx="2">
                  <c:v>977.90836384045974</c:v>
                </c:pt>
                <c:pt idx="3">
                  <c:v>1029.1740551703804</c:v>
                </c:pt>
                <c:pt idx="4">
                  <c:v>1050.1618303220484</c:v>
                </c:pt>
                <c:pt idx="5">
                  <c:v>1141.4874536781613</c:v>
                </c:pt>
                <c:pt idx="6">
                  <c:v>1290.7858186396829</c:v>
                </c:pt>
                <c:pt idx="7">
                  <c:v>1314.7561692287932</c:v>
                </c:pt>
                <c:pt idx="8">
                  <c:v>1332.639841279949</c:v>
                </c:pt>
                <c:pt idx="9">
                  <c:v>1335.8896809378759</c:v>
                </c:pt>
                <c:pt idx="10">
                  <c:v>1336.9729608238515</c:v>
                </c:pt>
                <c:pt idx="11">
                  <c:v>1336.9729608238515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4-4585-9579-4B75CF6D011F}"/>
            </c:ext>
          </c:extLst>
        </c:ser>
        <c:ser>
          <c:idx val="1"/>
          <c:order val="1"/>
          <c:tx>
            <c:strRef>
              <c:f>'Framtidige kostnader'!$AL$3</c:f>
              <c:strCache>
                <c:ptCount val="1"/>
                <c:pt idx="0">
                  <c:v>Lav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A6B340"/>
              </a:solidFill>
              <a:ln w="9525">
                <a:noFill/>
              </a:ln>
              <a:effectLst/>
            </c:spPr>
          </c:marker>
          <c:cat>
            <c:numRef>
              <c:f>'Framtidige kostnader'!$X$53:$X$64</c:f>
              <c:numCache>
                <c:formatCode>General</c:formatCode>
                <c:ptCount val="12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</c:numCache>
            </c:numRef>
          </c:cat>
          <c:val>
            <c:numRef>
              <c:f>'Framtidige kostnader'!$AL$53:$AL$64</c:f>
              <c:numCache>
                <c:formatCode>#,##0</c:formatCode>
                <c:ptCount val="12"/>
                <c:pt idx="0">
                  <c:v>293.95330419054756</c:v>
                </c:pt>
                <c:pt idx="1">
                  <c:v>706.32614559005344</c:v>
                </c:pt>
                <c:pt idx="2">
                  <c:v>775.65052959546563</c:v>
                </c:pt>
                <c:pt idx="3">
                  <c:v>783.63914775556282</c:v>
                </c:pt>
                <c:pt idx="4">
                  <c:v>787.29706600131965</c:v>
                </c:pt>
                <c:pt idx="5">
                  <c:v>825.67964985645358</c:v>
                </c:pt>
                <c:pt idx="6">
                  <c:v>852.41613498708705</c:v>
                </c:pt>
                <c:pt idx="7">
                  <c:v>855.50605683469871</c:v>
                </c:pt>
                <c:pt idx="8">
                  <c:v>857.25990031821391</c:v>
                </c:pt>
                <c:pt idx="9">
                  <c:v>857.53845800317902</c:v>
                </c:pt>
                <c:pt idx="10">
                  <c:v>857.58488428400665</c:v>
                </c:pt>
                <c:pt idx="11">
                  <c:v>857.58488428400665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04-4585-9579-4B75CF6D0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hiLowLines>
        <c:marker val="1"/>
        <c:smooth val="0"/>
        <c:axId val="925738352"/>
        <c:axId val="556588416"/>
      </c:lineChart>
      <c:catAx>
        <c:axId val="92573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588416"/>
        <c:crosses val="autoZero"/>
        <c:auto val="1"/>
        <c:lblAlgn val="ctr"/>
        <c:lblOffset val="100"/>
        <c:noMultiLvlLbl val="0"/>
      </c:catAx>
      <c:valAx>
        <c:axId val="55658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73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D08A8-A816-4782-BE87-44EB7AED2680}" type="datetimeFigureOut">
              <a:rPr lang="nb-NO" smtClean="0"/>
              <a:t>02.04.2019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502BE-D341-4C63-8182-9BF5CE6340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768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0D18D-C702-4BF6-B811-19DED017F83F}" type="datetimeFigureOut">
              <a:rPr lang="en-GB" smtClean="0"/>
              <a:t>02/04/2019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4AADD-E2E8-4BC2-A45F-A2A2ADCED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74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4AADD-E2E8-4BC2-A45F-A2A2ADCED3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19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9" y="247275"/>
            <a:ext cx="8914814" cy="479462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6" b="44674"/>
          <a:stretch/>
        </p:blipFill>
        <p:spPr>
          <a:xfrm>
            <a:off x="125999" y="1455738"/>
            <a:ext cx="8914814" cy="1174250"/>
          </a:xfrm>
          <a:prstGeom prst="rect">
            <a:avLst/>
          </a:prstGeom>
        </p:spPr>
      </p:pic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49648" y="2383437"/>
            <a:ext cx="8419598" cy="440909"/>
          </a:xfrm>
          <a:prstGeom prst="rect">
            <a:avLst/>
          </a:prstGeom>
        </p:spPr>
        <p:txBody>
          <a:bodyPr/>
          <a:lstStyle>
            <a:lvl1pPr algn="ctr">
              <a:defRPr b="0" i="0" cap="all" spc="15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10"/>
          </p:nvPr>
        </p:nvSpPr>
        <p:spPr>
          <a:xfrm>
            <a:off x="1625029" y="3024265"/>
            <a:ext cx="5868591" cy="11750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b="0" spc="23" baseline="0">
                <a:solidFill>
                  <a:schemeClr val="bg1"/>
                </a:solidFill>
              </a:defRPr>
            </a:lvl1pPr>
            <a:lvl2pPr marL="2381" indent="0" algn="ctr">
              <a:lnSpc>
                <a:spcPct val="100000"/>
              </a:lnSpc>
              <a:spcBef>
                <a:spcPts val="1875"/>
              </a:spcBef>
              <a:buFontTx/>
              <a:buNone/>
              <a:tabLst/>
              <a:defRPr sz="900">
                <a:solidFill>
                  <a:schemeClr val="bg1"/>
                </a:solidFill>
              </a:defRPr>
            </a:lvl2pPr>
            <a:lvl3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3pPr>
            <a:lvl4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4pPr>
            <a:lvl5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750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31" b="1"/>
          <a:stretch/>
        </p:blipFill>
        <p:spPr>
          <a:xfrm>
            <a:off x="125999" y="4650237"/>
            <a:ext cx="8914814" cy="391664"/>
          </a:xfrm>
          <a:prstGeom prst="rect">
            <a:avLst/>
          </a:prstGeom>
        </p:spPr>
      </p:pic>
      <p:sp>
        <p:nvSpPr>
          <p:cNvPr id="12" name="Plassholder for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118048" y="4650236"/>
            <a:ext cx="5868591" cy="394341"/>
          </a:xfrm>
          <a:prstGeom prst="rect">
            <a:avLst/>
          </a:prstGeom>
        </p:spPr>
        <p:txBody>
          <a:bodyPr wrap="none" lIns="108000" tIns="72000" anchor="t" anchorCtr="0">
            <a:noAutofit/>
          </a:bodyPr>
          <a:lstStyle>
            <a:lvl1pPr marL="0" indent="0" algn="l">
              <a:buNone/>
              <a:defRPr sz="1100" b="0" cap="all" spc="150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750" baseline="0">
                <a:solidFill>
                  <a:schemeClr val="bg1"/>
                </a:solidFill>
              </a:defRPr>
            </a:lvl2pPr>
            <a:lvl3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3pPr>
            <a:lvl4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4pPr>
            <a:lvl5pPr marL="2381" indent="0" algn="ctr">
              <a:buFontTx/>
              <a:buNone/>
              <a:tabLst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Sett inn tittel</a:t>
            </a:r>
          </a:p>
          <a:p>
            <a:pPr lvl="1"/>
            <a:r>
              <a:rPr lang="nb-NO" dirty="0"/>
              <a:t>Sett inn navn, dato etc.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26"/>
          <a:stretch/>
        </p:blipFill>
        <p:spPr>
          <a:xfrm>
            <a:off x="125999" y="247275"/>
            <a:ext cx="8914814" cy="924113"/>
          </a:xfrm>
          <a:prstGeom prst="rect">
            <a:avLst/>
          </a:prstGeom>
        </p:spPr>
      </p:pic>
      <p:sp>
        <p:nvSpPr>
          <p:cNvPr id="6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126000" y="1455739"/>
            <a:ext cx="8914814" cy="314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82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6"/>
          <p:cNvSpPr>
            <a:spLocks noGrp="1"/>
          </p:cNvSpPr>
          <p:nvPr>
            <p:ph type="body" sz="quarter" idx="16" hasCustomPrompt="1"/>
          </p:nvPr>
        </p:nvSpPr>
        <p:spPr>
          <a:xfrm>
            <a:off x="963266" y="735014"/>
            <a:ext cx="7217467" cy="399732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tabLst/>
              <a:defRPr sz="3600" b="1" baseline="0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tabLst/>
              <a:defRPr sz="135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inn tema/kapittel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2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-28575" y="610002"/>
            <a:ext cx="9186863" cy="4564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26295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DF45-64A6-F04F-9F17-296EC321A6D3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201266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 userDrawn="1"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67695" y="1455738"/>
            <a:ext cx="8219104" cy="32758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509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 userDrawn="1"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67695" y="735014"/>
            <a:ext cx="8219104" cy="399653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0E67170-BACA-0948-872C-023798A4F67F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7048500" y="1455739"/>
            <a:ext cx="1636713" cy="32758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16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3" name="Plassholder for innhold 6"/>
          <p:cNvSpPr>
            <a:spLocks noGrp="1"/>
          </p:cNvSpPr>
          <p:nvPr>
            <p:ph sz="quarter" idx="22" hasCustomPrompt="1"/>
          </p:nvPr>
        </p:nvSpPr>
        <p:spPr>
          <a:xfrm>
            <a:off x="467695" y="1455738"/>
            <a:ext cx="6394138" cy="32758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45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 userDrawn="1"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933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 userDrawn="1"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735014"/>
            <a:ext cx="3969544" cy="39965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735014"/>
            <a:ext cx="3969544" cy="39965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 userDrawn="1"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51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9479" y="1455738"/>
            <a:ext cx="3969544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467918" y="735014"/>
            <a:ext cx="3969146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4714875" y="735013"/>
            <a:ext cx="3970338" cy="61277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Headline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981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4900" y="1455738"/>
            <a:ext cx="3969544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17256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4717256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7726741" y="1455738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7725947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50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5" pos="5471" userDrawn="1">
          <p15:clr>
            <a:srgbClr val="FBAE40"/>
          </p15:clr>
        </p15:guide>
        <p15:guide id="6" pos="295" userDrawn="1">
          <p15:clr>
            <a:srgbClr val="FBAE40"/>
          </p15:clr>
        </p15:guide>
        <p15:guide id="7" orient="horz" pos="298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70176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470176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3479661" y="1455738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3478867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8" name="Plassholder for innhold 6"/>
          <p:cNvSpPr>
            <a:spLocks noGrp="1"/>
          </p:cNvSpPr>
          <p:nvPr>
            <p:ph sz="quarter" idx="23" hasCustomPrompt="1"/>
          </p:nvPr>
        </p:nvSpPr>
        <p:spPr>
          <a:xfrm>
            <a:off x="4718843" y="1455738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9" name="Plassholder for innhold 6"/>
          <p:cNvSpPr>
            <a:spLocks noGrp="1"/>
          </p:cNvSpPr>
          <p:nvPr>
            <p:ph sz="quarter" idx="24" hasCustomPrompt="1"/>
          </p:nvPr>
        </p:nvSpPr>
        <p:spPr>
          <a:xfrm>
            <a:off x="4718843" y="3224649"/>
            <a:ext cx="2891334" cy="15068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0" name="Plassholder for tekst 15"/>
          <p:cNvSpPr>
            <a:spLocks noGrp="1"/>
          </p:cNvSpPr>
          <p:nvPr>
            <p:ph type="body" sz="quarter" idx="25" hasCustomPrompt="1"/>
          </p:nvPr>
        </p:nvSpPr>
        <p:spPr>
          <a:xfrm>
            <a:off x="7727534" y="1455737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2" name="Plassholder for tekst 15"/>
          <p:cNvSpPr>
            <a:spLocks noGrp="1"/>
          </p:cNvSpPr>
          <p:nvPr>
            <p:ph type="body" sz="quarter" idx="27" hasCustomPrompt="1"/>
          </p:nvPr>
        </p:nvSpPr>
        <p:spPr>
          <a:xfrm>
            <a:off x="7727534" y="3224649"/>
            <a:ext cx="958472" cy="15068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190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5" pos="5471">
          <p15:clr>
            <a:srgbClr val="FBAE40"/>
          </p15:clr>
        </p15:guide>
        <p15:guide id="6" pos="295">
          <p15:clr>
            <a:srgbClr val="FBAE40"/>
          </p15:clr>
        </p15:guide>
        <p15:guide id="7" orient="horz" pos="298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Rett linje 13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467696" y="1455738"/>
            <a:ext cx="2713968" cy="32758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3439716" y="1995688"/>
            <a:ext cx="5245497" cy="2735857"/>
          </a:xfrm>
          <a:prstGeom prst="rect">
            <a:avLst/>
          </a:prstGeom>
        </p:spPr>
        <p:txBody>
          <a:bodyPr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15" name="Bild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3439716" y="1455738"/>
            <a:ext cx="3968751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349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271396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3440243" y="1455738"/>
            <a:ext cx="5244970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17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271396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3440242" y="1455738"/>
            <a:ext cx="4168348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7726741" y="1455738"/>
            <a:ext cx="958472" cy="32758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58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467695" y="1455738"/>
            <a:ext cx="5412197" cy="3275806"/>
          </a:xfrm>
          <a:prstGeom prst="rect">
            <a:avLst/>
          </a:prstGeo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138472" y="2147013"/>
            <a:ext cx="2548328" cy="25845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19" hasCustomPrompt="1"/>
          </p:nvPr>
        </p:nvSpPr>
        <p:spPr>
          <a:xfrm>
            <a:off x="6138471" y="1455738"/>
            <a:ext cx="2545947" cy="5833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28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4717799" y="1995686"/>
            <a:ext cx="3969544" cy="2735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cxnSp>
        <p:nvCxnSpPr>
          <p:cNvPr id="13" name="Rett linje 12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4717799" y="1455737"/>
            <a:ext cx="3966620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467519" y="1455739"/>
            <a:ext cx="3969544" cy="32758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2" name="Bilde 2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3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4860331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6"/>
          <p:cNvSpPr>
            <a:spLocks noGrp="1"/>
          </p:cNvSpPr>
          <p:nvPr>
            <p:ph sz="quarter" idx="19"/>
          </p:nvPr>
        </p:nvSpPr>
        <p:spPr>
          <a:xfrm>
            <a:off x="467519" y="1996482"/>
            <a:ext cx="3969544" cy="2735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20"/>
          </p:nvPr>
        </p:nvSpPr>
        <p:spPr>
          <a:xfrm>
            <a:off x="4718049" y="1996482"/>
            <a:ext cx="3968751" cy="27358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3" name="Bilde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2274" y="-12276"/>
            <a:ext cx="9182548" cy="573733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title" hasCustomPrompt="1"/>
          </p:nvPr>
        </p:nvSpPr>
        <p:spPr>
          <a:xfrm>
            <a:off x="467917" y="735014"/>
            <a:ext cx="8218883" cy="612774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6992912" cy="561975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1500" b="0" cap="all" spc="75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467519" y="1455617"/>
            <a:ext cx="3961209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4718049" y="1455617"/>
            <a:ext cx="3968751" cy="432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900" b="1">
                <a:solidFill>
                  <a:schemeClr val="accent1"/>
                </a:solidFill>
              </a:defRPr>
            </a:lvl1pPr>
            <a:lvl2pPr marL="0" indent="0">
              <a:lnSpc>
                <a:spcPts val="1200"/>
              </a:lnSpc>
              <a:spcBef>
                <a:spcPts val="0"/>
              </a:spcBef>
              <a:buFontTx/>
              <a:buNone/>
              <a:tabLst/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763" indent="0">
              <a:buFontTx/>
              <a:buNone/>
              <a:tabLst/>
              <a:defRPr sz="1200" b="0"/>
            </a:lvl3pPr>
            <a:lvl4pPr marL="4763" indent="0">
              <a:buFontTx/>
              <a:buNone/>
              <a:tabLst/>
              <a:defRPr sz="1200" b="0"/>
            </a:lvl4pPr>
            <a:lvl5pPr marL="4763" indent="0">
              <a:buFontTx/>
              <a:buNone/>
              <a:tabLst/>
              <a:defRPr sz="12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r>
              <a:rPr lang="nb-NO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85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723886735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6541" y="4860331"/>
            <a:ext cx="2414818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50" cap="all" spc="225" baseline="0">
                <a:solidFill>
                  <a:schemeClr val="accent1"/>
                </a:solidFill>
              </a:defRPr>
            </a:lvl1pPr>
          </a:lstStyle>
          <a:p>
            <a:fld id="{1251E318-318D-3D4A-A940-EAC0044E53F6}" type="datetime1">
              <a:rPr lang="nb-NO" smtClean="0"/>
              <a:t>02.04.2019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695" y="4860331"/>
            <a:ext cx="3707754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50" cap="all" spc="150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Menon Economics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8384" y="4860331"/>
            <a:ext cx="858416" cy="278407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750" spc="150" baseline="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 </a:t>
            </a:r>
            <a:fld id="{4B4A0E1B-6928-413F-B10B-EA3BF5B40920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569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3" r:id="rId3"/>
    <p:sldLayoutId id="2147483719" r:id="rId4"/>
    <p:sldLayoutId id="2147483729" r:id="rId5"/>
    <p:sldLayoutId id="2147483708" r:id="rId6"/>
    <p:sldLayoutId id="2147483735" r:id="rId7"/>
    <p:sldLayoutId id="2147483731" r:id="rId8"/>
    <p:sldLayoutId id="2147483689" r:id="rId9"/>
    <p:sldLayoutId id="2147483736" r:id="rId10"/>
    <p:sldLayoutId id="2147483732" r:id="rId11"/>
    <p:sldLayoutId id="2147483710" r:id="rId12"/>
    <p:sldLayoutId id="2147483734" r:id="rId13"/>
    <p:sldLayoutId id="2147483715" r:id="rId14"/>
    <p:sldLayoutId id="2147483711" r:id="rId15"/>
    <p:sldLayoutId id="2147483733" r:id="rId16"/>
    <p:sldLayoutId id="2147483712" r:id="rId17"/>
    <p:sldLayoutId id="2147483714" r:id="rId18"/>
    <p:sldLayoutId id="214748371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200" b="1" i="0" kern="1200">
          <a:solidFill>
            <a:schemeClr val="accent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80975" indent="-180975" algn="l" defTabSz="6858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charset="0"/>
        <a:buChar char="•"/>
        <a:tabLst/>
        <a:defRPr sz="18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1pPr>
      <a:lvl2pPr marL="311150" indent="-130175" algn="l" defTabSz="685800" rtl="0" eaLnBrk="1" latinLnBrk="0" hangingPunct="1">
        <a:lnSpc>
          <a:spcPct val="100000"/>
        </a:lnSpc>
        <a:spcBef>
          <a:spcPts val="300"/>
        </a:spcBef>
        <a:buClrTx/>
        <a:buSzPct val="100000"/>
        <a:buFont typeface=".AppleSystemUIFont" charset="-120"/>
        <a:buChar char="‑"/>
        <a:tabLst/>
        <a:defRPr sz="15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2pPr>
      <a:lvl3pPr marL="447675" indent="-136525" algn="l" defTabSz="685800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‑"/>
        <a:tabLst/>
        <a:defRPr sz="1300" b="0" i="1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3pPr>
      <a:lvl4pPr marL="577850" indent="-130175" algn="l" defTabSz="685800" rtl="0" eaLnBrk="1" latinLnBrk="0" hangingPunct="1">
        <a:lnSpc>
          <a:spcPct val="100000"/>
        </a:lnSpc>
        <a:spcBef>
          <a:spcPts val="300"/>
        </a:spcBef>
        <a:buFont typeface=".AppleSystemUIFont" charset="-120"/>
        <a:buChar char="‑"/>
        <a:tabLst/>
        <a:defRPr sz="11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4pPr>
      <a:lvl5pPr marL="6350" indent="0" algn="l" defTabSz="685800" rtl="0" eaLnBrk="1" latinLnBrk="0" hangingPunct="1">
        <a:lnSpc>
          <a:spcPct val="100000"/>
        </a:lnSpc>
        <a:spcBef>
          <a:spcPts val="1000"/>
        </a:spcBef>
        <a:buFont typeface=".AppleSystemUIFont" charset="-120"/>
        <a:buNone/>
        <a:tabLst/>
        <a:defRPr sz="9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9" orient="horz" pos="463" userDrawn="1">
          <p15:clr>
            <a:srgbClr val="F26B43"/>
          </p15:clr>
        </p15:guide>
        <p15:guide id="10" orient="horz" pos="849" userDrawn="1">
          <p15:clr>
            <a:srgbClr val="F26B43"/>
          </p15:clr>
        </p15:guide>
        <p15:guide id="11" orient="horz" pos="917" userDrawn="1">
          <p15:clr>
            <a:srgbClr val="F26B43"/>
          </p15:clr>
        </p15:guide>
        <p15:guide id="12" orient="horz" pos="2981" userDrawn="1">
          <p15:clr>
            <a:srgbClr val="F26B43"/>
          </p15:clr>
        </p15:guide>
        <p15:guide id="13" pos="295" userDrawn="1">
          <p15:clr>
            <a:srgbClr val="F26B43"/>
          </p15:clr>
        </p15:guide>
        <p15:guide id="14" pos="5471" userDrawn="1">
          <p15:clr>
            <a:srgbClr val="F26B43"/>
          </p15:clr>
        </p15:guide>
        <p15:guide id="15" pos="2795" userDrawn="1">
          <p15:clr>
            <a:srgbClr val="F26B43"/>
          </p15:clr>
        </p15:guide>
        <p15:guide id="16" pos="2970" userDrawn="1">
          <p15:clr>
            <a:srgbClr val="F26B43"/>
          </p15:clr>
        </p15:guide>
        <p15:guide id="17" pos="75" userDrawn="1">
          <p15:clr>
            <a:srgbClr val="F26B43"/>
          </p15:clr>
        </p15:guide>
        <p15:guide id="18" pos="5695" userDrawn="1">
          <p15:clr>
            <a:srgbClr val="F26B43"/>
          </p15:clr>
        </p15:guide>
        <p15:guide id="19" orient="horz" pos="31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Kostnader ved overgang til fossilfri kollektivtransport</a:t>
            </a:r>
            <a:endParaRPr lang="en-GB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Av Øyvind N. Handberg, Rolf Hagman, Annegrete Bruvoll, Tale Ørving, Siri Voll Dombu og Heidi Ulstein</a:t>
            </a:r>
          </a:p>
          <a:p>
            <a:endParaRPr lang="nb-NO" dirty="0"/>
          </a:p>
          <a:p>
            <a:r>
              <a:rPr lang="nb-NO" dirty="0"/>
              <a:t>April 2019</a:t>
            </a:r>
          </a:p>
        </p:txBody>
      </p:sp>
      <p:pic>
        <p:nvPicPr>
          <p:cNvPr id="4098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02472712-596E-41C0-8CC9-6860DBDE8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982" y="542836"/>
            <a:ext cx="1179357" cy="6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ilderesultat for tÃ¸i logo">
            <a:extLst>
              <a:ext uri="{FF2B5EF4-FFF2-40B4-BE49-F238E27FC236}">
                <a16:creationId xmlns:a16="http://schemas.microsoft.com/office/drawing/2014/main" id="{908BCC17-B49A-4B6F-840E-EF0F9933EE9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1" b="28076"/>
          <a:stretch/>
        </p:blipFill>
        <p:spPr bwMode="auto">
          <a:xfrm>
            <a:off x="2662618" y="542836"/>
            <a:ext cx="1264401" cy="605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13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66AFD-7D64-42CC-AD35-7AFEC0F8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Bakgrunn</a:t>
            </a:r>
            <a:endParaRPr lang="en-GB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CC375-09AD-4072-AA7C-66C0C85CEE5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nb-NO" dirty="0"/>
              <a:t>Norge har nasjonale mål om å redusere klimagassutslipp, som også omfatter transportsektoren.</a:t>
            </a:r>
          </a:p>
          <a:p>
            <a:r>
              <a:rPr lang="nb-NO" dirty="0"/>
              <a:t>Som ansvarlig for kollektivtransport utenom tog og riksveiferger, har kommunesektoren i Norge en viktig rolle å spille for å redusere klimagassutslipp fra kollektivtransport.</a:t>
            </a:r>
          </a:p>
          <a:p>
            <a:r>
              <a:rPr lang="nb-NO" dirty="0"/>
              <a:t>Denne utredningen sammenstiller fylkeskommunenes kostnader ved omlegging av kollektivtransport fra konvensjonelle drivstoff til fossilfrie alternativer.</a:t>
            </a:r>
          </a:p>
          <a:p>
            <a:pPr lvl="1"/>
            <a:r>
              <a:rPr lang="nb-NO" dirty="0"/>
              <a:t>Innfasede og vedtatte fossilfrie samband og ruter.</a:t>
            </a:r>
          </a:p>
          <a:p>
            <a:pPr lvl="1"/>
            <a:r>
              <a:rPr lang="nb-NO" dirty="0"/>
              <a:t>Framtidige, ikke vedtatte planer for å kutte resterende klimagassutslipp.</a:t>
            </a:r>
            <a:endParaRPr lang="en-GB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82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66AFD-7D64-42CC-AD35-7AFEC0F8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Utslipp av klimagasser fra rutegående transport i fylkeskommunal regi etter transportmiddel, tCO</a:t>
            </a:r>
            <a:r>
              <a:rPr lang="nb-NO" sz="2000" baseline="-25000" dirty="0"/>
              <a:t>2</a:t>
            </a:r>
            <a:r>
              <a:rPr lang="nb-NO" sz="2000" dirty="0"/>
              <a:t>e i 2016 (Menon, DNV GL og TØI 2018a, s. 4)</a:t>
            </a:r>
            <a:endParaRPr lang="en-GB" sz="2000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7F8B390-29FB-4B03-9372-6744BA90C432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3135425410"/>
              </p:ext>
            </p:extLst>
          </p:nvPr>
        </p:nvGraphicFramePr>
        <p:xfrm>
          <a:off x="468313" y="1455738"/>
          <a:ext cx="8218487" cy="290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1E130CF-1221-464E-95A6-BFB5C1855082}"/>
              </a:ext>
            </a:extLst>
          </p:cNvPr>
          <p:cNvSpPr/>
          <p:nvPr/>
        </p:nvSpPr>
        <p:spPr>
          <a:xfrm>
            <a:off x="412595" y="4357897"/>
            <a:ext cx="821848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1000"/>
              </a:spcAft>
            </a:pPr>
            <a:r>
              <a:rPr lang="nb-NO" sz="900" i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nb-NO" sz="9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Utslippstallet fra fergetrafikken i Møre og Romsdal er korrigert fra 117 tusen tCO</a:t>
            </a:r>
            <a:r>
              <a:rPr lang="nb-NO" sz="900" i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nb-NO" sz="9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til 61 tusen tCO</a:t>
            </a:r>
            <a:r>
              <a:rPr lang="nb-NO" sz="900" i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nb-NO" sz="9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sammenlignet med beregningene av Menon, DNV GL og TØI (2018a), etter innspill fra fylkeskommunen.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8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66AFD-7D64-42CC-AD35-7AFEC0F8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Antallet anbudskontrakter (opsjoner ikke inkludert) som utløper i årene 2019-2030. Kilde: Kollektivtrafikk­foreningens markedsoversikter</a:t>
            </a:r>
            <a:endParaRPr lang="en-GB" sz="1800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BD1AED9-207E-4F33-9D47-9B843801D197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2820108997"/>
              </p:ext>
            </p:extLst>
          </p:nvPr>
        </p:nvGraphicFramePr>
        <p:xfrm>
          <a:off x="468313" y="1455738"/>
          <a:ext cx="8218487" cy="1938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B446618-636A-4760-A2F8-2A4A52897786}"/>
              </a:ext>
            </a:extLst>
          </p:cNvPr>
          <p:cNvSpPr/>
          <p:nvPr/>
        </p:nvSpPr>
        <p:spPr>
          <a:xfrm>
            <a:off x="608856" y="3708723"/>
            <a:ext cx="7803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stort antall anbudskontrakter utløper i 2019 og 2020, særlig for ferge og hurtigbåter. Flere av disse er satt i drift eller vedtatt satt i drift med fossilfrie teknologier, men som vi viser i denne utredningen utgjør disse bare en mindre andel av de 134 kontraktene som utløper i 2019 og 2020.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404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66AFD-7D64-42CC-AD35-7AFEC0F8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285" y="1540186"/>
            <a:ext cx="3724941" cy="1836736"/>
          </a:xfrm>
          <a:prstGeom prst="rect">
            <a:avLst/>
          </a:prstGeom>
        </p:spPr>
        <p:txBody>
          <a:bodyPr/>
          <a:lstStyle/>
          <a:p>
            <a:r>
              <a:rPr lang="nb-NO" sz="1600" dirty="0"/>
              <a:t>Vedtatt innfasing av fossilfritt trafikkarbeid (mill. kjøretøy/fartøy-km per år), fordelt på transportmidler</a:t>
            </a:r>
            <a:endParaRPr lang="en-GB" sz="16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508204-A8AF-413F-903D-12E8711CE2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55019" y="1200933"/>
            <a:ext cx="3724941" cy="1257621"/>
          </a:xfrm>
        </p:spPr>
        <p:txBody>
          <a:bodyPr>
            <a:noAutofit/>
          </a:bodyPr>
          <a:lstStyle/>
          <a:p>
            <a:r>
              <a:rPr lang="nb-NO" sz="1600" dirty="0"/>
              <a:t>Vedtatt innfasing av fossilfritt trafikkarbeid (mill. kjøretøy/fartøy-km per år), fordelt på energibærere</a:t>
            </a:r>
            <a:endParaRPr lang="en-GB" sz="1600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614589D5-C200-4813-A3BD-EEFBE25BB86F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189120329"/>
              </p:ext>
            </p:extLst>
          </p:nvPr>
        </p:nvGraphicFramePr>
        <p:xfrm>
          <a:off x="468313" y="2506794"/>
          <a:ext cx="396875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CE394EA2-3480-4F41-A0A7-C4F3F996955D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3609365182"/>
              </p:ext>
            </p:extLst>
          </p:nvPr>
        </p:nvGraphicFramePr>
        <p:xfrm>
          <a:off x="4716463" y="2506794"/>
          <a:ext cx="396875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708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508204-A8AF-413F-903D-12E8711CE2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16082" y="1249172"/>
            <a:ext cx="4240578" cy="1257621"/>
          </a:xfrm>
        </p:spPr>
        <p:txBody>
          <a:bodyPr>
            <a:noAutofit/>
          </a:bodyPr>
          <a:lstStyle/>
          <a:p>
            <a:r>
              <a:rPr lang="nb-NO" sz="1600" dirty="0"/>
              <a:t>Anslåtte årlige bedriftsøkonomiske merkostnader for fylkeskommunene ved allerede innfaset eller vedtatt innfasing av fossilfri kollektivtransport (mill. 2019-kr), fordelt på energibærere</a:t>
            </a:r>
            <a:endParaRPr lang="en-GB" sz="1600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ED5E1E0-FD92-419B-8288-E699270601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203237"/>
              </p:ext>
            </p:extLst>
          </p:nvPr>
        </p:nvGraphicFramePr>
        <p:xfrm>
          <a:off x="278301" y="2506794"/>
          <a:ext cx="3960000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C7019FC-FE43-4AB7-AED1-EF505089E3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0494193"/>
              </p:ext>
            </p:extLst>
          </p:nvPr>
        </p:nvGraphicFramePr>
        <p:xfrm>
          <a:off x="4716082" y="2506793"/>
          <a:ext cx="3960000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AD59C95-3CAD-4CC7-8CE9-5C524E3CB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01" y="1249172"/>
            <a:ext cx="4059711" cy="612775"/>
          </a:xfrm>
        </p:spPr>
        <p:txBody>
          <a:bodyPr>
            <a:noAutofit/>
          </a:bodyPr>
          <a:lstStyle/>
          <a:p>
            <a:r>
              <a:rPr lang="nb-NO" sz="1600" dirty="0"/>
              <a:t>Anslåtte årlige bedriftsøkonomiske merkostnader for fylkeskommunene ved allerede innfaset eller vedtatt innfasing av fossilfri kollektivtransport (mill. 2019-kr), fordelt på transportmidler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600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508204-A8AF-413F-903D-12E8711CE2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16082" y="1204567"/>
            <a:ext cx="3691533" cy="1257621"/>
          </a:xfrm>
        </p:spPr>
        <p:txBody>
          <a:bodyPr>
            <a:noAutofit/>
          </a:bodyPr>
          <a:lstStyle/>
          <a:p>
            <a:r>
              <a:rPr lang="nb-NO" sz="1600" dirty="0"/>
              <a:t>Anslåtte årlige reduksjoner i klimagassutslipp (tCO</a:t>
            </a:r>
            <a:r>
              <a:rPr lang="nb-NO" sz="1600" baseline="-25000" dirty="0"/>
              <a:t>2</a:t>
            </a:r>
            <a:r>
              <a:rPr lang="nb-NO" sz="1600" dirty="0"/>
              <a:t>e), fordelt på energibærere</a:t>
            </a:r>
            <a:endParaRPr lang="en-GB" sz="1600" dirty="0"/>
          </a:p>
        </p:txBody>
      </p:sp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AD59C95-3CAD-4CC7-8CE9-5C524E3CB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01" y="1653978"/>
            <a:ext cx="3691533" cy="612775"/>
          </a:xfrm>
        </p:spPr>
        <p:txBody>
          <a:bodyPr>
            <a:noAutofit/>
          </a:bodyPr>
          <a:lstStyle/>
          <a:p>
            <a:r>
              <a:rPr lang="nb-NO" sz="1600" dirty="0"/>
              <a:t>Anslåtte årlige reduksjoner i klimagassutslipp (tCO</a:t>
            </a:r>
            <a:r>
              <a:rPr lang="nb-NO" sz="1600" baseline="-25000" dirty="0"/>
              <a:t>2</a:t>
            </a:r>
            <a:r>
              <a:rPr lang="nb-NO" sz="1600" dirty="0"/>
              <a:t>e), fordelt på transportmidler</a:t>
            </a:r>
            <a:endParaRPr lang="en-GB" sz="160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3351D9D-3A1E-4423-A649-ED0FBDC4F8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7894279"/>
              </p:ext>
            </p:extLst>
          </p:nvPr>
        </p:nvGraphicFramePr>
        <p:xfrm>
          <a:off x="354129" y="2506793"/>
          <a:ext cx="3960000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179C0ED-6523-44FC-9D7A-5C6EDFBDE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9616873"/>
              </p:ext>
            </p:extLst>
          </p:nvPr>
        </p:nvGraphicFramePr>
        <p:xfrm>
          <a:off x="4829871" y="2506793"/>
          <a:ext cx="3960000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6765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ww.ks.no/globalassets/fagomrader/forskning-og-utvikling/tilbudsforesporsler/fou-rapportlogo.jpg">
            <a:extLst>
              <a:ext uri="{FF2B5EF4-FFF2-40B4-BE49-F238E27FC236}">
                <a16:creationId xmlns:a16="http://schemas.microsoft.com/office/drawing/2014/main" id="{92C9392C-700D-4A85-A7CF-51406DA69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" y="13380"/>
            <a:ext cx="974175" cy="5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AD59C95-3CAD-4CC7-8CE9-5C524E3CB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96" y="860011"/>
            <a:ext cx="8299217" cy="612775"/>
          </a:xfrm>
        </p:spPr>
        <p:txBody>
          <a:bodyPr>
            <a:noAutofit/>
          </a:bodyPr>
          <a:lstStyle/>
          <a:p>
            <a:r>
              <a:rPr lang="nb-NO" sz="2000" dirty="0"/>
              <a:t>Anslåtte årlige merkostnader (mill. 2019-kr) ved å legge om til fossilfri fylkeskommunal kollektivtransport – høyt og lavt anslag for perioden 2019-2030</a:t>
            </a:r>
            <a:endParaRPr lang="en-GB" sz="1400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BCE4F32-2203-423D-BBA4-00836B84BE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091495"/>
              </p:ext>
            </p:extLst>
          </p:nvPr>
        </p:nvGraphicFramePr>
        <p:xfrm>
          <a:off x="661902" y="1888915"/>
          <a:ext cx="8094035" cy="282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012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Kostnader ved overgang til fossilfri kollektivtransport</a:t>
            </a:r>
          </a:p>
        </p:txBody>
      </p:sp>
      <p:pic>
        <p:nvPicPr>
          <p:cNvPr id="6" name="Plassholder for bilde 5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38" b="386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41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non Economics">
  <a:themeElements>
    <a:clrScheme name="Egendefinert 22">
      <a:dk1>
        <a:srgbClr val="000000"/>
      </a:dk1>
      <a:lt1>
        <a:srgbClr val="FFFFFF"/>
      </a:lt1>
      <a:dk2>
        <a:srgbClr val="C0C1BF"/>
      </a:dk2>
      <a:lt2>
        <a:srgbClr val="EFEEED"/>
      </a:lt2>
      <a:accent1>
        <a:srgbClr val="395775"/>
      </a:accent1>
      <a:accent2>
        <a:srgbClr val="D77F16"/>
      </a:accent2>
      <a:accent3>
        <a:srgbClr val="737B82"/>
      </a:accent3>
      <a:accent4>
        <a:srgbClr val="ACB3B8"/>
      </a:accent4>
      <a:accent5>
        <a:srgbClr val="A6B340"/>
      </a:accent5>
      <a:accent6>
        <a:srgbClr val="941100"/>
      </a:accent6>
      <a:hlink>
        <a:srgbClr val="0432FF"/>
      </a:hlink>
      <a:folHlink>
        <a:srgbClr val="75D5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NON-MAL PPT 2017" id="{D073DBE4-79A6-4952-AA5A-DE7FE0ECFFE3}" vid="{E6B75D75-C240-4B37-97F2-C416689B52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c403bc-df03-43c8-915b-d2d6e5c89d57">DMFW2D44QQMK-133804531-5</_dlc_DocId>
    <_dlc_DocIdUrl xmlns="a0c403bc-df03-43c8-915b-d2d6e5c89d57">
      <Url>http://fou.ks.no/prosjekter/184033/_layouts/15/DocIdRedir.aspx?ID=DMFW2D44QQMK-133804531-5</Url>
      <Description>DMFW2D44QQMK-133804531-5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F3B45E7147E642BD21DC8F32AAEE4B" ma:contentTypeVersion="0" ma:contentTypeDescription="Opprett et nytt dokument." ma:contentTypeScope="" ma:versionID="103923392c1b5bac5fa24769fafcf312">
  <xsd:schema xmlns:xsd="http://www.w3.org/2001/XMLSchema" xmlns:xs="http://www.w3.org/2001/XMLSchema" xmlns:p="http://schemas.microsoft.com/office/2006/metadata/properties" xmlns:ns2="a0c403bc-df03-43c8-915b-d2d6e5c89d57" targetNamespace="http://schemas.microsoft.com/office/2006/metadata/properties" ma:root="true" ma:fieldsID="31d9bc33a5b1ca9a429cc4d56d182250" ns2:_=""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41AB76C-BBA8-4B10-B4D3-D352EDADF30C}">
  <ds:schemaRefs>
    <ds:schemaRef ds:uri="http://schemas.openxmlformats.org/package/2006/metadata/core-properties"/>
    <ds:schemaRef ds:uri="http://purl.org/dc/terms/"/>
    <ds:schemaRef ds:uri="http://purl.org/dc/elements/1.1/"/>
    <ds:schemaRef ds:uri="f541db69-4f33-4319-b79c-37bee79bcb99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de22758-aec1-438c-8130-9e6b1cedf2e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FEFB7A6-C9DE-4231-8A6A-3BE450F56E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143EF6-0ED9-42FA-AA3F-5DE5E441F47E}"/>
</file>

<file path=customXml/itemProps4.xml><?xml version="1.0" encoding="utf-8"?>
<ds:datastoreItem xmlns:ds="http://schemas.openxmlformats.org/officeDocument/2006/customXml" ds:itemID="{BA0DDEBE-21C1-4C70-8560-85F53899042E}"/>
</file>

<file path=docProps/app.xml><?xml version="1.0" encoding="utf-8"?>
<Properties xmlns="http://schemas.openxmlformats.org/officeDocument/2006/extended-properties" xmlns:vt="http://schemas.openxmlformats.org/officeDocument/2006/docPropsVTypes">
  <Template>MENON-MAL PPT 2017</Template>
  <TotalTime>17</TotalTime>
  <Words>376</Words>
  <Application>Microsoft Office PowerPoint</Application>
  <PresentationFormat>On-screen Show (16:9)</PresentationFormat>
  <Paragraphs>24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.AppleSystemUIFont</vt:lpstr>
      <vt:lpstr>Arial</vt:lpstr>
      <vt:lpstr>Calibri</vt:lpstr>
      <vt:lpstr>Menon Economics</vt:lpstr>
      <vt:lpstr>think-cell Slide</vt:lpstr>
      <vt:lpstr>Kostnader ved overgang til fossilfri kollektivtransport</vt:lpstr>
      <vt:lpstr>Bakgrunn</vt:lpstr>
      <vt:lpstr>Utslipp av klimagasser fra rutegående transport i fylkeskommunal regi etter transportmiddel, tCO2e i 2016 (Menon, DNV GL og TØI 2018a, s. 4)</vt:lpstr>
      <vt:lpstr>Antallet anbudskontrakter (opsjoner ikke inkludert) som utløper i årene 2019-2030. Kilde: Kollektivtrafikk­foreningens markedsoversikter</vt:lpstr>
      <vt:lpstr>Vedtatt innfasing av fossilfritt trafikkarbeid (mill. kjøretøy/fartøy-km per år), fordelt på transportmidler</vt:lpstr>
      <vt:lpstr>Anslåtte årlige bedriftsøkonomiske merkostnader for fylkeskommunene ved allerede innfaset eller vedtatt innfasing av fossilfri kollektivtransport (mill. 2019-kr), fordelt på transportmidler</vt:lpstr>
      <vt:lpstr>Anslåtte årlige reduksjoner i klimagassutslipp (tCO2e), fordelt på transportmidler</vt:lpstr>
      <vt:lpstr>Anslåtte årlige merkostnader (mill. 2019-kr) ved å legge om til fossilfri fylkeskommunal kollektivtransport – høyt og lavt anslag for perioden 2019-2030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 på presentasjonen</dc:title>
  <dc:subject/>
  <dc:creator>Øyvind Nystad Handberg</dc:creator>
  <cp:keywords/>
  <dc:description/>
  <cp:lastModifiedBy>Øyvind Nystad Handberg</cp:lastModifiedBy>
  <cp:revision>2</cp:revision>
  <cp:lastPrinted>2016-02-25T11:11:54Z</cp:lastPrinted>
  <dcterms:created xsi:type="dcterms:W3CDTF">2019-04-02T14:39:22Z</dcterms:created>
  <dcterms:modified xsi:type="dcterms:W3CDTF">2019-04-02T14:56:35Z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0x010100A2F3B45E7147E642BD21DC8F32AAEE4B</vt:lpwstr>
  </property>
  <property fmtid="{D5CDD505-2E9C-101B-9397-08002B2CF9AE}" pid="3" name="AuthorIds_UIVersion_512">
    <vt:lpwstr>13</vt:lpwstr>
  </property>
  <property fmtid="{D5CDD505-2E9C-101B-9397-08002B2CF9AE}" pid="4" name="_dlc_DocIdItemGuid">
    <vt:lpwstr>94ca0eb7-6321-489b-b548-9eaf6ae4a1de</vt:lpwstr>
  </property>
</Properties>
</file>