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80" r:id="rId2"/>
    <p:sldId id="286" r:id="rId3"/>
    <p:sldId id="294" r:id="rId4"/>
    <p:sldId id="287" r:id="rId5"/>
    <p:sldId id="301" r:id="rId6"/>
    <p:sldId id="313" r:id="rId7"/>
    <p:sldId id="292" r:id="rId8"/>
    <p:sldId id="285" r:id="rId9"/>
    <p:sldId id="261" r:id="rId10"/>
    <p:sldId id="303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</p:sldIdLst>
  <p:sldSz cx="9144000" cy="6858000" type="screen4x3"/>
  <p:notesSz cx="6805613" cy="99441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84852" autoAdjust="0"/>
  </p:normalViewPr>
  <p:slideViewPr>
    <p:cSldViewPr>
      <p:cViewPr>
        <p:scale>
          <a:sx n="100" d="100"/>
          <a:sy n="100" d="100"/>
        </p:scale>
        <p:origin x="-1104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Intereg</c:v>
                </c:pt>
              </c:strCache>
            </c:strRef>
          </c:tx>
          <c:invertIfNegative val="0"/>
          <c:cat>
            <c:strRef>
              <c:f>'Ark1'!$A$2:$A$9</c:f>
              <c:strCache>
                <c:ptCount val="8"/>
                <c:pt idx="0">
                  <c:v>Østfold</c:v>
                </c:pt>
                <c:pt idx="1">
                  <c:v>Hedmark</c:v>
                </c:pt>
                <c:pt idx="2">
                  <c:v>Rogaland</c:v>
                </c:pt>
                <c:pt idx="3">
                  <c:v>Finnmark</c:v>
                </c:pt>
                <c:pt idx="4">
                  <c:v>Oppland</c:v>
                </c:pt>
                <c:pt idx="5">
                  <c:v>Aust-Agder</c:v>
                </c:pt>
                <c:pt idx="6">
                  <c:v>Møre og R</c:v>
                </c:pt>
                <c:pt idx="7">
                  <c:v>Telemark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100</c:v>
                </c:pt>
                <c:pt idx="1">
                  <c:v>77</c:v>
                </c:pt>
                <c:pt idx="2">
                  <c:v>42</c:v>
                </c:pt>
                <c:pt idx="3">
                  <c:v>47</c:v>
                </c:pt>
                <c:pt idx="4">
                  <c:v>7</c:v>
                </c:pt>
                <c:pt idx="5">
                  <c:v>27</c:v>
                </c:pt>
                <c:pt idx="6">
                  <c:v>19</c:v>
                </c:pt>
                <c:pt idx="7">
                  <c:v>11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Sektorpr</c:v>
                </c:pt>
              </c:strCache>
            </c:strRef>
          </c:tx>
          <c:invertIfNegative val="0"/>
          <c:cat>
            <c:strRef>
              <c:f>'Ark1'!$A$2:$A$9</c:f>
              <c:strCache>
                <c:ptCount val="8"/>
                <c:pt idx="0">
                  <c:v>Østfold</c:v>
                </c:pt>
                <c:pt idx="1">
                  <c:v>Hedmark</c:v>
                </c:pt>
                <c:pt idx="2">
                  <c:v>Rogaland</c:v>
                </c:pt>
                <c:pt idx="3">
                  <c:v>Finnmark</c:v>
                </c:pt>
                <c:pt idx="4">
                  <c:v>Oppland</c:v>
                </c:pt>
                <c:pt idx="5">
                  <c:v>Aust-Agder</c:v>
                </c:pt>
                <c:pt idx="6">
                  <c:v>Møre og R</c:v>
                </c:pt>
                <c:pt idx="7">
                  <c:v>Telemark</c:v>
                </c:pt>
              </c:strCache>
            </c:strRef>
          </c:cat>
          <c:val>
            <c:numRef>
              <c:f>'Ark1'!$C$2:$C$9</c:f>
              <c:numCache>
                <c:formatCode>General</c:formatCode>
                <c:ptCount val="8"/>
                <c:pt idx="0">
                  <c:v>17</c:v>
                </c:pt>
                <c:pt idx="1">
                  <c:v>41</c:v>
                </c:pt>
                <c:pt idx="2">
                  <c:v>50</c:v>
                </c:pt>
                <c:pt idx="3">
                  <c:v>42</c:v>
                </c:pt>
                <c:pt idx="4">
                  <c:v>31</c:v>
                </c:pt>
                <c:pt idx="5">
                  <c:v>33</c:v>
                </c:pt>
                <c:pt idx="6">
                  <c:v>19</c:v>
                </c:pt>
                <c:pt idx="7">
                  <c:v>11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EØS-midlene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'Ark1'!$A$2:$A$9</c:f>
              <c:strCache>
                <c:ptCount val="8"/>
                <c:pt idx="0">
                  <c:v>Østfold</c:v>
                </c:pt>
                <c:pt idx="1">
                  <c:v>Hedmark</c:v>
                </c:pt>
                <c:pt idx="2">
                  <c:v>Rogaland</c:v>
                </c:pt>
                <c:pt idx="3">
                  <c:v>Finnmark</c:v>
                </c:pt>
                <c:pt idx="4">
                  <c:v>Oppland</c:v>
                </c:pt>
                <c:pt idx="5">
                  <c:v>Aust-Agder</c:v>
                </c:pt>
                <c:pt idx="6">
                  <c:v>Møre og R</c:v>
                </c:pt>
                <c:pt idx="7">
                  <c:v>Telemark</c:v>
                </c:pt>
              </c:strCache>
            </c:strRef>
          </c:cat>
          <c:val>
            <c:numRef>
              <c:f>'Ark1'!$D$2:$D$9</c:f>
              <c:numCache>
                <c:formatCode>General</c:formatCode>
                <c:ptCount val="8"/>
                <c:pt idx="0">
                  <c:v>6</c:v>
                </c:pt>
                <c:pt idx="1">
                  <c:v>32</c:v>
                </c:pt>
                <c:pt idx="2">
                  <c:v>8</c:v>
                </c:pt>
                <c:pt idx="3">
                  <c:v>32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394112"/>
        <c:axId val="162395648"/>
      </c:barChart>
      <c:catAx>
        <c:axId val="16239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62395648"/>
        <c:crosses val="autoZero"/>
        <c:auto val="1"/>
        <c:lblAlgn val="ctr"/>
        <c:lblOffset val="100"/>
        <c:noMultiLvlLbl val="0"/>
      </c:catAx>
      <c:valAx>
        <c:axId val="16239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39411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Antall kommuner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Aktiv Ungdom</c:v>
                </c:pt>
                <c:pt idx="1">
                  <c:v>LLL</c:v>
                </c:pt>
                <c:pt idx="2">
                  <c:v>FP7</c:v>
                </c:pt>
                <c:pt idx="3">
                  <c:v>Kultur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79</c:v>
                </c:pt>
                <c:pt idx="1">
                  <c:v>102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Antall fylkeskommuner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Aktiv Ungdom</c:v>
                </c:pt>
                <c:pt idx="1">
                  <c:v>LLL</c:v>
                </c:pt>
                <c:pt idx="2">
                  <c:v>FP7</c:v>
                </c:pt>
                <c:pt idx="3">
                  <c:v>Kultur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12</c:v>
                </c:pt>
                <c:pt idx="1">
                  <c:v>18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338496"/>
        <c:axId val="165344384"/>
      </c:barChart>
      <c:catAx>
        <c:axId val="16533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65344384"/>
        <c:crosses val="autoZero"/>
        <c:auto val="1"/>
        <c:lblAlgn val="ctr"/>
        <c:lblOffset val="100"/>
        <c:noMultiLvlLbl val="0"/>
      </c:catAx>
      <c:valAx>
        <c:axId val="16534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338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256034172199074E-2"/>
          <c:y val="6.2114319043452902E-2"/>
          <c:w val="0.71561769852297874"/>
          <c:h val="0.77633177797219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Kommuner</c:v>
                </c:pt>
              </c:strCache>
            </c:strRef>
          </c:tx>
          <c:invertIfNegative val="0"/>
          <c:cat>
            <c:strRef>
              <c:f>'Ark1'!$A$2:$A$7</c:f>
              <c:strCache>
                <c:ptCount val="6"/>
                <c:pt idx="0">
                  <c:v>CIP</c:v>
                </c:pt>
                <c:pt idx="1">
                  <c:v>Daphne</c:v>
                </c:pt>
                <c:pt idx="2">
                  <c:v>Helse</c:v>
                </c:pt>
                <c:pt idx="3">
                  <c:v>Media 2007</c:v>
                </c:pt>
                <c:pt idx="4">
                  <c:v>Progress</c:v>
                </c:pt>
                <c:pt idx="5">
                  <c:v>Marco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FK</c:v>
                </c:pt>
              </c:strCache>
            </c:strRef>
          </c:tx>
          <c:invertIfNegative val="0"/>
          <c:cat>
            <c:strRef>
              <c:f>'Ark1'!$A$2:$A$7</c:f>
              <c:strCache>
                <c:ptCount val="6"/>
                <c:pt idx="0">
                  <c:v>CIP</c:v>
                </c:pt>
                <c:pt idx="1">
                  <c:v>Daphne</c:v>
                </c:pt>
                <c:pt idx="2">
                  <c:v>Helse</c:v>
                </c:pt>
                <c:pt idx="3">
                  <c:v>Media 2007</c:v>
                </c:pt>
                <c:pt idx="4">
                  <c:v>Progress</c:v>
                </c:pt>
                <c:pt idx="5">
                  <c:v>Marco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384192"/>
        <c:axId val="165385728"/>
      </c:barChart>
      <c:catAx>
        <c:axId val="16538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65385728"/>
        <c:crossesAt val="0"/>
        <c:auto val="1"/>
        <c:lblAlgn val="ctr"/>
        <c:lblOffset val="100"/>
        <c:noMultiLvlLbl val="0"/>
      </c:catAx>
      <c:valAx>
        <c:axId val="165385728"/>
        <c:scaling>
          <c:orientation val="minMax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crossAx val="16538419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Prosjekter</c:v>
                </c:pt>
              </c:strCache>
            </c:strRef>
          </c:tx>
          <c:invertIfNegative val="0"/>
          <c:cat>
            <c:strRef>
              <c:f>'Ark1'!$A$2:$A$9</c:f>
              <c:strCache>
                <c:ptCount val="8"/>
                <c:pt idx="0">
                  <c:v>Oslo</c:v>
                </c:pt>
                <c:pt idx="1">
                  <c:v>Stavanger</c:v>
                </c:pt>
                <c:pt idx="2">
                  <c:v>Trondheim</c:v>
                </c:pt>
                <c:pt idx="3">
                  <c:v>Kristiansand</c:v>
                </c:pt>
                <c:pt idx="4">
                  <c:v>Bergen </c:v>
                </c:pt>
                <c:pt idx="5">
                  <c:v>Namsos</c:v>
                </c:pt>
                <c:pt idx="6">
                  <c:v>Sveio</c:v>
                </c:pt>
                <c:pt idx="7">
                  <c:v>Karmøy 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39</c:v>
                </c:pt>
                <c:pt idx="1">
                  <c:v>23</c:v>
                </c:pt>
                <c:pt idx="2">
                  <c:v>18</c:v>
                </c:pt>
                <c:pt idx="3">
                  <c:v>16</c:v>
                </c:pt>
                <c:pt idx="4">
                  <c:v>15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Programmer</c:v>
                </c:pt>
              </c:strCache>
            </c:strRef>
          </c:tx>
          <c:invertIfNegative val="0"/>
          <c:cat>
            <c:strRef>
              <c:f>'Ark1'!$A$2:$A$9</c:f>
              <c:strCache>
                <c:ptCount val="8"/>
                <c:pt idx="0">
                  <c:v>Oslo</c:v>
                </c:pt>
                <c:pt idx="1">
                  <c:v>Stavanger</c:v>
                </c:pt>
                <c:pt idx="2">
                  <c:v>Trondheim</c:v>
                </c:pt>
                <c:pt idx="3">
                  <c:v>Kristiansand</c:v>
                </c:pt>
                <c:pt idx="4">
                  <c:v>Bergen </c:v>
                </c:pt>
                <c:pt idx="5">
                  <c:v>Namsos</c:v>
                </c:pt>
                <c:pt idx="6">
                  <c:v>Sveio</c:v>
                </c:pt>
                <c:pt idx="7">
                  <c:v>Karmøy </c:v>
                </c:pt>
              </c:strCache>
            </c:strRef>
          </c:cat>
          <c:val>
            <c:numRef>
              <c:f>'Ark1'!$C$2:$C$9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872064"/>
        <c:axId val="172873600"/>
      </c:barChart>
      <c:catAx>
        <c:axId val="17287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72873600"/>
        <c:crosses val="autoZero"/>
        <c:auto val="1"/>
        <c:lblAlgn val="ctr"/>
        <c:lblOffset val="100"/>
        <c:noMultiLvlLbl val="0"/>
      </c:catAx>
      <c:valAx>
        <c:axId val="172873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872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60BAA-E766-4ED9-A4E2-650919DEED6E}" type="datetimeFigureOut">
              <a:rPr lang="nb-NO" smtClean="0"/>
              <a:pPr/>
              <a:t>26.04.2017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32FEC-776F-49C0-84B7-246B9A71005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49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Mellom 150-160</a:t>
            </a:r>
            <a:r>
              <a:rPr lang="nb-NO" baseline="0" dirty="0" smtClean="0"/>
              <a:t> kommuner deltar i omlag 920 prosjekter (foreløpige tall)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Aktiv Ungdom</a:t>
            </a:r>
            <a:r>
              <a:rPr lang="nb-NO" baseline="0" dirty="0" smtClean="0"/>
              <a:t> 237	FK:54	Totalt 291</a:t>
            </a:r>
          </a:p>
          <a:p>
            <a:r>
              <a:rPr lang="nb-NO" baseline="0" dirty="0" smtClean="0"/>
              <a:t>LLL 199		FK:601	Totalt 800	</a:t>
            </a:r>
          </a:p>
          <a:p>
            <a:r>
              <a:rPr lang="nb-NO" baseline="0" dirty="0" smtClean="0"/>
              <a:t>FP7 14		FK:4	Totalt 18</a:t>
            </a:r>
          </a:p>
          <a:p>
            <a:r>
              <a:rPr lang="nb-NO" baseline="0" dirty="0" smtClean="0"/>
              <a:t>Kultur 13		FK:7	Totalt 20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15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VI har ikke målt </a:t>
            </a:r>
            <a:r>
              <a:rPr lang="nb-NO" b="1" dirty="0" smtClean="0"/>
              <a:t>i hvilken grad</a:t>
            </a:r>
            <a:r>
              <a:rPr lang="nb-NO" dirty="0" smtClean="0"/>
              <a:t> EU-prosjekter er</a:t>
            </a:r>
            <a:r>
              <a:rPr lang="nb-NO" baseline="0" dirty="0" smtClean="0"/>
              <a:t> forankret i et mål, et behov en strategi eller plan. Men gjennomgående inntrykk at prosjektene er relevante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0378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Helseprogrammet: 19 prosjekter 2009-2012 hvorav 3 med «kommunal deltakelse», </a:t>
            </a:r>
            <a:r>
              <a:rPr lang="nb-NO" altLang="nb-NO" dirty="0" err="1" smtClean="0"/>
              <a:t>dvs</a:t>
            </a:r>
            <a:r>
              <a:rPr lang="nb-NO" altLang="nb-NO" dirty="0" smtClean="0"/>
              <a:t> at for to prosjekter</a:t>
            </a:r>
            <a:r>
              <a:rPr lang="nb-NO" altLang="nb-NO" baseline="0" dirty="0" smtClean="0"/>
              <a:t> er det strengt tatt en NGO som deltar </a:t>
            </a:r>
            <a:endParaRPr lang="nb-NO" altLang="nb-NO" dirty="0" smtClean="0"/>
          </a:p>
          <a:p>
            <a:pPr eaLnBrk="1" hangingPunct="1"/>
            <a:r>
              <a:rPr lang="nb-NO" altLang="nb-NO" dirty="0" smtClean="0"/>
              <a:t>Progress n = 18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774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Samtlige «storbyregioner» er</a:t>
            </a:r>
            <a:r>
              <a:rPr lang="nb-NO" baseline="0" dirty="0" smtClean="0"/>
              <a:t> representert med unntak av Tromsø. Tromsø deltar i kun 3 prosjekter: et AU-prosjekt og to LLL-prosjekter. I Interreg finner vi at Tromsø har 1 prosjekt: «Min helse som senior». Med utgangspunkt i storbyregion-perspektivet, kommunestørrelse, kapasitet </a:t>
            </a:r>
            <a:r>
              <a:rPr lang="nb-NO" baseline="0" dirty="0" err="1" smtClean="0"/>
              <a:t>osv</a:t>
            </a:r>
            <a:r>
              <a:rPr lang="nb-NO" baseline="0" dirty="0" smtClean="0"/>
              <a:t>, kunne vi ha forventet større deltakelse.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Oslo: AU, Daphne,</a:t>
            </a:r>
            <a:r>
              <a:rPr lang="nb-NO" baseline="0" dirty="0" smtClean="0"/>
              <a:t> Helse, LLL og FP7</a:t>
            </a:r>
          </a:p>
          <a:p>
            <a:r>
              <a:rPr lang="nb-NO" baseline="0" dirty="0" smtClean="0"/>
              <a:t>Stavanger: AU, LLL, Kulturprogrammet og FP7</a:t>
            </a:r>
          </a:p>
          <a:p>
            <a:r>
              <a:rPr lang="nb-NO" baseline="0" dirty="0" smtClean="0"/>
              <a:t>Trondheim: AU og LLL</a:t>
            </a:r>
          </a:p>
          <a:p>
            <a:r>
              <a:rPr lang="nb-NO" baseline="0" dirty="0" smtClean="0"/>
              <a:t>Kristiansand: AU, LLL og Kulturprogrammet</a:t>
            </a:r>
          </a:p>
          <a:p>
            <a:r>
              <a:rPr lang="nb-NO" baseline="0" dirty="0" smtClean="0"/>
              <a:t>Bergen: AU, LLL og Kulturprogrammet</a:t>
            </a:r>
          </a:p>
          <a:p>
            <a:r>
              <a:rPr lang="nb-NO" baseline="0" dirty="0" smtClean="0"/>
              <a:t>Namsos: Aktiv Ungdom og Kulturprogrammet</a:t>
            </a:r>
          </a:p>
          <a:p>
            <a:r>
              <a:rPr lang="nb-NO" baseline="0" dirty="0" smtClean="0"/>
              <a:t>Sveio: 8 AU og LLL</a:t>
            </a:r>
          </a:p>
          <a:p>
            <a:r>
              <a:rPr lang="nb-NO" baseline="0" dirty="0" smtClean="0"/>
              <a:t>Karmøy: AU, Kulturprogrammet og LLL</a:t>
            </a:r>
          </a:p>
          <a:p>
            <a:endParaRPr lang="nb-NO" baseline="0" dirty="0" smtClean="0"/>
          </a:p>
          <a:p>
            <a:r>
              <a:rPr lang="nb-NO" baseline="0" dirty="0" smtClean="0"/>
              <a:t>Samtlige kommuner deltar i Interreg-prosjekter også, bortsett fra Sveio og Karmøy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208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Stigende og monoton (uten</a:t>
            </a:r>
            <a:r>
              <a:rPr lang="nb-NO" baseline="0" dirty="0" smtClean="0"/>
              <a:t> brudd) </a:t>
            </a:r>
            <a:r>
              <a:rPr lang="nb-NO" dirty="0" smtClean="0"/>
              <a:t>sammenheng.</a:t>
            </a:r>
            <a:r>
              <a:rPr lang="nb-NO" baseline="0" dirty="0" smtClean="0"/>
              <a:t> Denne sammenhengen finner vi har sterk statistisk signifikans</a:t>
            </a:r>
          </a:p>
          <a:p>
            <a:endParaRPr lang="nb-NO" baseline="0" dirty="0" smtClean="0"/>
          </a:p>
          <a:p>
            <a:r>
              <a:rPr lang="nb-NO" baseline="0" dirty="0" smtClean="0"/>
              <a:t>Dersom det er ønskelig at små kommuner skal delta har Norge en </a:t>
            </a:r>
            <a:r>
              <a:rPr lang="nb-NO" baseline="0" dirty="0" err="1" smtClean="0"/>
              <a:t>småkommueutfordring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084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Ganske stor bevissthet om kommunens egne mål og behov</a:t>
            </a:r>
          </a:p>
          <a:p>
            <a:endParaRPr lang="nb-NO" dirty="0" smtClean="0"/>
          </a:p>
          <a:p>
            <a:r>
              <a:rPr lang="nb-NO" dirty="0" smtClean="0"/>
              <a:t>Ildsjeler virker å være mer utbredt enn annen</a:t>
            </a:r>
            <a:r>
              <a:rPr lang="nb-NO" baseline="0" dirty="0" smtClean="0"/>
              <a:t> form for intern tilrettelegging, </a:t>
            </a:r>
          </a:p>
          <a:p>
            <a:r>
              <a:rPr lang="nb-NO" baseline="0" dirty="0" smtClean="0"/>
              <a:t>Eksempler på kommunal tilrettelegging: EU-koordinator/rådgiver/kontakt, prosjektdrevet organisasjon, politiske vedtak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5983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Kommunene</a:t>
            </a:r>
            <a:r>
              <a:rPr lang="nb-NO" baseline="0" dirty="0" smtClean="0"/>
              <a:t> ofte avhengig av ildsjelene – de må legges til rette for (avklaring med kommuneledelse) , Fortell om eksempler på tilrettelegging i organisasjonen: prosjektorganisering, Storfjord kommune, bruk av konsulentbistand og bistand fra andre land (østeuropeiske prosjektadministratorer)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912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Kommunale</a:t>
            </a:r>
            <a:r>
              <a:rPr lang="nb-NO" baseline="0" dirty="0" smtClean="0"/>
              <a:t> aktører blir med på ulikt vis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Når man først har deltatt i ett prosjekt blir man lett invitert med i andre. Men en kommune er også interessant som case.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EU-prosjekter som finansieringsmulighet ikke bevisst planlagt, men dukker opp tilfeldig/fra sidelinjen, selv om ideen og utviklingsarbeidet er etablert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Ikke lenger tilfeldig</a:t>
            </a:r>
          </a:p>
          <a:p>
            <a:pPr marL="228600" indent="-228600">
              <a:buAutoNum type="arabicPeriod"/>
            </a:pPr>
            <a:r>
              <a:rPr lang="nb-NO" baseline="0" dirty="0" smtClean="0"/>
              <a:t>Gjelder ikke bare FK, men også noen kommuner – både små og store</a:t>
            </a:r>
          </a:p>
          <a:p>
            <a:pPr marL="228600" indent="-228600">
              <a:buAutoNum type="arabicPeriod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2979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nb-NO" dirty="0" smtClean="0"/>
              <a:t>E</a:t>
            </a:r>
            <a:r>
              <a:rPr lang="nb-NO" baseline="0" dirty="0" smtClean="0"/>
              <a:t>ks Aktiv Ungdoms </a:t>
            </a:r>
            <a:r>
              <a:rPr lang="nb-NO" baseline="0" dirty="0" err="1" smtClean="0"/>
              <a:t>voluntørtilbud</a:t>
            </a:r>
            <a:r>
              <a:rPr lang="nb-NO" baseline="0" dirty="0" smtClean="0"/>
              <a:t> som enkelte kommuner bruker ganske hyppig). Et annet eks: Brandengen skole og «Over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rainbow</a:t>
            </a:r>
            <a:r>
              <a:rPr lang="nb-NO" baseline="0" dirty="0" smtClean="0"/>
              <a:t> to Europe» som handlet om inkludering og flerkulturell toleranse</a:t>
            </a:r>
          </a:p>
          <a:p>
            <a:pPr marL="228600" indent="-228600">
              <a:buFont typeface="+mj-lt"/>
              <a:buAutoNum type="arabicPeriod"/>
            </a:pPr>
            <a:r>
              <a:rPr lang="nb-NO" baseline="0" dirty="0" smtClean="0"/>
              <a:t>Eks: Drammen kommunes heleide renovasjonsselskap «</a:t>
            </a:r>
            <a:r>
              <a:rPr lang="nb-NO" baseline="0" dirty="0" err="1" smtClean="0"/>
              <a:t>Lindum</a:t>
            </a:r>
            <a:r>
              <a:rPr lang="nb-NO" baseline="0" dirty="0" smtClean="0"/>
              <a:t> as», «</a:t>
            </a:r>
          </a:p>
          <a:p>
            <a:pPr marL="228600" indent="-228600">
              <a:buFont typeface="+mj-lt"/>
              <a:buAutoNum type="arabicPeriod"/>
            </a:pPr>
            <a:r>
              <a:rPr lang="nb-NO" baseline="0" dirty="0" smtClean="0"/>
              <a:t>Eks er Karmøy kommunes prosjekt i helsesektoren «Jeg vil jeg tør jeg kan»</a:t>
            </a:r>
          </a:p>
          <a:p>
            <a:pPr marL="228600" indent="-228600">
              <a:buFont typeface="+mj-lt"/>
              <a:buAutoNum type="arabicPeriod"/>
            </a:pPr>
            <a:endParaRPr lang="nb-NO" baseline="0" dirty="0" smtClean="0"/>
          </a:p>
          <a:p>
            <a:pPr marL="228600" indent="-228600">
              <a:buFont typeface="+mj-lt"/>
              <a:buAutoNum type="arabicPeriod"/>
            </a:pPr>
            <a:endParaRPr lang="nb-NO" baseline="0" dirty="0" smtClean="0"/>
          </a:p>
          <a:p>
            <a:pPr marL="228600" indent="-228600">
              <a:buFont typeface="+mj-lt"/>
              <a:buAutoNum type="arabicPeriod"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326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32FEC-776F-49C0-84B7-246B9A710051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034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1981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PT-tittelsid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0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971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542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135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142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13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277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208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981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871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90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8860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67086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1981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PPT-tittelsid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0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8000"/>
          </a:solidFill>
          <a:latin typeface="Arial" charset="0"/>
          <a:ea typeface="ヒラギノ角ゴ Pro W3" pitchFamily="-8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EU-programmer: deltagelse og nytte for kommunesektoren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NIBR-rapport 2015:19</a:t>
            </a:r>
          </a:p>
          <a:p>
            <a:r>
              <a:rPr lang="nb-NO" dirty="0" smtClean="0"/>
              <a:t>Arild Schou og Marthe Indset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876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smtClean="0"/>
              <a:t>Hvilke kommuner deltar i flere enn 10 prosjekter (sektorprogrammene)?</a:t>
            </a:r>
            <a:endParaRPr lang="nb-NO" sz="36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146200"/>
              </p:ext>
            </p:extLst>
          </p:nvPr>
        </p:nvGraphicFramePr>
        <p:xfrm>
          <a:off x="11430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72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772400" cy="1080120"/>
          </a:xfrm>
        </p:spPr>
        <p:txBody>
          <a:bodyPr/>
          <a:lstStyle/>
          <a:p>
            <a:r>
              <a:rPr lang="nb-NO" dirty="0" smtClean="0"/>
              <a:t>Hvilke faktorer påvirker deltakelsen?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556792"/>
            <a:ext cx="7772400" cy="4536504"/>
          </a:xfrm>
        </p:spPr>
        <p:txBody>
          <a:bodyPr/>
          <a:lstStyle/>
          <a:p>
            <a:r>
              <a:rPr lang="nb-NO" sz="2800" b="1" dirty="0" smtClean="0"/>
              <a:t>Beliggenhet:</a:t>
            </a:r>
            <a:r>
              <a:rPr lang="nb-NO" sz="2800" dirty="0" smtClean="0"/>
              <a:t> Interreg A</a:t>
            </a:r>
            <a:endParaRPr lang="nb-NO" sz="2800" b="1" dirty="0" smtClean="0"/>
          </a:p>
          <a:p>
            <a:r>
              <a:rPr lang="nb-NO" sz="2800" b="1" dirty="0" smtClean="0"/>
              <a:t>Kommunestørrelse</a:t>
            </a:r>
            <a:r>
              <a:rPr lang="nb-NO" sz="2800" dirty="0" smtClean="0"/>
              <a:t>: Store kommuner deltar mer enn små kommuner: jo større kommunene er, jo mer deltar de: høy statistisk signifikans </a:t>
            </a:r>
          </a:p>
          <a:p>
            <a:r>
              <a:rPr lang="nb-NO" sz="2800" dirty="0" smtClean="0"/>
              <a:t>Den positive sammenhengen mellom kommunestørrelse og deltakelse sterkest for sektorprogrammene, dernest Interreg, så EØS-midlene</a:t>
            </a:r>
          </a:p>
          <a:p>
            <a:r>
              <a:rPr lang="nb-NO" sz="2800" dirty="0" smtClean="0"/>
              <a:t>Lav kapasitet utgjør en barriere mot deltakelse: EU-prosjekter oppleves som svært tidkrevende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91490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2400" cy="1143000"/>
          </a:xfrm>
        </p:spPr>
        <p:txBody>
          <a:bodyPr/>
          <a:lstStyle/>
          <a:p>
            <a:r>
              <a:rPr lang="nb-NO" dirty="0" smtClean="0"/>
              <a:t>Hvilke faktorer påvirker deltakelsen?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556792"/>
            <a:ext cx="7772400" cy="4539208"/>
          </a:xfrm>
        </p:spPr>
        <p:txBody>
          <a:bodyPr/>
          <a:lstStyle/>
          <a:p>
            <a:r>
              <a:rPr lang="nb-NO" sz="2800" b="1" dirty="0" smtClean="0"/>
              <a:t>Frie midler</a:t>
            </a:r>
            <a:r>
              <a:rPr lang="nb-NO" sz="2800" dirty="0" smtClean="0"/>
              <a:t>: Kommuner </a:t>
            </a:r>
            <a:r>
              <a:rPr lang="nb-NO" sz="2800" dirty="0"/>
              <a:t>med høy andel frie midler deltar mer enn kommuner med lav andel frie midler. Sammenhengen er sterk for kommuner med høy andel frie </a:t>
            </a:r>
            <a:r>
              <a:rPr lang="nb-NO" sz="2800" dirty="0" smtClean="0"/>
              <a:t>midler</a:t>
            </a:r>
            <a:r>
              <a:rPr lang="nb-NO" sz="2800" dirty="0"/>
              <a:t> </a:t>
            </a:r>
            <a:r>
              <a:rPr lang="nb-NO" sz="2800" dirty="0" smtClean="0"/>
              <a:t>(korrigert for kommunestørrelse) </a:t>
            </a:r>
          </a:p>
          <a:p>
            <a:r>
              <a:rPr lang="nb-NO" sz="2800" b="1" dirty="0"/>
              <a:t>Gode resultater</a:t>
            </a:r>
            <a:r>
              <a:rPr lang="nb-NO" sz="2800" dirty="0"/>
              <a:t>: Prosjekter med opplevd gode resultater gir mersmak. Stimulerer utviklingsarbeid til mer utviklingsarbeid?</a:t>
            </a:r>
            <a:endParaRPr lang="nb-NO" sz="2800" dirty="0" smtClean="0"/>
          </a:p>
          <a:p>
            <a:r>
              <a:rPr lang="nb-NO" sz="2800" dirty="0" smtClean="0"/>
              <a:t>De ulike </a:t>
            </a:r>
            <a:r>
              <a:rPr lang="nb-NO" sz="2800" b="1" dirty="0" smtClean="0"/>
              <a:t>EU-programmenes</a:t>
            </a:r>
            <a:r>
              <a:rPr lang="nb-NO" sz="2800" dirty="0" smtClean="0"/>
              <a:t> relevans og tilrettelegging</a:t>
            </a:r>
          </a:p>
          <a:p>
            <a:r>
              <a:rPr lang="nb-NO" sz="2800" b="1" dirty="0" smtClean="0"/>
              <a:t>Nettverk</a:t>
            </a:r>
            <a:r>
              <a:rPr lang="nb-NO" sz="2800" dirty="0" smtClean="0"/>
              <a:t>: kontakter og faglige fellesskap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59957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 faktorer påvirker deltakelsen?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Ildsjeler vs. </a:t>
            </a:r>
            <a:r>
              <a:rPr lang="nb-NO" b="1" dirty="0" smtClean="0"/>
              <a:t>intern tilrettelegging</a:t>
            </a:r>
            <a:r>
              <a:rPr lang="nb-NO" dirty="0" smtClean="0"/>
              <a:t>: Trenger ikke være en motsetning</a:t>
            </a:r>
          </a:p>
          <a:p>
            <a:r>
              <a:rPr lang="nb-NO" b="1" dirty="0" smtClean="0"/>
              <a:t>Regional utviklingsaktørs </a:t>
            </a:r>
            <a:r>
              <a:rPr lang="nb-NO" dirty="0" smtClean="0"/>
              <a:t>tilrettelegging: Varierer. Har ikke undersøkt hvor utbredt eller hvor viktig denne faktoren er, men det ser ut til at den spiller inn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275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2400" cy="1143000"/>
          </a:xfrm>
        </p:spPr>
        <p:txBody>
          <a:bodyPr/>
          <a:lstStyle/>
          <a:p>
            <a:r>
              <a:rPr lang="nb-NO" dirty="0" smtClean="0"/>
              <a:t>Hvordan kommer man med i EU-prosjekter?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628800"/>
            <a:ext cx="7772400" cy="4467200"/>
          </a:xfrm>
        </p:spPr>
        <p:txBody>
          <a:bodyPr/>
          <a:lstStyle/>
          <a:p>
            <a:pPr marL="0" indent="0">
              <a:buNone/>
            </a:pPr>
            <a:r>
              <a:rPr lang="nb-NO" sz="2800" dirty="0"/>
              <a:t>«Prosjektet kom rekende på en fjøl. Det var andre aktører som trengte dette og som var drivkraften i søknadsarbeidet</a:t>
            </a:r>
            <a:r>
              <a:rPr lang="nb-NO" sz="2800" dirty="0" smtClean="0"/>
              <a:t>»</a:t>
            </a:r>
            <a:endParaRPr lang="nb-NO" sz="2800" dirty="0"/>
          </a:p>
          <a:p>
            <a:pPr marL="514350" indent="-514350">
              <a:buFont typeface="+mj-lt"/>
              <a:buAutoNum type="arabicPeriod"/>
            </a:pPr>
            <a:r>
              <a:rPr lang="nb-NO" sz="2800" b="1" dirty="0" smtClean="0"/>
              <a:t>Invitasjon</a:t>
            </a:r>
            <a:r>
              <a:rPr lang="nb-NO" sz="2800" dirty="0" smtClean="0"/>
              <a:t> fra kontakter og nettverk utenfor kommunen (som case, som partner)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b="1" dirty="0" smtClean="0"/>
              <a:t>Fra sidelinjen</a:t>
            </a:r>
            <a:r>
              <a:rPr lang="nb-NO" sz="2800" dirty="0" smtClean="0"/>
              <a:t>: Jobber med en idé/konsept, oppsøker kontakter eller nettverk i arbeidet med å finne økonomisk støtte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b="1" dirty="0" smtClean="0"/>
              <a:t>Oppsøker</a:t>
            </a:r>
            <a:r>
              <a:rPr lang="nb-NO" sz="2800" dirty="0" smtClean="0"/>
              <a:t> kontaktseminarer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b="1" dirty="0" smtClean="0"/>
              <a:t>Orienterer seg systematisk </a:t>
            </a:r>
            <a:r>
              <a:rPr lang="nb-NO" sz="2800" dirty="0" smtClean="0"/>
              <a:t>mot EU-prosjekter</a:t>
            </a:r>
          </a:p>
          <a:p>
            <a:endParaRPr lang="nb-NO" sz="2800" dirty="0" smtClean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71817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 resultater? Hva slags nytte?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800" dirty="0" smtClean="0"/>
              <a:t>«Det </a:t>
            </a:r>
            <a:r>
              <a:rPr lang="nb-NO" sz="2800" dirty="0"/>
              <a:t>mest nyttige vi fikk ut av prosjektet var nettverket. Det har jeg brukt i ettertid ved at vi har rådført oss og hatt dialog om tiltak</a:t>
            </a:r>
            <a:r>
              <a:rPr lang="nb-NO" sz="2800" dirty="0" smtClean="0"/>
              <a:t>»</a:t>
            </a:r>
          </a:p>
          <a:p>
            <a:pPr marL="0" indent="0">
              <a:buNone/>
            </a:pPr>
            <a:r>
              <a:rPr lang="nb-NO" sz="2800" dirty="0" smtClean="0"/>
              <a:t>Prosjektene har ofte sammensatte resultater</a:t>
            </a:r>
            <a:endParaRPr lang="nb-NO" sz="2800" dirty="0"/>
          </a:p>
          <a:p>
            <a:r>
              <a:rPr lang="nb-NO" sz="2800" b="1" dirty="0" smtClean="0"/>
              <a:t>Kompetanse</a:t>
            </a:r>
            <a:r>
              <a:rPr lang="nb-NO" sz="2800" dirty="0"/>
              <a:t>:</a:t>
            </a:r>
            <a:r>
              <a:rPr lang="nb-NO" sz="2800" dirty="0" smtClean="0"/>
              <a:t> kunnskap, innsikt, holdninger</a:t>
            </a:r>
          </a:p>
          <a:p>
            <a:r>
              <a:rPr lang="nb-NO" sz="2800" b="1" dirty="0" smtClean="0"/>
              <a:t>Innhold</a:t>
            </a:r>
            <a:r>
              <a:rPr lang="nb-NO" sz="2800" dirty="0" smtClean="0"/>
              <a:t>:  Utvikler tjenestetilbudet, bidrar til mål, følger opp satsinger </a:t>
            </a:r>
          </a:p>
          <a:p>
            <a:r>
              <a:rPr lang="nb-NO" sz="2800" b="1" dirty="0" smtClean="0"/>
              <a:t>Organisering</a:t>
            </a:r>
            <a:r>
              <a:rPr lang="nb-NO" sz="2800" dirty="0" smtClean="0"/>
              <a:t>: Nettverksarbeid, endringer i arbeidsmåter</a:t>
            </a:r>
          </a:p>
        </p:txBody>
      </p:sp>
    </p:spTree>
    <p:extLst>
      <p:ext uri="{BB962C8B-B14F-4D97-AF65-F5344CB8AC3E}">
        <p14:creationId xmlns:p14="http://schemas.microsoft.com/office/powerpoint/2010/main" val="3739058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Prosjekter med manglende resultater?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Manglende jevnbyrdighet i partnerskapet: enveislæring</a:t>
            </a:r>
          </a:p>
          <a:p>
            <a:r>
              <a:rPr lang="nb-NO" dirty="0" smtClean="0"/>
              <a:t>Uklart definerte aktiviteter: forvirring om hva som skal gjøres</a:t>
            </a:r>
          </a:p>
          <a:p>
            <a:r>
              <a:rPr lang="nb-NO" dirty="0" smtClean="0"/>
              <a:t>Ulike mål og ønsker for prosjektet</a:t>
            </a:r>
          </a:p>
          <a:p>
            <a:r>
              <a:rPr lang="nb-NO" dirty="0" smtClean="0"/>
              <a:t>Utilstrekkelig budsjettering</a:t>
            </a:r>
          </a:p>
          <a:p>
            <a:r>
              <a:rPr lang="nb-NO" dirty="0" smtClean="0"/>
              <a:t>Sen inntreden i prosjektet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867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fremmer gode resultater?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Kommunens utviklingsbehov</a:t>
            </a:r>
            <a:r>
              <a:rPr lang="nb-NO" dirty="0" smtClean="0"/>
              <a:t>: gode ideer og mål for virksomheten</a:t>
            </a:r>
          </a:p>
          <a:p>
            <a:r>
              <a:rPr lang="nb-NO" b="1" dirty="0" smtClean="0"/>
              <a:t>Implementering</a:t>
            </a:r>
            <a:r>
              <a:rPr lang="nb-NO" dirty="0" smtClean="0"/>
              <a:t> i organisasjonen: rutiner for oppfølging</a:t>
            </a:r>
          </a:p>
          <a:p>
            <a:r>
              <a:rPr lang="nb-NO" b="1" dirty="0" smtClean="0"/>
              <a:t>Prosjektledelse</a:t>
            </a:r>
            <a:r>
              <a:rPr lang="nb-NO" dirty="0" smtClean="0"/>
              <a:t> og tette samarbeid</a:t>
            </a:r>
          </a:p>
          <a:p>
            <a:pPr lvl="1"/>
            <a:r>
              <a:rPr lang="nb-NO" dirty="0" smtClean="0"/>
              <a:t>Tiltak for å håndtere det administrative</a:t>
            </a:r>
          </a:p>
          <a:p>
            <a:pPr lvl="1"/>
            <a:r>
              <a:rPr lang="nb-NO" dirty="0" smtClean="0"/>
              <a:t>Omforent forståelse av måloppnåelse, aktiviteter, budsjett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3719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Hva gir bærekraftig prosjektarbeid? 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800" dirty="0" smtClean="0"/>
              <a:t>Prosjekter som legger igjen varige spor og gir varige endringer</a:t>
            </a:r>
          </a:p>
          <a:p>
            <a:r>
              <a:rPr lang="nb-NO" sz="2800" dirty="0" smtClean="0"/>
              <a:t>Håndtering av kapasitetsproblemet: Intern tilrettelegging i kommunen, tilrettelegging og drahjelp fra regional utviklingsaktør</a:t>
            </a:r>
          </a:p>
          <a:p>
            <a:r>
              <a:rPr lang="nb-NO" sz="2800" dirty="0"/>
              <a:t>H</a:t>
            </a:r>
            <a:r>
              <a:rPr lang="nb-NO" sz="2800" dirty="0" smtClean="0"/>
              <a:t>oldninger til, og bevissthet mot EU-prosjekter</a:t>
            </a:r>
          </a:p>
          <a:p>
            <a:r>
              <a:rPr lang="nb-NO" sz="2800" dirty="0" smtClean="0"/>
              <a:t>Nettverk og faglige fellesskap som består</a:t>
            </a:r>
          </a:p>
          <a:p>
            <a:r>
              <a:rPr lang="nb-NO" sz="2800" dirty="0" smtClean="0"/>
              <a:t>Implementering av resultatene i organisasjonen: endringer i tjenestetilbudet</a:t>
            </a:r>
          </a:p>
          <a:p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79246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43000" y="404664"/>
            <a:ext cx="7772400" cy="1143000"/>
          </a:xfrm>
        </p:spPr>
        <p:txBody>
          <a:bodyPr/>
          <a:lstStyle/>
          <a:p>
            <a:r>
              <a:rPr lang="nb-NO" sz="3600" dirty="0" smtClean="0"/>
              <a:t>Norges tilgang til EU-programmer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1844824"/>
            <a:ext cx="7772400" cy="4251176"/>
          </a:xfrm>
        </p:spPr>
        <p:txBody>
          <a:bodyPr/>
          <a:lstStyle/>
          <a:p>
            <a:r>
              <a:rPr lang="nb-NO" sz="3000" b="1" dirty="0" smtClean="0"/>
              <a:t>EUs sektorprogrammer</a:t>
            </a:r>
            <a:r>
              <a:rPr lang="nb-NO" sz="3000" dirty="0" smtClean="0"/>
              <a:t>: gjøres gjeldende i Norge gjennom EØS-avtalen</a:t>
            </a:r>
          </a:p>
          <a:p>
            <a:r>
              <a:rPr lang="nb-NO" sz="3000" b="1" dirty="0" smtClean="0"/>
              <a:t>EØS-midlene</a:t>
            </a:r>
            <a:r>
              <a:rPr lang="nb-NO" sz="3000" dirty="0" smtClean="0"/>
              <a:t>: Norge, Island og Liechtensteins «EØS-kontingent» som går til utvikling i de 16 minst velstående EU-landene. Norske aktører kan samarbeide med mottakerlandene</a:t>
            </a:r>
          </a:p>
          <a:p>
            <a:r>
              <a:rPr lang="nb-NO" sz="3000" b="1" dirty="0" smtClean="0"/>
              <a:t>Interreg</a:t>
            </a:r>
            <a:r>
              <a:rPr lang="nb-NO" sz="3000" dirty="0" smtClean="0"/>
              <a:t>: En liten del av EUs strukturfond. Støtter grense-, trans- og interregionalt samarbeid 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210685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Hovedspørsmål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Hvilke kommuner og fylkeskommuner deltar i hvilke EU-programmer?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Hva slags resultater og nytte har kommunesektoren av denne deltakelsen?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114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Resultater av kartleggingen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3000" y="2060848"/>
            <a:ext cx="7772400" cy="4035152"/>
          </a:xfrm>
        </p:spPr>
        <p:txBody>
          <a:bodyPr/>
          <a:lstStyle/>
          <a:p>
            <a:r>
              <a:rPr lang="nb-NO" dirty="0" smtClean="0"/>
              <a:t>263 kommuner deltok i prosjekter som ble støttet av EU-programmer i programperiodene 2007-2013 og 2009-2014 </a:t>
            </a:r>
          </a:p>
          <a:p>
            <a:r>
              <a:rPr lang="nb-NO" dirty="0" smtClean="0"/>
              <a:t>Alle fylkeskommunene deltok i Interreg og EUs sektorprogrammer, 7 i fylkeskommuner under EØS-midlene</a:t>
            </a:r>
          </a:p>
          <a:p>
            <a:r>
              <a:rPr lang="nb-NO" dirty="0" smtClean="0"/>
              <a:t>151 kommuner i sektorprogrammene, 165 i Interreg, 28 i EØS-midlene</a:t>
            </a:r>
          </a:p>
        </p:txBody>
      </p:sp>
    </p:spTree>
    <p:extLst>
      <p:ext uri="{BB962C8B-B14F-4D97-AF65-F5344CB8AC3E}">
        <p14:creationId xmlns:p14="http://schemas.microsoft.com/office/powerpoint/2010/main" val="335928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i="1" dirty="0" smtClean="0"/>
              <a:t/>
            </a:r>
            <a:br>
              <a:rPr lang="nb-NO" sz="2800" i="1" dirty="0" smtClean="0"/>
            </a:br>
            <a:r>
              <a:rPr lang="nb-NO" sz="2800" i="1" dirty="0"/>
              <a:t/>
            </a:r>
            <a:br>
              <a:rPr lang="nb-NO" sz="2800" i="1" dirty="0"/>
            </a:br>
            <a:r>
              <a:rPr lang="nb-NO" sz="2400" i="1" dirty="0" smtClean="0"/>
              <a:t>Deltakelse </a:t>
            </a:r>
            <a:r>
              <a:rPr lang="nb-NO" sz="2400" i="1" dirty="0"/>
              <a:t>fordelt </a:t>
            </a:r>
            <a:r>
              <a:rPr lang="nb-NO" sz="2400" i="1" dirty="0" smtClean="0"/>
              <a:t>på programtype. Kommuner og fylker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947863"/>
            <a:ext cx="48006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0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640"/>
            <a:ext cx="4896544" cy="6329435"/>
          </a:xfr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EU-prosjekter: </a:t>
            </a:r>
            <a:br>
              <a:rPr lang="nb-NO" sz="3600" dirty="0" smtClean="0"/>
            </a:br>
            <a:r>
              <a:rPr lang="nb-NO" sz="3600" dirty="0" smtClean="0"/>
              <a:t>Geografisk </a:t>
            </a:r>
            <a:br>
              <a:rPr lang="nb-NO" sz="3600" dirty="0" smtClean="0"/>
            </a:br>
            <a:r>
              <a:rPr lang="nb-NO" sz="3600" dirty="0" smtClean="0"/>
              <a:t>fordeling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74860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_x0000_s0" descr="PenDraw 2"/>
          <p:cNvSpPr>
            <a:spLocks noSelect="1" noChangeArrowheads="1"/>
          </p:cNvSpPr>
          <p:nvPr/>
        </p:nvSpPr>
        <p:spPr bwMode="auto">
          <a:xfrm>
            <a:off x="5284788" y="9299575"/>
            <a:ext cx="12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b-NO"/>
          </a:p>
        </p:txBody>
      </p:sp>
      <p:sp>
        <p:nvSpPr>
          <p:cNvPr id="6" name="_x0000_s0" descr="PenDraw 1"/>
          <p:cNvSpPr>
            <a:spLocks noSelect="1" noChangeArrowheads="1"/>
          </p:cNvSpPr>
          <p:nvPr/>
        </p:nvSpPr>
        <p:spPr bwMode="auto">
          <a:xfrm>
            <a:off x="5373688" y="9337675"/>
            <a:ext cx="12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b-NO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smtClean="0"/>
              <a:t>Kommunal deltagelse fordelt på fylke og programtype. De fylkene med mest og minst aktive kommuner</a:t>
            </a:r>
            <a:r>
              <a:rPr lang="nb-NO" sz="2000" dirty="0"/>
              <a:t>.</a:t>
            </a:r>
            <a:r>
              <a:rPr lang="nb-NO" sz="2000" dirty="0" smtClean="0"/>
              <a:t> Prosent</a:t>
            </a:r>
            <a:endParaRPr lang="nb-NO" sz="20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49911790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02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fire mest brukte sektorprogrammene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506337"/>
              </p:ext>
            </p:extLst>
          </p:nvPr>
        </p:nvGraphicFramePr>
        <p:xfrm>
          <a:off x="11430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25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…Og programmene med lavest deltakelse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823912"/>
              </p:ext>
            </p:extLst>
          </p:nvPr>
        </p:nvGraphicFramePr>
        <p:xfrm>
          <a:off x="11430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13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BR-Presentasjon-farget tittel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Garamond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613FD6ED5D0EB948B141368F7808176D" ma:contentTypeVersion="0" ma:contentTypeDescription="" ma:contentTypeScope="" ma:versionID="0ca56aa783789204ccc068fef5ef6f24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DMFW2D44QQMK-1692211153-8</_dlc_DocId>
    <_dlc_DocIdUrl xmlns="a0c403bc-df03-43c8-915b-d2d6e5c89d57">
      <Url>http://fou.ks.no/prosjekter/154016/_layouts/15/DocIdRedir.aspx?ID=DMFW2D44QQMK-1692211153-8</Url>
      <Description>DMFW2D44QQMK-1692211153-8</Description>
    </_dlc_DocIdUrl>
  </documentManagement>
</p:properties>
</file>

<file path=customXml/itemProps1.xml><?xml version="1.0" encoding="utf-8"?>
<ds:datastoreItem xmlns:ds="http://schemas.openxmlformats.org/officeDocument/2006/customXml" ds:itemID="{F00A0A04-4E44-4663-9FE9-AB20DE5C43FF}"/>
</file>

<file path=customXml/itemProps2.xml><?xml version="1.0" encoding="utf-8"?>
<ds:datastoreItem xmlns:ds="http://schemas.openxmlformats.org/officeDocument/2006/customXml" ds:itemID="{F3FD3579-8B1D-4EB5-8322-F832433DAE4A}"/>
</file>

<file path=customXml/itemProps3.xml><?xml version="1.0" encoding="utf-8"?>
<ds:datastoreItem xmlns:ds="http://schemas.openxmlformats.org/officeDocument/2006/customXml" ds:itemID="{53E53060-26F7-440A-BF3F-2EA3C95966AA}"/>
</file>

<file path=customXml/itemProps4.xml><?xml version="1.0" encoding="utf-8"?>
<ds:datastoreItem xmlns:ds="http://schemas.openxmlformats.org/officeDocument/2006/customXml" ds:itemID="{90ACEA51-39DE-4243-8505-70F446010AA9}"/>
</file>

<file path=docProps/app.xml><?xml version="1.0" encoding="utf-8"?>
<Properties xmlns="http://schemas.openxmlformats.org/officeDocument/2006/extended-properties" xmlns:vt="http://schemas.openxmlformats.org/officeDocument/2006/docPropsVTypes">
  <Template>NIBR-Presentasjon-farget tittel</Template>
  <TotalTime>2625</TotalTime>
  <Words>1053</Words>
  <Application>Microsoft Office PowerPoint</Application>
  <PresentationFormat>Skjermfremvisning (4:3)</PresentationFormat>
  <Paragraphs>114</Paragraphs>
  <Slides>18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NIBR-Presentasjon-farget tittel</vt:lpstr>
      <vt:lpstr>EU-programmer: deltagelse og nytte for kommunesektoren</vt:lpstr>
      <vt:lpstr>Norges tilgang til EU-programmer</vt:lpstr>
      <vt:lpstr>Hovedspørsmål</vt:lpstr>
      <vt:lpstr>Resultater av kartleggingen</vt:lpstr>
      <vt:lpstr>  Deltakelse fordelt på programtype. Kommuner og fylker </vt:lpstr>
      <vt:lpstr>EU-prosjekter:  Geografisk  fordeling</vt:lpstr>
      <vt:lpstr>Kommunal deltagelse fordelt på fylke og programtype. De fylkene med mest og minst aktive kommuner. Prosent</vt:lpstr>
      <vt:lpstr>De fire mest brukte sektorprogrammene</vt:lpstr>
      <vt:lpstr>…Og programmene med lavest deltakelse</vt:lpstr>
      <vt:lpstr>Hvilke kommuner deltar i flere enn 10 prosjekter (sektorprogrammene)?</vt:lpstr>
      <vt:lpstr>Hvilke faktorer påvirker deltakelsen?</vt:lpstr>
      <vt:lpstr>Hvilke faktorer påvirker deltakelsen?</vt:lpstr>
      <vt:lpstr>Hvilke faktorer påvirker deltakelsen?</vt:lpstr>
      <vt:lpstr>Hvordan kommer man med i EU-prosjekter?</vt:lpstr>
      <vt:lpstr>Hvilke resultater? Hva slags nytte?</vt:lpstr>
      <vt:lpstr>Prosjekter med manglende resultater?</vt:lpstr>
      <vt:lpstr>Hva fremmer gode resultater?</vt:lpstr>
      <vt:lpstr>Hva gir bærekraftig prosjektarbeid? </vt:lpstr>
    </vt:vector>
  </TitlesOfParts>
  <Company>NIBR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 av hovedfunn</dc:title>
  <dc:creator>administrator_nibr</dc:creator>
  <cp:lastModifiedBy>Ellen Dehli</cp:lastModifiedBy>
  <cp:revision>136</cp:revision>
  <cp:lastPrinted>2015-11-09T14:20:21Z</cp:lastPrinted>
  <dcterms:created xsi:type="dcterms:W3CDTF">2015-05-15T10:14:28Z</dcterms:created>
  <dcterms:modified xsi:type="dcterms:W3CDTF">2017-04-26T06:46:27Z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0x010100C466DCB15B7C4D46B76A8E26AA95A52000613FD6ED5D0EB948B141368F7808176D</vt:lpwstr>
  </property>
  <property fmtid="{D5CDD505-2E9C-101B-9397-08002B2CF9AE}" pid="3" name="_dlc_DocIdItemGuid">
    <vt:lpwstr>6a46aaa8-6ab6-4a34-8bb2-9bf245ab65e7</vt:lpwstr>
  </property>
  <property fmtid="{D5CDD505-2E9C-101B-9397-08002B2CF9AE}" pid="4" name="Dokumentkategori">
    <vt:lpwstr/>
  </property>
</Properties>
</file>