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s/slide2.xml" ContentType="application/vnd.openxmlformats-officedocument.presentationml.slide+xml"/>
  <Override PartName="/ppt/slides/slide9.xml" ContentType="application/vnd.openxmlformats-officedocument.presentationml.slide+xml"/>
  <Override PartName="/ppt/slides/slide8.xml" ContentType="application/vnd.openxmlformats-officedocument.presentationml.slide+xml"/>
  <Override PartName="/ppt/slides/slide7.xml" ContentType="application/vnd.openxmlformats-officedocument.presentationml.slide+xml"/>
  <Override PartName="/ppt/slides/slide6.xml" ContentType="application/vnd.openxmlformats-officedocument.presentationml.slide+xml"/>
  <Override PartName="/ppt/slides/slide5.xml" ContentType="application/vnd.openxmlformats-officedocument.presentationml.slide+xml"/>
  <Override PartName="/ppt/slides/slide4.xml" ContentType="application/vnd.openxmlformats-officedocument.presentationml.slide+xml"/>
  <Override PartName="/ppt/slides/slide3.xml" ContentType="application/vnd.openxmlformats-officedocument.presentationml.slide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18.xml" ContentType="application/vnd.openxmlformats-officedocument.presentationml.slide+xml"/>
  <Override PartName="/ppt/slides/slide17.xml" ContentType="application/vnd.openxmlformats-officedocument.presentationml.slide+xml"/>
  <Override PartName="/ppt/slides/slide11.xml" ContentType="application/vnd.openxmlformats-officedocument.presentationml.slide+xml"/>
  <Override PartName="/ppt/slides/slide16.xml" ContentType="application/vnd.openxmlformats-officedocument.presentationml.slide+xml"/>
  <Override PartName="/ppt/slides/slide14.xml" ContentType="application/vnd.openxmlformats-officedocument.presentationml.slide+xml"/>
  <Override PartName="/ppt/slides/slide13.xml" ContentType="application/vnd.openxmlformats-officedocument.presentationml.slide+xml"/>
  <Override PartName="/ppt/slides/slide15.xml" ContentType="application/vnd.openxmlformats-officedocument.presentationml.slide+xml"/>
  <Override PartName="/ppt/slideMasters/slideMaster1.xml" ContentType="application/vnd.openxmlformats-officedocument.presentationml.slideMaster+xml"/>
  <Override PartName="/ppt/slideLayouts/slideLayout10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5.xml" ContentType="application/vnd.openxmlformats-officedocument.presentationml.slideLayout+xml"/>
  <Override PartName="/ppt/notesSlides/notesSlide2.xml" ContentType="application/vnd.openxmlformats-officedocument.presentationml.notesSlide+xml"/>
  <Override PartName="/ppt/slideLayouts/slideLayout6.xml" ContentType="application/vnd.openxmlformats-officedocument.presentationml.slideLayout+xml"/>
  <Override PartName="/ppt/notesSlides/notesSlide1.xml" ContentType="application/vnd.openxmlformats-officedocument.presentationml.notes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3.xml" ContentType="application/vnd.openxmlformats-officedocument.presentationml.slideLayout+xml"/>
  <Override PartName="/ppt/notesSlides/notesSlide3.xml" ContentType="application/vnd.openxmlformats-officedocument.presentationml.notesSlide+xml"/>
  <Override PartName="/ppt/notesSlides/notesSlide5.xml" ContentType="application/vnd.openxmlformats-officedocument.presentationml.notes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6.xml" ContentType="application/vnd.openxmlformats-officedocument.presentationml.notesSlide+xml"/>
  <Override PartName="/ppt/notesMasters/notesMaster1.xml" ContentType="application/vnd.openxmlformats-officedocument.presentationml.notesMaster+xml"/>
  <Override PartName="/ppt/theme/theme1.xml" ContentType="application/vnd.openxmlformats-officedocument.theme+xml"/>
  <Override PartName="/ppt/charts/chart4.xml" ContentType="application/vnd.openxmlformats-officedocument.drawingml.chart+xml"/>
  <Override PartName="/ppt/charts/chart3.xml" ContentType="application/vnd.openxmlformats-officedocument.drawingml.chart+xml"/>
  <Override PartName="/ppt/charts/chart2.xml" ContentType="application/vnd.openxmlformats-officedocument.drawingml.char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presProps.xml" ContentType="application/vnd.openxmlformats-officedocument.presentationml.pres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customXml/itemProps3.xml" ContentType="application/vnd.openxmlformats-officedocument.customXmlProperties+xml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customXml/itemProps4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</p:sldMasterIdLst>
  <p:notesMasterIdLst>
    <p:notesMasterId r:id="rId20"/>
  </p:notesMasterIdLst>
  <p:sldIdLst>
    <p:sldId id="280" r:id="rId2"/>
    <p:sldId id="286" r:id="rId3"/>
    <p:sldId id="294" r:id="rId4"/>
    <p:sldId id="287" r:id="rId5"/>
    <p:sldId id="301" r:id="rId6"/>
    <p:sldId id="313" r:id="rId7"/>
    <p:sldId id="292" r:id="rId8"/>
    <p:sldId id="285" r:id="rId9"/>
    <p:sldId id="261" r:id="rId10"/>
    <p:sldId id="303" r:id="rId11"/>
    <p:sldId id="305" r:id="rId12"/>
    <p:sldId id="306" r:id="rId13"/>
    <p:sldId id="307" r:id="rId14"/>
    <p:sldId id="308" r:id="rId15"/>
    <p:sldId id="309" r:id="rId16"/>
    <p:sldId id="310" r:id="rId17"/>
    <p:sldId id="311" r:id="rId18"/>
    <p:sldId id="312" r:id="rId19"/>
  </p:sldIdLst>
  <p:sldSz cx="9144000" cy="6858000" type="screen4x3"/>
  <p:notesSz cx="6805613" cy="9944100"/>
  <p:defaultTextStyle>
    <a:defPPr>
      <a:defRPr lang="nb-NO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ヒラギノ角ゴ Pro W3" pitchFamily="-80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ヒラギノ角ゴ Pro W3" pitchFamily="-80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ヒラギノ角ゴ Pro W3" pitchFamily="-80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ヒラギノ角ゴ Pro W3" pitchFamily="-80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ヒラギノ角ゴ Pro W3" pitchFamily="-80" charset="-128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Arial" charset="0"/>
        <a:ea typeface="ヒラギノ角ゴ Pro W3" pitchFamily="-80" charset="-128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Arial" charset="0"/>
        <a:ea typeface="ヒラギノ角ゴ Pro W3" pitchFamily="-80" charset="-128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Arial" charset="0"/>
        <a:ea typeface="ヒラギノ角ゴ Pro W3" pitchFamily="-80" charset="-128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Arial" charset="0"/>
        <a:ea typeface="ヒラギノ角ゴ Pro W3" pitchFamily="-80" charset="-128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8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ddels stil 2 - aks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233" autoAdjust="0"/>
    <p:restoredTop sz="84852" autoAdjust="0"/>
  </p:normalViewPr>
  <p:slideViewPr>
    <p:cSldViewPr>
      <p:cViewPr>
        <p:scale>
          <a:sx n="100" d="100"/>
          <a:sy n="100" d="100"/>
        </p:scale>
        <p:origin x="-1104" y="91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customXml" Target="../customXml/item2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customXml" Target="../customXml/item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28" Type="http://schemas.openxmlformats.org/officeDocument/2006/relationships/customXml" Target="../customXml/item4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Relationship Id="rId27" Type="http://schemas.openxmlformats.org/officeDocument/2006/relationships/customXml" Target="../customXml/item3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4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nb-NO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'Ark1'!$B$1</c:f>
              <c:strCache>
                <c:ptCount val="1"/>
                <c:pt idx="0">
                  <c:v>Intereg</c:v>
                </c:pt>
              </c:strCache>
            </c:strRef>
          </c:tx>
          <c:invertIfNegative val="0"/>
          <c:cat>
            <c:strRef>
              <c:f>'Ark1'!$A$2:$A$9</c:f>
              <c:strCache>
                <c:ptCount val="8"/>
                <c:pt idx="0">
                  <c:v>Østfold</c:v>
                </c:pt>
                <c:pt idx="1">
                  <c:v>Hedmark</c:v>
                </c:pt>
                <c:pt idx="2">
                  <c:v>Rogaland</c:v>
                </c:pt>
                <c:pt idx="3">
                  <c:v>Finnmark</c:v>
                </c:pt>
                <c:pt idx="4">
                  <c:v>Oppland</c:v>
                </c:pt>
                <c:pt idx="5">
                  <c:v>Aust-Agder</c:v>
                </c:pt>
                <c:pt idx="6">
                  <c:v>Møre og R</c:v>
                </c:pt>
                <c:pt idx="7">
                  <c:v>Telemark</c:v>
                </c:pt>
              </c:strCache>
            </c:strRef>
          </c:cat>
          <c:val>
            <c:numRef>
              <c:f>'Ark1'!$B$2:$B$9</c:f>
              <c:numCache>
                <c:formatCode>General</c:formatCode>
                <c:ptCount val="8"/>
                <c:pt idx="0">
                  <c:v>100</c:v>
                </c:pt>
                <c:pt idx="1">
                  <c:v>77</c:v>
                </c:pt>
                <c:pt idx="2">
                  <c:v>42</c:v>
                </c:pt>
                <c:pt idx="3">
                  <c:v>47</c:v>
                </c:pt>
                <c:pt idx="4">
                  <c:v>7</c:v>
                </c:pt>
                <c:pt idx="5">
                  <c:v>27</c:v>
                </c:pt>
                <c:pt idx="6">
                  <c:v>19</c:v>
                </c:pt>
                <c:pt idx="7">
                  <c:v>11</c:v>
                </c:pt>
              </c:numCache>
            </c:numRef>
          </c:val>
        </c:ser>
        <c:ser>
          <c:idx val="1"/>
          <c:order val="1"/>
          <c:tx>
            <c:strRef>
              <c:f>'Ark1'!$C$1</c:f>
              <c:strCache>
                <c:ptCount val="1"/>
                <c:pt idx="0">
                  <c:v>Sektorpr</c:v>
                </c:pt>
              </c:strCache>
            </c:strRef>
          </c:tx>
          <c:invertIfNegative val="0"/>
          <c:cat>
            <c:strRef>
              <c:f>'Ark1'!$A$2:$A$9</c:f>
              <c:strCache>
                <c:ptCount val="8"/>
                <c:pt idx="0">
                  <c:v>Østfold</c:v>
                </c:pt>
                <c:pt idx="1">
                  <c:v>Hedmark</c:v>
                </c:pt>
                <c:pt idx="2">
                  <c:v>Rogaland</c:v>
                </c:pt>
                <c:pt idx="3">
                  <c:v>Finnmark</c:v>
                </c:pt>
                <c:pt idx="4">
                  <c:v>Oppland</c:v>
                </c:pt>
                <c:pt idx="5">
                  <c:v>Aust-Agder</c:v>
                </c:pt>
                <c:pt idx="6">
                  <c:v>Møre og R</c:v>
                </c:pt>
                <c:pt idx="7">
                  <c:v>Telemark</c:v>
                </c:pt>
              </c:strCache>
            </c:strRef>
          </c:cat>
          <c:val>
            <c:numRef>
              <c:f>'Ark1'!$C$2:$C$9</c:f>
              <c:numCache>
                <c:formatCode>General</c:formatCode>
                <c:ptCount val="8"/>
                <c:pt idx="0">
                  <c:v>17</c:v>
                </c:pt>
                <c:pt idx="1">
                  <c:v>41</c:v>
                </c:pt>
                <c:pt idx="2">
                  <c:v>50</c:v>
                </c:pt>
                <c:pt idx="3">
                  <c:v>42</c:v>
                </c:pt>
                <c:pt idx="4">
                  <c:v>31</c:v>
                </c:pt>
                <c:pt idx="5">
                  <c:v>33</c:v>
                </c:pt>
                <c:pt idx="6">
                  <c:v>19</c:v>
                </c:pt>
                <c:pt idx="7">
                  <c:v>11</c:v>
                </c:pt>
              </c:numCache>
            </c:numRef>
          </c:val>
        </c:ser>
        <c:ser>
          <c:idx val="2"/>
          <c:order val="2"/>
          <c:tx>
            <c:strRef>
              <c:f>'Ark1'!$D$1</c:f>
              <c:strCache>
                <c:ptCount val="1"/>
                <c:pt idx="0">
                  <c:v>EØS-midlene</c:v>
                </c:pt>
              </c:strCache>
            </c:strRef>
          </c:tx>
          <c:spPr>
            <a:solidFill>
              <a:srgbClr val="FF0000"/>
            </a:solidFill>
          </c:spPr>
          <c:invertIfNegative val="0"/>
          <c:cat>
            <c:strRef>
              <c:f>'Ark1'!$A$2:$A$9</c:f>
              <c:strCache>
                <c:ptCount val="8"/>
                <c:pt idx="0">
                  <c:v>Østfold</c:v>
                </c:pt>
                <c:pt idx="1">
                  <c:v>Hedmark</c:v>
                </c:pt>
                <c:pt idx="2">
                  <c:v>Rogaland</c:v>
                </c:pt>
                <c:pt idx="3">
                  <c:v>Finnmark</c:v>
                </c:pt>
                <c:pt idx="4">
                  <c:v>Oppland</c:v>
                </c:pt>
                <c:pt idx="5">
                  <c:v>Aust-Agder</c:v>
                </c:pt>
                <c:pt idx="6">
                  <c:v>Møre og R</c:v>
                </c:pt>
                <c:pt idx="7">
                  <c:v>Telemark</c:v>
                </c:pt>
              </c:strCache>
            </c:strRef>
          </c:cat>
          <c:val>
            <c:numRef>
              <c:f>'Ark1'!$D$2:$D$9</c:f>
              <c:numCache>
                <c:formatCode>General</c:formatCode>
                <c:ptCount val="8"/>
                <c:pt idx="0">
                  <c:v>6</c:v>
                </c:pt>
                <c:pt idx="1">
                  <c:v>32</c:v>
                </c:pt>
                <c:pt idx="2">
                  <c:v>8</c:v>
                </c:pt>
                <c:pt idx="3">
                  <c:v>32</c:v>
                </c:pt>
                <c:pt idx="4">
                  <c:v>8</c:v>
                </c:pt>
                <c:pt idx="5">
                  <c:v>0</c:v>
                </c:pt>
                <c:pt idx="6">
                  <c:v>0</c:v>
                </c:pt>
                <c:pt idx="7">
                  <c:v>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62394112"/>
        <c:axId val="162395648"/>
      </c:barChart>
      <c:catAx>
        <c:axId val="162394112"/>
        <c:scaling>
          <c:orientation val="minMax"/>
        </c:scaling>
        <c:delete val="0"/>
        <c:axPos val="b"/>
        <c:majorTickMark val="out"/>
        <c:minorTickMark val="none"/>
        <c:tickLblPos val="nextTo"/>
        <c:crossAx val="162395648"/>
        <c:crosses val="autoZero"/>
        <c:auto val="1"/>
        <c:lblAlgn val="ctr"/>
        <c:lblOffset val="100"/>
        <c:noMultiLvlLbl val="0"/>
      </c:catAx>
      <c:valAx>
        <c:axId val="162395648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162394112"/>
        <c:crosses val="autoZero"/>
        <c:crossBetween val="between"/>
      </c:valAx>
      <c:spPr>
        <a:solidFill>
          <a:schemeClr val="bg1"/>
        </a:solidFill>
      </c:spPr>
    </c:plotArea>
    <c:legend>
      <c:legendPos val="r"/>
      <c:layout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nb-NO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nb-NO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'Ark1'!$B$1</c:f>
              <c:strCache>
                <c:ptCount val="1"/>
                <c:pt idx="0">
                  <c:v>Antall kommuner</c:v>
                </c:pt>
              </c:strCache>
            </c:strRef>
          </c:tx>
          <c:invertIfNegative val="0"/>
          <c:cat>
            <c:strRef>
              <c:f>'Ark1'!$A$2:$A$5</c:f>
              <c:strCache>
                <c:ptCount val="4"/>
                <c:pt idx="0">
                  <c:v>Aktiv Ungdom</c:v>
                </c:pt>
                <c:pt idx="1">
                  <c:v>LLL</c:v>
                </c:pt>
                <c:pt idx="2">
                  <c:v>FP7</c:v>
                </c:pt>
                <c:pt idx="3">
                  <c:v>Kultur</c:v>
                </c:pt>
              </c:strCache>
            </c:strRef>
          </c:cat>
          <c:val>
            <c:numRef>
              <c:f>'Ark1'!$B$2:$B$5</c:f>
              <c:numCache>
                <c:formatCode>General</c:formatCode>
                <c:ptCount val="4"/>
                <c:pt idx="0">
                  <c:v>79</c:v>
                </c:pt>
                <c:pt idx="1">
                  <c:v>102</c:v>
                </c:pt>
                <c:pt idx="2">
                  <c:v>7</c:v>
                </c:pt>
                <c:pt idx="3">
                  <c:v>9</c:v>
                </c:pt>
              </c:numCache>
            </c:numRef>
          </c:val>
        </c:ser>
        <c:ser>
          <c:idx val="1"/>
          <c:order val="1"/>
          <c:tx>
            <c:strRef>
              <c:f>'Ark1'!$C$1</c:f>
              <c:strCache>
                <c:ptCount val="1"/>
                <c:pt idx="0">
                  <c:v>Antall fylkeskommuner</c:v>
                </c:pt>
              </c:strCache>
            </c:strRef>
          </c:tx>
          <c:invertIfNegative val="0"/>
          <c:cat>
            <c:strRef>
              <c:f>'Ark1'!$A$2:$A$5</c:f>
              <c:strCache>
                <c:ptCount val="4"/>
                <c:pt idx="0">
                  <c:v>Aktiv Ungdom</c:v>
                </c:pt>
                <c:pt idx="1">
                  <c:v>LLL</c:v>
                </c:pt>
                <c:pt idx="2">
                  <c:v>FP7</c:v>
                </c:pt>
                <c:pt idx="3">
                  <c:v>Kultur</c:v>
                </c:pt>
              </c:strCache>
            </c:strRef>
          </c:cat>
          <c:val>
            <c:numRef>
              <c:f>'Ark1'!$C$2:$C$5</c:f>
              <c:numCache>
                <c:formatCode>General</c:formatCode>
                <c:ptCount val="4"/>
                <c:pt idx="0">
                  <c:v>12</c:v>
                </c:pt>
                <c:pt idx="1">
                  <c:v>18</c:v>
                </c:pt>
                <c:pt idx="2">
                  <c:v>2</c:v>
                </c:pt>
                <c:pt idx="3">
                  <c:v>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65338496"/>
        <c:axId val="165344384"/>
      </c:barChart>
      <c:catAx>
        <c:axId val="165338496"/>
        <c:scaling>
          <c:orientation val="minMax"/>
        </c:scaling>
        <c:delete val="0"/>
        <c:axPos val="b"/>
        <c:majorTickMark val="out"/>
        <c:minorTickMark val="none"/>
        <c:tickLblPos val="nextTo"/>
        <c:crossAx val="165344384"/>
        <c:crosses val="autoZero"/>
        <c:auto val="1"/>
        <c:lblAlgn val="ctr"/>
        <c:lblOffset val="100"/>
        <c:noMultiLvlLbl val="0"/>
      </c:catAx>
      <c:valAx>
        <c:axId val="165344384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165338496"/>
        <c:crosses val="autoZero"/>
        <c:crossBetween val="between"/>
      </c:valAx>
    </c:plotArea>
    <c:legend>
      <c:legendPos val="r"/>
      <c:layout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nb-NO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nb-NO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7.5256034172199074E-2"/>
          <c:y val="6.2114319043452902E-2"/>
          <c:w val="0.71561769852297874"/>
          <c:h val="0.77633177797219799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'Ark1'!$B$1</c:f>
              <c:strCache>
                <c:ptCount val="1"/>
                <c:pt idx="0">
                  <c:v>Kommuner</c:v>
                </c:pt>
              </c:strCache>
            </c:strRef>
          </c:tx>
          <c:invertIfNegative val="0"/>
          <c:cat>
            <c:strRef>
              <c:f>'Ark1'!$A$2:$A$7</c:f>
              <c:strCache>
                <c:ptCount val="6"/>
                <c:pt idx="0">
                  <c:v>CIP</c:v>
                </c:pt>
                <c:pt idx="1">
                  <c:v>Daphne</c:v>
                </c:pt>
                <c:pt idx="2">
                  <c:v>Helse</c:v>
                </c:pt>
                <c:pt idx="3">
                  <c:v>Media 2007</c:v>
                </c:pt>
                <c:pt idx="4">
                  <c:v>Progress</c:v>
                </c:pt>
                <c:pt idx="5">
                  <c:v>Marco</c:v>
                </c:pt>
              </c:strCache>
            </c:strRef>
          </c:cat>
          <c:val>
            <c:numRef>
              <c:f>'Ark1'!$B$2:$B$7</c:f>
              <c:numCache>
                <c:formatCode>General</c:formatCode>
                <c:ptCount val="6"/>
                <c:pt idx="0">
                  <c:v>7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2</c:v>
                </c:pt>
                <c:pt idx="5">
                  <c:v>0</c:v>
                </c:pt>
              </c:numCache>
            </c:numRef>
          </c:val>
        </c:ser>
        <c:ser>
          <c:idx val="1"/>
          <c:order val="1"/>
          <c:tx>
            <c:strRef>
              <c:f>'Ark1'!$C$1</c:f>
              <c:strCache>
                <c:ptCount val="1"/>
                <c:pt idx="0">
                  <c:v>FK</c:v>
                </c:pt>
              </c:strCache>
            </c:strRef>
          </c:tx>
          <c:invertIfNegative val="0"/>
          <c:cat>
            <c:strRef>
              <c:f>'Ark1'!$A$2:$A$7</c:f>
              <c:strCache>
                <c:ptCount val="6"/>
                <c:pt idx="0">
                  <c:v>CIP</c:v>
                </c:pt>
                <c:pt idx="1">
                  <c:v>Daphne</c:v>
                </c:pt>
                <c:pt idx="2">
                  <c:v>Helse</c:v>
                </c:pt>
                <c:pt idx="3">
                  <c:v>Media 2007</c:v>
                </c:pt>
                <c:pt idx="4">
                  <c:v>Progress</c:v>
                </c:pt>
                <c:pt idx="5">
                  <c:v>Marco</c:v>
                </c:pt>
              </c:strCache>
            </c:strRef>
          </c:cat>
          <c:val>
            <c:numRef>
              <c:f>'Ark1'!$C$2:$C$7</c:f>
              <c:numCache>
                <c:formatCode>General</c:formatCode>
                <c:ptCount val="6"/>
                <c:pt idx="0">
                  <c:v>2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1</c:v>
                </c:pt>
                <c:pt idx="5">
                  <c:v>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65384192"/>
        <c:axId val="165385728"/>
      </c:barChart>
      <c:catAx>
        <c:axId val="165384192"/>
        <c:scaling>
          <c:orientation val="minMax"/>
        </c:scaling>
        <c:delete val="0"/>
        <c:axPos val="b"/>
        <c:majorTickMark val="out"/>
        <c:minorTickMark val="none"/>
        <c:tickLblPos val="nextTo"/>
        <c:crossAx val="165385728"/>
        <c:crossesAt val="0"/>
        <c:auto val="1"/>
        <c:lblAlgn val="ctr"/>
        <c:lblOffset val="100"/>
        <c:noMultiLvlLbl val="0"/>
      </c:catAx>
      <c:valAx>
        <c:axId val="165385728"/>
        <c:scaling>
          <c:orientation val="minMax"/>
        </c:scaling>
        <c:delete val="0"/>
        <c:axPos val="l"/>
        <c:majorGridlines/>
        <c:numFmt formatCode="#,##0.00" sourceLinked="0"/>
        <c:majorTickMark val="out"/>
        <c:minorTickMark val="none"/>
        <c:tickLblPos val="nextTo"/>
        <c:crossAx val="165384192"/>
        <c:crosses val="autoZero"/>
        <c:crossBetween val="between"/>
        <c:majorUnit val="1"/>
      </c:valAx>
    </c:plotArea>
    <c:legend>
      <c:legendPos val="r"/>
      <c:layout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nb-NO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nb-NO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'Ark1'!$B$1</c:f>
              <c:strCache>
                <c:ptCount val="1"/>
                <c:pt idx="0">
                  <c:v>Prosjekter</c:v>
                </c:pt>
              </c:strCache>
            </c:strRef>
          </c:tx>
          <c:invertIfNegative val="0"/>
          <c:cat>
            <c:strRef>
              <c:f>'Ark1'!$A$2:$A$9</c:f>
              <c:strCache>
                <c:ptCount val="8"/>
                <c:pt idx="0">
                  <c:v>Oslo</c:v>
                </c:pt>
                <c:pt idx="1">
                  <c:v>Stavanger</c:v>
                </c:pt>
                <c:pt idx="2">
                  <c:v>Trondheim</c:v>
                </c:pt>
                <c:pt idx="3">
                  <c:v>Kristiansand</c:v>
                </c:pt>
                <c:pt idx="4">
                  <c:v>Bergen </c:v>
                </c:pt>
                <c:pt idx="5">
                  <c:v>Namsos</c:v>
                </c:pt>
                <c:pt idx="6">
                  <c:v>Sveio</c:v>
                </c:pt>
                <c:pt idx="7">
                  <c:v>Karmøy </c:v>
                </c:pt>
              </c:strCache>
            </c:strRef>
          </c:cat>
          <c:val>
            <c:numRef>
              <c:f>'Ark1'!$B$2:$B$9</c:f>
              <c:numCache>
                <c:formatCode>General</c:formatCode>
                <c:ptCount val="8"/>
                <c:pt idx="0">
                  <c:v>39</c:v>
                </c:pt>
                <c:pt idx="1">
                  <c:v>23</c:v>
                </c:pt>
                <c:pt idx="2">
                  <c:v>18</c:v>
                </c:pt>
                <c:pt idx="3">
                  <c:v>16</c:v>
                </c:pt>
                <c:pt idx="4">
                  <c:v>15</c:v>
                </c:pt>
                <c:pt idx="5">
                  <c:v>13</c:v>
                </c:pt>
                <c:pt idx="6">
                  <c:v>12</c:v>
                </c:pt>
                <c:pt idx="7">
                  <c:v>10</c:v>
                </c:pt>
              </c:numCache>
            </c:numRef>
          </c:val>
        </c:ser>
        <c:ser>
          <c:idx val="1"/>
          <c:order val="1"/>
          <c:tx>
            <c:strRef>
              <c:f>'Ark1'!$C$1</c:f>
              <c:strCache>
                <c:ptCount val="1"/>
                <c:pt idx="0">
                  <c:v>Programmer</c:v>
                </c:pt>
              </c:strCache>
            </c:strRef>
          </c:tx>
          <c:invertIfNegative val="0"/>
          <c:cat>
            <c:strRef>
              <c:f>'Ark1'!$A$2:$A$9</c:f>
              <c:strCache>
                <c:ptCount val="8"/>
                <c:pt idx="0">
                  <c:v>Oslo</c:v>
                </c:pt>
                <c:pt idx="1">
                  <c:v>Stavanger</c:v>
                </c:pt>
                <c:pt idx="2">
                  <c:v>Trondheim</c:v>
                </c:pt>
                <c:pt idx="3">
                  <c:v>Kristiansand</c:v>
                </c:pt>
                <c:pt idx="4">
                  <c:v>Bergen </c:v>
                </c:pt>
                <c:pt idx="5">
                  <c:v>Namsos</c:v>
                </c:pt>
                <c:pt idx="6">
                  <c:v>Sveio</c:v>
                </c:pt>
                <c:pt idx="7">
                  <c:v>Karmøy </c:v>
                </c:pt>
              </c:strCache>
            </c:strRef>
          </c:cat>
          <c:val>
            <c:numRef>
              <c:f>'Ark1'!$C$2:$C$9</c:f>
              <c:numCache>
                <c:formatCode>General</c:formatCode>
                <c:ptCount val="8"/>
                <c:pt idx="0">
                  <c:v>5</c:v>
                </c:pt>
                <c:pt idx="1">
                  <c:v>4</c:v>
                </c:pt>
                <c:pt idx="2">
                  <c:v>2</c:v>
                </c:pt>
                <c:pt idx="3">
                  <c:v>3</c:v>
                </c:pt>
                <c:pt idx="4">
                  <c:v>3</c:v>
                </c:pt>
                <c:pt idx="5">
                  <c:v>3</c:v>
                </c:pt>
                <c:pt idx="6">
                  <c:v>2</c:v>
                </c:pt>
                <c:pt idx="7">
                  <c:v>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72872064"/>
        <c:axId val="172873600"/>
      </c:barChart>
      <c:catAx>
        <c:axId val="172872064"/>
        <c:scaling>
          <c:orientation val="minMax"/>
        </c:scaling>
        <c:delete val="0"/>
        <c:axPos val="b"/>
        <c:majorTickMark val="out"/>
        <c:minorTickMark val="none"/>
        <c:tickLblPos val="nextTo"/>
        <c:crossAx val="172873600"/>
        <c:crosses val="autoZero"/>
        <c:auto val="1"/>
        <c:lblAlgn val="ctr"/>
        <c:lblOffset val="100"/>
        <c:noMultiLvlLbl val="0"/>
      </c:catAx>
      <c:valAx>
        <c:axId val="172873600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172872064"/>
        <c:crosses val="autoZero"/>
        <c:crossBetween val="between"/>
      </c:valAx>
    </c:plotArea>
    <c:legend>
      <c:legendPos val="r"/>
      <c:layout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nb-NO"/>
    </a:p>
  </c:tx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9099" cy="49720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idx="1"/>
          </p:nvPr>
        </p:nvSpPr>
        <p:spPr>
          <a:xfrm>
            <a:off x="3854939" y="0"/>
            <a:ext cx="2949099" cy="49720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AC60BAA-E766-4ED9-A4E2-650919DEED6E}" type="datetimeFigureOut">
              <a:rPr lang="nb-NO" smtClean="0"/>
              <a:pPr/>
              <a:t>26.04.2017</a:t>
            </a:fld>
            <a:endParaRPr lang="nb-NO"/>
          </a:p>
        </p:txBody>
      </p:sp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6125"/>
            <a:ext cx="4972050" cy="372903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680562" y="4723448"/>
            <a:ext cx="5444490" cy="447484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>
          <a:xfrm>
            <a:off x="0" y="9445169"/>
            <a:ext cx="2949099" cy="49720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>
          <a:xfrm>
            <a:off x="3854939" y="9445169"/>
            <a:ext cx="2949099" cy="49720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D532FEC-776F-49C0-84B7-246B9A710051}" type="slidenum">
              <a:rPr lang="nb-NO" smtClean="0"/>
              <a:pPr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37249482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 smtClean="0"/>
              <a:t>Mellom 150-160</a:t>
            </a:r>
            <a:r>
              <a:rPr lang="nb-NO" baseline="0" dirty="0" smtClean="0"/>
              <a:t> kommuner deltar i omlag 920 prosjekter (foreløpige tall)</a:t>
            </a:r>
            <a:endParaRPr lang="nb-NO" dirty="0" smtClean="0"/>
          </a:p>
          <a:p>
            <a:endParaRPr lang="nb-NO" dirty="0" smtClean="0"/>
          </a:p>
          <a:p>
            <a:r>
              <a:rPr lang="nb-NO" dirty="0" smtClean="0"/>
              <a:t>Aktiv Ungdom</a:t>
            </a:r>
            <a:r>
              <a:rPr lang="nb-NO" baseline="0" dirty="0" smtClean="0"/>
              <a:t> 237	FK:54	Totalt 291</a:t>
            </a:r>
          </a:p>
          <a:p>
            <a:r>
              <a:rPr lang="nb-NO" baseline="0" dirty="0" smtClean="0"/>
              <a:t>LLL 199		FK:601	Totalt 800	</a:t>
            </a:r>
          </a:p>
          <a:p>
            <a:r>
              <a:rPr lang="nb-NO" baseline="0" dirty="0" smtClean="0"/>
              <a:t>FP7 14		FK:4	Totalt 18</a:t>
            </a:r>
          </a:p>
          <a:p>
            <a:r>
              <a:rPr lang="nb-NO" baseline="0" dirty="0" smtClean="0"/>
              <a:t>Kultur 13		FK:7	Totalt 20</a:t>
            </a:r>
            <a:endParaRPr lang="nb-NO" dirty="0" smtClean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D532FEC-776F-49C0-84B7-246B9A710051}" type="slidenum">
              <a:rPr lang="nb-NO" smtClean="0"/>
              <a:pPr/>
              <a:t>8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0461522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nb-NO" altLang="nb-NO" dirty="0" smtClean="0"/>
              <a:t>Helseprogrammet: 19 prosjekter 2009-2012 hvorav 3 med «kommunal deltakelse», </a:t>
            </a:r>
            <a:r>
              <a:rPr lang="nb-NO" altLang="nb-NO" dirty="0" err="1" smtClean="0"/>
              <a:t>dvs</a:t>
            </a:r>
            <a:r>
              <a:rPr lang="nb-NO" altLang="nb-NO" dirty="0" smtClean="0"/>
              <a:t> at for to prosjekter</a:t>
            </a:r>
            <a:r>
              <a:rPr lang="nb-NO" altLang="nb-NO" baseline="0" dirty="0" smtClean="0"/>
              <a:t> er det strengt tatt en NGO som deltar </a:t>
            </a:r>
            <a:endParaRPr lang="nb-NO" altLang="nb-NO" dirty="0" smtClean="0"/>
          </a:p>
          <a:p>
            <a:pPr eaLnBrk="1" hangingPunct="1"/>
            <a:r>
              <a:rPr lang="nb-NO" altLang="nb-NO" dirty="0" smtClean="0"/>
              <a:t>Progress n = 18</a:t>
            </a:r>
          </a:p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D532FEC-776F-49C0-84B7-246B9A710051}" type="slidenum">
              <a:rPr lang="nb-NO" smtClean="0"/>
              <a:pPr/>
              <a:t>9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80774769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 smtClean="0"/>
              <a:t>Samtlige «storbyregioner» er</a:t>
            </a:r>
            <a:r>
              <a:rPr lang="nb-NO" baseline="0" dirty="0" smtClean="0"/>
              <a:t> representert med unntak av Tromsø. Tromsø deltar i kun 3 prosjekter: et AU-prosjekt og to LLL-prosjekter. I Interreg finner vi at Tromsø har 1 prosjekt: «Min helse som senior». Med utgangspunkt i storbyregion-perspektivet, kommunestørrelse, kapasitet </a:t>
            </a:r>
            <a:r>
              <a:rPr lang="nb-NO" baseline="0" dirty="0" err="1" smtClean="0"/>
              <a:t>osv</a:t>
            </a:r>
            <a:r>
              <a:rPr lang="nb-NO" baseline="0" dirty="0" smtClean="0"/>
              <a:t>, kunne vi ha forventet større deltakelse. </a:t>
            </a:r>
            <a:endParaRPr lang="nb-NO" dirty="0" smtClean="0"/>
          </a:p>
          <a:p>
            <a:endParaRPr lang="nb-NO" dirty="0" smtClean="0"/>
          </a:p>
          <a:p>
            <a:r>
              <a:rPr lang="nb-NO" dirty="0" smtClean="0"/>
              <a:t>Oslo: AU, Daphne,</a:t>
            </a:r>
            <a:r>
              <a:rPr lang="nb-NO" baseline="0" dirty="0" smtClean="0"/>
              <a:t> Helse, LLL og FP7</a:t>
            </a:r>
          </a:p>
          <a:p>
            <a:r>
              <a:rPr lang="nb-NO" baseline="0" dirty="0" smtClean="0"/>
              <a:t>Stavanger: AU, LLL, Kulturprogrammet og FP7</a:t>
            </a:r>
          </a:p>
          <a:p>
            <a:r>
              <a:rPr lang="nb-NO" baseline="0" dirty="0" smtClean="0"/>
              <a:t>Trondheim: AU og LLL</a:t>
            </a:r>
          </a:p>
          <a:p>
            <a:r>
              <a:rPr lang="nb-NO" baseline="0" dirty="0" smtClean="0"/>
              <a:t>Kristiansand: AU, LLL og Kulturprogrammet</a:t>
            </a:r>
          </a:p>
          <a:p>
            <a:r>
              <a:rPr lang="nb-NO" baseline="0" dirty="0" smtClean="0"/>
              <a:t>Bergen: AU, LLL og Kulturprogrammet</a:t>
            </a:r>
          </a:p>
          <a:p>
            <a:r>
              <a:rPr lang="nb-NO" baseline="0" dirty="0" smtClean="0"/>
              <a:t>Namsos: Aktiv Ungdom og Kulturprogrammet</a:t>
            </a:r>
          </a:p>
          <a:p>
            <a:r>
              <a:rPr lang="nb-NO" baseline="0" dirty="0" smtClean="0"/>
              <a:t>Sveio: 8 AU og LLL</a:t>
            </a:r>
          </a:p>
          <a:p>
            <a:r>
              <a:rPr lang="nb-NO" baseline="0" dirty="0" smtClean="0"/>
              <a:t>Karmøy: AU, Kulturprogrammet og LLL</a:t>
            </a:r>
          </a:p>
          <a:p>
            <a:endParaRPr lang="nb-NO" baseline="0" dirty="0" smtClean="0"/>
          </a:p>
          <a:p>
            <a:r>
              <a:rPr lang="nb-NO" baseline="0" dirty="0" smtClean="0"/>
              <a:t>Samtlige kommuner deltar i Interreg-prosjekter også, bortsett fra Sveio og Karmøy</a:t>
            </a:r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D532FEC-776F-49C0-84B7-246B9A710051}" type="slidenum">
              <a:rPr lang="nb-NO" smtClean="0"/>
              <a:t>10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62320827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 smtClean="0"/>
              <a:t>Stigende og monoton (uten</a:t>
            </a:r>
            <a:r>
              <a:rPr lang="nb-NO" baseline="0" dirty="0" smtClean="0"/>
              <a:t> brudd) </a:t>
            </a:r>
            <a:r>
              <a:rPr lang="nb-NO" dirty="0" smtClean="0"/>
              <a:t>sammenheng.</a:t>
            </a:r>
            <a:r>
              <a:rPr lang="nb-NO" baseline="0" dirty="0" smtClean="0"/>
              <a:t> Denne sammenhengen finner vi har sterk statistisk signifikans</a:t>
            </a:r>
          </a:p>
          <a:p>
            <a:endParaRPr lang="nb-NO" baseline="0" dirty="0" smtClean="0"/>
          </a:p>
          <a:p>
            <a:r>
              <a:rPr lang="nb-NO" baseline="0" dirty="0" smtClean="0"/>
              <a:t>Dersom det er ønskelig at små kommuner skal delta har Norge en </a:t>
            </a:r>
            <a:r>
              <a:rPr lang="nb-NO" baseline="0" dirty="0" err="1" smtClean="0"/>
              <a:t>småkommueutfordring</a:t>
            </a:r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D532FEC-776F-49C0-84B7-246B9A710051}" type="slidenum">
              <a:rPr lang="nb-NO" smtClean="0"/>
              <a:t>11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48084286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 smtClean="0"/>
          </a:p>
          <a:p>
            <a:r>
              <a:rPr lang="nb-NO" dirty="0" smtClean="0"/>
              <a:t>Ganske stor bevissthet om kommunens egne mål og behov</a:t>
            </a:r>
          </a:p>
          <a:p>
            <a:endParaRPr lang="nb-NO" dirty="0" smtClean="0"/>
          </a:p>
          <a:p>
            <a:r>
              <a:rPr lang="nb-NO" dirty="0" smtClean="0"/>
              <a:t>Ildsjeler virker å være mer utbredt enn annen</a:t>
            </a:r>
            <a:r>
              <a:rPr lang="nb-NO" baseline="0" dirty="0" smtClean="0"/>
              <a:t> form for intern tilrettelegging, </a:t>
            </a:r>
          </a:p>
          <a:p>
            <a:r>
              <a:rPr lang="nb-NO" baseline="0" dirty="0" smtClean="0"/>
              <a:t>Eksempler på kommunal tilrettelegging: EU-koordinator/rådgiver/kontakt, prosjektdrevet organisasjon, politiske vedtak</a:t>
            </a:r>
            <a:endParaRPr lang="nb-NO" dirty="0" smtClean="0"/>
          </a:p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D532FEC-776F-49C0-84B7-246B9A710051}" type="slidenum">
              <a:rPr lang="nb-NO" smtClean="0"/>
              <a:t>12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23598316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 smtClean="0"/>
              <a:t>Kommunene</a:t>
            </a:r>
            <a:r>
              <a:rPr lang="nb-NO" baseline="0" dirty="0" smtClean="0"/>
              <a:t> ofte avhengig av ildsjelene – de må legges til rette for (avklaring med kommuneledelse) , Fortell om eksempler på tilrettelegging i organisasjonen: prosjektorganisering, Storfjord kommune, bruk av konsulentbistand og bistand fra andre land (østeuropeiske prosjektadministratorer)</a:t>
            </a:r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D532FEC-776F-49C0-84B7-246B9A710051}" type="slidenum">
              <a:rPr lang="nb-NO" smtClean="0"/>
              <a:t>13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57891240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 smtClean="0"/>
              <a:t>Kommunale</a:t>
            </a:r>
            <a:r>
              <a:rPr lang="nb-NO" baseline="0" dirty="0" smtClean="0"/>
              <a:t> aktører blir med på ulikt vis</a:t>
            </a:r>
          </a:p>
          <a:p>
            <a:pPr marL="228600" indent="-228600">
              <a:buAutoNum type="arabicPeriod"/>
            </a:pPr>
            <a:r>
              <a:rPr lang="nb-NO" baseline="0" dirty="0" smtClean="0"/>
              <a:t>Når man først har deltatt i ett prosjekt blir man lett invitert med i andre. Men en kommune er også interessant som case.</a:t>
            </a:r>
          </a:p>
          <a:p>
            <a:pPr marL="228600" indent="-228600">
              <a:buAutoNum type="arabicPeriod"/>
            </a:pPr>
            <a:r>
              <a:rPr lang="nb-NO" baseline="0" dirty="0" smtClean="0"/>
              <a:t>EU-prosjekter som finansieringsmulighet ikke bevisst planlagt, men dukker opp tilfeldig/fra sidelinjen, selv om ideen og utviklingsarbeidet er etablert</a:t>
            </a:r>
          </a:p>
          <a:p>
            <a:pPr marL="228600" indent="-228600">
              <a:buAutoNum type="arabicPeriod"/>
            </a:pPr>
            <a:r>
              <a:rPr lang="nb-NO" baseline="0" dirty="0" smtClean="0"/>
              <a:t>Ikke lenger tilfeldig</a:t>
            </a:r>
          </a:p>
          <a:p>
            <a:pPr marL="228600" indent="-228600">
              <a:buAutoNum type="arabicPeriod"/>
            </a:pPr>
            <a:r>
              <a:rPr lang="nb-NO" baseline="0" dirty="0" smtClean="0"/>
              <a:t>Gjelder ikke bare FK, men også noen kommuner – både små og store</a:t>
            </a:r>
          </a:p>
          <a:p>
            <a:pPr marL="228600" indent="-228600">
              <a:buAutoNum type="arabicPeriod"/>
            </a:pPr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D532FEC-776F-49C0-84B7-246B9A710051}" type="slidenum">
              <a:rPr lang="nb-NO" smtClean="0"/>
              <a:t>14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09297917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buFont typeface="+mj-lt"/>
              <a:buAutoNum type="arabicPeriod"/>
            </a:pPr>
            <a:r>
              <a:rPr lang="nb-NO" dirty="0" smtClean="0"/>
              <a:t>E</a:t>
            </a:r>
            <a:r>
              <a:rPr lang="nb-NO" baseline="0" dirty="0" smtClean="0"/>
              <a:t>ks Aktiv Ungdoms </a:t>
            </a:r>
            <a:r>
              <a:rPr lang="nb-NO" baseline="0" dirty="0" err="1" smtClean="0"/>
              <a:t>voluntørtilbud</a:t>
            </a:r>
            <a:r>
              <a:rPr lang="nb-NO" baseline="0" dirty="0" smtClean="0"/>
              <a:t> som enkelte kommuner bruker ganske hyppig). Et annet eks: Brandengen skole og «Over </a:t>
            </a:r>
            <a:r>
              <a:rPr lang="nb-NO" baseline="0" dirty="0" err="1" smtClean="0"/>
              <a:t>the</a:t>
            </a:r>
            <a:r>
              <a:rPr lang="nb-NO" baseline="0" dirty="0" smtClean="0"/>
              <a:t> </a:t>
            </a:r>
            <a:r>
              <a:rPr lang="nb-NO" baseline="0" dirty="0" err="1" smtClean="0"/>
              <a:t>rainbow</a:t>
            </a:r>
            <a:r>
              <a:rPr lang="nb-NO" baseline="0" dirty="0" smtClean="0"/>
              <a:t> to Europe» som handlet om inkludering og flerkulturell toleranse</a:t>
            </a:r>
          </a:p>
          <a:p>
            <a:pPr marL="228600" indent="-228600">
              <a:buFont typeface="+mj-lt"/>
              <a:buAutoNum type="arabicPeriod"/>
            </a:pPr>
            <a:r>
              <a:rPr lang="nb-NO" baseline="0" dirty="0" smtClean="0"/>
              <a:t>Eks: Drammen kommunes heleide renovasjonsselskap «</a:t>
            </a:r>
            <a:r>
              <a:rPr lang="nb-NO" baseline="0" dirty="0" err="1" smtClean="0"/>
              <a:t>Lindum</a:t>
            </a:r>
            <a:r>
              <a:rPr lang="nb-NO" baseline="0" dirty="0" smtClean="0"/>
              <a:t> as», «</a:t>
            </a:r>
          </a:p>
          <a:p>
            <a:pPr marL="228600" indent="-228600">
              <a:buFont typeface="+mj-lt"/>
              <a:buAutoNum type="arabicPeriod"/>
            </a:pPr>
            <a:r>
              <a:rPr lang="nb-NO" baseline="0" dirty="0" smtClean="0"/>
              <a:t>Eks er Karmøy kommunes prosjekt i helsesektoren «Jeg vil jeg tør jeg kan»</a:t>
            </a:r>
          </a:p>
          <a:p>
            <a:pPr marL="228600" indent="-228600">
              <a:buFont typeface="+mj-lt"/>
              <a:buAutoNum type="arabicPeriod"/>
            </a:pPr>
            <a:endParaRPr lang="nb-NO" baseline="0" dirty="0" smtClean="0"/>
          </a:p>
          <a:p>
            <a:pPr marL="228600" indent="-228600">
              <a:buFont typeface="+mj-lt"/>
              <a:buAutoNum type="arabicPeriod"/>
            </a:pPr>
            <a:endParaRPr lang="nb-NO" baseline="0" dirty="0" smtClean="0"/>
          </a:p>
          <a:p>
            <a:pPr marL="228600" indent="-228600">
              <a:buFont typeface="+mj-lt"/>
              <a:buAutoNum type="arabicPeriod"/>
            </a:pPr>
            <a:endParaRPr lang="nb-NO" dirty="0" smtClean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D532FEC-776F-49C0-84B7-246B9A710051}" type="slidenum">
              <a:rPr lang="nb-NO" smtClean="0"/>
              <a:t>15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57732613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514350" marR="0" lvl="0" indent="-51435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  <a:defRPr/>
            </a:pPr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D532FEC-776F-49C0-84B7-246B9A710051}" type="slidenum">
              <a:rPr lang="nb-NO" smtClean="0"/>
              <a:t>16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36034234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 smtClean="0"/>
              <a:t>VI har ikke målt </a:t>
            </a:r>
            <a:r>
              <a:rPr lang="nb-NO" b="1" dirty="0" smtClean="0"/>
              <a:t>i hvilken grad</a:t>
            </a:r>
            <a:r>
              <a:rPr lang="nb-NO" dirty="0" smtClean="0"/>
              <a:t> EU-prosjekter er</a:t>
            </a:r>
            <a:r>
              <a:rPr lang="nb-NO" baseline="0" dirty="0" smtClean="0"/>
              <a:t> forankret i et mål, et behov en strategi eller plan. Men gjennomgående inntrykk at prosjektene er relevante</a:t>
            </a:r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D532FEC-776F-49C0-84B7-246B9A710051}" type="slidenum">
              <a:rPr lang="nb-NO" smtClean="0"/>
              <a:t>17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17037836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5" descr="LOGO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53200" y="6172200"/>
            <a:ext cx="1981200" cy="446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6" descr="PPT-tittelside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06045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143000" y="1371600"/>
            <a:ext cx="7772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143000" y="2971800"/>
            <a:ext cx="6400800" cy="1752600"/>
          </a:xfrm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r>
              <a:rPr lang="nb-NO" smtClean="0"/>
              <a:t>Klikk for å redigere undertittelstil i malen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1654234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1491368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ndeling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</p:spTree>
    <p:extLst>
      <p:ext uri="{BB962C8B-B14F-4D97-AF65-F5344CB8AC3E}">
        <p14:creationId xmlns:p14="http://schemas.microsoft.com/office/powerpoint/2010/main" val="19277814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11430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51054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9820896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6" name="Plassholder for innhold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7098139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0887112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669036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</p:spTree>
    <p:extLst>
      <p:ext uri="{BB962C8B-B14F-4D97-AF65-F5344CB8AC3E}">
        <p14:creationId xmlns:p14="http://schemas.microsoft.com/office/powerpoint/2010/main" val="36886089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bild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nb-NO" noProof="0" smtClean="0"/>
              <a:t>Klikk ikonet for å legge til et bilde</a:t>
            </a:r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</p:spTree>
    <p:extLst>
      <p:ext uri="{BB962C8B-B14F-4D97-AF65-F5344CB8AC3E}">
        <p14:creationId xmlns:p14="http://schemas.microsoft.com/office/powerpoint/2010/main" val="16708619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10135373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/>
          <p:cNvSpPr>
            <a:spLocks noGrp="1"/>
          </p:cNvSpPr>
          <p:nvPr>
            <p:ph type="title" orient="vert"/>
          </p:nvPr>
        </p:nvSpPr>
        <p:spPr>
          <a:xfrm>
            <a:off x="6972300" y="609600"/>
            <a:ext cx="1943100" cy="5486400"/>
          </a:xfrm>
        </p:spPr>
        <p:txBody>
          <a:bodyPr vert="eaVert"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>
          <a:xfrm>
            <a:off x="1143000" y="609600"/>
            <a:ext cx="5676900" cy="5486400"/>
          </a:xfrm>
        </p:spPr>
        <p:txBody>
          <a:bodyPr vert="eaVert"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4614224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1430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nb-NO" altLang="nb-NO" smtClean="0"/>
              <a:t>Klikk for å redigere tittelstil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143000" y="19812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b-NO" altLang="nb-NO" smtClean="0"/>
              <a:t>Klikk for å redigere tekststiler i malen</a:t>
            </a:r>
          </a:p>
          <a:p>
            <a:pPr lvl="1"/>
            <a:r>
              <a:rPr lang="nb-NO" altLang="nb-NO" smtClean="0"/>
              <a:t>Andre nivå</a:t>
            </a:r>
          </a:p>
          <a:p>
            <a:pPr lvl="2"/>
            <a:r>
              <a:rPr lang="nb-NO" altLang="nb-NO" smtClean="0"/>
              <a:t>Tredje nivå</a:t>
            </a:r>
          </a:p>
          <a:p>
            <a:pPr lvl="3"/>
            <a:r>
              <a:rPr lang="nb-NO" altLang="nb-NO" smtClean="0"/>
              <a:t>Fjerde nivå</a:t>
            </a:r>
          </a:p>
          <a:p>
            <a:pPr lvl="4"/>
            <a:r>
              <a:rPr lang="nb-NO" altLang="nb-NO" smtClean="0"/>
              <a:t>Femte nivå</a:t>
            </a:r>
          </a:p>
        </p:txBody>
      </p:sp>
      <p:pic>
        <p:nvPicPr>
          <p:cNvPr id="1028" name="Picture 8" descr="LOGO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53200" y="6172200"/>
            <a:ext cx="1981200" cy="446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9" name="Picture 6" descr="PPT-tittelside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06045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xStyles>
    <p:titleStyle>
      <a:lvl1pPr algn="l" rtl="0" eaLnBrk="1" fontAlgn="base" hangingPunct="1">
        <a:spcBef>
          <a:spcPct val="0"/>
        </a:spcBef>
        <a:spcAft>
          <a:spcPct val="0"/>
        </a:spcAft>
        <a:defRPr sz="4400">
          <a:solidFill>
            <a:srgbClr val="FF8000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4400">
          <a:solidFill>
            <a:srgbClr val="FF8000"/>
          </a:solidFill>
          <a:latin typeface="Arial" charset="0"/>
          <a:ea typeface="ヒラギノ角ゴ Pro W3" pitchFamily="-80" charset="-128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4400">
          <a:solidFill>
            <a:srgbClr val="FF8000"/>
          </a:solidFill>
          <a:latin typeface="Arial" charset="0"/>
          <a:ea typeface="ヒラギノ角ゴ Pro W3" pitchFamily="-80" charset="-128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4400">
          <a:solidFill>
            <a:srgbClr val="FF8000"/>
          </a:solidFill>
          <a:latin typeface="Arial" charset="0"/>
          <a:ea typeface="ヒラギノ角ゴ Pro W3" pitchFamily="-80" charset="-128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4400">
          <a:solidFill>
            <a:srgbClr val="FF8000"/>
          </a:solidFill>
          <a:latin typeface="Arial" charset="0"/>
          <a:ea typeface="ヒラギノ角ゴ Pro W3" pitchFamily="-80" charset="-128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4400">
          <a:solidFill>
            <a:srgbClr val="FF8000"/>
          </a:solidFill>
          <a:latin typeface="Arial" charset="0"/>
          <a:ea typeface="ヒラギノ角ゴ Pro W3" pitchFamily="-80" charset="-128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4400">
          <a:solidFill>
            <a:srgbClr val="FF8000"/>
          </a:solidFill>
          <a:latin typeface="Arial" charset="0"/>
          <a:ea typeface="ヒラギノ角ゴ Pro W3" pitchFamily="-80" charset="-128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4400">
          <a:solidFill>
            <a:srgbClr val="FF8000"/>
          </a:solidFill>
          <a:latin typeface="Arial" charset="0"/>
          <a:ea typeface="ヒラギノ角ゴ Pro W3" pitchFamily="-80" charset="-128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4400">
          <a:solidFill>
            <a:srgbClr val="FF8000"/>
          </a:solidFill>
          <a:latin typeface="Arial" charset="0"/>
          <a:ea typeface="ヒラギノ角ゴ Pro W3" pitchFamily="-80" charset="-128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nb-NO" dirty="0" smtClean="0"/>
              <a:t>EU-programmer: deltagelse og nytte for kommunesektoren</a:t>
            </a:r>
            <a:endParaRPr lang="nb-NO" dirty="0"/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nb-NO" dirty="0" smtClean="0"/>
              <a:t>NIBR-rapport 2015:19</a:t>
            </a:r>
          </a:p>
          <a:p>
            <a:r>
              <a:rPr lang="nb-NO" dirty="0" smtClean="0"/>
              <a:t>Arild Schou og Marthe Indset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49876834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1143000" y="404664"/>
            <a:ext cx="7772400" cy="1143000"/>
          </a:xfrm>
        </p:spPr>
        <p:txBody>
          <a:bodyPr/>
          <a:lstStyle/>
          <a:p>
            <a:r>
              <a:rPr lang="nb-NO" sz="3600" dirty="0" smtClean="0"/>
              <a:t>Norges tilgang til EU-programmer</a:t>
            </a:r>
            <a:endParaRPr lang="nb-NO" sz="3600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1143000" y="1844824"/>
            <a:ext cx="7772400" cy="4251176"/>
          </a:xfrm>
        </p:spPr>
        <p:txBody>
          <a:bodyPr/>
          <a:lstStyle/>
          <a:p>
            <a:r>
              <a:rPr lang="nb-NO" sz="3000" b="1" dirty="0" smtClean="0"/>
              <a:t>EUs sektorprogrammer</a:t>
            </a:r>
            <a:r>
              <a:rPr lang="nb-NO" sz="3000" dirty="0" smtClean="0"/>
              <a:t>: gjøres gjeldende i Norge gjennom EØS-avtalen</a:t>
            </a:r>
          </a:p>
          <a:p>
            <a:r>
              <a:rPr lang="nb-NO" sz="3000" b="1" dirty="0" smtClean="0"/>
              <a:t>EØS-midlene</a:t>
            </a:r>
            <a:r>
              <a:rPr lang="nb-NO" sz="3000" dirty="0" smtClean="0"/>
              <a:t>: Norge, Island og Liechtensteins «EØS-kontingent» som går til utvikling i de 16 minst velstående EU-landene. Norske aktører kan samarbeide med mottakerlandene</a:t>
            </a:r>
          </a:p>
          <a:p>
            <a:r>
              <a:rPr lang="nb-NO" sz="3000" b="1" dirty="0" smtClean="0"/>
              <a:t>Interreg</a:t>
            </a:r>
            <a:r>
              <a:rPr lang="nb-NO" sz="3000" dirty="0" smtClean="0"/>
              <a:t>: En liten del av EUs strukturfond. Støtter grense-, trans- og interregionalt samarbeid </a:t>
            </a:r>
            <a:endParaRPr lang="nb-NO" sz="3000" dirty="0"/>
          </a:p>
        </p:txBody>
      </p:sp>
    </p:spTree>
    <p:extLst>
      <p:ext uri="{BB962C8B-B14F-4D97-AF65-F5344CB8AC3E}">
        <p14:creationId xmlns:p14="http://schemas.microsoft.com/office/powerpoint/2010/main" val="210685772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Hovedspørsmål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b-NO" dirty="0" smtClean="0"/>
          </a:p>
          <a:p>
            <a:r>
              <a:rPr lang="nb-NO" dirty="0" smtClean="0"/>
              <a:t>Hvilke kommuner og fylkeskommuner deltar i hvilke EU-programmer? </a:t>
            </a:r>
          </a:p>
          <a:p>
            <a:pPr marL="0" indent="0">
              <a:buNone/>
            </a:pPr>
            <a:endParaRPr lang="nb-NO" dirty="0" smtClean="0"/>
          </a:p>
          <a:p>
            <a:r>
              <a:rPr lang="nb-NO" dirty="0" smtClean="0"/>
              <a:t>Hva slags resultater og nytte har kommunesektoren av denne deltakelsen? 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12114028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z="4000" dirty="0" smtClean="0"/>
              <a:t>Resultater av kartleggingen</a:t>
            </a:r>
            <a:endParaRPr lang="nb-NO" sz="4000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1143000" y="2060848"/>
            <a:ext cx="7772400" cy="4035152"/>
          </a:xfrm>
        </p:spPr>
        <p:txBody>
          <a:bodyPr/>
          <a:lstStyle/>
          <a:p>
            <a:r>
              <a:rPr lang="nb-NO" dirty="0" smtClean="0"/>
              <a:t>263 kommuner deltok i prosjekter som ble støttet av EU-programmer i programperiodene 2007-2013 og 2009-2014 </a:t>
            </a:r>
          </a:p>
          <a:p>
            <a:r>
              <a:rPr lang="nb-NO" dirty="0" smtClean="0"/>
              <a:t>Alle fylkeskommunene deltok i Interreg og EUs sektorprogrammer, 7 i fylkeskommuner under EØS-midlene</a:t>
            </a:r>
          </a:p>
          <a:p>
            <a:r>
              <a:rPr lang="nb-NO" dirty="0" smtClean="0"/>
              <a:t>151 kommuner i sektorprogrammene, 165 i Interreg, 28 i EØS-midlene</a:t>
            </a:r>
          </a:p>
        </p:txBody>
      </p:sp>
    </p:spTree>
    <p:extLst>
      <p:ext uri="{BB962C8B-B14F-4D97-AF65-F5344CB8AC3E}">
        <p14:creationId xmlns:p14="http://schemas.microsoft.com/office/powerpoint/2010/main" val="335928865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z="2800" i="1" dirty="0" smtClean="0"/>
              <a:t/>
            </a:r>
            <a:br>
              <a:rPr lang="nb-NO" sz="2800" i="1" dirty="0" smtClean="0"/>
            </a:br>
            <a:r>
              <a:rPr lang="nb-NO" sz="2800" i="1" dirty="0"/>
              <a:t/>
            </a:r>
            <a:br>
              <a:rPr lang="nb-NO" sz="2800" i="1" dirty="0"/>
            </a:br>
            <a:r>
              <a:rPr lang="nb-NO" sz="2400" i="1" dirty="0" smtClean="0"/>
              <a:t>Deltakelse </a:t>
            </a:r>
            <a:r>
              <a:rPr lang="nb-NO" sz="2400" i="1" dirty="0"/>
              <a:t>fordelt </a:t>
            </a:r>
            <a:r>
              <a:rPr lang="nb-NO" sz="2400" i="1" dirty="0" smtClean="0"/>
              <a:t>på programtype. Kommuner og fylker</a:t>
            </a:r>
            <a:r>
              <a:rPr lang="nb-NO" dirty="0"/>
              <a:t/>
            </a:r>
            <a:br>
              <a:rPr lang="nb-NO" dirty="0"/>
            </a:b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nb-NO" dirty="0"/>
          </a:p>
          <a:p>
            <a:endParaRPr lang="nb-NO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71700" y="1947863"/>
            <a:ext cx="4800600" cy="2962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090221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lassholder for innhold 5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1680" y="188640"/>
            <a:ext cx="4896544" cy="6329435"/>
          </a:xfrm>
        </p:spPr>
      </p:pic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z="3600" dirty="0" smtClean="0"/>
              <a:t>EU-prosjekter: </a:t>
            </a:r>
            <a:br>
              <a:rPr lang="nb-NO" sz="3600" dirty="0" smtClean="0"/>
            </a:br>
            <a:r>
              <a:rPr lang="nb-NO" sz="3600" dirty="0" smtClean="0"/>
              <a:t>Geografisk </a:t>
            </a:r>
            <a:br>
              <a:rPr lang="nb-NO" sz="3600" dirty="0" smtClean="0"/>
            </a:br>
            <a:r>
              <a:rPr lang="nb-NO" sz="3600" dirty="0" smtClean="0"/>
              <a:t>fordeling</a:t>
            </a:r>
            <a:endParaRPr lang="nb-NO" sz="3600" dirty="0"/>
          </a:p>
        </p:txBody>
      </p:sp>
    </p:spTree>
    <p:extLst>
      <p:ext uri="{BB962C8B-B14F-4D97-AF65-F5344CB8AC3E}">
        <p14:creationId xmlns:p14="http://schemas.microsoft.com/office/powerpoint/2010/main" val="74860291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_x0000_s0" descr="PenDraw 2"/>
          <p:cNvSpPr>
            <a:spLocks noSelect="1" noChangeArrowheads="1"/>
          </p:cNvSpPr>
          <p:nvPr/>
        </p:nvSpPr>
        <p:spPr bwMode="auto">
          <a:xfrm>
            <a:off x="5284788" y="9299575"/>
            <a:ext cx="127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rot="0" vert="horz" wrap="square" lIns="91440" tIns="45720" rIns="91440" bIns="45720" anchor="t" anchorCtr="0" upright="1">
            <a:noAutofit/>
          </a:bodyPr>
          <a:lstStyle/>
          <a:p>
            <a:endParaRPr lang="nb-NO"/>
          </a:p>
        </p:txBody>
      </p:sp>
      <p:sp>
        <p:nvSpPr>
          <p:cNvPr id="6" name="_x0000_s0" descr="PenDraw 1"/>
          <p:cNvSpPr>
            <a:spLocks noSelect="1" noChangeArrowheads="1"/>
          </p:cNvSpPr>
          <p:nvPr/>
        </p:nvSpPr>
        <p:spPr bwMode="auto">
          <a:xfrm>
            <a:off x="5373688" y="9337675"/>
            <a:ext cx="127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rot="0" vert="horz" wrap="square" lIns="91440" tIns="45720" rIns="91440" bIns="45720" anchor="t" anchorCtr="0" upright="1">
            <a:noAutofit/>
          </a:bodyPr>
          <a:lstStyle/>
          <a:p>
            <a:endParaRPr lang="nb-NO"/>
          </a:p>
        </p:txBody>
      </p:sp>
      <p:sp>
        <p:nvSpPr>
          <p:cNvPr id="11" name="Tittel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z="2000" dirty="0" smtClean="0"/>
              <a:t>Kommunal deltagelse fordelt på fylke og programtype. De fylkene med mest og minst aktive kommuner</a:t>
            </a:r>
            <a:r>
              <a:rPr lang="nb-NO" sz="2000" dirty="0"/>
              <a:t>.</a:t>
            </a:r>
            <a:r>
              <a:rPr lang="nb-NO" sz="2000" dirty="0" smtClean="0"/>
              <a:t> Prosent</a:t>
            </a:r>
            <a:endParaRPr lang="nb-NO" sz="2000" dirty="0"/>
          </a:p>
        </p:txBody>
      </p:sp>
      <p:graphicFrame>
        <p:nvGraphicFramePr>
          <p:cNvPr id="2" name="Diagram 1"/>
          <p:cNvGraphicFramePr/>
          <p:nvPr>
            <p:extLst>
              <p:ext uri="{D42A27DB-BD31-4B8C-83A1-F6EECF244321}">
                <p14:modId xmlns:p14="http://schemas.microsoft.com/office/powerpoint/2010/main" val="3949911790"/>
              </p:ext>
            </p:extLst>
          </p:nvPr>
        </p:nvGraphicFramePr>
        <p:xfrm>
          <a:off x="1619672" y="2060848"/>
          <a:ext cx="6096000" cy="4064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9302828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De fire mest brukte sektorprogrammene</a:t>
            </a:r>
            <a:endParaRPr lang="nb-NO" dirty="0"/>
          </a:p>
        </p:txBody>
      </p:sp>
      <p:graphicFrame>
        <p:nvGraphicFramePr>
          <p:cNvPr id="4" name="Plassholder for innhold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511506337"/>
              </p:ext>
            </p:extLst>
          </p:nvPr>
        </p:nvGraphicFramePr>
        <p:xfrm>
          <a:off x="1143000" y="1981200"/>
          <a:ext cx="7772400" cy="4114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4425627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…Og programmene med lavest deltakelse</a:t>
            </a:r>
            <a:endParaRPr lang="nb-NO" dirty="0"/>
          </a:p>
        </p:txBody>
      </p:sp>
      <p:graphicFrame>
        <p:nvGraphicFramePr>
          <p:cNvPr id="4" name="Plassholder for innhold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634823912"/>
              </p:ext>
            </p:extLst>
          </p:nvPr>
        </p:nvGraphicFramePr>
        <p:xfrm>
          <a:off x="1143000" y="1981200"/>
          <a:ext cx="7772400" cy="4114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0513973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nb-NO" sz="3600" dirty="0" smtClean="0"/>
              <a:t>Hvilke kommuner deltar i flere enn 10 prosjekter (sektorprogrammene)?</a:t>
            </a:r>
            <a:endParaRPr lang="nb-NO" sz="3600" dirty="0"/>
          </a:p>
        </p:txBody>
      </p:sp>
      <p:graphicFrame>
        <p:nvGraphicFramePr>
          <p:cNvPr id="4" name="Plassholder for innhold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377146200"/>
              </p:ext>
            </p:extLst>
          </p:nvPr>
        </p:nvGraphicFramePr>
        <p:xfrm>
          <a:off x="1143000" y="1981200"/>
          <a:ext cx="7772400" cy="4114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6172125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1115616" y="404664"/>
            <a:ext cx="7772400" cy="1080120"/>
          </a:xfrm>
        </p:spPr>
        <p:txBody>
          <a:bodyPr/>
          <a:lstStyle/>
          <a:p>
            <a:r>
              <a:rPr lang="nb-NO" dirty="0" smtClean="0"/>
              <a:t>Hvilke faktorer påvirker deltakelsen?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1187624" y="1556792"/>
            <a:ext cx="7772400" cy="4536504"/>
          </a:xfrm>
        </p:spPr>
        <p:txBody>
          <a:bodyPr/>
          <a:lstStyle/>
          <a:p>
            <a:r>
              <a:rPr lang="nb-NO" sz="2800" b="1" dirty="0" smtClean="0"/>
              <a:t>Beliggenhet:</a:t>
            </a:r>
            <a:r>
              <a:rPr lang="nb-NO" sz="2800" dirty="0" smtClean="0"/>
              <a:t> Interreg A</a:t>
            </a:r>
            <a:endParaRPr lang="nb-NO" sz="2800" b="1" dirty="0" smtClean="0"/>
          </a:p>
          <a:p>
            <a:r>
              <a:rPr lang="nb-NO" sz="2800" b="1" dirty="0" smtClean="0"/>
              <a:t>Kommunestørrelse</a:t>
            </a:r>
            <a:r>
              <a:rPr lang="nb-NO" sz="2800" dirty="0" smtClean="0"/>
              <a:t>: Store kommuner deltar mer enn små kommuner: jo større kommunene er, jo mer deltar de: høy statistisk signifikans </a:t>
            </a:r>
          </a:p>
          <a:p>
            <a:r>
              <a:rPr lang="nb-NO" sz="2800" dirty="0" smtClean="0"/>
              <a:t>Den positive sammenhengen mellom kommunestørrelse og deltakelse sterkest for sektorprogrammene, dernest Interreg, så EØS-midlene</a:t>
            </a:r>
          </a:p>
          <a:p>
            <a:r>
              <a:rPr lang="nb-NO" sz="2800" dirty="0" smtClean="0"/>
              <a:t>Lav kapasitet utgjør en barriere mot deltakelse: EU-prosjekter oppleves som svært tidkrevende</a:t>
            </a:r>
          </a:p>
          <a:p>
            <a:endParaRPr lang="nb-NO" sz="2800" dirty="0"/>
          </a:p>
        </p:txBody>
      </p:sp>
    </p:spTree>
    <p:extLst>
      <p:ext uri="{BB962C8B-B14F-4D97-AF65-F5344CB8AC3E}">
        <p14:creationId xmlns:p14="http://schemas.microsoft.com/office/powerpoint/2010/main" val="391490011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1115616" y="332656"/>
            <a:ext cx="7772400" cy="1143000"/>
          </a:xfrm>
        </p:spPr>
        <p:txBody>
          <a:bodyPr/>
          <a:lstStyle/>
          <a:p>
            <a:r>
              <a:rPr lang="nb-NO" dirty="0" smtClean="0"/>
              <a:t>Hvilke faktorer påvirker deltakelsen?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1143000" y="1556792"/>
            <a:ext cx="7772400" cy="4539208"/>
          </a:xfrm>
        </p:spPr>
        <p:txBody>
          <a:bodyPr/>
          <a:lstStyle/>
          <a:p>
            <a:r>
              <a:rPr lang="nb-NO" sz="2800" b="1" dirty="0" smtClean="0"/>
              <a:t>Frie midler</a:t>
            </a:r>
            <a:r>
              <a:rPr lang="nb-NO" sz="2800" dirty="0" smtClean="0"/>
              <a:t>: Kommuner </a:t>
            </a:r>
            <a:r>
              <a:rPr lang="nb-NO" sz="2800" dirty="0"/>
              <a:t>med høy andel frie midler deltar mer enn kommuner med lav andel frie midler. Sammenhengen er sterk for kommuner med høy andel frie </a:t>
            </a:r>
            <a:r>
              <a:rPr lang="nb-NO" sz="2800" dirty="0" smtClean="0"/>
              <a:t>midler</a:t>
            </a:r>
            <a:r>
              <a:rPr lang="nb-NO" sz="2800" dirty="0"/>
              <a:t> </a:t>
            </a:r>
            <a:r>
              <a:rPr lang="nb-NO" sz="2800" dirty="0" smtClean="0"/>
              <a:t>(korrigert for kommunestørrelse) </a:t>
            </a:r>
          </a:p>
          <a:p>
            <a:r>
              <a:rPr lang="nb-NO" sz="2800" b="1" dirty="0"/>
              <a:t>Gode resultater</a:t>
            </a:r>
            <a:r>
              <a:rPr lang="nb-NO" sz="2800" dirty="0"/>
              <a:t>: Prosjekter med opplevd gode resultater gir mersmak. Stimulerer utviklingsarbeid til mer utviklingsarbeid?</a:t>
            </a:r>
            <a:endParaRPr lang="nb-NO" sz="2800" dirty="0" smtClean="0"/>
          </a:p>
          <a:p>
            <a:r>
              <a:rPr lang="nb-NO" sz="2800" dirty="0" smtClean="0"/>
              <a:t>De ulike </a:t>
            </a:r>
            <a:r>
              <a:rPr lang="nb-NO" sz="2800" b="1" dirty="0" smtClean="0"/>
              <a:t>EU-programmenes</a:t>
            </a:r>
            <a:r>
              <a:rPr lang="nb-NO" sz="2800" dirty="0" smtClean="0"/>
              <a:t> relevans og tilrettelegging</a:t>
            </a:r>
          </a:p>
          <a:p>
            <a:r>
              <a:rPr lang="nb-NO" sz="2800" b="1" dirty="0" smtClean="0"/>
              <a:t>Nettverk</a:t>
            </a:r>
            <a:r>
              <a:rPr lang="nb-NO" sz="2800" dirty="0" smtClean="0"/>
              <a:t>: kontakter og faglige fellesskap</a:t>
            </a:r>
          </a:p>
          <a:p>
            <a:endParaRPr lang="nb-NO" sz="2800" dirty="0"/>
          </a:p>
        </p:txBody>
      </p:sp>
    </p:spTree>
    <p:extLst>
      <p:ext uri="{BB962C8B-B14F-4D97-AF65-F5344CB8AC3E}">
        <p14:creationId xmlns:p14="http://schemas.microsoft.com/office/powerpoint/2010/main" val="359957399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Hvilke faktorer påvirker deltakelsen?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 smtClean="0"/>
              <a:t>Ildsjeler vs. </a:t>
            </a:r>
            <a:r>
              <a:rPr lang="nb-NO" b="1" dirty="0" smtClean="0"/>
              <a:t>intern tilrettelegging</a:t>
            </a:r>
            <a:r>
              <a:rPr lang="nb-NO" dirty="0" smtClean="0"/>
              <a:t>: Trenger ikke være en motsetning</a:t>
            </a:r>
          </a:p>
          <a:p>
            <a:r>
              <a:rPr lang="nb-NO" b="1" dirty="0" smtClean="0"/>
              <a:t>Regional utviklingsaktørs </a:t>
            </a:r>
            <a:r>
              <a:rPr lang="nb-NO" dirty="0" smtClean="0"/>
              <a:t>tilrettelegging: Varierer. Har ikke undersøkt hvor utbredt eller hvor viktig denne faktoren er, men det ser ut til at den spiller inn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70275861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1115616" y="332656"/>
            <a:ext cx="7772400" cy="1143000"/>
          </a:xfrm>
        </p:spPr>
        <p:txBody>
          <a:bodyPr/>
          <a:lstStyle/>
          <a:p>
            <a:r>
              <a:rPr lang="nb-NO" dirty="0" smtClean="0"/>
              <a:t>Hvordan kommer man med i EU-prosjekter?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1143000" y="1628800"/>
            <a:ext cx="7772400" cy="4467200"/>
          </a:xfrm>
        </p:spPr>
        <p:txBody>
          <a:bodyPr/>
          <a:lstStyle/>
          <a:p>
            <a:pPr marL="0" indent="0">
              <a:buNone/>
            </a:pPr>
            <a:r>
              <a:rPr lang="nb-NO" sz="2800" dirty="0"/>
              <a:t>«Prosjektet kom rekende på en fjøl. Det var andre aktører som trengte dette og som var drivkraften i søknadsarbeidet</a:t>
            </a:r>
            <a:r>
              <a:rPr lang="nb-NO" sz="2800" dirty="0" smtClean="0"/>
              <a:t>»</a:t>
            </a:r>
            <a:endParaRPr lang="nb-NO" sz="2800" dirty="0"/>
          </a:p>
          <a:p>
            <a:pPr marL="514350" indent="-514350">
              <a:buFont typeface="+mj-lt"/>
              <a:buAutoNum type="arabicPeriod"/>
            </a:pPr>
            <a:r>
              <a:rPr lang="nb-NO" sz="2800" b="1" dirty="0" smtClean="0"/>
              <a:t>Invitasjon</a:t>
            </a:r>
            <a:r>
              <a:rPr lang="nb-NO" sz="2800" dirty="0" smtClean="0"/>
              <a:t> fra kontakter og nettverk utenfor kommunen (som case, som partner)</a:t>
            </a:r>
          </a:p>
          <a:p>
            <a:pPr marL="514350" indent="-514350">
              <a:buFont typeface="+mj-lt"/>
              <a:buAutoNum type="arabicPeriod"/>
            </a:pPr>
            <a:r>
              <a:rPr lang="nb-NO" sz="2800" b="1" dirty="0" smtClean="0"/>
              <a:t>Fra sidelinjen</a:t>
            </a:r>
            <a:r>
              <a:rPr lang="nb-NO" sz="2800" dirty="0" smtClean="0"/>
              <a:t>: Jobber med en idé/konsept, oppsøker kontakter eller nettverk i arbeidet med å finne økonomisk støtte</a:t>
            </a:r>
          </a:p>
          <a:p>
            <a:pPr marL="514350" indent="-514350">
              <a:buFont typeface="+mj-lt"/>
              <a:buAutoNum type="arabicPeriod"/>
            </a:pPr>
            <a:r>
              <a:rPr lang="nb-NO" sz="2800" b="1" dirty="0" smtClean="0"/>
              <a:t>Oppsøker</a:t>
            </a:r>
            <a:r>
              <a:rPr lang="nb-NO" sz="2800" dirty="0" smtClean="0"/>
              <a:t> kontaktseminarer</a:t>
            </a:r>
          </a:p>
          <a:p>
            <a:pPr marL="514350" indent="-514350">
              <a:buFont typeface="+mj-lt"/>
              <a:buAutoNum type="arabicPeriod"/>
            </a:pPr>
            <a:r>
              <a:rPr lang="nb-NO" sz="2800" b="1" dirty="0" smtClean="0"/>
              <a:t>Orienterer seg systematisk </a:t>
            </a:r>
            <a:r>
              <a:rPr lang="nb-NO" sz="2800" dirty="0" smtClean="0"/>
              <a:t>mot EU-prosjekter</a:t>
            </a:r>
          </a:p>
          <a:p>
            <a:endParaRPr lang="nb-NO" sz="2800" dirty="0" smtClean="0"/>
          </a:p>
          <a:p>
            <a:endParaRPr lang="nb-NO" sz="2800" dirty="0"/>
          </a:p>
        </p:txBody>
      </p:sp>
    </p:spTree>
    <p:extLst>
      <p:ext uri="{BB962C8B-B14F-4D97-AF65-F5344CB8AC3E}">
        <p14:creationId xmlns:p14="http://schemas.microsoft.com/office/powerpoint/2010/main" val="17181701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Hvilke resultater? Hva slags nytte?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nb-NO" sz="2800" dirty="0" smtClean="0"/>
              <a:t>«Det </a:t>
            </a:r>
            <a:r>
              <a:rPr lang="nb-NO" sz="2800" dirty="0"/>
              <a:t>mest nyttige vi fikk ut av prosjektet var nettverket. Det har jeg brukt i ettertid ved at vi har rådført oss og hatt dialog om tiltak</a:t>
            </a:r>
            <a:r>
              <a:rPr lang="nb-NO" sz="2800" dirty="0" smtClean="0"/>
              <a:t>»</a:t>
            </a:r>
          </a:p>
          <a:p>
            <a:pPr marL="0" indent="0">
              <a:buNone/>
            </a:pPr>
            <a:r>
              <a:rPr lang="nb-NO" sz="2800" dirty="0" smtClean="0"/>
              <a:t>Prosjektene har ofte sammensatte resultater</a:t>
            </a:r>
            <a:endParaRPr lang="nb-NO" sz="2800" dirty="0"/>
          </a:p>
          <a:p>
            <a:r>
              <a:rPr lang="nb-NO" sz="2800" b="1" dirty="0" smtClean="0"/>
              <a:t>Kompetanse</a:t>
            </a:r>
            <a:r>
              <a:rPr lang="nb-NO" sz="2800" dirty="0"/>
              <a:t>:</a:t>
            </a:r>
            <a:r>
              <a:rPr lang="nb-NO" sz="2800" dirty="0" smtClean="0"/>
              <a:t> kunnskap, innsikt, holdninger</a:t>
            </a:r>
          </a:p>
          <a:p>
            <a:r>
              <a:rPr lang="nb-NO" sz="2800" b="1" dirty="0" smtClean="0"/>
              <a:t>Innhold</a:t>
            </a:r>
            <a:r>
              <a:rPr lang="nb-NO" sz="2800" dirty="0" smtClean="0"/>
              <a:t>:  Utvikler tjenestetilbudet, bidrar til mål, følger opp satsinger </a:t>
            </a:r>
          </a:p>
          <a:p>
            <a:r>
              <a:rPr lang="nb-NO" sz="2800" b="1" dirty="0" smtClean="0"/>
              <a:t>Organisering</a:t>
            </a:r>
            <a:r>
              <a:rPr lang="nb-NO" sz="2800" dirty="0" smtClean="0"/>
              <a:t>: Nettverksarbeid, endringer i arbeidsmåter</a:t>
            </a:r>
          </a:p>
        </p:txBody>
      </p:sp>
    </p:spTree>
    <p:extLst>
      <p:ext uri="{BB962C8B-B14F-4D97-AF65-F5344CB8AC3E}">
        <p14:creationId xmlns:p14="http://schemas.microsoft.com/office/powerpoint/2010/main" val="373905883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Prosjekter med manglende resultater?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 smtClean="0"/>
              <a:t>Manglende jevnbyrdighet i partnerskapet: enveislæring</a:t>
            </a:r>
          </a:p>
          <a:p>
            <a:r>
              <a:rPr lang="nb-NO" dirty="0" smtClean="0"/>
              <a:t>Uklart definerte aktiviteter: forvirring om hva som skal gjøres</a:t>
            </a:r>
          </a:p>
          <a:p>
            <a:r>
              <a:rPr lang="nb-NO" dirty="0" smtClean="0"/>
              <a:t>Ulike mål og ønsker for prosjektet</a:t>
            </a:r>
          </a:p>
          <a:p>
            <a:r>
              <a:rPr lang="nb-NO" dirty="0" smtClean="0"/>
              <a:t>Utilstrekkelig budsjettering</a:t>
            </a:r>
          </a:p>
          <a:p>
            <a:r>
              <a:rPr lang="nb-NO" dirty="0" smtClean="0"/>
              <a:t>Sen inntreden i prosjektet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43867337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Hva fremmer gode resultater?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b="1" dirty="0" smtClean="0"/>
              <a:t>Kommunens utviklingsbehov</a:t>
            </a:r>
            <a:r>
              <a:rPr lang="nb-NO" dirty="0" smtClean="0"/>
              <a:t>: gode ideer og mål for virksomheten</a:t>
            </a:r>
          </a:p>
          <a:p>
            <a:r>
              <a:rPr lang="nb-NO" b="1" dirty="0" smtClean="0"/>
              <a:t>Implementering</a:t>
            </a:r>
            <a:r>
              <a:rPr lang="nb-NO" dirty="0" smtClean="0"/>
              <a:t> i organisasjonen: rutiner for oppfølging</a:t>
            </a:r>
          </a:p>
          <a:p>
            <a:r>
              <a:rPr lang="nb-NO" b="1" dirty="0" smtClean="0"/>
              <a:t>Prosjektledelse</a:t>
            </a:r>
            <a:r>
              <a:rPr lang="nb-NO" dirty="0" smtClean="0"/>
              <a:t> og tette samarbeid</a:t>
            </a:r>
          </a:p>
          <a:p>
            <a:pPr lvl="1"/>
            <a:r>
              <a:rPr lang="nb-NO" dirty="0" smtClean="0"/>
              <a:t>Tiltak for å håndtere det administrative</a:t>
            </a:r>
          </a:p>
          <a:p>
            <a:pPr lvl="1"/>
            <a:r>
              <a:rPr lang="nb-NO" dirty="0" smtClean="0"/>
              <a:t>Omforent forståelse av måloppnåelse, aktiviteter, budsjett</a:t>
            </a:r>
          </a:p>
          <a:p>
            <a:endParaRPr lang="nb-NO" dirty="0" smtClean="0"/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45371998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z="3600" dirty="0" smtClean="0"/>
              <a:t>Hva gir bærekraftig prosjektarbeid? </a:t>
            </a:r>
            <a:endParaRPr lang="nb-NO" sz="3600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nb-NO" sz="2800" dirty="0" smtClean="0"/>
              <a:t>Prosjekter som legger igjen varige spor og gir varige endringer</a:t>
            </a:r>
          </a:p>
          <a:p>
            <a:r>
              <a:rPr lang="nb-NO" sz="2800" dirty="0" smtClean="0"/>
              <a:t>Håndtering av kapasitetsproblemet: Intern tilrettelegging i kommunen, tilrettelegging og drahjelp fra regional utviklingsaktør</a:t>
            </a:r>
          </a:p>
          <a:p>
            <a:r>
              <a:rPr lang="nb-NO" sz="2800" dirty="0"/>
              <a:t>H</a:t>
            </a:r>
            <a:r>
              <a:rPr lang="nb-NO" sz="2800" dirty="0" smtClean="0"/>
              <a:t>oldninger til, og bevissthet mot EU-prosjekter</a:t>
            </a:r>
          </a:p>
          <a:p>
            <a:r>
              <a:rPr lang="nb-NO" sz="2800" dirty="0" smtClean="0"/>
              <a:t>Nettverk og faglige fellesskap som består</a:t>
            </a:r>
          </a:p>
          <a:p>
            <a:r>
              <a:rPr lang="nb-NO" sz="2800" dirty="0" smtClean="0"/>
              <a:t>Implementering av resultatene i organisasjonen: endringer i tjenestetilbudet</a:t>
            </a:r>
          </a:p>
          <a:p>
            <a:endParaRPr lang="nb-NO" sz="2800" dirty="0" smtClean="0"/>
          </a:p>
        </p:txBody>
      </p:sp>
    </p:spTree>
    <p:extLst>
      <p:ext uri="{BB962C8B-B14F-4D97-AF65-F5344CB8AC3E}">
        <p14:creationId xmlns:p14="http://schemas.microsoft.com/office/powerpoint/2010/main" val="792460300"/>
      </p:ext>
    </p:extLst>
  </p:cSld>
  <p:clrMapOvr>
    <a:masterClrMapping/>
  </p:clrMapOvr>
</p:sld>
</file>

<file path=ppt/theme/theme1.xml><?xml version="1.0" encoding="utf-8"?>
<a:theme xmlns:a="http://schemas.openxmlformats.org/drawingml/2006/main" name="NIBR-Presentasjon-farget tittel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 Presentation">
      <a:majorFont>
        <a:latin typeface="Arial"/>
        <a:ea typeface="ヒラギノ角ゴ Pro W3"/>
        <a:cs typeface=""/>
      </a:majorFont>
      <a:minorFont>
        <a:latin typeface="Garamond"/>
        <a:ea typeface="ヒラギノ角ゴ Pro W3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nb-NO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pitchFamily="-80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nb-NO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pitchFamily="-80" charset="-128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Prosjektrapport" ma:contentTypeID="0x010100C466DCB15B7C4D46B76A8E26AA95A52000613FD6ED5D0EB948B141368F7808176D" ma:contentTypeVersion="0" ma:contentTypeDescription="" ma:contentTypeScope="" ma:versionID="0ca56aa783789204ccc068fef5ef6f24">
  <xsd:schema xmlns:xsd="http://www.w3.org/2001/XMLSchema" xmlns:xs="http://www.w3.org/2001/XMLSchema" xmlns:p="http://schemas.microsoft.com/office/2006/metadata/properties" xmlns:ns1="http://schemas.microsoft.com/sharepoint/v3" xmlns:ns2="a0c403bc-df03-43c8-915b-d2d6e5c89d57" targetNamespace="http://schemas.microsoft.com/office/2006/metadata/properties" ma:root="true" ma:fieldsID="f5540488cbf06003735da23cb205329d" ns1:_="" ns2:_="">
    <xsd:import namespace="http://schemas.microsoft.com/sharepoint/v3"/>
    <xsd:import namespace="a0c403bc-df03-43c8-915b-d2d6e5c89d57"/>
    <xsd:element name="properties">
      <xsd:complexType>
        <xsd:sequence>
          <xsd:element name="documentManagement">
            <xsd:complexType>
              <xsd:all>
                <xsd:element ref="ns2:_dlc_DocId" minOccurs="0"/>
                <xsd:element ref="ns2:_dlc_DocIdUrl" minOccurs="0"/>
                <xsd:element ref="ns2:_dlc_DocIdPersistId" minOccurs="0"/>
                <xsd:element ref="ns1:ReportDescription" minOccurs="0"/>
                <xsd:element ref="ns2:Rapportforfatter" minOccurs="0"/>
                <xsd:element ref="ns2:h63eb6bf2e3d4f93aa1ddf743b668c17" minOccurs="0"/>
                <xsd:element ref="ns2:TaxCatchAll" minOccurs="0"/>
                <xsd:element ref="ns2:TaxCatchAllLabel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ReportDescription" ma:index="11" nillable="true" ma:displayName="Rapportbeskrivelse" ma:description="En beskrivelse av innholdet i rapporten" ma:internalName="ReportDescription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0c403bc-df03-43c8-915b-d2d6e5c89d57" elementFormDefault="qualified">
    <xsd:import namespace="http://schemas.microsoft.com/office/2006/documentManagement/types"/>
    <xsd:import namespace="http://schemas.microsoft.com/office/infopath/2007/PartnerControls"/>
    <xsd:element name="_dlc_DocId" ma:index="8" nillable="true" ma:displayName="Dokument-ID-verdi" ma:description="Verdien for dokument-IDen som er tilordnet elementet." ma:internalName="_dlc_DocId" ma:readOnly="true">
      <xsd:simpleType>
        <xsd:restriction base="dms:Text"/>
      </xsd:simpleType>
    </xsd:element>
    <xsd:element name="_dlc_DocIdUrl" ma:index="9" nillable="true" ma:displayName="Dokument-ID" ma:description="Fast kobling til dokumentet.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PersistId" ma:index="10" nillable="true" ma:displayName="Fast ID" ma:description="Behold IDen ved tillegging." ma:hidden="true" ma:internalName="_dlc_DocIdPersistId" ma:readOnly="true">
      <xsd:simpleType>
        <xsd:restriction base="dms:Boolean"/>
      </xsd:simpleType>
    </xsd:element>
    <xsd:element name="Rapportforfatter" ma:index="12" nillable="true" ma:displayName="Rapportforfatter" ma:internalName="Rapportforfatter">
      <xsd:simpleType>
        <xsd:restriction base="dms:Text">
          <xsd:maxLength value="255"/>
        </xsd:restriction>
      </xsd:simpleType>
    </xsd:element>
    <xsd:element name="h63eb6bf2e3d4f93aa1ddf743b668c17" ma:index="13" nillable="true" ma:taxonomy="true" ma:internalName="h63eb6bf2e3d4f93aa1ddf743b668c17" ma:taxonomyFieldName="Dokumentkategori" ma:displayName="Dokumentkategori" ma:default="" ma:fieldId="{163eb6bf-2e3d-4f93-aa1d-df743b668c17}" ma:sspId="723dea4e-3c3b-4542-8cf3-09c21c94bb66" ma:termSetId="115804ee-8a7e-44c7-8782-636c4cc4e937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TaxCatchAll" ma:index="14" nillable="true" ma:displayName="Global taksonomikolonne" ma:hidden="true" ma:list="{0619e880-d3e8-4a0a-ac1c-51547fa4f40c}" ma:internalName="TaxCatchAll" ma:showField="CatchAllData" ma:web="a0c403bc-df03-43c8-915b-d2d6e5c89d57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axCatchAllLabel" ma:index="15" nillable="true" ma:displayName="Global taksonomikolonne1" ma:hidden="true" ma:list="{0619e880-d3e8-4a0a-ac1c-51547fa4f40c}" ma:internalName="TaxCatchAllLabel" ma:readOnly="true" ma:showField="CatchAllDataLabel" ma:web="a0c403bc-df03-43c8-915b-d2d6e5c89d57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holdstype"/>
        <xsd:element ref="dc:title" minOccurs="0" maxOccurs="1" ma:index="4" ma:displayName="Tit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spe:Receivers xmlns:spe="http://schemas.microsoft.com/sharepoint/events">
  <Receiver>
    <Name>Document ID Generator</Name>
    <Synchronization>Synchronous</Synchronization>
    <Type>10001</Type>
    <SequenceNumber>1000</SequenceNumber>
    <Url/>
    <Assembly>Microsoft.Office.DocumentManagement, Version=15.0.0.0,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10002</Type>
    <SequenceNumber>1001</SequenceNumber>
    <Url/>
    <Assembly>Microsoft.Office.DocumentManagement, Version=15.0.0.0,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10004</Type>
    <SequenceNumber>1002</SequenceNumber>
    <Url/>
    <Assembly>Microsoft.Office.DocumentManagement, Version=15.0.0.0,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10006</Type>
    <SequenceNumber>1003</SequenceNumber>
    <Url/>
    <Assembly>Microsoft.Office.DocumentManagement, Version=15.0.0.0, Culture=neutral, PublicKeyToken=71e9bce111e9429c</Assembly>
    <Class>Microsoft.Office.DocumentManagement.Internal.DocIdHandler</Class>
    <Data/>
    <Filter/>
  </Receiver>
</spe:Receiver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4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h63eb6bf2e3d4f93aa1ddf743b668c17 xmlns="a0c403bc-df03-43c8-915b-d2d6e5c89d57">
      <Terms xmlns="http://schemas.microsoft.com/office/infopath/2007/PartnerControls"/>
    </h63eb6bf2e3d4f93aa1ddf743b668c17>
    <Rapportforfatter xmlns="a0c403bc-df03-43c8-915b-d2d6e5c89d57" xsi:nil="true"/>
    <ReportDescription xmlns="http://schemas.microsoft.com/sharepoint/v3" xsi:nil="true"/>
    <TaxCatchAll xmlns="a0c403bc-df03-43c8-915b-d2d6e5c89d57"/>
    <_dlc_DocId xmlns="a0c403bc-df03-43c8-915b-d2d6e5c89d57">DMFW2D44QQMK-1692211153-8</_dlc_DocId>
    <_dlc_DocIdUrl xmlns="a0c403bc-df03-43c8-915b-d2d6e5c89d57">
      <Url>http://fou.ks.no/prosjekter/154016/_layouts/15/DocIdRedir.aspx?ID=DMFW2D44QQMK-1692211153-8</Url>
      <Description>DMFW2D44QQMK-1692211153-8</Description>
    </_dlc_DocIdUrl>
  </documentManagement>
</p:properties>
</file>

<file path=customXml/itemProps1.xml><?xml version="1.0" encoding="utf-8"?>
<ds:datastoreItem xmlns:ds="http://schemas.openxmlformats.org/officeDocument/2006/customXml" ds:itemID="{F00A0A04-4E44-4663-9FE9-AB20DE5C43FF}"/>
</file>

<file path=customXml/itemProps2.xml><?xml version="1.0" encoding="utf-8"?>
<ds:datastoreItem xmlns:ds="http://schemas.openxmlformats.org/officeDocument/2006/customXml" ds:itemID="{F3FD3579-8B1D-4EB5-8322-F832433DAE4A}"/>
</file>

<file path=customXml/itemProps3.xml><?xml version="1.0" encoding="utf-8"?>
<ds:datastoreItem xmlns:ds="http://schemas.openxmlformats.org/officeDocument/2006/customXml" ds:itemID="{53E53060-26F7-440A-BF3F-2EA3C95966AA}"/>
</file>

<file path=customXml/itemProps4.xml><?xml version="1.0" encoding="utf-8"?>
<ds:datastoreItem xmlns:ds="http://schemas.openxmlformats.org/officeDocument/2006/customXml" ds:itemID="{90ACEA51-39DE-4243-8505-70F446010AA9}"/>
</file>

<file path=docProps/app.xml><?xml version="1.0" encoding="utf-8"?>
<Properties xmlns="http://schemas.openxmlformats.org/officeDocument/2006/extended-properties" xmlns:vt="http://schemas.openxmlformats.org/officeDocument/2006/docPropsVTypes">
  <Template>NIBR-Presentasjon-farget tittel</Template>
  <TotalTime>2625</TotalTime>
  <Words>1053</Words>
  <Application>Microsoft Office PowerPoint</Application>
  <PresentationFormat>Skjermfremvisning (4:3)</PresentationFormat>
  <Paragraphs>114</Paragraphs>
  <Slides>18</Slides>
  <Notes>10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Lysbildetitler</vt:lpstr>
      </vt:variant>
      <vt:variant>
        <vt:i4>18</vt:i4>
      </vt:variant>
    </vt:vector>
  </HeadingPairs>
  <TitlesOfParts>
    <vt:vector size="19" baseType="lpstr">
      <vt:lpstr>NIBR-Presentasjon-farget tittel</vt:lpstr>
      <vt:lpstr>EU-programmer: deltagelse og nytte for kommunesektoren</vt:lpstr>
      <vt:lpstr>Norges tilgang til EU-programmer</vt:lpstr>
      <vt:lpstr>Hovedspørsmål</vt:lpstr>
      <vt:lpstr>Resultater av kartleggingen</vt:lpstr>
      <vt:lpstr>  Deltakelse fordelt på programtype. Kommuner og fylker </vt:lpstr>
      <vt:lpstr>EU-prosjekter:  Geografisk  fordeling</vt:lpstr>
      <vt:lpstr>Kommunal deltagelse fordelt på fylke og programtype. De fylkene med mest og minst aktive kommuner. Prosent</vt:lpstr>
      <vt:lpstr>De fire mest brukte sektorprogrammene</vt:lpstr>
      <vt:lpstr>…Og programmene med lavest deltakelse</vt:lpstr>
      <vt:lpstr>Hvilke kommuner deltar i flere enn 10 prosjekter (sektorprogrammene)?</vt:lpstr>
      <vt:lpstr>Hvilke faktorer påvirker deltakelsen?</vt:lpstr>
      <vt:lpstr>Hvilke faktorer påvirker deltakelsen?</vt:lpstr>
      <vt:lpstr>Hvilke faktorer påvirker deltakelsen?</vt:lpstr>
      <vt:lpstr>Hvordan kommer man med i EU-prosjekter?</vt:lpstr>
      <vt:lpstr>Hvilke resultater? Hva slags nytte?</vt:lpstr>
      <vt:lpstr>Prosjekter med manglende resultater?</vt:lpstr>
      <vt:lpstr>Hva fremmer gode resultater?</vt:lpstr>
      <vt:lpstr>Hva gir bærekraftig prosjektarbeid? </vt:lpstr>
    </vt:vector>
  </TitlesOfParts>
  <Company>NIBR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PowerPoint-presentasjon av hovedfunn</dc:title>
  <dc:creator>administrator_nibr</dc:creator>
  <cp:lastModifiedBy>Ellen Dehli</cp:lastModifiedBy>
  <cp:revision>136</cp:revision>
  <cp:lastPrinted>2015-11-09T14:20:21Z</cp:lastPrinted>
  <dcterms:created xsi:type="dcterms:W3CDTF">2015-05-15T10:14:28Z</dcterms:created>
  <dcterms:modified xsi:type="dcterms:W3CDTF">2017-04-26T06:46:27Z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0x010100C466DCB15B7C4D46B76A8E26AA95A52000613FD6ED5D0EB948B141368F7808176D</vt:lpwstr>
  </property>
  <property fmtid="{D5CDD505-2E9C-101B-9397-08002B2CF9AE}" pid="3" name="_dlc_DocIdItemGuid">
    <vt:lpwstr>6a46aaa8-6ab6-4a34-8bb2-9bf245ab65e7</vt:lpwstr>
  </property>
  <property fmtid="{D5CDD505-2E9C-101B-9397-08002B2CF9AE}" pid="4" name="Dokumentkategori">
    <vt:lpwstr/>
  </property>
</Properties>
</file>