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notesMasters/notesMaster1.xml" ContentType="application/vnd.openxmlformats-officedocument.presentationml.notes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61" r:id="rId5"/>
    <p:sldId id="259" r:id="rId6"/>
    <p:sldId id="264" r:id="rId7"/>
    <p:sldId id="260" r:id="rId8"/>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316" autoAdjust="0"/>
  </p:normalViewPr>
  <p:slideViewPr>
    <p:cSldViewPr>
      <p:cViewPr>
        <p:scale>
          <a:sx n="56" d="100"/>
          <a:sy n="56" d="100"/>
        </p:scale>
        <p:origin x="-2218"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E622DB-5F6D-4AE3-BA1C-6D0A532FC433}"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nb-NO"/>
        </a:p>
      </dgm:t>
    </dgm:pt>
    <dgm:pt modelId="{05CDD858-0055-46F0-97D8-B935EEEE38B4}">
      <dgm:prSet phldrT="[Tekst]"/>
      <dgm:spPr>
        <a:solidFill>
          <a:schemeClr val="tx2">
            <a:lumMod val="60000"/>
            <a:lumOff val="40000"/>
          </a:schemeClr>
        </a:solidFill>
      </dgm:spPr>
      <dgm:t>
        <a:bodyPr/>
        <a:lstStyle/>
        <a:p>
          <a:r>
            <a:rPr lang="nb-NO" dirty="0" smtClean="0"/>
            <a:t>Nettsider til refleksjon</a:t>
          </a:r>
          <a:endParaRPr lang="nb-NO" dirty="0"/>
        </a:p>
      </dgm:t>
    </dgm:pt>
    <dgm:pt modelId="{CDE01BA2-8504-497E-A162-412B105D6A68}" type="parTrans" cxnId="{399A24A7-0BF8-4339-98B7-7AAAA68226D0}">
      <dgm:prSet/>
      <dgm:spPr/>
      <dgm:t>
        <a:bodyPr/>
        <a:lstStyle/>
        <a:p>
          <a:endParaRPr lang="nb-NO"/>
        </a:p>
      </dgm:t>
    </dgm:pt>
    <dgm:pt modelId="{BAEA7C77-46FB-4188-A2CB-FA160711607F}" type="sibTrans" cxnId="{399A24A7-0BF8-4339-98B7-7AAAA68226D0}">
      <dgm:prSet/>
      <dgm:spPr/>
      <dgm:t>
        <a:bodyPr/>
        <a:lstStyle/>
        <a:p>
          <a:endParaRPr lang="nb-NO"/>
        </a:p>
      </dgm:t>
    </dgm:pt>
    <dgm:pt modelId="{2D7367AD-885C-4AF2-B629-3D195BDF8883}">
      <dgm:prSet phldrT="[Tekst]" custT="1"/>
      <dgm:spPr>
        <a:solidFill>
          <a:schemeClr val="tx2"/>
        </a:solidFill>
      </dgm:spPr>
      <dgm:t>
        <a:bodyPr/>
        <a:lstStyle/>
        <a:p>
          <a:r>
            <a:rPr lang="nb-NO" sz="2400" dirty="0" smtClean="0"/>
            <a:t>Livsområder i overgangen</a:t>
          </a:r>
          <a:endParaRPr lang="nb-NO" sz="2400" dirty="0"/>
        </a:p>
      </dgm:t>
    </dgm:pt>
    <dgm:pt modelId="{682AA2BB-2FF1-4906-9FC5-D0DC647E7235}" type="parTrans" cxnId="{35EBD777-2B4D-442D-BB17-CFDC4ADEAA30}">
      <dgm:prSet/>
      <dgm:spPr>
        <a:solidFill>
          <a:schemeClr val="tx2">
            <a:lumMod val="20000"/>
            <a:lumOff val="80000"/>
          </a:schemeClr>
        </a:solidFill>
      </dgm:spPr>
      <dgm:t>
        <a:bodyPr/>
        <a:lstStyle/>
        <a:p>
          <a:endParaRPr lang="nb-NO"/>
        </a:p>
      </dgm:t>
    </dgm:pt>
    <dgm:pt modelId="{60D2B5F5-3DAB-4B04-8327-4B148C1BD0DF}" type="sibTrans" cxnId="{35EBD777-2B4D-442D-BB17-CFDC4ADEAA30}">
      <dgm:prSet/>
      <dgm:spPr/>
      <dgm:t>
        <a:bodyPr/>
        <a:lstStyle/>
        <a:p>
          <a:endParaRPr lang="nb-NO"/>
        </a:p>
      </dgm:t>
    </dgm:pt>
    <dgm:pt modelId="{E6630063-32CB-4C0B-9D65-9BF81216D19E}">
      <dgm:prSet phldrT="[Tekst]" custT="1"/>
      <dgm:spPr>
        <a:solidFill>
          <a:schemeClr val="tx2"/>
        </a:solidFill>
      </dgm:spPr>
      <dgm:t>
        <a:bodyPr/>
        <a:lstStyle/>
        <a:p>
          <a:r>
            <a:rPr lang="nb-NO" sz="2400" dirty="0" smtClean="0"/>
            <a:t>Tiltak mellom barnevern og NAV</a:t>
          </a:r>
          <a:endParaRPr lang="nb-NO" sz="2400" dirty="0"/>
        </a:p>
      </dgm:t>
    </dgm:pt>
    <dgm:pt modelId="{E19D8DC7-7869-4908-9905-4BCDE62F4F86}" type="parTrans" cxnId="{EC65A1E1-33FE-4B75-8404-E2393FC72A4D}">
      <dgm:prSet/>
      <dgm:spPr>
        <a:solidFill>
          <a:schemeClr val="tx2">
            <a:lumMod val="20000"/>
            <a:lumOff val="80000"/>
          </a:schemeClr>
        </a:solidFill>
      </dgm:spPr>
      <dgm:t>
        <a:bodyPr/>
        <a:lstStyle/>
        <a:p>
          <a:endParaRPr lang="nb-NO"/>
        </a:p>
      </dgm:t>
    </dgm:pt>
    <dgm:pt modelId="{8CC1546B-3E50-4A83-836B-D704219E3EC2}" type="sibTrans" cxnId="{EC65A1E1-33FE-4B75-8404-E2393FC72A4D}">
      <dgm:prSet/>
      <dgm:spPr/>
      <dgm:t>
        <a:bodyPr/>
        <a:lstStyle/>
        <a:p>
          <a:endParaRPr lang="nb-NO"/>
        </a:p>
      </dgm:t>
    </dgm:pt>
    <dgm:pt modelId="{566F1F0C-B5F7-4901-9E75-DCCA39A15E40}">
      <dgm:prSet phldrT="[Tekst]" custT="1"/>
      <dgm:spPr>
        <a:solidFill>
          <a:schemeClr val="tx2"/>
        </a:solidFill>
      </dgm:spPr>
      <dgm:t>
        <a:bodyPr/>
        <a:lstStyle/>
        <a:p>
          <a:r>
            <a:rPr lang="nb-NO" sz="2400" dirty="0" smtClean="0"/>
            <a:t>Organisering og oppgavefordeling</a:t>
          </a:r>
        </a:p>
      </dgm:t>
    </dgm:pt>
    <dgm:pt modelId="{68DF1DD2-4E6D-46B1-ADA6-5D674ACD0D97}" type="parTrans" cxnId="{0C96F507-0181-4732-8488-088A76C2CD77}">
      <dgm:prSet/>
      <dgm:spPr>
        <a:solidFill>
          <a:schemeClr val="tx2">
            <a:lumMod val="20000"/>
            <a:lumOff val="80000"/>
          </a:schemeClr>
        </a:solidFill>
      </dgm:spPr>
      <dgm:t>
        <a:bodyPr/>
        <a:lstStyle/>
        <a:p>
          <a:endParaRPr lang="nb-NO"/>
        </a:p>
      </dgm:t>
    </dgm:pt>
    <dgm:pt modelId="{C589CA2E-64FC-458C-9311-DAEC491D8583}" type="sibTrans" cxnId="{0C96F507-0181-4732-8488-088A76C2CD77}">
      <dgm:prSet/>
      <dgm:spPr/>
      <dgm:t>
        <a:bodyPr/>
        <a:lstStyle/>
        <a:p>
          <a:endParaRPr lang="nb-NO"/>
        </a:p>
      </dgm:t>
    </dgm:pt>
    <dgm:pt modelId="{1BC29505-0B75-448A-858B-9C40E865C3FF}">
      <dgm:prSet phldrT="[Tekst]"/>
      <dgm:spPr/>
      <dgm:t>
        <a:bodyPr/>
        <a:lstStyle/>
        <a:p>
          <a:endParaRPr lang="nb-NO" dirty="0"/>
        </a:p>
      </dgm:t>
    </dgm:pt>
    <dgm:pt modelId="{C92336DD-C83F-41AF-A7C1-2116C4F528D4}" type="parTrans" cxnId="{00C3589A-A33E-48D7-8D2A-DC09F800B012}">
      <dgm:prSet/>
      <dgm:spPr/>
      <dgm:t>
        <a:bodyPr/>
        <a:lstStyle/>
        <a:p>
          <a:endParaRPr lang="nb-NO"/>
        </a:p>
      </dgm:t>
    </dgm:pt>
    <dgm:pt modelId="{13BEEE84-5760-4BE3-9B47-86AC7A96CE0A}" type="sibTrans" cxnId="{00C3589A-A33E-48D7-8D2A-DC09F800B012}">
      <dgm:prSet/>
      <dgm:spPr/>
      <dgm:t>
        <a:bodyPr/>
        <a:lstStyle/>
        <a:p>
          <a:endParaRPr lang="nb-NO"/>
        </a:p>
      </dgm:t>
    </dgm:pt>
    <dgm:pt modelId="{346C4F10-2182-45E9-9FDB-0248EFE724BF}">
      <dgm:prSet phldrT="[Tekst]" custT="1"/>
      <dgm:spPr>
        <a:solidFill>
          <a:schemeClr val="tx2"/>
        </a:solidFill>
      </dgm:spPr>
      <dgm:t>
        <a:bodyPr/>
        <a:lstStyle/>
        <a:p>
          <a:r>
            <a:rPr lang="nb-NO" sz="2400" dirty="0" smtClean="0"/>
            <a:t>Målgruppen og tjenestene </a:t>
          </a:r>
          <a:endParaRPr lang="nb-NO" sz="2400" dirty="0"/>
        </a:p>
      </dgm:t>
    </dgm:pt>
    <dgm:pt modelId="{82087D45-1FC7-43CE-B360-944630A64BFC}" type="parTrans" cxnId="{5C3A83C8-294F-4C7C-BF3D-F3DBA515337C}">
      <dgm:prSet/>
      <dgm:spPr>
        <a:solidFill>
          <a:schemeClr val="tx2">
            <a:lumMod val="20000"/>
            <a:lumOff val="80000"/>
          </a:schemeClr>
        </a:solidFill>
      </dgm:spPr>
      <dgm:t>
        <a:bodyPr/>
        <a:lstStyle/>
        <a:p>
          <a:endParaRPr lang="nb-NO"/>
        </a:p>
      </dgm:t>
    </dgm:pt>
    <dgm:pt modelId="{C7B88033-928E-4D42-979D-AB6E5211AB38}" type="sibTrans" cxnId="{5C3A83C8-294F-4C7C-BF3D-F3DBA515337C}">
      <dgm:prSet/>
      <dgm:spPr/>
      <dgm:t>
        <a:bodyPr/>
        <a:lstStyle/>
        <a:p>
          <a:endParaRPr lang="nb-NO"/>
        </a:p>
      </dgm:t>
    </dgm:pt>
    <dgm:pt modelId="{5469AAD7-F019-4C56-AB48-A8379074B07D}">
      <dgm:prSet custT="1"/>
      <dgm:spPr>
        <a:solidFill>
          <a:schemeClr val="tx2"/>
        </a:solidFill>
      </dgm:spPr>
      <dgm:t>
        <a:bodyPr/>
        <a:lstStyle/>
        <a:p>
          <a:r>
            <a:rPr lang="nb-NO" sz="2400" dirty="0" smtClean="0"/>
            <a:t>Regelverk</a:t>
          </a:r>
          <a:endParaRPr lang="nb-NO" sz="2400" dirty="0"/>
        </a:p>
      </dgm:t>
    </dgm:pt>
    <dgm:pt modelId="{25C4AEBA-39AF-4D59-9582-063F0ED69686}" type="parTrans" cxnId="{0B978029-C14E-4456-B7CF-E10A0BCA21CC}">
      <dgm:prSet/>
      <dgm:spPr/>
      <dgm:t>
        <a:bodyPr/>
        <a:lstStyle/>
        <a:p>
          <a:endParaRPr lang="nb-NO"/>
        </a:p>
      </dgm:t>
    </dgm:pt>
    <dgm:pt modelId="{C468B026-6F74-41AF-A5BC-988CB33EAF25}" type="sibTrans" cxnId="{0B978029-C14E-4456-B7CF-E10A0BCA21CC}">
      <dgm:prSet/>
      <dgm:spPr/>
      <dgm:t>
        <a:bodyPr/>
        <a:lstStyle/>
        <a:p>
          <a:endParaRPr lang="nb-NO"/>
        </a:p>
      </dgm:t>
    </dgm:pt>
    <dgm:pt modelId="{E51D0C13-B003-491F-9D5F-A07DE357A41E}" type="pres">
      <dgm:prSet presAssocID="{9FE622DB-5F6D-4AE3-BA1C-6D0A532FC433}" presName="cycle" presStyleCnt="0">
        <dgm:presLayoutVars>
          <dgm:chMax val="1"/>
          <dgm:dir/>
          <dgm:animLvl val="ctr"/>
          <dgm:resizeHandles val="exact"/>
        </dgm:presLayoutVars>
      </dgm:prSet>
      <dgm:spPr/>
      <dgm:t>
        <a:bodyPr/>
        <a:lstStyle/>
        <a:p>
          <a:endParaRPr lang="nb-NO"/>
        </a:p>
      </dgm:t>
    </dgm:pt>
    <dgm:pt modelId="{210C4464-6F50-42DF-82AF-C5F795B8DF9D}" type="pres">
      <dgm:prSet presAssocID="{05CDD858-0055-46F0-97D8-B935EEEE38B4}" presName="centerShape" presStyleLbl="node0" presStyleIdx="0" presStyleCnt="1" custLinFactNeighborX="741" custLinFactNeighborY="-201"/>
      <dgm:spPr/>
      <dgm:t>
        <a:bodyPr/>
        <a:lstStyle/>
        <a:p>
          <a:endParaRPr lang="nb-NO"/>
        </a:p>
      </dgm:t>
    </dgm:pt>
    <dgm:pt modelId="{9E8D8F6B-9E2D-4702-B637-917B5D9CCFA7}" type="pres">
      <dgm:prSet presAssocID="{68DF1DD2-4E6D-46B1-ADA6-5D674ACD0D97}" presName="parTrans" presStyleLbl="bgSibTrans2D1" presStyleIdx="0" presStyleCnt="5" custLinFactNeighborX="507" custLinFactNeighborY="-1351"/>
      <dgm:spPr/>
      <dgm:t>
        <a:bodyPr/>
        <a:lstStyle/>
        <a:p>
          <a:endParaRPr lang="nb-NO"/>
        </a:p>
      </dgm:t>
    </dgm:pt>
    <dgm:pt modelId="{05B68A8D-1C64-433B-B47D-1571D32C375B}" type="pres">
      <dgm:prSet presAssocID="{566F1F0C-B5F7-4901-9E75-DCCA39A15E40}" presName="node" presStyleLbl="node1" presStyleIdx="0" presStyleCnt="5" custScaleX="121834" custScaleY="90306" custRadScaleRad="119514" custRadScaleInc="383690">
        <dgm:presLayoutVars>
          <dgm:bulletEnabled val="1"/>
        </dgm:presLayoutVars>
      </dgm:prSet>
      <dgm:spPr/>
      <dgm:t>
        <a:bodyPr/>
        <a:lstStyle/>
        <a:p>
          <a:endParaRPr lang="nb-NO"/>
        </a:p>
      </dgm:t>
    </dgm:pt>
    <dgm:pt modelId="{63FE0A1E-9A66-4B5D-ACE1-754D3A70DCCC}" type="pres">
      <dgm:prSet presAssocID="{25C4AEBA-39AF-4D59-9582-063F0ED69686}" presName="parTrans" presStyleLbl="bgSibTrans2D1" presStyleIdx="1" presStyleCnt="5"/>
      <dgm:spPr/>
      <dgm:t>
        <a:bodyPr/>
        <a:lstStyle/>
        <a:p>
          <a:endParaRPr lang="nb-NO"/>
        </a:p>
      </dgm:t>
    </dgm:pt>
    <dgm:pt modelId="{5CBD792B-4817-4B08-9E2E-E079A43B2401}" type="pres">
      <dgm:prSet presAssocID="{5469AAD7-F019-4C56-AB48-A8379074B07D}" presName="node" presStyleLbl="node1" presStyleIdx="1" presStyleCnt="5" custScaleX="81011" custScaleY="82595" custRadScaleRad="93954" custRadScaleInc="354758">
        <dgm:presLayoutVars>
          <dgm:bulletEnabled val="1"/>
        </dgm:presLayoutVars>
      </dgm:prSet>
      <dgm:spPr/>
      <dgm:t>
        <a:bodyPr/>
        <a:lstStyle/>
        <a:p>
          <a:endParaRPr lang="nb-NO"/>
        </a:p>
      </dgm:t>
    </dgm:pt>
    <dgm:pt modelId="{9F943FF7-7BEF-4E86-B528-F5C30E0782CE}" type="pres">
      <dgm:prSet presAssocID="{E19D8DC7-7869-4908-9905-4BCDE62F4F86}" presName="parTrans" presStyleLbl="bgSibTrans2D1" presStyleIdx="2" presStyleCnt="5"/>
      <dgm:spPr/>
      <dgm:t>
        <a:bodyPr/>
        <a:lstStyle/>
        <a:p>
          <a:endParaRPr lang="nb-NO"/>
        </a:p>
      </dgm:t>
    </dgm:pt>
    <dgm:pt modelId="{1DB11BA8-A2B9-4DC8-A0FF-4594958E068C}" type="pres">
      <dgm:prSet presAssocID="{E6630063-32CB-4C0B-9D65-9BF81216D19E}" presName="node" presStyleLbl="node1" presStyleIdx="2" presStyleCnt="5" custScaleX="111241" custScaleY="82378" custRadScaleRad="86591" custRadScaleInc="12333">
        <dgm:presLayoutVars>
          <dgm:bulletEnabled val="1"/>
        </dgm:presLayoutVars>
      </dgm:prSet>
      <dgm:spPr/>
      <dgm:t>
        <a:bodyPr/>
        <a:lstStyle/>
        <a:p>
          <a:endParaRPr lang="nb-NO"/>
        </a:p>
      </dgm:t>
    </dgm:pt>
    <dgm:pt modelId="{8658B4A3-05C1-4BC1-8B08-153E75E4AC16}" type="pres">
      <dgm:prSet presAssocID="{682AA2BB-2FF1-4906-9FC5-D0DC647E7235}" presName="parTrans" presStyleLbl="bgSibTrans2D1" presStyleIdx="3" presStyleCnt="5" custLinFactNeighborX="4945" custLinFactNeighborY="24221"/>
      <dgm:spPr/>
      <dgm:t>
        <a:bodyPr/>
        <a:lstStyle/>
        <a:p>
          <a:endParaRPr lang="nb-NO"/>
        </a:p>
      </dgm:t>
    </dgm:pt>
    <dgm:pt modelId="{5879E266-36B0-4B5C-8EBE-CF0C1BF3EAB5}" type="pres">
      <dgm:prSet presAssocID="{2D7367AD-885C-4AF2-B629-3D195BDF8883}" presName="node" presStyleLbl="node1" presStyleIdx="3" presStyleCnt="5" custScaleX="121866" custScaleY="73998" custRadScaleRad="114445" custRadScaleInc="-243844">
        <dgm:presLayoutVars>
          <dgm:bulletEnabled val="1"/>
        </dgm:presLayoutVars>
      </dgm:prSet>
      <dgm:spPr/>
      <dgm:t>
        <a:bodyPr/>
        <a:lstStyle/>
        <a:p>
          <a:endParaRPr lang="nb-NO"/>
        </a:p>
      </dgm:t>
    </dgm:pt>
    <dgm:pt modelId="{E2036689-8432-42E9-AEA1-DA97828F9B6A}" type="pres">
      <dgm:prSet presAssocID="{82087D45-1FC7-43CE-B360-944630A64BFC}" presName="parTrans" presStyleLbl="bgSibTrans2D1" presStyleIdx="4" presStyleCnt="5" custScaleX="66338" custScaleY="114548" custLinFactNeighborX="-4605" custLinFactNeighborY="77779"/>
      <dgm:spPr/>
      <dgm:t>
        <a:bodyPr/>
        <a:lstStyle/>
        <a:p>
          <a:endParaRPr lang="nb-NO"/>
        </a:p>
      </dgm:t>
    </dgm:pt>
    <dgm:pt modelId="{DE03C60F-4D52-4817-8677-F1814488A8A7}" type="pres">
      <dgm:prSet presAssocID="{346C4F10-2182-45E9-9FDB-0248EFE724BF}" presName="node" presStyleLbl="node1" presStyleIdx="4" presStyleCnt="5" custScaleX="120304" custScaleY="70567" custRadScaleRad="94312" custRadScaleInc="-462891">
        <dgm:presLayoutVars>
          <dgm:bulletEnabled val="1"/>
        </dgm:presLayoutVars>
      </dgm:prSet>
      <dgm:spPr/>
      <dgm:t>
        <a:bodyPr/>
        <a:lstStyle/>
        <a:p>
          <a:endParaRPr lang="nb-NO"/>
        </a:p>
      </dgm:t>
    </dgm:pt>
  </dgm:ptLst>
  <dgm:cxnLst>
    <dgm:cxn modelId="{0B978029-C14E-4456-B7CF-E10A0BCA21CC}" srcId="{05CDD858-0055-46F0-97D8-B935EEEE38B4}" destId="{5469AAD7-F019-4C56-AB48-A8379074B07D}" srcOrd="1" destOrd="0" parTransId="{25C4AEBA-39AF-4D59-9582-063F0ED69686}" sibTransId="{C468B026-6F74-41AF-A5BC-988CB33EAF25}"/>
    <dgm:cxn modelId="{5FA6400A-230F-4802-A967-4B95D34E388F}" type="presOf" srcId="{E6630063-32CB-4C0B-9D65-9BF81216D19E}" destId="{1DB11BA8-A2B9-4DC8-A0FF-4594958E068C}" srcOrd="0" destOrd="0" presId="urn:microsoft.com/office/officeart/2005/8/layout/radial4"/>
    <dgm:cxn modelId="{7F70B622-01CD-459F-AFB5-8B731CC029B2}" type="presOf" srcId="{E19D8DC7-7869-4908-9905-4BCDE62F4F86}" destId="{9F943FF7-7BEF-4E86-B528-F5C30E0782CE}" srcOrd="0" destOrd="0" presId="urn:microsoft.com/office/officeart/2005/8/layout/radial4"/>
    <dgm:cxn modelId="{EC65A1E1-33FE-4B75-8404-E2393FC72A4D}" srcId="{05CDD858-0055-46F0-97D8-B935EEEE38B4}" destId="{E6630063-32CB-4C0B-9D65-9BF81216D19E}" srcOrd="2" destOrd="0" parTransId="{E19D8DC7-7869-4908-9905-4BCDE62F4F86}" sibTransId="{8CC1546B-3E50-4A83-836B-D704219E3EC2}"/>
    <dgm:cxn modelId="{EEF56BF8-535B-454B-B5DC-1D2D0A97F3B6}" type="presOf" srcId="{2D7367AD-885C-4AF2-B629-3D195BDF8883}" destId="{5879E266-36B0-4B5C-8EBE-CF0C1BF3EAB5}" srcOrd="0" destOrd="0" presId="urn:microsoft.com/office/officeart/2005/8/layout/radial4"/>
    <dgm:cxn modelId="{0C72216A-74CD-4B6B-9195-73039026D22D}" type="presOf" srcId="{566F1F0C-B5F7-4901-9E75-DCCA39A15E40}" destId="{05B68A8D-1C64-433B-B47D-1571D32C375B}" srcOrd="0" destOrd="0" presId="urn:microsoft.com/office/officeart/2005/8/layout/radial4"/>
    <dgm:cxn modelId="{39B0F730-AD54-4A3C-B93D-9E0402BECF20}" type="presOf" srcId="{346C4F10-2182-45E9-9FDB-0248EFE724BF}" destId="{DE03C60F-4D52-4817-8677-F1814488A8A7}" srcOrd="0" destOrd="0" presId="urn:microsoft.com/office/officeart/2005/8/layout/radial4"/>
    <dgm:cxn modelId="{35084AAD-0FED-4633-ACBF-EFDEC6F2F6C2}" type="presOf" srcId="{682AA2BB-2FF1-4906-9FC5-D0DC647E7235}" destId="{8658B4A3-05C1-4BC1-8B08-153E75E4AC16}" srcOrd="0" destOrd="0" presId="urn:microsoft.com/office/officeart/2005/8/layout/radial4"/>
    <dgm:cxn modelId="{0C96F507-0181-4732-8488-088A76C2CD77}" srcId="{05CDD858-0055-46F0-97D8-B935EEEE38B4}" destId="{566F1F0C-B5F7-4901-9E75-DCCA39A15E40}" srcOrd="0" destOrd="0" parTransId="{68DF1DD2-4E6D-46B1-ADA6-5D674ACD0D97}" sibTransId="{C589CA2E-64FC-458C-9311-DAEC491D8583}"/>
    <dgm:cxn modelId="{00C3589A-A33E-48D7-8D2A-DC09F800B012}" srcId="{9FE622DB-5F6D-4AE3-BA1C-6D0A532FC433}" destId="{1BC29505-0B75-448A-858B-9C40E865C3FF}" srcOrd="1" destOrd="0" parTransId="{C92336DD-C83F-41AF-A7C1-2116C4F528D4}" sibTransId="{13BEEE84-5760-4BE3-9B47-86AC7A96CE0A}"/>
    <dgm:cxn modelId="{99AEAC52-F83D-4C57-86C3-0D723816C3A4}" type="presOf" srcId="{82087D45-1FC7-43CE-B360-944630A64BFC}" destId="{E2036689-8432-42E9-AEA1-DA97828F9B6A}" srcOrd="0" destOrd="0" presId="urn:microsoft.com/office/officeart/2005/8/layout/radial4"/>
    <dgm:cxn modelId="{35EBD777-2B4D-442D-BB17-CFDC4ADEAA30}" srcId="{05CDD858-0055-46F0-97D8-B935EEEE38B4}" destId="{2D7367AD-885C-4AF2-B629-3D195BDF8883}" srcOrd="3" destOrd="0" parTransId="{682AA2BB-2FF1-4906-9FC5-D0DC647E7235}" sibTransId="{60D2B5F5-3DAB-4B04-8327-4B148C1BD0DF}"/>
    <dgm:cxn modelId="{D75FC357-60A8-43FC-A747-571B5FB6B85B}" type="presOf" srcId="{25C4AEBA-39AF-4D59-9582-063F0ED69686}" destId="{63FE0A1E-9A66-4B5D-ACE1-754D3A70DCCC}" srcOrd="0" destOrd="0" presId="urn:microsoft.com/office/officeart/2005/8/layout/radial4"/>
    <dgm:cxn modelId="{9FB82E11-42A3-4A95-9815-EF0EE39A7977}" type="presOf" srcId="{5469AAD7-F019-4C56-AB48-A8379074B07D}" destId="{5CBD792B-4817-4B08-9E2E-E079A43B2401}" srcOrd="0" destOrd="0" presId="urn:microsoft.com/office/officeart/2005/8/layout/radial4"/>
    <dgm:cxn modelId="{5C3A83C8-294F-4C7C-BF3D-F3DBA515337C}" srcId="{05CDD858-0055-46F0-97D8-B935EEEE38B4}" destId="{346C4F10-2182-45E9-9FDB-0248EFE724BF}" srcOrd="4" destOrd="0" parTransId="{82087D45-1FC7-43CE-B360-944630A64BFC}" sibTransId="{C7B88033-928E-4D42-979D-AB6E5211AB38}"/>
    <dgm:cxn modelId="{399A24A7-0BF8-4339-98B7-7AAAA68226D0}" srcId="{9FE622DB-5F6D-4AE3-BA1C-6D0A532FC433}" destId="{05CDD858-0055-46F0-97D8-B935EEEE38B4}" srcOrd="0" destOrd="0" parTransId="{CDE01BA2-8504-497E-A162-412B105D6A68}" sibTransId="{BAEA7C77-46FB-4188-A2CB-FA160711607F}"/>
    <dgm:cxn modelId="{69D0F79C-3BB3-49F1-83B4-50ACE493D4AE}" type="presOf" srcId="{05CDD858-0055-46F0-97D8-B935EEEE38B4}" destId="{210C4464-6F50-42DF-82AF-C5F795B8DF9D}" srcOrd="0" destOrd="0" presId="urn:microsoft.com/office/officeart/2005/8/layout/radial4"/>
    <dgm:cxn modelId="{55DF2D30-CB58-4E24-A17E-339EC6BA7E87}" type="presOf" srcId="{68DF1DD2-4E6D-46B1-ADA6-5D674ACD0D97}" destId="{9E8D8F6B-9E2D-4702-B637-917B5D9CCFA7}" srcOrd="0" destOrd="0" presId="urn:microsoft.com/office/officeart/2005/8/layout/radial4"/>
    <dgm:cxn modelId="{149C1C14-195F-46DC-A1A6-AA5295C0EAD6}" type="presOf" srcId="{9FE622DB-5F6D-4AE3-BA1C-6D0A532FC433}" destId="{E51D0C13-B003-491F-9D5F-A07DE357A41E}" srcOrd="0" destOrd="0" presId="urn:microsoft.com/office/officeart/2005/8/layout/radial4"/>
    <dgm:cxn modelId="{9B2CBC42-6C97-4E9B-88EF-A71E5CFAC7D0}" type="presParOf" srcId="{E51D0C13-B003-491F-9D5F-A07DE357A41E}" destId="{210C4464-6F50-42DF-82AF-C5F795B8DF9D}" srcOrd="0" destOrd="0" presId="urn:microsoft.com/office/officeart/2005/8/layout/radial4"/>
    <dgm:cxn modelId="{8027523C-C266-4633-8455-F5A8521E5182}" type="presParOf" srcId="{E51D0C13-B003-491F-9D5F-A07DE357A41E}" destId="{9E8D8F6B-9E2D-4702-B637-917B5D9CCFA7}" srcOrd="1" destOrd="0" presId="urn:microsoft.com/office/officeart/2005/8/layout/radial4"/>
    <dgm:cxn modelId="{522A5A16-D672-480E-B0EE-4D7DCA4422B2}" type="presParOf" srcId="{E51D0C13-B003-491F-9D5F-A07DE357A41E}" destId="{05B68A8D-1C64-433B-B47D-1571D32C375B}" srcOrd="2" destOrd="0" presId="urn:microsoft.com/office/officeart/2005/8/layout/radial4"/>
    <dgm:cxn modelId="{7E473E09-166E-4B1B-A8E3-5ACB90E764D7}" type="presParOf" srcId="{E51D0C13-B003-491F-9D5F-A07DE357A41E}" destId="{63FE0A1E-9A66-4B5D-ACE1-754D3A70DCCC}" srcOrd="3" destOrd="0" presId="urn:microsoft.com/office/officeart/2005/8/layout/radial4"/>
    <dgm:cxn modelId="{1F3978D2-8889-45BF-96E0-410E91AB9BB5}" type="presParOf" srcId="{E51D0C13-B003-491F-9D5F-A07DE357A41E}" destId="{5CBD792B-4817-4B08-9E2E-E079A43B2401}" srcOrd="4" destOrd="0" presId="urn:microsoft.com/office/officeart/2005/8/layout/radial4"/>
    <dgm:cxn modelId="{0C922CE3-DF3E-4901-83FE-2E567D771458}" type="presParOf" srcId="{E51D0C13-B003-491F-9D5F-A07DE357A41E}" destId="{9F943FF7-7BEF-4E86-B528-F5C30E0782CE}" srcOrd="5" destOrd="0" presId="urn:microsoft.com/office/officeart/2005/8/layout/radial4"/>
    <dgm:cxn modelId="{3CC52562-ACC9-48A7-BE78-C865CF7C55D0}" type="presParOf" srcId="{E51D0C13-B003-491F-9D5F-A07DE357A41E}" destId="{1DB11BA8-A2B9-4DC8-A0FF-4594958E068C}" srcOrd="6" destOrd="0" presId="urn:microsoft.com/office/officeart/2005/8/layout/radial4"/>
    <dgm:cxn modelId="{0459E12E-266D-488C-9454-9413EF76308B}" type="presParOf" srcId="{E51D0C13-B003-491F-9D5F-A07DE357A41E}" destId="{8658B4A3-05C1-4BC1-8B08-153E75E4AC16}" srcOrd="7" destOrd="0" presId="urn:microsoft.com/office/officeart/2005/8/layout/radial4"/>
    <dgm:cxn modelId="{37C47769-86F7-418C-A21B-D6C334FD4277}" type="presParOf" srcId="{E51D0C13-B003-491F-9D5F-A07DE357A41E}" destId="{5879E266-36B0-4B5C-8EBE-CF0C1BF3EAB5}" srcOrd="8" destOrd="0" presId="urn:microsoft.com/office/officeart/2005/8/layout/radial4"/>
    <dgm:cxn modelId="{809CFB29-C56A-4846-BA13-B418CFB34D11}" type="presParOf" srcId="{E51D0C13-B003-491F-9D5F-A07DE357A41E}" destId="{E2036689-8432-42E9-AEA1-DA97828F9B6A}" srcOrd="9" destOrd="0" presId="urn:microsoft.com/office/officeart/2005/8/layout/radial4"/>
    <dgm:cxn modelId="{CF4A9B37-559B-4B99-BF2D-38627ACCA969}" type="presParOf" srcId="{E51D0C13-B003-491F-9D5F-A07DE357A41E}" destId="{DE03C60F-4D52-4817-8677-F1814488A8A7}"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0C4464-6F50-42DF-82AF-C5F795B8DF9D}">
      <dsp:nvSpPr>
        <dsp:cNvPr id="0" name=""/>
        <dsp:cNvSpPr/>
      </dsp:nvSpPr>
      <dsp:spPr>
        <a:xfrm>
          <a:off x="3197220" y="3004864"/>
          <a:ext cx="2177482" cy="2177482"/>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nb-NO" sz="2900" kern="1200" dirty="0" smtClean="0"/>
            <a:t>Nettsider til refleksjon</a:t>
          </a:r>
          <a:endParaRPr lang="nb-NO" sz="2900" kern="1200" dirty="0"/>
        </a:p>
      </dsp:txBody>
      <dsp:txXfrm>
        <a:off x="3516105" y="3323749"/>
        <a:ext cx="1539712" cy="1539712"/>
      </dsp:txXfrm>
    </dsp:sp>
    <dsp:sp modelId="{9E8D8F6B-9E2D-4702-B637-917B5D9CCFA7}">
      <dsp:nvSpPr>
        <dsp:cNvPr id="0" name=""/>
        <dsp:cNvSpPr/>
      </dsp:nvSpPr>
      <dsp:spPr>
        <a:xfrm rot="19067631">
          <a:off x="4885615" y="2091368"/>
          <a:ext cx="2539057" cy="620582"/>
        </a:xfrm>
        <a:prstGeom prst="leftArrow">
          <a:avLst>
            <a:gd name="adj1" fmla="val 60000"/>
            <a:gd name="adj2" fmla="val 5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05B68A8D-1C64-433B-B47D-1571D32C375B}">
      <dsp:nvSpPr>
        <dsp:cNvPr id="0" name=""/>
        <dsp:cNvSpPr/>
      </dsp:nvSpPr>
      <dsp:spPr>
        <a:xfrm>
          <a:off x="5822518" y="809943"/>
          <a:ext cx="2520268" cy="1494461"/>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nb-NO" sz="2400" kern="1200" dirty="0" smtClean="0"/>
            <a:t>Organisering og oppgavefordeling</a:t>
          </a:r>
        </a:p>
      </dsp:txBody>
      <dsp:txXfrm>
        <a:off x="5866289" y="853714"/>
        <a:ext cx="2432726" cy="1406919"/>
      </dsp:txXfrm>
    </dsp:sp>
    <dsp:sp modelId="{63FE0A1E-9A66-4B5D-ACE1-754D3A70DCCC}">
      <dsp:nvSpPr>
        <dsp:cNvPr id="0" name=""/>
        <dsp:cNvSpPr/>
      </dsp:nvSpPr>
      <dsp:spPr>
        <a:xfrm rot="21170612">
          <a:off x="5461140" y="3525108"/>
          <a:ext cx="1762595" cy="62058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BD792B-4817-4B08-9E2E-E079A43B2401}">
      <dsp:nvSpPr>
        <dsp:cNvPr id="0" name=""/>
        <dsp:cNvSpPr/>
      </dsp:nvSpPr>
      <dsp:spPr>
        <a:xfrm>
          <a:off x="6378970" y="3042181"/>
          <a:ext cx="1675800" cy="1366853"/>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nb-NO" sz="2400" kern="1200" dirty="0" smtClean="0"/>
            <a:t>Regelverk</a:t>
          </a:r>
          <a:endParaRPr lang="nb-NO" sz="2400" kern="1200" dirty="0"/>
        </a:p>
      </dsp:txBody>
      <dsp:txXfrm>
        <a:off x="6419004" y="3082215"/>
        <a:ext cx="1595732" cy="1286785"/>
      </dsp:txXfrm>
    </dsp:sp>
    <dsp:sp modelId="{9F943FF7-7BEF-4E86-B528-F5C30E0782CE}">
      <dsp:nvSpPr>
        <dsp:cNvPr id="0" name=""/>
        <dsp:cNvSpPr/>
      </dsp:nvSpPr>
      <dsp:spPr>
        <a:xfrm rot="16408630">
          <a:off x="3619698" y="1821280"/>
          <a:ext cx="1570960" cy="620582"/>
        </a:xfrm>
        <a:prstGeom prst="leftArrow">
          <a:avLst>
            <a:gd name="adj1" fmla="val 60000"/>
            <a:gd name="adj2" fmla="val 5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1DB11BA8-A2B9-4DC8-A0FF-4594958E068C}">
      <dsp:nvSpPr>
        <dsp:cNvPr id="0" name=""/>
        <dsp:cNvSpPr/>
      </dsp:nvSpPr>
      <dsp:spPr>
        <a:xfrm>
          <a:off x="3302249" y="665905"/>
          <a:ext cx="2301140" cy="1363262"/>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nb-NO" sz="2400" kern="1200" dirty="0" smtClean="0"/>
            <a:t>Tiltak mellom barnevern og NAV</a:t>
          </a:r>
          <a:endParaRPr lang="nb-NO" sz="2400" kern="1200" dirty="0"/>
        </a:p>
      </dsp:txBody>
      <dsp:txXfrm>
        <a:off x="3342178" y="705834"/>
        <a:ext cx="2221282" cy="1283404"/>
      </dsp:txXfrm>
    </dsp:sp>
    <dsp:sp modelId="{8658B4A3-05C1-4BC1-8B08-153E75E4AC16}">
      <dsp:nvSpPr>
        <dsp:cNvPr id="0" name=""/>
        <dsp:cNvSpPr/>
      </dsp:nvSpPr>
      <dsp:spPr>
        <a:xfrm rot="13592350">
          <a:off x="1493273" y="2151082"/>
          <a:ext cx="2449077" cy="620582"/>
        </a:xfrm>
        <a:prstGeom prst="leftArrow">
          <a:avLst>
            <a:gd name="adj1" fmla="val 60000"/>
            <a:gd name="adj2" fmla="val 5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5879E266-36B0-4B5C-8EBE-CF0C1BF3EAB5}">
      <dsp:nvSpPr>
        <dsp:cNvPr id="0" name=""/>
        <dsp:cNvSpPr/>
      </dsp:nvSpPr>
      <dsp:spPr>
        <a:xfrm>
          <a:off x="493930" y="809945"/>
          <a:ext cx="2520929" cy="1224582"/>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nb-NO" sz="2400" kern="1200" dirty="0" smtClean="0"/>
            <a:t>Livsområder i overgangen</a:t>
          </a:r>
          <a:endParaRPr lang="nb-NO" sz="2400" kern="1200" dirty="0"/>
        </a:p>
      </dsp:txBody>
      <dsp:txXfrm>
        <a:off x="529797" y="845812"/>
        <a:ext cx="2449195" cy="1152848"/>
      </dsp:txXfrm>
    </dsp:sp>
    <dsp:sp modelId="{E2036689-8432-42E9-AEA1-DA97828F9B6A}">
      <dsp:nvSpPr>
        <dsp:cNvPr id="0" name=""/>
        <dsp:cNvSpPr/>
      </dsp:nvSpPr>
      <dsp:spPr>
        <a:xfrm rot="11575194">
          <a:off x="1510070" y="3745264"/>
          <a:ext cx="1233992" cy="710864"/>
        </a:xfrm>
        <a:prstGeom prst="leftArrow">
          <a:avLst>
            <a:gd name="adj1" fmla="val 60000"/>
            <a:gd name="adj2" fmla="val 5000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DE03C60F-4D52-4817-8677-F1814488A8A7}">
      <dsp:nvSpPr>
        <dsp:cNvPr id="0" name=""/>
        <dsp:cNvSpPr/>
      </dsp:nvSpPr>
      <dsp:spPr>
        <a:xfrm>
          <a:off x="61884" y="2826157"/>
          <a:ext cx="2488618" cy="1167803"/>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nb-NO" sz="2400" kern="1200" dirty="0" smtClean="0"/>
            <a:t>Målgruppen og tjenestene </a:t>
          </a:r>
          <a:endParaRPr lang="nb-NO" sz="2400" kern="1200" dirty="0"/>
        </a:p>
      </dsp:txBody>
      <dsp:txXfrm>
        <a:off x="96088" y="2860361"/>
        <a:ext cx="2420210" cy="1099395"/>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0610FA-E5D9-4C14-8CEA-A180AB9AB38A}" type="datetimeFigureOut">
              <a:rPr lang="nb-NO" smtClean="0"/>
              <a:t>16.01.2017</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94B011-3620-4222-8572-C19751152992}" type="slidenum">
              <a:rPr lang="nb-NO" smtClean="0"/>
              <a:t>‹#›</a:t>
            </a:fld>
            <a:endParaRPr lang="nb-NO"/>
          </a:p>
        </p:txBody>
      </p:sp>
    </p:spTree>
    <p:extLst>
      <p:ext uri="{BB962C8B-B14F-4D97-AF65-F5344CB8AC3E}">
        <p14:creationId xmlns:p14="http://schemas.microsoft.com/office/powerpoint/2010/main" val="320980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smtClean="0"/>
          </a:p>
          <a:p>
            <a:r>
              <a:rPr lang="nb-NO" sz="1200" dirty="0" smtClean="0"/>
              <a:t>Hvordan sikre et best mulig tilbud for unge med barnevernsbakgrunn i overgangen til voksenlivet? </a:t>
            </a:r>
          </a:p>
          <a:p>
            <a:endParaRPr lang="nb-NO" sz="1200" dirty="0" smtClean="0"/>
          </a:p>
          <a:p>
            <a:r>
              <a:rPr lang="nb-NO" sz="1200" dirty="0" smtClean="0"/>
              <a:t>Dette er et prosjekt som</a:t>
            </a:r>
            <a:r>
              <a:rPr lang="nb-NO" sz="1200" baseline="0" dirty="0" smtClean="0"/>
              <a:t> er gjennomført av ansatte ved VID vitenskapelige høgskole. Hovedresultatet fra prosjektet er utvikling av nettsider som skal bidra til utvikling or refleksjon over barneverntjenesten og NAV-kontoret sitt arbeid overfor unge med barnevernsbakgrunn i overgangen til voksenlivet. </a:t>
            </a:r>
          </a:p>
          <a:p>
            <a:endParaRPr lang="nb-NO" sz="1200" baseline="0" dirty="0" smtClean="0"/>
          </a:p>
          <a:p>
            <a:r>
              <a:rPr lang="nb-NO" sz="1200" baseline="0" dirty="0" smtClean="0"/>
              <a:t>Arbeidet med prosjektet har foregått hovedsakelig i 2016 og ble lansert i 2017.</a:t>
            </a:r>
          </a:p>
          <a:p>
            <a:endParaRPr lang="nb-NO" dirty="0"/>
          </a:p>
        </p:txBody>
      </p:sp>
      <p:sp>
        <p:nvSpPr>
          <p:cNvPr id="4" name="Plassholder for lysbildenummer 3"/>
          <p:cNvSpPr>
            <a:spLocks noGrp="1"/>
          </p:cNvSpPr>
          <p:nvPr>
            <p:ph type="sldNum" sz="quarter" idx="10"/>
          </p:nvPr>
        </p:nvSpPr>
        <p:spPr/>
        <p:txBody>
          <a:bodyPr/>
          <a:lstStyle/>
          <a:p>
            <a:fld id="{EC94B011-3620-4222-8572-C19751152992}" type="slidenum">
              <a:rPr lang="nb-NO" smtClean="0"/>
              <a:t>1</a:t>
            </a:fld>
            <a:endParaRPr lang="nb-NO"/>
          </a:p>
        </p:txBody>
      </p:sp>
    </p:spTree>
    <p:extLst>
      <p:ext uri="{BB962C8B-B14F-4D97-AF65-F5344CB8AC3E}">
        <p14:creationId xmlns:p14="http://schemas.microsoft.com/office/powerpoint/2010/main" val="393979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143000" y="685800"/>
            <a:ext cx="4572000" cy="3429000"/>
          </a:xfrm>
        </p:spPr>
      </p:sp>
      <p:sp>
        <p:nvSpPr>
          <p:cNvPr id="3" name="Plassholder for notater 2"/>
          <p:cNvSpPr>
            <a:spLocks noGrp="1"/>
          </p:cNvSpPr>
          <p:nvPr>
            <p:ph type="body" idx="1"/>
          </p:nvPr>
        </p:nvSpPr>
        <p:spPr/>
        <p:txBody>
          <a:bodyPr/>
          <a:lstStyle/>
          <a:p>
            <a:r>
              <a:rPr lang="nb-NO" dirty="0" smtClean="0"/>
              <a:t>Bakgrun</a:t>
            </a:r>
            <a:r>
              <a:rPr lang="nb-NO" baseline="0" dirty="0" smtClean="0"/>
              <a:t>n for prosjektet og utviklingen av nettsidene er at m</a:t>
            </a:r>
            <a:r>
              <a:rPr lang="nb-NO" sz="1200" dirty="0" smtClean="0"/>
              <a:t>ange unge med barnevernsbakgrunn strever i overgangen til voksenlivet. De har ikke samme tilgang på </a:t>
            </a:r>
            <a:r>
              <a:rPr lang="nb-NO" sz="1200" dirty="0" err="1" smtClean="0"/>
              <a:t>søtte</a:t>
            </a:r>
            <a:r>
              <a:rPr lang="nb-NO" sz="1200" dirty="0" smtClean="0"/>
              <a:t> i familie og nettverk som andre ungdommer, og de kan derfor </a:t>
            </a:r>
            <a:r>
              <a:rPr lang="nb-NO" sz="1200" baseline="0" dirty="0" smtClean="0"/>
              <a:t>ha behov for støtte fra tjenester som barnevernet og NAV både barneverntjenesten og NAV-kontoret. </a:t>
            </a:r>
            <a:r>
              <a:rPr lang="nb-NO" sz="1200" dirty="0" smtClean="0"/>
              <a:t>Disse tjenestene </a:t>
            </a:r>
            <a:r>
              <a:rPr lang="nb-NO" sz="1200" baseline="0" dirty="0" smtClean="0"/>
              <a:t>kan ha overlappende tiltak </a:t>
            </a:r>
            <a:r>
              <a:rPr lang="nb-NO" sz="1200" dirty="0" smtClean="0"/>
              <a:t>og d</a:t>
            </a:r>
            <a:r>
              <a:rPr lang="nb-NO" sz="1200" baseline="0" dirty="0" smtClean="0"/>
              <a:t>ette kan skape uklarheter, frustrasjon, ansvarsskyving mellom tjenestene om hvem som skal ha ansvaret for oppfølging av ungdommene.</a:t>
            </a:r>
          </a:p>
          <a:p>
            <a:endParaRPr lang="nb-NO" sz="1200" dirty="0" smtClean="0"/>
          </a:p>
          <a:p>
            <a:r>
              <a:rPr lang="nb-NO" sz="1200" dirty="0" smtClean="0"/>
              <a:t>Samtidig </a:t>
            </a:r>
            <a:r>
              <a:rPr lang="nb-NO" sz="1200" baseline="0" dirty="0" smtClean="0"/>
              <a:t>har b</a:t>
            </a:r>
            <a:r>
              <a:rPr lang="nb-NO" sz="1200" dirty="0" smtClean="0"/>
              <a:t>arneverntjenesten og NAV-kontoret forskjellige oppgaver, ulik kompetanse,</a:t>
            </a:r>
            <a:r>
              <a:rPr lang="nb-NO" sz="1200" baseline="0" dirty="0" smtClean="0"/>
              <a:t> </a:t>
            </a:r>
            <a:r>
              <a:rPr lang="nb-NO" sz="1200" dirty="0" smtClean="0"/>
              <a:t>og de utfyller</a:t>
            </a:r>
            <a:r>
              <a:rPr lang="nb-NO" sz="1200" baseline="0" dirty="0" smtClean="0"/>
              <a:t> hverandre.</a:t>
            </a:r>
            <a:endParaRPr lang="nb-NO" sz="1200" dirty="0" smtClean="0"/>
          </a:p>
          <a:p>
            <a:endParaRPr lang="nb-NO" baseline="0" dirty="0" smtClean="0"/>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C2DC3413-4A44-4F59-949B-EF4DE4054C80}" type="slidenum">
              <a:rPr lang="nb-NO" smtClean="0"/>
              <a:t>2</a:t>
            </a:fld>
            <a:endParaRPr lang="nb-NO"/>
          </a:p>
        </p:txBody>
      </p:sp>
    </p:spTree>
    <p:extLst>
      <p:ext uri="{BB962C8B-B14F-4D97-AF65-F5344CB8AC3E}">
        <p14:creationId xmlns:p14="http://schemas.microsoft.com/office/powerpoint/2010/main" val="4054607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smtClean="0"/>
              <a:t>Det er stor variasjon i hvordan kommunene organiserer og gjennomfører arbeidet overfor unge med barnevernsbakgrunn. Det er store og små kommuner, som gir grunnlag for ulik organisering, ulik grad av spesialisering, rutiner osv.  </a:t>
            </a:r>
          </a:p>
          <a:p>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Det kan være ulikheter mellom kommuner som kan være godt begrunnet, og det kan være forskjeller  som gir grunn til bekymring for fordi de ikke ivaretar en lik behandling  av de samme situasjonene på tvers av kommunegrenser. Et eksempel kan være praktisering av ungdommenes mulighet for å angre hvis de først sier nei til ettervern fra barnevernet.</a:t>
            </a:r>
          </a:p>
          <a:p>
            <a:endParaRPr lang="nb-NO" baseline="0" dirty="0" smtClean="0"/>
          </a:p>
          <a:p>
            <a:r>
              <a:rPr lang="nb-NO" baseline="0" dirty="0" smtClean="0"/>
              <a:t>Samtidig er det noen forhold som er av betydning for ungdommene uavhengig av i hvilken kommune de bor. Disse forholdene er utgangspunkt for nettsidene. </a:t>
            </a:r>
          </a:p>
          <a:p>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2C136C70-D661-446F-AA66-17C4A7A4FB5A}" type="slidenum">
              <a:rPr lang="nb-NO" smtClean="0"/>
              <a:t>3</a:t>
            </a:fld>
            <a:endParaRPr lang="nb-NO"/>
          </a:p>
        </p:txBody>
      </p:sp>
    </p:spTree>
    <p:extLst>
      <p:ext uri="{BB962C8B-B14F-4D97-AF65-F5344CB8AC3E}">
        <p14:creationId xmlns:p14="http://schemas.microsoft.com/office/powerpoint/2010/main" val="3725036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Prosjektet</a:t>
            </a:r>
            <a:r>
              <a:rPr lang="nb-NO" baseline="0" dirty="0" smtClean="0"/>
              <a:t> har bestått av flere deler, en kunnskapsoppsummering, ulike former for arbeidsseminar med representanter fra ansatte i barneverntjenesten og NAV-kontoret samt unge med barnevernsbakgrunn fra Landsforeningen for barnevernsbarn og intervju med ungdom med erfaring fra barneverntjenesten og NAV-kontoret. Disse delen av prosjektet skulle alle bidra til et hensiktsmessig innhold i nettsidene. Nettsider som skal være en hjelp i kommunens utvikling og refleksjon i arbeidet overfor unge med barnevernsbakgrunn i overgangen til en voksentilværelse.</a:t>
            </a:r>
          </a:p>
          <a:p>
            <a:endParaRPr lang="nb-NO" baseline="0" dirty="0" smtClean="0"/>
          </a:p>
        </p:txBody>
      </p:sp>
      <p:sp>
        <p:nvSpPr>
          <p:cNvPr id="4" name="Plassholder for lysbildenummer 3"/>
          <p:cNvSpPr>
            <a:spLocks noGrp="1"/>
          </p:cNvSpPr>
          <p:nvPr>
            <p:ph type="sldNum" sz="quarter" idx="10"/>
          </p:nvPr>
        </p:nvSpPr>
        <p:spPr/>
        <p:txBody>
          <a:bodyPr/>
          <a:lstStyle/>
          <a:p>
            <a:fld id="{EC94B011-3620-4222-8572-C19751152992}" type="slidenum">
              <a:rPr lang="nb-NO" smtClean="0"/>
              <a:t>4</a:t>
            </a:fld>
            <a:endParaRPr lang="nb-NO"/>
          </a:p>
        </p:txBody>
      </p:sp>
    </p:spTree>
    <p:extLst>
      <p:ext uri="{BB962C8B-B14F-4D97-AF65-F5344CB8AC3E}">
        <p14:creationId xmlns:p14="http://schemas.microsoft.com/office/powerpoint/2010/main" val="1551035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Temaene</a:t>
            </a:r>
            <a:r>
              <a:rPr lang="nb-NO" baseline="0" dirty="0" smtClean="0"/>
              <a:t> </a:t>
            </a:r>
            <a:r>
              <a:rPr lang="nb-NO" dirty="0" smtClean="0"/>
              <a:t>som</a:t>
            </a:r>
            <a:r>
              <a:rPr lang="nb-NO" baseline="0" dirty="0" smtClean="0"/>
              <a:t> behandles på nettsidene er delt i fem. Det er tatt utgangspunkt i forhold som vil være viktige for ungdommene på tvers av kommunestørrelse og organisering av tjenestene.</a:t>
            </a:r>
            <a:endParaRPr lang="nb-NO" dirty="0" smtClean="0"/>
          </a:p>
          <a:p>
            <a:r>
              <a:rPr lang="nb-NO" baseline="0" dirty="0" smtClean="0"/>
              <a:t>Det </a:t>
            </a:r>
            <a:r>
              <a:rPr lang="nb-NO" b="1" i="0" baseline="0" dirty="0" smtClean="0"/>
              <a:t>første tema </a:t>
            </a:r>
            <a:r>
              <a:rPr lang="nb-NO" baseline="0" dirty="0" smtClean="0"/>
              <a:t>er en </a:t>
            </a:r>
            <a:r>
              <a:rPr lang="nb-NO" b="1" baseline="0" dirty="0" smtClean="0"/>
              <a:t>introduksjon</a:t>
            </a:r>
            <a:r>
              <a:rPr lang="nb-NO" baseline="0" dirty="0" smtClean="0"/>
              <a:t> om målgruppen og barneverntjenesten og NAV-kontorets oppgaver overfor denne ungdomsgruppen.  </a:t>
            </a:r>
          </a:p>
          <a:p>
            <a:r>
              <a:rPr lang="nb-NO" b="1" baseline="0" dirty="0" smtClean="0"/>
              <a:t>Det andre </a:t>
            </a:r>
            <a:r>
              <a:rPr lang="nb-NO" baseline="0" dirty="0" smtClean="0"/>
              <a:t>handler om </a:t>
            </a:r>
            <a:r>
              <a:rPr lang="nb-NO" b="1" baseline="0" dirty="0" smtClean="0"/>
              <a:t>livsområder</a:t>
            </a:r>
            <a:r>
              <a:rPr lang="nb-NO" baseline="0" dirty="0" smtClean="0"/>
              <a:t> i overgangen til voksentilværelsen. Det er områder som er viktige for unge, og som de kan ha behov for støtte på: </a:t>
            </a:r>
            <a:r>
              <a:rPr lang="nb-NO" sz="1200" kern="1200" dirty="0" smtClean="0">
                <a:solidFill>
                  <a:schemeClr val="tx1"/>
                </a:solidFill>
                <a:effectLst/>
                <a:latin typeface="+mn-lt"/>
                <a:ea typeface="+mn-ea"/>
                <a:cs typeface="+mn-cs"/>
              </a:rPr>
              <a:t>Håp og drømmer, Utdanning, arbeid, kvalifisering og dagaktivitet, Bolig</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Økonomi,</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Helse, Kriser og uforutsette hendelser</a:t>
            </a:r>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1" baseline="0" dirty="0" smtClean="0"/>
              <a:t>Det tredje temaet </a:t>
            </a:r>
            <a:r>
              <a:rPr lang="nb-NO" baseline="0" dirty="0" smtClean="0"/>
              <a:t>er relatert til </a:t>
            </a:r>
            <a:r>
              <a:rPr lang="nb-NO" b="1" baseline="0" dirty="0" smtClean="0"/>
              <a:t>tiltak</a:t>
            </a:r>
            <a:r>
              <a:rPr lang="nb-NO" baseline="0" dirty="0" smtClean="0"/>
              <a:t> fra barneverntjenesten og NAV-kontoret og overgangen fra omsorgs- eller hjelpetiltak til ettervern, avslutning av ettervern og overgang fra barneverntjenesten til NAV-kontoret for unge som har behov for det. Her er det laget en film som introduserer tema som en ofte må ta stilling til i oppfølging av ungdommene, som kan være et utgangspunkt for fagdiskusjoner.</a:t>
            </a:r>
          </a:p>
          <a:p>
            <a:pPr marL="0" marR="0" indent="0" algn="l" defTabSz="914400" rtl="0" eaLnBrk="1" fontAlgn="auto" latinLnBrk="0" hangingPunct="1">
              <a:lnSpc>
                <a:spcPct val="100000"/>
              </a:lnSpc>
              <a:spcBef>
                <a:spcPts val="0"/>
              </a:spcBef>
              <a:spcAft>
                <a:spcPts val="0"/>
              </a:spcAft>
              <a:buClrTx/>
              <a:buSzTx/>
              <a:buFontTx/>
              <a:buNone/>
              <a:tabLst/>
              <a:defRPr/>
            </a:pPr>
            <a:r>
              <a:rPr lang="nb-NO" b="1" dirty="0" smtClean="0"/>
              <a:t>Det fjerde </a:t>
            </a:r>
            <a:r>
              <a:rPr lang="nb-NO" dirty="0" smtClean="0"/>
              <a:t>handler</a:t>
            </a:r>
            <a:r>
              <a:rPr lang="nb-NO" baseline="0" dirty="0" smtClean="0"/>
              <a:t> om </a:t>
            </a:r>
            <a:r>
              <a:rPr lang="nb-NO" b="1" dirty="0" smtClean="0"/>
              <a:t>organisering og oppgavefordeling </a:t>
            </a:r>
            <a:r>
              <a:rPr lang="nb-NO" dirty="0" smtClean="0"/>
              <a:t>innad</a:t>
            </a:r>
            <a:r>
              <a:rPr lang="nb-NO" baseline="0" dirty="0" smtClean="0"/>
              <a:t> og mellom barneverntjenesten og NAV-kontoret og mellom kommuner og har et mer overordnet fokus. Her er det også laget en introduksjonsfilm med tema overføring mellom barneverntjenesten og NAV-kontoret som også reiser sentrale dilemmaer i dette arbeidet og som er tenkt brukt som utgangspunkt for drøfting av arbeidet.</a:t>
            </a:r>
          </a:p>
          <a:p>
            <a:r>
              <a:rPr lang="nb-NO" baseline="0" dirty="0" smtClean="0"/>
              <a:t>Det </a:t>
            </a:r>
            <a:r>
              <a:rPr lang="nb-NO" b="1" baseline="0" dirty="0" smtClean="0"/>
              <a:t>femte temaet er </a:t>
            </a:r>
            <a:r>
              <a:rPr lang="nb-NO" baseline="0" dirty="0" smtClean="0"/>
              <a:t>en kort generell informasjon om aktuelt </a:t>
            </a:r>
            <a:r>
              <a:rPr lang="nb-NO" b="1" baseline="0" dirty="0" smtClean="0"/>
              <a:t>lovverk</a:t>
            </a:r>
            <a:r>
              <a:rPr lang="nb-NO" baseline="0" dirty="0" smtClean="0"/>
              <a:t>. </a:t>
            </a:r>
          </a:p>
          <a:p>
            <a:r>
              <a:rPr lang="nb-NO" b="1" baseline="0" dirty="0" smtClean="0"/>
              <a:t>Kunnskapsoppsummeringen</a:t>
            </a:r>
            <a:r>
              <a:rPr lang="nb-NO" baseline="0" dirty="0" smtClean="0"/>
              <a:t> om barneverntjenesten og NAV-kontorets oppfølging av unge med barnevernserfaring er også lagt ut på nettsidene.</a:t>
            </a:r>
          </a:p>
        </p:txBody>
      </p:sp>
      <p:sp>
        <p:nvSpPr>
          <p:cNvPr id="4" name="Plassholder for lysbildenummer 3"/>
          <p:cNvSpPr>
            <a:spLocks noGrp="1"/>
          </p:cNvSpPr>
          <p:nvPr>
            <p:ph type="sldNum" sz="quarter" idx="10"/>
          </p:nvPr>
        </p:nvSpPr>
        <p:spPr/>
        <p:txBody>
          <a:bodyPr/>
          <a:lstStyle/>
          <a:p>
            <a:fld id="{2C136C70-D661-446F-AA66-17C4A7A4FB5A}" type="slidenum">
              <a:rPr lang="nb-NO" smtClean="0"/>
              <a:t>5</a:t>
            </a:fld>
            <a:endParaRPr lang="nb-NO"/>
          </a:p>
        </p:txBody>
      </p:sp>
    </p:spTree>
    <p:extLst>
      <p:ext uri="{BB962C8B-B14F-4D97-AF65-F5344CB8AC3E}">
        <p14:creationId xmlns:p14="http://schemas.microsoft.com/office/powerpoint/2010/main" val="2539501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Disse nettsidene skal være en hjelp for den enkelte kommune med å videreutvikle arbeidet med oppfølging av unge med barnevernsbakgrunn.</a:t>
            </a:r>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r>
              <a:rPr lang="nb-NO" dirty="0" smtClean="0"/>
              <a:t>De </a:t>
            </a:r>
            <a:r>
              <a:rPr lang="nb-NO" baseline="0" dirty="0" smtClean="0"/>
              <a:t>kan f.eks. </a:t>
            </a:r>
            <a:r>
              <a:rPr lang="nb-NO" dirty="0" smtClean="0"/>
              <a:t>brukes i det daglige arbeidet, i en drøfting på kontoret om arbeid og organisering, en felles fagdag mellom barneverntjenesten og NAV-kontoret,</a:t>
            </a:r>
            <a:r>
              <a:rPr lang="nb-NO" baseline="0" dirty="0" smtClean="0"/>
              <a:t> eller seminar på tvers av kommuner. Gjennom erfaringsdeling på tvers av kommuner tydeliggjøres også egen praksis og en kan få gode eksempler på ulike måter å utforme arbeidet på. Til hvert tema er det utarbeidet spørsmål som kan brukes for å få oversikt over egen praksis og spørsmål som mer gir grunnlag for refleksjon.</a:t>
            </a:r>
          </a:p>
          <a:p>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endParaRPr lang="nb-NO" dirty="0"/>
          </a:p>
        </p:txBody>
      </p:sp>
      <p:sp>
        <p:nvSpPr>
          <p:cNvPr id="4" name="Plassholder for lysbildenummer 3"/>
          <p:cNvSpPr>
            <a:spLocks noGrp="1"/>
          </p:cNvSpPr>
          <p:nvPr>
            <p:ph type="sldNum" sz="quarter" idx="10"/>
          </p:nvPr>
        </p:nvSpPr>
        <p:spPr/>
        <p:txBody>
          <a:bodyPr/>
          <a:lstStyle/>
          <a:p>
            <a:fld id="{EC94B011-3620-4222-8572-C19751152992}" type="slidenum">
              <a:rPr lang="nb-NO" smtClean="0"/>
              <a:t>6</a:t>
            </a:fld>
            <a:endParaRPr lang="nb-NO"/>
          </a:p>
        </p:txBody>
      </p:sp>
    </p:spTree>
    <p:extLst>
      <p:ext uri="{BB962C8B-B14F-4D97-AF65-F5344CB8AC3E}">
        <p14:creationId xmlns:p14="http://schemas.microsoft.com/office/powerpoint/2010/main" val="3042715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Prosjektet</a:t>
            </a:r>
            <a:r>
              <a:rPr lang="nb-NO" baseline="0" dirty="0" smtClean="0"/>
              <a:t> er gjennomført av ansatte ved VID vitenskapelige høgskole. </a:t>
            </a:r>
          </a:p>
          <a:p>
            <a:endParaRPr lang="nb-NO" baseline="0" dirty="0" smtClean="0"/>
          </a:p>
          <a:p>
            <a:r>
              <a:rPr lang="nb-NO" baseline="0" dirty="0" smtClean="0"/>
              <a:t>Ansatte fra barneverntjenesten  og NAV-kontor har sammen med representanter fra Landsforeningen for barnevernsbarn gitt viktige innspill underveis i prosjektet.</a:t>
            </a:r>
            <a:endParaRPr lang="nb-NO" dirty="0"/>
          </a:p>
        </p:txBody>
      </p:sp>
      <p:sp>
        <p:nvSpPr>
          <p:cNvPr id="4" name="Plassholder for lysbildenummer 3"/>
          <p:cNvSpPr>
            <a:spLocks noGrp="1"/>
          </p:cNvSpPr>
          <p:nvPr>
            <p:ph type="sldNum" sz="quarter" idx="10"/>
          </p:nvPr>
        </p:nvSpPr>
        <p:spPr/>
        <p:txBody>
          <a:bodyPr/>
          <a:lstStyle/>
          <a:p>
            <a:fld id="{2C136C70-D661-446F-AA66-17C4A7A4FB5A}" type="slidenum">
              <a:rPr lang="nb-NO" smtClean="0"/>
              <a:t>7</a:t>
            </a:fld>
            <a:endParaRPr lang="nb-NO"/>
          </a:p>
        </p:txBody>
      </p:sp>
    </p:spTree>
    <p:extLst>
      <p:ext uri="{BB962C8B-B14F-4D97-AF65-F5344CB8AC3E}">
        <p14:creationId xmlns:p14="http://schemas.microsoft.com/office/powerpoint/2010/main" val="3810285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16A2B219-64B5-4752-8BC2-5BFAD15326D3}"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214670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16A2B219-64B5-4752-8BC2-5BFAD15326D3}"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905922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16A2B219-64B5-4752-8BC2-5BFAD15326D3}"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2878554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16A2B219-64B5-4752-8BC2-5BFAD15326D3}" type="datetimeFigureOut">
              <a:rPr lang="nb-NO" smtClean="0"/>
              <a:t>16.01.2017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1528228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16A2B219-64B5-4752-8BC2-5BFAD15326D3}" type="datetimeFigureOut">
              <a:rPr lang="nb-NO" smtClean="0"/>
              <a:t>16.01.2017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733541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16A2B219-64B5-4752-8BC2-5BFAD15326D3}" type="datetimeFigureOut">
              <a:rPr lang="nb-NO" smtClean="0"/>
              <a:t>16.01.2017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3918424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16A2B219-64B5-4752-8BC2-5BFAD15326D3}" type="datetimeFigureOut">
              <a:rPr lang="nb-NO" smtClean="0"/>
              <a:t>16.01.2017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1108855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16A2B219-64B5-4752-8BC2-5BFAD15326D3}" type="datetimeFigureOut">
              <a:rPr lang="nb-NO" smtClean="0"/>
              <a:t>16.01.2017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1372509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16A2B219-64B5-4752-8BC2-5BFAD15326D3}" type="datetimeFigureOut">
              <a:rPr lang="nb-NO" smtClean="0"/>
              <a:t>16.01.2017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1622586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16A2B219-64B5-4752-8BC2-5BFAD15326D3}"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1394923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16A2B219-64B5-4752-8BC2-5BFAD15326D3}"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63026DA4-DD0E-4050-862B-5D2E55C78E24}" type="slidenum">
              <a:rPr lang="nb-NO" smtClean="0"/>
              <a:t>‹#›</a:t>
            </a:fld>
            <a:endParaRPr lang="nb-NO"/>
          </a:p>
        </p:txBody>
      </p:sp>
    </p:spTree>
    <p:extLst>
      <p:ext uri="{BB962C8B-B14F-4D97-AF65-F5344CB8AC3E}">
        <p14:creationId xmlns:p14="http://schemas.microsoft.com/office/powerpoint/2010/main" val="1072125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a:xfrm>
            <a:off x="1026128" y="2538317"/>
            <a:ext cx="7164895" cy="2880360"/>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dato 3"/>
          <p:cNvSpPr>
            <a:spLocks noGrp="1"/>
          </p:cNvSpPr>
          <p:nvPr>
            <p:ph type="dt" sz="half" idx="10"/>
          </p:nvPr>
        </p:nvSpPr>
        <p:spPr/>
        <p:txBody>
          <a:bodyPr/>
          <a:lstStyle/>
          <a:p>
            <a:fld id="{983651F3-9B16-40C6-B209-3688FC9C95F6}" type="datetimeFigureOut">
              <a:rPr lang="nb-NO" smtClean="0"/>
              <a:t>16.01.2017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9" name="Plassholder for tekst 8"/>
          <p:cNvSpPr>
            <a:spLocks noGrp="1"/>
          </p:cNvSpPr>
          <p:nvPr>
            <p:ph type="body" sz="quarter" idx="13" hasCustomPrompt="1"/>
          </p:nvPr>
        </p:nvSpPr>
        <p:spPr>
          <a:xfrm>
            <a:off x="1026128" y="2178272"/>
            <a:ext cx="7164388" cy="324040"/>
          </a:xfrm>
        </p:spPr>
        <p:txBody>
          <a:bodyPr/>
          <a:lstStyle>
            <a:lvl1pPr marL="0" indent="0">
              <a:buNone/>
              <a:defRPr/>
            </a:lvl1pPr>
          </a:lstStyle>
          <a:p>
            <a:pPr lvl="0"/>
            <a:r>
              <a:rPr lang="nb-NO" dirty="0" smtClean="0"/>
              <a:t>Undertittel</a:t>
            </a:r>
            <a:endParaRPr lang="nb-NO" dirty="0"/>
          </a:p>
        </p:txBody>
      </p:sp>
    </p:spTree>
    <p:extLst>
      <p:ext uri="{BB962C8B-B14F-4D97-AF65-F5344CB8AC3E}">
        <p14:creationId xmlns:p14="http://schemas.microsoft.com/office/powerpoint/2010/main" val="2940805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2B219-64B5-4752-8BC2-5BFAD15326D3}" type="datetimeFigureOut">
              <a:rPr lang="nb-NO" smtClean="0"/>
              <a:t>16.01.2017</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026DA4-DD0E-4050-862B-5D2E55C78E24}" type="slidenum">
              <a:rPr lang="nb-NO" smtClean="0"/>
              <a:t>‹#›</a:t>
            </a:fld>
            <a:endParaRPr lang="nb-NO"/>
          </a:p>
        </p:txBody>
      </p:sp>
    </p:spTree>
    <p:extLst>
      <p:ext uri="{BB962C8B-B14F-4D97-AF65-F5344CB8AC3E}">
        <p14:creationId xmlns:p14="http://schemas.microsoft.com/office/powerpoint/2010/main" val="130553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a:bodyPr>
          <a:lstStyle/>
          <a:p>
            <a:r>
              <a:rPr lang="nb-NO" sz="2800" dirty="0" smtClean="0"/>
              <a:t>Hvordan sikre et best mulig tilbud for unge med barnevernsbakgrunn i overgangen til voksenlivet? </a:t>
            </a:r>
            <a:endParaRPr lang="nb-NO" sz="2800" dirty="0"/>
          </a:p>
        </p:txBody>
      </p:sp>
      <p:sp>
        <p:nvSpPr>
          <p:cNvPr id="3" name="Undertittel 2"/>
          <p:cNvSpPr>
            <a:spLocks noGrp="1"/>
          </p:cNvSpPr>
          <p:nvPr>
            <p:ph type="subTitle" idx="1"/>
          </p:nvPr>
        </p:nvSpPr>
        <p:spPr/>
        <p:txBody>
          <a:bodyPr/>
          <a:lstStyle/>
          <a:p>
            <a:endParaRPr lang="nb-NO" dirty="0"/>
          </a:p>
        </p:txBody>
      </p:sp>
      <p:pic>
        <p:nvPicPr>
          <p:cNvPr id="4" name="Bilde 3" descr="C:\Users\karen\AppData\Local\Microsoft\Windows\Temporary Internet Files\Content.Outlook\4IQVLT5C\VID_logo_horisontal_positiv_p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6413" y="4581128"/>
            <a:ext cx="1493520" cy="753745"/>
          </a:xfrm>
          <a:prstGeom prst="rect">
            <a:avLst/>
          </a:prstGeom>
          <a:noFill/>
          <a:ln>
            <a:noFill/>
          </a:ln>
        </p:spPr>
      </p:pic>
      <p:pic>
        <p:nvPicPr>
          <p:cNvPr id="5" name="Bilde 4" descr="http://www.ks.no/globalassets/vedlegg-til-hvert-fagomrader/utvikling/fou/fou-rapportlogo.jpg"/>
          <p:cNvPicPr/>
          <p:nvPr/>
        </p:nvPicPr>
        <p:blipFill>
          <a:blip r:embed="rId4">
            <a:extLst>
              <a:ext uri="{28A0092B-C50C-407E-A947-70E740481C1C}">
                <a14:useLocalDpi xmlns:a14="http://schemas.microsoft.com/office/drawing/2010/main" val="0"/>
              </a:ext>
            </a:extLst>
          </a:blip>
          <a:srcRect/>
          <a:stretch>
            <a:fillRect/>
          </a:stretch>
        </p:blipFill>
        <p:spPr bwMode="auto">
          <a:xfrm>
            <a:off x="5148064" y="4581128"/>
            <a:ext cx="1553210" cy="796290"/>
          </a:xfrm>
          <a:prstGeom prst="rect">
            <a:avLst/>
          </a:prstGeom>
          <a:noFill/>
          <a:ln>
            <a:noFill/>
          </a:ln>
        </p:spPr>
      </p:pic>
    </p:spTree>
    <p:extLst>
      <p:ext uri="{BB962C8B-B14F-4D97-AF65-F5344CB8AC3E}">
        <p14:creationId xmlns:p14="http://schemas.microsoft.com/office/powerpoint/2010/main" val="224802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3200" b="1" dirty="0"/>
              <a:t>B</a:t>
            </a:r>
            <a:r>
              <a:rPr lang="nb-NO" sz="3200" b="1" dirty="0" smtClean="0"/>
              <a:t>akgrunn for prosjektet og nettsidene</a:t>
            </a:r>
            <a:endParaRPr lang="nb-NO" sz="3200" b="1" dirty="0"/>
          </a:p>
        </p:txBody>
      </p:sp>
      <p:sp>
        <p:nvSpPr>
          <p:cNvPr id="3" name="Plassholder for innhold 2"/>
          <p:cNvSpPr>
            <a:spLocks noGrp="1"/>
          </p:cNvSpPr>
          <p:nvPr>
            <p:ph idx="1"/>
          </p:nvPr>
        </p:nvSpPr>
        <p:spPr>
          <a:xfrm>
            <a:off x="457200" y="1484784"/>
            <a:ext cx="8229600" cy="5184576"/>
          </a:xfrm>
        </p:spPr>
        <p:txBody>
          <a:bodyPr>
            <a:normAutofit/>
          </a:bodyPr>
          <a:lstStyle/>
          <a:p>
            <a:r>
              <a:rPr lang="nb-NO" sz="2400" dirty="0" smtClean="0"/>
              <a:t>Mange </a:t>
            </a:r>
            <a:r>
              <a:rPr lang="nb-NO" sz="2400" dirty="0"/>
              <a:t>unge med barnevernsbakgrunn strever i overgangen til </a:t>
            </a:r>
            <a:r>
              <a:rPr lang="nb-NO" sz="2400" dirty="0" smtClean="0"/>
              <a:t>voksenlivet </a:t>
            </a:r>
          </a:p>
          <a:p>
            <a:r>
              <a:rPr lang="nb-NO" sz="2400" dirty="0" smtClean="0"/>
              <a:t>Manglende støtte i nettverk – gir behov for offentlig støtte</a:t>
            </a:r>
            <a:endParaRPr lang="nb-NO" sz="2400" dirty="0"/>
          </a:p>
          <a:p>
            <a:r>
              <a:rPr lang="nb-NO" sz="2400" dirty="0" smtClean="0"/>
              <a:t>Overlappende </a:t>
            </a:r>
            <a:r>
              <a:rPr lang="nb-NO" sz="2400" dirty="0"/>
              <a:t>områder mellom barneverntjenesten og </a:t>
            </a:r>
            <a:r>
              <a:rPr lang="nb-NO" sz="2400" dirty="0" smtClean="0"/>
              <a:t>NAV-kontoret som kan skape uklarheter og </a:t>
            </a:r>
            <a:r>
              <a:rPr lang="nb-NO" sz="2400" dirty="0" err="1" smtClean="0"/>
              <a:t>ansvarskyving</a:t>
            </a:r>
            <a:endParaRPr lang="nb-NO" sz="2400" dirty="0" smtClean="0"/>
          </a:p>
          <a:p>
            <a:r>
              <a:rPr lang="nb-NO" sz="2400" dirty="0" smtClean="0"/>
              <a:t>Barneverntjenesten og NAV-kontoret har også forskjellige oppgaver, ulik kompetanse og utfyller hverandre</a:t>
            </a:r>
          </a:p>
          <a:p>
            <a:endParaRPr lang="nb-NO" sz="2400" dirty="0" smtClean="0"/>
          </a:p>
          <a:p>
            <a:endParaRPr lang="nb-NO" dirty="0" smtClean="0"/>
          </a:p>
          <a:p>
            <a:endParaRPr lang="nb-NO" dirty="0" smtClean="0"/>
          </a:p>
          <a:p>
            <a:endParaRPr lang="nb-NO" dirty="0" smtClean="0"/>
          </a:p>
          <a:p>
            <a:pPr marL="0" indent="0">
              <a:buNone/>
            </a:pPr>
            <a:endParaRPr lang="nb-NO" dirty="0" smtClean="0"/>
          </a:p>
          <a:p>
            <a:endParaRPr lang="nb-NO" dirty="0"/>
          </a:p>
          <a:p>
            <a:endParaRPr lang="nb-NO" dirty="0" smtClean="0"/>
          </a:p>
          <a:p>
            <a:endParaRPr lang="nb-NO" dirty="0" smtClean="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101" y="5009443"/>
            <a:ext cx="4288907" cy="1016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8352" y="4614420"/>
            <a:ext cx="2542109" cy="1806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78943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a:t>Variasjon </a:t>
            </a:r>
            <a:r>
              <a:rPr lang="nb-NO" sz="3200" b="1" dirty="0" smtClean="0"/>
              <a:t>mellom kommuner</a:t>
            </a:r>
            <a:endParaRPr lang="nb-NO" sz="3200" dirty="0"/>
          </a:p>
        </p:txBody>
      </p:sp>
      <p:sp>
        <p:nvSpPr>
          <p:cNvPr id="3" name="Plassholder for innhold 2"/>
          <p:cNvSpPr>
            <a:spLocks noGrp="1"/>
          </p:cNvSpPr>
          <p:nvPr>
            <p:ph idx="1"/>
          </p:nvPr>
        </p:nvSpPr>
        <p:spPr>
          <a:xfrm>
            <a:off x="1026128" y="1787857"/>
            <a:ext cx="7164895" cy="3630820"/>
          </a:xfrm>
        </p:spPr>
        <p:txBody>
          <a:bodyPr/>
          <a:lstStyle/>
          <a:p>
            <a:r>
              <a:rPr lang="nb-NO" sz="2400" dirty="0"/>
              <a:t>Store og små kommuner</a:t>
            </a:r>
          </a:p>
          <a:p>
            <a:r>
              <a:rPr lang="nb-NO" sz="2400" dirty="0"/>
              <a:t>Ulik </a:t>
            </a:r>
            <a:r>
              <a:rPr lang="nb-NO" sz="2400" dirty="0" smtClean="0"/>
              <a:t>organisering</a:t>
            </a:r>
          </a:p>
          <a:p>
            <a:r>
              <a:rPr lang="nb-NO" sz="2400" dirty="0" smtClean="0"/>
              <a:t>Ulik grad av spesialisering</a:t>
            </a:r>
          </a:p>
          <a:p>
            <a:r>
              <a:rPr lang="nb-NO" sz="2400" dirty="0" smtClean="0"/>
              <a:t>Ulikt omfang av rutiner og samarbeid mellom barneverntjenesten og NAV-kontoret</a:t>
            </a:r>
          </a:p>
          <a:p>
            <a:r>
              <a:rPr lang="nb-NO" sz="2400" dirty="0" smtClean="0"/>
              <a:t>Ulik praksis</a:t>
            </a:r>
          </a:p>
          <a:p>
            <a:r>
              <a:rPr lang="nb-NO" sz="2400" dirty="0" smtClean="0"/>
              <a:t>Noen forhold er sentrale for ungdommene uansett og disse er utgangspunkt for nettsidene</a:t>
            </a:r>
          </a:p>
          <a:p>
            <a:pPr marL="0" indent="0">
              <a:buNone/>
            </a:pPr>
            <a:endParaRPr lang="nb-NO" dirty="0"/>
          </a:p>
        </p:txBody>
      </p:sp>
    </p:spTree>
    <p:extLst>
      <p:ext uri="{BB962C8B-B14F-4D97-AF65-F5344CB8AC3E}">
        <p14:creationId xmlns:p14="http://schemas.microsoft.com/office/powerpoint/2010/main" val="633399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smtClean="0"/>
              <a:t>Prosjektinnhold</a:t>
            </a:r>
            <a:endParaRPr lang="nb-NO" sz="3200" b="1" dirty="0"/>
          </a:p>
        </p:txBody>
      </p:sp>
      <p:sp>
        <p:nvSpPr>
          <p:cNvPr id="3" name="Plassholder for innhold 2"/>
          <p:cNvSpPr>
            <a:spLocks noGrp="1"/>
          </p:cNvSpPr>
          <p:nvPr>
            <p:ph idx="1"/>
          </p:nvPr>
        </p:nvSpPr>
        <p:spPr>
          <a:xfrm>
            <a:off x="457200" y="1600200"/>
            <a:ext cx="8229600" cy="4925144"/>
          </a:xfrm>
        </p:spPr>
        <p:txBody>
          <a:bodyPr>
            <a:normAutofit/>
          </a:bodyPr>
          <a:lstStyle/>
          <a:p>
            <a:r>
              <a:rPr lang="nb-NO" dirty="0" smtClean="0"/>
              <a:t>Kunnskapsoppsummering</a:t>
            </a:r>
          </a:p>
          <a:p>
            <a:pPr lvl="1"/>
            <a:r>
              <a:rPr lang="nb-NO" dirty="0" smtClean="0"/>
              <a:t>Søk i databaser</a:t>
            </a:r>
          </a:p>
          <a:p>
            <a:pPr lvl="1"/>
            <a:r>
              <a:rPr lang="nb-NO" dirty="0" smtClean="0"/>
              <a:t>Erfaringsseminar</a:t>
            </a:r>
          </a:p>
          <a:p>
            <a:r>
              <a:rPr lang="nb-NO" dirty="0" smtClean="0"/>
              <a:t>Kompetanseforum</a:t>
            </a:r>
          </a:p>
          <a:p>
            <a:pPr lvl="1"/>
            <a:r>
              <a:rPr lang="nb-NO" dirty="0" smtClean="0"/>
              <a:t>Arbeidsseminar med ansatte i barneverntjenesten og på NAV-kontoret og representanter fra Landsforeningen for barnevernsbarn	</a:t>
            </a:r>
          </a:p>
          <a:p>
            <a:r>
              <a:rPr lang="nb-NO" dirty="0" smtClean="0"/>
              <a:t>Intervju med ungdom</a:t>
            </a:r>
          </a:p>
          <a:p>
            <a:r>
              <a:rPr lang="nb-NO" dirty="0" smtClean="0"/>
              <a:t>Nettsider</a:t>
            </a:r>
          </a:p>
          <a:p>
            <a:endParaRPr lang="nb-NO" dirty="0" smtClean="0"/>
          </a:p>
          <a:p>
            <a:endParaRPr lang="nb-NO" dirty="0"/>
          </a:p>
          <a:p>
            <a:endParaRPr lang="nb-NO" dirty="0" smtClean="0"/>
          </a:p>
          <a:p>
            <a:endParaRPr lang="nb-NO" dirty="0" smtClean="0"/>
          </a:p>
          <a:p>
            <a:pPr lvl="1">
              <a:buFont typeface="Arial" panose="020B0604020202020204" pitchFamily="34" charset="0"/>
              <a:buChar char="•"/>
            </a:pPr>
            <a:endParaRPr lang="nb-NO" dirty="0" smtClean="0"/>
          </a:p>
          <a:p>
            <a:endParaRPr lang="nb-NO" dirty="0"/>
          </a:p>
        </p:txBody>
      </p:sp>
    </p:spTree>
    <p:extLst>
      <p:ext uri="{BB962C8B-B14F-4D97-AF65-F5344CB8AC3E}">
        <p14:creationId xmlns:p14="http://schemas.microsoft.com/office/powerpoint/2010/main" val="1537792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322610048"/>
              </p:ext>
            </p:extLst>
          </p:nvPr>
        </p:nvGraphicFramePr>
        <p:xfrm>
          <a:off x="477673" y="818865"/>
          <a:ext cx="8461376" cy="54242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6544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
            </a:r>
            <a:br>
              <a:rPr lang="nb-NO" dirty="0" smtClean="0"/>
            </a:br>
            <a:r>
              <a:rPr lang="nb-NO" sz="3600" b="1" dirty="0" smtClean="0"/>
              <a:t>Link til nettsidene</a:t>
            </a:r>
            <a:r>
              <a:rPr lang="nb-NO" dirty="0" smtClean="0"/>
              <a:t/>
            </a:r>
            <a:br>
              <a:rPr lang="nb-NO" dirty="0" smtClean="0"/>
            </a:br>
            <a:endParaRPr lang="nb-NO" dirty="0"/>
          </a:p>
        </p:txBody>
      </p:sp>
      <p:sp>
        <p:nvSpPr>
          <p:cNvPr id="3" name="Plassholder for innhold 2"/>
          <p:cNvSpPr>
            <a:spLocks noGrp="1"/>
          </p:cNvSpPr>
          <p:nvPr>
            <p:ph idx="1"/>
          </p:nvPr>
        </p:nvSpPr>
        <p:spPr/>
        <p:txBody>
          <a:bodyPr/>
          <a:lstStyle/>
          <a:p>
            <a:r>
              <a:rPr lang="nb-NO" dirty="0" smtClean="0">
                <a:solidFill>
                  <a:srgbClr val="FF0000"/>
                </a:solidFill>
              </a:rPr>
              <a:t>Legge inn link til nettsidene når de er oppe</a:t>
            </a:r>
            <a:endParaRPr lang="nb-NO" dirty="0">
              <a:solidFill>
                <a:srgbClr val="FF0000"/>
              </a:solidFill>
            </a:endParaRPr>
          </a:p>
        </p:txBody>
      </p:sp>
    </p:spTree>
    <p:extLst>
      <p:ext uri="{BB962C8B-B14F-4D97-AF65-F5344CB8AC3E}">
        <p14:creationId xmlns:p14="http://schemas.microsoft.com/office/powerpoint/2010/main" val="23561507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smtClean="0"/>
              <a:t>Deltakere i prosjektet</a:t>
            </a:r>
            <a:endParaRPr lang="nb-NO" sz="3200" b="1" dirty="0"/>
          </a:p>
        </p:txBody>
      </p:sp>
      <p:sp>
        <p:nvSpPr>
          <p:cNvPr id="3" name="Plassholder for innhold 2"/>
          <p:cNvSpPr>
            <a:spLocks noGrp="1"/>
          </p:cNvSpPr>
          <p:nvPr>
            <p:ph idx="1"/>
          </p:nvPr>
        </p:nvSpPr>
        <p:spPr>
          <a:xfrm>
            <a:off x="1026128" y="1124744"/>
            <a:ext cx="7164895" cy="4968552"/>
          </a:xfrm>
        </p:spPr>
        <p:txBody>
          <a:bodyPr>
            <a:normAutofit lnSpcReduction="10000"/>
          </a:bodyPr>
          <a:lstStyle/>
          <a:p>
            <a:r>
              <a:rPr lang="nb-NO" sz="2200" dirty="0" smtClean="0"/>
              <a:t>Prosjektmedarbeidere - ansatte </a:t>
            </a:r>
            <a:r>
              <a:rPr lang="nb-NO" sz="2200" dirty="0"/>
              <a:t>ved VID vitenskapelige høgskole, Diakonhjemmet </a:t>
            </a:r>
            <a:r>
              <a:rPr lang="nb-NO" sz="2200" dirty="0" smtClean="0"/>
              <a:t>campus:</a:t>
            </a:r>
            <a:endParaRPr lang="nb-NO" sz="2200" dirty="0"/>
          </a:p>
          <a:p>
            <a:r>
              <a:rPr lang="nb-NO" sz="2200" dirty="0" smtClean="0"/>
              <a:t>Ingri-Hanne </a:t>
            </a:r>
            <a:r>
              <a:rPr lang="nb-NO" sz="2200" dirty="0"/>
              <a:t>Brænne </a:t>
            </a:r>
            <a:r>
              <a:rPr lang="nb-NO" sz="2200" dirty="0" err="1"/>
              <a:t>Bennwik</a:t>
            </a:r>
            <a:r>
              <a:rPr lang="nb-NO" sz="2200" dirty="0"/>
              <a:t> </a:t>
            </a:r>
            <a:r>
              <a:rPr lang="nb-NO" sz="2200" dirty="0" smtClean="0"/>
              <a:t>, Hanne </a:t>
            </a:r>
            <a:r>
              <a:rPr lang="nb-NO" sz="2200" dirty="0"/>
              <a:t>Maria </a:t>
            </a:r>
            <a:r>
              <a:rPr lang="nb-NO" sz="2200" dirty="0" smtClean="0"/>
              <a:t>Bingen, Elisabeth Brodtkorb, Mari Dalen Herland, Ellen </a:t>
            </a:r>
            <a:r>
              <a:rPr lang="nb-NO" sz="2200" dirty="0" err="1" smtClean="0"/>
              <a:t>Luckman</a:t>
            </a:r>
            <a:r>
              <a:rPr lang="nb-NO" sz="2200" dirty="0" smtClean="0"/>
              <a:t> og Inger Oterholm (prosjektleder).</a:t>
            </a:r>
          </a:p>
          <a:p>
            <a:endParaRPr lang="nb-NO" sz="2200" dirty="0" smtClean="0"/>
          </a:p>
          <a:p>
            <a:r>
              <a:rPr lang="nb-NO" sz="2200" dirty="0" smtClean="0"/>
              <a:t>Ansatte i barneverntjenester og på NAV-kontor, representanter fra Landsforeningen for barnevernsbarn har gitt viktige innspill.</a:t>
            </a:r>
          </a:p>
          <a:p>
            <a:endParaRPr lang="nb-NO" sz="2200" dirty="0" smtClean="0"/>
          </a:p>
          <a:p>
            <a:r>
              <a:rPr lang="nb-NO" sz="2200" dirty="0" smtClean="0"/>
              <a:t>Prosjektet er finansiert av KS.</a:t>
            </a:r>
          </a:p>
          <a:p>
            <a:endParaRPr lang="nb-NO" sz="2200" dirty="0" smtClean="0"/>
          </a:p>
          <a:p>
            <a:r>
              <a:rPr lang="nb-NO" dirty="0" smtClean="0"/>
              <a:t>				</a:t>
            </a:r>
          </a:p>
        </p:txBody>
      </p:sp>
      <p:pic>
        <p:nvPicPr>
          <p:cNvPr id="4" name="Bilde 3" descr="C:\Users\karen\AppData\Local\Microsoft\Windows\Temporary Internet Files\Content.Outlook\4IQVLT5C\VID_logo_horisontal_positiv_p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6" y="5246032"/>
            <a:ext cx="1493520" cy="753745"/>
          </a:xfrm>
          <a:prstGeom prst="rect">
            <a:avLst/>
          </a:prstGeom>
          <a:noFill/>
          <a:ln>
            <a:noFill/>
          </a:ln>
        </p:spPr>
      </p:pic>
      <p:pic>
        <p:nvPicPr>
          <p:cNvPr id="5" name="Bilde 4" descr="http://www.ks.no/globalassets/vedlegg-til-hvert-fagomrader/utvikling/fou/fou-rapportlogo.jpg"/>
          <p:cNvPicPr/>
          <p:nvPr/>
        </p:nvPicPr>
        <p:blipFill>
          <a:blip r:embed="rId4">
            <a:extLst>
              <a:ext uri="{28A0092B-C50C-407E-A947-70E740481C1C}">
                <a14:useLocalDpi xmlns:a14="http://schemas.microsoft.com/office/drawing/2010/main" val="0"/>
              </a:ext>
            </a:extLst>
          </a:blip>
          <a:srcRect/>
          <a:stretch>
            <a:fillRect/>
          </a:stretch>
        </p:blipFill>
        <p:spPr bwMode="auto">
          <a:xfrm>
            <a:off x="6300192" y="5246032"/>
            <a:ext cx="1553210" cy="796290"/>
          </a:xfrm>
          <a:prstGeom prst="rect">
            <a:avLst/>
          </a:prstGeom>
          <a:noFill/>
          <a:ln>
            <a:noFill/>
          </a:ln>
        </p:spPr>
      </p:pic>
    </p:spTree>
    <p:extLst>
      <p:ext uri="{BB962C8B-B14F-4D97-AF65-F5344CB8AC3E}">
        <p14:creationId xmlns:p14="http://schemas.microsoft.com/office/powerpoint/2010/main" val="34465519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A69B80C2F51AED4AB908B33041628DCE" ma:contentTypeVersion="0" ma:contentTypeDescription="" ma:contentTypeScope="" ma:versionID="6948c10f1673e90f6c1ee22cc900289a">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h63eb6bf2e3d4f93aa1ddf743b668c17>
    <Rapportforfatter xmlns="a0c403bc-df03-43c8-915b-d2d6e5c89d57" xsi:nil="true"/>
    <ReportDescription xmlns="http://schemas.microsoft.com/sharepoint/v3" xsi:nil="true"/>
    <TaxCatchAll xmlns="a0c403bc-df03-43c8-915b-d2d6e5c89d57"/>
    <_dlc_DocId xmlns="a0c403bc-df03-43c8-915b-d2d6e5c89d57">DMFW2D44QQMK-420328259-4</_dlc_DocId>
    <_dlc_DocIdUrl xmlns="a0c403bc-df03-43c8-915b-d2d6e5c89d57">
      <Url>http://fou.ks.no/prosjekter/164018/_layouts/15/DocIdRedir.aspx?ID=DMFW2D44QQMK-420328259-4</Url>
      <Description>DMFW2D44QQMK-420328259-4</Description>
    </_dlc_DocIdUrl>
  </documentManagement>
</p:properties>
</file>

<file path=customXml/itemProps1.xml><?xml version="1.0" encoding="utf-8"?>
<ds:datastoreItem xmlns:ds="http://schemas.openxmlformats.org/officeDocument/2006/customXml" ds:itemID="{85D3C910-4CBC-4D87-8280-72E502E527BF}"/>
</file>

<file path=customXml/itemProps2.xml><?xml version="1.0" encoding="utf-8"?>
<ds:datastoreItem xmlns:ds="http://schemas.openxmlformats.org/officeDocument/2006/customXml" ds:itemID="{78454C2F-F367-493A-9304-E4CC080A66A3}"/>
</file>

<file path=customXml/itemProps3.xml><?xml version="1.0" encoding="utf-8"?>
<ds:datastoreItem xmlns:ds="http://schemas.openxmlformats.org/officeDocument/2006/customXml" ds:itemID="{05FD5782-90FE-4050-876A-C36E3BF519F0}"/>
</file>

<file path=customXml/itemProps4.xml><?xml version="1.0" encoding="utf-8"?>
<ds:datastoreItem xmlns:ds="http://schemas.openxmlformats.org/officeDocument/2006/customXml" ds:itemID="{7EC1AA85-E654-45CB-B2AE-E74430F82C6D}"/>
</file>

<file path=docProps/app.xml><?xml version="1.0" encoding="utf-8"?>
<Properties xmlns="http://schemas.openxmlformats.org/officeDocument/2006/extended-properties" xmlns:vt="http://schemas.openxmlformats.org/officeDocument/2006/docPropsVTypes">
  <TotalTime>46</TotalTime>
  <Words>975</Words>
  <Application>Microsoft Office PowerPoint</Application>
  <PresentationFormat>Skjermfremvisning (4:3)</PresentationFormat>
  <Paragraphs>85</Paragraphs>
  <Slides>7</Slides>
  <Notes>7</Notes>
  <HiddenSlides>0</HiddenSlides>
  <MMClips>0</MMClips>
  <ScaleCrop>false</ScaleCrop>
  <HeadingPairs>
    <vt:vector size="4" baseType="variant">
      <vt:variant>
        <vt:lpstr>Tema</vt:lpstr>
      </vt:variant>
      <vt:variant>
        <vt:i4>1</vt:i4>
      </vt:variant>
      <vt:variant>
        <vt:lpstr>Lysbildetitler</vt:lpstr>
      </vt:variant>
      <vt:variant>
        <vt:i4>7</vt:i4>
      </vt:variant>
    </vt:vector>
  </HeadingPairs>
  <TitlesOfParts>
    <vt:vector size="8" baseType="lpstr">
      <vt:lpstr>Office-tema</vt:lpstr>
      <vt:lpstr>Hvordan sikre et best mulig tilbud for unge med barnevernsbakgrunn i overgangen til voksenlivet? </vt:lpstr>
      <vt:lpstr>Bakgrunn for prosjektet og nettsidene</vt:lpstr>
      <vt:lpstr>Variasjon mellom kommuner</vt:lpstr>
      <vt:lpstr>Prosjektinnhold</vt:lpstr>
      <vt:lpstr>PowerPoint-presentasjon</vt:lpstr>
      <vt:lpstr> Link til nettsidene </vt:lpstr>
      <vt:lpstr>Deltakere i prosjektet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Hvordan sikre et best mulig tilbud for unge med barnevernsbakgrunn i overgangen til voksenlivet?</dc:title>
  <dc:creator>Inger</dc:creator>
  <cp:lastModifiedBy>Ellen Dehli</cp:lastModifiedBy>
  <cp:revision>10</cp:revision>
  <dcterms:created xsi:type="dcterms:W3CDTF">2017-01-03T13:13:38Z</dcterms:created>
  <dcterms:modified xsi:type="dcterms:W3CDTF">2017-01-16T15:18:02Z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0x010100C466DCB15B7C4D46B76A8E26AA95A52000A69B80C2F51AED4AB908B33041628DCE</vt:lpwstr>
  </property>
  <property fmtid="{D5CDD505-2E9C-101B-9397-08002B2CF9AE}" pid="3" name="_dlc_DocIdItemGuid">
    <vt:lpwstr>753e1a95-df63-43e6-936b-af3a7062cabc</vt:lpwstr>
  </property>
</Properties>
</file>