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62" r:id="rId5"/>
    <p:sldId id="263" r:id="rId6"/>
    <p:sldId id="285" r:id="rId7"/>
    <p:sldId id="266" r:id="rId8"/>
    <p:sldId id="268" r:id="rId9"/>
    <p:sldId id="267" r:id="rId10"/>
    <p:sldId id="294" r:id="rId11"/>
    <p:sldId id="293" r:id="rId12"/>
    <p:sldId id="292" r:id="rId13"/>
    <p:sldId id="291" r:id="rId14"/>
    <p:sldId id="290" r:id="rId15"/>
    <p:sldId id="289" r:id="rId16"/>
    <p:sldId id="288" r:id="rId17"/>
    <p:sldId id="287" r:id="rId18"/>
    <p:sldId id="286" r:id="rId19"/>
  </p:sldIdLst>
  <p:sldSz cx="12192000" cy="6858000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354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836C40F-F22D-4311-843F-AE123489A348}">
  <a:tblStyle styleId="{6836C40F-F22D-4311-843F-AE123489A348}" styleName="Norce">
    <a:wholeTbl>
      <a:tcTxStyle>
        <a:fontRef idx="minor">
          <a:prstClr val="black"/>
        </a:fontRef>
        <a:schemeClr val="accent2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rgbClr val="CCE2E3"/>
          </a:solidFill>
        </a:fill>
      </a:tcStyle>
    </a:wholeTbl>
    <a:band1H>
      <a:tcStyle>
        <a:tcBdr/>
        <a:fill>
          <a:solidFill>
            <a:srgbClr val="E5F0F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ff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149" autoAdjust="0"/>
  </p:normalViewPr>
  <p:slideViewPr>
    <p:cSldViewPr snapToGrid="0" showGuides="1">
      <p:cViewPr varScale="1">
        <p:scale>
          <a:sx n="88" d="100"/>
          <a:sy n="88" d="100"/>
        </p:scale>
        <p:origin x="114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53D3D-D709-4694-8A68-691EA0773FFB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2B8315-5B9A-4A5A-99CE-82F6543A2E2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90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862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1637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2810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647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0952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965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0114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49630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B8315-5B9A-4A5A-99CE-82F6543A2E2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6238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19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87379ED2-44D6-4B3D-8468-39EA9D3C9F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361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-1611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0298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63C2C9E1-59C4-4CB1-B02B-4161344519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510" y="0"/>
            <a:ext cx="12192000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510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D0C79066-E748-4DBB-9BCF-644E381F7B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611" cy="68580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7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 #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D11926F9-6903-4CAA-823D-CAEBF0BE4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020" y="1900"/>
            <a:ext cx="12190233" cy="68561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99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 #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D11926F9-6903-4CAA-823D-CAEBF0BE4A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020" y="1900"/>
            <a:ext cx="12190233" cy="685610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0A605F03-934B-4846-99CB-E0F79B1FA482}"/>
              </a:ext>
            </a:extLst>
          </p:cNvPr>
          <p:cNvSpPr/>
          <p:nvPr userDrawn="1"/>
        </p:nvSpPr>
        <p:spPr>
          <a:xfrm>
            <a:off x="0" y="0"/>
            <a:ext cx="1219361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C7CECF0-4E2A-405C-97D9-385DF763ED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5883" y="2623146"/>
            <a:ext cx="7644330" cy="1440393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A01669F-6CEC-4140-BCF0-9EBA15C44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5883" y="4119710"/>
            <a:ext cx="7644331" cy="126015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6B52B5E-4AD6-4A41-B04B-3D56F3D197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447200" y="5624512"/>
            <a:ext cx="2743200" cy="36512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AF8983-C13A-4654-89C0-3F45956E1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-171354"/>
            <a:ext cx="41148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504A1F-B015-49B3-ABDE-A51F66A0C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-171354"/>
            <a:ext cx="2743200" cy="107722"/>
          </a:xfrm>
        </p:spPr>
        <p:txBody>
          <a:bodyPr>
            <a:noAutofit/>
          </a:bodyPr>
          <a:lstStyle>
            <a:lvl1pPr>
              <a:defRPr sz="100"/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6873A9A-5F1F-4A12-A148-ACB30FA9C4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7271" y="1026549"/>
            <a:ext cx="1770042" cy="5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35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EEE611-70FB-43E6-ABA0-8F1B00A4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7827247" cy="353071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8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342ED-55E0-4C80-8417-669D7153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217" y="2653403"/>
            <a:ext cx="7921349" cy="77559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dk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0ACD7-948F-441D-ADEF-17A8AD160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1217" y="3479123"/>
            <a:ext cx="7921349" cy="1800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l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842B512C-95B8-43CD-923E-12979F4D70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96723" y="2244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550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 #2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2342ED-55E0-4C80-8417-669D7153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1217" y="2653403"/>
            <a:ext cx="7921349" cy="775597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0ACD7-948F-441D-ADEF-17A8AD160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41217" y="3479123"/>
            <a:ext cx="7921349" cy="18002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36FEF317-EFF4-4524-9666-D21F54983C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96723" y="2244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8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AED8D8-9DA9-418A-824E-E44805BC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0DED3C-0854-4FF5-9136-8882FBDA1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8443" y="2283634"/>
            <a:ext cx="4746811" cy="353071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265217-5A13-4B02-BB91-B2F64A5B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6688BC-2BEE-4F38-AB41-53CC8641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4E182E-B09B-41F3-8827-744B45EC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9AA7D4D3-BCEC-499A-B0BA-506F9D749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283634"/>
            <a:ext cx="4746811" cy="3530710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005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AED8D8-9DA9-418A-824E-E44805BC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0DED3C-0854-4FF5-9136-8882FBDA1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34148" y="2340000"/>
            <a:ext cx="3021105" cy="332655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265217-5A13-4B02-BB91-B2F64A5B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6688BC-2BEE-4F38-AB41-53CC86410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84E182E-B09B-41F3-8827-744B45ECA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9AA7D4D3-BCEC-499A-B0BA-506F9D749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5341" y="2340000"/>
            <a:ext cx="3021105" cy="332655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B0380B2E-9BAD-49A7-92CE-FD2EC467266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72000" y="2340000"/>
            <a:ext cx="3021105" cy="3326552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98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89182" y="1367612"/>
            <a:ext cx="6602818" cy="412277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1367612"/>
            <a:ext cx="4323055" cy="176971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EEE611-70FB-43E6-ABA0-8F1B00A43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3305255"/>
            <a:ext cx="4323055" cy="21851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6F3642DC-C658-4417-93E1-90537BB397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767654" y="5007401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880B6C74-12FC-4719-A589-97775005A15B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10250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-1"/>
            <a:ext cx="6096000" cy="68580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1" y="1106090"/>
            <a:ext cx="4683273" cy="1769715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0373DC30-A856-4C3C-9759-132E206A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3043732"/>
            <a:ext cx="4683274" cy="29479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CF8F4CB0-3C07-42C1-9A36-C8701775B2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1BF23F57-4367-44FC-8930-4ACB40A9A8C2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62288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 animBg="1">
        <p:tmplLst>
          <p:tmpl>
            <p:tnLst>
              <p:par>
                <p:cTn presetID="8" presetClass="emph" presetSubtype="0" repeatCount="indefinite" fill="hold" nodeType="with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1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1">
            <p:tnLst>
              <p:par>
                <p:cTn presetID="8" presetClass="emph" presetSubtype="0" repeatCount="indefinite" fill="hold" nodeType="with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1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tel, 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80729" y="-1"/>
            <a:ext cx="5011271" cy="685800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99" y="1046204"/>
            <a:ext cx="5399542" cy="1215717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0373DC30-A856-4C3C-9759-132E206A9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000" y="2494411"/>
            <a:ext cx="5376000" cy="3653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11" name="Plassholder for tekst 7">
            <a:extLst>
              <a:ext uri="{FF2B5EF4-FFF2-40B4-BE49-F238E27FC236}">
                <a16:creationId xmlns:a16="http://schemas.microsoft.com/office/drawing/2014/main" id="{FC490B7D-2A94-4D7E-80D1-D399204B7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2575B85-CDE3-479D-89E3-3637FBECD597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32089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 animBg="1">
        <p:tmplLst>
          <p:tmpl>
            <p:tnLst>
              <p:par>
                <p:cTn presetID="8" presetClass="emph" presetSubtype="0" repeatCount="indefinite" fill="hold" nodeType="after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11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1">
            <p:tnLst>
              <p:par>
                <p:cTn presetID="8" presetClass="emph" presetSubtype="0" repeatCount="indefinite" fill="hold" nodeType="with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11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ende bilde (lys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F0D14058-5126-43FF-A4AA-9E8CA8C23A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C9EC4C80-2F40-429A-B293-8DDB7A013FF2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55533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>
        <p:tmplLst>
          <p:tmpl>
            <p:tnLst>
              <p:par>
                <p:cTn presetID="8" presetClass="emph" presetSubtype="0" repeatCount="indefinite" fill="hold" nodeType="after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1">
            <p:tnLst>
              <p:par>
                <p:cTn presetID="8" presetClass="emph" presetSubtype="0" repeatCount="indefinite" fill="hold" nodeType="with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ende bilde (mørk log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19" name="Plassholder for tekst 7">
            <a:extLst>
              <a:ext uri="{FF2B5EF4-FFF2-40B4-BE49-F238E27FC236}">
                <a16:creationId xmlns:a16="http://schemas.microsoft.com/office/drawing/2014/main" id="{CF8F4CB0-3C07-42C1-9A36-C8701775B2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04382C7-5F77-4E62-9B91-52C7DDFD930C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324963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uiExpand="1" build="p" animBg="1">
        <p:tmplLst>
          <p:tmpl>
            <p:tnLst>
              <p:par>
                <p:cTn presetID="8" presetClass="emph" presetSubtype="0" repeatCount="indefinite" fill="hold" nodeType="after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1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1">
            <p:tnLst>
              <p:par>
                <p:cTn presetID="8" presetClass="emph" presetSubtype="0" repeatCount="indefinite" fill="hold" nodeType="with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1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tekst 12">
            <a:extLst>
              <a:ext uri="{FF2B5EF4-FFF2-40B4-BE49-F238E27FC236}">
                <a16:creationId xmlns:a16="http://schemas.microsoft.com/office/drawing/2014/main" id="{BCDA52AC-9FDE-4EB4-87FB-7FDEAF133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1329" y="6352822"/>
            <a:ext cx="4320000" cy="26930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>
            <a:lvl1pPr marL="0" indent="0" algn="r">
              <a:buNone/>
              <a:defRPr sz="1000">
                <a:solidFill>
                  <a:schemeClr val="lt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11" name="Plassholder for tekst 1">
            <a:extLst>
              <a:ext uri="{FF2B5EF4-FFF2-40B4-BE49-F238E27FC236}">
                <a16:creationId xmlns:a16="http://schemas.microsoft.com/office/drawing/2014/main" id="{D8DC3590-D432-4C4B-A3EF-375B072533E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8972" y="794249"/>
            <a:ext cx="4382656" cy="5265909"/>
          </a:xfrm>
          <a:prstGeom prst="rect">
            <a:avLst/>
          </a:prstGeom>
          <a:solidFill>
            <a:schemeClr val="lt1"/>
          </a:solidFill>
        </p:spPr>
        <p:txBody>
          <a:bodyPr lIns="558000" tIns="594000" rIns="558000" bIns="59400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200">
                <a:solidFill>
                  <a:srgbClr val="030354"/>
                </a:solidFill>
              </a:defRPr>
            </a:lvl1pPr>
            <a:lvl2pPr marL="457200" indent="0">
              <a:buNone/>
              <a:defRPr sz="3200">
                <a:solidFill>
                  <a:srgbClr val="030354"/>
                </a:solidFill>
              </a:defRPr>
            </a:lvl2pPr>
            <a:lvl3pPr marL="914400" indent="0">
              <a:buNone/>
              <a:defRPr sz="3200">
                <a:solidFill>
                  <a:srgbClr val="030354"/>
                </a:solidFill>
              </a:defRPr>
            </a:lvl3pPr>
            <a:lvl4pPr marL="1371600" indent="0">
              <a:buNone/>
              <a:defRPr sz="3200">
                <a:solidFill>
                  <a:srgbClr val="030354"/>
                </a:solidFill>
              </a:defRPr>
            </a:lvl4pPr>
            <a:lvl5pPr marL="1828800" indent="0">
              <a:buNone/>
              <a:defRPr sz="32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 dirty="0"/>
              <a:t>Her kommer en setning eller et sitat som skal fremheves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D23CF86B-8A1E-4F52-A5C4-C907C88A9C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255253" y="370526"/>
            <a:ext cx="591605" cy="58574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24ACC87C-C9CC-4CB2-B36E-C94AFA05042C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271587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4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 animBg="1">
        <p:tmplLst>
          <p:tmpl>
            <p:tnLst>
              <p:par>
                <p:cTn presetID="8" presetClass="emph" presetSubtype="0" repeatCount="indefinite" fill="hold" nodeType="after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1">
            <p:tnLst>
              <p:par>
                <p:cTn presetID="8" presetClass="emph" presetSubtype="0" repeatCount="indefinite" fill="hold" nodeType="withEffect">
                  <p:stCondLst>
                    <p:cond delay="0"/>
                  </p:stCondLst>
                  <p:childTnLst>
                    <p:animRot by="21600000">
                      <p:cBhvr>
                        <p:cTn dur="40000" fill="hold"/>
                        <p:tgtEl>
                          <p:spTgt spid="9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960ACD7-948F-441D-ADEF-17A8AD1609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92526" y="4701563"/>
            <a:ext cx="7006949" cy="3693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l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Navn, tittel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7E738FDB-A96C-4BE4-A1EC-1F127422A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1577" y="1766342"/>
            <a:ext cx="8928847" cy="2599173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dk2"/>
                </a:solidFill>
              </a:defRPr>
            </a:lvl1pPr>
          </a:lstStyle>
          <a:p>
            <a:r>
              <a:rPr lang="nb-NO" dirty="0"/>
              <a:t>«Her kommer en setning som vil fremheves, eller et sitat som kan gå over flere linjer, derfor har vi teksten i mindre størrelse og i anførselstegn for at den ikke forveksles med en tittel»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5599FC41-3C3F-4C1C-8C26-F83DAC0AF8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99277" y="5673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3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loverskrift #2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DCBAC0-176C-4CE8-BA83-40261618E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1541E5-C9A0-45E6-938F-0222BAE08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A0FAF1-4C76-46A1-84C8-7C082FAD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78BB42C3-D13D-47BA-B620-5FFF70504A8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92526" y="4701563"/>
            <a:ext cx="7006949" cy="36933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l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Navn, tittel</a:t>
            </a: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11AE02D9-5BB9-4F56-B684-941D692D50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31577" y="1766342"/>
            <a:ext cx="8928847" cy="2599173"/>
          </a:xfrm>
        </p:spPr>
        <p:txBody>
          <a:bodyPr anchor="ctr">
            <a:noAutofit/>
          </a:bodyPr>
          <a:lstStyle>
            <a:lvl1pPr algn="ctr">
              <a:defRPr sz="3600">
                <a:solidFill>
                  <a:schemeClr val="accent5"/>
                </a:solidFill>
              </a:defRPr>
            </a:lvl1pPr>
          </a:lstStyle>
          <a:p>
            <a:pPr algn="ctr"/>
            <a:r>
              <a:rPr lang="nb-NO" sz="3600" dirty="0">
                <a:solidFill>
                  <a:srgbClr val="80B7BA"/>
                </a:solidFill>
                <a:latin typeface="Arial" panose="020B0604020202020204" pitchFamily="34" charset="0"/>
                <a:ea typeface="+mn-ea"/>
              </a:rPr>
              <a:t>«Her kommer en setning som vil fremheves, eller et sitat som kan gå over flere linjer, derfor har vi teksten i mindre størrelse og i anførselstegn for at den ikke forveksles med en tittel»</a:t>
            </a:r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C669F52-F4D6-4F74-A8BF-E8901E3D17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99277" y="5673126"/>
            <a:ext cx="2393445" cy="236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68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2446125"/>
            <a:ext cx="5683166" cy="37308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7AEE9618-AAAD-4CD7-B845-B963EF039F67}"/>
              </a:ext>
            </a:extLst>
          </p:cNvPr>
          <p:cNvCxnSpPr>
            <a:cxnSpLocks/>
          </p:cNvCxnSpPr>
          <p:nvPr userDrawn="1"/>
        </p:nvCxnSpPr>
        <p:spPr>
          <a:xfrm>
            <a:off x="6110647" y="844640"/>
            <a:ext cx="0" cy="5346838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lassholder for tekst 2">
            <a:extLst>
              <a:ext uri="{FF2B5EF4-FFF2-40B4-BE49-F238E27FC236}">
                <a16:creationId xmlns:a16="http://schemas.microsoft.com/office/drawing/2014/main" id="{191AFDBD-DA21-458E-84B2-32701433BE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446" y="1121817"/>
            <a:ext cx="4809726" cy="50406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r>
              <a:rPr lang="nb-NO" dirty="0"/>
              <a:t>Dette er prosjektets «forside», denne første versjonen har navnet og bildet til venstre og en åpen kolonne til innhold på høyre siden. Her er det plass til en ingress i 16 </a:t>
            </a:r>
            <a:r>
              <a:rPr lang="nb-NO" dirty="0" err="1"/>
              <a:t>pt</a:t>
            </a:r>
            <a:r>
              <a:rPr lang="nb-NO" dirty="0"/>
              <a:t> og resten av siden kan brukes fritt.</a:t>
            </a:r>
            <a:endParaRPr lang="nb-NO" sz="1400" dirty="0"/>
          </a:p>
          <a:p>
            <a:pPr>
              <a:spcBef>
                <a:spcPts val="3000"/>
              </a:spcBef>
              <a:spcAft>
                <a:spcPts val="800"/>
              </a:spcAft>
            </a:pPr>
            <a:r>
              <a:rPr lang="nb-NO" b="1" dirty="0">
                <a:solidFill>
                  <a:schemeClr val="accent6"/>
                </a:solidFill>
              </a:rPr>
              <a:t>Undertittel 1 i 18 </a:t>
            </a:r>
            <a:r>
              <a:rPr lang="nb-NO" b="1" dirty="0" err="1">
                <a:solidFill>
                  <a:schemeClr val="accent6"/>
                </a:solidFill>
              </a:rPr>
              <a:t>pt</a:t>
            </a:r>
            <a:endParaRPr lang="nb-NO" b="1" dirty="0">
              <a:solidFill>
                <a:schemeClr val="accent6"/>
              </a:solidFill>
            </a:endParaRPr>
          </a:p>
          <a:p>
            <a:r>
              <a:rPr lang="nb-NO" sz="1400" dirty="0"/>
              <a:t>Her kan du legge inn en avsnitt (f.eks. «hvorfor») eller en liste med punktmerker/nummerering. Teksten er i 14 </a:t>
            </a:r>
            <a:r>
              <a:rPr lang="nb-NO" sz="1400" dirty="0" err="1"/>
              <a:t>pt</a:t>
            </a:r>
            <a:r>
              <a:rPr lang="nb-NO" sz="1400" dirty="0"/>
              <a:t>. og vi anbefaler ikke å bruke noe mindre en dette.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nb-NO" b="1" dirty="0">
                <a:solidFill>
                  <a:schemeClr val="accent6"/>
                </a:solidFill>
              </a:rPr>
              <a:t>Undertittel 2 i 18 </a:t>
            </a:r>
            <a:r>
              <a:rPr lang="nb-NO" b="1" dirty="0" err="1">
                <a:solidFill>
                  <a:schemeClr val="accent6"/>
                </a:solidFill>
              </a:rPr>
              <a:t>pt</a:t>
            </a:r>
            <a:endParaRPr lang="nb-NO" b="1" dirty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Vi anbefaler ikke å presse inn alt innhold på én side.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Bruk gjerne malen til å organisere ditt innhold i flere sider slik at det ikke er nødvendig å ha altfor liten skrift, husk at vi må ta hensyn til UU-kravene.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400" dirty="0"/>
              <a:t>På venstre siden under prosjektets navn, kan du legge inn et bilde eller en illustrasjon, men husk å bruke bilder av høy kvalitet.</a:t>
            </a:r>
            <a:endParaRPr lang="nb-NO" b="1" dirty="0">
              <a:solidFill>
                <a:schemeClr val="accent6"/>
              </a:solidFill>
            </a:endParaRPr>
          </a:p>
          <a:p>
            <a:endParaRPr lang="nb-NO" b="1" dirty="0">
              <a:solidFill>
                <a:schemeClr val="accent6"/>
              </a:solidFill>
            </a:endParaRPr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41059BF-5724-4FD1-BC3F-019B02D457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2" y="844640"/>
            <a:ext cx="4809727" cy="1509644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r>
              <a:rPr lang="nb-NO" sz="3600" spc="-1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Her kommer et langt prosjektnavn som kan gå over flere linjer </a:t>
            </a:r>
            <a:endParaRPr lang="nb-NO" dirty="0"/>
          </a:p>
        </p:txBody>
      </p:sp>
      <p:pic>
        <p:nvPicPr>
          <p:cNvPr id="25" name="Grafikk 24">
            <a:extLst>
              <a:ext uri="{FF2B5EF4-FFF2-40B4-BE49-F238E27FC236}">
                <a16:creationId xmlns:a16="http://schemas.microsoft.com/office/drawing/2014/main" id="{037AD171-50CD-43C1-88CF-3F862B32AF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16CF38E2-A9E8-4A2A-9812-F1EF2A44DCCC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75076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2446125"/>
            <a:ext cx="5683166" cy="3730838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31AFB0D-406B-4F31-AB1C-2975DBCEFF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3" y="844640"/>
            <a:ext cx="4809727" cy="512448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r>
              <a:rPr lang="nb-NO" dirty="0"/>
              <a:t>Prosjektnavn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7AEE9618-AAAD-4CD7-B845-B963EF039F67}"/>
              </a:ext>
            </a:extLst>
          </p:cNvPr>
          <p:cNvCxnSpPr>
            <a:cxnSpLocks/>
          </p:cNvCxnSpPr>
          <p:nvPr userDrawn="1"/>
        </p:nvCxnSpPr>
        <p:spPr>
          <a:xfrm>
            <a:off x="6110647" y="844640"/>
            <a:ext cx="0" cy="5346838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lassholder for tekst 2">
            <a:extLst>
              <a:ext uri="{FF2B5EF4-FFF2-40B4-BE49-F238E27FC236}">
                <a16:creationId xmlns:a16="http://schemas.microsoft.com/office/drawing/2014/main" id="{D52BEF70-F248-49B2-BFAC-7728A861FF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123" y="1484935"/>
            <a:ext cx="4809726" cy="6740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030354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 sz="24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 dirty="0"/>
          </a:p>
        </p:txBody>
      </p:sp>
      <p:sp>
        <p:nvSpPr>
          <p:cNvPr id="21" name="Plassholder for tekst 2">
            <a:extLst>
              <a:ext uri="{FF2B5EF4-FFF2-40B4-BE49-F238E27FC236}">
                <a16:creationId xmlns:a16="http://schemas.microsoft.com/office/drawing/2014/main" id="{191AFDBD-DA21-458E-84B2-32701433BE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65446" y="1121817"/>
            <a:ext cx="4809726" cy="504063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Dette er prosjektets «forside», denne første versjonen har navnet og bildet til venstre og en åpen kolonne til innhold på høyre siden. Her er det plass til en ingress i 16 </a:t>
            </a:r>
            <a:r>
              <a:rPr lang="nb-NO" dirty="0" err="1"/>
              <a:t>pt</a:t>
            </a:r>
            <a:r>
              <a:rPr lang="nb-NO" dirty="0"/>
              <a:t> og resten av siden kan brukes fritt.</a:t>
            </a:r>
          </a:p>
        </p:txBody>
      </p:sp>
      <p:pic>
        <p:nvPicPr>
          <p:cNvPr id="14" name="Grafikk 13">
            <a:extLst>
              <a:ext uri="{FF2B5EF4-FFF2-40B4-BE49-F238E27FC236}">
                <a16:creationId xmlns:a16="http://schemas.microsoft.com/office/drawing/2014/main" id="{ED961BAA-3242-4C98-9DAF-E47CEDF52F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60A3516-BDEE-4A47-BCE7-17A878A1B8EF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1292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612" y="956272"/>
            <a:ext cx="5143189" cy="464893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D663036F-6A12-4AF0-8956-2D49CF96691F}"/>
              </a:ext>
            </a:extLst>
          </p:cNvPr>
          <p:cNvCxnSpPr>
            <a:cxnSpLocks/>
          </p:cNvCxnSpPr>
          <p:nvPr userDrawn="1"/>
        </p:nvCxnSpPr>
        <p:spPr>
          <a:xfrm>
            <a:off x="746122" y="2686140"/>
            <a:ext cx="4948622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BE3CFCE2-90DD-4D35-9787-FE5EBFCEF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122" y="3101550"/>
            <a:ext cx="4809726" cy="28803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Dette er prosjektets «forside», denne første versjonen har navnet og bildet til venstre og en åpen kolonne til innhold på høyre siden. Her er det plass til en ingress i 16 </a:t>
            </a:r>
            <a:r>
              <a:rPr lang="nb-NO" dirty="0" err="1"/>
              <a:t>pt</a:t>
            </a:r>
            <a:r>
              <a:rPr lang="nb-NO" dirty="0"/>
              <a:t> og resten av siden kan brukes fritt.</a:t>
            </a:r>
          </a:p>
        </p:txBody>
      </p:sp>
      <p:sp>
        <p:nvSpPr>
          <p:cNvPr id="25" name="Plassholder for tekst 12">
            <a:extLst>
              <a:ext uri="{FF2B5EF4-FFF2-40B4-BE49-F238E27FC236}">
                <a16:creationId xmlns:a16="http://schemas.microsoft.com/office/drawing/2014/main" id="{11ABE159-7401-4C89-ABD5-7E28CF5C5D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67611" y="5861244"/>
            <a:ext cx="4200249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0303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sp>
        <p:nvSpPr>
          <p:cNvPr id="26" name="Tittel 1">
            <a:extLst>
              <a:ext uri="{FF2B5EF4-FFF2-40B4-BE49-F238E27FC236}">
                <a16:creationId xmlns:a16="http://schemas.microsoft.com/office/drawing/2014/main" id="{6CE703A4-2599-4ED2-9BE7-DC547D902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3" y="844640"/>
            <a:ext cx="4809727" cy="512448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r>
              <a:rPr lang="nb-NO" dirty="0"/>
              <a:t>Prosjektnavn</a:t>
            </a:r>
          </a:p>
        </p:txBody>
      </p:sp>
      <p:sp>
        <p:nvSpPr>
          <p:cNvPr id="27" name="Plassholder for tekst 2">
            <a:extLst>
              <a:ext uri="{FF2B5EF4-FFF2-40B4-BE49-F238E27FC236}">
                <a16:creationId xmlns:a16="http://schemas.microsoft.com/office/drawing/2014/main" id="{5B646516-8988-492F-AAD5-F533FF723D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123" y="1484935"/>
            <a:ext cx="4809726" cy="67403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rgbClr val="030354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 sz="24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 dirty="0"/>
          </a:p>
        </p:txBody>
      </p:sp>
      <p:pic>
        <p:nvPicPr>
          <p:cNvPr id="29" name="Grafikk 28">
            <a:extLst>
              <a:ext uri="{FF2B5EF4-FFF2-40B4-BE49-F238E27FC236}">
                <a16:creationId xmlns:a16="http://schemas.microsoft.com/office/drawing/2014/main" id="{44ED7250-CC96-4950-A86F-4CDE70152A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EED90AA-DEF2-487B-AC9B-F5B805BA9134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100341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forside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0">
            <a:extLst>
              <a:ext uri="{FF2B5EF4-FFF2-40B4-BE49-F238E27FC236}">
                <a16:creationId xmlns:a16="http://schemas.microsoft.com/office/drawing/2014/main" id="{11EE9EA4-AE9D-47D7-89D6-3A4465F629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7612" y="956272"/>
            <a:ext cx="5143189" cy="4648933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tIns="706142">
            <a:noAutofit/>
          </a:bodyPr>
          <a:lstStyle>
            <a:lvl1pPr marL="228600" indent="-22860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D663036F-6A12-4AF0-8956-2D49CF96691F}"/>
              </a:ext>
            </a:extLst>
          </p:cNvPr>
          <p:cNvCxnSpPr>
            <a:cxnSpLocks/>
          </p:cNvCxnSpPr>
          <p:nvPr userDrawn="1"/>
        </p:nvCxnSpPr>
        <p:spPr>
          <a:xfrm>
            <a:off x="746122" y="2686140"/>
            <a:ext cx="4948622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tel 1">
            <a:extLst>
              <a:ext uri="{FF2B5EF4-FFF2-40B4-BE49-F238E27FC236}">
                <a16:creationId xmlns:a16="http://schemas.microsoft.com/office/drawing/2014/main" id="{D251660C-821B-4ED5-B16B-3BACE8156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22" y="844640"/>
            <a:ext cx="4809727" cy="1509644"/>
          </a:xfrm>
        </p:spPr>
        <p:txBody>
          <a:bodyPr lIns="0" tIns="0" rIns="0" bIns="0">
            <a:noAutofit/>
          </a:bodyPr>
          <a:lstStyle>
            <a:lvl1pPr>
              <a:defRPr sz="36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3600" spc="-1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Her kommer et langt prosjektnavn som kan gå over flere linjer </a:t>
            </a:r>
            <a:endParaRPr lang="nb-NO" dirty="0"/>
          </a:p>
        </p:txBody>
      </p:sp>
      <p:sp>
        <p:nvSpPr>
          <p:cNvPr id="23" name="Plassholder for tekst 2">
            <a:extLst>
              <a:ext uri="{FF2B5EF4-FFF2-40B4-BE49-F238E27FC236}">
                <a16:creationId xmlns:a16="http://schemas.microsoft.com/office/drawing/2014/main" id="{BE3CFCE2-90DD-4D35-9787-FE5EBFCEF5B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6122" y="3101550"/>
            <a:ext cx="4809726" cy="28803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600">
                <a:solidFill>
                  <a:srgbClr val="303030"/>
                </a:solidFill>
              </a:defRPr>
            </a:lvl1pPr>
            <a:lvl2pPr marL="457200" indent="0">
              <a:buNone/>
              <a:defRPr sz="2400">
                <a:solidFill>
                  <a:srgbClr val="030354"/>
                </a:solidFill>
              </a:defRPr>
            </a:lvl2pPr>
            <a:lvl3pPr marL="914400" indent="0">
              <a:buNone/>
              <a:defRPr sz="2400">
                <a:solidFill>
                  <a:srgbClr val="030354"/>
                </a:solidFill>
              </a:defRPr>
            </a:lvl3pPr>
            <a:lvl4pPr marL="1371600" indent="0">
              <a:buNone/>
              <a:defRPr sz="2400">
                <a:solidFill>
                  <a:srgbClr val="030354"/>
                </a:solidFill>
              </a:defRPr>
            </a:lvl4pPr>
            <a:lvl5pPr marL="1828800" indent="0">
              <a:buNone/>
              <a:defRPr sz="2400">
                <a:solidFill>
                  <a:srgbClr val="030354"/>
                </a:solidFill>
              </a:defRPr>
            </a:lvl5pPr>
          </a:lstStyle>
          <a:p>
            <a:pPr lvl="0"/>
            <a:r>
              <a:rPr lang="nb-NO" dirty="0"/>
              <a:t>Dette er prosjektets «forside», denne første versjonen har navnet og bildet til venstre og en åpen kolonne til innhold på høyre siden. Her er det plass til en ingress i 16 </a:t>
            </a:r>
            <a:r>
              <a:rPr lang="nb-NO" dirty="0" err="1"/>
              <a:t>pt</a:t>
            </a:r>
            <a:r>
              <a:rPr lang="nb-NO" dirty="0"/>
              <a:t> og resten av siden kan brukes fritt.</a:t>
            </a:r>
          </a:p>
        </p:txBody>
      </p:sp>
      <p:sp>
        <p:nvSpPr>
          <p:cNvPr id="25" name="Plassholder for tekst 12">
            <a:extLst>
              <a:ext uri="{FF2B5EF4-FFF2-40B4-BE49-F238E27FC236}">
                <a16:creationId xmlns:a16="http://schemas.microsoft.com/office/drawing/2014/main" id="{11ABE159-7401-4C89-ABD5-7E28CF5C5D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67611" y="5861244"/>
            <a:ext cx="4200249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0303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1165A756-AE89-423C-882F-811DEED49B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3B0B345-6FB8-4074-8F11-6EA4AF741AF8}"/>
              </a:ext>
            </a:extLst>
          </p:cNvPr>
          <p:cNvSpPr txBox="1"/>
          <p:nvPr userDrawn="1"/>
        </p:nvSpPr>
        <p:spPr>
          <a:xfrm>
            <a:off x="6096000" y="-770040"/>
            <a:ext cx="6096000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nb-NO" sz="1600" b="1" dirty="0">
                <a:solidFill>
                  <a:schemeClr val="lt1"/>
                </a:solidFill>
              </a:rPr>
              <a:t>Endring av innsatt bilde: </a:t>
            </a:r>
          </a:p>
          <a:p>
            <a:r>
              <a:rPr lang="nb-NO" sz="1600" dirty="0">
                <a:solidFill>
                  <a:schemeClr val="lt1"/>
                </a:solidFill>
              </a:rPr>
              <a:t>Høyreklikk på bildet og velg «Endre bilde..» -&gt; «Fra fil».</a:t>
            </a:r>
          </a:p>
        </p:txBody>
      </p:sp>
    </p:spTree>
    <p:extLst>
      <p:ext uri="{BB962C8B-B14F-4D97-AF65-F5344CB8AC3E}">
        <p14:creationId xmlns:p14="http://schemas.microsoft.com/office/powerpoint/2010/main" val="43620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 s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251660C-821B-4ED5-B16B-3BACE8156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692318"/>
            <a:ext cx="6595200" cy="561692"/>
          </a:xfrm>
        </p:spPr>
        <p:txBody>
          <a:bodyPr lIns="0" tIns="0" rIns="0" bIns="0">
            <a:noAutofit/>
          </a:bodyPr>
          <a:lstStyle>
            <a:lvl1pPr>
              <a:defRPr sz="2000"/>
            </a:lvl1pPr>
          </a:lstStyle>
          <a:p>
            <a: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</a:rPr>
              <a:t>[Side 2] </a:t>
            </a:r>
            <a: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Prosjektnavn</a:t>
            </a:r>
            <a:b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</a:br>
            <a: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 dirty="0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4C30B578-2CA7-4393-BC50-2A8284BD4DDE}"/>
              </a:ext>
            </a:extLst>
          </p:cNvPr>
          <p:cNvCxnSpPr>
            <a:cxnSpLocks/>
          </p:cNvCxnSpPr>
          <p:nvPr userDrawn="1"/>
        </p:nvCxnSpPr>
        <p:spPr>
          <a:xfrm>
            <a:off x="746122" y="1469984"/>
            <a:ext cx="10536150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60D661B5-92E6-4B60-B3A9-1DC268BB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122" y="1807087"/>
            <a:ext cx="4810201" cy="43710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sp>
        <p:nvSpPr>
          <p:cNvPr id="24" name="Plassholder for innhold 2">
            <a:extLst>
              <a:ext uri="{FF2B5EF4-FFF2-40B4-BE49-F238E27FC236}">
                <a16:creationId xmlns:a16="http://schemas.microsoft.com/office/drawing/2014/main" id="{A368281B-94FE-49E1-B01C-A2377CBB3AF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45527" y="1805958"/>
            <a:ext cx="4810201" cy="43710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27" name="Grafikk 26">
            <a:extLst>
              <a:ext uri="{FF2B5EF4-FFF2-40B4-BE49-F238E27FC236}">
                <a16:creationId xmlns:a16="http://schemas.microsoft.com/office/drawing/2014/main" id="{AD6A4BD9-3A6A-469C-9762-52A3D8A989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8000" y="288000"/>
            <a:ext cx="591605" cy="58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6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osjekt side 2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BC9921-4481-4A6D-88B8-4EA941D7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900666-853F-4A5F-BAD3-44022ACDF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FF1D2D-0AD3-446A-A0B9-1A1779E4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sp>
        <p:nvSpPr>
          <p:cNvPr id="22" name="Tittel 1">
            <a:extLst>
              <a:ext uri="{FF2B5EF4-FFF2-40B4-BE49-F238E27FC236}">
                <a16:creationId xmlns:a16="http://schemas.microsoft.com/office/drawing/2014/main" id="{D251660C-821B-4ED5-B16B-3BACE81563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99" y="692318"/>
            <a:ext cx="6595200" cy="561692"/>
          </a:xfrm>
        </p:spPr>
        <p:txBody>
          <a:bodyPr lIns="0" tIns="0" rIns="0" bIns="0">
            <a:noAutofit/>
          </a:bodyPr>
          <a:lstStyle>
            <a:lvl1pPr>
              <a:defRPr sz="2000"/>
            </a:lvl1pPr>
          </a:lstStyle>
          <a:p>
            <a: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</a:rPr>
              <a:t>[Side 2] </a:t>
            </a:r>
            <a: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Prosjektnavn</a:t>
            </a:r>
            <a:b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</a:br>
            <a:r>
              <a:rPr lang="nb-NO" sz="20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Todelt prosjektnavn som kan være langt</a:t>
            </a:r>
            <a:endParaRPr lang="nb-NO" dirty="0"/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4C30B578-2CA7-4393-BC50-2A8284BD4DDE}"/>
              </a:ext>
            </a:extLst>
          </p:cNvPr>
          <p:cNvCxnSpPr>
            <a:cxnSpLocks/>
          </p:cNvCxnSpPr>
          <p:nvPr userDrawn="1"/>
        </p:nvCxnSpPr>
        <p:spPr>
          <a:xfrm>
            <a:off x="746122" y="1469984"/>
            <a:ext cx="10536150" cy="0"/>
          </a:xfrm>
          <a:prstGeom prst="line">
            <a:avLst/>
          </a:prstGeom>
          <a:ln w="12700">
            <a:solidFill>
              <a:srgbClr val="007075">
                <a:alpha val="39638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60D661B5-92E6-4B60-B3A9-1DC268BB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122" y="1807087"/>
            <a:ext cx="4810201" cy="4371003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  <p:pic>
        <p:nvPicPr>
          <p:cNvPr id="27" name="Grafikk 26">
            <a:extLst>
              <a:ext uri="{FF2B5EF4-FFF2-40B4-BE49-F238E27FC236}">
                <a16:creationId xmlns:a16="http://schemas.microsoft.com/office/drawing/2014/main" id="{AD6A4BD9-3A6A-469C-9762-52A3D8A989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68000" y="288000"/>
            <a:ext cx="591605" cy="585747"/>
          </a:xfrm>
          <a:prstGeom prst="rect">
            <a:avLst/>
          </a:prstGeom>
        </p:spPr>
      </p:pic>
      <p:sp>
        <p:nvSpPr>
          <p:cNvPr id="13" name="Plassholder for bilde 1">
            <a:extLst>
              <a:ext uri="{FF2B5EF4-FFF2-40B4-BE49-F238E27FC236}">
                <a16:creationId xmlns:a16="http://schemas.microsoft.com/office/drawing/2014/main" id="{83FD9DD6-805C-474B-B3C5-CACA7595689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58273" y="1685959"/>
            <a:ext cx="4852527" cy="3702057"/>
          </a:xfrm>
          <a:prstGeom prst="rect">
            <a:avLst/>
          </a:prstGeom>
          <a:solidFill>
            <a:schemeClr val="accent2">
              <a:lumMod val="50000"/>
              <a:lumOff val="50000"/>
            </a:schemeClr>
          </a:solidFill>
        </p:spPr>
        <p:txBody>
          <a:bodyPr lIns="0" tIns="0" rIns="0" bIns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F0D59F9D-A8B2-4A0B-888F-79AE00FAB5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8273" y="5737220"/>
            <a:ext cx="4852527" cy="16927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303030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nb-NO" dirty="0"/>
              <a:t>Fotokreditt</a:t>
            </a:r>
          </a:p>
        </p:txBody>
      </p:sp>
    </p:spTree>
    <p:extLst>
      <p:ext uri="{BB962C8B-B14F-4D97-AF65-F5344CB8AC3E}">
        <p14:creationId xmlns:p14="http://schemas.microsoft.com/office/powerpoint/2010/main" val="1361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3071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214D3274-4130-4673-9D36-58BAD9260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350" y="2875590"/>
            <a:ext cx="9639300" cy="1790700"/>
          </a:xfrm>
          <a:prstGeom prst="rect">
            <a:avLst/>
          </a:prstGeom>
        </p:spPr>
      </p:pic>
      <p:sp>
        <p:nvSpPr>
          <p:cNvPr id="6" name="Tittel 1">
            <a:extLst>
              <a:ext uri="{FF2B5EF4-FFF2-40B4-BE49-F238E27FC236}">
                <a16:creationId xmlns:a16="http://schemas.microsoft.com/office/drawing/2014/main" id="{792A4573-85E5-4E30-9B3E-2C91A0C2DD06}"/>
              </a:ext>
            </a:extLst>
          </p:cNvPr>
          <p:cNvSpPr txBox="1">
            <a:spLocks/>
          </p:cNvSpPr>
          <p:nvPr userDrawn="1"/>
        </p:nvSpPr>
        <p:spPr>
          <a:xfrm>
            <a:off x="1972109" y="1180677"/>
            <a:ext cx="8247779" cy="71865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pc="-15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Slik er vi organisert</a:t>
            </a:r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B2CE2C28-4E73-4154-87FB-8047B25BE61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78959" y="2259406"/>
            <a:ext cx="1257121" cy="1244674"/>
          </a:xfrm>
          <a:prstGeom prst="rect">
            <a:avLst/>
          </a:prstGeo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DE20D2A9-B1FA-488B-BB02-A2DC5DEC66B6}"/>
              </a:ext>
            </a:extLst>
          </p:cNvPr>
          <p:cNvSpPr txBox="1">
            <a:spLocks/>
          </p:cNvSpPr>
          <p:nvPr userDrawn="1"/>
        </p:nvSpPr>
        <p:spPr>
          <a:xfrm>
            <a:off x="541281" y="4922417"/>
            <a:ext cx="1569741" cy="4431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Energi og teknologi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CC5194EE-45A7-40D9-8C17-F13AA39C4006}"/>
              </a:ext>
            </a:extLst>
          </p:cNvPr>
          <p:cNvSpPr txBox="1">
            <a:spLocks/>
          </p:cNvSpPr>
          <p:nvPr userDrawn="1"/>
        </p:nvSpPr>
        <p:spPr>
          <a:xfrm>
            <a:off x="2456041" y="4922878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Helse og samfunn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4AF57FCC-975F-4D99-955A-2556F8428A27}"/>
              </a:ext>
            </a:extLst>
          </p:cNvPr>
          <p:cNvSpPr txBox="1">
            <a:spLocks/>
          </p:cNvSpPr>
          <p:nvPr userDrawn="1"/>
        </p:nvSpPr>
        <p:spPr>
          <a:xfrm>
            <a:off x="4224704" y="4922417"/>
            <a:ext cx="1103653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Klima og miljø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67B66357-CE6B-4085-BD19-697E213A3226}"/>
              </a:ext>
            </a:extLst>
          </p:cNvPr>
          <p:cNvSpPr txBox="1">
            <a:spLocks/>
          </p:cNvSpPr>
          <p:nvPr userDrawn="1"/>
        </p:nvSpPr>
        <p:spPr>
          <a:xfrm>
            <a:off x="5922763" y="4922417"/>
            <a:ext cx="1397164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NORCE</a:t>
            </a:r>
          </a:p>
          <a:p>
            <a:pPr algn="ctr"/>
            <a:r>
              <a:rPr lang="nb-NO" sz="1600" dirty="0" err="1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Innovation</a:t>
            </a:r>
            <a:endParaRPr lang="nb-NO" sz="1600" dirty="0">
              <a:solidFill>
                <a:srgbClr val="030354"/>
              </a:solidFill>
              <a:latin typeface="Arial" panose="020B0604020202020204" pitchFamily="34" charset="0"/>
              <a:ea typeface="+mn-ea"/>
            </a:endParaRPr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E4AA169D-183F-48F2-B6C5-E100931A4F3F}"/>
              </a:ext>
            </a:extLst>
          </p:cNvPr>
          <p:cNvSpPr txBox="1">
            <a:spLocks/>
          </p:cNvSpPr>
          <p:nvPr userDrawn="1"/>
        </p:nvSpPr>
        <p:spPr>
          <a:xfrm>
            <a:off x="7542013" y="4922417"/>
            <a:ext cx="974747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NKVTS</a:t>
            </a:r>
          </a:p>
        </p:txBody>
      </p:sp>
      <p:sp>
        <p:nvSpPr>
          <p:cNvPr id="13" name="Tittel 1">
            <a:extLst>
              <a:ext uri="{FF2B5EF4-FFF2-40B4-BE49-F238E27FC236}">
                <a16:creationId xmlns:a16="http://schemas.microsoft.com/office/drawing/2014/main" id="{C97CB36A-487C-4F3B-9F11-A4028797D725}"/>
              </a:ext>
            </a:extLst>
          </p:cNvPr>
          <p:cNvSpPr txBox="1">
            <a:spLocks/>
          </p:cNvSpPr>
          <p:nvPr userDrawn="1"/>
        </p:nvSpPr>
        <p:spPr>
          <a:xfrm>
            <a:off x="9020647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NUBU</a:t>
            </a:r>
          </a:p>
        </p:txBody>
      </p:sp>
      <p:sp>
        <p:nvSpPr>
          <p:cNvPr id="14" name="Tittel 1">
            <a:extLst>
              <a:ext uri="{FF2B5EF4-FFF2-40B4-BE49-F238E27FC236}">
                <a16:creationId xmlns:a16="http://schemas.microsoft.com/office/drawing/2014/main" id="{40248225-4B28-4F55-8661-80DBB2B8613A}"/>
              </a:ext>
            </a:extLst>
          </p:cNvPr>
          <p:cNvSpPr txBox="1">
            <a:spLocks/>
          </p:cNvSpPr>
          <p:nvPr userDrawn="1"/>
        </p:nvSpPr>
        <p:spPr>
          <a:xfrm>
            <a:off x="10443260" y="4922417"/>
            <a:ext cx="895724" cy="2215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6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NIOM</a:t>
            </a:r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6737B3A4-9592-4E72-9536-732DC5FF1113}"/>
              </a:ext>
            </a:extLst>
          </p:cNvPr>
          <p:cNvSpPr txBox="1">
            <a:spLocks/>
          </p:cNvSpPr>
          <p:nvPr userDrawn="1"/>
        </p:nvSpPr>
        <p:spPr>
          <a:xfrm>
            <a:off x="2456041" y="3670252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 dirty="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DIVISJONER</a:t>
            </a:r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15CEA74C-902A-4E08-B610-514C89CF0C8A}"/>
              </a:ext>
            </a:extLst>
          </p:cNvPr>
          <p:cNvSpPr txBox="1">
            <a:spLocks/>
          </p:cNvSpPr>
          <p:nvPr userDrawn="1"/>
        </p:nvSpPr>
        <p:spPr>
          <a:xfrm>
            <a:off x="7774351" y="3670252"/>
            <a:ext cx="2018053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DATTERSELSKAPER</a:t>
            </a:r>
          </a:p>
        </p:txBody>
      </p:sp>
    </p:spTree>
    <p:extLst>
      <p:ext uri="{BB962C8B-B14F-4D97-AF65-F5344CB8AC3E}">
        <p14:creationId xmlns:p14="http://schemas.microsoft.com/office/powerpoint/2010/main" val="162525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lik er vi organiser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pic>
        <p:nvPicPr>
          <p:cNvPr id="17" name="Grafikk 16">
            <a:extLst>
              <a:ext uri="{FF2B5EF4-FFF2-40B4-BE49-F238E27FC236}">
                <a16:creationId xmlns:a16="http://schemas.microsoft.com/office/drawing/2014/main" id="{7211398F-A4B3-4B68-BB22-C91FBC73FD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9399" y="2505817"/>
            <a:ext cx="1257121" cy="1244674"/>
          </a:xfrm>
          <a:prstGeom prst="rect">
            <a:avLst/>
          </a:prstGeom>
        </p:spPr>
      </p:pic>
      <p:pic>
        <p:nvPicPr>
          <p:cNvPr id="21" name="Grafikk 20">
            <a:extLst>
              <a:ext uri="{FF2B5EF4-FFF2-40B4-BE49-F238E27FC236}">
                <a16:creationId xmlns:a16="http://schemas.microsoft.com/office/drawing/2014/main" id="{8F1630EB-644B-4AB3-9678-30C1446B764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3450" y="2921000"/>
            <a:ext cx="7975600" cy="1016000"/>
          </a:xfrm>
          <a:prstGeom prst="rect">
            <a:avLst/>
          </a:prstGeom>
        </p:spPr>
      </p:pic>
      <p:sp>
        <p:nvSpPr>
          <p:cNvPr id="22" name="Tittel 1">
            <a:extLst>
              <a:ext uri="{FF2B5EF4-FFF2-40B4-BE49-F238E27FC236}">
                <a16:creationId xmlns:a16="http://schemas.microsoft.com/office/drawing/2014/main" id="{E76522E9-8D0B-4ABF-9423-F8600899F8D5}"/>
              </a:ext>
            </a:extLst>
          </p:cNvPr>
          <p:cNvSpPr txBox="1">
            <a:spLocks/>
          </p:cNvSpPr>
          <p:nvPr userDrawn="1"/>
        </p:nvSpPr>
        <p:spPr>
          <a:xfrm>
            <a:off x="3092359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 dirty="0">
                <a:solidFill>
                  <a:schemeClr val="bg1"/>
                </a:solidFill>
                <a:latin typeface="Arial" panose="020B0604020202020204" pitchFamily="34" charset="0"/>
                <a:ea typeface="+mn-ea"/>
              </a:rPr>
              <a:t>DIVISJON</a:t>
            </a:r>
          </a:p>
        </p:txBody>
      </p:sp>
      <p:sp>
        <p:nvSpPr>
          <p:cNvPr id="23" name="Tittel 1">
            <a:extLst>
              <a:ext uri="{FF2B5EF4-FFF2-40B4-BE49-F238E27FC236}">
                <a16:creationId xmlns:a16="http://schemas.microsoft.com/office/drawing/2014/main" id="{4DADFE84-5E3F-4DAA-AB21-83A5E7480143}"/>
              </a:ext>
            </a:extLst>
          </p:cNvPr>
          <p:cNvSpPr txBox="1">
            <a:spLocks/>
          </p:cNvSpPr>
          <p:nvPr userDrawn="1"/>
        </p:nvSpPr>
        <p:spPr>
          <a:xfrm>
            <a:off x="5609781" y="3092643"/>
            <a:ext cx="1257121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AVDELING</a:t>
            </a:r>
          </a:p>
        </p:txBody>
      </p:sp>
      <p:sp>
        <p:nvSpPr>
          <p:cNvPr id="24" name="Tittel 1">
            <a:extLst>
              <a:ext uri="{FF2B5EF4-FFF2-40B4-BE49-F238E27FC236}">
                <a16:creationId xmlns:a16="http://schemas.microsoft.com/office/drawing/2014/main" id="{298B0F5D-AEEC-4040-9326-EA053342B5E9}"/>
              </a:ext>
            </a:extLst>
          </p:cNvPr>
          <p:cNvSpPr txBox="1">
            <a:spLocks/>
          </p:cNvSpPr>
          <p:nvPr userDrawn="1"/>
        </p:nvSpPr>
        <p:spPr>
          <a:xfrm>
            <a:off x="8490190" y="3092643"/>
            <a:ext cx="1716708" cy="1938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400" dirty="0">
                <a:solidFill>
                  <a:srgbClr val="030354"/>
                </a:solidFill>
                <a:latin typeface="Arial" panose="020B0604020202020204" pitchFamily="34" charset="0"/>
                <a:ea typeface="+mn-ea"/>
              </a:rPr>
              <a:t>FORSKERGRUPPE</a:t>
            </a:r>
          </a:p>
        </p:txBody>
      </p:sp>
    </p:spTree>
    <p:extLst>
      <p:ext uri="{BB962C8B-B14F-4D97-AF65-F5344CB8AC3E}">
        <p14:creationId xmlns:p14="http://schemas.microsoft.com/office/powerpoint/2010/main" val="162185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kside">
    <p:bg>
      <p:bgPr>
        <a:solidFill>
          <a:schemeClr val="dk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A714D2F-16EC-4425-83E8-B7A09775A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14463DC0-34DA-4C18-AB00-4938EE730E8F}" type="datetimeFigureOut">
              <a:rPr lang="nb-NO" smtClean="0"/>
              <a:t>14.12.2023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0807BEB-949B-4303-92A4-43DAE5813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F09FF8-A224-4FF3-B641-ED470EA18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5B76DE53-EAC0-4B11-825E-751C46B4E0AC}" type="slidenum">
              <a:rPr lang="nb-NO" smtClean="0"/>
              <a:t>‹#›</a:t>
            </a:fld>
            <a:endParaRPr lang="nb-NO"/>
          </a:p>
        </p:txBody>
      </p:sp>
      <p:grpSp>
        <p:nvGrpSpPr>
          <p:cNvPr id="5" name="Gruppe 4">
            <a:extLst>
              <a:ext uri="{FF2B5EF4-FFF2-40B4-BE49-F238E27FC236}">
                <a16:creationId xmlns:a16="http://schemas.microsoft.com/office/drawing/2014/main" id="{F7E0AE4B-017A-4052-AC20-3FDD6290034C}"/>
              </a:ext>
            </a:extLst>
          </p:cNvPr>
          <p:cNvGrpSpPr/>
          <p:nvPr userDrawn="1"/>
        </p:nvGrpSpPr>
        <p:grpSpPr>
          <a:xfrm>
            <a:off x="-961274" y="2949805"/>
            <a:ext cx="12700468" cy="1344984"/>
            <a:chOff x="-499907" y="2949805"/>
            <a:chExt cx="12700468" cy="1344984"/>
          </a:xfrm>
        </p:grpSpPr>
        <p:sp>
          <p:nvSpPr>
            <p:cNvPr id="6" name="Tittel 1">
              <a:extLst>
                <a:ext uri="{FF2B5EF4-FFF2-40B4-BE49-F238E27FC236}">
                  <a16:creationId xmlns:a16="http://schemas.microsoft.com/office/drawing/2014/main" id="{8FCDB37E-A5B0-4245-961C-ADFC47F50655}"/>
                </a:ext>
              </a:extLst>
            </p:cNvPr>
            <p:cNvSpPr txBox="1">
              <a:spLocks/>
            </p:cNvSpPr>
            <p:nvPr/>
          </p:nvSpPr>
          <p:spPr>
            <a:xfrm>
              <a:off x="2740930" y="2969041"/>
              <a:ext cx="4346062" cy="1325748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dirty="0" err="1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Gracias</a:t>
              </a:r>
              <a:r>
                <a:rPr lang="nb-NO" sz="8800" dirty="0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7" name="Tittel 1">
              <a:extLst>
                <a:ext uri="{FF2B5EF4-FFF2-40B4-BE49-F238E27FC236}">
                  <a16:creationId xmlns:a16="http://schemas.microsoft.com/office/drawing/2014/main" id="{270C2912-5415-4DBF-8F15-E9E8CC976B46}"/>
                </a:ext>
              </a:extLst>
            </p:cNvPr>
            <p:cNvSpPr txBox="1">
              <a:spLocks/>
            </p:cNvSpPr>
            <p:nvPr/>
          </p:nvSpPr>
          <p:spPr>
            <a:xfrm>
              <a:off x="-499907" y="2983661"/>
              <a:ext cx="3256020" cy="1311128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dirty="0" err="1">
                  <a:solidFill>
                    <a:srgbClr val="80B7BA">
                      <a:alpha val="53333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Merci</a:t>
              </a:r>
              <a:r>
                <a:rPr lang="nb-NO" sz="8800" dirty="0">
                  <a:solidFill>
                    <a:srgbClr val="80B7BA">
                      <a:alpha val="53333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8" name="Tittel 1">
              <a:extLst>
                <a:ext uri="{FF2B5EF4-FFF2-40B4-BE49-F238E27FC236}">
                  <a16:creationId xmlns:a16="http://schemas.microsoft.com/office/drawing/2014/main" id="{9762E935-57A3-469A-B50E-0960B1533A58}"/>
                </a:ext>
              </a:extLst>
            </p:cNvPr>
            <p:cNvSpPr txBox="1">
              <a:spLocks/>
            </p:cNvSpPr>
            <p:nvPr/>
          </p:nvSpPr>
          <p:spPr>
            <a:xfrm>
              <a:off x="6990480" y="2949805"/>
              <a:ext cx="5210081" cy="1344984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dirty="0" err="1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Obrigado</a:t>
              </a:r>
              <a:r>
                <a:rPr lang="nb-NO" sz="8800" dirty="0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nb-NO" sz="8800" dirty="0">
                <a:solidFill>
                  <a:srgbClr val="80B7BA">
                    <a:alpha val="53457"/>
                  </a:srgbClr>
                </a:solidFill>
                <a:latin typeface="Arial" panose="020B0604020202020204" pitchFamily="34" charset="0"/>
                <a:ea typeface="Hiragino Sans W5" panose="020B0400000000000000" pitchFamily="34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EA2CB52F-087D-45B3-9C3E-7E88114111DA}"/>
              </a:ext>
            </a:extLst>
          </p:cNvPr>
          <p:cNvGrpSpPr/>
          <p:nvPr userDrawn="1"/>
        </p:nvGrpSpPr>
        <p:grpSpPr>
          <a:xfrm>
            <a:off x="2587724" y="1643520"/>
            <a:ext cx="9930136" cy="1344984"/>
            <a:chOff x="2587724" y="1643520"/>
            <a:chExt cx="9930136" cy="1344984"/>
          </a:xfrm>
        </p:grpSpPr>
        <p:sp>
          <p:nvSpPr>
            <p:cNvPr id="12" name="Tittel 1">
              <a:extLst>
                <a:ext uri="{FF2B5EF4-FFF2-40B4-BE49-F238E27FC236}">
                  <a16:creationId xmlns:a16="http://schemas.microsoft.com/office/drawing/2014/main" id="{F9ABEF48-DDA4-498B-9FBE-BD61081649CF}"/>
                </a:ext>
              </a:extLst>
            </p:cNvPr>
            <p:cNvSpPr txBox="1">
              <a:spLocks/>
            </p:cNvSpPr>
            <p:nvPr/>
          </p:nvSpPr>
          <p:spPr>
            <a:xfrm>
              <a:off x="2587724" y="1643520"/>
              <a:ext cx="7251323" cy="1344984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Takk for oss.</a:t>
              </a:r>
            </a:p>
          </p:txBody>
        </p:sp>
        <p:sp>
          <p:nvSpPr>
            <p:cNvPr id="13" name="Tittel 1">
              <a:extLst>
                <a:ext uri="{FF2B5EF4-FFF2-40B4-BE49-F238E27FC236}">
                  <a16:creationId xmlns:a16="http://schemas.microsoft.com/office/drawing/2014/main" id="{8D5E8675-7B81-4365-B687-339771BD8C73}"/>
                </a:ext>
              </a:extLst>
            </p:cNvPr>
            <p:cNvSpPr txBox="1">
              <a:spLocks/>
            </p:cNvSpPr>
            <p:nvPr/>
          </p:nvSpPr>
          <p:spPr>
            <a:xfrm>
              <a:off x="9069480" y="1662756"/>
              <a:ext cx="3448380" cy="1325748"/>
            </a:xfrm>
            <a:prstGeom prst="rect">
              <a:avLst/>
            </a:prstGeom>
          </p:spPr>
          <p:txBody>
            <a:bodyPr vert="horz" wrap="none" lIns="91440" tIns="45720" rIns="91440" bIns="45720" rtlCol="0" anchor="b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nb-NO" sz="8800" dirty="0">
                  <a:solidFill>
                    <a:srgbClr val="80B7BA">
                      <a:alpha val="53457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Danke</a:t>
              </a:r>
              <a:endParaRPr lang="nb-NO" sz="8800" dirty="0">
                <a:solidFill>
                  <a:srgbClr val="80B7BA">
                    <a:alpha val="53457"/>
                  </a:srgbClr>
                </a:solidFill>
                <a:latin typeface="Arial" panose="020B0604020202020204" pitchFamily="34" charset="0"/>
                <a:ea typeface="Hiragino Sans W5" panose="020B0400000000000000" pitchFamily="34" charset="-128"/>
                <a:cs typeface="Arial" panose="020B0604020202020204" pitchFamily="34" charset="0"/>
              </a:endParaRPr>
            </a:p>
          </p:txBody>
        </p:sp>
      </p:grpSp>
      <p:pic>
        <p:nvPicPr>
          <p:cNvPr id="14" name="Grafikk 13">
            <a:extLst>
              <a:ext uri="{FF2B5EF4-FFF2-40B4-BE49-F238E27FC236}">
                <a16:creationId xmlns:a16="http://schemas.microsoft.com/office/drawing/2014/main" id="{1F16DAE3-E655-473C-B302-BBB8284393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01089" y="5637228"/>
            <a:ext cx="1391636" cy="39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13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1345501-5FF1-4664-8242-B4B993256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7827246" cy="12157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A92274D-BB34-4A1A-95CD-7155CC08E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2001" y="2340000"/>
            <a:ext cx="7827247" cy="35307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33CCA5-44BF-42D6-904A-4683C279D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-217674"/>
            <a:ext cx="2743200" cy="10772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63DC0-34DA-4C18-AB00-4938EE730E8F}" type="datetimeFigureOut">
              <a:rPr lang="nb-NO" smtClean="0"/>
              <a:pPr/>
              <a:t>14.12.2023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7D2231B-9E96-4F49-9F1D-40219DAC7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00400" y="-217674"/>
            <a:ext cx="4114800" cy="10772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9BC76A-F87C-46A6-AD94-542613FB26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2400" y="-217674"/>
            <a:ext cx="2743200" cy="107722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6DE53-EAC0-4B11-825E-751C46B4E0AC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D6FC124A-0AD7-44B8-833C-C975B888F788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1255253" y="290515"/>
            <a:ext cx="591605" cy="58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87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80" r:id="rId6"/>
    <p:sldLayoutId id="2147483650" r:id="rId7"/>
    <p:sldLayoutId id="2147483651" r:id="rId8"/>
    <p:sldLayoutId id="2147483665" r:id="rId9"/>
    <p:sldLayoutId id="2147483652" r:id="rId10"/>
    <p:sldLayoutId id="2147483660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6" r:id="rId21"/>
    <p:sldLayoutId id="2147483675" r:id="rId22"/>
    <p:sldLayoutId id="2147483677" r:id="rId23"/>
    <p:sldLayoutId id="2147483678" r:id="rId24"/>
    <p:sldLayoutId id="2147483683" r:id="rId25"/>
    <p:sldLayoutId id="2147483655" r:id="rId26"/>
    <p:sldLayoutId id="2147483698" r:id="rId27"/>
    <p:sldLayoutId id="2147483699" r:id="rId28"/>
    <p:sldLayoutId id="2147483696" r:id="rId29"/>
    <p:sldLayoutId id="2147483697" r:id="rId30"/>
    <p:sldLayoutId id="2147483694" r:id="rId31"/>
    <p:sldLayoutId id="2147483695" r:id="rId32"/>
    <p:sldLayoutId id="2147483692" r:id="rId33"/>
    <p:sldLayoutId id="2147483693" r:id="rId34"/>
    <p:sldLayoutId id="2147483690" r:id="rId35"/>
    <p:sldLayoutId id="2147483691" r:id="rId36"/>
    <p:sldLayoutId id="2147483688" r:id="rId37"/>
    <p:sldLayoutId id="2147483689" r:id="rId38"/>
    <p:sldLayoutId id="2147483686" r:id="rId39"/>
    <p:sldLayoutId id="2147483687" r:id="rId40"/>
    <p:sldLayoutId id="2147483684" r:id="rId41"/>
    <p:sldLayoutId id="2147483685" r:id="rId42"/>
    <p:sldLayoutId id="2147483681" r:id="rId43"/>
    <p:sldLayoutId id="2147483682" r:id="rId44"/>
    <p:sldLayoutId id="2147483679" r:id="rId4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30354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30303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3080857"/>
          </a:xfrm>
        </p:spPr>
        <p:txBody>
          <a:bodyPr/>
          <a:lstStyle/>
          <a:p>
            <a:pPr algn="ctr"/>
            <a:br>
              <a:rPr lang="nb-NO" dirty="0"/>
            </a:br>
            <a:br>
              <a:rPr lang="nb-NO" dirty="0"/>
            </a:br>
            <a:r>
              <a:rPr lang="nb-NO" sz="4800" dirty="0"/>
              <a:t>Storbyenes rolle i </a:t>
            </a:r>
            <a:br>
              <a:rPr lang="nb-NO" sz="4800" dirty="0"/>
            </a:br>
            <a:r>
              <a:rPr lang="nb-NO" sz="4800" dirty="0"/>
              <a:t> generalistkommunesystemet</a:t>
            </a:r>
            <a:br>
              <a:rPr lang="nb-NO" sz="4800" dirty="0"/>
            </a:br>
            <a:br>
              <a:rPr lang="nb-NO" sz="4800" dirty="0"/>
            </a:br>
            <a:endParaRPr lang="nb-NO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4654992"/>
            <a:ext cx="10358081" cy="1215718"/>
          </a:xfrm>
        </p:spPr>
        <p:txBody>
          <a:bodyPr/>
          <a:lstStyle/>
          <a:p>
            <a:pPr algn="ctr"/>
            <a:r>
              <a:rPr lang="nb-NO" sz="1600" dirty="0"/>
              <a:t>Forskningsprosjekt utført av </a:t>
            </a:r>
            <a:r>
              <a:rPr lang="nb-NO" sz="1600" dirty="0" err="1"/>
              <a:t>Norce</a:t>
            </a:r>
            <a:r>
              <a:rPr lang="nb-NO" sz="1600" dirty="0"/>
              <a:t> og Telemarksforskning på oppdrag fra KS Program for Storbyrettet Forskning </a:t>
            </a:r>
          </a:p>
          <a:p>
            <a:pPr algn="ctr"/>
            <a:r>
              <a:rPr lang="nb-NO" sz="1600" dirty="0"/>
              <a:t>Februar 2023</a:t>
            </a:r>
          </a:p>
        </p:txBody>
      </p:sp>
    </p:spTree>
    <p:extLst>
      <p:ext uri="{BB962C8B-B14F-4D97-AF65-F5344CB8AC3E}">
        <p14:creationId xmlns:p14="http://schemas.microsoft.com/office/powerpoint/2010/main" val="48761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 dirty="0"/>
              <a:t>Prosjektets formål og overordnede problemstilling: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Målsetningen med prosjektet har vært å utvikle et </a:t>
            </a:r>
            <a:r>
              <a:rPr lang="nb-NO" b="1" dirty="0"/>
              <a:t>kunnskapsgrunnlag</a:t>
            </a:r>
            <a:r>
              <a:rPr lang="nb-NO" dirty="0"/>
              <a:t> som beskriver dagens praksis når det gjelder </a:t>
            </a:r>
            <a:r>
              <a:rPr lang="nb-NO" b="1" dirty="0"/>
              <a:t>storbyenes roller, oppgaver og ansvar</a:t>
            </a:r>
            <a:r>
              <a:rPr lang="nb-NO" dirty="0"/>
              <a:t> innenfor byregionen og kommunesektoren som helhet og diskutere hvordan disse kan videreutvikles for å fremme bærekraftige generalistkommuner.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i="1" dirty="0"/>
              <a:t>Hva kjennetegner storbykommunenes </a:t>
            </a:r>
            <a:r>
              <a:rPr lang="nb-NO" b="1" dirty="0">
                <a:solidFill>
                  <a:schemeClr val="tx1"/>
                </a:solidFill>
              </a:rPr>
              <a:t>roller i dag</a:t>
            </a:r>
            <a:r>
              <a:rPr lang="nb-NO" i="1" dirty="0"/>
              <a:t>, og hvordan kan de </a:t>
            </a:r>
            <a:r>
              <a:rPr lang="nb-NO" b="1" i="1" dirty="0"/>
              <a:t>videreutvikles</a:t>
            </a:r>
            <a:r>
              <a:rPr lang="nb-NO" i="1" dirty="0"/>
              <a:t> for å sikre bærekraftige kommunale tjenester og planlegging av fremtidens samfunn?</a:t>
            </a:r>
          </a:p>
          <a:p>
            <a:pPr marL="0" indent="0">
              <a:buNone/>
            </a:pPr>
            <a:endParaRPr lang="nb-NO" i="1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6468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6F8F650-F23B-70FA-D6DF-B1E715C86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999" y="972000"/>
            <a:ext cx="10185857" cy="1215717"/>
          </a:xfrm>
        </p:spPr>
        <p:txBody>
          <a:bodyPr/>
          <a:lstStyle/>
          <a:p>
            <a:r>
              <a:rPr lang="nb-NO" sz="4000" dirty="0"/>
              <a:t>Prosjektets datagrunnlag bygger på studier i seks storbyområder</a:t>
            </a:r>
            <a:endParaRPr lang="nb-NO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B307F2-FB01-B168-CF06-8D6E60BCD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8443" y="2283634"/>
            <a:ext cx="4927201" cy="3530710"/>
          </a:xfrm>
        </p:spPr>
        <p:txBody>
          <a:bodyPr/>
          <a:lstStyle/>
          <a:p>
            <a:r>
              <a:rPr lang="nb-NO" b="1" dirty="0"/>
              <a:t>Empirisk tilnærming:</a:t>
            </a:r>
          </a:p>
          <a:p>
            <a:pPr marL="342900" indent="-342900">
              <a:buAutoNum type="arabicPeriod"/>
            </a:pPr>
            <a:r>
              <a:rPr lang="nb-NO" dirty="0"/>
              <a:t>K</a:t>
            </a: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artlegging av hvilke samarbeid storbyene inngår i og hvilke formelle roller de har i disse. </a:t>
            </a:r>
            <a:endParaRPr lang="nb-NO" dirty="0"/>
          </a:p>
          <a:p>
            <a:pPr marL="342900" indent="-342900">
              <a:buAutoNum type="arabicPeriod"/>
            </a:pPr>
            <a:r>
              <a:rPr lang="nb-NO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</a:t>
            </a:r>
            <a:r>
              <a:rPr lang="nb-NO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omparativ kvalitativ undersøkelse av storbyenes praksis og rolleutøvelse for tjenesteyting og samfunnsutvikling i egne regioner. Det er gjennomført intervjuer med informanter fra statsforvalter, storbykommunene og tilgrensende kommuner</a:t>
            </a:r>
            <a:endParaRPr lang="nb-NO" dirty="0"/>
          </a:p>
          <a:p>
            <a:endParaRPr lang="nb-NO" dirty="0"/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06324C01-6283-6CB5-E324-C305F931B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36746" y="2536372"/>
            <a:ext cx="5290999" cy="28430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49463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 dirty="0"/>
              <a:t>Storbyenes roller i dag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Et fellestrekk er at samtlige storbykommuner </a:t>
            </a:r>
            <a:r>
              <a:rPr lang="nb-NO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tar på seg oppgaver utover egne kommunegrenser</a:t>
            </a:r>
            <a:r>
              <a:rPr lang="nb-NO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Det innebærer å ta</a:t>
            </a:r>
            <a:r>
              <a:rPr lang="nb-NO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roller som initiativtaker, pådriver og leder for utviklingsarbeid  eller tjenesteleverandør for omkringliggende kommuner. Storbykommunene er også involvert i et mangfold av samarbeid med aktører på ulike forvaltningsnivåer og sektorer. 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Selv om alle storbyene inngår i kommunal oppgaveløsing utover egne kommunegrenser, eksisterer det </a:t>
            </a:r>
            <a:r>
              <a:rPr lang="nb-NO" sz="16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stor variasjon </a:t>
            </a:r>
            <a:r>
              <a:rPr lang="nb-NO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hvilken grad storbykommunene tar roller som tjenesteleverandør, tjeneste- eller samfunnsutvikler. </a:t>
            </a:r>
          </a:p>
          <a:p>
            <a:pPr marL="285750" indent="-285750">
              <a:lnSpc>
                <a:spcPct val="11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nb-NO" sz="1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Kartleggingene</a:t>
            </a:r>
            <a:r>
              <a:rPr lang="nb-NO" sz="16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tegner dermed et mangfoldig snarere enn enhetlig bilde av hvilke funksjoner hver enkelt storby har i generalistkommunesystemet.</a:t>
            </a:r>
          </a:p>
        </p:txBody>
      </p:sp>
    </p:spTree>
    <p:extLst>
      <p:ext uri="{BB962C8B-B14F-4D97-AF65-F5344CB8AC3E}">
        <p14:creationId xmlns:p14="http://schemas.microsoft.com/office/powerpoint/2010/main" val="379826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 b="1" dirty="0"/>
              <a:t>Kategorisering av samarbeid storbykommunene deltar i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0EFFB-F239-16FC-9CC7-2525C6484407}"/>
              </a:ext>
            </a:extLst>
          </p:cNvPr>
          <p:cNvSpPr txBox="1">
            <a:spLocks/>
          </p:cNvSpPr>
          <p:nvPr/>
        </p:nvSpPr>
        <p:spPr>
          <a:xfrm>
            <a:off x="973470" y="2424780"/>
            <a:ext cx="2442334" cy="3404759"/>
          </a:xfrm>
          <a:prstGeom prst="rect">
            <a:avLst/>
          </a:prstGeom>
        </p:spPr>
        <p:txBody>
          <a:bodyPr lIns="91440" tIns="45720" rIns="91440" bIns="45720" anchor="t"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rgbClr val="30303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b="1" dirty="0">
                <a:solidFill>
                  <a:schemeClr val="tx1"/>
                </a:solidFill>
              </a:rPr>
              <a:t>Type oppgave</a:t>
            </a:r>
            <a:r>
              <a:rPr lang="nb-NO" sz="2400" dirty="0">
                <a:solidFill>
                  <a:schemeClr val="tx1"/>
                </a:solidFill>
              </a:rPr>
              <a:t>:</a:t>
            </a:r>
          </a:p>
          <a:p>
            <a:r>
              <a:rPr lang="nb-NO" sz="2400" dirty="0">
                <a:solidFill>
                  <a:srgbClr val="00B0F0"/>
                </a:solidFill>
              </a:rPr>
              <a:t>Tjenesteleverandør: </a:t>
            </a:r>
            <a:r>
              <a:rPr lang="nb-NO" sz="2400" dirty="0"/>
              <a:t>	</a:t>
            </a:r>
          </a:p>
          <a:p>
            <a:r>
              <a:rPr lang="nb-NO" sz="2400" dirty="0"/>
              <a:t>Tjenesteutvikling: </a:t>
            </a:r>
          </a:p>
          <a:p>
            <a:endParaRPr lang="nb-NO" sz="2400" dirty="0"/>
          </a:p>
          <a:p>
            <a:pPr>
              <a:spcBef>
                <a:spcPts val="0"/>
              </a:spcBef>
            </a:pPr>
            <a:r>
              <a:rPr lang="nb-NO" sz="2400" dirty="0">
                <a:solidFill>
                  <a:srgbClr val="FF0000"/>
                </a:solidFill>
              </a:rPr>
              <a:t>Teknisk infrastruktur:</a:t>
            </a:r>
          </a:p>
          <a:p>
            <a:pPr>
              <a:spcBef>
                <a:spcPts val="0"/>
              </a:spcBef>
            </a:pPr>
            <a:endParaRPr lang="nb-NO" sz="2400" dirty="0"/>
          </a:p>
          <a:p>
            <a:r>
              <a:rPr lang="nb-NO" sz="2400" dirty="0">
                <a:solidFill>
                  <a:schemeClr val="accent6">
                    <a:lumMod val="75000"/>
                  </a:schemeClr>
                </a:solidFill>
              </a:rPr>
              <a:t>Samfunnsutvikling:</a:t>
            </a:r>
            <a:endParaRPr lang="nb-NO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nb-NO" sz="2400" dirty="0"/>
          </a:p>
          <a:p>
            <a:pPr>
              <a:spcBef>
                <a:spcPts val="0"/>
              </a:spcBef>
            </a:pPr>
            <a:r>
              <a:rPr lang="nb-NO" sz="2400" dirty="0">
                <a:solidFill>
                  <a:srgbClr val="0000FF"/>
                </a:solidFill>
              </a:rPr>
              <a:t>Politisk samarbeid:  </a:t>
            </a:r>
            <a:endParaRPr lang="nb-NO" dirty="0"/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C1AC400-8D66-B225-9003-9505523DECCB}"/>
              </a:ext>
            </a:extLst>
          </p:cNvPr>
          <p:cNvSpPr txBox="1">
            <a:spLocks/>
          </p:cNvSpPr>
          <p:nvPr/>
        </p:nvSpPr>
        <p:spPr>
          <a:xfrm>
            <a:off x="3527808" y="2187717"/>
            <a:ext cx="7991672" cy="36418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18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nb-NO" sz="1900" b="1" dirty="0"/>
              <a:t>Gjelder samarbeid som:</a:t>
            </a:r>
          </a:p>
          <a:p>
            <a:pPr marL="0" indent="0">
              <a:buNone/>
            </a:pPr>
            <a:r>
              <a:rPr lang="nb-NO" sz="1800" dirty="0">
                <a:solidFill>
                  <a:srgbClr val="00B0F0"/>
                </a:solidFill>
              </a:rPr>
              <a:t>Vertskommune for spesialiserte helse- og sosialtjenester, (barnevern, legevakt, krisesenter, PPT). </a:t>
            </a:r>
            <a:endParaRPr lang="nb-NO" sz="1800" dirty="0">
              <a:cs typeface="Arial"/>
            </a:endParaRP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 err="1"/>
              <a:t>Digi</a:t>
            </a:r>
            <a:r>
              <a:rPr lang="nb-NO" sz="1800" dirty="0"/>
              <a:t>-samarbeid, USHT, helseplattformen, </a:t>
            </a:r>
            <a:r>
              <a:rPr lang="nb-NO" sz="1800" dirty="0" err="1"/>
              <a:t>smartby</a:t>
            </a:r>
            <a:r>
              <a:rPr lang="nb-NO" sz="1800" dirty="0"/>
              <a:t>, kunnskapskommunen, samfunnssikkerhet. </a:t>
            </a:r>
            <a:endParaRPr lang="nb-NO" sz="1800" dirty="0">
              <a:cs typeface="Arial"/>
            </a:endParaRPr>
          </a:p>
          <a:p>
            <a:pPr marL="0" indent="0">
              <a:buNone/>
            </a:pPr>
            <a:endParaRPr lang="nb-NO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FF0000"/>
                </a:solidFill>
              </a:rPr>
              <a:t>Vannforsyning, avløp, renovasjon, brann og redning, havn. </a:t>
            </a:r>
            <a:endParaRPr lang="nb-NO" sz="1800" dirty="0"/>
          </a:p>
          <a:p>
            <a:pPr marL="0" indent="0">
              <a:buNone/>
            </a:pPr>
            <a:endParaRPr lang="nb-NO" sz="1800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b-NO" sz="1800" dirty="0">
                <a:solidFill>
                  <a:schemeClr val="accent6">
                    <a:lumMod val="75000"/>
                  </a:schemeClr>
                </a:solidFill>
              </a:rPr>
              <a:t>Næringsutvikling, areal- og transportplanlegging, byvekstavtaler. </a:t>
            </a:r>
            <a:endParaRPr lang="nb-NO" sz="1800" dirty="0">
              <a:solidFill>
                <a:schemeClr val="accent6">
                  <a:lumMod val="75000"/>
                </a:schemeClr>
              </a:solidFill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nb-NO" sz="1800" dirty="0">
              <a:solidFill>
                <a:schemeClr val="accent6">
                  <a:lumMod val="75000"/>
                </a:schemeClr>
              </a:solidFill>
              <a:cs typeface="Arial"/>
            </a:endParaRPr>
          </a:p>
          <a:p>
            <a:pPr marL="0" indent="0">
              <a:buNone/>
            </a:pPr>
            <a:r>
              <a:rPr lang="nb-NO" sz="1800" dirty="0">
                <a:solidFill>
                  <a:srgbClr val="0000FF"/>
                </a:solidFill>
              </a:rPr>
              <a:t>Interkommunale råd for byregionene.</a:t>
            </a:r>
            <a:endParaRPr lang="nb-NO" sz="1800" dirty="0">
              <a:solidFill>
                <a:srgbClr val="0000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1483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999" y="519289"/>
            <a:ext cx="10484547" cy="1817511"/>
          </a:xfrm>
        </p:spPr>
        <p:txBody>
          <a:bodyPr/>
          <a:lstStyle/>
          <a:p>
            <a:r>
              <a:rPr lang="nb-NO" sz="2800" b="1" dirty="0"/>
              <a:t>Hvilke roller har storbyene i egne regioner i dag?</a:t>
            </a:r>
            <a:br>
              <a:rPr lang="nb-NO" sz="2000" b="1" dirty="0"/>
            </a:br>
            <a:br>
              <a:rPr lang="nb-NO" sz="2000" b="1" dirty="0"/>
            </a:br>
            <a:br>
              <a:rPr lang="nb-NO" sz="2000" b="1" dirty="0"/>
            </a:br>
            <a:r>
              <a:rPr lang="nb-NO" sz="1800" b="1" dirty="0">
                <a:solidFill>
                  <a:schemeClr val="tx1"/>
                </a:solidFill>
              </a:rPr>
              <a:t>Variasjon i omfanget av storbykommunenes deltakelse i samarbeid:</a:t>
            </a:r>
            <a:endParaRPr lang="nb-NO" sz="18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6E9445A-9359-F1A2-18A5-8BD6832D0D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971999" y="2190043"/>
            <a:ext cx="9424037" cy="3685873"/>
          </a:xfrm>
        </p:spPr>
      </p:pic>
    </p:spTree>
    <p:extLst>
      <p:ext uri="{BB962C8B-B14F-4D97-AF65-F5344CB8AC3E}">
        <p14:creationId xmlns:p14="http://schemas.microsoft.com/office/powerpoint/2010/main" val="112703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3080857"/>
          </a:xfrm>
        </p:spPr>
        <p:txBody>
          <a:bodyPr/>
          <a:lstStyle/>
          <a:p>
            <a:pPr algn="ctr"/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sz="4800" dirty="0"/>
              <a:t>Storbyenes framtidige roller</a:t>
            </a:r>
            <a:br>
              <a:rPr lang="nb-NO" sz="4800" dirty="0"/>
            </a:br>
            <a:endParaRPr lang="nb-NO" sz="4800" dirty="0"/>
          </a:p>
        </p:txBody>
      </p:sp>
    </p:spTree>
    <p:extLst>
      <p:ext uri="{BB962C8B-B14F-4D97-AF65-F5344CB8AC3E}">
        <p14:creationId xmlns:p14="http://schemas.microsoft.com/office/powerpoint/2010/main" val="356163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Samarbeidsbehov og samarbeidsmuligheter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Betydelig potensial for at storbyene kan ta en sterkere rolle i samarbeid om kommunal oppgaveløsning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Storbyene har kompetanse, kapasitet og ressurser som kan komme hele regionen eller fylket til gode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En del samfunnsutfordringer kan ikke løses på en god måte uten samarbeid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Eksiterende samarbeidsformer kan utnyttes på nye og mer systematiske måter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Forutsetningen for samarbeid varierer mellom storbyområdene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Samarbeid er krevende, men gevinster å hente - både for storbyene og omegnskommunene - dersom man lykkes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735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Samarbeidsmuligheter og aktuelle organisasjonsformer</a:t>
            </a:r>
          </a:p>
        </p:txBody>
      </p:sp>
      <p:pic>
        <p:nvPicPr>
          <p:cNvPr id="4" name="Bilde 2">
            <a:extLst>
              <a:ext uri="{FF2B5EF4-FFF2-40B4-BE49-F238E27FC236}">
                <a16:creationId xmlns:a16="http://schemas.microsoft.com/office/drawing/2014/main" id="{DBAAF5B7-928B-1E2C-3E2F-C7106657A9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15916" t="35601" r="53936" b="12956"/>
          <a:stretch/>
        </p:blipFill>
        <p:spPr bwMode="auto">
          <a:xfrm>
            <a:off x="2472375" y="2339975"/>
            <a:ext cx="7356787" cy="3530600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7558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Samarbeid om digitalisering og tjenesteutvikling 1/2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Området hvor det synes å være størst potensial for å styrke storbyens rolle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Samarbeidstema: Helse, pleie og omsorg, oppvekst og utenforskap, barnevern, tekniske tjenester, beredskap og digitalisering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Mye tjenesteinnovasjon handler om digitalisering/digital transformasjon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Behov for samhandling mellom digitaliseringsnettverk og fagnettverk på ulike tjenesteområder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277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Samarbeid om digitalisering og tjenesteutvikling 2/2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7BED0F02-F357-1F8E-C0CA-4CF23176CFAB}"/>
              </a:ext>
            </a:extLst>
          </p:cNvPr>
          <p:cNvSpPr txBox="1">
            <a:spLocks/>
          </p:cNvSpPr>
          <p:nvPr/>
        </p:nvSpPr>
        <p:spPr>
          <a:xfrm>
            <a:off x="464205" y="2406650"/>
            <a:ext cx="581276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Partnerskapsstruktur for arbeidet: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Koordinerende partnerskap som kan omfatte mange kommuner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Fagnettverk for ulike utviklingsoppgaver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Fylkesnivå eller annen statlig regioninndeling, f.eks. opptaksområde for sykehusene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Storbyene kan spille en koordinerende rolle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b-NO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Bilde 3">
            <a:extLst>
              <a:ext uri="{FF2B5EF4-FFF2-40B4-BE49-F238E27FC236}">
                <a16:creationId xmlns:a16="http://schemas.microsoft.com/office/drawing/2014/main" id="{FE6D1A7A-87AD-E965-C6F4-4E85AFD17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64" y="2003712"/>
            <a:ext cx="3526637" cy="3530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240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Samarbeid om drift av tjenester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600"/>
              <a:t>Storbyene deltar i en rekke samarbeid om drift av tjenester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600"/>
              <a:t>Kan skille mellom: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/>
              <a:t>Tjenestesamarbeid som er mest aktuelle for en eller flere kommuner innenfor byregionen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/>
              <a:t>Tjenestesamarbeid hvor storbyen kan dekke et stor omland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600"/>
              <a:t>Innen byregionen er potensial et mer helhetlig og systematisk samarbeid gjennom faste samarbeidskonstellasjoner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600"/>
              <a:t>Potensial for å styrke samarbeidet på tjenesteområder hvor storbyen kan dekke et stort omland: 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/>
              <a:t>Vakttjenester, beredskapstjenester, akuttordninger som krever spesialisert kompetanse hvor den enkelte kommune har få brukere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600"/>
              <a:t>Muligheter for å utvikle samspill mellom samarbeid om tjenesteutvikling og samarbeid om drift av tjenester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209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Samarbeid om samfunnsutvikling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 spesiell interesse for storbyene og omegnskommunene innenfor storbyenes bo- og arbeidsmarkedsregioner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Planleggings- og utviklingsoppgaver knyttet til arealbruk, næringsutvikling, transport, klima og miljø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Potensial for sterkere samarbeid i flere byregioner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000">
                <a:solidFill>
                  <a:prstClr val="black"/>
                </a:solidFill>
                <a:latin typeface="Calibri" panose="020F0502020204030204"/>
              </a:rPr>
              <a:t>Viktig at storbyene har en koordinerende rolle</a:t>
            </a: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Koordinering gjennom interkommunalt politisk råd eller partnerskap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396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Styring av samarbeid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Samarbeid kan være krevende. </a:t>
            </a:r>
            <a:r>
              <a:rPr lang="nb-NO" sz="2400">
                <a:solidFill>
                  <a:prstClr val="black"/>
                </a:solidFill>
                <a:latin typeface="Calibri" panose="020F0502020204030204"/>
              </a:rPr>
              <a:t>Felles utfordringer knyttet til</a:t>
            </a:r>
            <a:endParaRPr kumimoji="0" lang="nb-NO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lvl="1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kumimoji="0" lang="nb-NO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Likeverdighet, handlingsrom/selvstyre, finansiering og fordeling av samarbeidskostnader</a:t>
            </a:r>
            <a:endParaRPr kumimoji="0" lang="nb-NO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2400">
                <a:solidFill>
                  <a:prstClr val="black"/>
                </a:solidFill>
                <a:latin typeface="Calibri" panose="020F0502020204030204"/>
              </a:rPr>
              <a:t>God f</a:t>
            </a:r>
            <a:r>
              <a:rPr kumimoji="0" lang="nb-NO" sz="2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orankring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politisk og administrativ ledelse i deltakerkommunene bør etterstrebes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Viktig med gode metastyringsverktøy (gode mekanismer, rutiner og verktøy for koordinering, styring og kontroll kan redusere samarbeidsutfordringer)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Interkommunalt samarbeid, partnerskap og nettverk kan </a:t>
            </a:r>
            <a:r>
              <a:rPr lang="nb-NO" sz="2400">
                <a:solidFill>
                  <a:prstClr val="black"/>
                </a:solidFill>
                <a:latin typeface="Calibri" panose="020F0502020204030204"/>
              </a:rPr>
              <a:t>betraktes som en måte å </a:t>
            </a:r>
            <a:r>
              <a: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styrke folkevalgt styring på politikk- og tjenesteområder hvor man opplever at kommunens egne ressurser kommer til kort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9442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591A1B2-8001-11CF-46AF-507335830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433" y="5925523"/>
            <a:ext cx="2251322" cy="701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8C310-682C-74F7-AB11-2DC6AD55A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64" y="5996653"/>
            <a:ext cx="3163369" cy="559254"/>
          </a:xfrm>
          <a:prstGeom prst="rect">
            <a:avLst/>
          </a:prstGeom>
        </p:spPr>
      </p:pic>
      <p:pic>
        <p:nvPicPr>
          <p:cNvPr id="15" name="Picture 14" descr="A picture containing logo&#10;&#10;Description automatically generated">
            <a:extLst>
              <a:ext uri="{FF2B5EF4-FFF2-40B4-BE49-F238E27FC236}">
                <a16:creationId xmlns:a16="http://schemas.microsoft.com/office/drawing/2014/main" id="{9D976FDD-E6BB-52B9-6673-BDFAB43CD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29" y="5904095"/>
            <a:ext cx="2275545" cy="6518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46D58D-3E50-4F89-B7E4-925D87A89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00" y="972000"/>
            <a:ext cx="10358080" cy="1215717"/>
          </a:xfrm>
        </p:spPr>
        <p:txBody>
          <a:bodyPr/>
          <a:lstStyle/>
          <a:p>
            <a:r>
              <a:rPr lang="nb-NO"/>
              <a:t>Statens rolle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7F6B7-9A09-4627-8CF7-20FE3412EF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001" y="2340000"/>
            <a:ext cx="10358081" cy="353071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Dersom storbyen i større grad skal ta en ledende rolle i samarbeid om digitalisering, tjeneste- og samfunnsutvikling, enten på vegne av regionen eller nasjonalt, er det behov for å se nærmere på hvordan staten kan innrette sine virkemidler for å stimulere slikt arbeid.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Viktig at statlige virkemidler innrettes slik at de bidrar til bred deltakelse og oppslutning.</a:t>
            </a:r>
          </a:p>
        </p:txBody>
      </p:sp>
    </p:spTree>
    <p:extLst>
      <p:ext uri="{BB962C8B-B14F-4D97-AF65-F5344CB8AC3E}">
        <p14:creationId xmlns:p14="http://schemas.microsoft.com/office/powerpoint/2010/main" val="2402217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b8e695fa-8520-4840-a2ee-83fc706dc5c0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1940"/>
      </a:dk2>
      <a:lt2>
        <a:srgbClr val="409497"/>
      </a:lt2>
      <a:accent1>
        <a:srgbClr val="030354"/>
      </a:accent1>
      <a:accent2>
        <a:srgbClr val="303030"/>
      </a:accent2>
      <a:accent3>
        <a:srgbClr val="820057"/>
      </a:accent3>
      <a:accent4>
        <a:srgbClr val="C77D00"/>
      </a:accent4>
      <a:accent5>
        <a:srgbClr val="80B7BA"/>
      </a:accent5>
      <a:accent6>
        <a:srgbClr val="007075"/>
      </a:accent6>
      <a:hlink>
        <a:srgbClr val="0563C1"/>
      </a:hlink>
      <a:folHlink>
        <a:srgbClr val="954F72"/>
      </a:folHlink>
    </a:clrScheme>
    <a:fontScheme name="Sirkul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RCE_PPT_malsider_NO_Arial" id="{02C98605-18C6-1949-87BE-614F29DF7824}" vid="{E2793029-DC78-9C46-A676-73D3310666E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D58B39EF9BED47B68B42046E412BBB" ma:contentTypeVersion="4" ma:contentTypeDescription="Create a new document." ma:contentTypeScope="" ma:versionID="36d4716463b95a2fbb0aacdddd995d47">
  <xsd:schema xmlns:xsd="http://www.w3.org/2001/XMLSchema" xmlns:xs="http://www.w3.org/2001/XMLSchema" xmlns:p="http://schemas.microsoft.com/office/2006/metadata/properties" xmlns:ns2="d2ba3d08-c45e-41c5-838f-6a78afd335a3" targetNamespace="http://schemas.microsoft.com/office/2006/metadata/properties" ma:root="true" ma:fieldsID="c3a47d7a7c87fe0c142a903725d8899b" ns2:_="">
    <xsd:import namespace="d2ba3d08-c45e-41c5-838f-6a78afd335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ba3d08-c45e-41c5-838f-6a78afd335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4B70E7-E9FD-47A1-AE5F-20AAAD07A7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F502B4-E362-4B31-9263-462443387A9C}">
  <ds:schemaRefs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  <ds:schemaRef ds:uri="d2ba3d08-c45e-41c5-838f-6a78afd335a3"/>
  </ds:schemaRefs>
</ds:datastoreItem>
</file>

<file path=customXml/itemProps3.xml><?xml version="1.0" encoding="utf-8"?>
<ds:datastoreItem xmlns:ds="http://schemas.openxmlformats.org/officeDocument/2006/customXml" ds:itemID="{4891DC8E-1882-45E9-A1B0-D351DBD6F69C}">
  <ds:schemaRefs>
    <ds:schemaRef ds:uri="d2ba3d08-c45e-41c5-838f-6a78afd335a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0_NORCE_mal_NO_Arial</Template>
  <TotalTime>9558</TotalTime>
  <Words>848</Words>
  <Application>Microsoft Office PowerPoint</Application>
  <PresentationFormat>Widescreen</PresentationFormat>
  <Paragraphs>93</Paragraphs>
  <Slides>15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Office-tema</vt:lpstr>
      <vt:lpstr>  Storbyenes rolle i   generalistkommunesystemet  </vt:lpstr>
      <vt:lpstr>Prosjektets formål og overordnede problemstilling:</vt:lpstr>
      <vt:lpstr>Prosjektets datagrunnlag bygger på studier i seks storbyområder</vt:lpstr>
      <vt:lpstr>Storbyenes roller i dag</vt:lpstr>
      <vt:lpstr>Kategorisering av samarbeid storbykommunene deltar i</vt:lpstr>
      <vt:lpstr>Hvilke roller har storbyene i egne regioner i dag?   Variasjon i omfanget av storbykommunenes deltakelse i samarbeid:</vt:lpstr>
      <vt:lpstr>   Storbyenes framtidige roller </vt:lpstr>
      <vt:lpstr>Samarbeidsbehov og samarbeidsmuligheter</vt:lpstr>
      <vt:lpstr>Samarbeidsmuligheter og aktuelle organisasjonsformer</vt:lpstr>
      <vt:lpstr>Samarbeid om digitalisering og tjenesteutvikling 1/2</vt:lpstr>
      <vt:lpstr>Samarbeid om digitalisering og tjenesteutvikling 2/2</vt:lpstr>
      <vt:lpstr>Samarbeid om drift av tjenester</vt:lpstr>
      <vt:lpstr>Samarbeid om samfunnsutvikling</vt:lpstr>
      <vt:lpstr>Styring av samarbeid</vt:lpstr>
      <vt:lpstr>Statens rolle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Rune Rolvsjord</dc:creator>
  <cp:lastModifiedBy>Daniel Ødegård</cp:lastModifiedBy>
  <cp:revision>33</cp:revision>
  <dcterms:created xsi:type="dcterms:W3CDTF">2022-09-21T09:03:34Z</dcterms:created>
  <dcterms:modified xsi:type="dcterms:W3CDTF">2023-12-14T08:23:13Z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0x0101007CD58B39EF9BED47B68B42046E412BBB</vt:lpwstr>
  </property>
  <property fmtid="{D5CDD505-2E9C-101B-9397-08002B2CF9AE}" pid="3" name="MediaServiceImageTags">
    <vt:lpwstr/>
  </property>
  <property fmtid="{D5CDD505-2E9C-101B-9397-08002B2CF9AE}" pid="4" name="CloudStatistics_StoryID">
    <vt:lpwstr>5eb4b47c-3f1a-431f-916c-01ea1b5ccafb</vt:lpwstr>
  </property>
</Properties>
</file>