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handoutMasters/handoutMaster1.xml" ContentType="application/vnd.openxmlformats-officedocument.presentationml.handoutMaster+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olors2.xml" ContentType="application/vnd.ms-office.chartcolorstyle+xml"/>
  <Override PartName="/ppt/charts/style3.xml" ContentType="application/vnd.ms-office.chartstyle+xml"/>
  <Override PartName="/ppt/charts/chart6.xml" ContentType="application/vnd.openxmlformats-officedocument.drawingml.chart+xml"/>
  <Override PartName="/ppt/charts/colors5.xml" ContentType="application/vnd.ms-office.chartcolorstyle+xml"/>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87" r:id="rId1"/>
  </p:sldMasterIdLst>
  <p:notesMasterIdLst>
    <p:notesMasterId r:id="rId13"/>
  </p:notesMasterIdLst>
  <p:handoutMasterIdLst>
    <p:handoutMasterId r:id="rId14"/>
  </p:handoutMasterIdLst>
  <p:sldIdLst>
    <p:sldId id="263" r:id="rId2"/>
    <p:sldId id="265" r:id="rId3"/>
    <p:sldId id="257" r:id="rId4"/>
    <p:sldId id="264" r:id="rId5"/>
    <p:sldId id="272" r:id="rId6"/>
    <p:sldId id="266" r:id="rId7"/>
    <p:sldId id="267" r:id="rId8"/>
    <p:sldId id="268" r:id="rId9"/>
    <p:sldId id="269" r:id="rId10"/>
    <p:sldId id="270" r:id="rId11"/>
    <p:sldId id="271" r:id="rId12"/>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8156"/>
    <a:srgbClr val="0092A6"/>
    <a:srgbClr val="7E80B0"/>
    <a:srgbClr val="404040"/>
    <a:srgbClr val="965B42"/>
    <a:srgbClr val="007988"/>
    <a:srgbClr val="E8E8E8"/>
    <a:srgbClr val="0072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2" autoAdjust="0"/>
    <p:restoredTop sz="99761" autoAdjust="0"/>
  </p:normalViewPr>
  <p:slideViewPr>
    <p:cSldViewPr>
      <p:cViewPr varScale="1">
        <p:scale>
          <a:sx n="69" d="100"/>
          <a:sy n="69" d="100"/>
        </p:scale>
        <p:origin x="1476" y="40"/>
      </p:cViewPr>
      <p:guideLst>
        <p:guide orient="horz" pos="8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19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4.xml"/></Relationships>
</file>

<file path=ppt/charts/_rels/chart1.xml.rels><?xml version="1.0" encoding="UTF-8" standalone="yes"?>
<Relationships xmlns="http://schemas.openxmlformats.org/package/2006/relationships"><Relationship Id="rId3" Type="http://schemas.openxmlformats.org/officeDocument/2006/relationships/oleObject" Target="file:///\\Users\audungleinsvik\Dropbox%20(Proba)\16066%20-%20Hvorfor%20banker%20flere%20pa&#778;%20d&#248;ra%20til%20NAV\Data\Kostr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udungleinsvik\Dropbox%20(Proba)\16066%20-%20Hvorfor%20banker%20flere%20pa&#778;%20d&#248;ra%20til%20NAV\Data\Kostr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udungleinsvik\Dropbox%20(Proba)\16066%20-%20Hvorfor%20banker%20flere%20pa&#778;%20d&#248;ra%20til%20NAV\Data\Kostr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udungleinsvik\Dropbox%20(Proba)\16066%20-%20Hvorfor%20banker%20flere%20pa&#778;%20d&#248;ra%20til%20NAV\Data\Kostr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Users\audungleinsvik\Dropbox%20(Proba)\16066%20-%20Hvorfor%20banker%20flere%20pa&#778;%20d&#248;ra%20til%20NAV\Data\Kostr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Users\audungleinsvik\Dropbox%20(Proba)\16066%20-%20Hvorfor%20banker%20flere%20pa&#778;%20d&#248;ra%20til%20NAV\Sp&#248;rreunders&#248;kelse\Analyse%20av%20sp&#248;rreunders&#248;kelse\deskriptiv%20statistikk%20-%20sp&#248;rreunders&#248;kelse%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8270788852099"/>
          <c:y val="2.0633825423122198E-2"/>
          <c:w val="0.93584423960656804"/>
          <c:h val="0.92314498907531795"/>
        </c:manualLayout>
      </c:layout>
      <c:barChart>
        <c:barDir val="col"/>
        <c:grouping val="clustered"/>
        <c:varyColors val="0"/>
        <c:ser>
          <c:idx val="0"/>
          <c:order val="0"/>
          <c:spPr>
            <a:solidFill>
              <a:schemeClr val="accent1"/>
            </a:solidFill>
            <a:ln>
              <a:noFill/>
            </a:ln>
            <a:effectLst/>
          </c:spPr>
          <c:invertIfNegative val="0"/>
          <c:cat>
            <c:numRef>
              <c:f>'Utbetalt beløp'!$D$13:$H$13</c:f>
              <c:numCache>
                <c:formatCode>General</c:formatCode>
                <c:ptCount val="5"/>
                <c:pt idx="0">
                  <c:v>2012</c:v>
                </c:pt>
                <c:pt idx="1">
                  <c:v>2013</c:v>
                </c:pt>
                <c:pt idx="2">
                  <c:v>2014</c:v>
                </c:pt>
                <c:pt idx="3">
                  <c:v>2015</c:v>
                </c:pt>
                <c:pt idx="4">
                  <c:v>2016</c:v>
                </c:pt>
              </c:numCache>
            </c:numRef>
          </c:cat>
          <c:val>
            <c:numRef>
              <c:f>'Utbetalt beløp'!$D$16:$H$16</c:f>
              <c:numCache>
                <c:formatCode>0.0</c:formatCode>
                <c:ptCount val="5"/>
                <c:pt idx="0">
                  <c:v>100</c:v>
                </c:pt>
                <c:pt idx="1">
                  <c:v>113.41172409327299</c:v>
                </c:pt>
                <c:pt idx="2">
                  <c:v>123.90422873010441</c:v>
                </c:pt>
                <c:pt idx="3">
                  <c:v>130.36383312558681</c:v>
                </c:pt>
                <c:pt idx="4">
                  <c:v>136.805955925924</c:v>
                </c:pt>
              </c:numCache>
            </c:numRef>
          </c:val>
          <c:extLst>
            <c:ext xmlns:c16="http://schemas.microsoft.com/office/drawing/2014/chart" uri="{C3380CC4-5D6E-409C-BE32-E72D297353CC}">
              <c16:uniqueId val="{00000000-C808-454B-8EAD-8FB74B84CEED}"/>
            </c:ext>
          </c:extLst>
        </c:ser>
        <c:dLbls>
          <c:showLegendKey val="0"/>
          <c:showVal val="0"/>
          <c:showCatName val="0"/>
          <c:showSerName val="0"/>
          <c:showPercent val="0"/>
          <c:showBubbleSize val="0"/>
        </c:dLbls>
        <c:gapWidth val="219"/>
        <c:overlap val="-27"/>
        <c:axId val="-1032423296"/>
        <c:axId val="-1032420544"/>
      </c:barChart>
      <c:catAx>
        <c:axId val="-103242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elvetica" charset="0"/>
                <a:ea typeface="Helvetica" charset="0"/>
                <a:cs typeface="Helvetica" charset="0"/>
              </a:defRPr>
            </a:pPr>
            <a:endParaRPr lang="nb-NO"/>
          </a:p>
        </c:txPr>
        <c:crossAx val="-1032420544"/>
        <c:crosses val="autoZero"/>
        <c:auto val="1"/>
        <c:lblAlgn val="ctr"/>
        <c:lblOffset val="100"/>
        <c:noMultiLvlLbl val="0"/>
      </c:catAx>
      <c:valAx>
        <c:axId val="-103242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elvetica" charset="0"/>
                <a:ea typeface="Helvetica" charset="0"/>
                <a:cs typeface="Helvetica" charset="0"/>
              </a:defRPr>
            </a:pPr>
            <a:endParaRPr lang="nb-NO"/>
          </a:p>
        </c:txPr>
        <c:crossAx val="-1032423296"/>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Helvetica" charset="0"/>
          <a:ea typeface="Helvetica" charset="0"/>
          <a:cs typeface="Helvetica"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30811747412703E-2"/>
          <c:y val="3.1296022739237601E-2"/>
          <c:w val="0.91992302671498005"/>
          <c:h val="0.812573339552214"/>
        </c:manualLayout>
      </c:layout>
      <c:lineChart>
        <c:grouping val="standard"/>
        <c:varyColors val="0"/>
        <c:ser>
          <c:idx val="1"/>
          <c:order val="0"/>
          <c:tx>
            <c:strRef>
              <c:f>'Innv og alder'!$M$39</c:f>
              <c:strCache>
                <c:ptCount val="1"/>
                <c:pt idx="0">
                  <c:v>Innvandrere</c:v>
                </c:pt>
              </c:strCache>
            </c:strRef>
          </c:tx>
          <c:spPr>
            <a:ln w="28575" cap="rnd">
              <a:solidFill>
                <a:srgbClr val="E88156"/>
              </a:solidFill>
              <a:round/>
            </a:ln>
            <a:effectLst/>
          </c:spPr>
          <c:marker>
            <c:symbol val="none"/>
          </c:marker>
          <c:cat>
            <c:numRef>
              <c:f>'Innv og alder'!$O$26:$R$26</c:f>
              <c:numCache>
                <c:formatCode>General</c:formatCode>
                <c:ptCount val="4"/>
                <c:pt idx="0">
                  <c:v>2013</c:v>
                </c:pt>
                <c:pt idx="1">
                  <c:v>2014</c:v>
                </c:pt>
                <c:pt idx="2">
                  <c:v>2015</c:v>
                </c:pt>
                <c:pt idx="3">
                  <c:v>2016</c:v>
                </c:pt>
              </c:numCache>
            </c:numRef>
          </c:cat>
          <c:val>
            <c:numRef>
              <c:f>'Innv og alder'!$O$39:$R$39</c:f>
              <c:numCache>
                <c:formatCode>0.0</c:formatCode>
                <c:ptCount val="4"/>
                <c:pt idx="0">
                  <c:v>100</c:v>
                </c:pt>
                <c:pt idx="1">
                  <c:v>108.62289962478729</c:v>
                </c:pt>
                <c:pt idx="2">
                  <c:v>118.1826656412408</c:v>
                </c:pt>
                <c:pt idx="3">
                  <c:v>130.41086951455409</c:v>
                </c:pt>
              </c:numCache>
            </c:numRef>
          </c:val>
          <c:smooth val="0"/>
          <c:extLst>
            <c:ext xmlns:c16="http://schemas.microsoft.com/office/drawing/2014/chart" uri="{C3380CC4-5D6E-409C-BE32-E72D297353CC}">
              <c16:uniqueId val="{00000000-9B12-4FF8-854F-54DF93CCBD7F}"/>
            </c:ext>
          </c:extLst>
        </c:ser>
        <c:ser>
          <c:idx val="2"/>
          <c:order val="1"/>
          <c:tx>
            <c:strRef>
              <c:f>'Innv og alder'!$M$40</c:f>
              <c:strCache>
                <c:ptCount val="1"/>
                <c:pt idx="0">
                  <c:v>Norskfødte med innvandrerforeldre</c:v>
                </c:pt>
              </c:strCache>
            </c:strRef>
          </c:tx>
          <c:spPr>
            <a:ln w="28575" cap="rnd">
              <a:solidFill>
                <a:srgbClr val="7E80B0"/>
              </a:solidFill>
              <a:round/>
            </a:ln>
            <a:effectLst/>
          </c:spPr>
          <c:marker>
            <c:symbol val="none"/>
          </c:marker>
          <c:cat>
            <c:numRef>
              <c:f>'Innv og alder'!$O$26:$R$26</c:f>
              <c:numCache>
                <c:formatCode>General</c:formatCode>
                <c:ptCount val="4"/>
                <c:pt idx="0">
                  <c:v>2013</c:v>
                </c:pt>
                <c:pt idx="1">
                  <c:v>2014</c:v>
                </c:pt>
                <c:pt idx="2">
                  <c:v>2015</c:v>
                </c:pt>
                <c:pt idx="3">
                  <c:v>2016</c:v>
                </c:pt>
              </c:numCache>
            </c:numRef>
          </c:cat>
          <c:val>
            <c:numRef>
              <c:f>'Innv og alder'!$O$40:$R$40</c:f>
              <c:numCache>
                <c:formatCode>0.0</c:formatCode>
                <c:ptCount val="4"/>
                <c:pt idx="0">
                  <c:v>100</c:v>
                </c:pt>
                <c:pt idx="1">
                  <c:v>108.0707148347425</c:v>
                </c:pt>
                <c:pt idx="2">
                  <c:v>120.5226748654881</c:v>
                </c:pt>
                <c:pt idx="3">
                  <c:v>128.82398155265179</c:v>
                </c:pt>
              </c:numCache>
            </c:numRef>
          </c:val>
          <c:smooth val="0"/>
          <c:extLst>
            <c:ext xmlns:c16="http://schemas.microsoft.com/office/drawing/2014/chart" uri="{C3380CC4-5D6E-409C-BE32-E72D297353CC}">
              <c16:uniqueId val="{00000001-9B12-4FF8-854F-54DF93CCBD7F}"/>
            </c:ext>
          </c:extLst>
        </c:ser>
        <c:ser>
          <c:idx val="0"/>
          <c:order val="2"/>
          <c:tx>
            <c:strRef>
              <c:f>'Innv og alder'!$M$38</c:f>
              <c:strCache>
                <c:ptCount val="1"/>
                <c:pt idx="0">
                  <c:v>Befolkningen ellers</c:v>
                </c:pt>
              </c:strCache>
            </c:strRef>
          </c:tx>
          <c:spPr>
            <a:ln w="28575" cap="rnd">
              <a:solidFill>
                <a:schemeClr val="accent1"/>
              </a:solidFill>
              <a:round/>
            </a:ln>
            <a:effectLst/>
          </c:spPr>
          <c:marker>
            <c:symbol val="none"/>
          </c:marker>
          <c:cat>
            <c:numRef>
              <c:f>'Innv og alder'!$O$26:$R$26</c:f>
              <c:numCache>
                <c:formatCode>General</c:formatCode>
                <c:ptCount val="4"/>
                <c:pt idx="0">
                  <c:v>2013</c:v>
                </c:pt>
                <c:pt idx="1">
                  <c:v>2014</c:v>
                </c:pt>
                <c:pt idx="2">
                  <c:v>2015</c:v>
                </c:pt>
                <c:pt idx="3">
                  <c:v>2016</c:v>
                </c:pt>
              </c:numCache>
            </c:numRef>
          </c:cat>
          <c:val>
            <c:numRef>
              <c:f>'Innv og alder'!$O$38:$R$38</c:f>
              <c:numCache>
                <c:formatCode>0.0</c:formatCode>
                <c:ptCount val="4"/>
                <c:pt idx="0">
                  <c:v>100</c:v>
                </c:pt>
                <c:pt idx="1">
                  <c:v>101.09592300777329</c:v>
                </c:pt>
                <c:pt idx="2">
                  <c:v>97.884828935540156</c:v>
                </c:pt>
                <c:pt idx="3">
                  <c:v>94.774205488868901</c:v>
                </c:pt>
              </c:numCache>
            </c:numRef>
          </c:val>
          <c:smooth val="0"/>
          <c:extLst>
            <c:ext xmlns:c16="http://schemas.microsoft.com/office/drawing/2014/chart" uri="{C3380CC4-5D6E-409C-BE32-E72D297353CC}">
              <c16:uniqueId val="{00000002-9B12-4FF8-854F-54DF93CCBD7F}"/>
            </c:ext>
          </c:extLst>
        </c:ser>
        <c:dLbls>
          <c:showLegendKey val="0"/>
          <c:showVal val="0"/>
          <c:showCatName val="0"/>
          <c:showSerName val="0"/>
          <c:showPercent val="0"/>
          <c:showBubbleSize val="0"/>
        </c:dLbls>
        <c:smooth val="0"/>
        <c:axId val="-1032406512"/>
        <c:axId val="-1032403760"/>
      </c:lineChart>
      <c:catAx>
        <c:axId val="-103240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2">
                    <a:lumMod val="75000"/>
                  </a:schemeClr>
                </a:solidFill>
                <a:latin typeface="Helvetica" charset="0"/>
                <a:ea typeface="Helvetica" charset="0"/>
                <a:cs typeface="Helvetica" charset="0"/>
              </a:defRPr>
            </a:pPr>
            <a:endParaRPr lang="nb-NO"/>
          </a:p>
        </c:txPr>
        <c:crossAx val="-1032403760"/>
        <c:crosses val="autoZero"/>
        <c:auto val="1"/>
        <c:lblAlgn val="ctr"/>
        <c:lblOffset val="100"/>
        <c:noMultiLvlLbl val="0"/>
      </c:catAx>
      <c:valAx>
        <c:axId val="-1032403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2">
                    <a:lumMod val="75000"/>
                  </a:schemeClr>
                </a:solidFill>
                <a:latin typeface="Helvetica" charset="0"/>
                <a:ea typeface="Helvetica" charset="0"/>
                <a:cs typeface="Helvetica" charset="0"/>
              </a:defRPr>
            </a:pPr>
            <a:endParaRPr lang="nb-NO"/>
          </a:p>
        </c:txPr>
        <c:crossAx val="-1032406512"/>
        <c:crosses val="autoZero"/>
        <c:crossBetween val="between"/>
      </c:valAx>
      <c:spPr>
        <a:noFill/>
        <a:ln>
          <a:noFill/>
        </a:ln>
        <a:effectLst/>
      </c:spPr>
    </c:plotArea>
    <c:legend>
      <c:legendPos val="b"/>
      <c:layout>
        <c:manualLayout>
          <c:xMode val="edge"/>
          <c:yMode val="edge"/>
          <c:x val="0.29707699336217802"/>
          <c:y val="0.46413587830316999"/>
          <c:w val="0.35533396038805698"/>
          <c:h val="0.1945028651523270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bg2">
                  <a:lumMod val="75000"/>
                </a:schemeClr>
              </a:solidFill>
              <a:latin typeface="Helvetica" charset="0"/>
              <a:ea typeface="Helvetica" charset="0"/>
              <a:cs typeface="Helvetica" charset="0"/>
            </a:defRPr>
          </a:pPr>
          <a:endParaRPr lang="nb-NO"/>
        </a:p>
      </c:txPr>
    </c:legend>
    <c:plotVisOnly val="1"/>
    <c:dispBlanksAs val="gap"/>
    <c:showDLblsOverMax val="0"/>
  </c:chart>
  <c:spPr>
    <a:noFill/>
    <a:ln>
      <a:noFill/>
    </a:ln>
    <a:effectLst/>
  </c:spPr>
  <c:txPr>
    <a:bodyPr/>
    <a:lstStyle/>
    <a:p>
      <a:pPr>
        <a:defRPr sz="1050">
          <a:solidFill>
            <a:schemeClr val="bg2">
              <a:lumMod val="75000"/>
            </a:schemeClr>
          </a:solidFill>
          <a:latin typeface="Helvetica" charset="0"/>
          <a:ea typeface="Helvetica" charset="0"/>
          <a:cs typeface="Helvetica"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06714785651797"/>
          <c:y val="6.0185185185185203E-2"/>
          <c:w val="0.55082874015747996"/>
          <c:h val="0.68655839895013104"/>
        </c:manualLayout>
      </c:layout>
      <c:barChart>
        <c:barDir val="bar"/>
        <c:grouping val="clustered"/>
        <c:varyColors val="0"/>
        <c:ser>
          <c:idx val="1"/>
          <c:order val="0"/>
          <c:tx>
            <c:v>2016</c:v>
          </c:tx>
          <c:spPr>
            <a:solidFill>
              <a:schemeClr val="accent2"/>
            </a:solidFill>
            <a:ln>
              <a:noFill/>
            </a:ln>
            <a:effectLst/>
          </c:spPr>
          <c:invertIfNegative val="0"/>
          <c:cat>
            <c:strRef>
              <c:f>'Innv og alder'!$M$33:$M$35</c:f>
              <c:strCache>
                <c:ptCount val="3"/>
                <c:pt idx="0">
                  <c:v>Befolkningen ellers</c:v>
                </c:pt>
                <c:pt idx="1">
                  <c:v>Innvandrere</c:v>
                </c:pt>
                <c:pt idx="2">
                  <c:v>Norskfødte med innvandrerforeldre</c:v>
                </c:pt>
              </c:strCache>
            </c:strRef>
          </c:cat>
          <c:val>
            <c:numRef>
              <c:f>'Innv og alder'!$R$33:$R$35</c:f>
              <c:numCache>
                <c:formatCode>0.0\ %</c:formatCode>
                <c:ptCount val="3"/>
                <c:pt idx="0">
                  <c:v>1.6421128147148099E-2</c:v>
                </c:pt>
                <c:pt idx="1">
                  <c:v>8.0105933719848199E-2</c:v>
                </c:pt>
                <c:pt idx="2">
                  <c:v>1.23614317429176E-2</c:v>
                </c:pt>
              </c:numCache>
            </c:numRef>
          </c:val>
          <c:extLst>
            <c:ext xmlns:c16="http://schemas.microsoft.com/office/drawing/2014/chart" uri="{C3380CC4-5D6E-409C-BE32-E72D297353CC}">
              <c16:uniqueId val="{00000000-2066-4F3B-A336-CCF53A4F68E2}"/>
            </c:ext>
          </c:extLst>
        </c:ser>
        <c:ser>
          <c:idx val="0"/>
          <c:order val="1"/>
          <c:tx>
            <c:v>2013</c:v>
          </c:tx>
          <c:spPr>
            <a:solidFill>
              <a:schemeClr val="accent1"/>
            </a:solidFill>
            <a:ln>
              <a:noFill/>
            </a:ln>
            <a:effectLst/>
          </c:spPr>
          <c:invertIfNegative val="0"/>
          <c:cat>
            <c:strRef>
              <c:f>'Innv og alder'!$M$33:$M$35</c:f>
              <c:strCache>
                <c:ptCount val="3"/>
                <c:pt idx="0">
                  <c:v>Befolkningen ellers</c:v>
                </c:pt>
                <c:pt idx="1">
                  <c:v>Innvandrere</c:v>
                </c:pt>
                <c:pt idx="2">
                  <c:v>Norskfødte med innvandrerforeldre</c:v>
                </c:pt>
              </c:strCache>
            </c:strRef>
          </c:cat>
          <c:val>
            <c:numRef>
              <c:f>'Innv og alder'!$O$33:$O$35</c:f>
              <c:numCache>
                <c:formatCode>0.0\ %</c:formatCode>
                <c:ptCount val="3"/>
                <c:pt idx="0">
                  <c:v>1.7426240724657399E-2</c:v>
                </c:pt>
                <c:pt idx="1">
                  <c:v>7.23200426076272E-2</c:v>
                </c:pt>
                <c:pt idx="2">
                  <c:v>1.1997639203969099E-2</c:v>
                </c:pt>
              </c:numCache>
            </c:numRef>
          </c:val>
          <c:extLst>
            <c:ext xmlns:c16="http://schemas.microsoft.com/office/drawing/2014/chart" uri="{C3380CC4-5D6E-409C-BE32-E72D297353CC}">
              <c16:uniqueId val="{00000001-2066-4F3B-A336-CCF53A4F68E2}"/>
            </c:ext>
          </c:extLst>
        </c:ser>
        <c:dLbls>
          <c:showLegendKey val="0"/>
          <c:showVal val="0"/>
          <c:showCatName val="0"/>
          <c:showSerName val="0"/>
          <c:showPercent val="0"/>
          <c:showBubbleSize val="0"/>
        </c:dLbls>
        <c:gapWidth val="182"/>
        <c:axId val="-1036398128"/>
        <c:axId val="-1036395808"/>
      </c:barChart>
      <c:catAx>
        <c:axId val="-1036398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1036395808"/>
        <c:crosses val="autoZero"/>
        <c:auto val="1"/>
        <c:lblAlgn val="ctr"/>
        <c:lblOffset val="100"/>
        <c:noMultiLvlLbl val="0"/>
      </c:catAx>
      <c:valAx>
        <c:axId val="-1036395808"/>
        <c:scaling>
          <c:orientation val="minMax"/>
        </c:scaling>
        <c:delete val="0"/>
        <c:axPos val="b"/>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1036398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89348303285498"/>
          <c:y val="7.9377624776530403E-2"/>
          <c:w val="0.55082874015747996"/>
          <c:h val="0.68655839895013104"/>
        </c:manualLayout>
      </c:layout>
      <c:barChart>
        <c:barDir val="bar"/>
        <c:grouping val="clustered"/>
        <c:varyColors val="0"/>
        <c:ser>
          <c:idx val="1"/>
          <c:order val="0"/>
          <c:tx>
            <c:v>2016</c:v>
          </c:tx>
          <c:spPr>
            <a:solidFill>
              <a:schemeClr val="accent2"/>
            </a:solidFill>
            <a:ln>
              <a:noFill/>
            </a:ln>
            <a:effectLst/>
          </c:spPr>
          <c:invertIfNegative val="0"/>
          <c:cat>
            <c:strRef>
              <c:f>'Innv og alder'!$M$33:$M$35</c:f>
              <c:strCache>
                <c:ptCount val="3"/>
                <c:pt idx="0">
                  <c:v>Befolkningen ellers</c:v>
                </c:pt>
                <c:pt idx="1">
                  <c:v>Innvandrere</c:v>
                </c:pt>
                <c:pt idx="2">
                  <c:v>Norskfødte med innvandrerforeldre</c:v>
                </c:pt>
              </c:strCache>
            </c:strRef>
          </c:cat>
          <c:val>
            <c:numRef>
              <c:f>'Innv og alder'!$R$33:$R$35</c:f>
              <c:numCache>
                <c:formatCode>0.0\ %</c:formatCode>
                <c:ptCount val="3"/>
                <c:pt idx="0">
                  <c:v>1.6421128147148099E-2</c:v>
                </c:pt>
                <c:pt idx="1">
                  <c:v>8.0105933719848199E-2</c:v>
                </c:pt>
                <c:pt idx="2">
                  <c:v>1.23614317429176E-2</c:v>
                </c:pt>
              </c:numCache>
            </c:numRef>
          </c:val>
          <c:extLst>
            <c:ext xmlns:c16="http://schemas.microsoft.com/office/drawing/2014/chart" uri="{C3380CC4-5D6E-409C-BE32-E72D297353CC}">
              <c16:uniqueId val="{00000000-9EB6-4BDE-BAC1-C4C0D5D2F8FD}"/>
            </c:ext>
          </c:extLst>
        </c:ser>
        <c:ser>
          <c:idx val="0"/>
          <c:order val="1"/>
          <c:tx>
            <c:v>2013</c:v>
          </c:tx>
          <c:spPr>
            <a:solidFill>
              <a:schemeClr val="accent1"/>
            </a:solidFill>
            <a:ln>
              <a:noFill/>
            </a:ln>
            <a:effectLst/>
          </c:spPr>
          <c:invertIfNegative val="0"/>
          <c:cat>
            <c:strRef>
              <c:f>'Innv og alder'!$M$33:$M$35</c:f>
              <c:strCache>
                <c:ptCount val="3"/>
                <c:pt idx="0">
                  <c:v>Befolkningen ellers</c:v>
                </c:pt>
                <c:pt idx="1">
                  <c:v>Innvandrere</c:v>
                </c:pt>
                <c:pt idx="2">
                  <c:v>Norskfødte med innvandrerforeldre</c:v>
                </c:pt>
              </c:strCache>
            </c:strRef>
          </c:cat>
          <c:val>
            <c:numRef>
              <c:f>'Innv og alder'!$O$33:$O$35</c:f>
              <c:numCache>
                <c:formatCode>0.0\ %</c:formatCode>
                <c:ptCount val="3"/>
                <c:pt idx="0">
                  <c:v>1.7426240724657399E-2</c:v>
                </c:pt>
                <c:pt idx="1">
                  <c:v>7.23200426076272E-2</c:v>
                </c:pt>
                <c:pt idx="2">
                  <c:v>1.1997639203969099E-2</c:v>
                </c:pt>
              </c:numCache>
            </c:numRef>
          </c:val>
          <c:extLst>
            <c:ext xmlns:c16="http://schemas.microsoft.com/office/drawing/2014/chart" uri="{C3380CC4-5D6E-409C-BE32-E72D297353CC}">
              <c16:uniqueId val="{00000001-9EB6-4BDE-BAC1-C4C0D5D2F8FD}"/>
            </c:ext>
          </c:extLst>
        </c:ser>
        <c:dLbls>
          <c:showLegendKey val="0"/>
          <c:showVal val="0"/>
          <c:showCatName val="0"/>
          <c:showSerName val="0"/>
          <c:showPercent val="0"/>
          <c:showBubbleSize val="0"/>
        </c:dLbls>
        <c:gapWidth val="182"/>
        <c:axId val="-1034582000"/>
        <c:axId val="-1034579680"/>
      </c:barChart>
      <c:catAx>
        <c:axId val="-1034582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1034579680"/>
        <c:crosses val="autoZero"/>
        <c:auto val="1"/>
        <c:lblAlgn val="ctr"/>
        <c:lblOffset val="100"/>
        <c:noMultiLvlLbl val="0"/>
      </c:catAx>
      <c:valAx>
        <c:axId val="-1034579680"/>
        <c:scaling>
          <c:orientation val="minMax"/>
        </c:scaling>
        <c:delete val="0"/>
        <c:axPos val="b"/>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1034582000"/>
        <c:crosses val="autoZero"/>
        <c:crossBetween val="between"/>
      </c:valAx>
      <c:spPr>
        <a:noFill/>
        <a:ln w="3175">
          <a:solidFill>
            <a:schemeClr val="accent6"/>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600"/>
      </a:pPr>
      <a:endParaRPr lang="nb-NO"/>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11907827234899E-2"/>
          <c:y val="5.0818270662958298E-2"/>
          <c:w val="0.89931396511498696"/>
          <c:h val="0.69363832455527497"/>
        </c:manualLayout>
      </c:layout>
      <c:lineChart>
        <c:grouping val="standard"/>
        <c:varyColors val="0"/>
        <c:ser>
          <c:idx val="1"/>
          <c:order val="0"/>
          <c:tx>
            <c:strRef>
              <c:f>'Gj stønad  varighet og famsit'!$Y$16</c:f>
              <c:strCache>
                <c:ptCount val="1"/>
                <c:pt idx="0">
                  <c:v>Gjennomsnittlig sosialhjelp per mottaker per måned</c:v>
                </c:pt>
              </c:strCache>
            </c:strRef>
          </c:tx>
          <c:spPr>
            <a:ln w="28575" cap="rnd">
              <a:solidFill>
                <a:schemeClr val="accent2"/>
              </a:solidFill>
              <a:round/>
            </a:ln>
            <a:effectLst/>
          </c:spPr>
          <c:marker>
            <c:symbol val="none"/>
          </c:marker>
          <c:cat>
            <c:numRef>
              <c:f>'Gj stønad  varighet og famsit'!$W$17:$W$21</c:f>
              <c:numCache>
                <c:formatCode>General</c:formatCode>
                <c:ptCount val="5"/>
                <c:pt idx="0">
                  <c:v>2012</c:v>
                </c:pt>
                <c:pt idx="1">
                  <c:v>2013</c:v>
                </c:pt>
                <c:pt idx="2">
                  <c:v>2014</c:v>
                </c:pt>
                <c:pt idx="3">
                  <c:v>2015</c:v>
                </c:pt>
                <c:pt idx="4">
                  <c:v>2016</c:v>
                </c:pt>
              </c:numCache>
            </c:numRef>
          </c:cat>
          <c:val>
            <c:numRef>
              <c:f>'Gj stønad  varighet og famsit'!$Y$17:$Y$21</c:f>
              <c:numCache>
                <c:formatCode>0.0</c:formatCode>
                <c:ptCount val="5"/>
                <c:pt idx="0">
                  <c:v>100</c:v>
                </c:pt>
                <c:pt idx="1">
                  <c:v>106.7681678607984</c:v>
                </c:pt>
                <c:pt idx="2">
                  <c:v>111.0926305015353</c:v>
                </c:pt>
                <c:pt idx="3">
                  <c:v>114.82855680655069</c:v>
                </c:pt>
                <c:pt idx="4">
                  <c:v>119.1658137154555</c:v>
                </c:pt>
              </c:numCache>
            </c:numRef>
          </c:val>
          <c:smooth val="0"/>
          <c:extLst>
            <c:ext xmlns:c16="http://schemas.microsoft.com/office/drawing/2014/chart" uri="{C3380CC4-5D6E-409C-BE32-E72D297353CC}">
              <c16:uniqueId val="{00000000-17AF-403C-9869-CB7FAADDCC0B}"/>
            </c:ext>
          </c:extLst>
        </c:ser>
        <c:ser>
          <c:idx val="0"/>
          <c:order val="1"/>
          <c:tx>
            <c:strRef>
              <c:f>'Gj stønad  varighet og famsit'!$X$16</c:f>
              <c:strCache>
                <c:ptCount val="1"/>
                <c:pt idx="0">
                  <c:v>Grunnbeløpet i Folketrygden</c:v>
                </c:pt>
              </c:strCache>
            </c:strRef>
          </c:tx>
          <c:spPr>
            <a:ln w="28575" cap="rnd">
              <a:solidFill>
                <a:schemeClr val="accent1"/>
              </a:solidFill>
              <a:round/>
            </a:ln>
            <a:effectLst/>
          </c:spPr>
          <c:marker>
            <c:symbol val="none"/>
          </c:marker>
          <c:cat>
            <c:numRef>
              <c:f>'Gj stønad  varighet og famsit'!$W$17:$W$21</c:f>
              <c:numCache>
                <c:formatCode>General</c:formatCode>
                <c:ptCount val="5"/>
                <c:pt idx="0">
                  <c:v>2012</c:v>
                </c:pt>
                <c:pt idx="1">
                  <c:v>2013</c:v>
                </c:pt>
                <c:pt idx="2">
                  <c:v>2014</c:v>
                </c:pt>
                <c:pt idx="3">
                  <c:v>2015</c:v>
                </c:pt>
                <c:pt idx="4">
                  <c:v>2016</c:v>
                </c:pt>
              </c:numCache>
            </c:numRef>
          </c:cat>
          <c:val>
            <c:numRef>
              <c:f>'Gj stønad  varighet og famsit'!$X$17:$X$21</c:f>
              <c:numCache>
                <c:formatCode>0.0</c:formatCode>
                <c:ptCount val="5"/>
                <c:pt idx="0">
                  <c:v>100</c:v>
                </c:pt>
                <c:pt idx="1">
                  <c:v>103.7595652656094</c:v>
                </c:pt>
                <c:pt idx="2">
                  <c:v>107.6090840757581</c:v>
                </c:pt>
                <c:pt idx="3">
                  <c:v>110.2879745665595</c:v>
                </c:pt>
                <c:pt idx="4">
                  <c:v>113.0457284388747</c:v>
                </c:pt>
              </c:numCache>
            </c:numRef>
          </c:val>
          <c:smooth val="0"/>
          <c:extLst>
            <c:ext xmlns:c16="http://schemas.microsoft.com/office/drawing/2014/chart" uri="{C3380CC4-5D6E-409C-BE32-E72D297353CC}">
              <c16:uniqueId val="{00000001-17AF-403C-9869-CB7FAADDCC0B}"/>
            </c:ext>
          </c:extLst>
        </c:ser>
        <c:dLbls>
          <c:showLegendKey val="0"/>
          <c:showVal val="0"/>
          <c:showCatName val="0"/>
          <c:showSerName val="0"/>
          <c:showPercent val="0"/>
          <c:showBubbleSize val="0"/>
        </c:dLbls>
        <c:smooth val="0"/>
        <c:axId val="-1065689088"/>
        <c:axId val="-1065686768"/>
      </c:lineChart>
      <c:catAx>
        <c:axId val="-106568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charset="0"/>
                <a:ea typeface="Helvetica" charset="0"/>
                <a:cs typeface="Helvetica" charset="0"/>
              </a:defRPr>
            </a:pPr>
            <a:endParaRPr lang="nb-NO"/>
          </a:p>
        </c:txPr>
        <c:crossAx val="-1065686768"/>
        <c:crosses val="autoZero"/>
        <c:auto val="1"/>
        <c:lblAlgn val="ctr"/>
        <c:lblOffset val="100"/>
        <c:noMultiLvlLbl val="0"/>
      </c:catAx>
      <c:valAx>
        <c:axId val="-10656867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charset="0"/>
                <a:ea typeface="Helvetica" charset="0"/>
                <a:cs typeface="Helvetica" charset="0"/>
              </a:defRPr>
            </a:pPr>
            <a:endParaRPr lang="nb-NO"/>
          </a:p>
        </c:txPr>
        <c:crossAx val="-1065689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charset="0"/>
              <a:ea typeface="Helvetica" charset="0"/>
              <a:cs typeface="Helvetica" charset="0"/>
            </a:defRPr>
          </a:pPr>
          <a:endParaRPr lang="nb-NO"/>
        </a:p>
      </c:txPr>
    </c:legend>
    <c:plotVisOnly val="1"/>
    <c:dispBlanksAs val="gap"/>
    <c:showDLblsOverMax val="0"/>
  </c:chart>
  <c:spPr>
    <a:noFill/>
    <a:ln>
      <a:noFill/>
    </a:ln>
    <a:effectLst/>
  </c:spPr>
  <c:txPr>
    <a:bodyPr/>
    <a:lstStyle/>
    <a:p>
      <a:pPr>
        <a:defRPr sz="1400">
          <a:latin typeface="Helvetica" charset="0"/>
          <a:ea typeface="Helvetica" charset="0"/>
          <a:cs typeface="Helvetica" charset="0"/>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58612580834802"/>
          <c:y val="4.7647409172126301E-2"/>
          <c:w val="0.47746031746031697"/>
          <c:h val="0.71544674304683997"/>
        </c:manualLayout>
      </c:layout>
      <c:barChart>
        <c:barDir val="bar"/>
        <c:grouping val="percentStacked"/>
        <c:varyColors val="0"/>
        <c:ser>
          <c:idx val="0"/>
          <c:order val="0"/>
          <c:tx>
            <c:strRef>
              <c:f>'faktorer som bidratt til utvikl'!$B$7</c:f>
              <c:strCache>
                <c:ptCount val="1"/>
                <c:pt idx="0">
                  <c:v>Bidratt mye til økning </c:v>
                </c:pt>
              </c:strCache>
            </c:strRef>
          </c:tx>
          <c:spPr>
            <a:solidFill>
              <a:schemeClr val="accent1"/>
            </a:solidFill>
            <a:ln>
              <a:noFill/>
            </a:ln>
            <a:effectLst/>
          </c:spPr>
          <c:invertIfNegative val="0"/>
          <c:cat>
            <c:strRef>
              <c:f>'faktorer som bidratt til utvikl'!$A$8:$A$10</c:f>
              <c:strCache>
                <c:ptCount val="3"/>
                <c:pt idx="0">
                  <c:v>Endring i bruk av andre vilkår </c:v>
                </c:pt>
                <c:pt idx="1">
                  <c:v>Endring i bruk av aktivitetskrav </c:v>
                </c:pt>
                <c:pt idx="2">
                  <c:v>Endring i arbeidsmetodikk for og oppfølging av sosialhjelpsmottakere </c:v>
                </c:pt>
              </c:strCache>
            </c:strRef>
          </c:cat>
          <c:val>
            <c:numRef>
              <c:f>'faktorer som bidratt til utvikl'!$B$8:$B$10</c:f>
              <c:numCache>
                <c:formatCode>0%</c:formatCode>
                <c:ptCount val="3"/>
                <c:pt idx="0">
                  <c:v>1.7000000000000001E-2</c:v>
                </c:pt>
                <c:pt idx="1">
                  <c:v>2.5999999999999999E-2</c:v>
                </c:pt>
                <c:pt idx="2">
                  <c:v>4.8000000000000001E-2</c:v>
                </c:pt>
              </c:numCache>
            </c:numRef>
          </c:val>
          <c:extLst>
            <c:ext xmlns:c16="http://schemas.microsoft.com/office/drawing/2014/chart" uri="{C3380CC4-5D6E-409C-BE32-E72D297353CC}">
              <c16:uniqueId val="{00000000-8A7E-4A0C-A798-E48681AE2120}"/>
            </c:ext>
          </c:extLst>
        </c:ser>
        <c:ser>
          <c:idx val="1"/>
          <c:order val="1"/>
          <c:tx>
            <c:strRef>
              <c:f>'faktorer som bidratt til utvikl'!$C$7</c:f>
              <c:strCache>
                <c:ptCount val="1"/>
                <c:pt idx="0">
                  <c:v>bidratt litt til økning </c:v>
                </c:pt>
              </c:strCache>
            </c:strRef>
          </c:tx>
          <c:spPr>
            <a:solidFill>
              <a:schemeClr val="accent2"/>
            </a:solidFill>
            <a:ln>
              <a:noFill/>
            </a:ln>
            <a:effectLst/>
          </c:spPr>
          <c:invertIfNegative val="0"/>
          <c:cat>
            <c:strRef>
              <c:f>'faktorer som bidratt til utvikl'!$A$8:$A$10</c:f>
              <c:strCache>
                <c:ptCount val="3"/>
                <c:pt idx="0">
                  <c:v>Endring i bruk av andre vilkår </c:v>
                </c:pt>
                <c:pt idx="1">
                  <c:v>Endring i bruk av aktivitetskrav </c:v>
                </c:pt>
                <c:pt idx="2">
                  <c:v>Endring i arbeidsmetodikk for og oppfølging av sosialhjelpsmottakere </c:v>
                </c:pt>
              </c:strCache>
            </c:strRef>
          </c:cat>
          <c:val>
            <c:numRef>
              <c:f>'faktorer som bidratt til utvikl'!$C$8:$C$10</c:f>
              <c:numCache>
                <c:formatCode>0%</c:formatCode>
                <c:ptCount val="3"/>
                <c:pt idx="0">
                  <c:v>4.9000000000000002E-2</c:v>
                </c:pt>
                <c:pt idx="1">
                  <c:v>2.5999999999999999E-2</c:v>
                </c:pt>
                <c:pt idx="2">
                  <c:v>9.1999999999999998E-2</c:v>
                </c:pt>
              </c:numCache>
            </c:numRef>
          </c:val>
          <c:extLst>
            <c:ext xmlns:c16="http://schemas.microsoft.com/office/drawing/2014/chart" uri="{C3380CC4-5D6E-409C-BE32-E72D297353CC}">
              <c16:uniqueId val="{00000001-8A7E-4A0C-A798-E48681AE2120}"/>
            </c:ext>
          </c:extLst>
        </c:ser>
        <c:ser>
          <c:idx val="2"/>
          <c:order val="2"/>
          <c:tx>
            <c:strRef>
              <c:f>'faktorer som bidratt til utvikl'!$D$7</c:f>
              <c:strCache>
                <c:ptCount val="1"/>
                <c:pt idx="0">
                  <c:v>ingen effekt </c:v>
                </c:pt>
              </c:strCache>
            </c:strRef>
          </c:tx>
          <c:spPr>
            <a:solidFill>
              <a:schemeClr val="accent3"/>
            </a:solidFill>
            <a:ln>
              <a:noFill/>
            </a:ln>
            <a:effectLst/>
          </c:spPr>
          <c:invertIfNegative val="0"/>
          <c:cat>
            <c:strRef>
              <c:f>'faktorer som bidratt til utvikl'!$A$8:$A$10</c:f>
              <c:strCache>
                <c:ptCount val="3"/>
                <c:pt idx="0">
                  <c:v>Endring i bruk av andre vilkår </c:v>
                </c:pt>
                <c:pt idx="1">
                  <c:v>Endring i bruk av aktivitetskrav </c:v>
                </c:pt>
                <c:pt idx="2">
                  <c:v>Endring i arbeidsmetodikk for og oppfølging av sosialhjelpsmottakere </c:v>
                </c:pt>
              </c:strCache>
            </c:strRef>
          </c:cat>
          <c:val>
            <c:numRef>
              <c:f>'faktorer som bidratt til utvikl'!$D$8:$D$10</c:f>
              <c:numCache>
                <c:formatCode>0%</c:formatCode>
                <c:ptCount val="3"/>
                <c:pt idx="0">
                  <c:v>0.52900000000000003</c:v>
                </c:pt>
                <c:pt idx="1">
                  <c:v>0.41699999999999998</c:v>
                </c:pt>
                <c:pt idx="2">
                  <c:v>0.25800000000000001</c:v>
                </c:pt>
              </c:numCache>
            </c:numRef>
          </c:val>
          <c:extLst>
            <c:ext xmlns:c16="http://schemas.microsoft.com/office/drawing/2014/chart" uri="{C3380CC4-5D6E-409C-BE32-E72D297353CC}">
              <c16:uniqueId val="{00000002-8A7E-4A0C-A798-E48681AE2120}"/>
            </c:ext>
          </c:extLst>
        </c:ser>
        <c:ser>
          <c:idx val="3"/>
          <c:order val="3"/>
          <c:tx>
            <c:strRef>
              <c:f>'faktorer som bidratt til utvikl'!$E$7</c:f>
              <c:strCache>
                <c:ptCount val="1"/>
                <c:pt idx="0">
                  <c:v>bidratt litt til nedgang </c:v>
                </c:pt>
              </c:strCache>
            </c:strRef>
          </c:tx>
          <c:spPr>
            <a:solidFill>
              <a:schemeClr val="accent4"/>
            </a:solidFill>
            <a:ln>
              <a:noFill/>
            </a:ln>
            <a:effectLst/>
          </c:spPr>
          <c:invertIfNegative val="0"/>
          <c:cat>
            <c:strRef>
              <c:f>'faktorer som bidratt til utvikl'!$A$8:$A$10</c:f>
              <c:strCache>
                <c:ptCount val="3"/>
                <c:pt idx="0">
                  <c:v>Endring i bruk av andre vilkår </c:v>
                </c:pt>
                <c:pt idx="1">
                  <c:v>Endring i bruk av aktivitetskrav </c:v>
                </c:pt>
                <c:pt idx="2">
                  <c:v>Endring i arbeidsmetodikk for og oppfølging av sosialhjelpsmottakere </c:v>
                </c:pt>
              </c:strCache>
            </c:strRef>
          </c:cat>
          <c:val>
            <c:numRef>
              <c:f>'faktorer som bidratt til utvikl'!$E$8:$E$10</c:f>
              <c:numCache>
                <c:formatCode>0%</c:formatCode>
                <c:ptCount val="3"/>
                <c:pt idx="0">
                  <c:v>0.33300000000000002</c:v>
                </c:pt>
                <c:pt idx="1">
                  <c:v>0.41299999999999998</c:v>
                </c:pt>
                <c:pt idx="2">
                  <c:v>0.3755</c:v>
                </c:pt>
              </c:numCache>
            </c:numRef>
          </c:val>
          <c:extLst>
            <c:ext xmlns:c16="http://schemas.microsoft.com/office/drawing/2014/chart" uri="{C3380CC4-5D6E-409C-BE32-E72D297353CC}">
              <c16:uniqueId val="{00000003-8A7E-4A0C-A798-E48681AE2120}"/>
            </c:ext>
          </c:extLst>
        </c:ser>
        <c:ser>
          <c:idx val="4"/>
          <c:order val="4"/>
          <c:tx>
            <c:strRef>
              <c:f>'faktorer som bidratt til utvikl'!$F$7</c:f>
              <c:strCache>
                <c:ptCount val="1"/>
                <c:pt idx="0">
                  <c:v>bidratt mye til nedgang </c:v>
                </c:pt>
              </c:strCache>
            </c:strRef>
          </c:tx>
          <c:spPr>
            <a:solidFill>
              <a:schemeClr val="accent5"/>
            </a:solidFill>
            <a:ln>
              <a:noFill/>
            </a:ln>
            <a:effectLst/>
          </c:spPr>
          <c:invertIfNegative val="0"/>
          <c:cat>
            <c:strRef>
              <c:f>'faktorer som bidratt til utvikl'!$A$8:$A$10</c:f>
              <c:strCache>
                <c:ptCount val="3"/>
                <c:pt idx="0">
                  <c:v>Endring i bruk av andre vilkår </c:v>
                </c:pt>
                <c:pt idx="1">
                  <c:v>Endring i bruk av aktivitetskrav </c:v>
                </c:pt>
                <c:pt idx="2">
                  <c:v>Endring i arbeidsmetodikk for og oppfølging av sosialhjelpsmottakere </c:v>
                </c:pt>
              </c:strCache>
            </c:strRef>
          </c:cat>
          <c:val>
            <c:numRef>
              <c:f>'faktorer som bidratt til utvikl'!$F$8:$F$10</c:f>
              <c:numCache>
                <c:formatCode>0%</c:formatCode>
                <c:ptCount val="3"/>
                <c:pt idx="0">
                  <c:v>7.0999999999999994E-2</c:v>
                </c:pt>
                <c:pt idx="1">
                  <c:v>0.11700000000000001</c:v>
                </c:pt>
                <c:pt idx="2">
                  <c:v>0.22700000000000001</c:v>
                </c:pt>
              </c:numCache>
            </c:numRef>
          </c:val>
          <c:extLst>
            <c:ext xmlns:c16="http://schemas.microsoft.com/office/drawing/2014/chart" uri="{C3380CC4-5D6E-409C-BE32-E72D297353CC}">
              <c16:uniqueId val="{00000004-8A7E-4A0C-A798-E48681AE2120}"/>
            </c:ext>
          </c:extLst>
        </c:ser>
        <c:dLbls>
          <c:showLegendKey val="0"/>
          <c:showVal val="0"/>
          <c:showCatName val="0"/>
          <c:showSerName val="0"/>
          <c:showPercent val="0"/>
          <c:showBubbleSize val="0"/>
        </c:dLbls>
        <c:gapWidth val="150"/>
        <c:overlap val="100"/>
        <c:axId val="-1036496512"/>
        <c:axId val="-1036494464"/>
      </c:barChart>
      <c:catAx>
        <c:axId val="-1036496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charset="0"/>
                <a:ea typeface="Helvetica" charset="0"/>
                <a:cs typeface="Helvetica" charset="0"/>
              </a:defRPr>
            </a:pPr>
            <a:endParaRPr lang="nb-NO"/>
          </a:p>
        </c:txPr>
        <c:crossAx val="-1036494464"/>
        <c:crosses val="autoZero"/>
        <c:auto val="1"/>
        <c:lblAlgn val="ctr"/>
        <c:lblOffset val="100"/>
        <c:noMultiLvlLbl val="0"/>
      </c:catAx>
      <c:valAx>
        <c:axId val="-1036494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charset="0"/>
                <a:ea typeface="Helvetica" charset="0"/>
                <a:cs typeface="Helvetica" charset="0"/>
              </a:defRPr>
            </a:pPr>
            <a:endParaRPr lang="nb-NO"/>
          </a:p>
        </c:txPr>
        <c:crossAx val="-1036496512"/>
        <c:crosses val="autoZero"/>
        <c:crossBetween val="between"/>
      </c:valAx>
      <c:spPr>
        <a:noFill/>
        <a:ln>
          <a:noFill/>
        </a:ln>
        <a:effectLst/>
      </c:spPr>
    </c:plotArea>
    <c:legend>
      <c:legendPos val="b"/>
      <c:layout>
        <c:manualLayout>
          <c:xMode val="edge"/>
          <c:yMode val="edge"/>
          <c:x val="3.9731885366181101E-2"/>
          <c:y val="0.79346223770867197"/>
          <c:w val="0.92994227573405197"/>
          <c:h val="0.193657642109804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charset="0"/>
              <a:ea typeface="Helvetica" charset="0"/>
              <a:cs typeface="Helvetica" charset="0"/>
            </a:defRPr>
          </a:pPr>
          <a:endParaRPr lang="nb-NO"/>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Helvetica" charset="0"/>
          <a:ea typeface="Helvetica" charset="0"/>
          <a:cs typeface="Helvetica" charset="0"/>
        </a:defRPr>
      </a:pPr>
      <a:endParaRPr lang="nb-N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0.40756</cdr:x>
      <cdr:y>0.11129</cdr:y>
    </cdr:from>
    <cdr:to>
      <cdr:x>0.51553</cdr:x>
      <cdr:y>0.28356</cdr:y>
    </cdr:to>
    <cdr:sp macro="" textlink="">
      <cdr:nvSpPr>
        <cdr:cNvPr id="2" name="Ellipse 1"/>
        <cdr:cNvSpPr/>
      </cdr:nvSpPr>
      <cdr:spPr>
        <a:xfrm xmlns:a="http://schemas.openxmlformats.org/drawingml/2006/main">
          <a:off x="3261774" y="441846"/>
          <a:ext cx="864096" cy="684000"/>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b-NO"/>
        </a:p>
      </cdr:txBody>
    </cdr:sp>
  </cdr:relSizeAnchor>
  <cdr:relSizeAnchor xmlns:cdr="http://schemas.openxmlformats.org/drawingml/2006/chartDrawing">
    <cdr:from>
      <cdr:x>0.53984</cdr:x>
      <cdr:y>0.14756</cdr:y>
    </cdr:from>
    <cdr:to>
      <cdr:x>0.73778</cdr:x>
      <cdr:y>0.37787</cdr:y>
    </cdr:to>
    <cdr:sp macro="" textlink="">
      <cdr:nvSpPr>
        <cdr:cNvPr id="3" name="TekstSylinder 2"/>
        <cdr:cNvSpPr txBox="1"/>
      </cdr:nvSpPr>
      <cdr:spPr>
        <a:xfrm xmlns:a="http://schemas.openxmlformats.org/drawingml/2006/main">
          <a:off x="4320480" y="585862"/>
          <a:ext cx="158417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sz="1800" dirty="0"/>
        </a:p>
      </cdr:txBody>
    </cdr:sp>
  </cdr:relSizeAnchor>
  <cdr:relSizeAnchor xmlns:cdr="http://schemas.openxmlformats.org/drawingml/2006/chartDrawing">
    <cdr:from>
      <cdr:x>0.57583</cdr:x>
      <cdr:y>0.1657</cdr:y>
    </cdr:from>
    <cdr:to>
      <cdr:x>0.58154</cdr:x>
      <cdr:y>0.17721</cdr:y>
    </cdr:to>
    <cdr:sp macro="" textlink="">
      <cdr:nvSpPr>
        <cdr:cNvPr id="4" name="TekstSylinder 3"/>
        <cdr:cNvSpPr txBox="1"/>
      </cdr:nvSpPr>
      <cdr:spPr>
        <a:xfrm xmlns:a="http://schemas.openxmlformats.org/drawingml/2006/main">
          <a:off x="4608512" y="657870"/>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100"/>
        </a:p>
      </cdr:txBody>
    </cdr:sp>
  </cdr:relSizeAnchor>
  <cdr:relSizeAnchor xmlns:cdr="http://schemas.openxmlformats.org/drawingml/2006/chartDrawing">
    <cdr:from>
      <cdr:x>0.57583</cdr:x>
      <cdr:y>0.14756</cdr:y>
    </cdr:from>
    <cdr:to>
      <cdr:x>0.58154</cdr:x>
      <cdr:y>0.15907</cdr:y>
    </cdr:to>
    <cdr:sp macro="" textlink="">
      <cdr:nvSpPr>
        <cdr:cNvPr id="5" name="TekstSylinder 4"/>
        <cdr:cNvSpPr txBox="1"/>
      </cdr:nvSpPr>
      <cdr:spPr>
        <a:xfrm xmlns:a="http://schemas.openxmlformats.org/drawingml/2006/main">
          <a:off x="4608512" y="585862"/>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100" dirty="0"/>
        </a:p>
      </cdr:txBody>
    </cdr:sp>
  </cdr:relSizeAnchor>
  <cdr:relSizeAnchor xmlns:cdr="http://schemas.openxmlformats.org/drawingml/2006/chartDrawing">
    <cdr:from>
      <cdr:x>0.56683</cdr:x>
      <cdr:y>0.14756</cdr:y>
    </cdr:from>
    <cdr:to>
      <cdr:x>0.57255</cdr:x>
      <cdr:y>0.15907</cdr:y>
    </cdr:to>
    <cdr:sp macro="" textlink="">
      <cdr:nvSpPr>
        <cdr:cNvPr id="6" name="TekstSylinder 5"/>
        <cdr:cNvSpPr txBox="1"/>
      </cdr:nvSpPr>
      <cdr:spPr>
        <a:xfrm xmlns:a="http://schemas.openxmlformats.org/drawingml/2006/main">
          <a:off x="4536504" y="585862"/>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100" dirty="0"/>
        </a:p>
      </cdr:txBody>
    </cdr:sp>
  </cdr:relSizeAnchor>
  <cdr:relSizeAnchor xmlns:cdr="http://schemas.openxmlformats.org/drawingml/2006/chartDrawing">
    <cdr:from>
      <cdr:x>0.43317</cdr:x>
      <cdr:y>0.5647</cdr:y>
    </cdr:from>
    <cdr:to>
      <cdr:x>0.54113</cdr:x>
      <cdr:y>0.73698</cdr:y>
    </cdr:to>
    <cdr:sp macro="" textlink="">
      <cdr:nvSpPr>
        <cdr:cNvPr id="7" name="Ellipse 6"/>
        <cdr:cNvSpPr/>
      </cdr:nvSpPr>
      <cdr:spPr>
        <a:xfrm xmlns:a="http://schemas.openxmlformats.org/drawingml/2006/main">
          <a:off x="3466728" y="2242046"/>
          <a:ext cx="864096" cy="684000"/>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nb-NO"/>
        </a:p>
      </cdr:txBody>
    </cdr:sp>
  </cdr:relSizeAnchor>
  <cdr:relSizeAnchor xmlns:cdr="http://schemas.openxmlformats.org/drawingml/2006/chartDrawing">
    <cdr:from>
      <cdr:x>0.53984</cdr:x>
      <cdr:y>0.53156</cdr:y>
    </cdr:from>
    <cdr:to>
      <cdr:x>0.88174</cdr:x>
      <cdr:y>0.69435</cdr:y>
    </cdr:to>
    <cdr:sp macro="" textlink="">
      <cdr:nvSpPr>
        <cdr:cNvPr id="8" name="Rektangel 7"/>
        <cdr:cNvSpPr/>
      </cdr:nvSpPr>
      <cdr:spPr>
        <a:xfrm xmlns:a="http://schemas.openxmlformats.org/drawingml/2006/main">
          <a:off x="4320480" y="2110487"/>
          <a:ext cx="2736304" cy="64633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xmlns:a="http://schemas.openxmlformats.org/drawingml/2006/main">
          <a:r>
            <a:rPr lang="nb-NO" sz="1800" dirty="0" smtClean="0">
              <a:solidFill>
                <a:srgbClr val="FF0000"/>
              </a:solidFill>
            </a:rPr>
            <a:t>Andelen har falt fra 1,7 til 1,6%. Det er mye!</a:t>
          </a:r>
          <a:endParaRPr lang="nb-NO" sz="1800"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n-NO" dirty="0">
              <a:latin typeface="Helvetica"/>
            </a:endParaRPr>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81C3C95-0256-EE48-BB1F-6AADE21B4892}" type="datetime1">
              <a:rPr lang="nb-NO" smtClean="0">
                <a:latin typeface="Helvetica"/>
              </a:rPr>
              <a:t>19.02.2019</a:t>
            </a:fld>
            <a:endParaRPr lang="nn-NO" dirty="0">
              <a:latin typeface="Helvetica"/>
            </a:endParaRPr>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n-NO" dirty="0">
              <a:latin typeface="Helvetica"/>
            </a:endParaRPr>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32BF046-C5AF-634E-9205-FCA831C9B300}" type="slidenum">
              <a:rPr lang="nn-NO">
                <a:latin typeface="Helvetica"/>
              </a:rPr>
              <a:pPr>
                <a:defRPr/>
              </a:pPr>
              <a:t>‹#›</a:t>
            </a:fld>
            <a:endParaRPr lang="nn-NO" dirty="0">
              <a:latin typeface="Helvetica"/>
            </a:endParaRPr>
          </a:p>
        </p:txBody>
      </p:sp>
    </p:spTree>
    <p:extLst>
      <p:ext uri="{BB962C8B-B14F-4D97-AF65-F5344CB8AC3E}">
        <p14:creationId xmlns:p14="http://schemas.microsoft.com/office/powerpoint/2010/main" val="1475297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elvetica"/>
              </a:defRPr>
            </a:lvl1pPr>
          </a:lstStyle>
          <a:p>
            <a:pPr>
              <a:defRPr/>
            </a:pPr>
            <a:endParaRPr lang="nn-NO" dirty="0"/>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elvetica"/>
              </a:defRPr>
            </a:lvl1pPr>
          </a:lstStyle>
          <a:p>
            <a:pPr>
              <a:defRPr/>
            </a:pPr>
            <a:fld id="{5BF4C915-0F0F-FA4B-AB36-4EEDD0BE43CC}" type="datetime1">
              <a:rPr lang="nb-NO" smtClean="0"/>
              <a:t>19.02.2019</a:t>
            </a:fld>
            <a:endParaRPr lang="nn-NO" dirty="0"/>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n-NO" noProof="0" smtClean="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n-NO" noProof="0" smtClean="0"/>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elvetica"/>
              </a:defRPr>
            </a:lvl1pPr>
          </a:lstStyle>
          <a:p>
            <a:pPr>
              <a:defRPr/>
            </a:pPr>
            <a:endParaRPr lang="nn-NO" dirty="0"/>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elvetica"/>
              </a:defRPr>
            </a:lvl1pPr>
          </a:lstStyle>
          <a:p>
            <a:pPr>
              <a:defRPr/>
            </a:pPr>
            <a:fld id="{0E25B774-29AC-544F-B92B-F2E34AAD9C98}" type="slidenum">
              <a:rPr lang="nn-NO" smtClean="0"/>
              <a:pPr>
                <a:defRPr/>
              </a:pPr>
              <a:t>‹#›</a:t>
            </a:fld>
            <a:endParaRPr lang="nn-NO" dirty="0"/>
          </a:p>
        </p:txBody>
      </p:sp>
    </p:spTree>
    <p:extLst>
      <p:ext uri="{BB962C8B-B14F-4D97-AF65-F5344CB8AC3E}">
        <p14:creationId xmlns:p14="http://schemas.microsoft.com/office/powerpoint/2010/main" val="93187724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Andelen mottakere har falt blant personer uten innvandringsbakgrunn. Vi kan ikke se andre forklaringer på dette enn at forvaltningen av sosialhjelp er blitt bedre i perioden.</a:t>
            </a:r>
          </a:p>
          <a:p>
            <a:endParaRPr lang="nb-NO" dirty="0"/>
          </a:p>
          <a:p>
            <a:r>
              <a:rPr lang="nb-NO" dirty="0" smtClean="0"/>
              <a:t>Andel mottakere blant innvandrere har økt. Vi vet ikke hvorfor, men dette kan skyldes sammensetningen av innvandrerbefolkningen på landbakgrunn, utdanning, mv. Men man kan også tenke seg at den sterk innstrømningen i 2015 har gjort at kvaliteten på integreringsarbeidet er blitt svekket.</a:t>
            </a:r>
          </a:p>
          <a:p>
            <a:endParaRPr lang="nb-NO" dirty="0"/>
          </a:p>
          <a:p>
            <a:r>
              <a:rPr lang="nb-NO" dirty="0" smtClean="0"/>
              <a:t>Andel mottakere blant norskfødte med innvandringsbakgrunn har holdt seg stabilt lavt. Andelen blant disse ligger lavere enn blant befolkningen uten innvandringsbakgrunn. </a:t>
            </a:r>
            <a:endParaRPr lang="nb-NO" dirty="0"/>
          </a:p>
        </p:txBody>
      </p:sp>
      <p:sp>
        <p:nvSpPr>
          <p:cNvPr id="4" name="Plassholder for lysbildenummer 3"/>
          <p:cNvSpPr>
            <a:spLocks noGrp="1"/>
          </p:cNvSpPr>
          <p:nvPr>
            <p:ph type="sldNum" sz="quarter" idx="10"/>
          </p:nvPr>
        </p:nvSpPr>
        <p:spPr/>
        <p:txBody>
          <a:bodyPr/>
          <a:lstStyle/>
          <a:p>
            <a:pPr>
              <a:defRPr/>
            </a:pPr>
            <a:fld id="{0E25B774-29AC-544F-B92B-F2E34AAD9C98}" type="slidenum">
              <a:rPr lang="nn-NO" smtClean="0"/>
              <a:pPr>
                <a:defRPr/>
              </a:pPr>
              <a:t>3</a:t>
            </a:fld>
            <a:endParaRPr lang="nn-NO" dirty="0"/>
          </a:p>
        </p:txBody>
      </p:sp>
    </p:spTree>
    <p:extLst>
      <p:ext uri="{BB962C8B-B14F-4D97-AF65-F5344CB8AC3E}">
        <p14:creationId xmlns:p14="http://schemas.microsoft.com/office/powerpoint/2010/main" val="77396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Andelen mottakere har falt blant personer uten innvandringsbakgrunn. Vi kan ikke se andre forklaringer på dette enn at forvaltningen av sosialhjelp er blitt bedre i perioden.</a:t>
            </a:r>
          </a:p>
          <a:p>
            <a:endParaRPr lang="nb-NO" dirty="0"/>
          </a:p>
          <a:p>
            <a:r>
              <a:rPr lang="nb-NO" dirty="0" smtClean="0"/>
              <a:t>Andel mottakere blant innvandrere har økt. Vi vet ikke hvorfor, men dette kan skyldes sammensetningen av innvandrerbefolkningen på landbakgrunn, utdanning, mv. Men man kan også tenke seg at den sterk innstrømningen i 2015 har gjort at kvaliteten på integreringsarbeidet er blitt svekket.</a:t>
            </a:r>
          </a:p>
          <a:p>
            <a:endParaRPr lang="nb-NO" dirty="0"/>
          </a:p>
          <a:p>
            <a:r>
              <a:rPr lang="nb-NO" dirty="0" smtClean="0"/>
              <a:t>Andel mottakere blant norskfødte med innvandringsbakgrunn har holdt seg stabilt lavt. Andelen blant disse ligger lavere enn blant befolkningen uten innvandringsbakgrunn. </a:t>
            </a:r>
            <a:endParaRPr lang="nb-NO" dirty="0"/>
          </a:p>
        </p:txBody>
      </p:sp>
      <p:sp>
        <p:nvSpPr>
          <p:cNvPr id="4" name="Plassholder for lysbildenummer 3"/>
          <p:cNvSpPr>
            <a:spLocks noGrp="1"/>
          </p:cNvSpPr>
          <p:nvPr>
            <p:ph type="sldNum" sz="quarter" idx="10"/>
          </p:nvPr>
        </p:nvSpPr>
        <p:spPr/>
        <p:txBody>
          <a:bodyPr/>
          <a:lstStyle/>
          <a:p>
            <a:pPr>
              <a:defRPr/>
            </a:pPr>
            <a:fld id="{0E25B774-29AC-544F-B92B-F2E34AAD9C98}" type="slidenum">
              <a:rPr lang="nn-NO" smtClean="0"/>
              <a:pPr>
                <a:defRPr/>
              </a:pPr>
              <a:t>4</a:t>
            </a:fld>
            <a:endParaRPr lang="nn-NO" dirty="0"/>
          </a:p>
        </p:txBody>
      </p:sp>
    </p:spTree>
    <p:extLst>
      <p:ext uri="{BB962C8B-B14F-4D97-AF65-F5344CB8AC3E}">
        <p14:creationId xmlns:p14="http://schemas.microsoft.com/office/powerpoint/2010/main" val="192302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Stønadsnivået har økt sterkere enn grunnbeløpet i folketrygden.</a:t>
            </a:r>
          </a:p>
          <a:p>
            <a:endParaRPr lang="nb-NO" dirty="0"/>
          </a:p>
          <a:p>
            <a:r>
              <a:rPr lang="nb-NO" dirty="0" smtClean="0"/>
              <a:t>Vi har sett på om dette kan forklares av endring i sammensetning ut fra familiesituasjon (par/enslig, med/uten barn, mv.), men finner ingen slik sammenheng.</a:t>
            </a:r>
          </a:p>
          <a:p>
            <a:endParaRPr lang="nb-NO" dirty="0"/>
          </a:p>
          <a:p>
            <a:r>
              <a:rPr lang="nb-NO" dirty="0" smtClean="0"/>
              <a:t>Spørreundersøkelse blant NAV-ledere tyder på at økte boutgifter og reduksjon av bostøtten (i 2016) kan forklare noe av veksten, men dette er neppe den eneste forklaringen på at stønadsnivået vokser raskere enn lønnsnivået. Deler av denne veksten framstår derfor som uforklart.  </a:t>
            </a:r>
            <a:endParaRPr lang="nb-NO" dirty="0"/>
          </a:p>
        </p:txBody>
      </p:sp>
      <p:sp>
        <p:nvSpPr>
          <p:cNvPr id="4" name="Plassholder for lysbildenummer 3"/>
          <p:cNvSpPr>
            <a:spLocks noGrp="1"/>
          </p:cNvSpPr>
          <p:nvPr>
            <p:ph type="sldNum" sz="quarter" idx="10"/>
          </p:nvPr>
        </p:nvSpPr>
        <p:spPr/>
        <p:txBody>
          <a:bodyPr/>
          <a:lstStyle/>
          <a:p>
            <a:pPr>
              <a:defRPr/>
            </a:pPr>
            <a:fld id="{0E25B774-29AC-544F-B92B-F2E34AAD9C98}" type="slidenum">
              <a:rPr lang="nn-NO" smtClean="0"/>
              <a:pPr>
                <a:defRPr/>
              </a:pPr>
              <a:t>5</a:t>
            </a:fld>
            <a:endParaRPr lang="nn-NO" dirty="0"/>
          </a:p>
        </p:txBody>
      </p:sp>
    </p:spTree>
    <p:extLst>
      <p:ext uri="{BB962C8B-B14F-4D97-AF65-F5344CB8AC3E}">
        <p14:creationId xmlns:p14="http://schemas.microsoft.com/office/powerpoint/2010/main" val="292692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amfunnsanalyse.no"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amfunnsanalyse.no"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sp>
        <p:nvSpPr>
          <p:cNvPr id="20" name="Rektangel 19"/>
          <p:cNvSpPr/>
          <p:nvPr/>
        </p:nvSpPr>
        <p:spPr>
          <a:xfrm>
            <a:off x="0" y="4725144"/>
            <a:ext cx="9144000" cy="21602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schemeClr val="bg1">
                  <a:lumMod val="75000"/>
                </a:schemeClr>
              </a:solidFill>
            </a:endParaRPr>
          </a:p>
        </p:txBody>
      </p:sp>
      <p:sp>
        <p:nvSpPr>
          <p:cNvPr id="7" name="Rektangel 6"/>
          <p:cNvSpPr/>
          <p:nvPr/>
        </p:nvSpPr>
        <p:spPr>
          <a:xfrm>
            <a:off x="0" y="0"/>
            <a:ext cx="9144000" cy="126876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bg1">
                  <a:lumMod val="75000"/>
                </a:schemeClr>
              </a:solidFill>
            </a:endParaRPr>
          </a:p>
        </p:txBody>
      </p:sp>
      <p:pic>
        <p:nvPicPr>
          <p:cNvPr id="9" name="Bilde 8" descr="CF_proba_om oss.jpg"/>
          <p:cNvPicPr>
            <a:picLocks noChangeAspect="1"/>
          </p:cNvPicPr>
          <p:nvPr/>
        </p:nvPicPr>
        <p:blipFill rotWithShape="1">
          <a:blip r:embed="rId2">
            <a:extLst>
              <a:ext uri="{28A0092B-C50C-407E-A947-70E740481C1C}">
                <a14:useLocalDpi xmlns:a14="http://schemas.microsoft.com/office/drawing/2010/main" val="0"/>
              </a:ext>
            </a:extLst>
          </a:blip>
          <a:srcRect l="-46" t="13523" r="46" b="6144"/>
          <a:stretch/>
        </p:blipFill>
        <p:spPr>
          <a:xfrm>
            <a:off x="0" y="1196751"/>
            <a:ext cx="9144000" cy="3671581"/>
          </a:xfrm>
          <a:prstGeom prst="rect">
            <a:avLst/>
          </a:prstGeom>
        </p:spPr>
      </p:pic>
      <p:sp>
        <p:nvSpPr>
          <p:cNvPr id="13" name="TekstSylinder 12"/>
          <p:cNvSpPr txBox="1"/>
          <p:nvPr/>
        </p:nvSpPr>
        <p:spPr>
          <a:xfrm>
            <a:off x="1226656" y="6464774"/>
            <a:ext cx="184666" cy="369332"/>
          </a:xfrm>
          <a:prstGeom prst="rect">
            <a:avLst/>
          </a:prstGeom>
          <a:noFill/>
        </p:spPr>
        <p:txBody>
          <a:bodyPr wrap="none" rtlCol="0">
            <a:spAutoFit/>
          </a:bodyPr>
          <a:lstStyle/>
          <a:p>
            <a:endParaRPr lang="nb-NO"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72200" y="386977"/>
            <a:ext cx="2188096" cy="592963"/>
          </a:xfrm>
          <a:prstGeom prst="rect">
            <a:avLst/>
          </a:prstGeom>
          <a:noFill/>
          <a:ln w="9525">
            <a:noFill/>
            <a:miter lim="800000"/>
            <a:headEnd/>
            <a:tailEnd/>
          </a:ln>
        </p:spPr>
      </p:pic>
      <p:sp>
        <p:nvSpPr>
          <p:cNvPr id="23" name="Tittel 22"/>
          <p:cNvSpPr>
            <a:spLocks noGrp="1"/>
          </p:cNvSpPr>
          <p:nvPr>
            <p:ph type="title"/>
          </p:nvPr>
        </p:nvSpPr>
        <p:spPr>
          <a:xfrm>
            <a:off x="467544" y="5085184"/>
            <a:ext cx="8229600" cy="864096"/>
          </a:xfrm>
        </p:spPr>
        <p:txBody>
          <a:bodyPr/>
          <a:lstStyle>
            <a:lvl1pPr>
              <a:defRPr sz="4000"/>
            </a:lvl1pPr>
          </a:lstStyle>
          <a:p>
            <a:r>
              <a:rPr lang="nb-NO" smtClean="0"/>
              <a:t>Klikk for å redigere tittelstil</a:t>
            </a:r>
            <a:endParaRPr lang="nb-NO" dirty="0"/>
          </a:p>
        </p:txBody>
      </p:sp>
      <p:sp>
        <p:nvSpPr>
          <p:cNvPr id="25" name="Plassholder for tekst 24"/>
          <p:cNvSpPr>
            <a:spLocks noGrp="1"/>
          </p:cNvSpPr>
          <p:nvPr>
            <p:ph type="body" sz="quarter" idx="10"/>
          </p:nvPr>
        </p:nvSpPr>
        <p:spPr>
          <a:xfrm>
            <a:off x="467544" y="5949280"/>
            <a:ext cx="6624637" cy="431800"/>
          </a:xfrm>
        </p:spPr>
        <p:txBody>
          <a:bodyPr/>
          <a:lstStyle>
            <a:lvl1pPr marL="0" indent="0">
              <a:buNone/>
              <a:defRPr/>
            </a:lvl1pPr>
          </a:lstStyle>
          <a:p>
            <a:pPr lvl="0"/>
            <a:r>
              <a:rPr lang="nb-NO" smtClean="0"/>
              <a:t>Klikk for å redigere tekststiler i malen</a:t>
            </a:r>
          </a:p>
        </p:txBody>
      </p:sp>
      <p:pic>
        <p:nvPicPr>
          <p:cNvPr id="10" name="Bilde 9" descr="CF_proba_om oss.jpg"/>
          <p:cNvPicPr>
            <a:picLocks noChangeAspect="1"/>
          </p:cNvPicPr>
          <p:nvPr userDrawn="1"/>
        </p:nvPicPr>
        <p:blipFill rotWithShape="1">
          <a:blip r:embed="rId2">
            <a:extLst>
              <a:ext uri="{28A0092B-C50C-407E-A947-70E740481C1C}">
                <a14:useLocalDpi xmlns:a14="http://schemas.microsoft.com/office/drawing/2010/main" val="0"/>
              </a:ext>
            </a:extLst>
          </a:blip>
          <a:srcRect l="-46" t="13523" r="46" b="6144"/>
          <a:stretch/>
        </p:blipFill>
        <p:spPr>
          <a:xfrm>
            <a:off x="0" y="1196751"/>
            <a:ext cx="9144000" cy="3671581"/>
          </a:xfrm>
          <a:prstGeom prst="rect">
            <a:avLst/>
          </a:prstGeom>
        </p:spPr>
      </p:pic>
      <p:sp>
        <p:nvSpPr>
          <p:cNvPr id="11" name="TekstSylinder 10"/>
          <p:cNvSpPr txBox="1"/>
          <p:nvPr userDrawn="1"/>
        </p:nvSpPr>
        <p:spPr>
          <a:xfrm>
            <a:off x="1226656" y="6464774"/>
            <a:ext cx="184666" cy="369332"/>
          </a:xfrm>
          <a:prstGeom prst="rect">
            <a:avLst/>
          </a:prstGeom>
          <a:noFill/>
        </p:spPr>
        <p:txBody>
          <a:bodyPr wrap="none" rtlCol="0">
            <a:spAutoFit/>
          </a:bodyPr>
          <a:lstStyle/>
          <a:p>
            <a:endParaRPr lang="nb-NO" dirty="0"/>
          </a:p>
        </p:txBody>
      </p:sp>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372200" y="386977"/>
            <a:ext cx="2188096" cy="5929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n-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akside">
    <p:bg>
      <p:bgPr>
        <a:solidFill>
          <a:schemeClr val="bg1">
            <a:lumMod val="85000"/>
          </a:schemeClr>
        </a:solidFill>
        <a:effectLst/>
      </p:bgPr>
    </p:bg>
    <p:spTree>
      <p:nvGrpSpPr>
        <p:cNvPr id="1" name=""/>
        <p:cNvGrpSpPr/>
        <p:nvPr/>
      </p:nvGrpSpPr>
      <p:grpSpPr>
        <a:xfrm>
          <a:off x="0" y="0"/>
          <a:ext cx="0" cy="0"/>
          <a:chOff x="0" y="0"/>
          <a:chExt cx="0" cy="0"/>
        </a:xfrm>
      </p:grpSpPr>
      <p:sp>
        <p:nvSpPr>
          <p:cNvPr id="10" name="Rektangel 9"/>
          <p:cNvSpPr/>
          <p:nvPr/>
        </p:nvSpPr>
        <p:spPr>
          <a:xfrm>
            <a:off x="0" y="0"/>
            <a:ext cx="9144000" cy="587727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bg1">
                  <a:lumMod val="75000"/>
                </a:schemeClr>
              </a:solidFill>
            </a:endParaRPr>
          </a:p>
        </p:txBody>
      </p:sp>
      <p:sp>
        <p:nvSpPr>
          <p:cNvPr id="11" name="Rektangel 10"/>
          <p:cNvSpPr/>
          <p:nvPr/>
        </p:nvSpPr>
        <p:spPr>
          <a:xfrm>
            <a:off x="0" y="6237312"/>
            <a:ext cx="9144000" cy="64807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bg1">
                  <a:lumMod val="75000"/>
                </a:schemeClr>
              </a:solidFill>
            </a:endParaRPr>
          </a:p>
        </p:txBody>
      </p:sp>
      <p:sp>
        <p:nvSpPr>
          <p:cNvPr id="7" name="TekstSylinder 4"/>
          <p:cNvSpPr txBox="1">
            <a:spLocks noChangeArrowheads="1"/>
          </p:cNvSpPr>
          <p:nvPr/>
        </p:nvSpPr>
        <p:spPr bwMode="auto">
          <a:xfrm>
            <a:off x="6012160" y="6381328"/>
            <a:ext cx="2664296" cy="184666"/>
          </a:xfrm>
          <a:prstGeom prst="rect">
            <a:avLst/>
          </a:prstGeom>
          <a:noFill/>
          <a:ln w="9525">
            <a:noFill/>
            <a:miter lim="800000"/>
            <a:headEnd/>
            <a:tailEnd/>
          </a:ln>
        </p:spPr>
        <p:txBody>
          <a:bodyPr wrap="square" lIns="0" tIns="0" rIns="0" bIns="0">
            <a:prstTxWarp prst="textNoShape">
              <a:avLst/>
            </a:prstTxWarp>
            <a:spAutoFit/>
          </a:bodyPr>
          <a:lstStyle/>
          <a:p>
            <a:pPr algn="r"/>
            <a:r>
              <a:rPr lang="nb-NO" sz="1200" dirty="0" smtClean="0">
                <a:solidFill>
                  <a:srgbClr val="0092A6"/>
                </a:solidFill>
                <a:latin typeface="Helvetica"/>
                <a:hlinkClick r:id="rId2"/>
              </a:rPr>
              <a:t>www.proba.no</a:t>
            </a:r>
            <a:r>
              <a:rPr lang="nb-NO" sz="1200" dirty="0" smtClean="0">
                <a:solidFill>
                  <a:srgbClr val="0092A6"/>
                </a:solidFill>
                <a:latin typeface="Helvetica"/>
              </a:rPr>
              <a:t> </a:t>
            </a:r>
            <a:endParaRPr lang="nn-NO" sz="1200" dirty="0">
              <a:solidFill>
                <a:srgbClr val="0092A6"/>
              </a:solidFill>
              <a:latin typeface="Helvetica"/>
            </a:endParaRPr>
          </a:p>
        </p:txBody>
      </p:sp>
      <p:sp>
        <p:nvSpPr>
          <p:cNvPr id="8" name="TekstSylinder 4"/>
          <p:cNvSpPr txBox="1">
            <a:spLocks noChangeArrowheads="1"/>
          </p:cNvSpPr>
          <p:nvPr/>
        </p:nvSpPr>
        <p:spPr bwMode="auto">
          <a:xfrm>
            <a:off x="539552" y="6381328"/>
            <a:ext cx="4320480" cy="184666"/>
          </a:xfrm>
          <a:prstGeom prst="rect">
            <a:avLst/>
          </a:prstGeom>
          <a:noFill/>
          <a:ln w="9525">
            <a:noFill/>
            <a:miter lim="800000"/>
            <a:headEnd/>
            <a:tailEnd/>
          </a:ln>
        </p:spPr>
        <p:txBody>
          <a:bodyPr wrap="square" lIns="0" tIns="0" rIns="0" bIns="0">
            <a:prstTxWarp prst="textNoShape">
              <a:avLst/>
            </a:prstTxWarp>
            <a:spAutoFit/>
          </a:bodyPr>
          <a:lstStyle/>
          <a:p>
            <a:r>
              <a:rPr lang="en-GB" sz="1200" dirty="0" err="1">
                <a:solidFill>
                  <a:srgbClr val="404040"/>
                </a:solidFill>
                <a:latin typeface="Helvetica"/>
              </a:rPr>
              <a:t>Proba</a:t>
            </a:r>
            <a:r>
              <a:rPr lang="en-GB" sz="1200" dirty="0">
                <a:solidFill>
                  <a:srgbClr val="404040"/>
                </a:solidFill>
                <a:latin typeface="Helvetica"/>
              </a:rPr>
              <a:t> </a:t>
            </a:r>
            <a:r>
              <a:rPr lang="en-GB" sz="1200" dirty="0" smtClean="0">
                <a:solidFill>
                  <a:srgbClr val="404040"/>
                </a:solidFill>
                <a:latin typeface="Helvetica"/>
              </a:rPr>
              <a:t>AS  |  </a:t>
            </a:r>
            <a:r>
              <a:rPr lang="en-GB" sz="1200" dirty="0" err="1" smtClean="0">
                <a:solidFill>
                  <a:srgbClr val="404040"/>
                </a:solidFill>
                <a:latin typeface="Helvetica"/>
              </a:rPr>
              <a:t>Øvre</a:t>
            </a:r>
            <a:r>
              <a:rPr lang="en-GB" sz="1200" dirty="0" smtClean="0">
                <a:solidFill>
                  <a:srgbClr val="404040"/>
                </a:solidFill>
                <a:latin typeface="Helvetica"/>
              </a:rPr>
              <a:t> </a:t>
            </a:r>
            <a:r>
              <a:rPr lang="en-GB" sz="1200" dirty="0" err="1" smtClean="0">
                <a:solidFill>
                  <a:srgbClr val="404040"/>
                </a:solidFill>
                <a:latin typeface="Helvetica"/>
              </a:rPr>
              <a:t>Vollgate</a:t>
            </a:r>
            <a:r>
              <a:rPr lang="en-GB" sz="1200" dirty="0" smtClean="0">
                <a:solidFill>
                  <a:srgbClr val="404040"/>
                </a:solidFill>
                <a:latin typeface="Helvetica"/>
              </a:rPr>
              <a:t> 6  |  </a:t>
            </a:r>
            <a:r>
              <a:rPr lang="en-GB" sz="1200" dirty="0">
                <a:solidFill>
                  <a:srgbClr val="404040"/>
                </a:solidFill>
                <a:latin typeface="Helvetica"/>
              </a:rPr>
              <a:t>0158 </a:t>
            </a:r>
            <a:r>
              <a:rPr lang="en-GB" sz="1200" dirty="0" smtClean="0">
                <a:solidFill>
                  <a:srgbClr val="404040"/>
                </a:solidFill>
                <a:latin typeface="Helvetica"/>
              </a:rPr>
              <a:t>Oslo</a:t>
            </a:r>
            <a:endParaRPr lang="nn-NO" sz="1200" dirty="0">
              <a:solidFill>
                <a:srgbClr val="404040"/>
              </a:solidFill>
              <a:latin typeface="Helvetica"/>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47864" y="2997739"/>
            <a:ext cx="2188096" cy="592963"/>
          </a:xfrm>
          <a:prstGeom prst="rect">
            <a:avLst/>
          </a:prstGeom>
          <a:noFill/>
          <a:ln w="9525">
            <a:noFill/>
            <a:miter lim="800000"/>
            <a:headEnd/>
            <a:tailEnd/>
          </a:ln>
        </p:spPr>
      </p:pic>
      <p:sp>
        <p:nvSpPr>
          <p:cNvPr id="9" name="Rektangel 8"/>
          <p:cNvSpPr/>
          <p:nvPr userDrawn="1"/>
        </p:nvSpPr>
        <p:spPr>
          <a:xfrm>
            <a:off x="0" y="0"/>
            <a:ext cx="9144000" cy="587727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bg1">
                  <a:lumMod val="75000"/>
                </a:schemeClr>
              </a:solidFill>
            </a:endParaRPr>
          </a:p>
        </p:txBody>
      </p:sp>
      <p:sp>
        <p:nvSpPr>
          <p:cNvPr id="12" name="Rektangel 11"/>
          <p:cNvSpPr/>
          <p:nvPr userDrawn="1"/>
        </p:nvSpPr>
        <p:spPr>
          <a:xfrm>
            <a:off x="0" y="6237312"/>
            <a:ext cx="9144000" cy="64807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bg1">
                  <a:lumMod val="75000"/>
                </a:schemeClr>
              </a:solidFill>
            </a:endParaRPr>
          </a:p>
        </p:txBody>
      </p:sp>
      <p:sp>
        <p:nvSpPr>
          <p:cNvPr id="13" name="TekstSylinder 4"/>
          <p:cNvSpPr txBox="1">
            <a:spLocks noChangeArrowheads="1"/>
          </p:cNvSpPr>
          <p:nvPr userDrawn="1"/>
        </p:nvSpPr>
        <p:spPr bwMode="auto">
          <a:xfrm>
            <a:off x="6012160" y="6381328"/>
            <a:ext cx="2664296" cy="184666"/>
          </a:xfrm>
          <a:prstGeom prst="rect">
            <a:avLst/>
          </a:prstGeom>
          <a:noFill/>
          <a:ln w="9525">
            <a:noFill/>
            <a:miter lim="800000"/>
            <a:headEnd/>
            <a:tailEnd/>
          </a:ln>
        </p:spPr>
        <p:txBody>
          <a:bodyPr wrap="square" lIns="0" tIns="0" rIns="0" bIns="0">
            <a:prstTxWarp prst="textNoShape">
              <a:avLst/>
            </a:prstTxWarp>
            <a:spAutoFit/>
          </a:bodyPr>
          <a:lstStyle/>
          <a:p>
            <a:pPr algn="r"/>
            <a:r>
              <a:rPr lang="nb-NO" sz="1200" dirty="0" smtClean="0">
                <a:solidFill>
                  <a:srgbClr val="0092A6"/>
                </a:solidFill>
                <a:latin typeface="Helvetica"/>
                <a:hlinkClick r:id="rId2"/>
              </a:rPr>
              <a:t>www.proba.no</a:t>
            </a:r>
            <a:r>
              <a:rPr lang="nb-NO" sz="1200" dirty="0" smtClean="0">
                <a:solidFill>
                  <a:srgbClr val="0092A6"/>
                </a:solidFill>
                <a:latin typeface="Helvetica"/>
              </a:rPr>
              <a:t> </a:t>
            </a:r>
            <a:endParaRPr lang="nn-NO" sz="1200" dirty="0">
              <a:solidFill>
                <a:srgbClr val="0092A6"/>
              </a:solidFill>
              <a:latin typeface="Helvetica"/>
            </a:endParaRPr>
          </a:p>
        </p:txBody>
      </p:sp>
      <p:sp>
        <p:nvSpPr>
          <p:cNvPr id="14" name="TekstSylinder 4"/>
          <p:cNvSpPr txBox="1">
            <a:spLocks noChangeArrowheads="1"/>
          </p:cNvSpPr>
          <p:nvPr userDrawn="1"/>
        </p:nvSpPr>
        <p:spPr bwMode="auto">
          <a:xfrm>
            <a:off x="539552" y="6381328"/>
            <a:ext cx="4320480" cy="184666"/>
          </a:xfrm>
          <a:prstGeom prst="rect">
            <a:avLst/>
          </a:prstGeom>
          <a:noFill/>
          <a:ln w="9525">
            <a:noFill/>
            <a:miter lim="800000"/>
            <a:headEnd/>
            <a:tailEnd/>
          </a:ln>
        </p:spPr>
        <p:txBody>
          <a:bodyPr wrap="square" lIns="0" tIns="0" rIns="0" bIns="0">
            <a:prstTxWarp prst="textNoShape">
              <a:avLst/>
            </a:prstTxWarp>
            <a:spAutoFit/>
          </a:bodyPr>
          <a:lstStyle/>
          <a:p>
            <a:r>
              <a:rPr lang="en-GB" sz="1200" dirty="0" err="1">
                <a:solidFill>
                  <a:srgbClr val="404040"/>
                </a:solidFill>
                <a:latin typeface="Helvetica"/>
              </a:rPr>
              <a:t>Proba</a:t>
            </a:r>
            <a:r>
              <a:rPr lang="en-GB" sz="1200" dirty="0">
                <a:solidFill>
                  <a:srgbClr val="404040"/>
                </a:solidFill>
                <a:latin typeface="Helvetica"/>
              </a:rPr>
              <a:t> </a:t>
            </a:r>
            <a:r>
              <a:rPr lang="en-GB" sz="1200" dirty="0" smtClean="0">
                <a:solidFill>
                  <a:srgbClr val="404040"/>
                </a:solidFill>
                <a:latin typeface="Helvetica"/>
              </a:rPr>
              <a:t>AS  |  </a:t>
            </a:r>
            <a:r>
              <a:rPr lang="en-GB" sz="1200" dirty="0" err="1" smtClean="0">
                <a:solidFill>
                  <a:srgbClr val="404040"/>
                </a:solidFill>
                <a:latin typeface="Helvetica"/>
              </a:rPr>
              <a:t>Øvre</a:t>
            </a:r>
            <a:r>
              <a:rPr lang="en-GB" sz="1200" dirty="0" smtClean="0">
                <a:solidFill>
                  <a:srgbClr val="404040"/>
                </a:solidFill>
                <a:latin typeface="Helvetica"/>
              </a:rPr>
              <a:t> </a:t>
            </a:r>
            <a:r>
              <a:rPr lang="en-GB" sz="1200" dirty="0" err="1" smtClean="0">
                <a:solidFill>
                  <a:srgbClr val="404040"/>
                </a:solidFill>
                <a:latin typeface="Helvetica"/>
              </a:rPr>
              <a:t>Vollgate</a:t>
            </a:r>
            <a:r>
              <a:rPr lang="en-GB" sz="1200" dirty="0" smtClean="0">
                <a:solidFill>
                  <a:srgbClr val="404040"/>
                </a:solidFill>
                <a:latin typeface="Helvetica"/>
              </a:rPr>
              <a:t> 6  |  </a:t>
            </a:r>
            <a:r>
              <a:rPr lang="en-GB" sz="1200" dirty="0">
                <a:solidFill>
                  <a:srgbClr val="404040"/>
                </a:solidFill>
                <a:latin typeface="Helvetica"/>
              </a:rPr>
              <a:t>0158 </a:t>
            </a:r>
            <a:r>
              <a:rPr lang="en-GB" sz="1200" dirty="0" smtClean="0">
                <a:solidFill>
                  <a:srgbClr val="404040"/>
                </a:solidFill>
                <a:latin typeface="Helvetica"/>
              </a:rPr>
              <a:t>Oslo</a:t>
            </a:r>
            <a:endParaRPr lang="nn-NO" sz="1200" dirty="0">
              <a:solidFill>
                <a:srgbClr val="404040"/>
              </a:solidFill>
              <a:latin typeface="Helvetica"/>
            </a:endParaRPr>
          </a:p>
        </p:txBody>
      </p:sp>
      <p:pic>
        <p:nvPicPr>
          <p:cNvPr id="15" name="Picture 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347864" y="2997739"/>
            <a:ext cx="2188096" cy="592963"/>
          </a:xfrm>
          <a:prstGeom prst="rect">
            <a:avLst/>
          </a:prstGeom>
          <a:noFill/>
          <a:ln w="9525">
            <a:noFill/>
            <a:miter lim="800000"/>
            <a:headEnd/>
            <a:tailEnd/>
          </a:ln>
        </p:spPr>
      </p:pic>
    </p:spTree>
    <p:extLst>
      <p:ext uri="{BB962C8B-B14F-4D97-AF65-F5344CB8AC3E}">
        <p14:creationId xmlns:p14="http://schemas.microsoft.com/office/powerpoint/2010/main" val="677932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20" name="Rektangel 19"/>
          <p:cNvSpPr/>
          <p:nvPr userDrawn="1"/>
        </p:nvSpPr>
        <p:spPr>
          <a:xfrm>
            <a:off x="0" y="4725144"/>
            <a:ext cx="9144000" cy="21602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schemeClr val="bg1">
                  <a:lumMod val="75000"/>
                </a:schemeClr>
              </a:solidFill>
            </a:endParaRPr>
          </a:p>
        </p:txBody>
      </p:sp>
      <p:sp>
        <p:nvSpPr>
          <p:cNvPr id="7" name="Rektangel 6"/>
          <p:cNvSpPr/>
          <p:nvPr userDrawn="1"/>
        </p:nvSpPr>
        <p:spPr>
          <a:xfrm>
            <a:off x="0" y="0"/>
            <a:ext cx="9144000" cy="126876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bg1">
                  <a:lumMod val="75000"/>
                </a:schemeClr>
              </a:solidFill>
            </a:endParaRPr>
          </a:p>
        </p:txBody>
      </p:sp>
      <p:pic>
        <p:nvPicPr>
          <p:cNvPr id="9" name="Bilde 8" descr="CF_proba_om oss.jpg"/>
          <p:cNvPicPr>
            <a:picLocks noChangeAspect="1"/>
          </p:cNvPicPr>
          <p:nvPr userDrawn="1"/>
        </p:nvPicPr>
        <p:blipFill rotWithShape="1">
          <a:blip r:embed="rId2">
            <a:extLst>
              <a:ext uri="{28A0092B-C50C-407E-A947-70E740481C1C}">
                <a14:useLocalDpi xmlns:a14="http://schemas.microsoft.com/office/drawing/2010/main" val="0"/>
              </a:ext>
            </a:extLst>
          </a:blip>
          <a:srcRect l="-46" t="13523" r="46" b="6144"/>
          <a:stretch/>
        </p:blipFill>
        <p:spPr>
          <a:xfrm>
            <a:off x="0" y="1196751"/>
            <a:ext cx="9144000" cy="3671581"/>
          </a:xfrm>
          <a:prstGeom prst="rect">
            <a:avLst/>
          </a:prstGeom>
        </p:spPr>
      </p:pic>
      <p:sp>
        <p:nvSpPr>
          <p:cNvPr id="13" name="TekstSylinder 12"/>
          <p:cNvSpPr txBox="1"/>
          <p:nvPr userDrawn="1"/>
        </p:nvSpPr>
        <p:spPr>
          <a:xfrm>
            <a:off x="1226656" y="6464774"/>
            <a:ext cx="184666" cy="369332"/>
          </a:xfrm>
          <a:prstGeom prst="rect">
            <a:avLst/>
          </a:prstGeom>
          <a:noFill/>
        </p:spPr>
        <p:txBody>
          <a:bodyPr wrap="none" rtlCol="0">
            <a:spAutoFit/>
          </a:bodyPr>
          <a:lstStyle/>
          <a:p>
            <a:endParaRPr lang="nb-NO" dirty="0"/>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372200" y="386977"/>
            <a:ext cx="2188096" cy="592963"/>
          </a:xfrm>
          <a:prstGeom prst="rect">
            <a:avLst/>
          </a:prstGeom>
          <a:noFill/>
          <a:ln w="9525">
            <a:noFill/>
            <a:miter lim="800000"/>
            <a:headEnd/>
            <a:tailEnd/>
          </a:ln>
        </p:spPr>
      </p:pic>
      <p:sp>
        <p:nvSpPr>
          <p:cNvPr id="23" name="Tittel 22"/>
          <p:cNvSpPr>
            <a:spLocks noGrp="1"/>
          </p:cNvSpPr>
          <p:nvPr>
            <p:ph type="title"/>
          </p:nvPr>
        </p:nvSpPr>
        <p:spPr>
          <a:xfrm>
            <a:off x="467544" y="5085184"/>
            <a:ext cx="8229600" cy="864096"/>
          </a:xfrm>
        </p:spPr>
        <p:txBody>
          <a:bodyPr/>
          <a:lstStyle>
            <a:lvl1pPr>
              <a:defRPr sz="4000"/>
            </a:lvl1pPr>
          </a:lstStyle>
          <a:p>
            <a:r>
              <a:rPr lang="nb-NO" smtClean="0"/>
              <a:t>Klikk for å redigere tittelstil</a:t>
            </a:r>
            <a:endParaRPr lang="nb-NO" dirty="0"/>
          </a:p>
        </p:txBody>
      </p:sp>
      <p:sp>
        <p:nvSpPr>
          <p:cNvPr id="25" name="Plassholder for tekst 24"/>
          <p:cNvSpPr>
            <a:spLocks noGrp="1"/>
          </p:cNvSpPr>
          <p:nvPr>
            <p:ph type="body" sz="quarter" idx="10"/>
          </p:nvPr>
        </p:nvSpPr>
        <p:spPr>
          <a:xfrm>
            <a:off x="467544" y="5949280"/>
            <a:ext cx="6624637" cy="431800"/>
          </a:xfrm>
        </p:spPr>
        <p:txBody>
          <a:bodyPr/>
          <a:lstStyle>
            <a:lvl1pPr marL="0" indent="0">
              <a:buNone/>
              <a:defRPr/>
            </a:lvl1pPr>
          </a:lstStyle>
          <a:p>
            <a:pPr lvl="0"/>
            <a:r>
              <a:rPr lang="nb-NO" smtClean="0"/>
              <a:t>Klikk for å redigere tekststiler i malen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kside">
    <p:bg>
      <p:bgPr>
        <a:solidFill>
          <a:schemeClr val="bg1">
            <a:lumMod val="85000"/>
          </a:schemeClr>
        </a:solidFill>
        <a:effectLst/>
      </p:bgPr>
    </p:bg>
    <p:spTree>
      <p:nvGrpSpPr>
        <p:cNvPr id="1" name=""/>
        <p:cNvGrpSpPr/>
        <p:nvPr/>
      </p:nvGrpSpPr>
      <p:grpSpPr>
        <a:xfrm>
          <a:off x="0" y="0"/>
          <a:ext cx="0" cy="0"/>
          <a:chOff x="0" y="0"/>
          <a:chExt cx="0" cy="0"/>
        </a:xfrm>
      </p:grpSpPr>
      <p:sp>
        <p:nvSpPr>
          <p:cNvPr id="10" name="Rektangel 9"/>
          <p:cNvSpPr/>
          <p:nvPr userDrawn="1"/>
        </p:nvSpPr>
        <p:spPr>
          <a:xfrm>
            <a:off x="0" y="0"/>
            <a:ext cx="9144000" cy="587727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bg1">
                  <a:lumMod val="75000"/>
                </a:schemeClr>
              </a:solidFill>
            </a:endParaRPr>
          </a:p>
        </p:txBody>
      </p:sp>
      <p:sp>
        <p:nvSpPr>
          <p:cNvPr id="11" name="Rektangel 10"/>
          <p:cNvSpPr/>
          <p:nvPr userDrawn="1"/>
        </p:nvSpPr>
        <p:spPr>
          <a:xfrm>
            <a:off x="0" y="6237312"/>
            <a:ext cx="9144000" cy="64807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bg1">
                  <a:lumMod val="75000"/>
                </a:schemeClr>
              </a:solidFill>
            </a:endParaRPr>
          </a:p>
        </p:txBody>
      </p:sp>
      <p:sp>
        <p:nvSpPr>
          <p:cNvPr id="7" name="TekstSylinder 4"/>
          <p:cNvSpPr txBox="1">
            <a:spLocks noChangeArrowheads="1"/>
          </p:cNvSpPr>
          <p:nvPr userDrawn="1"/>
        </p:nvSpPr>
        <p:spPr bwMode="auto">
          <a:xfrm>
            <a:off x="6012160" y="6381328"/>
            <a:ext cx="2664296" cy="184666"/>
          </a:xfrm>
          <a:prstGeom prst="rect">
            <a:avLst/>
          </a:prstGeom>
          <a:noFill/>
          <a:ln w="9525">
            <a:noFill/>
            <a:miter lim="800000"/>
            <a:headEnd/>
            <a:tailEnd/>
          </a:ln>
        </p:spPr>
        <p:txBody>
          <a:bodyPr wrap="square" lIns="0" tIns="0" rIns="0" bIns="0">
            <a:prstTxWarp prst="textNoShape">
              <a:avLst/>
            </a:prstTxWarp>
            <a:spAutoFit/>
          </a:bodyPr>
          <a:lstStyle/>
          <a:p>
            <a:pPr algn="r"/>
            <a:r>
              <a:rPr lang="nb-NO" sz="1200" dirty="0" smtClean="0">
                <a:solidFill>
                  <a:srgbClr val="0092A6"/>
                </a:solidFill>
                <a:latin typeface="Helvetica"/>
                <a:hlinkClick r:id="rId2"/>
              </a:rPr>
              <a:t>www.proba.no</a:t>
            </a:r>
            <a:r>
              <a:rPr lang="nb-NO" sz="1200" dirty="0" smtClean="0">
                <a:solidFill>
                  <a:srgbClr val="0092A6"/>
                </a:solidFill>
                <a:latin typeface="Helvetica"/>
              </a:rPr>
              <a:t> </a:t>
            </a:r>
            <a:endParaRPr lang="nn-NO" sz="1200" dirty="0">
              <a:solidFill>
                <a:srgbClr val="0092A6"/>
              </a:solidFill>
              <a:latin typeface="Helvetica"/>
            </a:endParaRPr>
          </a:p>
        </p:txBody>
      </p:sp>
      <p:sp>
        <p:nvSpPr>
          <p:cNvPr id="8" name="TekstSylinder 4"/>
          <p:cNvSpPr txBox="1">
            <a:spLocks noChangeArrowheads="1"/>
          </p:cNvSpPr>
          <p:nvPr userDrawn="1"/>
        </p:nvSpPr>
        <p:spPr bwMode="auto">
          <a:xfrm>
            <a:off x="539552" y="6381328"/>
            <a:ext cx="4320480" cy="184666"/>
          </a:xfrm>
          <a:prstGeom prst="rect">
            <a:avLst/>
          </a:prstGeom>
          <a:noFill/>
          <a:ln w="9525">
            <a:noFill/>
            <a:miter lim="800000"/>
            <a:headEnd/>
            <a:tailEnd/>
          </a:ln>
        </p:spPr>
        <p:txBody>
          <a:bodyPr wrap="square" lIns="0" tIns="0" rIns="0" bIns="0">
            <a:prstTxWarp prst="textNoShape">
              <a:avLst/>
            </a:prstTxWarp>
            <a:spAutoFit/>
          </a:bodyPr>
          <a:lstStyle/>
          <a:p>
            <a:r>
              <a:rPr lang="en-GB" sz="1200" dirty="0" err="1">
                <a:solidFill>
                  <a:srgbClr val="404040"/>
                </a:solidFill>
                <a:latin typeface="Helvetica"/>
              </a:rPr>
              <a:t>Proba</a:t>
            </a:r>
            <a:r>
              <a:rPr lang="en-GB" sz="1200" dirty="0">
                <a:solidFill>
                  <a:srgbClr val="404040"/>
                </a:solidFill>
                <a:latin typeface="Helvetica"/>
              </a:rPr>
              <a:t> </a:t>
            </a:r>
            <a:r>
              <a:rPr lang="en-GB" sz="1200" dirty="0" smtClean="0">
                <a:solidFill>
                  <a:srgbClr val="404040"/>
                </a:solidFill>
                <a:latin typeface="Helvetica"/>
              </a:rPr>
              <a:t>AS  |  </a:t>
            </a:r>
            <a:r>
              <a:rPr lang="en-GB" sz="1200" dirty="0" err="1" smtClean="0">
                <a:solidFill>
                  <a:srgbClr val="404040"/>
                </a:solidFill>
                <a:latin typeface="Helvetica"/>
              </a:rPr>
              <a:t>Øvre</a:t>
            </a:r>
            <a:r>
              <a:rPr lang="en-GB" sz="1200" dirty="0" smtClean="0">
                <a:solidFill>
                  <a:srgbClr val="404040"/>
                </a:solidFill>
                <a:latin typeface="Helvetica"/>
              </a:rPr>
              <a:t> </a:t>
            </a:r>
            <a:r>
              <a:rPr lang="en-GB" sz="1200" dirty="0" err="1" smtClean="0">
                <a:solidFill>
                  <a:srgbClr val="404040"/>
                </a:solidFill>
                <a:latin typeface="Helvetica"/>
              </a:rPr>
              <a:t>Vollgate</a:t>
            </a:r>
            <a:r>
              <a:rPr lang="en-GB" sz="1200" dirty="0" smtClean="0">
                <a:solidFill>
                  <a:srgbClr val="404040"/>
                </a:solidFill>
                <a:latin typeface="Helvetica"/>
              </a:rPr>
              <a:t> 6  |  </a:t>
            </a:r>
            <a:r>
              <a:rPr lang="en-GB" sz="1200" dirty="0">
                <a:solidFill>
                  <a:srgbClr val="404040"/>
                </a:solidFill>
                <a:latin typeface="Helvetica"/>
              </a:rPr>
              <a:t>0158 </a:t>
            </a:r>
            <a:r>
              <a:rPr lang="en-GB" sz="1200" dirty="0" smtClean="0">
                <a:solidFill>
                  <a:srgbClr val="404040"/>
                </a:solidFill>
                <a:latin typeface="Helvetica"/>
              </a:rPr>
              <a:t>Oslo</a:t>
            </a:r>
            <a:endParaRPr lang="nn-NO" sz="1200" dirty="0">
              <a:solidFill>
                <a:srgbClr val="404040"/>
              </a:solidFill>
              <a:latin typeface="Helvetica"/>
            </a:endParaRPr>
          </a:p>
        </p:txBody>
      </p:sp>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347864" y="2997739"/>
            <a:ext cx="2188096" cy="592963"/>
          </a:xfrm>
          <a:prstGeom prst="rect">
            <a:avLst/>
          </a:prstGeom>
          <a:noFill/>
          <a:ln w="9525">
            <a:noFill/>
            <a:miter lim="800000"/>
            <a:headEnd/>
            <a:tailEnd/>
          </a:ln>
        </p:spPr>
      </p:pic>
    </p:spTree>
    <p:extLst>
      <p:ext uri="{BB962C8B-B14F-4D97-AF65-F5344CB8AC3E}">
        <p14:creationId xmlns:p14="http://schemas.microsoft.com/office/powerpoint/2010/main" val="67793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l">
              <a:defRPr sz="3600">
                <a:solidFill>
                  <a:schemeClr val="bg2">
                    <a:lumMod val="75000"/>
                  </a:schemeClr>
                </a:solidFill>
              </a:defRPr>
            </a:lvl1pPr>
          </a:lstStyle>
          <a:p>
            <a:r>
              <a:rPr lang="nb-NO" smtClean="0"/>
              <a:t>Klikk for å redigere tittelstil</a:t>
            </a:r>
            <a:endParaRPr lang="nn-NO" dirty="0"/>
          </a:p>
        </p:txBody>
      </p:sp>
      <p:sp>
        <p:nvSpPr>
          <p:cNvPr id="3" name="Plassholder for innhold 2"/>
          <p:cNvSpPr>
            <a:spLocks noGrp="1"/>
          </p:cNvSpPr>
          <p:nvPr>
            <p:ph idx="1"/>
          </p:nvPr>
        </p:nvSpPr>
        <p:spPr/>
        <p:txBody>
          <a:bodyPr/>
          <a:lstStyle>
            <a:lvl1pPr>
              <a:defRPr sz="2400">
                <a:solidFill>
                  <a:srgbClr val="606060"/>
                </a:solidFill>
              </a:defRPr>
            </a:lvl1pPr>
            <a:lvl2pPr>
              <a:defRPr sz="2000">
                <a:solidFill>
                  <a:srgbClr val="606060"/>
                </a:solidFill>
              </a:defRPr>
            </a:lvl2pPr>
            <a:lvl3pPr>
              <a:defRPr sz="1800">
                <a:solidFill>
                  <a:srgbClr val="606060"/>
                </a:solidFill>
              </a:defRPr>
            </a:lvl3pPr>
            <a:lvl4pPr>
              <a:defRPr sz="1600">
                <a:solidFill>
                  <a:srgbClr val="606060"/>
                </a:solidFill>
              </a:defRPr>
            </a:lvl4pPr>
            <a:lvl5pPr>
              <a:defRPr>
                <a:solidFill>
                  <a:srgbClr val="606060"/>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dirty="0"/>
          </a:p>
        </p:txBody>
      </p:sp>
      <p:sp>
        <p:nvSpPr>
          <p:cNvPr id="3" name="Plassholder for innhold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4" name="Plassholder for innhold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n-NO" dirty="0"/>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dirty="0"/>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n-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dirty="0"/>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n-NO"/>
          </a:p>
        </p:txBody>
      </p:sp>
      <p:sp>
        <p:nvSpPr>
          <p:cNvPr id="3" name="Plassholder for bilde 2"/>
          <p:cNvSpPr>
            <a:spLocks noGrp="1"/>
          </p:cNvSpPr>
          <p:nvPr>
            <p:ph type="pic" idx="1"/>
          </p:nvPr>
        </p:nvSpPr>
        <p:spPr>
          <a:xfrm>
            <a:off x="1792288" y="1268759"/>
            <a:ext cx="5486400" cy="3458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Dra bildet til plassholderen eller klikk ikonet for å legge til</a:t>
            </a:r>
            <a:endParaRPr lang="nn-NO" noProof="0" smtClean="0"/>
          </a:p>
        </p:txBody>
      </p:sp>
      <p:sp>
        <p:nvSpPr>
          <p:cNvPr id="4" name="Plassholder for tekst 3"/>
          <p:cNvSpPr>
            <a:spLocks noGrp="1"/>
          </p:cNvSpPr>
          <p:nvPr>
            <p:ph type="body" sz="half" idx="2"/>
          </p:nvPr>
        </p:nvSpPr>
        <p:spPr>
          <a:xfrm>
            <a:off x="1792288" y="5367338"/>
            <a:ext cx="54864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7544" y="188640"/>
            <a:ext cx="8229600" cy="922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dirty="0" smtClean="0"/>
              <a:t>Klikk for å redigere tittelstil</a:t>
            </a:r>
            <a:endParaRPr lang="nb-NO" dirty="0"/>
          </a:p>
        </p:txBody>
      </p:sp>
      <p:sp>
        <p:nvSpPr>
          <p:cNvPr id="1027" name="Rectangle 3"/>
          <p:cNvSpPr>
            <a:spLocks noGrp="1" noChangeArrowheads="1"/>
          </p:cNvSpPr>
          <p:nvPr>
            <p:ph type="body" idx="1"/>
          </p:nvPr>
        </p:nvSpPr>
        <p:spPr bwMode="auto">
          <a:xfrm>
            <a:off x="457200" y="1340769"/>
            <a:ext cx="8229600" cy="4680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p:txBody>
      </p:sp>
      <p:cxnSp>
        <p:nvCxnSpPr>
          <p:cNvPr id="7" name="Rett linje 6"/>
          <p:cNvCxnSpPr/>
          <p:nvPr/>
        </p:nvCxnSpPr>
        <p:spPr>
          <a:xfrm>
            <a:off x="467544" y="1196752"/>
            <a:ext cx="8208912" cy="0"/>
          </a:xfrm>
          <a:prstGeom prst="line">
            <a:avLst/>
          </a:prstGeom>
          <a:ln w="12700" cmpd="sng">
            <a:solidFill>
              <a:schemeClr val="bg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467544" y="6093296"/>
            <a:ext cx="8208912" cy="0"/>
          </a:xfrm>
          <a:prstGeom prst="line">
            <a:avLst/>
          </a:prstGeom>
          <a:ln w="12700" cmpd="sng">
            <a:solidFill>
              <a:schemeClr val="bg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9" name="Picture 7"/>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7524328" y="6309320"/>
            <a:ext cx="1163960" cy="315427"/>
          </a:xfrm>
          <a:prstGeom prst="rect">
            <a:avLst/>
          </a:prstGeom>
          <a:noFill/>
          <a:ln w="9525">
            <a:noFill/>
            <a:miter lim="800000"/>
            <a:headEnd/>
            <a:tailEnd/>
          </a:ln>
        </p:spPr>
      </p:pic>
      <p:cxnSp>
        <p:nvCxnSpPr>
          <p:cNvPr id="10" name="Rett linje 9"/>
          <p:cNvCxnSpPr/>
          <p:nvPr userDrawn="1"/>
        </p:nvCxnSpPr>
        <p:spPr>
          <a:xfrm>
            <a:off x="467544" y="1196752"/>
            <a:ext cx="8208912" cy="0"/>
          </a:xfrm>
          <a:prstGeom prst="line">
            <a:avLst/>
          </a:prstGeom>
          <a:ln w="12700" cmpd="sng">
            <a:solidFill>
              <a:schemeClr val="bg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a:off x="467544" y="6093296"/>
            <a:ext cx="8208912" cy="0"/>
          </a:xfrm>
          <a:prstGeom prst="line">
            <a:avLst/>
          </a:prstGeom>
          <a:ln w="12700" cmpd="sng">
            <a:solidFill>
              <a:schemeClr val="bg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12" name="Picture 7"/>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7524328" y="6309320"/>
            <a:ext cx="1163960" cy="31542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649" r:id="rId13"/>
    <p:sldLayoutId id="2147483660" r:id="rId14"/>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600">
          <a:solidFill>
            <a:schemeClr val="bg2">
              <a:lumMod val="75000"/>
            </a:schemeClr>
          </a:solidFill>
          <a:latin typeface="Helvetica"/>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rgbClr val="606060"/>
          </a:solidFill>
          <a:latin typeface="Helvetica"/>
          <a:ea typeface="ＭＳ Ｐゴシック" charset="-128"/>
          <a:cs typeface="ＭＳ Ｐゴシック" charset="-128"/>
        </a:defRPr>
      </a:lvl1pPr>
      <a:lvl2pPr marL="742950" indent="-285750" algn="l" rtl="0" eaLnBrk="1" fontAlgn="base" hangingPunct="1">
        <a:spcBef>
          <a:spcPct val="20000"/>
        </a:spcBef>
        <a:spcAft>
          <a:spcPct val="0"/>
        </a:spcAft>
        <a:buChar char="–"/>
        <a:defRPr sz="2000">
          <a:solidFill>
            <a:srgbClr val="606060"/>
          </a:solidFill>
          <a:latin typeface="Helvetica"/>
          <a:ea typeface="ＭＳ Ｐゴシック" charset="-128"/>
        </a:defRPr>
      </a:lvl2pPr>
      <a:lvl3pPr marL="1143000" indent="-228600" algn="l" rtl="0" eaLnBrk="1" fontAlgn="base" hangingPunct="1">
        <a:spcBef>
          <a:spcPct val="20000"/>
        </a:spcBef>
        <a:spcAft>
          <a:spcPct val="0"/>
        </a:spcAft>
        <a:buChar char="•"/>
        <a:defRPr sz="1800">
          <a:solidFill>
            <a:srgbClr val="606060"/>
          </a:solidFill>
          <a:latin typeface="Helvetica"/>
          <a:ea typeface="ＭＳ Ｐゴシック" charset="-128"/>
        </a:defRPr>
      </a:lvl3pPr>
      <a:lvl4pPr marL="1600200" indent="-228600" algn="l" rtl="0" eaLnBrk="1" fontAlgn="base" hangingPunct="1">
        <a:spcBef>
          <a:spcPct val="20000"/>
        </a:spcBef>
        <a:spcAft>
          <a:spcPct val="0"/>
        </a:spcAft>
        <a:buChar char="–"/>
        <a:defRPr sz="1600">
          <a:solidFill>
            <a:srgbClr val="606060"/>
          </a:solidFill>
          <a:latin typeface="Helvetica"/>
          <a:ea typeface="ＭＳ Ｐゴシック" charset="-128"/>
        </a:defRPr>
      </a:lvl4pPr>
      <a:lvl5pPr marL="2057400" indent="-228600" algn="l" rtl="0" eaLnBrk="1" fontAlgn="base" hangingPunct="1">
        <a:spcBef>
          <a:spcPct val="20000"/>
        </a:spcBef>
        <a:spcAft>
          <a:spcPct val="0"/>
        </a:spcAft>
        <a:buChar char="»"/>
        <a:defRPr sz="2000">
          <a:solidFill>
            <a:srgbClr val="606060"/>
          </a:solidFill>
          <a:latin typeface="Helvetica"/>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520" y="5085184"/>
            <a:ext cx="8784976" cy="864096"/>
          </a:xfrm>
        </p:spPr>
        <p:txBody>
          <a:bodyPr/>
          <a:lstStyle/>
          <a:p>
            <a:r>
              <a:rPr lang="nb-NO" sz="3600" dirty="0" smtClean="0"/>
              <a:t>Sosialhjelpsutgiftene </a:t>
            </a:r>
            <a:r>
              <a:rPr lang="mr-IN" sz="3600" dirty="0" smtClean="0"/>
              <a:t>–</a:t>
            </a:r>
            <a:r>
              <a:rPr lang="nb-NO" sz="3600" dirty="0" smtClean="0"/>
              <a:t> drivkrefter og tiltak </a:t>
            </a:r>
            <a:endParaRPr lang="nb-NO" sz="3600" dirty="0"/>
          </a:p>
        </p:txBody>
      </p:sp>
      <p:sp>
        <p:nvSpPr>
          <p:cNvPr id="3" name="Plassholder for tekst 2"/>
          <p:cNvSpPr>
            <a:spLocks noGrp="1"/>
          </p:cNvSpPr>
          <p:nvPr>
            <p:ph type="body" sz="quarter" idx="10"/>
          </p:nvPr>
        </p:nvSpPr>
        <p:spPr/>
        <p:txBody>
          <a:bodyPr/>
          <a:lstStyle/>
          <a:p>
            <a:fld id="{5C2624F9-9CAA-3344-ADD9-B47E2569E17A}" type="datetime1">
              <a:rPr lang="nb-NO" smtClean="0"/>
              <a:t>19.02.2019</a:t>
            </a:fld>
            <a:r>
              <a:rPr lang="nb-NO" dirty="0" smtClean="0"/>
              <a:t> Navn</a:t>
            </a:r>
            <a:endParaRPr lang="nb-NO" dirty="0"/>
          </a:p>
        </p:txBody>
      </p:sp>
      <p:pic>
        <p:nvPicPr>
          <p:cNvPr id="6" name="Bilde 5"/>
          <p:cNvPicPr>
            <a:picLocks noChangeAspect="1"/>
          </p:cNvPicPr>
          <p:nvPr/>
        </p:nvPicPr>
        <p:blipFill rotWithShape="1">
          <a:blip r:embed="rId2"/>
          <a:srcRect l="-712" t="1484" r="712" b="-1787"/>
          <a:stretch/>
        </p:blipFill>
        <p:spPr>
          <a:xfrm>
            <a:off x="828000" y="255879"/>
            <a:ext cx="1656184" cy="840295"/>
          </a:xfrm>
          <a:prstGeom prst="rect">
            <a:avLst/>
          </a:prstGeom>
        </p:spPr>
      </p:pic>
    </p:spTree>
    <p:extLst>
      <p:ext uri="{BB962C8B-B14F-4D97-AF65-F5344CB8AC3E}">
        <p14:creationId xmlns:p14="http://schemas.microsoft.com/office/powerpoint/2010/main" val="307796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Funn og konklusjoner</a:t>
            </a:r>
            <a:endParaRPr lang="nb-NO" dirty="0"/>
          </a:p>
        </p:txBody>
      </p:sp>
      <p:sp>
        <p:nvSpPr>
          <p:cNvPr id="3" name="Plassholder for innhold 2"/>
          <p:cNvSpPr>
            <a:spLocks noGrp="1"/>
          </p:cNvSpPr>
          <p:nvPr>
            <p:ph idx="1"/>
          </p:nvPr>
        </p:nvSpPr>
        <p:spPr/>
        <p:txBody>
          <a:bodyPr/>
          <a:lstStyle/>
          <a:p>
            <a:r>
              <a:rPr lang="nb-NO" dirty="0" smtClean="0"/>
              <a:t>Økt innvandring hovedforklaring på utgiftsvekst</a:t>
            </a:r>
          </a:p>
          <a:p>
            <a:pPr lvl="1"/>
            <a:r>
              <a:rPr lang="nb-NO" dirty="0" smtClean="0"/>
              <a:t>Vil redusert innvandring i 2016 og -17 gi lav vekst i utgiftene?</a:t>
            </a:r>
          </a:p>
          <a:p>
            <a:pPr lvl="1"/>
            <a:r>
              <a:rPr lang="nb-NO" dirty="0" smtClean="0"/>
              <a:t>Lav bruk av sosialhjelp blant norskfødte med innvandringsbakgrunn</a:t>
            </a:r>
          </a:p>
          <a:p>
            <a:pPr lvl="1"/>
            <a:r>
              <a:rPr lang="nb-NO" dirty="0"/>
              <a:t>”NAV-</a:t>
            </a:r>
            <a:r>
              <a:rPr lang="nb-NO" dirty="0" err="1"/>
              <a:t>ing</a:t>
            </a:r>
            <a:r>
              <a:rPr lang="nb-NO" dirty="0"/>
              <a:t>” blant ungdom er </a:t>
            </a:r>
            <a:r>
              <a:rPr lang="nb-NO" u="sng" dirty="0"/>
              <a:t>ikke</a:t>
            </a:r>
            <a:r>
              <a:rPr lang="nb-NO" dirty="0"/>
              <a:t> forklaringen </a:t>
            </a:r>
            <a:r>
              <a:rPr lang="mr-IN" dirty="0"/>
              <a:t>–</a:t>
            </a:r>
            <a:r>
              <a:rPr lang="nb-NO" dirty="0"/>
              <a:t> antall mottakere under 20 år er få og synkende</a:t>
            </a:r>
          </a:p>
          <a:p>
            <a:r>
              <a:rPr lang="nb-NO" dirty="0" smtClean="0"/>
              <a:t>Sterk vekst i månedlige stønadsbeløp</a:t>
            </a:r>
          </a:p>
          <a:p>
            <a:pPr lvl="1"/>
            <a:r>
              <a:rPr lang="nb-NO" dirty="0" smtClean="0"/>
              <a:t>Høyere boutgifter og redusert bostøtte kan forklare noe</a:t>
            </a:r>
          </a:p>
          <a:p>
            <a:pPr lvl="1"/>
            <a:r>
              <a:rPr lang="nb-NO" dirty="0" smtClean="0"/>
              <a:t>Men her trenger vi mer kunnskap</a:t>
            </a:r>
          </a:p>
          <a:p>
            <a:pPr lvl="1"/>
            <a:endParaRPr lang="nb-NO" dirty="0"/>
          </a:p>
        </p:txBody>
      </p:sp>
      <p:pic>
        <p:nvPicPr>
          <p:cNvPr id="4" name="Bilde 3"/>
          <p:cNvPicPr>
            <a:picLocks noChangeAspect="1"/>
          </p:cNvPicPr>
          <p:nvPr/>
        </p:nvPicPr>
        <p:blipFill rotWithShape="1">
          <a:blip r:embed="rId2"/>
          <a:srcRect l="-712" t="1484" r="712" b="-1787"/>
          <a:stretch/>
        </p:blipFill>
        <p:spPr>
          <a:xfrm>
            <a:off x="1187624" y="6216510"/>
            <a:ext cx="1080120" cy="501057"/>
          </a:xfrm>
          <a:prstGeom prst="rect">
            <a:avLst/>
          </a:prstGeom>
        </p:spPr>
      </p:pic>
    </p:spTree>
    <p:extLst>
      <p:ext uri="{BB962C8B-B14F-4D97-AF65-F5344CB8AC3E}">
        <p14:creationId xmlns:p14="http://schemas.microsoft.com/office/powerpoint/2010/main" val="109567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Det nytter!</a:t>
            </a:r>
            <a:endParaRPr lang="nb-NO" dirty="0"/>
          </a:p>
        </p:txBody>
      </p:sp>
      <p:sp>
        <p:nvSpPr>
          <p:cNvPr id="3" name="Plassholder for innhold 2"/>
          <p:cNvSpPr>
            <a:spLocks noGrp="1"/>
          </p:cNvSpPr>
          <p:nvPr>
            <p:ph idx="1"/>
          </p:nvPr>
        </p:nvSpPr>
        <p:spPr/>
        <p:txBody>
          <a:bodyPr/>
          <a:lstStyle/>
          <a:p>
            <a:r>
              <a:rPr lang="nb-NO" dirty="0"/>
              <a:t>Synkende andel mottakere blant personer uten innvandringsbakgrunn tyder på at bedre forvaltning gir resultater</a:t>
            </a:r>
          </a:p>
          <a:p>
            <a:r>
              <a:rPr lang="nb-NO" dirty="0"/>
              <a:t>Kommunene kan gjøre en forskjell!</a:t>
            </a:r>
          </a:p>
          <a:p>
            <a:endParaRPr lang="nb-NO" dirty="0"/>
          </a:p>
        </p:txBody>
      </p:sp>
    </p:spTree>
    <p:extLst>
      <p:ext uri="{BB962C8B-B14F-4D97-AF65-F5344CB8AC3E}">
        <p14:creationId xmlns:p14="http://schemas.microsoft.com/office/powerpoint/2010/main" val="93141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Sosialhjelpsutgiftene </a:t>
            </a:r>
            <a:r>
              <a:rPr lang="nb-NO" dirty="0" smtClean="0"/>
              <a:t>øker</a:t>
            </a:r>
            <a:endParaRPr lang="nb-NO" dirty="0"/>
          </a:p>
        </p:txBody>
      </p:sp>
      <p:sp>
        <p:nvSpPr>
          <p:cNvPr id="4" name="Plassholder for innhold 3"/>
          <p:cNvSpPr>
            <a:spLocks noGrp="1"/>
          </p:cNvSpPr>
          <p:nvPr>
            <p:ph sz="half" idx="2"/>
          </p:nvPr>
        </p:nvSpPr>
        <p:spPr/>
        <p:txBody>
          <a:bodyPr/>
          <a:lstStyle/>
          <a:p>
            <a:r>
              <a:rPr lang="nb-NO" dirty="0">
                <a:solidFill>
                  <a:schemeClr val="bg2"/>
                </a:solidFill>
              </a:rPr>
              <a:t>Hva er årsakene til </a:t>
            </a:r>
            <a:r>
              <a:rPr lang="nb-NO" dirty="0" smtClean="0">
                <a:solidFill>
                  <a:schemeClr val="bg2"/>
                </a:solidFill>
              </a:rPr>
              <a:t>den sterke veksten i sosialhjelpsutgiftene?</a:t>
            </a:r>
            <a:endParaRPr lang="nb-NO" dirty="0">
              <a:solidFill>
                <a:schemeClr val="bg2"/>
              </a:solidFill>
            </a:endParaRPr>
          </a:p>
          <a:p>
            <a:r>
              <a:rPr lang="nb-NO" dirty="0" smtClean="0">
                <a:solidFill>
                  <a:schemeClr val="bg2"/>
                </a:solidFill>
              </a:rPr>
              <a:t>Hva kan kommunene </a:t>
            </a:r>
            <a:r>
              <a:rPr lang="nb-NO" dirty="0">
                <a:solidFill>
                  <a:schemeClr val="bg2"/>
                </a:solidFill>
              </a:rPr>
              <a:t>påvirke </a:t>
            </a:r>
            <a:r>
              <a:rPr lang="nb-NO" dirty="0" smtClean="0">
                <a:solidFill>
                  <a:schemeClr val="bg2"/>
                </a:solidFill>
              </a:rPr>
              <a:t>selv, og hva kan de ikke?</a:t>
            </a:r>
            <a:endParaRPr lang="nb-NO" dirty="0">
              <a:solidFill>
                <a:schemeClr val="bg2"/>
              </a:solidFill>
            </a:endParaRPr>
          </a:p>
          <a:p>
            <a:r>
              <a:rPr lang="nb-NO" dirty="0">
                <a:solidFill>
                  <a:schemeClr val="bg2"/>
                </a:solidFill>
              </a:rPr>
              <a:t>Hva kan kommunene gjøre?</a:t>
            </a:r>
          </a:p>
        </p:txBody>
      </p:sp>
      <p:pic>
        <p:nvPicPr>
          <p:cNvPr id="6" name="Bilde 5"/>
          <p:cNvPicPr>
            <a:picLocks noChangeAspect="1"/>
          </p:cNvPicPr>
          <p:nvPr/>
        </p:nvPicPr>
        <p:blipFill rotWithShape="1">
          <a:blip r:embed="rId2"/>
          <a:srcRect l="-712" t="1484" r="712" b="-1787"/>
          <a:stretch/>
        </p:blipFill>
        <p:spPr>
          <a:xfrm>
            <a:off x="1187624" y="6216510"/>
            <a:ext cx="1080120" cy="501057"/>
          </a:xfrm>
          <a:prstGeom prst="rect">
            <a:avLst/>
          </a:prstGeom>
        </p:spPr>
      </p:pic>
      <p:sp>
        <p:nvSpPr>
          <p:cNvPr id="8" name="TekstSylinder 7"/>
          <p:cNvSpPr txBox="1"/>
          <p:nvPr/>
        </p:nvSpPr>
        <p:spPr>
          <a:xfrm>
            <a:off x="584968" y="1547449"/>
            <a:ext cx="4009431" cy="307777"/>
          </a:xfrm>
          <a:prstGeom prst="rect">
            <a:avLst/>
          </a:prstGeom>
          <a:noFill/>
        </p:spPr>
        <p:txBody>
          <a:bodyPr wrap="none" rtlCol="0">
            <a:spAutoFit/>
          </a:bodyPr>
          <a:lstStyle/>
          <a:p>
            <a:r>
              <a:rPr lang="nb-NO" sz="1400" dirty="0" smtClean="0">
                <a:latin typeface="Helvetica" charset="0"/>
                <a:ea typeface="Helvetica" charset="0"/>
                <a:cs typeface="Helvetica" charset="0"/>
              </a:rPr>
              <a:t>Sosialhjelpsutgiftene 2012-16. Indeks 2012=100</a:t>
            </a:r>
            <a:endParaRPr lang="nb-NO" sz="1400" dirty="0">
              <a:latin typeface="Helvetica" charset="0"/>
              <a:ea typeface="Helvetica" charset="0"/>
              <a:cs typeface="Helvetica" charset="0"/>
            </a:endParaRPr>
          </a:p>
        </p:txBody>
      </p:sp>
      <p:graphicFrame>
        <p:nvGraphicFramePr>
          <p:cNvPr id="12" name="Plassholder for innhold 11"/>
          <p:cNvGraphicFramePr>
            <a:graphicFrameLocks noGrp="1"/>
          </p:cNvGraphicFramePr>
          <p:nvPr>
            <p:ph sz="half" idx="1"/>
            <p:extLst>
              <p:ext uri="{D42A27DB-BD31-4B8C-83A1-F6EECF244321}">
                <p14:modId xmlns:p14="http://schemas.microsoft.com/office/powerpoint/2010/main" val="1695686827"/>
              </p:ext>
            </p:extLst>
          </p:nvPr>
        </p:nvGraphicFramePr>
        <p:xfrm>
          <a:off x="652851" y="1965585"/>
          <a:ext cx="3668216" cy="4065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792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1400" dirty="0" smtClean="0">
                <a:solidFill>
                  <a:srgbClr val="FF0000"/>
                </a:solidFill>
              </a:rPr>
              <a:t> </a:t>
            </a:r>
            <a:r>
              <a:rPr lang="nb-NO" sz="3200" dirty="0"/>
              <a:t>Antall mottakere uten innvandringsbakgrunn faller</a:t>
            </a:r>
          </a:p>
        </p:txBody>
      </p:sp>
      <p:pic>
        <p:nvPicPr>
          <p:cNvPr id="4" name="Bilde 3"/>
          <p:cNvPicPr>
            <a:picLocks noChangeAspect="1"/>
          </p:cNvPicPr>
          <p:nvPr/>
        </p:nvPicPr>
        <p:blipFill rotWithShape="1">
          <a:blip r:embed="rId2"/>
          <a:srcRect l="-712" t="1484" r="712" b="-1787"/>
          <a:stretch/>
        </p:blipFill>
        <p:spPr>
          <a:xfrm>
            <a:off x="1331640" y="6205023"/>
            <a:ext cx="1080120" cy="548018"/>
          </a:xfrm>
          <a:prstGeom prst="rect">
            <a:avLst/>
          </a:prstGeom>
        </p:spPr>
      </p:pic>
      <p:graphicFrame>
        <p:nvGraphicFramePr>
          <p:cNvPr id="5" name="Plassholder for innhold 4"/>
          <p:cNvGraphicFramePr>
            <a:graphicFrameLocks noGrp="1"/>
          </p:cNvGraphicFramePr>
          <p:nvPr>
            <p:ph idx="1"/>
            <p:extLst>
              <p:ext uri="{D42A27DB-BD31-4B8C-83A1-F6EECF244321}">
                <p14:modId xmlns:p14="http://schemas.microsoft.com/office/powerpoint/2010/main" val="809876769"/>
              </p:ext>
            </p:extLst>
          </p:nvPr>
        </p:nvGraphicFramePr>
        <p:xfrm>
          <a:off x="827584" y="1916832"/>
          <a:ext cx="7488832"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Sylinder 5"/>
          <p:cNvSpPr txBox="1"/>
          <p:nvPr/>
        </p:nvSpPr>
        <p:spPr>
          <a:xfrm>
            <a:off x="1007604" y="1270501"/>
            <a:ext cx="7128792" cy="646331"/>
          </a:xfrm>
          <a:prstGeom prst="rect">
            <a:avLst/>
          </a:prstGeom>
          <a:noFill/>
        </p:spPr>
        <p:txBody>
          <a:bodyPr wrap="square" rtlCol="0">
            <a:spAutoFit/>
          </a:bodyPr>
          <a:lstStyle/>
          <a:p>
            <a:r>
              <a:rPr lang="nb-NO" dirty="0" smtClean="0">
                <a:latin typeface="Helvetica" charset="0"/>
                <a:ea typeface="Helvetica" charset="0"/>
                <a:cs typeface="Helvetica" charset="0"/>
              </a:rPr>
              <a:t>Sosialhjelpsutgiftene fordelt på ulike grupper basert på innvandringsbakgrunn. Indekser 2013=100</a:t>
            </a:r>
            <a:endParaRPr lang="nb-NO" dirty="0">
              <a:latin typeface="Helvetica" charset="0"/>
              <a:ea typeface="Helvetica" charset="0"/>
              <a:cs typeface="Helvetica" charset="0"/>
            </a:endParaRPr>
          </a:p>
        </p:txBody>
      </p:sp>
    </p:spTree>
    <p:extLst>
      <p:ext uri="{BB962C8B-B14F-4D97-AF65-F5344CB8AC3E}">
        <p14:creationId xmlns:p14="http://schemas.microsoft.com/office/powerpoint/2010/main" val="229772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solidFill>
                  <a:srgbClr val="000000"/>
                </a:solidFill>
              </a:rPr>
              <a:t>Bruken av sosialhjelp faller i majoritetsbefolkningen</a:t>
            </a:r>
            <a:endParaRPr lang="nb-NO" sz="3200" dirty="0">
              <a:solidFill>
                <a:srgbClr val="FF0000"/>
              </a:solidFill>
            </a:endParaRPr>
          </a:p>
        </p:txBody>
      </p:sp>
      <p:sp>
        <p:nvSpPr>
          <p:cNvPr id="5" name="TekstSylinder 4"/>
          <p:cNvSpPr txBox="1"/>
          <p:nvPr/>
        </p:nvSpPr>
        <p:spPr>
          <a:xfrm>
            <a:off x="683568" y="1396145"/>
            <a:ext cx="8290416" cy="369332"/>
          </a:xfrm>
          <a:prstGeom prst="rect">
            <a:avLst/>
          </a:prstGeom>
          <a:noFill/>
        </p:spPr>
        <p:txBody>
          <a:bodyPr wrap="square" rtlCol="0">
            <a:spAutoFit/>
          </a:bodyPr>
          <a:lstStyle/>
          <a:p>
            <a:r>
              <a:rPr lang="nb-NO" dirty="0" smtClean="0"/>
              <a:t>Andel sosialhjelpsmottakere i ulike grupper basert </a:t>
            </a:r>
            <a:r>
              <a:rPr lang="nb-NO" smtClean="0"/>
              <a:t>på innvandringsbakgrunn</a:t>
            </a:r>
            <a:endParaRPr lang="nb-NO"/>
          </a:p>
        </p:txBody>
      </p:sp>
      <p:pic>
        <p:nvPicPr>
          <p:cNvPr id="6" name="Bilde 5"/>
          <p:cNvPicPr>
            <a:picLocks noChangeAspect="1"/>
          </p:cNvPicPr>
          <p:nvPr/>
        </p:nvPicPr>
        <p:blipFill rotWithShape="1">
          <a:blip r:embed="rId3"/>
          <a:srcRect l="-712" t="1484" r="712" b="-1787"/>
          <a:stretch/>
        </p:blipFill>
        <p:spPr>
          <a:xfrm>
            <a:off x="1187624" y="6216510"/>
            <a:ext cx="1080120" cy="501057"/>
          </a:xfrm>
          <a:prstGeom prst="rect">
            <a:avLst/>
          </a:prstGeom>
        </p:spPr>
      </p:pic>
      <p:graphicFrame>
        <p:nvGraphicFramePr>
          <p:cNvPr id="7" name="Plassholder for innhold 6"/>
          <p:cNvGraphicFramePr>
            <a:graphicFrameLocks noGrp="1"/>
          </p:cNvGraphicFramePr>
          <p:nvPr>
            <p:ph idx="1"/>
            <p:extLst>
              <p:ext uri="{D42A27DB-BD31-4B8C-83A1-F6EECF244321}">
                <p14:modId xmlns:p14="http://schemas.microsoft.com/office/powerpoint/2010/main" val="1804882121"/>
              </p:ext>
            </p:extLst>
          </p:nvPr>
        </p:nvGraphicFramePr>
        <p:xfrm>
          <a:off x="683568" y="2051050"/>
          <a:ext cx="8003232" cy="3970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07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solidFill>
                  <a:srgbClr val="000000"/>
                </a:solidFill>
              </a:rPr>
              <a:t>Bruken av sosialhjelp faller i majoritetsbefolkningen</a:t>
            </a:r>
            <a:endParaRPr lang="nb-NO" sz="3200" dirty="0">
              <a:solidFill>
                <a:srgbClr val="FF0000"/>
              </a:solidFill>
            </a:endParaRPr>
          </a:p>
        </p:txBody>
      </p:sp>
      <p:sp>
        <p:nvSpPr>
          <p:cNvPr id="5" name="TekstSylinder 4"/>
          <p:cNvSpPr txBox="1"/>
          <p:nvPr/>
        </p:nvSpPr>
        <p:spPr>
          <a:xfrm>
            <a:off x="683568" y="1396145"/>
            <a:ext cx="8290416" cy="369332"/>
          </a:xfrm>
          <a:prstGeom prst="rect">
            <a:avLst/>
          </a:prstGeom>
          <a:noFill/>
        </p:spPr>
        <p:txBody>
          <a:bodyPr wrap="square" rtlCol="0">
            <a:spAutoFit/>
          </a:bodyPr>
          <a:lstStyle/>
          <a:p>
            <a:r>
              <a:rPr lang="nb-NO" dirty="0" smtClean="0"/>
              <a:t>Andel sosialhjelpsmottakere i ulike grupper basert </a:t>
            </a:r>
            <a:r>
              <a:rPr lang="nb-NO" smtClean="0"/>
              <a:t>på innvandringsbakgrunn</a:t>
            </a:r>
            <a:endParaRPr lang="nb-NO"/>
          </a:p>
        </p:txBody>
      </p:sp>
      <p:pic>
        <p:nvPicPr>
          <p:cNvPr id="6" name="Bilde 5"/>
          <p:cNvPicPr>
            <a:picLocks noChangeAspect="1"/>
          </p:cNvPicPr>
          <p:nvPr/>
        </p:nvPicPr>
        <p:blipFill rotWithShape="1">
          <a:blip r:embed="rId3"/>
          <a:srcRect l="-712" t="1484" r="712" b="-1787"/>
          <a:stretch/>
        </p:blipFill>
        <p:spPr>
          <a:xfrm>
            <a:off x="1187624" y="6216510"/>
            <a:ext cx="1080120" cy="501057"/>
          </a:xfrm>
          <a:prstGeom prst="rect">
            <a:avLst/>
          </a:prstGeom>
        </p:spPr>
      </p:pic>
      <p:graphicFrame>
        <p:nvGraphicFramePr>
          <p:cNvPr id="7" name="Plassholder for innhold 6"/>
          <p:cNvGraphicFramePr>
            <a:graphicFrameLocks noGrp="1"/>
          </p:cNvGraphicFramePr>
          <p:nvPr>
            <p:ph idx="1"/>
            <p:extLst>
              <p:ext uri="{D42A27DB-BD31-4B8C-83A1-F6EECF244321}">
                <p14:modId xmlns:p14="http://schemas.microsoft.com/office/powerpoint/2010/main" val="1050490309"/>
              </p:ext>
            </p:extLst>
          </p:nvPr>
        </p:nvGraphicFramePr>
        <p:xfrm>
          <a:off x="683568" y="2051050"/>
          <a:ext cx="8003232" cy="3970338"/>
        </p:xfrm>
        <a:graphic>
          <a:graphicData uri="http://schemas.openxmlformats.org/drawingml/2006/chart">
            <c:chart xmlns:c="http://schemas.openxmlformats.org/drawingml/2006/chart" xmlns:r="http://schemas.openxmlformats.org/officeDocument/2006/relationships" r:id="rId4"/>
          </a:graphicData>
        </a:graphic>
      </p:graphicFrame>
      <p:sp>
        <p:nvSpPr>
          <p:cNvPr id="3" name="Rektangel 2"/>
          <p:cNvSpPr/>
          <p:nvPr/>
        </p:nvSpPr>
        <p:spPr>
          <a:xfrm>
            <a:off x="4828776" y="2348880"/>
            <a:ext cx="2342529" cy="646331"/>
          </a:xfrm>
          <a:prstGeom prst="rect">
            <a:avLst/>
          </a:prstGeom>
        </p:spPr>
        <p:txBody>
          <a:bodyPr wrap="square">
            <a:spAutoFit/>
          </a:bodyPr>
          <a:lstStyle/>
          <a:p>
            <a:r>
              <a:rPr lang="nb-NO" dirty="0">
                <a:solidFill>
                  <a:srgbClr val="FF0000"/>
                </a:solidFill>
              </a:rPr>
              <a:t>Lavere andel enn i ”befolkningen ellers”</a:t>
            </a:r>
          </a:p>
        </p:txBody>
      </p:sp>
    </p:spTree>
    <p:extLst>
      <p:ext uri="{BB962C8B-B14F-4D97-AF65-F5344CB8AC3E}">
        <p14:creationId xmlns:p14="http://schemas.microsoft.com/office/powerpoint/2010/main" val="166078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Stønad per måned øker sterkt</a:t>
            </a:r>
            <a:endParaRPr lang="nb-NO" dirty="0"/>
          </a:p>
        </p:txBody>
      </p:sp>
      <p:pic>
        <p:nvPicPr>
          <p:cNvPr id="5" name="Bilde 4"/>
          <p:cNvPicPr>
            <a:picLocks noChangeAspect="1"/>
          </p:cNvPicPr>
          <p:nvPr/>
        </p:nvPicPr>
        <p:blipFill rotWithShape="1">
          <a:blip r:embed="rId3"/>
          <a:srcRect l="-712" t="1484" r="712" b="-1787"/>
          <a:stretch/>
        </p:blipFill>
        <p:spPr>
          <a:xfrm>
            <a:off x="1187624" y="6216510"/>
            <a:ext cx="1080120" cy="501057"/>
          </a:xfrm>
          <a:prstGeom prst="rect">
            <a:avLst/>
          </a:prstGeom>
        </p:spPr>
      </p:pic>
      <p:graphicFrame>
        <p:nvGraphicFramePr>
          <p:cNvPr id="7" name="Diagram 6"/>
          <p:cNvGraphicFramePr>
            <a:graphicFrameLocks/>
          </p:cNvGraphicFramePr>
          <p:nvPr>
            <p:extLst>
              <p:ext uri="{D42A27DB-BD31-4B8C-83A1-F6EECF244321}">
                <p14:modId xmlns:p14="http://schemas.microsoft.com/office/powerpoint/2010/main" val="1620920809"/>
              </p:ext>
            </p:extLst>
          </p:nvPr>
        </p:nvGraphicFramePr>
        <p:xfrm>
          <a:off x="1522004" y="1700808"/>
          <a:ext cx="6120680"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Sylinder 7"/>
          <p:cNvSpPr txBox="1"/>
          <p:nvPr/>
        </p:nvSpPr>
        <p:spPr>
          <a:xfrm>
            <a:off x="1522004" y="1377984"/>
            <a:ext cx="2217402" cy="369332"/>
          </a:xfrm>
          <a:prstGeom prst="rect">
            <a:avLst/>
          </a:prstGeom>
          <a:noFill/>
        </p:spPr>
        <p:txBody>
          <a:bodyPr wrap="none" rtlCol="0">
            <a:spAutoFit/>
          </a:bodyPr>
          <a:lstStyle/>
          <a:p>
            <a:r>
              <a:rPr lang="nb-NO" dirty="0" smtClean="0"/>
              <a:t>Indekser. 2012=100</a:t>
            </a:r>
            <a:endParaRPr lang="nb-NO" dirty="0"/>
          </a:p>
        </p:txBody>
      </p:sp>
    </p:spTree>
    <p:extLst>
      <p:ext uri="{BB962C8B-B14F-4D97-AF65-F5344CB8AC3E}">
        <p14:creationId xmlns:p14="http://schemas.microsoft.com/office/powerpoint/2010/main" val="4526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Bruk av aktivitetskrav og bedre arbeidsmetodikk har virket</a:t>
            </a:r>
            <a:endParaRPr lang="nb-NO" sz="320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856335394"/>
              </p:ext>
            </p:extLst>
          </p:nvPr>
        </p:nvGraphicFramePr>
        <p:xfrm>
          <a:off x="457200" y="1844824"/>
          <a:ext cx="8229600" cy="4176564"/>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Sylinder 4"/>
          <p:cNvSpPr txBox="1"/>
          <p:nvPr/>
        </p:nvSpPr>
        <p:spPr>
          <a:xfrm flipH="1">
            <a:off x="611560" y="1475492"/>
            <a:ext cx="7776865" cy="369332"/>
          </a:xfrm>
          <a:prstGeom prst="rect">
            <a:avLst/>
          </a:prstGeom>
          <a:noFill/>
        </p:spPr>
        <p:txBody>
          <a:bodyPr wrap="square" rtlCol="0">
            <a:spAutoFit/>
          </a:bodyPr>
          <a:lstStyle/>
          <a:p>
            <a:r>
              <a:rPr lang="nb-NO" smtClean="0"/>
              <a:t>Bidrag fra endring </a:t>
            </a:r>
            <a:r>
              <a:rPr lang="nb-NO" dirty="0" smtClean="0"/>
              <a:t>i </a:t>
            </a:r>
            <a:r>
              <a:rPr lang="nb-NO" smtClean="0"/>
              <a:t>forvaltningen til </a:t>
            </a:r>
            <a:r>
              <a:rPr lang="nb-NO" dirty="0" smtClean="0"/>
              <a:t>endring i sosialhjelpsutgiftene </a:t>
            </a:r>
            <a:endParaRPr lang="nb-NO" dirty="0"/>
          </a:p>
        </p:txBody>
      </p:sp>
      <p:pic>
        <p:nvPicPr>
          <p:cNvPr id="6" name="Bilde 5"/>
          <p:cNvPicPr>
            <a:picLocks noChangeAspect="1"/>
          </p:cNvPicPr>
          <p:nvPr/>
        </p:nvPicPr>
        <p:blipFill rotWithShape="1">
          <a:blip r:embed="rId3"/>
          <a:srcRect l="-712" t="1484" r="712" b="-1787"/>
          <a:stretch/>
        </p:blipFill>
        <p:spPr>
          <a:xfrm>
            <a:off x="1187624" y="6216510"/>
            <a:ext cx="1080120" cy="501057"/>
          </a:xfrm>
          <a:prstGeom prst="rect">
            <a:avLst/>
          </a:prstGeom>
        </p:spPr>
      </p:pic>
    </p:spTree>
    <p:extLst>
      <p:ext uri="{BB962C8B-B14F-4D97-AF65-F5344CB8AC3E}">
        <p14:creationId xmlns:p14="http://schemas.microsoft.com/office/powerpoint/2010/main" val="185283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virker?</a:t>
            </a:r>
            <a:endParaRPr lang="nb-NO" dirty="0"/>
          </a:p>
        </p:txBody>
      </p:sp>
      <p:sp>
        <p:nvSpPr>
          <p:cNvPr id="3" name="Plassholder for innhold 2"/>
          <p:cNvSpPr>
            <a:spLocks noGrp="1"/>
          </p:cNvSpPr>
          <p:nvPr>
            <p:ph idx="1"/>
          </p:nvPr>
        </p:nvSpPr>
        <p:spPr/>
        <p:txBody>
          <a:bodyPr/>
          <a:lstStyle/>
          <a:p>
            <a:r>
              <a:rPr lang="nb-NO" dirty="0" smtClean="0"/>
              <a:t>Aktivitetskrav</a:t>
            </a:r>
          </a:p>
          <a:p>
            <a:r>
              <a:rPr lang="nb-NO" dirty="0" smtClean="0"/>
              <a:t>Tett oppfølging</a:t>
            </a:r>
          </a:p>
          <a:p>
            <a:pPr lvl="1"/>
            <a:r>
              <a:rPr lang="nb-NO" dirty="0" smtClean="0"/>
              <a:t>Ikke enighet om hva tett oppfølging er</a:t>
            </a:r>
          </a:p>
          <a:p>
            <a:pPr lvl="1"/>
            <a:r>
              <a:rPr lang="nb-NO" dirty="0" smtClean="0"/>
              <a:t>Hvorfor og hvordan virker tett oppfølging?</a:t>
            </a:r>
          </a:p>
          <a:p>
            <a:r>
              <a:rPr lang="nb-NO" dirty="0" smtClean="0"/>
              <a:t>Tett integrering av statlig og kommunal del</a:t>
            </a:r>
          </a:p>
          <a:p>
            <a:pPr lvl="1"/>
            <a:r>
              <a:rPr lang="nb-NO" dirty="0" smtClean="0"/>
              <a:t>Tilgang til statlige tiltak for sosialhjelpsmottakere</a:t>
            </a:r>
          </a:p>
          <a:p>
            <a:r>
              <a:rPr lang="nb-NO" dirty="0" smtClean="0"/>
              <a:t>Samarbeid med den øvrige velferdsforvaltningen</a:t>
            </a:r>
          </a:p>
          <a:p>
            <a:pPr lvl="1"/>
            <a:r>
              <a:rPr lang="nb-NO" dirty="0" smtClean="0"/>
              <a:t>Introduksjonsprogrammet, rus, psykiatri, boligsosialt, barnevern, oppfølgingstjenesten</a:t>
            </a:r>
          </a:p>
          <a:p>
            <a:r>
              <a:rPr lang="nb-NO" dirty="0" smtClean="0"/>
              <a:t>Bruk av KVP og Jobbsjansen</a:t>
            </a:r>
          </a:p>
          <a:p>
            <a:endParaRPr lang="nb-NO" dirty="0"/>
          </a:p>
        </p:txBody>
      </p:sp>
      <p:pic>
        <p:nvPicPr>
          <p:cNvPr id="4" name="Bilde 3"/>
          <p:cNvPicPr>
            <a:picLocks noChangeAspect="1"/>
          </p:cNvPicPr>
          <p:nvPr/>
        </p:nvPicPr>
        <p:blipFill rotWithShape="1">
          <a:blip r:embed="rId2"/>
          <a:srcRect l="-712" t="1484" r="712" b="-1787"/>
          <a:stretch/>
        </p:blipFill>
        <p:spPr>
          <a:xfrm>
            <a:off x="1187624" y="6216510"/>
            <a:ext cx="1080120" cy="501057"/>
          </a:xfrm>
          <a:prstGeom prst="rect">
            <a:avLst/>
          </a:prstGeom>
        </p:spPr>
      </p:pic>
    </p:spTree>
    <p:extLst>
      <p:ext uri="{BB962C8B-B14F-4D97-AF65-F5344CB8AC3E}">
        <p14:creationId xmlns:p14="http://schemas.microsoft.com/office/powerpoint/2010/main" val="4782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Andre gode grep</a:t>
            </a:r>
            <a:endParaRPr lang="nb-NO" dirty="0"/>
          </a:p>
        </p:txBody>
      </p:sp>
      <p:sp>
        <p:nvSpPr>
          <p:cNvPr id="3" name="Plassholder for innhold 2"/>
          <p:cNvSpPr>
            <a:spLocks noGrp="1"/>
          </p:cNvSpPr>
          <p:nvPr>
            <p:ph idx="1"/>
          </p:nvPr>
        </p:nvSpPr>
        <p:spPr/>
        <p:txBody>
          <a:bodyPr/>
          <a:lstStyle/>
          <a:p>
            <a:r>
              <a:rPr lang="nb-NO" dirty="0" smtClean="0"/>
              <a:t>Revurdering av langtidsmottakere</a:t>
            </a:r>
          </a:p>
          <a:p>
            <a:pPr lvl="1"/>
            <a:r>
              <a:rPr lang="nb-NO" dirty="0" smtClean="0"/>
              <a:t>Avklaring til arbeid eller medisinsk behandling</a:t>
            </a:r>
          </a:p>
          <a:p>
            <a:r>
              <a:rPr lang="nb-NO" dirty="0" smtClean="0"/>
              <a:t>Praksisorientert tilbud til unge som ikke deltar i videregående utdanning</a:t>
            </a:r>
          </a:p>
          <a:p>
            <a:r>
              <a:rPr lang="nb-NO" dirty="0" smtClean="0"/>
              <a:t>Arbeidspraksis i privat sektor</a:t>
            </a:r>
          </a:p>
          <a:p>
            <a:pPr lvl="1"/>
            <a:r>
              <a:rPr lang="nb-NO" dirty="0" smtClean="0"/>
              <a:t>Best sjanse for varig arbeid - vanskeligere i offentlig sektor</a:t>
            </a:r>
          </a:p>
          <a:p>
            <a:r>
              <a:rPr lang="nb-NO" dirty="0" smtClean="0"/>
              <a:t>Gjeldsrådgivning</a:t>
            </a:r>
          </a:p>
          <a:p>
            <a:r>
              <a:rPr lang="nb-NO" dirty="0" smtClean="0"/>
              <a:t>Frivillig forvaltning</a:t>
            </a:r>
          </a:p>
          <a:p>
            <a:r>
              <a:rPr lang="nb-NO" dirty="0" smtClean="0"/>
              <a:t>Spesialisering og/eller kvalitetssikring av vedtaksskriving</a:t>
            </a:r>
            <a:endParaRPr lang="nb-NO" dirty="0"/>
          </a:p>
        </p:txBody>
      </p:sp>
      <p:pic>
        <p:nvPicPr>
          <p:cNvPr id="4" name="Bilde 3"/>
          <p:cNvPicPr>
            <a:picLocks noChangeAspect="1"/>
          </p:cNvPicPr>
          <p:nvPr/>
        </p:nvPicPr>
        <p:blipFill rotWithShape="1">
          <a:blip r:embed="rId2"/>
          <a:srcRect l="-712" t="1484" r="712" b="-1787"/>
          <a:stretch/>
        </p:blipFill>
        <p:spPr>
          <a:xfrm>
            <a:off x="1187624" y="6216510"/>
            <a:ext cx="1080120" cy="501057"/>
          </a:xfrm>
          <a:prstGeom prst="rect">
            <a:avLst/>
          </a:prstGeom>
        </p:spPr>
      </p:pic>
    </p:spTree>
    <p:extLst>
      <p:ext uri="{BB962C8B-B14F-4D97-AF65-F5344CB8AC3E}">
        <p14:creationId xmlns:p14="http://schemas.microsoft.com/office/powerpoint/2010/main" val="1773303125"/>
      </p:ext>
    </p:extLst>
  </p:cSld>
  <p:clrMapOvr>
    <a:masterClrMapping/>
  </p:clrMapOvr>
</p:sld>
</file>

<file path=ppt/theme/theme1.xml><?xml version="1.0" encoding="utf-8"?>
<a:theme xmlns:a="http://schemas.openxmlformats.org/drawingml/2006/main" name="Standardtema">
  <a:themeElements>
    <a:clrScheme name="Proba-farger">
      <a:dk1>
        <a:srgbClr val="616161"/>
      </a:dk1>
      <a:lt1>
        <a:srgbClr val="FFFFFF"/>
      </a:lt1>
      <a:dk2>
        <a:srgbClr val="535353"/>
      </a:dk2>
      <a:lt2>
        <a:srgbClr val="808080"/>
      </a:lt2>
      <a:accent1>
        <a:srgbClr val="009BAA"/>
      </a:accent1>
      <a:accent2>
        <a:srgbClr val="DB843D"/>
      </a:accent2>
      <a:accent3>
        <a:srgbClr val="83C184"/>
      </a:accent3>
      <a:accent4>
        <a:srgbClr val="6B6AA1"/>
      </a:accent4>
      <a:accent5>
        <a:srgbClr val="535353"/>
      </a:accent5>
      <a:accent6>
        <a:srgbClr val="B2B4B2"/>
      </a:accent6>
      <a:hlink>
        <a:srgbClr val="007281"/>
      </a:hlink>
      <a:folHlink>
        <a:srgbClr val="83C18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sjektrapport" ma:contentTypeID="0x010100C466DCB15B7C4D46B76A8E26AA95A520008D80535931A83A40A3B0D1C7B741DAAA" ma:contentTypeVersion="0" ma:contentTypeDescription="" ma:contentTypeScope="" ma:versionID="aa32840804aabef27af22788efaeecd5">
  <xsd:schema xmlns:xsd="http://www.w3.org/2001/XMLSchema" xmlns:xs="http://www.w3.org/2001/XMLSchema" xmlns:p="http://schemas.microsoft.com/office/2006/metadata/properties" xmlns:ns1="http://schemas.microsoft.com/sharepoint/v3" xmlns:ns2="a0c403bc-df03-43c8-915b-d2d6e5c89d57" targetNamespace="http://schemas.microsoft.com/office/2006/metadata/properties" ma:root="true" ma:fieldsID="f5540488cbf06003735da23cb205329d" ns1:_="" ns2:_="">
    <xsd:import namespace="http://schemas.microsoft.com/sharepoint/v3"/>
    <xsd:import namespace="a0c403bc-df03-43c8-915b-d2d6e5c89d57"/>
    <xsd:element name="properties">
      <xsd:complexType>
        <xsd:sequence>
          <xsd:element name="documentManagement">
            <xsd:complexType>
              <xsd:all>
                <xsd:element ref="ns2:_dlc_DocId" minOccurs="0"/>
                <xsd:element ref="ns2:_dlc_DocIdUrl" minOccurs="0"/>
                <xsd:element ref="ns2:_dlc_DocIdPersistId" minOccurs="0"/>
                <xsd:element ref="ns1:ReportDescription" minOccurs="0"/>
                <xsd:element ref="ns2:Rapportforfatter" minOccurs="0"/>
                <xsd:element ref="ns2:h63eb6bf2e3d4f93aa1ddf743b668c17"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Description" ma:index="11" nillable="true" ma:displayName="Rapportbeskrivelse" ma:description="En beskrivelse av innholdet i rapporten" ma:internalName="Repor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c403bc-df03-43c8-915b-d2d6e5c89d57"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Fast ID" ma:description="Behold IDen ved tillegging." ma:hidden="true" ma:internalName="_dlc_DocIdPersistId" ma:readOnly="true">
      <xsd:simpleType>
        <xsd:restriction base="dms:Boolean"/>
      </xsd:simpleType>
    </xsd:element>
    <xsd:element name="Rapportforfatter" ma:index="12" nillable="true" ma:displayName="Rapportforfatter" ma:internalName="Rapportforfatter">
      <xsd:simpleType>
        <xsd:restriction base="dms:Text">
          <xsd:maxLength value="255"/>
        </xsd:restriction>
      </xsd:simpleType>
    </xsd:element>
    <xsd:element name="h63eb6bf2e3d4f93aa1ddf743b668c17" ma:index="13" nillable="true" ma:taxonomy="true" ma:internalName="h63eb6bf2e3d4f93aa1ddf743b668c17" ma:taxonomyFieldName="Dokumentkategori" ma:displayName="Dokumentkategori" ma:default="" ma:fieldId="{163eb6bf-2e3d-4f93-aa1d-df743b668c17}" ma:sspId="723dea4e-3c3b-4542-8cf3-09c21c94bb66" ma:termSetId="115804ee-8a7e-44c7-8782-636c4cc4e937" ma:anchorId="00000000-0000-0000-0000-000000000000" ma:open="false" ma:isKeyword="false">
      <xsd:complexType>
        <xsd:sequence>
          <xsd:element ref="pc:Terms" minOccurs="0" maxOccurs="1"/>
        </xsd:sequence>
      </xsd:complexType>
    </xsd:element>
    <xsd:element name="TaxCatchAll" ma:index="14" nillable="true" ma:displayName="Global taksonomikolonne" ma:hidden="true" ma:list="{0619e880-d3e8-4a0a-ac1c-51547fa4f40c}" ma:internalName="TaxCatchAll" ma:showField="CatchAllData" ma:web="a0c403bc-df03-43c8-915b-d2d6e5c89d5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Global taksonomikolonne1" ma:hidden="true" ma:list="{0619e880-d3e8-4a0a-ac1c-51547fa4f40c}" ma:internalName="TaxCatchAllLabel" ma:readOnly="true" ma:showField="CatchAllDataLabel" ma:web="a0c403bc-df03-43c8-915b-d2d6e5c89d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63eb6bf2e3d4f93aa1ddf743b668c17 xmlns="a0c403bc-df03-43c8-915b-d2d6e5c89d57">
      <Terms xmlns="http://schemas.microsoft.com/office/infopath/2007/PartnerControls">
        <TermInfo xmlns="http://schemas.microsoft.com/office/infopath/2007/PartnerControls">
          <TermName xmlns="http://schemas.microsoft.com/office/infopath/2007/PartnerControls">Verktøy</TermName>
          <TermId xmlns="http://schemas.microsoft.com/office/infopath/2007/PartnerControls">b2de6fa2-f73d-4c39-b2aa-ce028b1a5534</TermId>
        </TermInfo>
      </Terms>
    </h63eb6bf2e3d4f93aa1ddf743b668c17>
    <Rapportforfatter xmlns="a0c403bc-df03-43c8-915b-d2d6e5c89d57" xsi:nil="true"/>
    <ReportDescription xmlns="http://schemas.microsoft.com/sharepoint/v3" xsi:nil="true"/>
    <TaxCatchAll xmlns="a0c403bc-df03-43c8-915b-d2d6e5c89d57">
      <Value>97</Value>
    </TaxCatchAll>
    <_dlc_DocId xmlns="a0c403bc-df03-43c8-915b-d2d6e5c89d57">DMFW2D44QQMK-406463417-1</_dlc_DocId>
    <_dlc_DocIdUrl xmlns="a0c403bc-df03-43c8-915b-d2d6e5c89d57">
      <Url>http://fou.ks.no/prosjekter/164019/_layouts/15/DocIdRedir.aspx?ID=DMFW2D44QQMK-406463417-1</Url>
      <Description>DMFW2D44QQMK-406463417-1</Description>
    </_dlc_DocIdUrl>
  </documentManagement>
</p:properties>
</file>

<file path=customXml/itemProps1.xml><?xml version="1.0" encoding="utf-8"?>
<ds:datastoreItem xmlns:ds="http://schemas.openxmlformats.org/officeDocument/2006/customXml" ds:itemID="{FDA43C1D-5E23-4FC7-9058-5FDBBF9E77D6}"/>
</file>

<file path=customXml/itemProps2.xml><?xml version="1.0" encoding="utf-8"?>
<ds:datastoreItem xmlns:ds="http://schemas.openxmlformats.org/officeDocument/2006/customXml" ds:itemID="{FEA639B5-9DCF-433F-8B09-91CF83E32CB2}"/>
</file>

<file path=customXml/itemProps3.xml><?xml version="1.0" encoding="utf-8"?>
<ds:datastoreItem xmlns:ds="http://schemas.openxmlformats.org/officeDocument/2006/customXml" ds:itemID="{6477F725-14F6-4B39-A1F9-4AB909CA6BF1}"/>
</file>

<file path=customXml/itemProps4.xml><?xml version="1.0" encoding="utf-8"?>
<ds:datastoreItem xmlns:ds="http://schemas.openxmlformats.org/officeDocument/2006/customXml" ds:itemID="{D1EDC9BA-ADAB-443E-9CC6-A9361F6BC450}"/>
</file>

<file path=docProps/app.xml><?xml version="1.0" encoding="utf-8"?>
<Properties xmlns="http://schemas.openxmlformats.org/officeDocument/2006/extended-properties" xmlns:vt="http://schemas.openxmlformats.org/officeDocument/2006/docPropsVTypes">
  <Template>Proba_PPmal2</Template>
  <TotalTime>1978</TotalTime>
  <Words>604</Words>
  <Application>Microsoft Office PowerPoint</Application>
  <PresentationFormat>Skjermfremvisning (4:3)</PresentationFormat>
  <Paragraphs>67</Paragraphs>
  <Slides>11</Slides>
  <Notes>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11</vt:i4>
      </vt:variant>
    </vt:vector>
  </HeadingPairs>
  <TitlesOfParts>
    <vt:vector size="16" baseType="lpstr">
      <vt:lpstr>ＭＳ Ｐゴシック</vt:lpstr>
      <vt:lpstr>Arial</vt:lpstr>
      <vt:lpstr>Calibri</vt:lpstr>
      <vt:lpstr>Helvetica</vt:lpstr>
      <vt:lpstr>Standardtema</vt:lpstr>
      <vt:lpstr>Sosialhjelpsutgiftene – drivkrefter og tiltak </vt:lpstr>
      <vt:lpstr>Sosialhjelpsutgiftene øker</vt:lpstr>
      <vt:lpstr> Antall mottakere uten innvandringsbakgrunn faller</vt:lpstr>
      <vt:lpstr>Bruken av sosialhjelp faller i majoritetsbefolkningen</vt:lpstr>
      <vt:lpstr>Bruken av sosialhjelp faller i majoritetsbefolkningen</vt:lpstr>
      <vt:lpstr>Stønad per måned øker sterkt</vt:lpstr>
      <vt:lpstr>Bruk av aktivitetskrav og bedre arbeidsmetodikk har virket</vt:lpstr>
      <vt:lpstr>Hva virker?</vt:lpstr>
      <vt:lpstr>Andre gode grep</vt:lpstr>
      <vt:lpstr>Funn og konklusjoner</vt:lpstr>
      <vt:lpstr>Det nytter!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Sosialhjelpsutgiftene – drivkrefter og tiltak</dc:title>
  <dc:creator>Audun Gleinsvik</dc:creator>
  <cp:lastModifiedBy>Ellen Dehli</cp:lastModifiedBy>
  <cp:revision>21</cp:revision>
  <cp:lastPrinted>2009-12-10T10:31:02Z</cp:lastPrinted>
  <dcterms:created xsi:type="dcterms:W3CDTF">2017-10-02T06:12:24Z</dcterms:created>
  <dcterms:modified xsi:type="dcterms:W3CDTF">2019-02-19T08:48:57Z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0x010100C466DCB15B7C4D46B76A8E26AA95A520008D80535931A83A40A3B0D1C7B741DAAA</vt:lpwstr>
  </property>
  <property fmtid="{D5CDD505-2E9C-101B-9397-08002B2CF9AE}" pid="3" name="_dlc_DocIdItemGuid">
    <vt:lpwstr>fc78403e-37ae-437d-ba9e-6c4616f7fbfe</vt:lpwstr>
  </property>
  <property fmtid="{D5CDD505-2E9C-101B-9397-08002B2CF9AE}" pid="4" name="Dokumentkategori">
    <vt:lpwstr>97;#Verktøy|b2de6fa2-f73d-4c39-b2aa-ce028b1a5534</vt:lpwstr>
  </property>
</Properties>
</file>