
<file path=[Content_Types].xml><?xml version="1.0" encoding="utf-8"?>
<Types xmlns="http://schemas.openxmlformats.org/package/2006/content-types">
  <Default Extension="png" ContentType="image/png"/>
  <Default Extension="tmp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8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305" r:id="rId2"/>
    <p:sldId id="302" r:id="rId3"/>
    <p:sldId id="304" r:id="rId4"/>
    <p:sldId id="314" r:id="rId5"/>
    <p:sldId id="307" r:id="rId6"/>
    <p:sldId id="309" r:id="rId7"/>
    <p:sldId id="306" r:id="rId8"/>
    <p:sldId id="308" r:id="rId9"/>
    <p:sldId id="310" r:id="rId10"/>
    <p:sldId id="312" r:id="rId11"/>
    <p:sldId id="311" r:id="rId12"/>
    <p:sldId id="313" r:id="rId13"/>
    <p:sldId id="267" r:id="rId14"/>
  </p:sldIdLst>
  <p:sldSz cx="9144000" cy="6858000" type="screen4x3"/>
  <p:notesSz cx="6858000" cy="9144000"/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319">
          <p15:clr>
            <a:srgbClr val="A4A3A4"/>
          </p15:clr>
        </p15:guide>
        <p15:guide id="2" pos="275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032" autoAdjust="0"/>
    <p:restoredTop sz="99582" autoAdjust="0"/>
  </p:normalViewPr>
  <p:slideViewPr>
    <p:cSldViewPr snapToGrid="0" snapToObjects="1">
      <p:cViewPr varScale="1">
        <p:scale>
          <a:sx n="89" d="100"/>
          <a:sy n="89" d="100"/>
        </p:scale>
        <p:origin x="-1378" y="-67"/>
      </p:cViewPr>
      <p:guideLst>
        <p:guide orient="horz" pos="4319"/>
        <p:guide pos="275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4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B0B3DE-8CAF-6542-B714-C80C6DE63C32}" type="datetimeFigureOut">
              <a:rPr lang="nb-NO" smtClean="0"/>
              <a:t>01.03.2017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94099F-7FD2-9549-AC79-10AA7AD0C67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161662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FDE18C-65F0-A346-9298-EB796F30B1FA}" type="datetimeFigureOut">
              <a:rPr lang="nb-NO" smtClean="0"/>
              <a:t>01.03.2017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A3C1DE-7201-824B-B17B-412A0CD7B35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995912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A3C1DE-7201-824B-B17B-412A0CD7B35A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646228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A3C1DE-7201-824B-B17B-412A0CD7B35A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566801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00823" y="633123"/>
            <a:ext cx="6120000" cy="5864878"/>
          </a:xfrm>
        </p:spPr>
        <p:txBody>
          <a:bodyPr lIns="216000" rIns="21600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</p:spTree>
    <p:extLst>
      <p:ext uri="{BB962C8B-B14F-4D97-AF65-F5344CB8AC3E}">
        <p14:creationId xmlns:p14="http://schemas.microsoft.com/office/powerpoint/2010/main" val="3976459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tel og innhol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32308" y="633123"/>
            <a:ext cx="6120000" cy="5864878"/>
          </a:xfrm>
        </p:spPr>
        <p:txBody>
          <a:bodyPr lIns="216000" rIns="216000"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</p:spTree>
    <p:extLst>
      <p:ext uri="{BB962C8B-B14F-4D97-AF65-F5344CB8AC3E}">
        <p14:creationId xmlns:p14="http://schemas.microsoft.com/office/powerpoint/2010/main" val="277435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hel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0" y="-1"/>
            <a:ext cx="9144000" cy="6497192"/>
          </a:xfrm>
        </p:spPr>
        <p:txBody>
          <a:bodyPr lIns="216000" rIns="216000"/>
          <a:lstStyle>
            <a:lvl1pPr marL="0" indent="0" algn="ctr">
              <a:buNone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795045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hel Svar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0" y="-1"/>
            <a:ext cx="9144000" cy="6497192"/>
          </a:xfrm>
        </p:spPr>
        <p:txBody>
          <a:bodyPr lIns="216000" rIns="21600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205482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vertikal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0" y="-1"/>
            <a:ext cx="4565440" cy="6497192"/>
          </a:xfrm>
        </p:spPr>
        <p:txBody>
          <a:bodyPr lIns="216000" rIns="216000"/>
          <a:lstStyle>
            <a:lvl1pPr marL="0" indent="0" algn="l">
              <a:buNone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/>
          <p:cNvSpPr>
            <a:spLocks noGrp="1"/>
          </p:cNvSpPr>
          <p:nvPr>
            <p:ph idx="10"/>
          </p:nvPr>
        </p:nvSpPr>
        <p:spPr>
          <a:xfrm>
            <a:off x="4578560" y="-1"/>
            <a:ext cx="4565440" cy="6497192"/>
          </a:xfrm>
        </p:spPr>
        <p:txBody>
          <a:bodyPr lIns="216000" rIns="216000"/>
          <a:lstStyle>
            <a:lvl1pPr marL="0" indent="0" algn="l">
              <a:buNone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4234245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vertikal Svar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0" y="-1"/>
            <a:ext cx="4565440" cy="6497192"/>
          </a:xfrm>
        </p:spPr>
        <p:txBody>
          <a:bodyPr lIns="216000" rIns="216000"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/>
          <p:cNvSpPr>
            <a:spLocks noGrp="1"/>
          </p:cNvSpPr>
          <p:nvPr>
            <p:ph idx="10"/>
          </p:nvPr>
        </p:nvSpPr>
        <p:spPr>
          <a:xfrm>
            <a:off x="4578560" y="-1"/>
            <a:ext cx="4565440" cy="6497192"/>
          </a:xfrm>
        </p:spPr>
        <p:txBody>
          <a:bodyPr lIns="216000" rIns="216000"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572170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horisontal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0" y="-1"/>
            <a:ext cx="9144000" cy="3222353"/>
          </a:xfrm>
        </p:spPr>
        <p:txBody>
          <a:bodyPr lIns="216000" rIns="216000"/>
          <a:lstStyle>
            <a:lvl1pPr marL="0" indent="0" algn="ctr">
              <a:buNone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/>
          <p:cNvSpPr>
            <a:spLocks noGrp="1"/>
          </p:cNvSpPr>
          <p:nvPr>
            <p:ph idx="10"/>
          </p:nvPr>
        </p:nvSpPr>
        <p:spPr>
          <a:xfrm>
            <a:off x="0" y="3222352"/>
            <a:ext cx="9144000" cy="3274837"/>
          </a:xfrm>
        </p:spPr>
        <p:txBody>
          <a:bodyPr lIns="216000" rIns="216000"/>
          <a:lstStyle>
            <a:lvl1pPr marL="0" indent="0" algn="ctr">
              <a:buNone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375903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horisontal Svar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0" y="-1"/>
            <a:ext cx="9144000" cy="3222353"/>
          </a:xfrm>
        </p:spPr>
        <p:txBody>
          <a:bodyPr lIns="216000" rIns="216000"/>
          <a:lstStyle>
            <a:lvl1pPr marL="0" indent="0" algn="ctr">
              <a:buNone/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/>
          <p:cNvSpPr>
            <a:spLocks noGrp="1"/>
          </p:cNvSpPr>
          <p:nvPr>
            <p:ph idx="10"/>
          </p:nvPr>
        </p:nvSpPr>
        <p:spPr>
          <a:xfrm>
            <a:off x="0" y="3222352"/>
            <a:ext cx="9144000" cy="3274837"/>
          </a:xfrm>
        </p:spPr>
        <p:txBody>
          <a:bodyPr lIns="216000" rIns="216000"/>
          <a:lstStyle>
            <a:lvl1pPr marL="0" indent="0" algn="ctr">
              <a:buNone/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76399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920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var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9300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33123"/>
          </a:xfrm>
          <a:prstGeom prst="rect">
            <a:avLst/>
          </a:prstGeom>
        </p:spPr>
        <p:txBody>
          <a:bodyPr vert="horz" lIns="216000" tIns="45720" rIns="216000" bIns="93600" rtlCol="0" anchor="t" anchorCtr="0">
            <a:sp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0" y="633123"/>
            <a:ext cx="9144000" cy="5864878"/>
          </a:xfrm>
          <a:prstGeom prst="rect">
            <a:avLst/>
          </a:prstGeom>
        </p:spPr>
        <p:txBody>
          <a:bodyPr vert="horz" lIns="216000" tIns="45720" rIns="216000" bIns="9360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</p:txBody>
      </p:sp>
      <p:sp>
        <p:nvSpPr>
          <p:cNvPr id="8" name="Rektangel 7"/>
          <p:cNvSpPr/>
          <p:nvPr/>
        </p:nvSpPr>
        <p:spPr>
          <a:xfrm>
            <a:off x="-224114" y="6498000"/>
            <a:ext cx="9645141" cy="360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36000" bIns="0"/>
          <a:lstStyle/>
          <a:p>
            <a:r>
              <a:rPr lang="nb-NO" dirty="0"/>
              <a:t>           </a:t>
            </a:r>
          </a:p>
        </p:txBody>
      </p:sp>
      <p:pic>
        <p:nvPicPr>
          <p:cNvPr id="9" name="Bilde 8" descr="CivitasLogoOutline.ai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6183" y="6574889"/>
            <a:ext cx="788850" cy="252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460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0" r:id="rId2"/>
    <p:sldLayoutId id="2147483667" r:id="rId3"/>
    <p:sldLayoutId id="2147483670" r:id="rId4"/>
    <p:sldLayoutId id="2147483668" r:id="rId5"/>
    <p:sldLayoutId id="2147483671" r:id="rId6"/>
    <p:sldLayoutId id="2147483669" r:id="rId7"/>
    <p:sldLayoutId id="2147483672" r:id="rId8"/>
    <p:sldLayoutId id="2147483665" r:id="rId9"/>
    <p:sldLayoutId id="2147483666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hf sldNum="0" hdr="0" ftr="0" dt="0"/>
  <p:txStyles>
    <p:titleStyle>
      <a:lvl1pPr algn="ctr" defTabSz="457200" rtl="0" eaLnBrk="1" latinLnBrk="0" hangingPunct="1">
        <a:lnSpc>
          <a:spcPct val="100000"/>
        </a:lnSpc>
        <a:spcBef>
          <a:spcPct val="0"/>
        </a:spcBef>
        <a:buNone/>
        <a:defRPr sz="3200" b="1" i="0" kern="1200">
          <a:solidFill>
            <a:schemeClr val="tx1"/>
          </a:solidFill>
          <a:latin typeface="Calibri"/>
          <a:ea typeface="+mj-ea"/>
          <a:cs typeface="Calibri"/>
        </a:defRPr>
      </a:lvl1pPr>
    </p:titleStyle>
    <p:bodyStyle>
      <a:lvl1pPr marL="342000" indent="-342900" algn="l" defTabSz="457200" rtl="0" eaLnBrk="1" latinLnBrk="0" hangingPunct="1">
        <a:spcBef>
          <a:spcPts val="1368"/>
        </a:spcBef>
        <a:buFont typeface="Lucida Grande"/>
        <a:buChar char="●"/>
        <a:defRPr sz="2800" b="0" i="0" kern="1200" baseline="0">
          <a:solidFill>
            <a:schemeClr val="tx1"/>
          </a:solidFill>
          <a:latin typeface="Calibri Light"/>
          <a:ea typeface="+mn-ea"/>
          <a:cs typeface="Calibri Light"/>
        </a:defRPr>
      </a:lvl1pPr>
      <a:lvl2pPr marL="742950" indent="-285750" algn="l" defTabSz="457200" rtl="0" eaLnBrk="1" latinLnBrk="0" hangingPunct="1">
        <a:spcBef>
          <a:spcPct val="20000"/>
        </a:spcBef>
        <a:buFont typeface="Lucida Grande"/>
        <a:buChar char="-"/>
        <a:defRPr sz="2400" b="0" i="0" kern="1200">
          <a:solidFill>
            <a:schemeClr val="tx1"/>
          </a:solidFill>
          <a:latin typeface="Calibri Light"/>
          <a:ea typeface="+mn-ea"/>
          <a:cs typeface="Calibri Ligh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b="0" i="0" kern="1200">
          <a:solidFill>
            <a:schemeClr val="tx1"/>
          </a:solidFill>
          <a:latin typeface="Calibri Light"/>
          <a:ea typeface="+mn-ea"/>
          <a:cs typeface="Calibri Ligh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tx1"/>
          </a:solidFill>
          <a:latin typeface="Calibri Light"/>
          <a:ea typeface="+mn-ea"/>
          <a:cs typeface="Calibri Ligh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b="0" i="0" kern="1200">
          <a:solidFill>
            <a:schemeClr val="tx1"/>
          </a:solidFill>
          <a:latin typeface="Calibri Light"/>
          <a:ea typeface="+mn-ea"/>
          <a:cs typeface="Calibri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tm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m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hyperlink" Target="https://upload.wikimedia.org/wikipedia/commons/8/8f/Basurero-bahia-peran-asturias.jp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et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747830"/>
            <a:ext cx="9143998" cy="4749773"/>
          </a:xfrm>
          <a:prstGeom prst="rect">
            <a:avLst/>
          </a:prstGeom>
        </p:spPr>
      </p:pic>
      <p:sp>
        <p:nvSpPr>
          <p:cNvPr id="6" name="Rektangel 5"/>
          <p:cNvSpPr/>
          <p:nvPr/>
        </p:nvSpPr>
        <p:spPr>
          <a:xfrm>
            <a:off x="0" y="0"/>
            <a:ext cx="9144000" cy="1941513"/>
          </a:xfrm>
          <a:prstGeom prst="rect">
            <a:avLst/>
          </a:prstGeom>
          <a:solidFill>
            <a:schemeClr val="accent2"/>
          </a:solidFill>
          <a:ln w="76200" cmpd="sng">
            <a:noFill/>
            <a:headEnd type="none"/>
            <a:tailEnd type="none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400" dirty="0">
              <a:latin typeface="Calibri Light"/>
              <a:cs typeface="Calibri Light"/>
            </a:endParaRPr>
          </a:p>
        </p:txBody>
      </p:sp>
      <p:sp>
        <p:nvSpPr>
          <p:cNvPr id="8" name="Rektangel 7"/>
          <p:cNvSpPr/>
          <p:nvPr/>
        </p:nvSpPr>
        <p:spPr>
          <a:xfrm>
            <a:off x="1" y="1941513"/>
            <a:ext cx="9144000" cy="1154886"/>
          </a:xfrm>
          <a:prstGeom prst="rect">
            <a:avLst/>
          </a:prstGeom>
          <a:solidFill>
            <a:schemeClr val="accent6"/>
          </a:solidFill>
          <a:ln w="76200" cmpd="sng">
            <a:noFill/>
            <a:headEnd type="none"/>
            <a:tailEnd type="none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400" dirty="0">
              <a:latin typeface="Calibri Light"/>
              <a:cs typeface="Calibri Light"/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0" y="409353"/>
            <a:ext cx="9144000" cy="1395708"/>
          </a:xfrm>
          <a:prstGeom prst="rect">
            <a:avLst/>
          </a:prstGeom>
          <a:noFill/>
        </p:spPr>
        <p:txBody>
          <a:bodyPr wrap="square" lIns="216000" rIns="216000" rtlCol="0">
            <a:noAutofit/>
          </a:bodyPr>
          <a:lstStyle/>
          <a:p>
            <a:pPr algn="ctr">
              <a:spcBef>
                <a:spcPts val="1368"/>
              </a:spcBef>
            </a:pPr>
            <a:r>
              <a:rPr lang="nb-NO" sz="4000" b="1" dirty="0">
                <a:solidFill>
                  <a:schemeClr val="bg1"/>
                </a:solidFill>
                <a:latin typeface="Calibri Light"/>
                <a:cs typeface="Calibri Light"/>
              </a:rPr>
              <a:t>Miljøeffektive avfallsløsninger</a:t>
            </a:r>
          </a:p>
          <a:p>
            <a:pPr algn="ctr">
              <a:spcBef>
                <a:spcPts val="1800"/>
              </a:spcBef>
            </a:pPr>
            <a:r>
              <a:rPr lang="nb-NO" sz="2000" dirty="0">
                <a:solidFill>
                  <a:schemeClr val="bg1"/>
                </a:solidFill>
                <a:latin typeface="Calibri Light"/>
                <a:cs typeface="Calibri Light"/>
              </a:rPr>
              <a:t>Muligheter og konsekvenser for kommunesektoren ved økt ansvar på avfallsområdet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-54428" y="2145114"/>
            <a:ext cx="9143999" cy="860842"/>
          </a:xfrm>
          <a:prstGeom prst="rect">
            <a:avLst/>
          </a:prstGeom>
          <a:noFill/>
        </p:spPr>
        <p:txBody>
          <a:bodyPr wrap="none" lIns="216000" rIns="216000" rtlCol="0">
            <a:noAutofit/>
          </a:bodyPr>
          <a:lstStyle/>
          <a:p>
            <a:pPr algn="ctr">
              <a:spcBef>
                <a:spcPts val="1800"/>
              </a:spcBef>
            </a:pPr>
            <a:r>
              <a:rPr lang="nb-NO" sz="2000" dirty="0">
                <a:solidFill>
                  <a:schemeClr val="bg1"/>
                </a:solidFill>
                <a:latin typeface="Calibri Light"/>
                <a:cs typeface="Calibri Light"/>
              </a:rPr>
              <a:t>KS FoU-prosjekt nr. 164012</a:t>
            </a:r>
          </a:p>
          <a:p>
            <a:pPr algn="ctr">
              <a:spcBef>
                <a:spcPts val="800"/>
              </a:spcBef>
            </a:pPr>
            <a:r>
              <a:rPr lang="nb-NO" sz="2000" dirty="0">
                <a:solidFill>
                  <a:schemeClr val="bg1"/>
                </a:solidFill>
                <a:latin typeface="Calibri Light"/>
                <a:cs typeface="Calibri Light"/>
              </a:rPr>
              <a:t>Civitas, 2017</a:t>
            </a:r>
          </a:p>
        </p:txBody>
      </p:sp>
      <p:pic>
        <p:nvPicPr>
          <p:cNvPr id="9" name="Bilete 8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2588" y="2214414"/>
            <a:ext cx="1139825" cy="5854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50489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næringslivets forbruksavfall</a:t>
            </a:r>
          </a:p>
        </p:txBody>
      </p:sp>
      <p:sp>
        <p:nvSpPr>
          <p:cNvPr id="4" name="TekstSylinder 3"/>
          <p:cNvSpPr txBox="1"/>
          <p:nvPr/>
        </p:nvSpPr>
        <p:spPr>
          <a:xfrm>
            <a:off x="393468" y="5270272"/>
            <a:ext cx="8140458" cy="991982"/>
          </a:xfrm>
          <a:prstGeom prst="rect">
            <a:avLst/>
          </a:prstGeom>
          <a:noFill/>
        </p:spPr>
        <p:txBody>
          <a:bodyPr wrap="square" lIns="216000" rIns="216000" rtlCol="0">
            <a:noAutofit/>
          </a:bodyPr>
          <a:lstStyle/>
          <a:p>
            <a:pPr>
              <a:spcBef>
                <a:spcPts val="1368"/>
              </a:spcBef>
            </a:pPr>
            <a:r>
              <a:rPr lang="nb-NO" sz="2800" dirty="0">
                <a:solidFill>
                  <a:schemeClr val="bg1"/>
                </a:solidFill>
                <a:latin typeface="Calibri Light"/>
                <a:cs typeface="Calibri Light"/>
              </a:rPr>
              <a:t>Før 2005 tok kommunene hånd om alt forbruksavfall, i dag gjelder det bare husholdningsavfall.</a:t>
            </a:r>
          </a:p>
          <a:p>
            <a:pPr>
              <a:spcBef>
                <a:spcPts val="1368"/>
              </a:spcBef>
            </a:pPr>
            <a:endParaRPr lang="nb-NO" sz="2800" dirty="0">
              <a:solidFill>
                <a:schemeClr val="bg1"/>
              </a:solidFill>
              <a:latin typeface="Calibri Light"/>
              <a:cs typeface="Calibri Light"/>
            </a:endParaRPr>
          </a:p>
        </p:txBody>
      </p:sp>
      <p:pic>
        <p:nvPicPr>
          <p:cNvPr id="5" name="Bilet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77448" y="6323709"/>
            <a:ext cx="733199" cy="388697"/>
          </a:xfrm>
          <a:prstGeom prst="rect">
            <a:avLst/>
          </a:prstGeom>
          <a:noFill/>
        </p:spPr>
      </p:pic>
      <p:pic>
        <p:nvPicPr>
          <p:cNvPr id="49" name="Bilete 48" descr="Skjermutklipp"/>
          <p:cNvPicPr>
            <a:picLocks noChangeAspect="1"/>
          </p:cNvPicPr>
          <p:nvPr/>
        </p:nvPicPr>
        <p:blipFill rotWithShape="1">
          <a:blip r:embed="rId3"/>
          <a:srcRect l="788" t="5037"/>
          <a:stretch/>
        </p:blipFill>
        <p:spPr>
          <a:xfrm>
            <a:off x="597617" y="818937"/>
            <a:ext cx="7948765" cy="4265521"/>
          </a:xfrm>
          <a:prstGeom prst="rect">
            <a:avLst/>
          </a:prstGeom>
        </p:spPr>
      </p:pic>
      <p:sp>
        <p:nvSpPr>
          <p:cNvPr id="50" name="Rektangel 49"/>
          <p:cNvSpPr/>
          <p:nvPr/>
        </p:nvSpPr>
        <p:spPr>
          <a:xfrm>
            <a:off x="7076902" y="4594167"/>
            <a:ext cx="1100546" cy="404553"/>
          </a:xfrm>
          <a:prstGeom prst="rect">
            <a:avLst/>
          </a:prstGeom>
          <a:solidFill>
            <a:schemeClr val="bg1"/>
          </a:solidFill>
          <a:ln w="76200" cmpd="sng">
            <a:noFill/>
            <a:headEnd type="none"/>
            <a:tailEnd type="none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n-NO" sz="2400" dirty="0">
              <a:latin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515761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Avfallshierarkiet og sirkulær økonomi</a:t>
            </a:r>
          </a:p>
        </p:txBody>
      </p:sp>
      <p:sp>
        <p:nvSpPr>
          <p:cNvPr id="4" name="TekstSylinder 3"/>
          <p:cNvSpPr txBox="1"/>
          <p:nvPr/>
        </p:nvSpPr>
        <p:spPr>
          <a:xfrm>
            <a:off x="289168" y="4743627"/>
            <a:ext cx="8472447" cy="1429958"/>
          </a:xfrm>
          <a:prstGeom prst="rect">
            <a:avLst/>
          </a:prstGeom>
          <a:noFill/>
        </p:spPr>
        <p:txBody>
          <a:bodyPr wrap="square" lIns="216000" rIns="216000" rtlCol="0">
            <a:noAutofit/>
          </a:bodyPr>
          <a:lstStyle/>
          <a:p>
            <a:pPr>
              <a:spcBef>
                <a:spcPts val="1368"/>
              </a:spcBef>
            </a:pPr>
            <a:r>
              <a:rPr lang="nb-NO" sz="2800" dirty="0">
                <a:solidFill>
                  <a:schemeClr val="bg1"/>
                </a:solidFill>
                <a:latin typeface="Calibri Light"/>
                <a:cs typeface="Calibri Light"/>
              </a:rPr>
              <a:t>Foreslått EU-regelverk setter ambisiøse mål for avfalls-forebygging, ombruk og materialgjenvinning som Norge må følge. Det blir vanskelig med dagens løsning.</a:t>
            </a:r>
          </a:p>
        </p:txBody>
      </p:sp>
      <p:pic>
        <p:nvPicPr>
          <p:cNvPr id="6" name="Bilet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77448" y="6323709"/>
            <a:ext cx="733199" cy="388697"/>
          </a:xfrm>
          <a:prstGeom prst="rect">
            <a:avLst/>
          </a:prstGeom>
          <a:noFill/>
        </p:spPr>
      </p:pic>
      <p:pic>
        <p:nvPicPr>
          <p:cNvPr id="11" name="Bilete 10" descr="Skjermutklipp"/>
          <p:cNvPicPr>
            <a:picLocks noChangeAspect="1"/>
          </p:cNvPicPr>
          <p:nvPr/>
        </p:nvPicPr>
        <p:blipFill rotWithShape="1">
          <a:blip r:embed="rId3"/>
          <a:srcRect l="6081" r="2715"/>
          <a:stretch/>
        </p:blipFill>
        <p:spPr>
          <a:xfrm>
            <a:off x="3458095" y="822038"/>
            <a:ext cx="5452553" cy="3634985"/>
          </a:xfrm>
          <a:prstGeom prst="rect">
            <a:avLst/>
          </a:prstGeom>
        </p:spPr>
      </p:pic>
      <p:pic>
        <p:nvPicPr>
          <p:cNvPr id="10" name="Bilete 9" descr="Skjermutklipp"/>
          <p:cNvPicPr>
            <a:picLocks noChangeAspect="1"/>
          </p:cNvPicPr>
          <p:nvPr/>
        </p:nvPicPr>
        <p:blipFill rotWithShape="1">
          <a:blip r:embed="rId4"/>
          <a:srcRect l="2743" r="2143"/>
          <a:stretch/>
        </p:blipFill>
        <p:spPr>
          <a:xfrm>
            <a:off x="216131" y="822040"/>
            <a:ext cx="3973484" cy="3634984"/>
          </a:xfrm>
          <a:prstGeom prst="rect">
            <a:avLst/>
          </a:prstGeom>
        </p:spPr>
      </p:pic>
      <p:sp>
        <p:nvSpPr>
          <p:cNvPr id="12" name="TekstSylinder 11"/>
          <p:cNvSpPr txBox="1"/>
          <p:nvPr/>
        </p:nvSpPr>
        <p:spPr>
          <a:xfrm>
            <a:off x="3640974" y="3014748"/>
            <a:ext cx="648393" cy="3990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spcBef>
                <a:spcPts val="1368"/>
              </a:spcBef>
            </a:pPr>
            <a:r>
              <a:rPr lang="nb-NO" sz="1000" dirty="0">
                <a:solidFill>
                  <a:srgbClr val="FF0000"/>
                </a:solidFill>
                <a:latin typeface="Arial Narrow" panose="020B0606020202030204" pitchFamily="34" charset="0"/>
                <a:cs typeface="Calibri Light"/>
              </a:rPr>
              <a:t>Minst mulig restavfall </a:t>
            </a:r>
          </a:p>
        </p:txBody>
      </p:sp>
      <p:sp>
        <p:nvSpPr>
          <p:cNvPr id="13" name="TekstSylinder 12"/>
          <p:cNvSpPr txBox="1"/>
          <p:nvPr/>
        </p:nvSpPr>
        <p:spPr>
          <a:xfrm>
            <a:off x="5700847" y="919726"/>
            <a:ext cx="967047" cy="35440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pPr algn="ctr">
              <a:spcBef>
                <a:spcPts val="1368"/>
              </a:spcBef>
            </a:pPr>
            <a:r>
              <a:rPr lang="nb-NO" sz="1000" dirty="0">
                <a:solidFill>
                  <a:srgbClr val="FF0000"/>
                </a:solidFill>
                <a:latin typeface="Arial Narrow" panose="020B0606020202030204" pitchFamily="34" charset="0"/>
                <a:cs typeface="Calibri Light"/>
              </a:rPr>
              <a:t>Minst mulig uttak av jomfruelige råvarer </a:t>
            </a:r>
          </a:p>
        </p:txBody>
      </p:sp>
    </p:spTree>
    <p:extLst>
      <p:ext uri="{BB962C8B-B14F-4D97-AF65-F5344CB8AC3E}">
        <p14:creationId xmlns:p14="http://schemas.microsoft.com/office/powerpoint/2010/main" val="53102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Minst like mye fra næring som fra husholdning</a:t>
            </a:r>
          </a:p>
        </p:txBody>
      </p:sp>
      <p:sp>
        <p:nvSpPr>
          <p:cNvPr id="4" name="TekstSylinder 3"/>
          <p:cNvSpPr txBox="1"/>
          <p:nvPr/>
        </p:nvSpPr>
        <p:spPr>
          <a:xfrm>
            <a:off x="656123" y="4188228"/>
            <a:ext cx="7887924" cy="2244338"/>
          </a:xfrm>
          <a:prstGeom prst="rect">
            <a:avLst/>
          </a:prstGeom>
          <a:noFill/>
        </p:spPr>
        <p:txBody>
          <a:bodyPr wrap="square" lIns="216000" rIns="216000" rtlCol="0">
            <a:noAutofit/>
          </a:bodyPr>
          <a:lstStyle/>
          <a:p>
            <a:pPr>
              <a:spcBef>
                <a:spcPts val="1368"/>
              </a:spcBef>
            </a:pPr>
            <a:r>
              <a:rPr lang="nb-NO" sz="2800" dirty="0">
                <a:solidFill>
                  <a:schemeClr val="bg1"/>
                </a:solidFill>
                <a:latin typeface="Calibri Light"/>
                <a:cs typeface="Calibri Light"/>
              </a:rPr>
              <a:t>Avfall fra tjenesteytende næring er nesten bare forbruksavfall</a:t>
            </a:r>
          </a:p>
          <a:p>
            <a:pPr>
              <a:spcBef>
                <a:spcPts val="1368"/>
              </a:spcBef>
            </a:pPr>
            <a:r>
              <a:rPr lang="nb-NO" sz="2800" dirty="0">
                <a:solidFill>
                  <a:schemeClr val="bg1"/>
                </a:solidFill>
                <a:latin typeface="Calibri Light"/>
                <a:cs typeface="Calibri Light"/>
              </a:rPr>
              <a:t>Også ande næringer har forbruksavfall</a:t>
            </a:r>
          </a:p>
          <a:p>
            <a:pPr>
              <a:spcBef>
                <a:spcPts val="1368"/>
              </a:spcBef>
            </a:pPr>
            <a:r>
              <a:rPr lang="nb-NO" sz="2800" dirty="0">
                <a:solidFill>
                  <a:schemeClr val="bg1"/>
                </a:solidFill>
                <a:latin typeface="Calibri Light"/>
                <a:cs typeface="Calibri Light"/>
              </a:rPr>
              <a:t>Ikke tilstrekkelig at husholdningene stiller opp</a:t>
            </a:r>
          </a:p>
        </p:txBody>
      </p:sp>
      <p:pic>
        <p:nvPicPr>
          <p:cNvPr id="6" name="Bilet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77448" y="6323709"/>
            <a:ext cx="733199" cy="388697"/>
          </a:xfrm>
          <a:prstGeom prst="rect">
            <a:avLst/>
          </a:prstGeom>
          <a:noFill/>
        </p:spPr>
      </p:pic>
      <p:pic>
        <p:nvPicPr>
          <p:cNvPr id="7" name="Bilete 6"/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47157" y="724669"/>
            <a:ext cx="5285014" cy="33030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04192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Framtidens innsamlingsløsninger hindres</a:t>
            </a:r>
          </a:p>
        </p:txBody>
      </p:sp>
      <p:sp>
        <p:nvSpPr>
          <p:cNvPr id="4" name="TekstSylinder 3"/>
          <p:cNvSpPr txBox="1"/>
          <p:nvPr/>
        </p:nvSpPr>
        <p:spPr>
          <a:xfrm>
            <a:off x="384782" y="3648154"/>
            <a:ext cx="8254879" cy="2675555"/>
          </a:xfrm>
          <a:prstGeom prst="rect">
            <a:avLst/>
          </a:prstGeom>
          <a:noFill/>
        </p:spPr>
        <p:txBody>
          <a:bodyPr wrap="square" lIns="216000" rIns="216000" rtlCol="0">
            <a:noAutofit/>
          </a:bodyPr>
          <a:lstStyle/>
          <a:p>
            <a:pPr>
              <a:spcBef>
                <a:spcPts val="1368"/>
              </a:spcBef>
            </a:pPr>
            <a:r>
              <a:rPr lang="nb-NO" sz="2400" dirty="0">
                <a:solidFill>
                  <a:schemeClr val="bg1"/>
                </a:solidFill>
                <a:latin typeface="Calibri Light"/>
                <a:cs typeface="Calibri Light"/>
              </a:rPr>
              <a:t>Effektive løsninger for miljøvennlig innsamling (f.eks. avfallssug) krever store investeringer. Vanskelig å få til uten at næringslivet deltar. </a:t>
            </a:r>
            <a:r>
              <a:rPr lang="nb-NO" sz="2400" dirty="0">
                <a:solidFill>
                  <a:srgbClr val="FFFF00"/>
                </a:solidFill>
                <a:latin typeface="Calibri Light"/>
                <a:cs typeface="Calibri Light"/>
              </a:rPr>
              <a:t>Ett sett kostnadskrevende infrastruktur må være nok. </a:t>
            </a:r>
            <a:r>
              <a:rPr lang="nb-NO" sz="2400" dirty="0">
                <a:solidFill>
                  <a:schemeClr val="bg1"/>
                </a:solidFill>
                <a:latin typeface="Calibri Light"/>
                <a:cs typeface="Calibri Light"/>
              </a:rPr>
              <a:t>Felles systemer gir mindre kjøring med avfallsbiler</a:t>
            </a:r>
          </a:p>
          <a:p>
            <a:pPr>
              <a:spcBef>
                <a:spcPts val="1368"/>
              </a:spcBef>
            </a:pPr>
            <a:r>
              <a:rPr lang="nb-NO" sz="2400" dirty="0">
                <a:solidFill>
                  <a:schemeClr val="bg1"/>
                </a:solidFill>
                <a:latin typeface="Calibri Light"/>
                <a:cs typeface="Calibri Light"/>
              </a:rPr>
              <a:t>Effektiv håndtering av nedbrytbart avfall (f.eks. </a:t>
            </a:r>
            <a:r>
              <a:rPr lang="nb-NO" sz="2400" dirty="0" err="1">
                <a:solidFill>
                  <a:schemeClr val="bg1"/>
                </a:solidFill>
                <a:latin typeface="Calibri Light"/>
                <a:cs typeface="Calibri Light"/>
              </a:rPr>
              <a:t>biogassproduk-sjon</a:t>
            </a:r>
            <a:r>
              <a:rPr lang="nb-NO" sz="2400" dirty="0">
                <a:solidFill>
                  <a:schemeClr val="bg1"/>
                </a:solidFill>
                <a:latin typeface="Calibri Light"/>
                <a:cs typeface="Calibri Light"/>
              </a:rPr>
              <a:t>) krever lokale fellesløsninger der alt forbruksavfall inngår.</a:t>
            </a:r>
          </a:p>
          <a:p>
            <a:pPr>
              <a:spcBef>
                <a:spcPts val="1368"/>
              </a:spcBef>
            </a:pPr>
            <a:endParaRPr lang="nb-NO" sz="2400" dirty="0">
              <a:solidFill>
                <a:schemeClr val="bg1"/>
              </a:solidFill>
              <a:latin typeface="Calibri Light"/>
              <a:cs typeface="Calibri Light"/>
            </a:endParaRPr>
          </a:p>
        </p:txBody>
      </p:sp>
      <p:pic>
        <p:nvPicPr>
          <p:cNvPr id="6" name="Bilet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77448" y="6323709"/>
            <a:ext cx="733199" cy="388697"/>
          </a:xfrm>
          <a:prstGeom prst="rect">
            <a:avLst/>
          </a:prstGeom>
          <a:noFill/>
        </p:spPr>
      </p:pic>
      <p:pic>
        <p:nvPicPr>
          <p:cNvPr id="3" name="Bilet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60" y="750288"/>
            <a:ext cx="8195101" cy="2680097"/>
          </a:xfrm>
          <a:prstGeom prst="rect">
            <a:avLst/>
          </a:prstGeom>
        </p:spPr>
      </p:pic>
      <p:sp>
        <p:nvSpPr>
          <p:cNvPr id="7" name="TekstSylinder 6"/>
          <p:cNvSpPr txBox="1"/>
          <p:nvPr/>
        </p:nvSpPr>
        <p:spPr>
          <a:xfrm>
            <a:off x="7964581" y="3421336"/>
            <a:ext cx="792481" cy="18288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spcBef>
                <a:spcPts val="1368"/>
              </a:spcBef>
            </a:pPr>
            <a:r>
              <a:rPr lang="nb-NO" sz="1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Foto: BIR </a:t>
            </a:r>
          </a:p>
        </p:txBody>
      </p:sp>
    </p:spTree>
    <p:extLst>
      <p:ext uri="{BB962C8B-B14F-4D97-AF65-F5344CB8AC3E}">
        <p14:creationId xmlns:p14="http://schemas.microsoft.com/office/powerpoint/2010/main" val="2456384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5566"/>
          </a:xfrm>
        </p:spPr>
        <p:txBody>
          <a:bodyPr/>
          <a:lstStyle/>
          <a:p>
            <a:r>
              <a:rPr lang="nb-NO" dirty="0"/>
              <a:t>Ulike avfallsløsninger hjemme, på skolen og på arbeidsplassen er forvirrende og demotiverende</a:t>
            </a:r>
          </a:p>
        </p:txBody>
      </p:sp>
      <p:sp>
        <p:nvSpPr>
          <p:cNvPr id="4" name="TekstSylinder 3"/>
          <p:cNvSpPr txBox="1"/>
          <p:nvPr/>
        </p:nvSpPr>
        <p:spPr>
          <a:xfrm>
            <a:off x="334466" y="4119761"/>
            <a:ext cx="8254879" cy="2098158"/>
          </a:xfrm>
          <a:prstGeom prst="rect">
            <a:avLst/>
          </a:prstGeom>
          <a:noFill/>
        </p:spPr>
        <p:txBody>
          <a:bodyPr wrap="square" lIns="216000" rIns="216000" rtlCol="0">
            <a:noAutofit/>
          </a:bodyPr>
          <a:lstStyle/>
          <a:p>
            <a:pPr>
              <a:spcBef>
                <a:spcPts val="1368"/>
              </a:spcBef>
            </a:pPr>
            <a:r>
              <a:rPr lang="nb-NO" sz="2400" dirty="0">
                <a:solidFill>
                  <a:schemeClr val="bg1"/>
                </a:solidFill>
                <a:latin typeface="Calibri Light"/>
                <a:cs typeface="Calibri Light"/>
              </a:rPr>
              <a:t>Hvis kommunen tar hånd om alt forbruksavfall vil det sorteres på samme måte alle steder.</a:t>
            </a:r>
          </a:p>
          <a:p>
            <a:pPr>
              <a:spcBef>
                <a:spcPts val="1368"/>
              </a:spcBef>
            </a:pPr>
            <a:r>
              <a:rPr lang="nb-NO" sz="2400" dirty="0">
                <a:solidFill>
                  <a:schemeClr val="bg1"/>
                </a:solidFill>
                <a:latin typeface="Calibri Light"/>
                <a:cs typeface="Calibri Light"/>
              </a:rPr>
              <a:t>I dag tar husholdningene en uforholdsmessig stor del av jobben; næringslivet har miljømessig dårligere løsninger, og er til dels gratispassasjerer i ordninger betalt av husholdningene.</a:t>
            </a:r>
          </a:p>
          <a:p>
            <a:pPr>
              <a:spcBef>
                <a:spcPts val="1368"/>
              </a:spcBef>
            </a:pPr>
            <a:endParaRPr lang="nb-NO" sz="2400" dirty="0">
              <a:solidFill>
                <a:schemeClr val="bg1"/>
              </a:solidFill>
              <a:latin typeface="Calibri Light"/>
              <a:cs typeface="Calibri Light"/>
            </a:endParaRPr>
          </a:p>
        </p:txBody>
      </p:sp>
      <p:pic>
        <p:nvPicPr>
          <p:cNvPr id="6" name="Bilet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77448" y="6323709"/>
            <a:ext cx="733199" cy="388697"/>
          </a:xfrm>
          <a:prstGeom prst="rect">
            <a:avLst/>
          </a:prstGeom>
          <a:noFill/>
        </p:spPr>
      </p:pic>
      <p:pic>
        <p:nvPicPr>
          <p:cNvPr id="7" name="Bilete 6" descr="http://www.optibag.se/storage/ma/7e5b4ed88834444a89c04eff3fac8374/23962c5bb67e48f7b76c2e027925b015/jpg/F4F4A150B5244689533A4FCB1E738ED7810F005D/Optibag-K%c3%a4llsortering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282"/>
          <a:stretch/>
        </p:blipFill>
        <p:spPr bwMode="auto">
          <a:xfrm>
            <a:off x="1752888" y="1203150"/>
            <a:ext cx="5335097" cy="273708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kstSylinder 7"/>
          <p:cNvSpPr txBox="1"/>
          <p:nvPr/>
        </p:nvSpPr>
        <p:spPr>
          <a:xfrm>
            <a:off x="7160528" y="3646475"/>
            <a:ext cx="719443" cy="36749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spcBef>
                <a:spcPts val="1368"/>
              </a:spcBef>
            </a:pPr>
            <a:r>
              <a:rPr lang="nb-NO" sz="1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Foto: </a:t>
            </a:r>
            <a:r>
              <a:rPr lang="en-US" sz="1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Optibag</a:t>
            </a:r>
            <a:endParaRPr lang="nb-NO" sz="10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7905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Felles forvaltning av verdier i avfallet</a:t>
            </a:r>
          </a:p>
        </p:txBody>
      </p:sp>
      <p:sp>
        <p:nvSpPr>
          <p:cNvPr id="4" name="TekstSylinder 3"/>
          <p:cNvSpPr txBox="1"/>
          <p:nvPr/>
        </p:nvSpPr>
        <p:spPr>
          <a:xfrm>
            <a:off x="390477" y="3914912"/>
            <a:ext cx="8254879" cy="2408797"/>
          </a:xfrm>
          <a:prstGeom prst="rect">
            <a:avLst/>
          </a:prstGeom>
          <a:noFill/>
        </p:spPr>
        <p:txBody>
          <a:bodyPr wrap="square" lIns="216000" rIns="216000" rtlCol="0">
            <a:noAutofit/>
          </a:bodyPr>
          <a:lstStyle/>
          <a:p>
            <a:pPr>
              <a:spcBef>
                <a:spcPts val="1368"/>
              </a:spcBef>
            </a:pPr>
            <a:r>
              <a:rPr lang="nb-NO" sz="2800" dirty="0">
                <a:solidFill>
                  <a:schemeClr val="bg1"/>
                </a:solidFill>
                <a:latin typeface="Calibri Light"/>
                <a:cs typeface="Calibri Light"/>
              </a:rPr>
              <a:t>Mange er ute etter avfall med høy verdi, langt færre vil ta ansvar for avfallstyper med negativ verdi. </a:t>
            </a:r>
            <a:r>
              <a:rPr lang="nb-NO" sz="2800" dirty="0" err="1">
                <a:solidFill>
                  <a:schemeClr val="bg1"/>
                </a:solidFill>
                <a:latin typeface="Calibri Light"/>
                <a:cs typeface="Calibri Light"/>
              </a:rPr>
              <a:t>Kommu-nene</a:t>
            </a:r>
            <a:r>
              <a:rPr lang="nb-NO" sz="2800" dirty="0">
                <a:solidFill>
                  <a:schemeClr val="bg1"/>
                </a:solidFill>
                <a:latin typeface="Calibri Light"/>
                <a:cs typeface="Calibri Light"/>
              </a:rPr>
              <a:t> kan sikre helhetlig forvaltning av verdiene.</a:t>
            </a:r>
          </a:p>
          <a:p>
            <a:pPr>
              <a:spcBef>
                <a:spcPts val="1368"/>
              </a:spcBef>
            </a:pPr>
            <a:r>
              <a:rPr lang="nb-NO" sz="2800" dirty="0">
                <a:solidFill>
                  <a:schemeClr val="bg1"/>
                </a:solidFill>
                <a:latin typeface="Calibri Light"/>
                <a:cs typeface="Calibri Light"/>
              </a:rPr>
              <a:t>Felles innsamling av tørt avfall vil gi retursystemene (plast, papir, glass mm.) sikrere tilgang til </a:t>
            </a:r>
            <a:r>
              <a:rPr lang="nb-NO" sz="2800" u="sng" dirty="0">
                <a:solidFill>
                  <a:schemeClr val="bg1"/>
                </a:solidFill>
                <a:latin typeface="Calibri Light"/>
                <a:cs typeface="Calibri Light"/>
              </a:rPr>
              <a:t>mer</a:t>
            </a:r>
            <a:r>
              <a:rPr lang="nb-NO" sz="2800" dirty="0">
                <a:solidFill>
                  <a:schemeClr val="bg1"/>
                </a:solidFill>
                <a:latin typeface="Calibri Light"/>
                <a:cs typeface="Calibri Light"/>
              </a:rPr>
              <a:t> råstoff </a:t>
            </a:r>
          </a:p>
          <a:p>
            <a:pPr>
              <a:spcBef>
                <a:spcPts val="1368"/>
              </a:spcBef>
            </a:pPr>
            <a:endParaRPr lang="nb-NO" sz="2800" dirty="0">
              <a:solidFill>
                <a:schemeClr val="bg1"/>
              </a:solidFill>
              <a:latin typeface="Calibri Light"/>
              <a:cs typeface="Calibri Light"/>
            </a:endParaRPr>
          </a:p>
        </p:txBody>
      </p:sp>
      <p:pic>
        <p:nvPicPr>
          <p:cNvPr id="6" name="Bilet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77448" y="6323709"/>
            <a:ext cx="733199" cy="388697"/>
          </a:xfrm>
          <a:prstGeom prst="rect">
            <a:avLst/>
          </a:prstGeom>
          <a:noFill/>
        </p:spPr>
      </p:pic>
      <p:pic>
        <p:nvPicPr>
          <p:cNvPr id="3" name="Bilete 2" descr="Skjermutklipp"/>
          <p:cNvPicPr>
            <a:picLocks noChangeAspect="1"/>
          </p:cNvPicPr>
          <p:nvPr/>
        </p:nvPicPr>
        <p:blipFill rotWithShape="1">
          <a:blip r:embed="rId3"/>
          <a:srcRect l="7334" t="3329"/>
          <a:stretch/>
        </p:blipFill>
        <p:spPr>
          <a:xfrm>
            <a:off x="1279465" y="725977"/>
            <a:ext cx="6673786" cy="3082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016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 mye avfall på avveie</a:t>
            </a:r>
          </a:p>
        </p:txBody>
      </p:sp>
      <p:sp>
        <p:nvSpPr>
          <p:cNvPr id="4" name="TekstSylinder 3"/>
          <p:cNvSpPr txBox="1"/>
          <p:nvPr/>
        </p:nvSpPr>
        <p:spPr>
          <a:xfrm>
            <a:off x="377837" y="3133613"/>
            <a:ext cx="8254879" cy="2838288"/>
          </a:xfrm>
          <a:prstGeom prst="rect">
            <a:avLst/>
          </a:prstGeom>
          <a:noFill/>
        </p:spPr>
        <p:txBody>
          <a:bodyPr wrap="square" lIns="216000" rIns="216000" rtlCol="0">
            <a:noAutofit/>
          </a:bodyPr>
          <a:lstStyle/>
          <a:p>
            <a:pPr>
              <a:spcBef>
                <a:spcPts val="1368"/>
              </a:spcBef>
            </a:pPr>
            <a:r>
              <a:rPr lang="nb-NO" sz="2400" dirty="0">
                <a:solidFill>
                  <a:schemeClr val="bg1"/>
                </a:solidFill>
                <a:latin typeface="Calibri Light"/>
                <a:cs typeface="Calibri Light"/>
              </a:rPr>
              <a:t>Ingen vet helt hvor næringslivets forbruksavfall blir av. Når de ikke deltar i offentlig renovasjon har de incentiver for dumping.</a:t>
            </a:r>
          </a:p>
          <a:p>
            <a:pPr>
              <a:spcBef>
                <a:spcPts val="1368"/>
              </a:spcBef>
            </a:pPr>
            <a:r>
              <a:rPr lang="nb-NO" sz="2400" dirty="0">
                <a:solidFill>
                  <a:schemeClr val="bg1"/>
                </a:solidFill>
                <a:latin typeface="Calibri Light"/>
                <a:cs typeface="Calibri Light"/>
              </a:rPr>
              <a:t>Kommunene skal føre tilsyn, men mangler ressurser.</a:t>
            </a:r>
          </a:p>
          <a:p>
            <a:pPr>
              <a:spcBef>
                <a:spcPts val="1368"/>
              </a:spcBef>
            </a:pPr>
            <a:r>
              <a:rPr lang="nb-NO" sz="2400" dirty="0">
                <a:solidFill>
                  <a:schemeClr val="bg1"/>
                </a:solidFill>
                <a:latin typeface="Calibri Light"/>
                <a:cs typeface="Calibri Light"/>
              </a:rPr>
              <a:t>Forsøpling på land og i sjø krever oppfølging og ressurser. Både husholdninger og næringsliv bør bidra.</a:t>
            </a:r>
          </a:p>
          <a:p>
            <a:pPr>
              <a:spcBef>
                <a:spcPts val="1368"/>
              </a:spcBef>
            </a:pPr>
            <a:r>
              <a:rPr lang="nb-NO" sz="2400" dirty="0">
                <a:solidFill>
                  <a:schemeClr val="bg1"/>
                </a:solidFill>
                <a:latin typeface="Calibri Light"/>
                <a:cs typeface="Calibri Light"/>
              </a:rPr>
              <a:t>Frivillige som rydder på strender etc. skal ikke måtte betale for å levere avfallet (</a:t>
            </a:r>
            <a:r>
              <a:rPr lang="nb-NO" sz="2400" dirty="0" err="1">
                <a:solidFill>
                  <a:schemeClr val="bg1"/>
                </a:solidFill>
                <a:latin typeface="Calibri Light"/>
                <a:cs typeface="Calibri Light"/>
              </a:rPr>
              <a:t>ref</a:t>
            </a:r>
            <a:r>
              <a:rPr lang="nb-NO" sz="2400" dirty="0">
                <a:solidFill>
                  <a:schemeClr val="bg1"/>
                </a:solidFill>
                <a:latin typeface="Calibri Light"/>
                <a:cs typeface="Calibri Light"/>
              </a:rPr>
              <a:t>: engasjement etter hvalmage full av plast).</a:t>
            </a:r>
          </a:p>
        </p:txBody>
      </p:sp>
      <p:pic>
        <p:nvPicPr>
          <p:cNvPr id="6" name="Bilet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77448" y="6323709"/>
            <a:ext cx="733199" cy="388697"/>
          </a:xfrm>
          <a:prstGeom prst="rect">
            <a:avLst/>
          </a:prstGeom>
          <a:noFill/>
        </p:spPr>
      </p:pic>
      <p:pic>
        <p:nvPicPr>
          <p:cNvPr id="3" name="Bilet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168" y="743703"/>
            <a:ext cx="2088263" cy="2088263"/>
          </a:xfrm>
          <a:prstGeom prst="rect">
            <a:avLst/>
          </a:prstGeom>
        </p:spPr>
      </p:pic>
      <p:pic>
        <p:nvPicPr>
          <p:cNvPr id="7" name="Bilete 6" descr="File:Basurero-bahia-peran-asturias.jpg">
            <a:hlinkClick r:id="rId4"/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74017" y="744405"/>
            <a:ext cx="2519161" cy="20875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Bilet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38246" y="743703"/>
            <a:ext cx="3708377" cy="2088263"/>
          </a:xfrm>
          <a:prstGeom prst="rect">
            <a:avLst/>
          </a:prstGeom>
        </p:spPr>
      </p:pic>
      <p:sp>
        <p:nvSpPr>
          <p:cNvPr id="9" name="TekstSylinder 8"/>
          <p:cNvSpPr txBox="1"/>
          <p:nvPr/>
        </p:nvSpPr>
        <p:spPr>
          <a:xfrm>
            <a:off x="289168" y="2851106"/>
            <a:ext cx="4128656" cy="21352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spcBef>
                <a:spcPts val="1368"/>
              </a:spcBef>
            </a:pPr>
            <a:r>
              <a:rPr lang="nb-NO" sz="1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Foto: </a:t>
            </a:r>
            <a:r>
              <a:rPr lang="en-US" sz="1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Wikimedia Commons, Bengt Nyman</a:t>
            </a:r>
            <a:r>
              <a:rPr lang="nb-NO" sz="1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0" name="TekstSylinder 9"/>
          <p:cNvSpPr txBox="1"/>
          <p:nvPr/>
        </p:nvSpPr>
        <p:spPr>
          <a:xfrm>
            <a:off x="6132908" y="2851106"/>
            <a:ext cx="2713715" cy="21352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>
              <a:spcBef>
                <a:spcPts val="1368"/>
              </a:spcBef>
            </a:pPr>
            <a:r>
              <a:rPr lang="nb-NO" sz="1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Foto: Christoph Noever / Universitetet i Bergen</a:t>
            </a:r>
          </a:p>
        </p:txBody>
      </p:sp>
    </p:spTree>
    <p:extLst>
      <p:ext uri="{BB962C8B-B14F-4D97-AF65-F5344CB8AC3E}">
        <p14:creationId xmlns:p14="http://schemas.microsoft.com/office/powerpoint/2010/main" val="1471590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Miljøvennlige energiløsninger må bevares</a:t>
            </a:r>
          </a:p>
        </p:txBody>
      </p:sp>
      <p:sp>
        <p:nvSpPr>
          <p:cNvPr id="4" name="TekstSylinder 3"/>
          <p:cNvSpPr txBox="1"/>
          <p:nvPr/>
        </p:nvSpPr>
        <p:spPr>
          <a:xfrm>
            <a:off x="351091" y="3857105"/>
            <a:ext cx="8254879" cy="2571898"/>
          </a:xfrm>
          <a:prstGeom prst="rect">
            <a:avLst/>
          </a:prstGeom>
          <a:noFill/>
        </p:spPr>
        <p:txBody>
          <a:bodyPr wrap="square" lIns="216000" rIns="216000" rtlCol="0">
            <a:noAutofit/>
          </a:bodyPr>
          <a:lstStyle/>
          <a:p>
            <a:pPr>
              <a:spcBef>
                <a:spcPts val="1368"/>
              </a:spcBef>
            </a:pPr>
            <a:r>
              <a:rPr lang="nb-NO" sz="2800" dirty="0">
                <a:solidFill>
                  <a:schemeClr val="bg1"/>
                </a:solidFill>
                <a:latin typeface="Calibri Light"/>
                <a:cs typeface="Calibri Light"/>
              </a:rPr>
              <a:t>Store investeringer i avfallsbasert fjernvarme må ikke bli offer for tilfeldige svingninger i avfallsmarkedet.</a:t>
            </a:r>
          </a:p>
          <a:p>
            <a:pPr>
              <a:spcBef>
                <a:spcPts val="1368"/>
              </a:spcBef>
            </a:pPr>
            <a:r>
              <a:rPr lang="nb-NO" sz="2800" dirty="0">
                <a:solidFill>
                  <a:schemeClr val="bg1"/>
                </a:solidFill>
                <a:latin typeface="Calibri Light"/>
                <a:cs typeface="Calibri Light"/>
              </a:rPr>
              <a:t>Selv om EU-mål for materialgjenvinning nås, vil norske forbrenningsanlegg ha nok råstoff i 2030 så fremt avfall ikke eksporteres til forbrenning.</a:t>
            </a:r>
          </a:p>
        </p:txBody>
      </p:sp>
      <p:pic>
        <p:nvPicPr>
          <p:cNvPr id="6" name="Bilet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77448" y="6323709"/>
            <a:ext cx="733199" cy="388697"/>
          </a:xfrm>
          <a:prstGeom prst="rect">
            <a:avLst/>
          </a:prstGeom>
          <a:noFill/>
        </p:spPr>
      </p:pic>
      <p:pic>
        <p:nvPicPr>
          <p:cNvPr id="3" name="Bilet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7556" y="732551"/>
            <a:ext cx="5355319" cy="2980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86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Kortreist avfall gir mest miljønytte</a:t>
            </a:r>
          </a:p>
        </p:txBody>
      </p:sp>
      <p:sp>
        <p:nvSpPr>
          <p:cNvPr id="4" name="TekstSylinder 3"/>
          <p:cNvSpPr txBox="1"/>
          <p:nvPr/>
        </p:nvSpPr>
        <p:spPr>
          <a:xfrm>
            <a:off x="199582" y="3233487"/>
            <a:ext cx="8744835" cy="2421944"/>
          </a:xfrm>
          <a:prstGeom prst="rect">
            <a:avLst/>
          </a:prstGeom>
          <a:noFill/>
        </p:spPr>
        <p:txBody>
          <a:bodyPr wrap="square" lIns="216000" rIns="216000" rtlCol="0">
            <a:noAutofit/>
          </a:bodyPr>
          <a:lstStyle/>
          <a:p>
            <a:pPr>
              <a:spcBef>
                <a:spcPts val="1368"/>
              </a:spcBef>
            </a:pPr>
            <a:r>
              <a:rPr lang="nb-NO" sz="2400" dirty="0">
                <a:solidFill>
                  <a:schemeClr val="bg1"/>
                </a:solidFill>
                <a:latin typeface="Calibri Light"/>
                <a:cs typeface="Calibri Light"/>
              </a:rPr>
              <a:t>EUs nærhetsprinsipp skal bl.a. hindre unødvendig avfallstransport.</a:t>
            </a:r>
          </a:p>
          <a:p>
            <a:pPr>
              <a:spcBef>
                <a:spcPts val="1368"/>
              </a:spcBef>
            </a:pPr>
            <a:r>
              <a:rPr lang="nb-NO" sz="2400" dirty="0">
                <a:solidFill>
                  <a:schemeClr val="bg1"/>
                </a:solidFill>
                <a:latin typeface="Calibri Light"/>
                <a:cs typeface="Calibri Light"/>
              </a:rPr>
              <a:t>Avfall er den typen gods det fraktes mest av på vegene i Nordland.</a:t>
            </a:r>
          </a:p>
          <a:p>
            <a:pPr>
              <a:spcBef>
                <a:spcPts val="1200"/>
              </a:spcBef>
            </a:pPr>
            <a:r>
              <a:rPr lang="nb-NO" sz="2400" dirty="0">
                <a:solidFill>
                  <a:schemeClr val="bg1"/>
                </a:solidFill>
                <a:latin typeface="Calibri Light"/>
                <a:cs typeface="Calibri Light"/>
              </a:rPr>
              <a:t>Full miljønytte av gjenvinning fordrer at vegtransport minimeres;</a:t>
            </a:r>
          </a:p>
          <a:p>
            <a:r>
              <a:rPr lang="nb-NO" sz="2400" dirty="0">
                <a:solidFill>
                  <a:schemeClr val="bg1"/>
                </a:solidFill>
                <a:latin typeface="Calibri Light"/>
                <a:cs typeface="Calibri Light"/>
              </a:rPr>
              <a:t>-&gt; effektiv innsamling med minst mulig bilkjøring,</a:t>
            </a:r>
          </a:p>
          <a:p>
            <a:r>
              <a:rPr lang="nb-NO" sz="2400" dirty="0">
                <a:solidFill>
                  <a:schemeClr val="bg1"/>
                </a:solidFill>
                <a:latin typeface="Calibri Light"/>
                <a:cs typeface="Calibri Light"/>
              </a:rPr>
              <a:t>-&gt; koordinert videretransport til gjenvinning, helst på sjø eller bane,</a:t>
            </a:r>
          </a:p>
          <a:p>
            <a:r>
              <a:rPr lang="nb-NO" sz="2400" dirty="0">
                <a:solidFill>
                  <a:schemeClr val="bg1"/>
                </a:solidFill>
                <a:latin typeface="Calibri Light"/>
                <a:cs typeface="Calibri Light"/>
              </a:rPr>
              <a:t>-&gt; aldri transport av blandet avfall over store avstander.</a:t>
            </a:r>
          </a:p>
          <a:p>
            <a:pPr>
              <a:spcBef>
                <a:spcPts val="1200"/>
              </a:spcBef>
            </a:pPr>
            <a:r>
              <a:rPr lang="nb-NO" sz="2400" dirty="0">
                <a:solidFill>
                  <a:schemeClr val="bg1"/>
                </a:solidFill>
                <a:latin typeface="Calibri Light"/>
                <a:cs typeface="Calibri Light"/>
              </a:rPr>
              <a:t>Lokale fellesløsninger gir mindre transport.</a:t>
            </a:r>
          </a:p>
        </p:txBody>
      </p:sp>
      <p:pic>
        <p:nvPicPr>
          <p:cNvPr id="6" name="Bilet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77448" y="6323709"/>
            <a:ext cx="733199" cy="388697"/>
          </a:xfrm>
          <a:prstGeom prst="rect">
            <a:avLst/>
          </a:prstGeom>
          <a:noFill/>
        </p:spPr>
      </p:pic>
      <p:pic>
        <p:nvPicPr>
          <p:cNvPr id="9" name="Bilete 8"/>
          <p:cNvPicPr>
            <a:picLocks noChangeAspect="1"/>
          </p:cNvPicPr>
          <p:nvPr/>
        </p:nvPicPr>
        <p:blipFill rotWithShape="1">
          <a:blip r:embed="rId3"/>
          <a:srcRect t="26624" b="5818"/>
          <a:stretch/>
        </p:blipFill>
        <p:spPr>
          <a:xfrm>
            <a:off x="2100942" y="686940"/>
            <a:ext cx="4785955" cy="2398555"/>
          </a:xfrm>
          <a:prstGeom prst="rect">
            <a:avLst/>
          </a:prstGeom>
        </p:spPr>
      </p:pic>
      <p:sp>
        <p:nvSpPr>
          <p:cNvPr id="10" name="TekstSylinder 9"/>
          <p:cNvSpPr txBox="1"/>
          <p:nvPr/>
        </p:nvSpPr>
        <p:spPr>
          <a:xfrm>
            <a:off x="6975471" y="2671424"/>
            <a:ext cx="719443" cy="48806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spcBef>
                <a:spcPts val="1368"/>
              </a:spcBef>
            </a:pPr>
            <a:r>
              <a:rPr lang="nb-NO" sz="1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Foto: </a:t>
            </a:r>
            <a:r>
              <a:rPr lang="en-US" sz="1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Wikimedia Commons,</a:t>
            </a:r>
            <a:endParaRPr lang="nb-NO" sz="10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1981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Dette kan oppnås hvis kommunen overtar</a:t>
            </a:r>
          </a:p>
        </p:txBody>
      </p:sp>
      <p:sp>
        <p:nvSpPr>
          <p:cNvPr id="4" name="TekstSylinder 3"/>
          <p:cNvSpPr txBox="1"/>
          <p:nvPr/>
        </p:nvSpPr>
        <p:spPr>
          <a:xfrm>
            <a:off x="258793" y="640128"/>
            <a:ext cx="8424764" cy="2838288"/>
          </a:xfrm>
          <a:prstGeom prst="rect">
            <a:avLst/>
          </a:prstGeom>
          <a:noFill/>
        </p:spPr>
        <p:txBody>
          <a:bodyPr wrap="square" lIns="216000" rIns="216000" rtlCol="0">
            <a:noAutofit/>
          </a:bodyPr>
          <a:lstStyle/>
          <a:p>
            <a:pPr marL="449263" indent="-449263">
              <a:spcAft>
                <a:spcPts val="600"/>
              </a:spcAft>
            </a:pPr>
            <a:r>
              <a:rPr lang="nb-NO" sz="1500" b="1" dirty="0">
                <a:solidFill>
                  <a:schemeClr val="bg1"/>
                </a:solidFill>
                <a:latin typeface="Calibri Light"/>
                <a:cs typeface="Calibri Light"/>
              </a:rPr>
              <a:t>1.	Oppnåelse av kommende EU-mål for gjenvinning.</a:t>
            </a:r>
          </a:p>
          <a:p>
            <a:pPr marL="449263" indent="-449263">
              <a:spcAft>
                <a:spcPts val="600"/>
              </a:spcAft>
            </a:pPr>
            <a:r>
              <a:rPr lang="nb-NO" sz="1500" b="1" dirty="0">
                <a:solidFill>
                  <a:schemeClr val="bg1"/>
                </a:solidFill>
                <a:latin typeface="Calibri Light"/>
                <a:cs typeface="Calibri Light"/>
              </a:rPr>
              <a:t>2.	Enhetlige og lett forståelige avfallsløsninger hjemme, i skole/barnehage, på arbeidsplassen og på steder folk besøker.</a:t>
            </a:r>
          </a:p>
          <a:p>
            <a:pPr marL="449263" indent="-449263">
              <a:spcAft>
                <a:spcPts val="600"/>
              </a:spcAft>
            </a:pPr>
            <a:r>
              <a:rPr lang="nb-NO" sz="1500" b="1" dirty="0">
                <a:solidFill>
                  <a:schemeClr val="bg1"/>
                </a:solidFill>
                <a:latin typeface="Calibri Light"/>
                <a:cs typeface="Calibri Light"/>
              </a:rPr>
              <a:t>3.	Effektiv, bærekraftig og rettferdig forvaltning av verdier i avfall.</a:t>
            </a:r>
          </a:p>
          <a:p>
            <a:pPr marL="449263" indent="-449263">
              <a:spcAft>
                <a:spcPts val="600"/>
              </a:spcAft>
            </a:pPr>
            <a:r>
              <a:rPr lang="nb-NO" sz="1500" b="1" dirty="0">
                <a:solidFill>
                  <a:schemeClr val="bg1"/>
                </a:solidFill>
                <a:latin typeface="Calibri Light"/>
                <a:cs typeface="Calibri Light"/>
              </a:rPr>
              <a:t>4.	Oppfylle nærhetsprinsippet, og således unngå unødvendig transport av avfall, med tilhørende miljøulemper, ulykkesrisiko og veibelastning.</a:t>
            </a:r>
          </a:p>
          <a:p>
            <a:pPr marL="449263" indent="-449263">
              <a:spcAft>
                <a:spcPts val="600"/>
              </a:spcAft>
            </a:pPr>
            <a:r>
              <a:rPr lang="nb-NO" sz="1500" b="1" dirty="0">
                <a:solidFill>
                  <a:schemeClr val="bg1"/>
                </a:solidFill>
                <a:latin typeface="Calibri Light"/>
                <a:cs typeface="Calibri Light"/>
              </a:rPr>
              <a:t>5.	Enklere gjennomføring av produsentansvaret, med sikker tilgang på avfallsbasert råstoff for returselskapene.</a:t>
            </a:r>
          </a:p>
          <a:p>
            <a:pPr marL="449263" indent="-449263">
              <a:spcAft>
                <a:spcPts val="600"/>
              </a:spcAft>
            </a:pPr>
            <a:r>
              <a:rPr lang="nb-NO" sz="1500" b="1" dirty="0">
                <a:solidFill>
                  <a:schemeClr val="bg1"/>
                </a:solidFill>
                <a:latin typeface="Calibri Light"/>
                <a:cs typeface="Calibri Light"/>
              </a:rPr>
              <a:t>6.	Styrke og bevare tillit og miljøengasjement på avfallsområdet.</a:t>
            </a:r>
          </a:p>
          <a:p>
            <a:pPr marL="449263" indent="-449263">
              <a:spcAft>
                <a:spcPts val="600"/>
              </a:spcAft>
            </a:pPr>
            <a:r>
              <a:rPr lang="nb-NO" sz="1500" b="1" dirty="0">
                <a:solidFill>
                  <a:schemeClr val="bg1"/>
                </a:solidFill>
                <a:latin typeface="Calibri Light"/>
                <a:cs typeface="Calibri Light"/>
              </a:rPr>
              <a:t>7.	Rettmessig fordeling av arbeid og øvrige kostnader knyttet til avfall mellom næring og husholdning.</a:t>
            </a:r>
          </a:p>
          <a:p>
            <a:pPr marL="449263" indent="-449263">
              <a:spcAft>
                <a:spcPts val="600"/>
              </a:spcAft>
            </a:pPr>
            <a:r>
              <a:rPr lang="nb-NO" sz="1500" b="1" dirty="0">
                <a:solidFill>
                  <a:schemeClr val="bg1"/>
                </a:solidFill>
                <a:latin typeface="Calibri Light"/>
                <a:cs typeface="Calibri Light"/>
              </a:rPr>
              <a:t>8.	Et velfungerende marked for varer og tjenester tilknyttet avfall.</a:t>
            </a:r>
          </a:p>
          <a:p>
            <a:pPr marL="449263" indent="-449263">
              <a:spcAft>
                <a:spcPts val="600"/>
              </a:spcAft>
            </a:pPr>
            <a:r>
              <a:rPr lang="nb-NO" sz="1500" b="1" dirty="0">
                <a:solidFill>
                  <a:schemeClr val="bg1"/>
                </a:solidFill>
                <a:latin typeface="Calibri Light"/>
                <a:cs typeface="Calibri Light"/>
              </a:rPr>
              <a:t>9.	Langsiktig utnytting av muligheter for verdiskaping.</a:t>
            </a:r>
          </a:p>
          <a:p>
            <a:pPr marL="449263" indent="-449263">
              <a:spcAft>
                <a:spcPts val="600"/>
              </a:spcAft>
            </a:pPr>
            <a:r>
              <a:rPr lang="nb-NO" sz="1500" b="1" dirty="0">
                <a:solidFill>
                  <a:schemeClr val="bg1"/>
                </a:solidFill>
                <a:latin typeface="Calibri Light"/>
                <a:cs typeface="Calibri Light"/>
              </a:rPr>
              <a:t>10.	Langt mer effektiv og miljøvennlig innsamling av avfall, med kun ett sett moderne infrastruktur.</a:t>
            </a:r>
          </a:p>
          <a:p>
            <a:pPr marL="449263" indent="-449263">
              <a:spcAft>
                <a:spcPts val="600"/>
              </a:spcAft>
            </a:pPr>
            <a:r>
              <a:rPr lang="nb-NO" sz="1500" b="1" dirty="0">
                <a:solidFill>
                  <a:schemeClr val="bg1"/>
                </a:solidFill>
                <a:latin typeface="Calibri Light"/>
                <a:cs typeface="Calibri Light"/>
              </a:rPr>
              <a:t>11.	Høyere sørvisnivå til både bolig og næring, med bedre samordning av avfallsstrømmer fram til gjenvinning.</a:t>
            </a:r>
          </a:p>
          <a:p>
            <a:pPr marL="449263" indent="-449263">
              <a:spcAft>
                <a:spcPts val="600"/>
              </a:spcAft>
            </a:pPr>
            <a:r>
              <a:rPr lang="nb-NO" sz="1500" b="1" dirty="0">
                <a:solidFill>
                  <a:schemeClr val="bg1"/>
                </a:solidFill>
                <a:latin typeface="Calibri Light"/>
                <a:cs typeface="Calibri Light"/>
              </a:rPr>
              <a:t>12.	Miljøeffektive løsninger for fjernvarme, særlig der samfunnet har investert i kostnadskrevende infrastruktur.</a:t>
            </a:r>
          </a:p>
          <a:p>
            <a:pPr marL="449263" indent="-449263">
              <a:spcAft>
                <a:spcPts val="600"/>
              </a:spcAft>
            </a:pPr>
            <a:r>
              <a:rPr lang="nb-NO" sz="1500" b="1" dirty="0">
                <a:solidFill>
                  <a:schemeClr val="bg1"/>
                </a:solidFill>
                <a:latin typeface="Calibri Light"/>
                <a:cs typeface="Calibri Light"/>
              </a:rPr>
              <a:t>13.	Mye mer avfallsforebygging og ombruk.</a:t>
            </a:r>
          </a:p>
          <a:p>
            <a:pPr marL="449263" indent="-449263">
              <a:spcAft>
                <a:spcPts val="600"/>
              </a:spcAft>
            </a:pPr>
            <a:r>
              <a:rPr lang="nb-NO" sz="1500" b="1" dirty="0">
                <a:solidFill>
                  <a:schemeClr val="bg1"/>
                </a:solidFill>
                <a:latin typeface="Calibri Light"/>
                <a:cs typeface="Calibri Light"/>
              </a:rPr>
              <a:t>14.	Mindre avfall på avveie.</a:t>
            </a:r>
          </a:p>
          <a:p>
            <a:pPr marL="449263" indent="-449263">
              <a:spcAft>
                <a:spcPts val="600"/>
              </a:spcAft>
            </a:pPr>
            <a:r>
              <a:rPr lang="nb-NO" sz="1500" b="1" dirty="0">
                <a:solidFill>
                  <a:schemeClr val="bg1"/>
                </a:solidFill>
                <a:latin typeface="Calibri Light"/>
                <a:cs typeface="Calibri Light"/>
              </a:rPr>
              <a:t>15.	Bedre kontroll med avfallsstrømmene, spesielt forbruksavfall fra næringslivet.</a:t>
            </a:r>
          </a:p>
        </p:txBody>
      </p:sp>
      <p:pic>
        <p:nvPicPr>
          <p:cNvPr id="6" name="Bilet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77448" y="6323709"/>
            <a:ext cx="733199" cy="3886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55546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Enkel lovendring, få negative konsekvenser</a:t>
            </a:r>
          </a:p>
        </p:txBody>
      </p:sp>
      <p:sp>
        <p:nvSpPr>
          <p:cNvPr id="4" name="TekstSylinder 3"/>
          <p:cNvSpPr txBox="1"/>
          <p:nvPr/>
        </p:nvSpPr>
        <p:spPr>
          <a:xfrm>
            <a:off x="325174" y="716576"/>
            <a:ext cx="8360647" cy="5541775"/>
          </a:xfrm>
          <a:prstGeom prst="rect">
            <a:avLst/>
          </a:prstGeom>
          <a:noFill/>
        </p:spPr>
        <p:txBody>
          <a:bodyPr wrap="square" lIns="216000" rIns="216000" rtlCol="0">
            <a:noAutofit/>
          </a:bodyPr>
          <a:lstStyle/>
          <a:p>
            <a:pPr>
              <a:spcBef>
                <a:spcPts val="1368"/>
              </a:spcBef>
            </a:pPr>
            <a:r>
              <a:rPr lang="nb-NO" sz="2600" dirty="0">
                <a:solidFill>
                  <a:schemeClr val="bg1"/>
                </a:solidFill>
                <a:latin typeface="Calibri Light"/>
                <a:cs typeface="Calibri Light"/>
              </a:rPr>
              <a:t>Endringen i 2004 hadde ikke klare mål – vanskelig å finne positive resultater, lett å finne negative</a:t>
            </a:r>
          </a:p>
          <a:p>
            <a:pPr>
              <a:spcBef>
                <a:spcPts val="1368"/>
              </a:spcBef>
            </a:pPr>
            <a:r>
              <a:rPr lang="nb-NO" sz="2600" dirty="0">
                <a:solidFill>
                  <a:schemeClr val="bg1"/>
                </a:solidFill>
                <a:latin typeface="Calibri Light"/>
                <a:cs typeface="Calibri Light"/>
              </a:rPr>
              <a:t>Kommunene kan få tilbake ansvaret for næringslivets forbruksavfall med enkle regelverksendringer</a:t>
            </a:r>
          </a:p>
          <a:p>
            <a:pPr>
              <a:spcBef>
                <a:spcPts val="1368"/>
              </a:spcBef>
            </a:pPr>
            <a:r>
              <a:rPr lang="nb-NO" sz="2600" dirty="0">
                <a:solidFill>
                  <a:schemeClr val="bg1"/>
                </a:solidFill>
                <a:latin typeface="Calibri Light"/>
                <a:cs typeface="Calibri Light"/>
              </a:rPr>
              <a:t>Ubetydelige budsjettmessige konsekvenser, liten risiko</a:t>
            </a:r>
          </a:p>
          <a:p>
            <a:pPr>
              <a:spcBef>
                <a:spcPts val="1368"/>
              </a:spcBef>
            </a:pPr>
            <a:r>
              <a:rPr lang="nb-NO" sz="2600" dirty="0">
                <a:solidFill>
                  <a:schemeClr val="bg1"/>
                </a:solidFill>
                <a:latin typeface="Calibri Light"/>
                <a:cs typeface="Calibri Light"/>
              </a:rPr>
              <a:t>Forutsetter at kommunal kjøpskompetanse styrkes – et innovativt avfallsmarked fordrer krevende kunder</a:t>
            </a:r>
          </a:p>
          <a:p>
            <a:pPr>
              <a:spcBef>
                <a:spcPts val="1368"/>
              </a:spcBef>
            </a:pPr>
            <a:r>
              <a:rPr lang="nb-NO" sz="2600" dirty="0">
                <a:solidFill>
                  <a:schemeClr val="bg1"/>
                </a:solidFill>
                <a:latin typeface="Calibri Light"/>
                <a:cs typeface="Calibri Light"/>
              </a:rPr>
              <a:t>Forbedringer for de fleste, kanskje noe redusert inntjening i den kommersielle delen av avfallsbransjen</a:t>
            </a:r>
          </a:p>
          <a:p>
            <a:pPr>
              <a:spcBef>
                <a:spcPts val="1368"/>
              </a:spcBef>
            </a:pPr>
            <a:r>
              <a:rPr lang="nb-NO" sz="2600" dirty="0">
                <a:solidFill>
                  <a:srgbClr val="FFFF00"/>
                </a:solidFill>
                <a:latin typeface="Calibri Light"/>
                <a:cs typeface="Calibri Light"/>
              </a:rPr>
              <a:t>Eneste alternativ for å få nok gjenvinning/ombruk kan være avgift som gjør produkter/emballasje basert på jomfruelige råvarer dyrere.</a:t>
            </a:r>
          </a:p>
        </p:txBody>
      </p:sp>
      <p:pic>
        <p:nvPicPr>
          <p:cNvPr id="6" name="Bilet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77448" y="6323709"/>
            <a:ext cx="733199" cy="3886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43539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0" y="3936101"/>
            <a:ext cx="9144000" cy="1427494"/>
          </a:xfrm>
        </p:spPr>
        <p:txBody>
          <a:bodyPr anchor="t" anchorCtr="0">
            <a:noAutofit/>
          </a:bodyPr>
          <a:lstStyle/>
          <a:p>
            <a:pPr marL="0" indent="0" algn="ctr">
              <a:buNone/>
            </a:pPr>
            <a:r>
              <a:rPr lang="nb-NO" sz="1800" dirty="0"/>
              <a:t>rune.opheim@civitas.no</a:t>
            </a:r>
            <a:br>
              <a:rPr lang="nb-NO" sz="1800" dirty="0"/>
            </a:br>
            <a:r>
              <a:rPr lang="nb-NO" sz="1800" dirty="0"/>
              <a:t>915 83 199 – www.civitas.no</a:t>
            </a:r>
          </a:p>
          <a:p>
            <a:pPr marL="0" indent="0" algn="ctr">
              <a:buNone/>
            </a:pPr>
            <a:r>
              <a:rPr lang="nb-NO" sz="1800" dirty="0"/>
              <a:t>© AS Civitas 2017</a:t>
            </a:r>
          </a:p>
        </p:txBody>
      </p:sp>
      <p:pic>
        <p:nvPicPr>
          <p:cNvPr id="4" name="Bilde 3" descr="CivitasFavicon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5600" y="3025178"/>
            <a:ext cx="812800" cy="812800"/>
          </a:xfrm>
          <a:prstGeom prst="rect">
            <a:avLst/>
          </a:prstGeom>
        </p:spPr>
      </p:pic>
      <p:pic>
        <p:nvPicPr>
          <p:cNvPr id="5" name="Bilete 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05400" y="5514603"/>
            <a:ext cx="733199" cy="3886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83274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theme/theme1.xml><?xml version="1.0" encoding="utf-8"?>
<a:theme xmlns:a="http://schemas.openxmlformats.org/drawingml/2006/main" name="CivitasBeta1-2014">
  <a:themeElements>
    <a:clrScheme name="Civitasfarger2014-10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F66410"/>
      </a:accent1>
      <a:accent2>
        <a:srgbClr val="092E7C"/>
      </a:accent2>
      <a:accent3>
        <a:srgbClr val="FAC81A"/>
      </a:accent3>
      <a:accent4>
        <a:srgbClr val="82C014"/>
      </a:accent4>
      <a:accent5>
        <a:srgbClr val="1F6A30"/>
      </a:accent5>
      <a:accent6>
        <a:srgbClr val="55B7DF"/>
      </a:accent6>
      <a:hlink>
        <a:srgbClr val="B4B4B4"/>
      </a:hlink>
      <a:folHlink>
        <a:srgbClr val="B4B4B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76200" cmpd="sng">
          <a:noFill/>
          <a:headEnd type="none"/>
          <a:tailEnd type="none"/>
        </a:ln>
        <a:effectLst/>
      </a:spPr>
      <a:bodyPr rot="0" spcFirstLastPara="0" vertOverflow="overflow" horzOverflow="overflow" vert="horz" wrap="square" lIns="0" tIns="0" rIns="0" bIns="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2400" dirty="0" smtClean="0">
            <a:latin typeface="Calibri Light"/>
            <a:cs typeface="Calibri Light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216000" rIns="216000" rtlCol="0">
        <a:noAutofit/>
      </a:bodyPr>
      <a:lstStyle>
        <a:defPPr marL="342000" indent="-342900">
          <a:spcBef>
            <a:spcPts val="1368"/>
          </a:spcBef>
          <a:buFont typeface="Lucida Grande"/>
          <a:buChar char="●"/>
          <a:defRPr sz="2800" dirty="0" smtClean="0">
            <a:solidFill>
              <a:schemeClr val="bg1"/>
            </a:solidFill>
            <a:latin typeface="Calibri Light"/>
            <a:cs typeface="Calibri Ligh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Civitas MAL [Skrivebeskyttet]" id="{C21405DC-BAF0-40B4-B34D-06F1C9DF0EB2}" vid="{D5930E28-E14D-4695-9652-AAD88B29D020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Prosjektrapport" ma:contentTypeID="0x010100C466DCB15B7C4D46B76A8E26AA95A5200096C5492C074E184C955C1B588B83EEAA" ma:contentTypeVersion="0" ma:contentTypeDescription="" ma:contentTypeScope="" ma:versionID="d88e2a21dd88e7fb788c6a39f4c228b5">
  <xsd:schema xmlns:xsd="http://www.w3.org/2001/XMLSchema" xmlns:xs="http://www.w3.org/2001/XMLSchema" xmlns:p="http://schemas.microsoft.com/office/2006/metadata/properties" xmlns:ns1="http://schemas.microsoft.com/sharepoint/v3" xmlns:ns2="a0c403bc-df03-43c8-915b-d2d6e5c89d57" targetNamespace="http://schemas.microsoft.com/office/2006/metadata/properties" ma:root="true" ma:fieldsID="f5540488cbf06003735da23cb205329d" ns1:_="" ns2:_="">
    <xsd:import namespace="http://schemas.microsoft.com/sharepoint/v3"/>
    <xsd:import namespace="a0c403bc-df03-43c8-915b-d2d6e5c89d5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ReportDescription" minOccurs="0"/>
                <xsd:element ref="ns2:Rapportforfatter" minOccurs="0"/>
                <xsd:element ref="ns2:h63eb6bf2e3d4f93aa1ddf743b668c17" minOccurs="0"/>
                <xsd:element ref="ns2:TaxCatchAll" minOccurs="0"/>
                <xsd:element ref="ns2:TaxCatchAllLabe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ReportDescription" ma:index="11" nillable="true" ma:displayName="Rapportbeskrivelse" ma:description="En beskrivelse av innholdet i rapporten" ma:internalName="ReportDescription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c403bc-df03-43c8-915b-d2d6e5c89d5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Fast ID" ma:description="Behold IDen ved tillegging." ma:hidden="true" ma:internalName="_dlc_DocIdPersistId" ma:readOnly="true">
      <xsd:simpleType>
        <xsd:restriction base="dms:Boolean"/>
      </xsd:simpleType>
    </xsd:element>
    <xsd:element name="Rapportforfatter" ma:index="12" nillable="true" ma:displayName="Rapportforfatter" ma:internalName="Rapportforfatter">
      <xsd:simpleType>
        <xsd:restriction base="dms:Text">
          <xsd:maxLength value="255"/>
        </xsd:restriction>
      </xsd:simpleType>
    </xsd:element>
    <xsd:element name="h63eb6bf2e3d4f93aa1ddf743b668c17" ma:index="13" nillable="true" ma:taxonomy="true" ma:internalName="h63eb6bf2e3d4f93aa1ddf743b668c17" ma:taxonomyFieldName="Dokumentkategori" ma:displayName="Dokumentkategori" ma:default="" ma:fieldId="{163eb6bf-2e3d-4f93-aa1d-df743b668c17}" ma:sspId="723dea4e-3c3b-4542-8cf3-09c21c94bb66" ma:termSetId="115804ee-8a7e-44c7-8782-636c4cc4e93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4" nillable="true" ma:displayName="Global taksonomikolonne" ma:hidden="true" ma:list="{0619e880-d3e8-4a0a-ac1c-51547fa4f40c}" ma:internalName="TaxCatchAll" ma:showField="CatchAllData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5" nillable="true" ma:displayName="Global taksonomikolonne1" ma:hidden="true" ma:list="{0619e880-d3e8-4a0a-ac1c-51547fa4f40c}" ma:internalName="TaxCatchAllLabel" ma:readOnly="true" ma:showField="CatchAllDataLabel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63eb6bf2e3d4f93aa1ddf743b668c17 xmlns="a0c403bc-df03-43c8-915b-d2d6e5c89d57">
      <Terms xmlns="http://schemas.microsoft.com/office/infopath/2007/PartnerControls"/>
    </h63eb6bf2e3d4f93aa1ddf743b668c17>
    <Rapportforfatter xmlns="a0c403bc-df03-43c8-915b-d2d6e5c89d57" xsi:nil="true"/>
    <ReportDescription xmlns="http://schemas.microsoft.com/sharepoint/v3" xsi:nil="true"/>
    <TaxCatchAll xmlns="a0c403bc-df03-43c8-915b-d2d6e5c89d57"/>
    <_dlc_DocId xmlns="a0c403bc-df03-43c8-915b-d2d6e5c89d57">DMFW2D44QQMK-1560508498-3</_dlc_DocId>
    <_dlc_DocIdUrl xmlns="a0c403bc-df03-43c8-915b-d2d6e5c89d57">
      <Url>http://fou.ks.no/prosjekter/164012/_layouts/15/DocIdRedir.aspx?ID=DMFW2D44QQMK-1560508498-3</Url>
      <Description>DMFW2D44QQMK-1560508498-3</Description>
    </_dlc_DocIdUrl>
  </documentManagement>
</p:properties>
</file>

<file path=customXml/itemProps1.xml><?xml version="1.0" encoding="utf-8"?>
<ds:datastoreItem xmlns:ds="http://schemas.openxmlformats.org/officeDocument/2006/customXml" ds:itemID="{89A80A8D-5F7F-49E8-8679-93CD6B25204F}"/>
</file>

<file path=customXml/itemProps2.xml><?xml version="1.0" encoding="utf-8"?>
<ds:datastoreItem xmlns:ds="http://schemas.openxmlformats.org/officeDocument/2006/customXml" ds:itemID="{0BF9C9C1-38D2-4012-8D29-DE7C6F27E6B5}"/>
</file>

<file path=customXml/itemProps3.xml><?xml version="1.0" encoding="utf-8"?>
<ds:datastoreItem xmlns:ds="http://schemas.openxmlformats.org/officeDocument/2006/customXml" ds:itemID="{99922D5F-927E-415E-8ECF-E189A97F9C83}"/>
</file>

<file path=customXml/itemProps4.xml><?xml version="1.0" encoding="utf-8"?>
<ds:datastoreItem xmlns:ds="http://schemas.openxmlformats.org/officeDocument/2006/customXml" ds:itemID="{251B09CE-C0ED-498D-B734-4AA9831CFD25}"/>
</file>

<file path=docProps/app.xml><?xml version="1.0" encoding="utf-8"?>
<Properties xmlns="http://schemas.openxmlformats.org/officeDocument/2006/extended-properties" xmlns:vt="http://schemas.openxmlformats.org/officeDocument/2006/docPropsVTypes">
  <Template>00 - MAL LYSARK Civitas 2014</Template>
  <TotalTime>449</TotalTime>
  <Words>592</Words>
  <Application>Microsoft Office PowerPoint</Application>
  <PresentationFormat>Skjermfremvisning (4:3)</PresentationFormat>
  <Paragraphs>71</Paragraphs>
  <Slides>13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13</vt:i4>
      </vt:variant>
    </vt:vector>
  </HeadingPairs>
  <TitlesOfParts>
    <vt:vector size="14" baseType="lpstr">
      <vt:lpstr>CivitasBeta1-2014</vt:lpstr>
      <vt:lpstr>PowerPoint-presentasjon</vt:lpstr>
      <vt:lpstr>Hva er næringslivets forbruksavfall</vt:lpstr>
      <vt:lpstr>Avfallshierarkiet og sirkulær økonomi</vt:lpstr>
      <vt:lpstr>Minst like mye fra næring som fra husholdning</vt:lpstr>
      <vt:lpstr>Framtidens innsamlingsløsninger hindres</vt:lpstr>
      <vt:lpstr>Ulike avfallsløsninger hjemme, på skolen og på arbeidsplassen er forvirrende og demotiverende</vt:lpstr>
      <vt:lpstr>Felles forvaltning av verdier i avfallet</vt:lpstr>
      <vt:lpstr>For mye avfall på avveie</vt:lpstr>
      <vt:lpstr>Miljøvennlige energiløsninger må bevares</vt:lpstr>
      <vt:lpstr>Kortreist avfall gir mest miljønytte</vt:lpstr>
      <vt:lpstr>Dette kan oppnås hvis kommunen overtar</vt:lpstr>
      <vt:lpstr>Enkel lovendring, få negative konsekvenser</vt:lpstr>
      <vt:lpstr>PowerPoint-presentasjon</vt:lpstr>
    </vt:vector>
  </TitlesOfParts>
  <Company>Truls Lange Civitas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Rune Opheim</dc:creator>
  <cp:lastModifiedBy>Hilde Ravnaas</cp:lastModifiedBy>
  <cp:revision>43</cp:revision>
  <cp:lastPrinted>2014-10-16T08:04:36Z</cp:lastPrinted>
  <dcterms:created xsi:type="dcterms:W3CDTF">2015-02-22T11:41:16Z</dcterms:created>
  <dcterms:modified xsi:type="dcterms:W3CDTF">2017-03-01T08:49:20Z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BackOfficeType">
    <vt:lpwstr>growBusiness Solutions</vt:lpwstr>
  </property>
  <property fmtid="{D5CDD505-2E9C-101B-9397-08002B2CF9AE}" pid="3" name="Server">
    <vt:lpwstr>360prod2015</vt:lpwstr>
  </property>
  <property fmtid="{D5CDD505-2E9C-101B-9397-08002B2CF9AE}" pid="4" name="Protocol">
    <vt:lpwstr>off</vt:lpwstr>
  </property>
  <property fmtid="{D5CDD505-2E9C-101B-9397-08002B2CF9AE}" pid="5" name="Site">
    <vt:lpwstr>/locator.aspx</vt:lpwstr>
  </property>
  <property fmtid="{D5CDD505-2E9C-101B-9397-08002B2CF9AE}" pid="6" name="FileID">
    <vt:lpwstr>927405</vt:lpwstr>
  </property>
  <property fmtid="{D5CDD505-2E9C-101B-9397-08002B2CF9AE}" pid="7" name="VerID">
    <vt:lpwstr>0</vt:lpwstr>
  </property>
  <property fmtid="{D5CDD505-2E9C-101B-9397-08002B2CF9AE}" pid="8" name="FilePath">
    <vt:lpwstr>\\360PROD2015\360users\work\ksint\ravnaas</vt:lpwstr>
  </property>
  <property fmtid="{D5CDD505-2E9C-101B-9397-08002B2CF9AE}" pid="9" name="FileName">
    <vt:lpwstr>16-02216-6 00 - LYSARK Civitas - KS-avfall 2017 - v.1.0 20.02.16.pptx 927405_392292_0.PPTX</vt:lpwstr>
  </property>
  <property fmtid="{D5CDD505-2E9C-101B-9397-08002B2CF9AE}" pid="10" name="FullFileName">
    <vt:lpwstr>\\360PROD2015\360users\work\ksint\ravnaas\16-02216-6 00 - LYSARK Civitas - KS-avfall 2017 - v.1.0 20.02.16.pptx 927405_392292_0.PPTX</vt:lpwstr>
  </property>
  <property fmtid="{D5CDD505-2E9C-101B-9397-08002B2CF9AE}" pid="11" name="ContentTypeId">
    <vt:lpwstr>0x010100C466DCB15B7C4D46B76A8E26AA95A5200096C5492C074E184C955C1B588B83EEAA</vt:lpwstr>
  </property>
  <property fmtid="{D5CDD505-2E9C-101B-9397-08002B2CF9AE}" pid="12" name="_dlc_DocIdItemGuid">
    <vt:lpwstr>238d2a7c-915f-48b2-8a07-4ccbd1efa995</vt:lpwstr>
  </property>
</Properties>
</file>