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9"/>
  </p:notesMasterIdLst>
  <p:handoutMasterIdLst>
    <p:handoutMasterId r:id="rId40"/>
  </p:handoutMasterIdLst>
  <p:sldIdLst>
    <p:sldId id="256" r:id="rId5"/>
    <p:sldId id="303" r:id="rId6"/>
    <p:sldId id="547" r:id="rId7"/>
    <p:sldId id="264" r:id="rId8"/>
    <p:sldId id="259" r:id="rId9"/>
    <p:sldId id="260" r:id="rId10"/>
    <p:sldId id="261" r:id="rId11"/>
    <p:sldId id="270" r:id="rId12"/>
    <p:sldId id="265" r:id="rId13"/>
    <p:sldId id="267" r:id="rId14"/>
    <p:sldId id="268" r:id="rId15"/>
    <p:sldId id="281" r:id="rId16"/>
    <p:sldId id="271" r:id="rId17"/>
    <p:sldId id="274" r:id="rId18"/>
    <p:sldId id="269" r:id="rId19"/>
    <p:sldId id="279" r:id="rId20"/>
    <p:sldId id="282" r:id="rId21"/>
    <p:sldId id="287" r:id="rId22"/>
    <p:sldId id="295" r:id="rId23"/>
    <p:sldId id="301" r:id="rId24"/>
    <p:sldId id="298" r:id="rId25"/>
    <p:sldId id="294" r:id="rId26"/>
    <p:sldId id="302" r:id="rId27"/>
    <p:sldId id="300" r:id="rId28"/>
    <p:sldId id="291" r:id="rId29"/>
    <p:sldId id="286" r:id="rId30"/>
    <p:sldId id="314" r:id="rId31"/>
    <p:sldId id="315" r:id="rId32"/>
    <p:sldId id="317" r:id="rId33"/>
    <p:sldId id="318" r:id="rId34"/>
    <p:sldId id="319" r:id="rId35"/>
    <p:sldId id="320" r:id="rId36"/>
    <p:sldId id="284" r:id="rId37"/>
    <p:sldId id="289" r:id="rId38"/>
  </p:sldIdLst>
  <p:sldSz cx="12192000" cy="6858000"/>
  <p:notesSz cx="6669088" cy="9753600"/>
  <p:custDataLst>
    <p:tags r:id="rId41"/>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733C9B-8A17-0CDF-177C-07CED88157FE}" name="Halvard Dahle Lægreid" initials="HDL" userId="S::Halvard.Laegreid@ks.no::004d2e72-d988-421a-91fe-8261969ee0fa" providerId="AD"/>
  <p188:author id="{F4AA18A8-BA99-AFD6-2A05-DCFC3259E733}" name="Ole Jørgen Grann" initials="OJG" userId="S::ole.jorgen.grann@ks.no::652e5ac3-c66a-43da-b7a1-a88e9457192a" providerId="AD"/>
  <p188:author id="{00BCCACD-FAD3-F1DD-C33D-F1C2DA6C00F3}" name="Sigrid Møyner Hohle" initials="SMH" userId="S::smh@norsus.no::467db977-f24b-4abe-9801-7ff19d523b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1F7"/>
    <a:srgbClr val="F6BEC3"/>
    <a:srgbClr val="BCDEB6"/>
    <a:srgbClr val="BDDBB1"/>
    <a:srgbClr val="1F3867"/>
    <a:srgbClr val="BDD7EE"/>
    <a:srgbClr val="ACC0E2"/>
    <a:srgbClr val="E68E85"/>
    <a:srgbClr val="AED2A4"/>
    <a:srgbClr val="F8BF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F198CB-FA43-4999-9F29-0EA96F102AEB}" v="1092" dt="2023-10-01T19:05:27.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4" autoAdjust="0"/>
    <p:restoredTop sz="72971" autoAdjust="0"/>
  </p:normalViewPr>
  <p:slideViewPr>
    <p:cSldViewPr snapToGrid="0" showGuides="1">
      <p:cViewPr varScale="1">
        <p:scale>
          <a:sx n="58" d="100"/>
          <a:sy n="58" d="100"/>
        </p:scale>
        <p:origin x="1677" y="-120"/>
      </p:cViewPr>
      <p:guideLst>
        <p:guide orient="horz" pos="2160"/>
        <p:guide pos="3863"/>
      </p:guideLst>
    </p:cSldViewPr>
  </p:slideViewPr>
  <p:notesTextViewPr>
    <p:cViewPr>
      <p:scale>
        <a:sx n="1" d="1"/>
        <a:sy n="1" d="1"/>
      </p:scale>
      <p:origin x="0" y="0"/>
    </p:cViewPr>
  </p:notesTextViewPr>
  <p:notesViewPr>
    <p:cSldViewPr snapToGrid="0">
      <p:cViewPr varScale="1">
        <p:scale>
          <a:sx n="106" d="100"/>
          <a:sy n="106" d="100"/>
        </p:scale>
        <p:origin x="196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FF659082-1E78-EDFD-3772-7D1834643C36}"/>
              </a:ext>
            </a:extLst>
          </p:cNvPr>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76689EEA-2250-225D-57CC-AD12A9189BB4}"/>
              </a:ext>
            </a:extLst>
          </p:cNvPr>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A7590F5A-9EDA-2F43-91DC-693A37E3AF2C}" type="datetimeFigureOut">
              <a:rPr lang="nb-NO" smtClean="0"/>
              <a:t>12.10.2023</a:t>
            </a:fld>
            <a:endParaRPr lang="nb-NO"/>
          </a:p>
        </p:txBody>
      </p:sp>
      <p:sp>
        <p:nvSpPr>
          <p:cNvPr id="4" name="Plassholder for bunntekst 3">
            <a:extLst>
              <a:ext uri="{FF2B5EF4-FFF2-40B4-BE49-F238E27FC236}">
                <a16:creationId xmlns:a16="http://schemas.microsoft.com/office/drawing/2014/main" id="{396BD2BB-662B-5747-9855-78D34C7B78CB}"/>
              </a:ext>
            </a:extLst>
          </p:cNvPr>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0D23AEFF-2417-BC89-6A9B-63C8A7B0F6E1}"/>
              </a:ext>
            </a:extLst>
          </p:cNvPr>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EC3DEF29-428F-5C48-B930-2C7E8C388676}" type="slidenum">
              <a:rPr lang="nb-NO" smtClean="0"/>
              <a:t>‹#›</a:t>
            </a:fld>
            <a:endParaRPr lang="nb-NO"/>
          </a:p>
        </p:txBody>
      </p:sp>
    </p:spTree>
    <p:extLst>
      <p:ext uri="{BB962C8B-B14F-4D97-AF65-F5344CB8AC3E}">
        <p14:creationId xmlns:p14="http://schemas.microsoft.com/office/powerpoint/2010/main" val="2535384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96B9A0F7-ADD3-9344-9B59-1C750236383F}" type="datetimeFigureOut">
              <a:rPr lang="nb-NO" smtClean="0"/>
              <a:t>12.10.2023</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37994AD2-DACB-3449-A9C9-DFA207D97F72}" type="slidenum">
              <a:rPr lang="nb-NO" smtClean="0"/>
              <a:t>‹#›</a:t>
            </a:fld>
            <a:endParaRPr lang="nb-NO"/>
          </a:p>
        </p:txBody>
      </p:sp>
    </p:spTree>
    <p:extLst>
      <p:ext uri="{BB962C8B-B14F-4D97-AF65-F5344CB8AC3E}">
        <p14:creationId xmlns:p14="http://schemas.microsoft.com/office/powerpoint/2010/main" val="3303527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viken.no/barekraft/barekraftsjekk/"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o.wikipedia.org/wiki/Brundtlandkommisjon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viken.no/barekraft/barekraftsjekk/"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nve.no/naturfare/sikringstiltak/soeke-om-tilskot-til-planlegging-og-gjennomfoering-av-tiltak/"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landbruksdirektoratet.no/nb/nyhetsrom/nyhetsarkiv/utlyser-17-2-mill.kroner-til-klima-og-miljoprogrammet?resultId=8.0&amp;searchQuery=klimatilpasnin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1</a:t>
            </a:fld>
            <a:endParaRPr lang="nb-NO"/>
          </a:p>
        </p:txBody>
      </p:sp>
    </p:spTree>
    <p:extLst>
      <p:ext uri="{BB962C8B-B14F-4D97-AF65-F5344CB8AC3E}">
        <p14:creationId xmlns:p14="http://schemas.microsoft.com/office/powerpoint/2010/main" val="2547076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buFont typeface="Arial" panose="020B0604020202020204" pitchFamily="34" charset="0"/>
              <a:buChar char="•"/>
            </a:pPr>
            <a:r>
              <a:rPr lang="nb-NO" sz="1400" b="0" dirty="0"/>
              <a:t>Tilrettelegging for sykkel og gange </a:t>
            </a:r>
            <a:r>
              <a:rPr lang="nb-NO" sz="1200" b="0" dirty="0">
                <a:effectLst/>
              </a:rPr>
              <a:t>kombinert med ulike former for offentlig transport har store positive samspillseffekter.</a:t>
            </a:r>
          </a:p>
          <a:p>
            <a:pPr marL="171450" indent="-171450">
              <a:buFont typeface="Arial" panose="020B0604020202020204" pitchFamily="34" charset="0"/>
              <a:buChar char="•"/>
            </a:pPr>
            <a:r>
              <a:rPr lang="nb-NO" sz="1200" b="0" dirty="0">
                <a:effectLst/>
              </a:rPr>
              <a:t>Tiltaket gir økte muligheter til å frigjøre areal til blågrønne strukturer, og gir samtidig utslippsreduksjoner gjennom f.eks. redusert bilbruk. </a:t>
            </a:r>
          </a:p>
          <a:p>
            <a:endParaRPr lang="nb-NO"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10</a:t>
            </a:fld>
            <a:endParaRPr lang="nb-NO"/>
          </a:p>
        </p:txBody>
      </p:sp>
    </p:spTree>
    <p:extLst>
      <p:ext uri="{BB962C8B-B14F-4D97-AF65-F5344CB8AC3E}">
        <p14:creationId xmlns:p14="http://schemas.microsoft.com/office/powerpoint/2010/main" val="438864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Bevaring av våtmark gir positivt samspill mellom biologisk mangfold, klimatilpasning og karbonbinding. </a:t>
            </a:r>
          </a:p>
          <a:p>
            <a:pPr marL="171450" indent="-171450">
              <a:buFont typeface="Arial" panose="020B0604020202020204" pitchFamily="34" charset="0"/>
              <a:buChar char="•"/>
            </a:pPr>
            <a:r>
              <a:rPr lang="nb-NO" dirty="0"/>
              <a:t>Myr og annen våtmark ivaretar karbonlagring og leveområder for planter og dyr samtidig som robusthet mot flom opprettholdes.</a:t>
            </a:r>
          </a:p>
          <a:p>
            <a:pPr marL="171450" indent="-171450">
              <a:buFont typeface="Arial" panose="020B0604020202020204" pitchFamily="34" charset="0"/>
              <a:buChar char="•"/>
            </a:pPr>
            <a:endParaRPr lang="nb-NO" dirty="0"/>
          </a:p>
          <a:p>
            <a:endParaRPr lang="nb-NO"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11</a:t>
            </a:fld>
            <a:endParaRPr lang="nb-NO"/>
          </a:p>
        </p:txBody>
      </p:sp>
    </p:spTree>
    <p:extLst>
      <p:ext uri="{BB962C8B-B14F-4D97-AF65-F5344CB8AC3E}">
        <p14:creationId xmlns:p14="http://schemas.microsoft.com/office/powerpoint/2010/main" val="3915234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37994AD2-DACB-3449-A9C9-DFA207D97F72}" type="slidenum">
              <a:rPr lang="nb-NO" smtClean="0"/>
              <a:t>12</a:t>
            </a:fld>
            <a:endParaRPr lang="nb-NO"/>
          </a:p>
        </p:txBody>
      </p:sp>
    </p:spTree>
    <p:extLst>
      <p:ext uri="{BB962C8B-B14F-4D97-AF65-F5344CB8AC3E}">
        <p14:creationId xmlns:p14="http://schemas.microsoft.com/office/powerpoint/2010/main" val="3160616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Fortetting har store fordeler for utslippsreduksjon, for eksempel ved å redusere energiforbruk og personbilbruk.</a:t>
            </a:r>
          </a:p>
          <a:p>
            <a:pPr marL="171450" indent="-171450">
              <a:buFont typeface="Arial" panose="020B0604020202020204" pitchFamily="34" charset="0"/>
              <a:buChar char="•"/>
            </a:pPr>
            <a:r>
              <a:rPr lang="nb-NO" dirty="0"/>
              <a:t>Men fortetting kan gi ulemper for klimatilpasning, blant annet ved å skape urbane varmeøyer og overvannsflom. </a:t>
            </a:r>
          </a:p>
          <a:p>
            <a:pPr marL="171450" indent="-171450">
              <a:buFont typeface="Arial" panose="020B0604020202020204" pitchFamily="34" charset="0"/>
              <a:buChar char="•"/>
            </a:pPr>
            <a:r>
              <a:rPr lang="nb-NO" dirty="0"/>
              <a:t>Det kan også ha negative effekter på biologisk mangfold.</a:t>
            </a:r>
          </a:p>
          <a:p>
            <a:pPr marL="171450" indent="-171450">
              <a:buFont typeface="Arial" panose="020B0604020202020204" pitchFamily="34" charset="0"/>
              <a:buChar char="•"/>
            </a:pPr>
            <a:endParaRPr lang="nb-NO" dirty="0"/>
          </a:p>
          <a:p>
            <a:endParaRPr lang="nb-NO"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13</a:t>
            </a:fld>
            <a:endParaRPr lang="nb-NO"/>
          </a:p>
        </p:txBody>
      </p:sp>
    </p:spTree>
    <p:extLst>
      <p:ext uri="{BB962C8B-B14F-4D97-AF65-F5344CB8AC3E}">
        <p14:creationId xmlns:p14="http://schemas.microsoft.com/office/powerpoint/2010/main" val="868841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Fornybar energi har positive effekter på energiomstilling og for reduksjon av klimagassutslipp.</a:t>
            </a:r>
          </a:p>
          <a:p>
            <a:pPr marL="171450" indent="-171450">
              <a:buFont typeface="Arial" panose="020B0604020202020204" pitchFamily="34" charset="0"/>
              <a:buChar char="•"/>
            </a:pPr>
            <a:r>
              <a:rPr lang="nb-NO" dirty="0"/>
              <a:t>Produksjon av fornybar energi kan derimot i visse tilfeller bidra til økte klimagassutslipp, og kan ha negative effekter for det biologiske mangfoldet. Eksempler på det er når solceller legger beslag på areal, eller vindkraft påvirker leveområdene til fugl.</a:t>
            </a:r>
          </a:p>
          <a:p>
            <a:endParaRPr lang="nb-NO"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14</a:t>
            </a:fld>
            <a:endParaRPr lang="nb-NO"/>
          </a:p>
        </p:txBody>
      </p:sp>
    </p:spTree>
    <p:extLst>
      <p:ext uri="{BB962C8B-B14F-4D97-AF65-F5344CB8AC3E}">
        <p14:creationId xmlns:p14="http://schemas.microsoft.com/office/powerpoint/2010/main" val="1507967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Skogplanting kan være et godt klimatiltak: skogen fanger og lagrer karbon, og trevirke kan erstatte fossile energikilder.</a:t>
            </a:r>
          </a:p>
          <a:p>
            <a:pPr marL="171450" indent="-171450">
              <a:buFont typeface="Arial" panose="020B0604020202020204" pitchFamily="34" charset="0"/>
              <a:buChar char="•"/>
            </a:pPr>
            <a:r>
              <a:rPr lang="nb-NO" dirty="0"/>
              <a:t>Planting av monokulturskoger kan derimot redusere det biologiske mangfoldet. </a:t>
            </a:r>
          </a:p>
          <a:p>
            <a:pPr marL="171450" indent="-171450">
              <a:buFont typeface="Arial" panose="020B0604020202020204" pitchFamily="34" charset="0"/>
              <a:buChar char="•"/>
            </a:pPr>
            <a:r>
              <a:rPr lang="nb-NO" dirty="0"/>
              <a:t>Å plante monokulturskog kan også negative konsekvenser for klimatilpasning, ved å øke skredfaren etter hogst. </a:t>
            </a:r>
          </a:p>
          <a:p>
            <a:pPr marL="171450" indent="-171450">
              <a:buFont typeface="Arial" panose="020B0604020202020204" pitchFamily="34" charset="0"/>
              <a:buChar char="•"/>
            </a:pPr>
            <a:endParaRPr lang="nb-NO" dirty="0"/>
          </a:p>
          <a:p>
            <a:endParaRPr lang="nb-NO"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15</a:t>
            </a:fld>
            <a:endParaRPr lang="nb-NO"/>
          </a:p>
        </p:txBody>
      </p:sp>
    </p:spTree>
    <p:extLst>
      <p:ext uri="{BB962C8B-B14F-4D97-AF65-F5344CB8AC3E}">
        <p14:creationId xmlns:p14="http://schemas.microsoft.com/office/powerpoint/2010/main" val="2339803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lgn="just">
              <a:buFont typeface="Arial" panose="020B0604020202020204" pitchFamily="34" charset="0"/>
              <a:buChar char="•"/>
            </a:pPr>
            <a:r>
              <a:rPr lang="nb-NO" dirty="0"/>
              <a:t>Kommuner og fylkeskommuner kan møte ulike konflikter mellom de ulike områdene: reduksjon av klimagassutslipp, klimatilpasning, bevaring av biologisk mangfold og energiomstilling. </a:t>
            </a:r>
          </a:p>
          <a:p>
            <a:pPr marL="171450" indent="-171450" algn="just">
              <a:buFont typeface="Arial" panose="020B0604020202020204" pitchFamily="34" charset="0"/>
              <a:buChar char="•"/>
            </a:pPr>
            <a:r>
              <a:rPr lang="nb-NO" dirty="0"/>
              <a:t>Denne tabellen viser noen mulige konflikter som kan gi negative samspillseffekter, og mulige løsninger på dem.</a:t>
            </a:r>
          </a:p>
          <a:p>
            <a:pPr marL="171450" indent="-171450" algn="just">
              <a:buFont typeface="Arial" panose="020B0604020202020204" pitchFamily="34" charset="0"/>
              <a:buChar char="•"/>
            </a:pPr>
            <a:r>
              <a:rPr lang="nb-NO" dirty="0"/>
              <a:t>De første fire konfliktene vil være særlig relevante for by- og tettstedkommuner, mens de tre siste vil være særlig relevante for distriktskommuner.</a:t>
            </a:r>
          </a:p>
          <a:p>
            <a:endParaRPr lang="nb-NO"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16</a:t>
            </a:fld>
            <a:endParaRPr lang="nb-NO"/>
          </a:p>
        </p:txBody>
      </p:sp>
    </p:spTree>
    <p:extLst>
      <p:ext uri="{BB962C8B-B14F-4D97-AF65-F5344CB8AC3E}">
        <p14:creationId xmlns:p14="http://schemas.microsoft.com/office/powerpoint/2010/main" val="626613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lgn="just">
              <a:buFont typeface="Arial" panose="020B0604020202020204" pitchFamily="34" charset="0"/>
              <a:buChar char="•"/>
            </a:pPr>
            <a:r>
              <a:rPr lang="nb-NO" dirty="0"/>
              <a:t>Kommuner og fylkeskommuner har mange muligheter til å legge til rette for positive samspillseffekter.</a:t>
            </a:r>
          </a:p>
          <a:p>
            <a:pPr marL="171450" indent="-171450" algn="just">
              <a:buFont typeface="Arial" panose="020B0604020202020204" pitchFamily="34" charset="0"/>
              <a:buChar char="•"/>
            </a:pPr>
            <a:r>
              <a:rPr lang="nb-NO" dirty="0"/>
              <a:t>Naturbaserte løsninger er en av hovedstrategiene for å fremme positivt samspill.</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Naturbaserte løsninger utnytter kjente egenskaper natur har til å møte en utfordring. De kan for eksempel basere seg på bruk av natur eller å "herme" etter naturens egne løsninger.</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Tabellen viser eksempler på slike løsninger.</a:t>
            </a:r>
          </a:p>
          <a:p>
            <a:pPr marL="171450" indent="-171450" algn="just">
              <a:buFont typeface="Arial" panose="020B0604020202020204" pitchFamily="34" charset="0"/>
              <a:buChar char="•"/>
            </a:pPr>
            <a:endParaRPr lang="nb-NO" dirty="0"/>
          </a:p>
          <a:p>
            <a:endParaRPr lang="nb-NO"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17</a:t>
            </a:fld>
            <a:endParaRPr lang="nb-NO"/>
          </a:p>
        </p:txBody>
      </p:sp>
    </p:spTree>
    <p:extLst>
      <p:ext uri="{BB962C8B-B14F-4D97-AF65-F5344CB8AC3E}">
        <p14:creationId xmlns:p14="http://schemas.microsoft.com/office/powerpoint/2010/main" val="2383518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37994AD2-DACB-3449-A9C9-DFA207D97F72}" type="slidenum">
              <a:rPr lang="nb-NO" smtClean="0"/>
              <a:t>18</a:t>
            </a:fld>
            <a:endParaRPr lang="nb-NO"/>
          </a:p>
        </p:txBody>
      </p:sp>
    </p:spTree>
    <p:extLst>
      <p:ext uri="{BB962C8B-B14F-4D97-AF65-F5344CB8AC3E}">
        <p14:creationId xmlns:p14="http://schemas.microsoft.com/office/powerpoint/2010/main" val="4056007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indent="-342900">
              <a:buFont typeface="Arial" panose="020B0604020202020204" pitchFamily="34" charset="0"/>
              <a:buChar char="•"/>
            </a:pPr>
            <a:r>
              <a:rPr lang="nb-NO" sz="1200" dirty="0"/>
              <a:t>Tønsberg og Drammen gikk sammen om å kartlegge verdiene av kommunenes blå og grønne arealer.</a:t>
            </a:r>
          </a:p>
          <a:p>
            <a:pPr marL="342900" indent="-342900">
              <a:buFont typeface="Arial" panose="020B0604020202020204" pitchFamily="34" charset="0"/>
              <a:buChar char="•"/>
            </a:pPr>
            <a:r>
              <a:rPr lang="nb-NO" sz="1200" dirty="0"/>
              <a:t>Dette gjorde de ved at NIBIO utviklet en rekke temakart for kommunenes arealer. Temakartene viser blant annet naturmangfold, nedbygd areal og arealenes evne til å håndtere flom og overvann.</a:t>
            </a:r>
          </a:p>
          <a:p>
            <a:pPr marL="342900" indent="-342900">
              <a:buFont typeface="Arial" panose="020B0604020202020204" pitchFamily="34" charset="0"/>
              <a:buChar char="•"/>
            </a:pPr>
            <a:r>
              <a:rPr lang="nb-NO" sz="1200" dirty="0">
                <a:effectLst/>
              </a:rPr>
              <a:t>Kommunene bruker blant annet kartene </a:t>
            </a:r>
            <a:r>
              <a:rPr lang="nb-NO" sz="1200" dirty="0"/>
              <a:t>i</a:t>
            </a:r>
            <a:r>
              <a:rPr lang="nb-NO" sz="1200" dirty="0">
                <a:effectLst/>
              </a:rPr>
              <a:t> utvikli</a:t>
            </a:r>
            <a:r>
              <a:rPr lang="nb-NO" sz="1200" dirty="0"/>
              <a:t>ng av kommuneplaner.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t>Tønsberg og Drammen har også lagd en informasjonsfilm som viser hvordan såkalte «grønne flekker» gjør viktige oppgaver og kan være med på å bremse natur- og klimautfordringene. </a:t>
            </a:r>
            <a:r>
              <a:rPr lang="nb-NO" dirty="0"/>
              <a:t>«Grønne flekker» er områder som ikke er bebygd, slik som skoger, parker og hager.</a:t>
            </a:r>
            <a:endParaRPr lang="nb-NO" i="1" dirty="0"/>
          </a:p>
          <a:p>
            <a:pPr marL="342900" indent="-342900">
              <a:buFont typeface="Arial" panose="020B0604020202020204" pitchFamily="34" charset="0"/>
              <a:buChar char="•"/>
            </a:pPr>
            <a:endParaRPr lang="nb-NO" sz="1200" dirty="0"/>
          </a:p>
          <a:p>
            <a:endParaRPr lang="nb-NO"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19</a:t>
            </a:fld>
            <a:endParaRPr lang="nb-NO"/>
          </a:p>
        </p:txBody>
      </p:sp>
    </p:spTree>
    <p:extLst>
      <p:ext uri="{BB962C8B-B14F-4D97-AF65-F5344CB8AC3E}">
        <p14:creationId xmlns:p14="http://schemas.microsoft.com/office/powerpoint/2010/main" val="624214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2</a:t>
            </a:fld>
            <a:endParaRPr lang="nb-NO"/>
          </a:p>
        </p:txBody>
      </p:sp>
    </p:spTree>
    <p:extLst>
      <p:ext uri="{BB962C8B-B14F-4D97-AF65-F5344CB8AC3E}">
        <p14:creationId xmlns:p14="http://schemas.microsoft.com/office/powerpoint/2010/main" val="693516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indent="-342900">
              <a:buFont typeface="Arial" panose="020B0604020202020204" pitchFamily="34" charset="0"/>
              <a:buChar char="•"/>
            </a:pPr>
            <a:r>
              <a:rPr lang="nb-NO" sz="1200" dirty="0"/>
              <a:t>Nordre Follo kommune vedtok i 2019 å bli en arealnøytral kommune.</a:t>
            </a:r>
          </a:p>
          <a:p>
            <a:pPr marL="342900" indent="-342900">
              <a:buFont typeface="Arial" panose="020B0604020202020204" pitchFamily="34" charset="0"/>
              <a:buChar char="•"/>
            </a:pPr>
            <a:r>
              <a:rPr lang="nb-NO" sz="1200" dirty="0">
                <a:effectLst/>
              </a:rPr>
              <a:t>Arealnøytralitet innebærer </a:t>
            </a:r>
            <a:r>
              <a:rPr lang="nb-NO" sz="1200" dirty="0"/>
              <a:t>å unngå naturtap. Flere kommuner har i kommuneplanen vedtatt at de skal være arealnøytrale, eller har politiske vedtak om å utrede arealnøytralitet.</a:t>
            </a:r>
          </a:p>
          <a:p>
            <a:pPr marL="342900" indent="-342900">
              <a:buFont typeface="Arial" panose="020B0604020202020204" pitchFamily="34" charset="0"/>
              <a:buChar char="•"/>
            </a:pPr>
            <a:r>
              <a:rPr lang="nb-NO" sz="1200" dirty="0">
                <a:effectLst/>
              </a:rPr>
              <a:t>Nordre Follo har en kommunedelplan for naturmangfold som ble vedtatt i 2022.</a:t>
            </a:r>
          </a:p>
          <a:p>
            <a:pPr marL="342900" indent="-342900">
              <a:buFont typeface="Arial" panose="020B0604020202020204" pitchFamily="34" charset="0"/>
              <a:buChar char="•"/>
            </a:pPr>
            <a:r>
              <a:rPr lang="nb-NO" sz="1200" dirty="0"/>
              <a:t>I denne inngår plankart for naturmangfold, som viser alle kommunens data innen naturmangfold. </a:t>
            </a:r>
            <a:r>
              <a:rPr lang="nb-NO" dirty="0">
                <a:cs typeface="Calibri"/>
              </a:rPr>
              <a:t>Kartet viser funksjonsområder for insekter og større pattedyr, jordbrukslandskapet, blågrønne korridorer gjennom tettbygde områder, med mer. </a:t>
            </a:r>
          </a:p>
          <a:p>
            <a:pPr marL="342900" indent="-342900">
              <a:buFont typeface="Arial" panose="020B0604020202020204" pitchFamily="34" charset="0"/>
              <a:buChar char="•"/>
            </a:pPr>
            <a:r>
              <a:rPr lang="nb-NO" sz="1200" dirty="0">
                <a:effectLst/>
                <a:cs typeface="Calibri"/>
              </a:rPr>
              <a:t>Kartet er tilgjengelig for folk flest, og brukes for å tette kunnskapshull og identifisere hvor tiltak skal prioriteres.</a:t>
            </a:r>
            <a:endParaRPr lang="nb-NO" sz="1200" dirty="0">
              <a:effectLst/>
            </a:endParaRPr>
          </a:p>
          <a:p>
            <a:endParaRPr lang="nb-NO"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20</a:t>
            </a:fld>
            <a:endParaRPr lang="nb-NO"/>
          </a:p>
        </p:txBody>
      </p:sp>
    </p:spTree>
    <p:extLst>
      <p:ext uri="{BB962C8B-B14F-4D97-AF65-F5344CB8AC3E}">
        <p14:creationId xmlns:p14="http://schemas.microsoft.com/office/powerpoint/2010/main" val="1088266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indent="-342900">
              <a:buFont typeface="Arial" panose="020B0604020202020204" pitchFamily="34" charset="0"/>
              <a:buChar char="•"/>
            </a:pPr>
            <a:r>
              <a:rPr lang="nb-NO" sz="1200" dirty="0">
                <a:effectLst/>
                <a:latin typeface="Calibri" panose="020F0502020204030204" pitchFamily="34" charset="0"/>
                <a:cs typeface="Calibri" panose="020F0502020204030204" pitchFamily="34" charset="0"/>
              </a:rPr>
              <a:t>Oslo kommune har en tverrfaglig og tverr</a:t>
            </a:r>
            <a:r>
              <a:rPr lang="nb-NO" sz="1200" dirty="0">
                <a:latin typeface="Calibri" panose="020F0502020204030204" pitchFamily="34" charset="0"/>
                <a:cs typeface="Calibri" panose="020F0502020204030204" pitchFamily="34" charset="0"/>
              </a:rPr>
              <a:t>etatlig klimastrategi.</a:t>
            </a:r>
          </a:p>
          <a:p>
            <a:pPr marL="342900" indent="-342900">
              <a:buFont typeface="Arial" panose="020B0604020202020204" pitchFamily="34" charset="0"/>
              <a:buChar char="•"/>
            </a:pPr>
            <a:r>
              <a:rPr lang="nb-NO" sz="1200" dirty="0">
                <a:effectLst/>
                <a:latin typeface="Calibri" panose="020F0502020204030204" pitchFamily="34" charset="0"/>
                <a:cs typeface="Calibri" panose="020F0502020204030204" pitchFamily="34" charset="0"/>
              </a:rPr>
              <a:t>Klimaetaten </a:t>
            </a:r>
            <a:r>
              <a:rPr lang="nb-NO" sz="1200" dirty="0">
                <a:latin typeface="Calibri" panose="020F0502020204030204" pitchFamily="34" charset="0"/>
                <a:cs typeface="Calibri" panose="020F0502020204030204" pitchFamily="34" charset="0"/>
              </a:rPr>
              <a:t>koordinerer arbeidet med strategien, er pådriver og har støttefunksjon for de andre etatene. En slik etat kan gjøre det enklere å få til dialog på tvers, som er viktig for å lykkes med å oppnå samspillseffekter.</a:t>
            </a:r>
          </a:p>
          <a:p>
            <a:pPr marL="342900" indent="-342900">
              <a:buFont typeface="Arial" panose="020B0604020202020204" pitchFamily="34" charset="0"/>
              <a:buChar char="•"/>
            </a:pPr>
            <a:endParaRPr lang="nb-NO" sz="1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b-NO" sz="1200" dirty="0">
                <a:effectLst/>
                <a:latin typeface="Calibri" panose="020F0502020204030204" pitchFamily="34" charset="0"/>
                <a:cs typeface="Calibri" panose="020F0502020204030204" pitchFamily="34" charset="0"/>
              </a:rPr>
              <a:t>Kommunen bruker flere verktøy:</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latin typeface="Calibri" panose="020F0502020204030204" pitchFamily="34" charset="0"/>
                <a:cs typeface="Calibri" panose="020F0502020204030204" pitchFamily="34" charset="0"/>
              </a:rPr>
              <a:t>Blågrønn faktor: </a:t>
            </a:r>
            <a:r>
              <a:rPr lang="nb-NO" sz="1200" dirty="0">
                <a:latin typeface="Calibri" panose="020F0502020204030204" pitchFamily="34" charset="0"/>
                <a:cs typeface="Calibri" panose="020F0502020204030204" pitchFamily="34" charset="0"/>
              </a:rPr>
              <a:t>Regneark for å sikre at byggeprosjekter har blågrønne løsninger. Boligprosjekter får poeng for ulike blågrønne løsninger på tomta, slik som grønne tak, regnbed og terrengforsterkning. For å få godkjent en søknad til boligprosjekter, må man ha et minimum med poeng.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dirty="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nb-NO" sz="1200" b="1" dirty="0">
                <a:effectLst/>
                <a:latin typeface="Calibri" panose="020F0502020204030204" pitchFamily="34" charset="0"/>
                <a:cs typeface="Calibri" panose="020F0502020204030204" pitchFamily="34" charset="0"/>
              </a:rPr>
              <a:t>Klimakriterier:</a:t>
            </a:r>
            <a:r>
              <a:rPr lang="nb-NO" sz="1200" dirty="0">
                <a:effectLst/>
                <a:latin typeface="Calibri" panose="020F0502020204030204" pitchFamily="34" charset="0"/>
                <a:cs typeface="Calibri" panose="020F0502020204030204" pitchFamily="34" charset="0"/>
              </a:rPr>
              <a:t> Sjekkliste brukt av Plan- og bygningsetaten for å vurdere planer. Her ser man om </a:t>
            </a:r>
            <a:r>
              <a:rPr lang="nb-NO" sz="1200" dirty="0">
                <a:latin typeface="Calibri" panose="020F0502020204030204" pitchFamily="34" charset="0"/>
                <a:cs typeface="Calibri" panose="020F0502020204030204" pitchFamily="34" charset="0"/>
              </a:rPr>
              <a:t>ulike hensyn ivaretas – blant annet grønn mobilitet, overvannshåndtering og energiløsninger.</a:t>
            </a:r>
          </a:p>
          <a:p>
            <a:pPr marL="800100" lvl="1" indent="-342900">
              <a:buFont typeface="Arial" panose="020B0604020202020204" pitchFamily="34" charset="0"/>
              <a:buChar char="•"/>
            </a:pPr>
            <a:endParaRPr lang="nb-NO" sz="1200" dirty="0">
              <a:effectLst/>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nb-NO" sz="1200" b="1" dirty="0">
                <a:latin typeface="Calibri" panose="020F0502020204030204" pitchFamily="34" charset="0"/>
                <a:cs typeface="Calibri" panose="020F0502020204030204" pitchFamily="34" charset="0"/>
              </a:rPr>
              <a:t>Kommuneplanens arealdel</a:t>
            </a:r>
            <a:endParaRPr lang="nb-NO" sz="1200" b="1" dirty="0">
              <a:effectLst/>
              <a:latin typeface="Calibri" panose="020F0502020204030204" pitchFamily="34" charset="0"/>
              <a:cs typeface="Calibri" panose="020F0502020204030204" pitchFamily="34" charset="0"/>
            </a:endParaRPr>
          </a:p>
          <a:p>
            <a:endParaRPr lang="nb-NO" sz="1200" dirty="0">
              <a:latin typeface="Calibri" panose="020F0502020204030204" pitchFamily="34" charset="0"/>
              <a:cs typeface="Calibri" panose="020F0502020204030204" pitchFamily="34" charset="0"/>
            </a:endParaRPr>
          </a:p>
        </p:txBody>
      </p:sp>
      <p:sp>
        <p:nvSpPr>
          <p:cNvPr id="4" name="Plassholder for lysbildenummer 3"/>
          <p:cNvSpPr>
            <a:spLocks noGrp="1"/>
          </p:cNvSpPr>
          <p:nvPr>
            <p:ph type="sldNum" sz="quarter" idx="5"/>
          </p:nvPr>
        </p:nvSpPr>
        <p:spPr/>
        <p:txBody>
          <a:bodyPr/>
          <a:lstStyle/>
          <a:p>
            <a:fld id="{37994AD2-DACB-3449-A9C9-DFA207D97F72}" type="slidenum">
              <a:rPr lang="nb-NO" smtClean="0"/>
              <a:t>21</a:t>
            </a:fld>
            <a:endParaRPr lang="nb-NO"/>
          </a:p>
        </p:txBody>
      </p:sp>
    </p:spTree>
    <p:extLst>
      <p:ext uri="{BB962C8B-B14F-4D97-AF65-F5344CB8AC3E}">
        <p14:creationId xmlns:p14="http://schemas.microsoft.com/office/powerpoint/2010/main" val="844510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indent="-228600">
              <a:lnSpc>
                <a:spcPct val="90000"/>
              </a:lnSpc>
              <a:spcAft>
                <a:spcPts val="600"/>
              </a:spcAft>
              <a:buFont typeface="Arial" panose="020B0604020202020204" pitchFamily="34" charset="0"/>
              <a:buChar char="•"/>
            </a:pPr>
            <a:r>
              <a:rPr lang="nb-NO" sz="1200" dirty="0">
                <a:effectLst/>
              </a:rPr>
              <a:t>NVE pekte i 2019 ut flere områder i Rendalen kommune som godt egnet for vindkraftutbygging.</a:t>
            </a:r>
          </a:p>
          <a:p>
            <a:pPr marL="342900" indent="-228600">
              <a:lnSpc>
                <a:spcPct val="90000"/>
              </a:lnSpc>
              <a:spcAft>
                <a:spcPts val="600"/>
              </a:spcAft>
              <a:buFont typeface="Arial" panose="020B0604020202020204" pitchFamily="34" charset="0"/>
              <a:buChar char="•"/>
            </a:pPr>
            <a:r>
              <a:rPr lang="nb-NO" sz="1200" dirty="0"/>
              <a:t>Kommunen ønsker ikke vindkraftutbygging, med begrunnelse å bevare den uberørte naturen. De er derimot positive til vannkraft og solcelleparker i egnede områder.</a:t>
            </a:r>
          </a:p>
          <a:p>
            <a:pPr marL="342900" indent="-228600">
              <a:lnSpc>
                <a:spcPct val="90000"/>
              </a:lnSpc>
              <a:spcAft>
                <a:spcPts val="600"/>
              </a:spcAft>
              <a:buFont typeface="Arial" panose="020B0604020202020204" pitchFamily="34" charset="0"/>
              <a:buChar char="•"/>
            </a:pPr>
            <a:r>
              <a:rPr lang="nb-NO" sz="1200" dirty="0">
                <a:effectLst/>
              </a:rPr>
              <a:t>De seks kommunene i Nord-Østerdal (Rendalen, Tolga, Tynset, Alvdal, Folldal og Os) samarbeider om en felles klima- og energiplan.</a:t>
            </a:r>
          </a:p>
          <a:p>
            <a:endParaRPr lang="nb-NO"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22</a:t>
            </a:fld>
            <a:endParaRPr lang="nb-NO"/>
          </a:p>
        </p:txBody>
      </p:sp>
    </p:spTree>
    <p:extLst>
      <p:ext uri="{BB962C8B-B14F-4D97-AF65-F5344CB8AC3E}">
        <p14:creationId xmlns:p14="http://schemas.microsoft.com/office/powerpoint/2010/main" val="3303230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indent="-228600">
              <a:lnSpc>
                <a:spcPct val="90000"/>
              </a:lnSpc>
              <a:spcAft>
                <a:spcPts val="600"/>
              </a:spcAft>
              <a:buFont typeface="Arial" panose="020B0604020202020204" pitchFamily="34" charset="0"/>
              <a:buChar char="•"/>
            </a:pPr>
            <a:r>
              <a:rPr lang="nb-NO" sz="1200" dirty="0">
                <a:effectLst/>
              </a:rPr>
              <a:t>De seks </a:t>
            </a:r>
            <a:r>
              <a:rPr lang="nb-NO" sz="1200" dirty="0" err="1">
                <a:effectLst/>
              </a:rPr>
              <a:t>Lofotenkommunene</a:t>
            </a:r>
            <a:r>
              <a:rPr lang="nb-NO" sz="1200" dirty="0">
                <a:effectLst/>
              </a:rPr>
              <a:t> (Vågan, Vestvågøy, Flakstad, Moskenes, Værøy og Røst) har lagd en felles plan for grønn omstilling: Veikart for Lofoten: De Grønne Øyene 2030. </a:t>
            </a:r>
          </a:p>
          <a:p>
            <a:pPr marL="342900" indent="-228600">
              <a:lnSpc>
                <a:spcPct val="90000"/>
              </a:lnSpc>
              <a:spcAft>
                <a:spcPts val="600"/>
              </a:spcAft>
              <a:buFont typeface="Arial" panose="020B0604020202020204" pitchFamily="34" charset="0"/>
              <a:buChar char="•"/>
            </a:pPr>
            <a:r>
              <a:rPr lang="nb-NO" sz="1200" dirty="0">
                <a:effectLst/>
              </a:rPr>
              <a:t>Målsettinger for både klimakutt, naturforvaltning, bærekraft og klimatilpasning.</a:t>
            </a:r>
          </a:p>
          <a:p>
            <a:pPr marL="342900" indent="-228600">
              <a:lnSpc>
                <a:spcPct val="90000"/>
              </a:lnSpc>
              <a:spcAft>
                <a:spcPts val="600"/>
              </a:spcAft>
              <a:buFont typeface="Arial" panose="020B0604020202020204" pitchFamily="34" charset="0"/>
              <a:buChar char="•"/>
            </a:pPr>
            <a:r>
              <a:rPr lang="nb-NO" sz="1200" dirty="0">
                <a:effectLst/>
              </a:rPr>
              <a:t>Samspill mellom ulike aktører var viktig i arbeidet med veikartet. Det ble holdt et hundretalls møter med offentlige og private aktører i og utenfor Lofoten.</a:t>
            </a:r>
          </a:p>
          <a:p>
            <a:pPr marL="342900" indent="-228600">
              <a:lnSpc>
                <a:spcPct val="90000"/>
              </a:lnSpc>
              <a:spcAft>
                <a:spcPts val="600"/>
              </a:spcAft>
              <a:buFont typeface="Arial" panose="020B0604020202020204" pitchFamily="34" charset="0"/>
              <a:buChar char="•"/>
            </a:pPr>
            <a:r>
              <a:rPr lang="nb-NO" sz="1200" dirty="0"/>
              <a:t>Bak veikartet står partnerskapet for Lofoten De Grønne Øyene 2030: Lofotrådet, Lofotkraft og </a:t>
            </a:r>
            <a:r>
              <a:rPr lang="nb-NO" sz="1200" dirty="0" err="1"/>
              <a:t>Destination</a:t>
            </a:r>
            <a:r>
              <a:rPr lang="nb-NO" sz="1200" dirty="0"/>
              <a:t> Lofoten.</a:t>
            </a:r>
          </a:p>
          <a:p>
            <a:pPr marL="342900" indent="-228600">
              <a:lnSpc>
                <a:spcPct val="90000"/>
              </a:lnSpc>
              <a:spcAft>
                <a:spcPts val="600"/>
              </a:spcAft>
              <a:buFont typeface="Arial" panose="020B0604020202020204" pitchFamily="34" charset="0"/>
              <a:buChar char="•"/>
            </a:pPr>
            <a:r>
              <a:rPr lang="nb-NO" sz="1200" dirty="0" err="1">
                <a:effectLst/>
              </a:rPr>
              <a:t>Lofotenkommunene</a:t>
            </a:r>
            <a:r>
              <a:rPr lang="nb-NO" sz="1200" dirty="0">
                <a:effectLst/>
              </a:rPr>
              <a:t> er i gang med å lage arealregnskap og naturregnskap. Målet er å både vise tilstanden til ulike naturtyper, samt </a:t>
            </a:r>
            <a:r>
              <a:rPr lang="nb-NO" sz="1200" dirty="0" err="1">
                <a:effectLst/>
              </a:rPr>
              <a:t>verdisette</a:t>
            </a:r>
            <a:r>
              <a:rPr lang="nb-NO" sz="1200" dirty="0">
                <a:effectLst/>
              </a:rPr>
              <a:t> økosystemenes bidrag til verdiskaping.</a:t>
            </a:r>
          </a:p>
          <a:p>
            <a:endParaRPr lang="nb-NO"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23</a:t>
            </a:fld>
            <a:endParaRPr lang="nb-NO"/>
          </a:p>
        </p:txBody>
      </p:sp>
    </p:spTree>
    <p:extLst>
      <p:ext uri="{BB962C8B-B14F-4D97-AF65-F5344CB8AC3E}">
        <p14:creationId xmlns:p14="http://schemas.microsoft.com/office/powerpoint/2010/main" val="1967013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3822"/>
            <a:r>
              <a:rPr lang="nb-NO" sz="1600" b="1" dirty="0">
                <a:solidFill>
                  <a:schemeClr val="tx1"/>
                </a:solidFill>
                <a:cs typeface="Calibri" panose="020F0502020204030204" pitchFamily="34" charset="0"/>
              </a:rPr>
              <a:t>Arealnøytralitet</a:t>
            </a:r>
          </a:p>
          <a:p>
            <a:pPr marL="123822"/>
            <a:endParaRPr lang="nb-NO" b="1" dirty="0">
              <a:solidFill>
                <a:schemeClr val="tx1"/>
              </a:solidFill>
              <a:cs typeface="Calibri" panose="020F0502020204030204" pitchFamily="34" charset="0"/>
            </a:endParaRPr>
          </a:p>
          <a:p>
            <a:pPr marL="409572" indent="-285750">
              <a:buFont typeface="Arial" panose="020B0604020202020204" pitchFamily="34" charset="0"/>
              <a:buChar char="•"/>
            </a:pPr>
            <a:r>
              <a:rPr lang="nb-NO" dirty="0">
                <a:solidFill>
                  <a:schemeClr val="tx1"/>
                </a:solidFill>
                <a:cs typeface="Calibri" panose="020F0502020204030204" pitchFamily="34" charset="0"/>
              </a:rPr>
              <a:t>Arealnøytralitet vil si at netto null tap av natur, på samme måte som klimanøytralitet betyr netto nullutslipp. </a:t>
            </a:r>
          </a:p>
          <a:p>
            <a:pPr marL="409572" indent="-285750">
              <a:buFont typeface="Arial" panose="020B0604020202020204" pitchFamily="34" charset="0"/>
              <a:buChar char="•"/>
            </a:pPr>
            <a:r>
              <a:rPr lang="nb-NO" dirty="0">
                <a:solidFill>
                  <a:schemeClr val="tx1"/>
                </a:solidFill>
                <a:cs typeface="Calibri" panose="020F0502020204030204" pitchFamily="34" charset="0"/>
              </a:rPr>
              <a:t>Arealnøytralitet innebærer at man ikke skal ta av intakt natur. Framfor å bygge ut mer natur, skal man gjenbruke og fortette allerede utbygde arealer, og restaurere mer av naturen som er ødelagt.</a:t>
            </a:r>
          </a:p>
          <a:p>
            <a:pPr marL="123822"/>
            <a:endParaRPr lang="nb-NO" sz="1000" dirty="0">
              <a:solidFill>
                <a:schemeClr val="tx1"/>
              </a:solidFill>
              <a:cs typeface="Calibri" panose="020F0502020204030204" pitchFamily="34" charset="0"/>
            </a:endParaRPr>
          </a:p>
          <a:p>
            <a:pPr marL="0" indent="0">
              <a:lnSpc>
                <a:spcPct val="100000"/>
              </a:lnSpc>
              <a:buNone/>
            </a:pPr>
            <a:r>
              <a:rPr lang="nb-NO" sz="1100" b="1" dirty="0">
                <a:solidFill>
                  <a:schemeClr val="tx1"/>
                </a:solidFill>
                <a:cs typeface="Calibri"/>
              </a:rPr>
              <a:t>Arealregnskap</a:t>
            </a:r>
            <a:endParaRPr lang="nb-NO" sz="1200" b="1" dirty="0">
              <a:solidFill>
                <a:schemeClr val="tx1"/>
              </a:solidFill>
              <a:cs typeface="Calibri"/>
            </a:endParaRPr>
          </a:p>
          <a:p>
            <a:pPr marL="0" indent="0">
              <a:lnSpc>
                <a:spcPct val="100000"/>
              </a:lnSpc>
              <a:buNone/>
            </a:pPr>
            <a:endParaRPr lang="nb-NO" sz="1200" b="1" dirty="0">
              <a:solidFill>
                <a:schemeClr val="tx1"/>
              </a:solidFill>
              <a:cs typeface="Calibri"/>
            </a:endParaRPr>
          </a:p>
          <a:p>
            <a:pPr marL="285750" indent="-285750">
              <a:lnSpc>
                <a:spcPct val="100000"/>
              </a:lnSpc>
              <a:spcBef>
                <a:spcPts val="0"/>
              </a:spcBef>
              <a:buFont typeface="Arial" panose="020B0604020202020204" pitchFamily="34" charset="0"/>
              <a:buChar char="•"/>
            </a:pPr>
            <a:r>
              <a:rPr lang="nb-NO" sz="1200" dirty="0">
                <a:solidFill>
                  <a:schemeClr val="tx1"/>
                </a:solidFill>
                <a:cs typeface="Calibri"/>
              </a:rPr>
              <a:t>Et arealregnskap kan være en opptelling og sammenstilling av ulike typer arealer og økosystemer.</a:t>
            </a:r>
          </a:p>
          <a:p>
            <a:pPr marL="285750" indent="-285750">
              <a:lnSpc>
                <a:spcPct val="100000"/>
              </a:lnSpc>
              <a:spcBef>
                <a:spcPts val="0"/>
              </a:spcBef>
              <a:buFont typeface="Arial" panose="020B0604020202020204" pitchFamily="34" charset="0"/>
              <a:buChar char="•"/>
            </a:pPr>
            <a:r>
              <a:rPr lang="nb-NO" sz="1200" dirty="0">
                <a:solidFill>
                  <a:schemeClr val="tx1"/>
                </a:solidFill>
                <a:cs typeface="Calibri"/>
              </a:rPr>
              <a:t>Arealregnskapet kan også brukes til å framheve kvalitetene på arealene som vurderes eller foreslås omdisponert til utbyggingsformål.</a:t>
            </a:r>
          </a:p>
          <a:p>
            <a:pPr marL="0" indent="0">
              <a:lnSpc>
                <a:spcPct val="100000"/>
              </a:lnSpc>
              <a:spcBef>
                <a:spcPts val="0"/>
              </a:spcBef>
              <a:buNone/>
            </a:pPr>
            <a:endParaRPr lang="nb-NO" sz="800" dirty="0">
              <a:solidFill>
                <a:schemeClr val="tx1"/>
              </a:solidFill>
              <a:cs typeface="Calibri"/>
            </a:endParaRPr>
          </a:p>
          <a:p>
            <a:pPr marL="0" indent="0">
              <a:lnSpc>
                <a:spcPct val="100000"/>
              </a:lnSpc>
              <a:buNone/>
            </a:pPr>
            <a:r>
              <a:rPr lang="nb-NO" sz="1000" b="1" dirty="0">
                <a:solidFill>
                  <a:schemeClr val="tx1"/>
                </a:solidFill>
                <a:cs typeface="Calibri"/>
              </a:rPr>
              <a:t>Naturregnskap</a:t>
            </a:r>
          </a:p>
          <a:p>
            <a:pPr marL="0" indent="0">
              <a:lnSpc>
                <a:spcPct val="100000"/>
              </a:lnSpc>
              <a:buNone/>
            </a:pPr>
            <a:endParaRPr lang="nb-NO" sz="1050" b="1" dirty="0">
              <a:solidFill>
                <a:schemeClr val="tx1"/>
              </a:solidFill>
              <a:cs typeface="Calibri"/>
            </a:endParaRPr>
          </a:p>
          <a:p>
            <a:pPr marL="285750" indent="-285750">
              <a:lnSpc>
                <a:spcPct val="100000"/>
              </a:lnSpc>
              <a:spcBef>
                <a:spcPts val="0"/>
              </a:spcBef>
              <a:buFont typeface="Arial" panose="020B0604020202020204" pitchFamily="34" charset="0"/>
              <a:buChar char="•"/>
            </a:pPr>
            <a:r>
              <a:rPr lang="nb-NO" sz="1050" dirty="0">
                <a:solidFill>
                  <a:schemeClr val="tx1"/>
                </a:solidFill>
                <a:cs typeface="Calibri"/>
              </a:rPr>
              <a:t>Et naturregnskap kan brukes til å systematisere kunnskap om naturens goder og tjenester.</a:t>
            </a:r>
          </a:p>
          <a:p>
            <a:pPr marL="285750" indent="-285750">
              <a:lnSpc>
                <a:spcPct val="100000"/>
              </a:lnSpc>
              <a:spcBef>
                <a:spcPts val="0"/>
              </a:spcBef>
              <a:buFont typeface="Arial" panose="020B0604020202020204" pitchFamily="34" charset="0"/>
              <a:buChar char="•"/>
            </a:pPr>
            <a:r>
              <a:rPr lang="nb-NO" sz="1050" dirty="0">
                <a:solidFill>
                  <a:schemeClr val="tx1"/>
                </a:solidFill>
                <a:cs typeface="Calibri"/>
              </a:rPr>
              <a:t>Naturregnskapet omfatter arealregnskap, økologisk tilstand på disse arealene og økosystemtjenester (naturgoder).</a:t>
            </a:r>
          </a:p>
          <a:p>
            <a:endParaRPr lang="nb-NO" sz="800" dirty="0">
              <a:solidFill>
                <a:schemeClr val="tx1"/>
              </a:solidFill>
              <a:cs typeface="Calibri"/>
            </a:endParaRPr>
          </a:p>
          <a:p>
            <a:pPr marL="0" indent="0">
              <a:lnSpc>
                <a:spcPct val="100000"/>
              </a:lnSpc>
              <a:spcBef>
                <a:spcPts val="0"/>
              </a:spcBef>
              <a:buNone/>
            </a:pPr>
            <a:endParaRPr lang="nb-NO" sz="800" dirty="0">
              <a:solidFill>
                <a:schemeClr val="tx1"/>
              </a:solidFill>
              <a:cs typeface="Calibri"/>
            </a:endParaRPr>
          </a:p>
          <a:p>
            <a:pPr marL="123822"/>
            <a:endParaRPr lang="nb-NO" sz="1000" dirty="0">
              <a:solidFill>
                <a:schemeClr val="tx1"/>
              </a:solidFill>
              <a:cs typeface="Calibri" panose="020F0502020204030204" pitchFamily="34" charset="0"/>
            </a:endParaRPr>
          </a:p>
          <a:p>
            <a:endParaRPr lang="nb-NO"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24</a:t>
            </a:fld>
            <a:endParaRPr lang="nb-NO"/>
          </a:p>
        </p:txBody>
      </p:sp>
    </p:spTree>
    <p:extLst>
      <p:ext uri="{BB962C8B-B14F-4D97-AF65-F5344CB8AC3E}">
        <p14:creationId xmlns:p14="http://schemas.microsoft.com/office/powerpoint/2010/main" val="2669810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37994AD2-DACB-3449-A9C9-DFA207D97F72}" type="slidenum">
              <a:rPr lang="nb-NO" smtClean="0"/>
              <a:t>25</a:t>
            </a:fld>
            <a:endParaRPr lang="nb-NO"/>
          </a:p>
        </p:txBody>
      </p:sp>
    </p:spTree>
    <p:extLst>
      <p:ext uri="{BB962C8B-B14F-4D97-AF65-F5344CB8AC3E}">
        <p14:creationId xmlns:p14="http://schemas.microsoft.com/office/powerpoint/2010/main" val="1615608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200" b="0" i="1" dirty="0">
                <a:solidFill>
                  <a:schemeClr val="tx1"/>
                </a:solidFill>
              </a:rPr>
              <a:t>NB! Merk at som et alternativ fremvisning er lysbildet her nedenfor delt opp i fem enkelte lysbilder – ett for hvert råd</a:t>
            </a:r>
          </a:p>
          <a:p>
            <a:pPr marL="171450" indent="-171450">
              <a:buFont typeface="Arial" panose="020B0604020202020204" pitchFamily="34" charset="0"/>
              <a:buChar char="•"/>
            </a:pPr>
            <a:endParaRPr lang="nb-NO" sz="1200" b="0" dirty="0"/>
          </a:p>
          <a:p>
            <a:pPr marL="171450" indent="-171450">
              <a:buFont typeface="Arial" panose="020B0604020202020204" pitchFamily="34" charset="0"/>
              <a:buChar char="•"/>
            </a:pPr>
            <a:r>
              <a:rPr lang="nb-NO" sz="1200" b="0" dirty="0"/>
              <a:t>Så hvordan skal en kommune eller fylkeskommune gå fram for å fremme det positive samspillet, og unngå det negative?</a:t>
            </a:r>
          </a:p>
          <a:p>
            <a:pPr marL="171450" indent="-171450">
              <a:buFont typeface="Arial" panose="020B0604020202020204" pitchFamily="34" charset="0"/>
              <a:buChar char="•"/>
            </a:pPr>
            <a:r>
              <a:rPr lang="nb-NO" sz="1200" b="0" dirty="0"/>
              <a:t>Her er fem råd for hvordan kommuner og fylkeskommuner kan tenke samspill i arbeidet med miljø og klima. </a:t>
            </a:r>
          </a:p>
          <a:p>
            <a:pPr marL="171450" indent="-171450">
              <a:buFont typeface="Arial" panose="020B0604020202020204" pitchFamily="34" charset="0"/>
              <a:buChar char="•"/>
            </a:pPr>
            <a:endParaRPr lang="nb-NO" sz="1200" b="0" dirty="0"/>
          </a:p>
          <a:p>
            <a:r>
              <a:rPr lang="nb-NO" sz="1200" b="1" dirty="0"/>
              <a:t>1. Skaff kunnskap:</a:t>
            </a:r>
          </a:p>
          <a:p>
            <a:pPr marL="171450" indent="-171450">
              <a:spcBef>
                <a:spcPts val="0"/>
              </a:spcBef>
              <a:buFont typeface="Arial" panose="020B0604020202020204" pitchFamily="34" charset="0"/>
              <a:buChar char="•"/>
            </a:pPr>
            <a:r>
              <a:rPr lang="nb-NO" sz="1200" dirty="0"/>
              <a:t>Skaff gode og omforente faktagrunnlag og konsekvens-utredninger om samspillseffekter. Man må vite hva konsekvensen er ved å ta et valg framfor et annet. </a:t>
            </a:r>
          </a:p>
          <a:p>
            <a:pPr marL="171450" indent="-171450">
              <a:spcBef>
                <a:spcPts val="0"/>
              </a:spcBef>
              <a:buFont typeface="Arial" panose="020B0604020202020204" pitchFamily="34" charset="0"/>
              <a:buChar char="•"/>
            </a:pPr>
            <a:r>
              <a:rPr lang="nb-NO" sz="1200" dirty="0"/>
              <a:t>Kunnskapen bør brytes ned i pedagogiske, visuelle data som er lette å formidle til politikerne. Ved å få opp kunnskapsnivået, gis politikerne bedre forutsetninger til å gjøre gode vedtak.</a:t>
            </a:r>
          </a:p>
          <a:p>
            <a:pPr marL="171450" indent="-171450">
              <a:spcBef>
                <a:spcPts val="0"/>
              </a:spcBef>
              <a:buFont typeface="Arial" panose="020B0604020202020204" pitchFamily="34" charset="0"/>
              <a:buChar char="•"/>
            </a:pPr>
            <a:endParaRPr lang="nb-NO" sz="1200" dirty="0"/>
          </a:p>
          <a:p>
            <a:pPr marL="0" indent="0">
              <a:spcBef>
                <a:spcPts val="0"/>
              </a:spcBef>
              <a:buNone/>
            </a:pPr>
            <a:r>
              <a:rPr lang="nb-NO" sz="1200" b="1" dirty="0">
                <a:solidFill>
                  <a:schemeClr val="tx1"/>
                </a:solidFill>
              </a:rPr>
              <a:t>2. Bruk plansystemet strategisk</a:t>
            </a:r>
          </a:p>
          <a:p>
            <a:pPr marL="0" indent="0">
              <a:spcBef>
                <a:spcPts val="0"/>
              </a:spcBef>
              <a:buNone/>
            </a:pPr>
            <a:r>
              <a:rPr lang="nb-NO" sz="1200" dirty="0"/>
              <a:t>Utarbeid viktige prinsipper om hvordan utnytte positive og unngå negative samspillseffekter inn i kommuneplanens samfunnsdel, og bruk dette som politisk styringsdokument.</a:t>
            </a:r>
          </a:p>
          <a:p>
            <a:pPr marL="0" indent="0">
              <a:spcBef>
                <a:spcPts val="0"/>
              </a:spcBef>
              <a:buNone/>
            </a:pPr>
            <a:endParaRPr lang="nb-NO" sz="1200" dirty="0"/>
          </a:p>
          <a:p>
            <a:pPr marL="0" indent="0">
              <a:spcBef>
                <a:spcPts val="0"/>
              </a:spcBef>
              <a:buNone/>
            </a:pPr>
            <a:r>
              <a:rPr lang="nb-NO" sz="1200" b="1" dirty="0">
                <a:solidFill>
                  <a:schemeClr val="tx1"/>
                </a:solidFill>
              </a:rPr>
              <a:t>3. Ta hele verktøykassa i bruk</a:t>
            </a:r>
          </a:p>
          <a:p>
            <a:pPr marL="171450" indent="-171450">
              <a:spcBef>
                <a:spcPts val="0"/>
              </a:spcBef>
              <a:buFont typeface="Arial" panose="020B0604020202020204" pitchFamily="34" charset="0"/>
              <a:buChar char="•"/>
            </a:pPr>
            <a:r>
              <a:rPr lang="nb-NO" sz="1200" dirty="0"/>
              <a:t>Ulike verktøy kan synliggjøre samspillseffekter og øke sjansen for at de hensyntas, blant annet:</a:t>
            </a:r>
          </a:p>
          <a:p>
            <a:pPr marL="628650" lvl="1" indent="-171450">
              <a:spcBef>
                <a:spcPts val="0"/>
              </a:spcBef>
              <a:buFont typeface="Arial" panose="020B0604020202020204" pitchFamily="34" charset="0"/>
              <a:buChar char="•"/>
            </a:pPr>
            <a:r>
              <a:rPr lang="nb-NO" sz="1200" dirty="0"/>
              <a:t>Areal- og naturregnskap.</a:t>
            </a:r>
          </a:p>
          <a:p>
            <a:pPr marL="628650" lvl="1" indent="-171450">
              <a:spcBef>
                <a:spcPts val="0"/>
              </a:spcBef>
              <a:buFont typeface="Arial" panose="020B0604020202020204" pitchFamily="34" charset="0"/>
              <a:buChar char="•"/>
            </a:pPr>
            <a:r>
              <a:rPr lang="nb-NO" sz="1200" dirty="0"/>
              <a:t>GIS-verktøy og kart som synliggjør f.eks. verdier av naturområder.</a:t>
            </a:r>
          </a:p>
          <a:p>
            <a:pPr marL="628650" lvl="1" indent="-171450">
              <a:spcBef>
                <a:spcPts val="0"/>
              </a:spcBef>
              <a:buFont typeface="Arial" panose="020B0604020202020204" pitchFamily="34" charset="0"/>
              <a:buChar char="•"/>
            </a:pPr>
            <a:r>
              <a:rPr lang="nb-NO" sz="1200" dirty="0"/>
              <a:t>Sjekklister i politiske maler om klimautslipp, klimatilpasning, biologisk mangfold og energiomstilling, à la Vikens «</a:t>
            </a:r>
            <a:r>
              <a:rPr lang="nb-NO" sz="1200" dirty="0">
                <a:solidFill>
                  <a:schemeClr val="tx1">
                    <a:lumMod val="75000"/>
                    <a:lumOff val="25000"/>
                  </a:schemeClr>
                </a:solidFill>
                <a:hlinkClick r:id="rId3">
                  <a:extLst>
                    <a:ext uri="{A12FA001-AC4F-418D-AE19-62706E023703}">
                      <ahyp:hlinkClr xmlns:ahyp="http://schemas.microsoft.com/office/drawing/2018/hyperlinkcolor" val="tx"/>
                    </a:ext>
                  </a:extLst>
                </a:hlinkClick>
              </a:rPr>
              <a:t>Bærekraftssjekken</a:t>
            </a:r>
            <a:r>
              <a:rPr lang="nb-NO" sz="1200" dirty="0"/>
              <a:t>».</a:t>
            </a:r>
          </a:p>
          <a:p>
            <a:pPr marL="628650" lvl="1" indent="-171450">
              <a:spcBef>
                <a:spcPts val="0"/>
              </a:spcBef>
              <a:buFont typeface="Arial" panose="020B0604020202020204" pitchFamily="34" charset="0"/>
              <a:buChar char="•"/>
            </a:pPr>
            <a:r>
              <a:rPr lang="nb-NO" sz="1200" dirty="0"/>
              <a:t>Gode rapporteringssløyfer.</a:t>
            </a:r>
          </a:p>
          <a:p>
            <a:pPr marL="628650" lvl="1" indent="-171450">
              <a:spcBef>
                <a:spcPts val="0"/>
              </a:spcBef>
              <a:buFont typeface="Arial" panose="020B0604020202020204" pitchFamily="34" charset="0"/>
              <a:buChar char="•"/>
            </a:pPr>
            <a:endParaRPr lang="nb-NO" sz="1200" dirty="0"/>
          </a:p>
          <a:p>
            <a:pPr marL="0" indent="0">
              <a:buNone/>
            </a:pPr>
            <a:r>
              <a:rPr lang="nb-NO" sz="1200" b="1" dirty="0">
                <a:solidFill>
                  <a:schemeClr val="accent2">
                    <a:lumMod val="50000"/>
                  </a:schemeClr>
                </a:solidFill>
              </a:rPr>
              <a:t>4. Sørg for samarbeid og medvirkning</a:t>
            </a:r>
          </a:p>
          <a:p>
            <a:pPr marL="171450" indent="-171450">
              <a:spcBef>
                <a:spcPts val="0"/>
              </a:spcBef>
              <a:buFont typeface="Arial" panose="020B0604020202020204" pitchFamily="34" charset="0"/>
              <a:buChar char="•"/>
            </a:pPr>
            <a:r>
              <a:rPr lang="nb-NO" sz="1200" dirty="0"/>
              <a:t>Å jobbe med samspill krever tverrfaglighet, og utfordrer sektorbasert organisering.</a:t>
            </a:r>
          </a:p>
          <a:p>
            <a:pPr marL="171450" indent="-171450">
              <a:spcBef>
                <a:spcPts val="0"/>
              </a:spcBef>
              <a:buFont typeface="Arial" panose="020B0604020202020204" pitchFamily="34" charset="0"/>
              <a:buChar char="•"/>
            </a:pPr>
            <a:r>
              <a:rPr lang="nb-NO" sz="1200" dirty="0"/>
              <a:t>Nabokommuner i regioner kan dra stor nytte av å samarbeide. </a:t>
            </a:r>
          </a:p>
          <a:p>
            <a:pPr marL="171450" indent="-171450">
              <a:spcBef>
                <a:spcPts val="0"/>
              </a:spcBef>
              <a:buFont typeface="Arial" panose="020B0604020202020204" pitchFamily="34" charset="0"/>
              <a:buChar char="•"/>
            </a:pPr>
            <a:r>
              <a:rPr lang="nb-NO" sz="1200" dirty="0"/>
              <a:t>Grundige medvirkningsprosesser i kommuneplanarbeidet, som øker bevissthet om samspillseffekter, er viktig.</a:t>
            </a:r>
          </a:p>
          <a:p>
            <a:endParaRPr lang="nb-NO" sz="1200" dirty="0"/>
          </a:p>
          <a:p>
            <a:pPr marL="0" indent="0">
              <a:spcBef>
                <a:spcPts val="0"/>
              </a:spcBef>
              <a:buNone/>
            </a:pPr>
            <a:r>
              <a:rPr lang="nb-NO" sz="1200" b="1" dirty="0">
                <a:solidFill>
                  <a:schemeClr val="accent2">
                    <a:lumMod val="50000"/>
                  </a:schemeClr>
                </a:solidFill>
              </a:rPr>
              <a:t>5. La urørt natur stå</a:t>
            </a:r>
          </a:p>
          <a:p>
            <a:pPr marL="0" indent="0">
              <a:spcBef>
                <a:spcPts val="0"/>
              </a:spcBef>
              <a:buNone/>
            </a:pPr>
            <a:r>
              <a:rPr lang="nb-NO" sz="1200" dirty="0"/>
              <a:t>Unngå irreversible negative samspillseffekter ved å unngå å bygge i urørte områder og heller transformere allerede utbygde områder til nye formål der dette er mulig.</a:t>
            </a:r>
          </a:p>
          <a:p>
            <a:pPr marL="628650" lvl="1" indent="-171450">
              <a:spcBef>
                <a:spcPts val="0"/>
              </a:spcBef>
              <a:buFont typeface="Arial" panose="020B0604020202020204" pitchFamily="34" charset="0"/>
              <a:buChar char="•"/>
            </a:pPr>
            <a:endParaRPr lang="nb-NO" sz="1200" dirty="0"/>
          </a:p>
          <a:p>
            <a:pPr marL="171450" indent="-171450">
              <a:spcBef>
                <a:spcPts val="0"/>
              </a:spcBef>
              <a:buFont typeface="Arial" panose="020B0604020202020204" pitchFamily="34" charset="0"/>
              <a:buChar char="•"/>
            </a:pPr>
            <a:endParaRPr lang="nb-NO" sz="1200" dirty="0"/>
          </a:p>
          <a:p>
            <a:pPr marL="171450" indent="-171450">
              <a:spcBef>
                <a:spcPts val="0"/>
              </a:spcBef>
              <a:buFont typeface="Arial" panose="020B0604020202020204" pitchFamily="34" charset="0"/>
              <a:buChar char="•"/>
            </a:pPr>
            <a:endParaRPr lang="nb-NO" sz="1200" dirty="0"/>
          </a:p>
          <a:p>
            <a:endParaRPr lang="nb-NO" sz="1200" dirty="0"/>
          </a:p>
          <a:p>
            <a:endParaRPr lang="nb-NO" sz="1200"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26</a:t>
            </a:fld>
            <a:endParaRPr lang="nb-NO"/>
          </a:p>
        </p:txBody>
      </p:sp>
    </p:spTree>
    <p:extLst>
      <p:ext uri="{BB962C8B-B14F-4D97-AF65-F5344CB8AC3E}">
        <p14:creationId xmlns:p14="http://schemas.microsoft.com/office/powerpoint/2010/main" val="2468581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200" b="0" i="1" dirty="0"/>
              <a:t>NB! Under følger fem lysbilder som deler opp det forrige lysbilde i fem lysbilder – ett for hvert råd - som en alternativ fremvisning til lysbildet over.</a:t>
            </a:r>
          </a:p>
          <a:p>
            <a:pPr marL="171450" indent="-171450">
              <a:buFont typeface="Arial" panose="020B0604020202020204" pitchFamily="34" charset="0"/>
              <a:buChar char="•"/>
            </a:pPr>
            <a:endParaRPr lang="nb-NO" sz="1200" b="0" dirty="0"/>
          </a:p>
          <a:p>
            <a:pPr marL="171450" indent="-171450">
              <a:buFont typeface="Arial" panose="020B0604020202020204" pitchFamily="34" charset="0"/>
              <a:buChar char="•"/>
            </a:pPr>
            <a:r>
              <a:rPr lang="nb-NO" sz="1200" b="0" dirty="0"/>
              <a:t>Så hvordan skal en kommune eller fylkeskommune gå fram for å fremme det positive samspillet, og unngå det negative?</a:t>
            </a:r>
          </a:p>
          <a:p>
            <a:pPr marL="171450" indent="-171450">
              <a:buFont typeface="Arial" panose="020B0604020202020204" pitchFamily="34" charset="0"/>
              <a:buChar char="•"/>
            </a:pPr>
            <a:r>
              <a:rPr lang="nb-NO" sz="1200" b="0" dirty="0"/>
              <a:t>Her er fem råd for hvordan kommuner og fylkeskommuner kan tenke samspill i arbeidet med miljø og klima. </a:t>
            </a:r>
            <a:endParaRPr lang="nb-NO" sz="1200" dirty="0"/>
          </a:p>
          <a:p>
            <a:endParaRPr lang="nb-NO" sz="1200" dirty="0"/>
          </a:p>
          <a:p>
            <a:endParaRPr lang="nb-NO" sz="1200"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27</a:t>
            </a:fld>
            <a:endParaRPr lang="nb-NO"/>
          </a:p>
        </p:txBody>
      </p:sp>
    </p:spTree>
    <p:extLst>
      <p:ext uri="{BB962C8B-B14F-4D97-AF65-F5344CB8AC3E}">
        <p14:creationId xmlns:p14="http://schemas.microsoft.com/office/powerpoint/2010/main" val="2951978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endParaRPr lang="nb-NO" sz="1200" b="0" dirty="0"/>
          </a:p>
          <a:p>
            <a:pPr marL="171450" indent="-171450">
              <a:spcBef>
                <a:spcPts val="0"/>
              </a:spcBef>
              <a:buFont typeface="Arial" panose="020B0604020202020204" pitchFamily="34" charset="0"/>
              <a:buChar char="•"/>
            </a:pPr>
            <a:r>
              <a:rPr lang="nb-NO" sz="1200" dirty="0"/>
              <a:t>Skaff gode og omforente faktagrunnlag og konsekvensutredninger om samspillseffekter. Man må vite hva konsekvensen er ved å ta et valg framfor et annet. </a:t>
            </a:r>
          </a:p>
          <a:p>
            <a:pPr marL="171450" indent="-171450">
              <a:spcBef>
                <a:spcPts val="0"/>
              </a:spcBef>
              <a:buFont typeface="Arial" panose="020B0604020202020204" pitchFamily="34" charset="0"/>
              <a:buChar char="•"/>
            </a:pPr>
            <a:r>
              <a:rPr lang="nb-NO" sz="1200" dirty="0"/>
              <a:t>Kunnskapen bør brytes ned i pedagogiske, visuelle data som er lette å formidle til politikerne. Ved å få opp kunnskapsnivået, gis politikerne bedre forutsetninger til å gjøre gode vedtak.</a:t>
            </a:r>
          </a:p>
        </p:txBody>
      </p:sp>
      <p:sp>
        <p:nvSpPr>
          <p:cNvPr id="4" name="Plassholder for lysbildenummer 3"/>
          <p:cNvSpPr>
            <a:spLocks noGrp="1"/>
          </p:cNvSpPr>
          <p:nvPr>
            <p:ph type="sldNum" sz="quarter" idx="5"/>
          </p:nvPr>
        </p:nvSpPr>
        <p:spPr/>
        <p:txBody>
          <a:bodyPr/>
          <a:lstStyle/>
          <a:p>
            <a:fld id="{37994AD2-DACB-3449-A9C9-DFA207D97F72}" type="slidenum">
              <a:rPr lang="nb-NO" smtClean="0"/>
              <a:t>28</a:t>
            </a:fld>
            <a:endParaRPr lang="nb-NO"/>
          </a:p>
        </p:txBody>
      </p:sp>
    </p:spTree>
    <p:extLst>
      <p:ext uri="{BB962C8B-B14F-4D97-AF65-F5344CB8AC3E}">
        <p14:creationId xmlns:p14="http://schemas.microsoft.com/office/powerpoint/2010/main" val="3581595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spcBef>
                <a:spcPts val="0"/>
              </a:spcBef>
              <a:buNone/>
            </a:pPr>
            <a:r>
              <a:rPr lang="nb-NO" sz="1200" dirty="0"/>
              <a:t>Utarbeid viktige prinsipper om hvordan utnytte positive og unngå negative samspillseffekter inn i kommuneplanens samfunnsdel, og bruk dette som politisk styringsdokument.</a:t>
            </a:r>
          </a:p>
          <a:p>
            <a:endParaRPr lang="nb-NO" sz="1200"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29</a:t>
            </a:fld>
            <a:endParaRPr lang="nb-NO"/>
          </a:p>
        </p:txBody>
      </p:sp>
    </p:spTree>
    <p:extLst>
      <p:ext uri="{BB962C8B-B14F-4D97-AF65-F5344CB8AC3E}">
        <p14:creationId xmlns:p14="http://schemas.microsoft.com/office/powerpoint/2010/main" val="111561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200" kern="100" dirty="0">
                <a:effectLst/>
                <a:latin typeface="+mn-lt"/>
                <a:ea typeface="Calibri" panose="020F0502020204030204" pitchFamily="34" charset="0"/>
                <a:cs typeface="Times New Roman" panose="02020603050405020304" pitchFamily="18" charset="0"/>
              </a:rPr>
              <a:t>Det viktigste budskapet i figuren ligger i behov for å se de ulike dimensjonene i bærekraft i sammenheng med bevissthet om at vi må greie å spille på lag med naturgrunnlaget (biosfæren), da både den sosiale og økonomiske dimensjonen er grunnleggende avhengig av at vi sikrer livsgrunnlaget på kloden som vi alle er så avhengige av.</a:t>
            </a:r>
          </a:p>
          <a:p>
            <a:pPr>
              <a:lnSpc>
                <a:spcPct val="107000"/>
              </a:lnSpc>
              <a:spcAft>
                <a:spcPts val="800"/>
              </a:spcAft>
            </a:pPr>
            <a:endParaRPr lang="nb-NO" sz="1200" kern="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b-NO" sz="1200" kern="100" dirty="0">
                <a:effectLst/>
                <a:latin typeface="+mn-lt"/>
                <a:ea typeface="Calibri" panose="020F0502020204030204" pitchFamily="34" charset="0"/>
                <a:cs typeface="Times New Roman" panose="02020603050405020304" pitchFamily="18" charset="0"/>
              </a:rPr>
              <a:t>Verden har i dag en naturkrise og en klimakrise. En av i alt åtte millioner kjente arter står i fare for å bli utryddet. Samtidig styrer vi akkurat nå (2023) verden mot en global temperaturøkning på over tre grader ved århundreskiftet. Disse krisene henger nært sammen, og forsterker hverandre. Tiltak for å redusere utslipp, tilpasse oss klimaendringer og hindre tap av natur må derfor gjennomføres raskt er budskapet fra FN. </a:t>
            </a:r>
          </a:p>
          <a:p>
            <a:pPr>
              <a:lnSpc>
                <a:spcPct val="107000"/>
              </a:lnSpc>
              <a:spcAft>
                <a:spcPts val="800"/>
              </a:spcAft>
            </a:pPr>
            <a:endParaRPr lang="nb-NO" sz="1200" kern="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b-NO" sz="1200" kern="100" dirty="0">
                <a:effectLst/>
                <a:latin typeface="+mn-lt"/>
                <a:ea typeface="Calibri" panose="020F0502020204030204" pitchFamily="34" charset="0"/>
                <a:cs typeface="Times New Roman" panose="02020603050405020304" pitchFamily="18" charset="0"/>
              </a:rPr>
              <a:t>FNs to viktige paneler for henholdsvis </a:t>
            </a:r>
            <a:r>
              <a:rPr lang="nb-NO" sz="1200" b="1" kern="100" dirty="0">
                <a:effectLst/>
                <a:latin typeface="+mn-lt"/>
                <a:ea typeface="Calibri" panose="020F0502020204030204" pitchFamily="34" charset="0"/>
                <a:cs typeface="Times New Roman" panose="02020603050405020304" pitchFamily="18" charset="0"/>
              </a:rPr>
              <a:t>klima</a:t>
            </a:r>
            <a:r>
              <a:rPr lang="nb-NO" sz="1200" kern="100" dirty="0">
                <a:effectLst/>
                <a:latin typeface="+mn-lt"/>
                <a:ea typeface="Calibri" panose="020F0502020204030204" pitchFamily="34" charset="0"/>
                <a:cs typeface="Times New Roman" panose="02020603050405020304" pitchFamily="18" charset="0"/>
              </a:rPr>
              <a:t> (IPCC) og </a:t>
            </a:r>
            <a:r>
              <a:rPr lang="nb-NO" sz="1200" b="1" kern="100" dirty="0">
                <a:effectLst/>
                <a:latin typeface="+mn-lt"/>
                <a:ea typeface="Calibri" panose="020F0502020204030204" pitchFamily="34" charset="0"/>
                <a:cs typeface="Times New Roman" panose="02020603050405020304" pitchFamily="18" charset="0"/>
              </a:rPr>
              <a:t>natur </a:t>
            </a:r>
            <a:r>
              <a:rPr lang="nb-NO" sz="1200" kern="100" dirty="0">
                <a:effectLst/>
                <a:latin typeface="+mn-lt"/>
                <a:ea typeface="Calibri" panose="020F0502020204030204" pitchFamily="34" charset="0"/>
                <a:cs typeface="Times New Roman" panose="02020603050405020304" pitchFamily="18" charset="0"/>
              </a:rPr>
              <a:t>(IPBES) har gjennom internasjonale forhandlinger ført fram til henholdsvis Paris-avtalen (2015) og Naturavtalen (2022) som legger et grunnlag for hvordan komme krisene i møte. Kommunesektoren har som samfunnsutvikler og planmyndighet en viktig rolle til å bidra til nødvendig omstilling som ivaretar livsgrunnlaget for både nåværende og kommende generasjoner. </a:t>
            </a:r>
          </a:p>
          <a:p>
            <a:pPr>
              <a:lnSpc>
                <a:spcPct val="107000"/>
              </a:lnSpc>
              <a:spcAft>
                <a:spcPts val="800"/>
              </a:spcAft>
            </a:pPr>
            <a:r>
              <a:rPr lang="nb-NO" sz="1200" kern="100" dirty="0">
                <a:solidFill>
                  <a:srgbClr val="000000"/>
                </a:solidFill>
                <a:effectLst/>
                <a:latin typeface="+mn-lt"/>
                <a:ea typeface="Calibri" panose="020F0502020204030204" pitchFamily="34" charset="0"/>
                <a:cs typeface="Times New Roman" panose="02020603050405020304" pitchFamily="18" charset="0"/>
              </a:rPr>
              <a:t>.-.-.-.-.-.</a:t>
            </a:r>
            <a:endParaRPr lang="nb-NO" sz="1200" kern="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b-NO" sz="1200" b="1" kern="100" dirty="0">
                <a:solidFill>
                  <a:srgbClr val="000000"/>
                </a:solidFill>
                <a:effectLst/>
                <a:latin typeface="+mn-lt"/>
                <a:ea typeface="Calibri" panose="020F0502020204030204" pitchFamily="34" charset="0"/>
                <a:cs typeface="Calibri" panose="020F0502020204030204" pitchFamily="34" charset="0"/>
              </a:rPr>
              <a:t> </a:t>
            </a:r>
            <a:endParaRPr lang="nb-NO" sz="1200" kern="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b-NO" sz="1200" b="1" kern="100" dirty="0">
                <a:solidFill>
                  <a:srgbClr val="000000"/>
                </a:solidFill>
                <a:effectLst/>
                <a:latin typeface="+mn-lt"/>
                <a:ea typeface="Calibri" panose="020F0502020204030204" pitchFamily="34" charset="0"/>
                <a:cs typeface="Calibri" panose="020F0502020204030204" pitchFamily="34" charset="0"/>
              </a:rPr>
              <a:t>Bakgrunn: </a:t>
            </a:r>
            <a:endParaRPr lang="nb-NO" sz="1200" kern="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b-NO" sz="1200" kern="100" dirty="0">
                <a:solidFill>
                  <a:srgbClr val="000000"/>
                </a:solidFill>
                <a:effectLst/>
                <a:latin typeface="+mn-lt"/>
                <a:ea typeface="Calibri" panose="020F0502020204030204" pitchFamily="34" charset="0"/>
                <a:cs typeface="Calibri" panose="020F0502020204030204" pitchFamily="34" charset="0"/>
              </a:rPr>
              <a:t>FNs 17 </a:t>
            </a:r>
            <a:r>
              <a:rPr lang="nb-NO" sz="1200" kern="100" dirty="0" err="1">
                <a:solidFill>
                  <a:srgbClr val="000000"/>
                </a:solidFill>
                <a:effectLst/>
                <a:latin typeface="+mn-lt"/>
                <a:ea typeface="Calibri" panose="020F0502020204030204" pitchFamily="34" charset="0"/>
                <a:cs typeface="Calibri" panose="020F0502020204030204" pitchFamily="34" charset="0"/>
              </a:rPr>
              <a:t>bærekraftsmål</a:t>
            </a:r>
            <a:r>
              <a:rPr lang="nb-NO" sz="1200" kern="100" dirty="0">
                <a:solidFill>
                  <a:srgbClr val="000000"/>
                </a:solidFill>
                <a:effectLst/>
                <a:latin typeface="+mn-lt"/>
                <a:ea typeface="Calibri" panose="020F0502020204030204" pitchFamily="34" charset="0"/>
                <a:cs typeface="Calibri" panose="020F0502020204030204" pitchFamily="34" charset="0"/>
              </a:rPr>
              <a:t> vil være en viktig del av grunnlaget for planleggingen. Målene utgjør verdens felles arbeidsplan for å utrydde fattigdom, bekjempe ulikhet og stoppe klimaendringene. Alle land skal bidra, og målene nås ikke uten en betydelig lokal og regional innsats. De kan hjelpe oss å tenke mer helhetlig, og å vurdere hvilke konsekvenser arbeidet vårt har på flere enn ett plan. Vi må tenke på bærekraft på tre områder samtidig og i sammenheng: miljømessig bærekraft, sosial bærekraft, og økonomisk bærekraft. </a:t>
            </a:r>
            <a:r>
              <a:rPr lang="nb-NO" sz="1200" kern="100" dirty="0" err="1">
                <a:solidFill>
                  <a:srgbClr val="000000"/>
                </a:solidFill>
                <a:effectLst/>
                <a:latin typeface="+mn-lt"/>
                <a:ea typeface="Calibri" panose="020F0502020204030204" pitchFamily="34" charset="0"/>
                <a:cs typeface="Calibri" panose="020F0502020204030204" pitchFamily="34" charset="0"/>
              </a:rPr>
              <a:t>Bærekraftsmålene</a:t>
            </a:r>
            <a:r>
              <a:rPr lang="nb-NO" sz="1200" kern="100" dirty="0">
                <a:solidFill>
                  <a:srgbClr val="000000"/>
                </a:solidFill>
                <a:effectLst/>
                <a:latin typeface="+mn-lt"/>
                <a:ea typeface="Calibri" panose="020F0502020204030204" pitchFamily="34" charset="0"/>
                <a:cs typeface="Calibri" panose="020F0502020204030204" pitchFamily="34" charset="0"/>
              </a:rPr>
              <a:t> hjelper oss å huske på hele vårt ansvar i samfunnsutviklingen.</a:t>
            </a:r>
            <a:r>
              <a:rPr lang="nb-NO" sz="1200" kern="100" dirty="0">
                <a:effectLst/>
                <a:latin typeface="+mn-lt"/>
                <a:ea typeface="Calibri" panose="020F0502020204030204" pitchFamily="34" charset="0"/>
                <a:cs typeface="Times New Roman" panose="02020603050405020304" pitchFamily="18" charset="0"/>
              </a:rPr>
              <a:t> </a:t>
            </a:r>
          </a:p>
          <a:p>
            <a:pPr>
              <a:lnSpc>
                <a:spcPct val="107000"/>
              </a:lnSpc>
              <a:spcAft>
                <a:spcPts val="800"/>
              </a:spcAft>
            </a:pPr>
            <a:r>
              <a:rPr lang="nb-NO" sz="1200" b="1" kern="0" dirty="0">
                <a:solidFill>
                  <a:srgbClr val="202124"/>
                </a:solidFill>
                <a:effectLst/>
                <a:latin typeface="+mn-lt"/>
                <a:ea typeface="Times New Roman" panose="02020603050405020304" pitchFamily="18" charset="0"/>
                <a:cs typeface="Calibri" panose="020F0502020204030204" pitchFamily="34" charset="0"/>
              </a:rPr>
              <a:t>Hva menes med begrepet bærekraftig utvikling?</a:t>
            </a:r>
            <a:endParaRPr lang="nb-NO" sz="1200" kern="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b-NO" sz="1200" kern="0" dirty="0">
                <a:solidFill>
                  <a:srgbClr val="4D5156"/>
                </a:solidFill>
                <a:effectLst/>
                <a:latin typeface="+mn-lt"/>
                <a:ea typeface="Times New Roman" panose="02020603050405020304" pitchFamily="18" charset="0"/>
                <a:cs typeface="Calibri" panose="020F0502020204030204" pitchFamily="34" charset="0"/>
              </a:rPr>
              <a:t>«Bærekraftig utvikling er </a:t>
            </a:r>
            <a:r>
              <a:rPr lang="nb-NO" sz="1200" kern="0" dirty="0">
                <a:solidFill>
                  <a:srgbClr val="040C28"/>
                </a:solidFill>
                <a:effectLst/>
                <a:latin typeface="+mn-lt"/>
                <a:ea typeface="Times New Roman" panose="02020603050405020304" pitchFamily="18" charset="0"/>
                <a:cs typeface="Calibri" panose="020F0502020204030204" pitchFamily="34" charset="0"/>
              </a:rPr>
              <a:t>en samfunnsutvikling som imøtekommer dagens behov uten å ødelegge mulighetene for at kommende generasjoner skal få dekket sine behov</a:t>
            </a:r>
            <a:r>
              <a:rPr lang="nb-NO" sz="1200" kern="0" dirty="0">
                <a:solidFill>
                  <a:srgbClr val="4D5156"/>
                </a:solidFill>
                <a:effectLst/>
                <a:latin typeface="+mn-lt"/>
                <a:ea typeface="Times New Roman" panose="02020603050405020304" pitchFamily="18" charset="0"/>
                <a:cs typeface="Calibri" panose="020F0502020204030204" pitchFamily="34" charset="0"/>
              </a:rPr>
              <a:t>.»</a:t>
            </a:r>
            <a:endParaRPr lang="nb-NO" sz="1200" kern="100" dirty="0">
              <a:effectLst/>
              <a:latin typeface="+mn-lt"/>
              <a:ea typeface="Calibri" panose="020F0502020204030204" pitchFamily="34" charset="0"/>
              <a:cs typeface="Times New Roman" panose="02020603050405020304" pitchFamily="18" charset="0"/>
            </a:endParaRPr>
          </a:p>
          <a:p>
            <a:r>
              <a:rPr lang="nb-NO" sz="1200" dirty="0">
                <a:solidFill>
                  <a:srgbClr val="202122"/>
                </a:solidFill>
                <a:effectLst/>
                <a:latin typeface="+mn-lt"/>
                <a:ea typeface="Calibri" panose="020F0502020204030204" pitchFamily="34" charset="0"/>
              </a:rPr>
              <a:t>Begrepet ble allment kjent etter </a:t>
            </a:r>
            <a:r>
              <a:rPr lang="nb-NO" sz="1200" u="none" strike="noStrike" dirty="0" err="1">
                <a:solidFill>
                  <a:srgbClr val="0645AD"/>
                </a:solidFill>
                <a:effectLst/>
                <a:latin typeface="+mn-lt"/>
                <a:ea typeface="Calibri" panose="020F0502020204030204" pitchFamily="34" charset="0"/>
                <a:hlinkClick r:id="rId3" tooltip="Brundtlandkommisjonen"/>
              </a:rPr>
              <a:t>Brundtlandkommisjonen</a:t>
            </a:r>
            <a:r>
              <a:rPr lang="nb-NO" sz="1200" dirty="0">
                <a:solidFill>
                  <a:srgbClr val="202122"/>
                </a:solidFill>
                <a:effectLst/>
                <a:latin typeface="+mn-lt"/>
                <a:ea typeface="Calibri" panose="020F0502020204030204" pitchFamily="34" charset="0"/>
              </a:rPr>
              <a:t> i 1987. Begrepet ble tidligere ofte brukt av politikere og miljøbevegelser for å begrunne at fattigdomsproblemer og miljøproblemer må ses i sammenheng, og for å argumentere for at kortsiktige økonomiske hensyn må vike plassen for langsiktige miljøhensyn.</a:t>
            </a:r>
            <a:endParaRPr lang="nb-NO" sz="1200" dirty="0">
              <a:latin typeface="+mn-lt"/>
            </a:endParaRPr>
          </a:p>
        </p:txBody>
      </p:sp>
      <p:sp>
        <p:nvSpPr>
          <p:cNvPr id="4" name="Plassholder for lysbildenummer 3"/>
          <p:cNvSpPr>
            <a:spLocks noGrp="1"/>
          </p:cNvSpPr>
          <p:nvPr>
            <p:ph type="sldNum" sz="quarter" idx="5"/>
          </p:nvPr>
        </p:nvSpPr>
        <p:spPr/>
        <p:txBody>
          <a:bodyPr/>
          <a:lstStyle/>
          <a:p>
            <a:fld id="{1E6F0215-8017-4B4D-887E-58C33B164CA4}" type="slidenum">
              <a:rPr lang="nb-NO" smtClean="0"/>
              <a:t>3</a:t>
            </a:fld>
            <a:endParaRPr lang="nb-NO"/>
          </a:p>
        </p:txBody>
      </p:sp>
    </p:spTree>
    <p:extLst>
      <p:ext uri="{BB962C8B-B14F-4D97-AF65-F5344CB8AC3E}">
        <p14:creationId xmlns:p14="http://schemas.microsoft.com/office/powerpoint/2010/main" val="3054203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spcBef>
                <a:spcPts val="0"/>
              </a:spcBef>
              <a:buFont typeface="Arial" panose="020B0604020202020204" pitchFamily="34" charset="0"/>
              <a:buChar char="•"/>
            </a:pPr>
            <a:r>
              <a:rPr lang="nb-NO" sz="1200" dirty="0"/>
              <a:t>Ulike verktøy kan synliggjøre samspillseffekter og øke sjansen for at de tas hensyn til. Noen nyttige verktøy er:</a:t>
            </a:r>
          </a:p>
          <a:p>
            <a:pPr marL="628650" lvl="1" indent="-171450">
              <a:spcBef>
                <a:spcPts val="0"/>
              </a:spcBef>
              <a:buFont typeface="Arial" panose="020B0604020202020204" pitchFamily="34" charset="0"/>
              <a:buChar char="•"/>
            </a:pPr>
            <a:r>
              <a:rPr lang="nb-NO" sz="1200" dirty="0"/>
              <a:t>Areal- og naturregnskap.</a:t>
            </a:r>
          </a:p>
          <a:p>
            <a:pPr marL="628650" lvl="1" indent="-171450">
              <a:spcBef>
                <a:spcPts val="0"/>
              </a:spcBef>
              <a:buFont typeface="Arial" panose="020B0604020202020204" pitchFamily="34" charset="0"/>
              <a:buChar char="•"/>
            </a:pPr>
            <a:r>
              <a:rPr lang="nb-NO" sz="1200" dirty="0"/>
              <a:t>GIS-verktøy og kart som synliggjør f.eks. verdier av naturområder.</a:t>
            </a:r>
          </a:p>
          <a:p>
            <a:pPr marL="628650" lvl="1" indent="-171450">
              <a:spcBef>
                <a:spcPts val="0"/>
              </a:spcBef>
              <a:buFont typeface="Arial" panose="020B0604020202020204" pitchFamily="34" charset="0"/>
              <a:buChar char="•"/>
            </a:pPr>
            <a:r>
              <a:rPr lang="nb-NO" sz="1200" dirty="0"/>
              <a:t>Sjekklister i politiske maler om klimautslipp, klimatilpasning, biologisk mangfold og energiomstilling, à la Vikens «</a:t>
            </a:r>
            <a:r>
              <a:rPr lang="nb-NO" sz="1200" u="none" dirty="0">
                <a:solidFill>
                  <a:schemeClr val="tx1">
                    <a:lumMod val="75000"/>
                    <a:lumOff val="25000"/>
                  </a:schemeClr>
                </a:solidFill>
                <a:hlinkClick r:id="rId3">
                  <a:extLst>
                    <a:ext uri="{A12FA001-AC4F-418D-AE19-62706E023703}">
                      <ahyp:hlinkClr xmlns:ahyp="http://schemas.microsoft.com/office/drawing/2018/hyperlinkcolor" val="tx"/>
                    </a:ext>
                  </a:extLst>
                </a:hlinkClick>
              </a:rPr>
              <a:t>Bærekraftssjekken</a:t>
            </a:r>
            <a:r>
              <a:rPr lang="nb-NO" sz="1200" dirty="0"/>
              <a:t>»</a:t>
            </a:r>
          </a:p>
          <a:p>
            <a:pPr marL="628650" lvl="1" indent="-171450">
              <a:spcBef>
                <a:spcPts val="0"/>
              </a:spcBef>
              <a:buFont typeface="Arial" panose="020B0604020202020204" pitchFamily="34" charset="0"/>
              <a:buChar char="•"/>
            </a:pPr>
            <a:r>
              <a:rPr lang="nb-NO" sz="1200" dirty="0"/>
              <a:t>Gode rapporteringssløyfer.</a:t>
            </a:r>
          </a:p>
          <a:p>
            <a:pPr marL="171450" indent="-171450">
              <a:spcBef>
                <a:spcPts val="0"/>
              </a:spcBef>
              <a:buFont typeface="Arial" panose="020B0604020202020204" pitchFamily="34" charset="0"/>
              <a:buChar char="•"/>
            </a:pPr>
            <a:endParaRPr lang="nb-NO" sz="1200" dirty="0"/>
          </a:p>
          <a:p>
            <a:pPr marL="171450" indent="-171450">
              <a:spcBef>
                <a:spcPts val="0"/>
              </a:spcBef>
              <a:buFont typeface="Arial" panose="020B0604020202020204" pitchFamily="34" charset="0"/>
              <a:buChar char="•"/>
            </a:pPr>
            <a:endParaRPr lang="nb-NO" sz="1200" dirty="0"/>
          </a:p>
          <a:p>
            <a:endParaRPr lang="nb-NO" sz="1200" dirty="0"/>
          </a:p>
          <a:p>
            <a:endParaRPr lang="nb-NO" sz="1200"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30</a:t>
            </a:fld>
            <a:endParaRPr lang="nb-NO"/>
          </a:p>
        </p:txBody>
      </p:sp>
    </p:spTree>
    <p:extLst>
      <p:ext uri="{BB962C8B-B14F-4D97-AF65-F5344CB8AC3E}">
        <p14:creationId xmlns:p14="http://schemas.microsoft.com/office/powerpoint/2010/main" val="2096279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spcBef>
                <a:spcPts val="0"/>
              </a:spcBef>
              <a:buFont typeface="Arial" panose="020B0604020202020204" pitchFamily="34" charset="0"/>
              <a:buChar char="•"/>
            </a:pPr>
            <a:r>
              <a:rPr lang="nb-NO" sz="1200" dirty="0"/>
              <a:t>Å jobbe med samspill krever tverrfaglighet, og utfordrer sektorbasert organisering.</a:t>
            </a:r>
          </a:p>
          <a:p>
            <a:pPr marL="171450" indent="-171450">
              <a:spcBef>
                <a:spcPts val="0"/>
              </a:spcBef>
              <a:buFont typeface="Arial" panose="020B0604020202020204" pitchFamily="34" charset="0"/>
              <a:buChar char="•"/>
            </a:pPr>
            <a:r>
              <a:rPr lang="nb-NO" sz="1200" dirty="0"/>
              <a:t>Nabokommuner i regioner kan dra stor nytte av å samarbeide. </a:t>
            </a:r>
          </a:p>
          <a:p>
            <a:pPr marL="171450" indent="-171450">
              <a:spcBef>
                <a:spcPts val="0"/>
              </a:spcBef>
              <a:buFont typeface="Arial" panose="020B0604020202020204" pitchFamily="34" charset="0"/>
              <a:buChar char="•"/>
            </a:pPr>
            <a:r>
              <a:rPr lang="nb-NO" sz="1200" dirty="0"/>
              <a:t>Grundige medvirkningsprosesser i kommuneplanarbeidet, som øker bevissthet om samspillseffekter, er viktig.</a:t>
            </a:r>
          </a:p>
          <a:p>
            <a:endParaRPr lang="nb-NO" sz="1200" dirty="0"/>
          </a:p>
          <a:p>
            <a:endParaRPr lang="nb-NO" sz="1200"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31</a:t>
            </a:fld>
            <a:endParaRPr lang="nb-NO"/>
          </a:p>
        </p:txBody>
      </p:sp>
    </p:spTree>
    <p:extLst>
      <p:ext uri="{BB962C8B-B14F-4D97-AF65-F5344CB8AC3E}">
        <p14:creationId xmlns:p14="http://schemas.microsoft.com/office/powerpoint/2010/main" val="2655259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spcBef>
                <a:spcPts val="0"/>
              </a:spcBef>
              <a:buNone/>
            </a:pPr>
            <a:r>
              <a:rPr lang="nb-NO" sz="1200" dirty="0"/>
              <a:t>Et viktig prinsipp som er underliggende for mye av arbeidet med å fremme positive samspillseffekter og unngå negative samspillseffekter, er å la urørte områder stå.</a:t>
            </a:r>
          </a:p>
          <a:p>
            <a:pPr marL="0" indent="0">
              <a:spcBef>
                <a:spcPts val="0"/>
              </a:spcBef>
              <a:buNone/>
            </a:pPr>
            <a:r>
              <a:rPr lang="nb-NO" sz="1200" dirty="0"/>
              <a:t>Ved å heller transformere allerede utbygde områder til nye formål der dette er mulig, kan man unngå mange negative samspillseffekter.</a:t>
            </a:r>
          </a:p>
          <a:p>
            <a:pPr marL="628650" lvl="1" indent="-171450">
              <a:spcBef>
                <a:spcPts val="0"/>
              </a:spcBef>
              <a:buFont typeface="Arial" panose="020B0604020202020204" pitchFamily="34" charset="0"/>
              <a:buChar char="•"/>
            </a:pPr>
            <a:endParaRPr lang="nb-NO" sz="1200" dirty="0"/>
          </a:p>
          <a:p>
            <a:pPr marL="171450" indent="-171450">
              <a:spcBef>
                <a:spcPts val="0"/>
              </a:spcBef>
              <a:buFont typeface="Arial" panose="020B0604020202020204" pitchFamily="34" charset="0"/>
              <a:buChar char="•"/>
            </a:pPr>
            <a:endParaRPr lang="nb-NO" sz="1200" dirty="0"/>
          </a:p>
          <a:p>
            <a:pPr marL="171450" indent="-171450">
              <a:spcBef>
                <a:spcPts val="0"/>
              </a:spcBef>
              <a:buFont typeface="Arial" panose="020B0604020202020204" pitchFamily="34" charset="0"/>
              <a:buChar char="•"/>
            </a:pPr>
            <a:endParaRPr lang="nb-NO" sz="1200" dirty="0"/>
          </a:p>
          <a:p>
            <a:endParaRPr lang="nb-NO" sz="1200" dirty="0"/>
          </a:p>
          <a:p>
            <a:endParaRPr lang="nb-NO" sz="1200"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32</a:t>
            </a:fld>
            <a:endParaRPr lang="nb-NO"/>
          </a:p>
        </p:txBody>
      </p:sp>
    </p:spTree>
    <p:extLst>
      <p:ext uri="{BB962C8B-B14F-4D97-AF65-F5344CB8AC3E}">
        <p14:creationId xmlns:p14="http://schemas.microsoft.com/office/powerpoint/2010/main" val="446540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222222"/>
                </a:solidFill>
                <a:effectLst/>
                <a:latin typeface="Calibri" panose="020F0502020204030204" pitchFamily="34" charset="0"/>
                <a:cs typeface="Calibri" panose="020F0502020204030204" pitchFamily="34" charset="0"/>
              </a:rPr>
              <a:t>Dette er noen </a:t>
            </a:r>
            <a:r>
              <a:rPr lang="nb-NO" dirty="0">
                <a:solidFill>
                  <a:srgbClr val="222222"/>
                </a:solidFill>
                <a:latin typeface="Calibri" panose="020F0502020204030204" pitchFamily="34" charset="0"/>
                <a:cs typeface="Calibri" panose="020F0502020204030204" pitchFamily="34" charset="0"/>
              </a:rPr>
              <a:t>spørsmål til refleksjon, som kan brukes for å avdekke mulige samspillseffekter mellom tiltak for reduksjon av klimagasser og klimatilpasningstiltak . Disse spørsmålene kan være et nyttig </a:t>
            </a:r>
            <a:r>
              <a:rPr lang="nb-NO" dirty="0">
                <a:solidFill>
                  <a:schemeClr val="tx1"/>
                </a:solidFill>
                <a:latin typeface="Calibri" panose="020F0502020204030204" pitchFamily="34" charset="0"/>
                <a:cs typeface="Calibri" panose="020F0502020204030204" pitchFamily="34" charset="0"/>
              </a:rPr>
              <a:t>utgangspunkt for en workshop.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solidFill>
                <a:srgbClr val="22222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b-NO" sz="1200" b="1" dirty="0">
                <a:solidFill>
                  <a:srgbClr val="222222"/>
                </a:solidFill>
                <a:latin typeface="Calibri" panose="020F0502020204030204" pitchFamily="34" charset="0"/>
                <a:cs typeface="Calibri" panose="020F0502020204030204" pitchFamily="34" charset="0"/>
              </a:rPr>
              <a:t>Fører et tiltak, eller planlegging, med mål om reduksjon av klimagasser til at kommunen blir mer sårbar for klimaendringer?</a:t>
            </a:r>
            <a:br>
              <a:rPr lang="nb-NO" sz="1200" b="1" dirty="0">
                <a:solidFill>
                  <a:srgbClr val="222222"/>
                </a:solidFill>
                <a:latin typeface="Calibri" panose="020F0502020204030204" pitchFamily="34" charset="0"/>
                <a:cs typeface="Calibri" panose="020F0502020204030204" pitchFamily="34" charset="0"/>
              </a:rPr>
            </a:br>
            <a:r>
              <a:rPr lang="nb-NO" sz="1200" dirty="0">
                <a:solidFill>
                  <a:srgbClr val="222222"/>
                </a:solidFill>
                <a:latin typeface="Calibri" panose="020F0502020204030204" pitchFamily="34" charset="0"/>
                <a:cs typeface="Calibri" panose="020F0502020204030204" pitchFamily="34" charset="0"/>
              </a:rPr>
              <a:t>For eksempel fører fortetting til at byene og tettstedene blir mer kompakte og naturlig terreng bygges ned og erstattes av tette flater. Dette kan føre til økte problemer med overvann og reduksjon av grønne områder som virker kjølende under særlig varme perioder.</a:t>
            </a:r>
            <a:br>
              <a:rPr lang="nb-NO" sz="1200" dirty="0">
                <a:solidFill>
                  <a:srgbClr val="222222"/>
                </a:solidFill>
                <a:latin typeface="Calibri" panose="020F0502020204030204" pitchFamily="34" charset="0"/>
                <a:cs typeface="Calibri" panose="020F0502020204030204" pitchFamily="34" charset="0"/>
              </a:rPr>
            </a:br>
            <a:endParaRPr lang="nb-NO" sz="1200" b="1" dirty="0">
              <a:solidFill>
                <a:srgbClr val="22222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b-NO" sz="1200" b="1" dirty="0">
                <a:solidFill>
                  <a:srgbClr val="222222"/>
                </a:solidFill>
                <a:latin typeface="Calibri" panose="020F0502020204030204" pitchFamily="34" charset="0"/>
                <a:cs typeface="Calibri" panose="020F0502020204030204" pitchFamily="34" charset="0"/>
              </a:rPr>
              <a:t>Fører et klimatilpasningstiltak, eller planlegging for tilpasning, til økte utslipp?</a:t>
            </a:r>
            <a:br>
              <a:rPr lang="nb-NO" sz="1200" dirty="0">
                <a:solidFill>
                  <a:srgbClr val="222222"/>
                </a:solidFill>
                <a:latin typeface="Calibri" panose="020F0502020204030204" pitchFamily="34" charset="0"/>
                <a:cs typeface="Calibri" panose="020F0502020204030204" pitchFamily="34" charset="0"/>
              </a:rPr>
            </a:br>
            <a:r>
              <a:rPr lang="nb-NO" sz="1200" dirty="0">
                <a:solidFill>
                  <a:srgbClr val="222222"/>
                </a:solidFill>
                <a:latin typeface="Calibri" panose="020F0502020204030204" pitchFamily="34" charset="0"/>
                <a:cs typeface="Calibri" panose="020F0502020204030204" pitchFamily="34" charset="0"/>
              </a:rPr>
              <a:t>For eksempel kan fysiske klimatilpasningstiltak som medfører økt material- og energibruk, føre til økte klimagassutslipp ved etablering av tiltaket.</a:t>
            </a:r>
            <a:br>
              <a:rPr lang="nb-NO" sz="1200" dirty="0">
                <a:solidFill>
                  <a:srgbClr val="222222"/>
                </a:solidFill>
                <a:latin typeface="Calibri" panose="020F0502020204030204" pitchFamily="34" charset="0"/>
                <a:cs typeface="Calibri" panose="020F0502020204030204" pitchFamily="34" charset="0"/>
              </a:rPr>
            </a:br>
            <a:endParaRPr lang="nb-NO" sz="1200" dirty="0">
              <a:solidFill>
                <a:srgbClr val="22222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b-NO" sz="1200" b="1" dirty="0">
                <a:solidFill>
                  <a:srgbClr val="222222"/>
                </a:solidFill>
                <a:latin typeface="Calibri" panose="020F0502020204030204" pitchFamily="34" charset="0"/>
                <a:cs typeface="Calibri" panose="020F0502020204030204" pitchFamily="34" charset="0"/>
              </a:rPr>
              <a:t>Fører et tiltak eller planlegging til både reduserte klimagassutslipp og bedre tilpasning til klimaendringer? Eventuelt hva må til for at tiltaket kan bidra til begge deler?</a:t>
            </a:r>
            <a:br>
              <a:rPr lang="nb-NO" sz="1200" dirty="0">
                <a:solidFill>
                  <a:srgbClr val="222222"/>
                </a:solidFill>
                <a:latin typeface="Calibri" panose="020F0502020204030204" pitchFamily="34" charset="0"/>
                <a:cs typeface="Calibri" panose="020F0502020204030204" pitchFamily="34" charset="0"/>
              </a:rPr>
            </a:br>
            <a:r>
              <a:rPr lang="nb-NO" sz="1200" dirty="0">
                <a:solidFill>
                  <a:srgbClr val="222222"/>
                </a:solidFill>
                <a:latin typeface="Calibri" panose="020F0502020204030204" pitchFamily="34" charset="0"/>
                <a:cs typeface="Calibri" panose="020F0502020204030204" pitchFamily="34" charset="0"/>
              </a:rPr>
              <a:t>Arbeid for utslippsreduksjoner og for tilpasning deler mange viktige verktøy, slik som arealplanlegging, byplanlegging og utforming av bygninger og infrastruktur. Disse verktøyene gir gode muligheter for å skape synergier og å utvikle komplementære utslipps- og tilpasningstiltak. For eksempel kan tilpasning i form av åpning av lukkede bekker åpne for tilrettelegging for hverdagstransport på sykkel eller til fots, som igjen kan redusere biltrafikk.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latin typeface="Calibri" panose="020F0502020204030204" pitchFamily="34" charset="0"/>
              <a:cs typeface="Calibri" panose="020F0502020204030204" pitchFamily="34" charset="0"/>
            </a:endParaRPr>
          </a:p>
          <a:p>
            <a:endParaRPr lang="nb-NO" dirty="0">
              <a:latin typeface="Calibri" panose="020F0502020204030204" pitchFamily="34" charset="0"/>
              <a:cs typeface="Calibri" panose="020F0502020204030204" pitchFamily="34" charset="0"/>
            </a:endParaRPr>
          </a:p>
        </p:txBody>
      </p:sp>
      <p:sp>
        <p:nvSpPr>
          <p:cNvPr id="4" name="Plassholder for lysbildenummer 3"/>
          <p:cNvSpPr>
            <a:spLocks noGrp="1"/>
          </p:cNvSpPr>
          <p:nvPr>
            <p:ph type="sldNum" sz="quarter" idx="5"/>
          </p:nvPr>
        </p:nvSpPr>
        <p:spPr/>
        <p:txBody>
          <a:bodyPr/>
          <a:lstStyle/>
          <a:p>
            <a:fld id="{37994AD2-DACB-3449-A9C9-DFA207D97F72}" type="slidenum">
              <a:rPr lang="nb-NO" smtClean="0"/>
              <a:t>33</a:t>
            </a:fld>
            <a:endParaRPr lang="nb-NO"/>
          </a:p>
        </p:txBody>
      </p:sp>
    </p:spTree>
    <p:extLst>
      <p:ext uri="{BB962C8B-B14F-4D97-AF65-F5344CB8AC3E}">
        <p14:creationId xmlns:p14="http://schemas.microsoft.com/office/powerpoint/2010/main" val="1377127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lgn="just">
              <a:buFont typeface="Arial" panose="020B0604020202020204" pitchFamily="34" charset="0"/>
              <a:buChar char="•"/>
            </a:pPr>
            <a:r>
              <a:rPr lang="nb-NO" dirty="0">
                <a:solidFill>
                  <a:schemeClr val="tx1"/>
                </a:solidFill>
              </a:rPr>
              <a:t>Kommuner og fylkeskommuner kan søke tilskudd til klima- og miljøarbeid gjennom flere statlige tilskuddsordninger, som vist i tabellen.  </a:t>
            </a:r>
          </a:p>
          <a:p>
            <a:pPr marL="171450" indent="-171450" algn="just">
              <a:buFont typeface="Arial" panose="020B0604020202020204" pitchFamily="34" charset="0"/>
              <a:buChar char="•"/>
            </a:pPr>
            <a:r>
              <a:rPr lang="nb-NO" dirty="0">
                <a:solidFill>
                  <a:schemeClr val="tx1"/>
                </a:solidFill>
              </a:rPr>
              <a:t>Miljødirektoratet tildeler midler til reduksjon av klimagassutslipp, klimatilpasning og bevaring av biologisk mangfold gjennom ulike ordninger, mens </a:t>
            </a:r>
            <a:r>
              <a:rPr lang="nb-NO" dirty="0" err="1">
                <a:solidFill>
                  <a:schemeClr val="tx1"/>
                </a:solidFill>
              </a:rPr>
              <a:t>Enova</a:t>
            </a:r>
            <a:r>
              <a:rPr lang="nb-NO" dirty="0">
                <a:solidFill>
                  <a:schemeClr val="tx1"/>
                </a:solidFill>
              </a:rPr>
              <a:t>  støtter teknologiutvikling og energiomstilling. </a:t>
            </a:r>
            <a:endParaRPr lang="nb-NO" b="1" i="1" dirty="0">
              <a:solidFill>
                <a:schemeClr val="tx1"/>
              </a:solidFill>
            </a:endParaRPr>
          </a:p>
          <a:p>
            <a:pPr marL="171450" indent="-171450" algn="just">
              <a:buFont typeface="Arial" panose="020B0604020202020204" pitchFamily="34" charset="0"/>
              <a:buChar char="•"/>
            </a:pPr>
            <a:r>
              <a:rPr lang="nb-NO" dirty="0">
                <a:solidFill>
                  <a:schemeClr val="tx1"/>
                </a:solidFill>
              </a:rPr>
              <a:t>Det er en skjevfordeling i midler avsatt til de ulike politikkområdene. Vestlandforsking viser at tilskuddene med mål om å redusere klimagassutslipp og til teknologi og energiomstilling er betydelig større enn tilskudd til klimatilpasning og ivaretakelse av truet natur. </a:t>
            </a:r>
          </a:p>
          <a:p>
            <a:pPr marL="171450" indent="-171450" algn="just">
              <a:buFont typeface="Arial" panose="020B0604020202020204" pitchFamily="34" charset="0"/>
              <a:buChar char="•"/>
            </a:pPr>
            <a:r>
              <a:rPr lang="nb-NO" dirty="0">
                <a:solidFill>
                  <a:schemeClr val="tx1"/>
                </a:solidFill>
              </a:rPr>
              <a:t>Det tildeles mer enn tre ganger så store midler gjennom Klimasats (klimagassreduksjoner) som til naturmangfold. Midler til klimatilpasning utgjør bare fire prosent av midlene til Klimasats i perioden 2016-2021. </a:t>
            </a:r>
          </a:p>
          <a:p>
            <a:pPr marL="171450" indent="-171450" algn="just">
              <a:buFont typeface="Arial" panose="020B0604020202020204" pitchFamily="34" charset="0"/>
              <a:buChar char="•"/>
            </a:pPr>
            <a:endParaRPr lang="nb-NO" dirty="0">
              <a:solidFill>
                <a:schemeClr val="tx1"/>
              </a:solidFill>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1" dirty="0">
                <a:solidFill>
                  <a:schemeClr val="tx1"/>
                </a:solidFill>
              </a:rPr>
              <a:t>Klimasats: </a:t>
            </a:r>
            <a:r>
              <a:rPr lang="nb-NO" sz="1200" dirty="0">
                <a:solidFill>
                  <a:schemeClr val="tx1"/>
                </a:solidFill>
              </a:rPr>
              <a:t>Tildeles kommuner og fylkeskommuner som vil kutte utslipp av klimagasser og bidra til omstilling til lavutslipps-samfunnet.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dirty="0">
              <a:solidFill>
                <a:schemeClr val="tx1"/>
              </a:solidFill>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tx1"/>
                </a:solidFill>
              </a:rPr>
              <a:t>Tilskudd til klimatilpasning: </a:t>
            </a:r>
            <a:r>
              <a:rPr lang="nb-NO" sz="1200" dirty="0">
                <a:solidFill>
                  <a:schemeClr val="tx1"/>
                </a:solidFill>
              </a:rPr>
              <a:t>Kommuner og fylkeskommuner kan få midler til kunnskapsoppbygging og utredninger om konkrete klimatilpasningstiltak.</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b="1" dirty="0">
              <a:solidFill>
                <a:schemeClr val="tx1"/>
              </a:solidFill>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tx1"/>
                </a:solidFill>
              </a:rPr>
              <a:t>Tilskuddsordninger for bevaring av trua natur: </a:t>
            </a:r>
            <a:r>
              <a:rPr lang="nb-NO" sz="12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Ulike tilskuddsordninger som gir støtte blant annet til tiltak for trua naturtyper, eller tiltak som bidrar til å ta vare på økologiske funksjonsområder for prioriterte arter.</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Enova</a:t>
            </a:r>
            <a:r>
              <a:rPr lang="nb-NO" sz="12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 Midler for teknologiutvikling og energiomstilling til bedrifter, offentlige virksomheter og private.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b="0" i="0" dirty="0">
                <a:solidFill>
                  <a:schemeClr val="tx1"/>
                </a:solidFill>
                <a:effectLst/>
                <a:latin typeface="Calibri" panose="020F0502020204030204" pitchFamily="34" charset="0"/>
                <a:ea typeface="Calibri" panose="020F0502020204030204" pitchFamily="34" charset="0"/>
                <a:cs typeface="Arial" panose="020B0604020202020204" pitchFamily="34" charset="0"/>
              </a:rPr>
              <a:t>I tillegg finnes tilskuddsordninger som ikke står i oversikten </a:t>
            </a:r>
            <a:r>
              <a:rPr lang="nb-NO" sz="1200" b="0" i="1" dirty="0">
                <a:solidFill>
                  <a:schemeClr val="tx1"/>
                </a:solidFill>
                <a:effectLst/>
                <a:latin typeface="Calibri" panose="020F0502020204030204" pitchFamily="34" charset="0"/>
                <a:ea typeface="Calibri" panose="020F0502020204030204" pitchFamily="34" charset="0"/>
                <a:cs typeface="Arial" panose="020B0604020202020204" pitchFamily="34" charset="0"/>
              </a:rPr>
              <a:t>(merk at lenker i notattekst ikke fungerer, så full lenketekst er lagt inn):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1" i="1" dirty="0">
                <a:solidFill>
                  <a:schemeClr val="tx1"/>
                </a:solidFill>
              </a:rPr>
              <a:t>Tilskuddsordninger til </a:t>
            </a:r>
            <a:r>
              <a:rPr lang="nb-NO" b="1" i="1" dirty="0" err="1">
                <a:solidFill>
                  <a:schemeClr val="tx1"/>
                </a:solidFill>
              </a:rPr>
              <a:t>naturfare</a:t>
            </a:r>
            <a:r>
              <a:rPr lang="nb-NO" b="1" i="1" dirty="0">
                <a:solidFill>
                  <a:schemeClr val="tx1"/>
                </a:solidFill>
              </a:rPr>
              <a:t> og miljø hos </a:t>
            </a:r>
            <a:r>
              <a:rPr lang="nb-NO" b="1" i="1" dirty="0">
                <a:solidFill>
                  <a:schemeClr val="tx1"/>
                </a:solidFill>
                <a:hlinkClick r:id="rId3">
                  <a:extLst>
                    <a:ext uri="{A12FA001-AC4F-418D-AE19-62706E023703}">
                      <ahyp:hlinkClr xmlns:ahyp="http://schemas.microsoft.com/office/drawing/2018/hyperlinkcolor" val="tx"/>
                    </a:ext>
                  </a:extLst>
                </a:hlinkClick>
              </a:rPr>
              <a:t>NVE</a:t>
            </a:r>
            <a:r>
              <a:rPr lang="nb-NO" b="1" i="1" dirty="0">
                <a:solidFill>
                  <a:schemeClr val="tx1"/>
                </a:solidFill>
              </a:rPr>
              <a:t> finner du på:</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https://www.nve.no/naturfare/oekonomiske-stoetteordninger-til-miljoetiltak-kartlegging-og-sikring-mot-naturfare/</a:t>
            </a:r>
            <a:r>
              <a:rPr lang="nb-NO" sz="1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nb-NO"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1" i="1"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1" i="1"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1" i="1" dirty="0">
                <a:solidFill>
                  <a:schemeClr val="tx1"/>
                </a:solidFill>
              </a:rPr>
              <a:t>Tilskuddsordninger innen miljø og klima hos ho Landbruksdirektoratet finner du på: </a:t>
            </a:r>
            <a:r>
              <a:rPr lang="nb-NO" sz="1200" b="0"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https://www.landbruksdirektoratet.no/nb/nyhetsrom/nyhetsarkiv/utlyser-17-2-mill.kroner-til-klima-og-miljoprogrammet?resultId=8.0&amp;searchQuery=klimatilpasning</a:t>
            </a:r>
            <a:r>
              <a:rPr lang="nb-NO" sz="1200" b="0" kern="1200" dirty="0">
                <a:solidFill>
                  <a:schemeClr val="tx1"/>
                </a:solidFill>
                <a:effectLst/>
                <a:latin typeface="+mn-lt"/>
                <a:ea typeface="+mn-ea"/>
                <a:cs typeface="+mn-cs"/>
              </a:rPr>
              <a:t> </a:t>
            </a:r>
            <a:r>
              <a:rPr lang="nb-NO" b="1" i="1" dirty="0">
                <a:solidFill>
                  <a:schemeClr val="tx1"/>
                </a:solidFill>
              </a:rPr>
              <a: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dirty="0">
              <a:solidFill>
                <a:schemeClr val="tx1"/>
              </a:solidFill>
            </a:endParaRPr>
          </a:p>
          <a:p>
            <a:pPr marL="171450" indent="-171450" algn="just">
              <a:buFont typeface="Arial" panose="020B0604020202020204" pitchFamily="34" charset="0"/>
              <a:buChar char="•"/>
            </a:pPr>
            <a:endParaRPr lang="nb-NO" dirty="0">
              <a:solidFill>
                <a:schemeClr val="tx1"/>
              </a:solidFill>
            </a:endParaRPr>
          </a:p>
          <a:p>
            <a:endParaRPr lang="nb-NO" dirty="0">
              <a:solidFill>
                <a:schemeClr val="tx1"/>
              </a:solidFill>
            </a:endParaRPr>
          </a:p>
          <a:p>
            <a:endParaRPr lang="nb-NO" dirty="0">
              <a:solidFill>
                <a:schemeClr val="tx1"/>
              </a:solidFill>
            </a:endParaRPr>
          </a:p>
        </p:txBody>
      </p:sp>
      <p:sp>
        <p:nvSpPr>
          <p:cNvPr id="4" name="Plassholder for lysbildenummer 3"/>
          <p:cNvSpPr>
            <a:spLocks noGrp="1"/>
          </p:cNvSpPr>
          <p:nvPr>
            <p:ph type="sldNum" sz="quarter" idx="5"/>
          </p:nvPr>
        </p:nvSpPr>
        <p:spPr/>
        <p:txBody>
          <a:bodyPr/>
          <a:lstStyle/>
          <a:p>
            <a:fld id="{37994AD2-DACB-3449-A9C9-DFA207D97F72}" type="slidenum">
              <a:rPr lang="nb-NO" smtClean="0"/>
              <a:t>34</a:t>
            </a:fld>
            <a:endParaRPr lang="nb-NO"/>
          </a:p>
        </p:txBody>
      </p:sp>
    </p:spTree>
    <p:extLst>
      <p:ext uri="{BB962C8B-B14F-4D97-AF65-F5344CB8AC3E}">
        <p14:creationId xmlns:p14="http://schemas.microsoft.com/office/powerpoint/2010/main" val="208382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37994AD2-DACB-3449-A9C9-DFA207D97F72}" type="slidenum">
              <a:rPr lang="nb-NO" smtClean="0"/>
              <a:t>4</a:t>
            </a:fld>
            <a:endParaRPr lang="nb-NO"/>
          </a:p>
        </p:txBody>
      </p:sp>
    </p:spTree>
    <p:extLst>
      <p:ext uri="{BB962C8B-B14F-4D97-AF65-F5344CB8AC3E}">
        <p14:creationId xmlns:p14="http://schemas.microsoft.com/office/powerpoint/2010/main" val="38868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t>Klimakrisen og naturkrisen henger sammen. Velfungerende økosystemer er avgjørende for å bremse klimaendringene, og vi må bremse klimaendringer for å kunne bevare naturmangfoldet på sikt. Til det trenger vi også mer fornybar energi. Samtidig må samfunnet forberedes på og tilpasses klimaendringene.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solidFill>
                  <a:schemeClr val="bg1"/>
                </a:solidFill>
              </a:rPr>
              <a:t>Derfor må samfunnet, inkludert kommuner og fylkeskommuner, jobbe parallelt med disse fire politikkområdene:</a:t>
            </a:r>
            <a:endParaRPr lang="nb-NO"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1" dirty="0">
                <a:ea typeface="+mn-lt"/>
                <a:cs typeface="+mn-lt"/>
              </a:rPr>
              <a:t>Reduksjon av klimagassutslipp: </a:t>
            </a:r>
            <a:r>
              <a:rPr lang="nb-NO" dirty="0">
                <a:ea typeface="+mn-lt"/>
                <a:cs typeface="+mn-lt"/>
              </a:rPr>
              <a:t>Med menneskelige aktiviteter og bruk av arealer og ressurser følger det ofte store klimagassutslipp. Arealbruksendringer kan likevel også gi økt opptak av klimagasser, som ved planting av skog der skog hører naturlig hjemme. Norske kommuner har mange muligheter til å være med på å redusere klimagassutslippene gjennom sin samfunns- og arealplanlegging.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dirty="0">
              <a:ea typeface="+mn-lt"/>
              <a:cs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1" dirty="0"/>
              <a:t>Klimatilpasning: </a:t>
            </a:r>
            <a:r>
              <a:rPr lang="nb-NO" dirty="0"/>
              <a:t>Samfunnet må forberedes på og tilpasses klimaendringene. Klimaendringer øker blant annet risikoen for flom, mer styrtregn og fare for skred. Tilpasning handler om å iverksette tiltak for å hindre eller redusere skade, men også utnytte mulighetene endringene kan innebære. </a:t>
            </a:r>
            <a:r>
              <a:rPr lang="nb-NO" dirty="0">
                <a:effectLst/>
              </a:rPr>
              <a:t>Tilpasning handler også om tiltak mot gradvise endringer over tid, f.eks. endringer i drikkevannskvalitet.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1" dirty="0"/>
              <a:t>Bevaring av biologisk mangfold: </a:t>
            </a:r>
            <a:r>
              <a:rPr lang="nb-NO" dirty="0">
                <a:ea typeface="+mn-lt"/>
                <a:cs typeface="+mn-lt"/>
              </a:rPr>
              <a:t>Det biologiske mangfoldet er  truet, og den viktigste årsaken er arealendringer i dyr og planters leveområder. Kommunene har et stort ansvar for å ivareta biologisk mangfold, både gjennom arealplanlegging og den helhetlige tilnærmingen til lokalsamfunnsutvikling.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dirty="0">
              <a:ea typeface="+mn-lt"/>
              <a:cs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1" dirty="0"/>
              <a:t>Energiomstilling: </a:t>
            </a:r>
            <a:r>
              <a:rPr lang="nb-NO" dirty="0">
                <a:ea typeface="+mn-lt"/>
                <a:cs typeface="+mn-lt"/>
              </a:rPr>
              <a:t>For å redusere klimagassutslippene, må andelen fossile energikilder reduseres eller gjøres utslippsfrie, og andelen fornybar energi må økes kraftig. Eksempler på fornybare energikilder er vannkraft, vindkraft, solkraft og bioenergi.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dirty="0">
              <a:ea typeface="+mn-lt"/>
              <a:cs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dirty="0">
              <a:ea typeface="+mn-lt"/>
              <a:cs typeface="+mn-lt"/>
            </a:endParaRPr>
          </a:p>
          <a:p>
            <a:endParaRPr lang="nb-NO"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5</a:t>
            </a:fld>
            <a:endParaRPr lang="nb-NO"/>
          </a:p>
        </p:txBody>
      </p:sp>
    </p:spTree>
    <p:extLst>
      <p:ext uri="{BB962C8B-B14F-4D97-AF65-F5344CB8AC3E}">
        <p14:creationId xmlns:p14="http://schemas.microsoft.com/office/powerpoint/2010/main" val="870476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Sammenhenger mellom effektene av tiltak innen disse områdene, kalles for </a:t>
            </a:r>
            <a:r>
              <a:rPr lang="nb-NO" b="1" i="1" dirty="0"/>
              <a:t>samspillseffekter</a:t>
            </a:r>
          </a:p>
          <a:p>
            <a:endParaRPr lang="nb-NO" b="1" i="1" dirty="0"/>
          </a:p>
          <a:p>
            <a:pPr marL="0" indent="0" algn="just">
              <a:lnSpc>
                <a:spcPct val="120000"/>
              </a:lnSpc>
              <a:buNone/>
            </a:pPr>
            <a:r>
              <a:rPr lang="nb-NO" dirty="0">
                <a:ea typeface="+mn-lt"/>
                <a:cs typeface="+mn-lt"/>
              </a:rPr>
              <a:t>Klima-, natur- og energipolitikk henger sammen. Vern og restaurering av natur kan gi både opptak av karbon, større biologisk mangfold og bedre tilpasning til et klima i endring. For å utløse potensialet for slike positive effekter for både natur og klima, må vi se </a:t>
            </a:r>
            <a:r>
              <a:rPr lang="nb-NO" b="1" dirty="0">
                <a:solidFill>
                  <a:schemeClr val="tx1"/>
                </a:solidFill>
                <a:ea typeface="+mn-lt"/>
                <a:cs typeface="+mn-lt"/>
              </a:rPr>
              <a:t>klimagassutslipp, biologisk mangfold, klimatilpasning </a:t>
            </a:r>
            <a:r>
              <a:rPr lang="nb-NO" dirty="0">
                <a:solidFill>
                  <a:schemeClr val="tx1"/>
                </a:solidFill>
                <a:ea typeface="+mn-lt"/>
                <a:cs typeface="+mn-lt"/>
              </a:rPr>
              <a:t>og</a:t>
            </a:r>
            <a:r>
              <a:rPr lang="nb-NO" b="1" dirty="0">
                <a:solidFill>
                  <a:schemeClr val="tx1"/>
                </a:solidFill>
                <a:ea typeface="+mn-lt"/>
                <a:cs typeface="+mn-lt"/>
              </a:rPr>
              <a:t> energiomstilling</a:t>
            </a:r>
            <a:r>
              <a:rPr lang="nb-NO" dirty="0">
                <a:solidFill>
                  <a:schemeClr val="tx1"/>
                </a:solidFill>
                <a:ea typeface="+mn-lt"/>
                <a:cs typeface="+mn-lt"/>
              </a:rPr>
              <a:t> </a:t>
            </a:r>
            <a:r>
              <a:rPr lang="nb-NO" dirty="0">
                <a:ea typeface="+mn-lt"/>
                <a:cs typeface="+mn-lt"/>
              </a:rPr>
              <a:t>i sammenheng. Ofte blir ikke dette gjort. Resultatet kan bli at for eksempel utslippstiltak virker negativt på de andre målene. </a:t>
            </a:r>
          </a:p>
          <a:p>
            <a:pPr marL="0" indent="0" algn="just">
              <a:lnSpc>
                <a:spcPct val="120000"/>
              </a:lnSpc>
              <a:buNone/>
            </a:pPr>
            <a:endParaRPr lang="nb-NO" dirty="0">
              <a:ea typeface="+mn-lt"/>
              <a:cs typeface="+mn-lt"/>
            </a:endParaRPr>
          </a:p>
          <a:p>
            <a:pPr marL="0" indent="0" algn="just">
              <a:lnSpc>
                <a:spcPct val="120000"/>
              </a:lnSpc>
              <a:buNone/>
            </a:pPr>
            <a:r>
              <a:rPr lang="nb-NO" dirty="0">
                <a:cs typeface="Calibri" panose="020F0502020204030204"/>
              </a:rPr>
              <a:t>Samspill er sammenhenger mellom effektene av tiltak i politikk-områdene. En intakt myr sikrer for eksempel positivt samspill mellom biologisk mangfold, lagring av karbon og robusthet mot flom. Negativt samspill kan for eksempel oppstå når skog blir plantet for kommersiell skogsdrift på et areal med naturlig skog eller åpen mark. Det reduserer det biologiske mangfoldet, kan gjøre naturen mer sårbar for klimaendringene, og frigjøre karbon fra jordsmonnet.</a:t>
            </a:r>
            <a:r>
              <a:rPr lang="nb-NO" dirty="0">
                <a:ea typeface="+mn-lt"/>
                <a:cs typeface="+mn-lt"/>
              </a:rPr>
              <a:t> </a:t>
            </a:r>
          </a:p>
          <a:p>
            <a:endParaRPr lang="nb-NO" b="1" i="1"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6</a:t>
            </a:fld>
            <a:endParaRPr lang="nb-NO"/>
          </a:p>
        </p:txBody>
      </p:sp>
    </p:spTree>
    <p:extLst>
      <p:ext uri="{BB962C8B-B14F-4D97-AF65-F5344CB8AC3E}">
        <p14:creationId xmlns:p14="http://schemas.microsoft.com/office/powerpoint/2010/main" val="4132936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Det er viktig å være klar over at disse samspillseffektene fins, og prøve å oppnå det positive samspillet, og unngå det negative.</a:t>
            </a:r>
          </a:p>
        </p:txBody>
      </p:sp>
      <p:sp>
        <p:nvSpPr>
          <p:cNvPr id="4" name="Plassholder for lysbildenummer 3"/>
          <p:cNvSpPr>
            <a:spLocks noGrp="1"/>
          </p:cNvSpPr>
          <p:nvPr>
            <p:ph type="sldNum" sz="quarter" idx="5"/>
          </p:nvPr>
        </p:nvSpPr>
        <p:spPr/>
        <p:txBody>
          <a:bodyPr/>
          <a:lstStyle/>
          <a:p>
            <a:fld id="{37994AD2-DACB-3449-A9C9-DFA207D97F72}" type="slidenum">
              <a:rPr lang="nb-NO" smtClean="0"/>
              <a:t>7</a:t>
            </a:fld>
            <a:endParaRPr lang="nb-NO"/>
          </a:p>
        </p:txBody>
      </p:sp>
    </p:spTree>
    <p:extLst>
      <p:ext uri="{BB962C8B-B14F-4D97-AF65-F5344CB8AC3E}">
        <p14:creationId xmlns:p14="http://schemas.microsoft.com/office/powerpoint/2010/main" val="2706967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8</a:t>
            </a:fld>
            <a:endParaRPr lang="nb-NO"/>
          </a:p>
        </p:txBody>
      </p:sp>
    </p:spTree>
    <p:extLst>
      <p:ext uri="{BB962C8B-B14F-4D97-AF65-F5344CB8AC3E}">
        <p14:creationId xmlns:p14="http://schemas.microsoft.com/office/powerpoint/2010/main" val="2218058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Blågrønne strukturer er nettverket av blå og grønne naturpregede områder i byer og tettsteder. </a:t>
            </a:r>
          </a:p>
          <a:p>
            <a:pPr marL="171450" indent="-171450">
              <a:buFont typeface="Arial" panose="020B0604020202020204" pitchFamily="34" charset="0"/>
              <a:buChar char="•"/>
            </a:pPr>
            <a:r>
              <a:rPr lang="nb-NO" dirty="0"/>
              <a:t>Når man etablerer blågrønne strukturer, er det ofte motivert av å håndtere overvann og evt. å bevare biologisk mangfold.</a:t>
            </a:r>
          </a:p>
          <a:p>
            <a:pPr marL="171450" indent="-171450">
              <a:buFont typeface="Arial" panose="020B0604020202020204" pitchFamily="34" charset="0"/>
              <a:buChar char="•"/>
            </a:pPr>
            <a:r>
              <a:rPr lang="nb-NO" dirty="0"/>
              <a:t>Tiltaket har flere positive bieffekter, som demping av temperatur og økt rekreasjonsverdi.</a:t>
            </a:r>
          </a:p>
          <a:p>
            <a:pPr marL="171450" indent="-171450">
              <a:buFont typeface="Arial" panose="020B0604020202020204" pitchFamily="34" charset="0"/>
              <a:buChar char="•"/>
            </a:pPr>
            <a:endParaRPr lang="nb-NO" dirty="0"/>
          </a:p>
          <a:p>
            <a:endParaRPr lang="nb-NO" dirty="0"/>
          </a:p>
        </p:txBody>
      </p:sp>
      <p:sp>
        <p:nvSpPr>
          <p:cNvPr id="4" name="Plassholder for lysbildenummer 3"/>
          <p:cNvSpPr>
            <a:spLocks noGrp="1"/>
          </p:cNvSpPr>
          <p:nvPr>
            <p:ph type="sldNum" sz="quarter" idx="5"/>
          </p:nvPr>
        </p:nvSpPr>
        <p:spPr/>
        <p:txBody>
          <a:bodyPr/>
          <a:lstStyle/>
          <a:p>
            <a:fld id="{37994AD2-DACB-3449-A9C9-DFA207D97F72}" type="slidenum">
              <a:rPr lang="nb-NO" smtClean="0"/>
              <a:t>9</a:t>
            </a:fld>
            <a:endParaRPr lang="nb-NO"/>
          </a:p>
        </p:txBody>
      </p:sp>
    </p:spTree>
    <p:extLst>
      <p:ext uri="{BB962C8B-B14F-4D97-AF65-F5344CB8AC3E}">
        <p14:creationId xmlns:p14="http://schemas.microsoft.com/office/powerpoint/2010/main" val="2700417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B4A52C-D17A-3451-9120-8F29DE51122D}"/>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Georgia" panose="02040502050405020303" pitchFamily="18" charset="0"/>
              </a:defRPr>
            </a:lvl1pPr>
          </a:lstStyle>
          <a:p>
            <a:r>
              <a:rPr lang="nb-NO" dirty="0"/>
              <a:t>Klikk for å redigere tittelstil</a:t>
            </a:r>
          </a:p>
        </p:txBody>
      </p:sp>
      <p:sp>
        <p:nvSpPr>
          <p:cNvPr id="3" name="Undertittel 2">
            <a:extLst>
              <a:ext uri="{FF2B5EF4-FFF2-40B4-BE49-F238E27FC236}">
                <a16:creationId xmlns:a16="http://schemas.microsoft.com/office/drawing/2014/main" id="{D5AAA235-E5F9-3304-EB47-79323ED091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585C0513-33A7-BB62-C7C6-A98494C5AF4B}"/>
              </a:ext>
            </a:extLst>
          </p:cNvPr>
          <p:cNvSpPr>
            <a:spLocks noGrp="1"/>
          </p:cNvSpPr>
          <p:nvPr>
            <p:ph type="dt" sz="half" idx="10"/>
          </p:nvPr>
        </p:nvSpPr>
        <p:spPr/>
        <p:txBody>
          <a:bodyPr/>
          <a:lstStyle/>
          <a:p>
            <a:fld id="{63FFFA1B-19ED-1F4E-AC28-3633A3643677}" type="datetime1">
              <a:rPr lang="nb-NO" smtClean="0"/>
              <a:t>12.10.2023</a:t>
            </a:fld>
            <a:endParaRPr lang="nb-NO"/>
          </a:p>
        </p:txBody>
      </p:sp>
      <p:sp>
        <p:nvSpPr>
          <p:cNvPr id="5" name="Plassholder for bunntekst 4">
            <a:extLst>
              <a:ext uri="{FF2B5EF4-FFF2-40B4-BE49-F238E27FC236}">
                <a16:creationId xmlns:a16="http://schemas.microsoft.com/office/drawing/2014/main" id="{87786D65-B221-2886-5F7C-751B3B82624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17D9B-4497-E1D8-DFD4-2D6D3AE47FCC}"/>
              </a:ext>
            </a:extLst>
          </p:cNvPr>
          <p:cNvSpPr>
            <a:spLocks noGrp="1"/>
          </p:cNvSpPr>
          <p:nvPr>
            <p:ph type="sldNum" sz="quarter" idx="12"/>
          </p:nvPr>
        </p:nvSpPr>
        <p:spPr/>
        <p:txBody>
          <a:bodyPr/>
          <a:lstStyle/>
          <a:p>
            <a:fld id="{7973F928-CFD2-6946-A870-75D4BACAEBF8}" type="slidenum">
              <a:rPr lang="nb-NO" smtClean="0"/>
              <a:t>‹#›</a:t>
            </a:fld>
            <a:endParaRPr lang="nb-NO"/>
          </a:p>
        </p:txBody>
      </p:sp>
    </p:spTree>
    <p:extLst>
      <p:ext uri="{BB962C8B-B14F-4D97-AF65-F5344CB8AC3E}">
        <p14:creationId xmlns:p14="http://schemas.microsoft.com/office/powerpoint/2010/main" val="832825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A5691C-C145-F438-4158-5F9ED43B7BB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2449E56A-AF87-8149-255E-00AF860CFA4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A0D00BC-BD48-7F51-40A3-ADDB78A83A4E}"/>
              </a:ext>
            </a:extLst>
          </p:cNvPr>
          <p:cNvSpPr>
            <a:spLocks noGrp="1"/>
          </p:cNvSpPr>
          <p:nvPr>
            <p:ph type="dt" sz="half" idx="10"/>
          </p:nvPr>
        </p:nvSpPr>
        <p:spPr/>
        <p:txBody>
          <a:bodyPr/>
          <a:lstStyle/>
          <a:p>
            <a:fld id="{A698DACC-4F01-C645-8BC5-6A75E21F84D7}" type="datetime1">
              <a:rPr lang="nb-NO" smtClean="0"/>
              <a:t>12.10.2023</a:t>
            </a:fld>
            <a:endParaRPr lang="nb-NO"/>
          </a:p>
        </p:txBody>
      </p:sp>
      <p:sp>
        <p:nvSpPr>
          <p:cNvPr id="5" name="Plassholder for bunntekst 4">
            <a:extLst>
              <a:ext uri="{FF2B5EF4-FFF2-40B4-BE49-F238E27FC236}">
                <a16:creationId xmlns:a16="http://schemas.microsoft.com/office/drawing/2014/main" id="{7ACF4946-7201-3990-CF39-B21EE60D532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F158185-C9FD-C7FC-A47D-556A61005F62}"/>
              </a:ext>
            </a:extLst>
          </p:cNvPr>
          <p:cNvSpPr>
            <a:spLocks noGrp="1"/>
          </p:cNvSpPr>
          <p:nvPr>
            <p:ph type="sldNum" sz="quarter" idx="12"/>
          </p:nvPr>
        </p:nvSpPr>
        <p:spPr/>
        <p:txBody>
          <a:bodyPr/>
          <a:lstStyle/>
          <a:p>
            <a:fld id="{7973F928-CFD2-6946-A870-75D4BACAEBF8}" type="slidenum">
              <a:rPr lang="nb-NO" smtClean="0"/>
              <a:t>‹#›</a:t>
            </a:fld>
            <a:endParaRPr lang="nb-NO"/>
          </a:p>
        </p:txBody>
      </p:sp>
    </p:spTree>
    <p:extLst>
      <p:ext uri="{BB962C8B-B14F-4D97-AF65-F5344CB8AC3E}">
        <p14:creationId xmlns:p14="http://schemas.microsoft.com/office/powerpoint/2010/main" val="11605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28BFEC6D-83FB-0E7B-CCFB-DB800B940A4A}"/>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1B447D96-3482-1F82-2FD6-C8E5F893C35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4C9F1A6-8BFB-9F9B-4533-F3E6D901615D}"/>
              </a:ext>
            </a:extLst>
          </p:cNvPr>
          <p:cNvSpPr>
            <a:spLocks noGrp="1"/>
          </p:cNvSpPr>
          <p:nvPr>
            <p:ph type="dt" sz="half" idx="10"/>
          </p:nvPr>
        </p:nvSpPr>
        <p:spPr/>
        <p:txBody>
          <a:bodyPr/>
          <a:lstStyle/>
          <a:p>
            <a:fld id="{B4C99A1E-51B4-6A4D-B760-2857216E0FD4}" type="datetime1">
              <a:rPr lang="nb-NO" smtClean="0"/>
              <a:t>12.10.2023</a:t>
            </a:fld>
            <a:endParaRPr lang="nb-NO"/>
          </a:p>
        </p:txBody>
      </p:sp>
      <p:sp>
        <p:nvSpPr>
          <p:cNvPr id="5" name="Plassholder for bunntekst 4">
            <a:extLst>
              <a:ext uri="{FF2B5EF4-FFF2-40B4-BE49-F238E27FC236}">
                <a16:creationId xmlns:a16="http://schemas.microsoft.com/office/drawing/2014/main" id="{54CFD804-940E-27A0-5627-939F27F108F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68913C2-5DB9-A08B-B198-51D99EA23907}"/>
              </a:ext>
            </a:extLst>
          </p:cNvPr>
          <p:cNvSpPr>
            <a:spLocks noGrp="1"/>
          </p:cNvSpPr>
          <p:nvPr>
            <p:ph type="sldNum" sz="quarter" idx="12"/>
          </p:nvPr>
        </p:nvSpPr>
        <p:spPr/>
        <p:txBody>
          <a:bodyPr/>
          <a:lstStyle/>
          <a:p>
            <a:fld id="{7973F928-CFD2-6946-A870-75D4BACAEBF8}" type="slidenum">
              <a:rPr lang="nb-NO" smtClean="0"/>
              <a:t>‹#›</a:t>
            </a:fld>
            <a:endParaRPr lang="nb-NO"/>
          </a:p>
        </p:txBody>
      </p:sp>
    </p:spTree>
    <p:extLst>
      <p:ext uri="{BB962C8B-B14F-4D97-AF65-F5344CB8AC3E}">
        <p14:creationId xmlns:p14="http://schemas.microsoft.com/office/powerpoint/2010/main" val="1844447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19E5FA-9B07-414B-8657-CE4F3144F58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1C54270-8493-4AC0-940A-FCEE3A8C99B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EAD62FA-03EE-4B90-9DD1-F5AB14DB48EC}"/>
              </a:ext>
            </a:extLst>
          </p:cNvPr>
          <p:cNvSpPr>
            <a:spLocks noGrp="1"/>
          </p:cNvSpPr>
          <p:nvPr>
            <p:ph type="dt" sz="half" idx="10"/>
          </p:nvPr>
        </p:nvSpPr>
        <p:spPr/>
        <p:txBody>
          <a:bodyPr/>
          <a:lstStyle/>
          <a:p>
            <a:fld id="{1A77C0BF-F61F-444F-9916-BF53D80F1593}" type="datetimeFigureOut">
              <a:rPr lang="nb-NO" smtClean="0"/>
              <a:t>12.10.2023</a:t>
            </a:fld>
            <a:endParaRPr lang="nb-NO"/>
          </a:p>
        </p:txBody>
      </p:sp>
      <p:sp>
        <p:nvSpPr>
          <p:cNvPr id="5" name="Plassholder for bunntekst 4">
            <a:extLst>
              <a:ext uri="{FF2B5EF4-FFF2-40B4-BE49-F238E27FC236}">
                <a16:creationId xmlns:a16="http://schemas.microsoft.com/office/drawing/2014/main" id="{0804B8C3-9DD2-4E03-958E-654E29C4E65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E608CAE-A2C4-477E-A78E-1E5BC6EBA79D}"/>
              </a:ext>
            </a:extLst>
          </p:cNvPr>
          <p:cNvSpPr>
            <a:spLocks noGrp="1"/>
          </p:cNvSpPr>
          <p:nvPr>
            <p:ph type="sldNum" sz="quarter" idx="12"/>
          </p:nvPr>
        </p:nvSpPr>
        <p:spPr/>
        <p:txBody>
          <a:bodyPr/>
          <a:lstStyle/>
          <a:p>
            <a:fld id="{8717AB8B-3250-4FDB-9386-6A0DD9BBFF49}" type="slidenum">
              <a:rPr lang="nb-NO" smtClean="0"/>
              <a:t>‹#›</a:t>
            </a:fld>
            <a:endParaRPr lang="nb-NO"/>
          </a:p>
        </p:txBody>
      </p:sp>
    </p:spTree>
    <p:extLst>
      <p:ext uri="{BB962C8B-B14F-4D97-AF65-F5344CB8AC3E}">
        <p14:creationId xmlns:p14="http://schemas.microsoft.com/office/powerpoint/2010/main" val="212776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6A4878-D3A2-7A3F-1D99-845D5DC1ADC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A60D250-402F-04B4-3F4D-05BCBD43346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93A3B12-2D10-8B6F-F86E-9301BF3D419C}"/>
              </a:ext>
            </a:extLst>
          </p:cNvPr>
          <p:cNvSpPr>
            <a:spLocks noGrp="1"/>
          </p:cNvSpPr>
          <p:nvPr>
            <p:ph type="dt" sz="half" idx="10"/>
          </p:nvPr>
        </p:nvSpPr>
        <p:spPr/>
        <p:txBody>
          <a:bodyPr/>
          <a:lstStyle/>
          <a:p>
            <a:fld id="{7D00F47E-A36B-F049-A0D9-0F3B90EF270D}" type="datetime1">
              <a:rPr lang="nb-NO" smtClean="0"/>
              <a:t>12.10.2023</a:t>
            </a:fld>
            <a:endParaRPr lang="nb-NO"/>
          </a:p>
        </p:txBody>
      </p:sp>
      <p:sp>
        <p:nvSpPr>
          <p:cNvPr id="5" name="Plassholder for bunntekst 4">
            <a:extLst>
              <a:ext uri="{FF2B5EF4-FFF2-40B4-BE49-F238E27FC236}">
                <a16:creationId xmlns:a16="http://schemas.microsoft.com/office/drawing/2014/main" id="{83A26039-7A13-1850-0C02-0C015EAB1E2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958610F-D7BB-1936-1FB0-7364BABBDAFE}"/>
              </a:ext>
            </a:extLst>
          </p:cNvPr>
          <p:cNvSpPr>
            <a:spLocks noGrp="1"/>
          </p:cNvSpPr>
          <p:nvPr>
            <p:ph type="sldNum" sz="quarter" idx="12"/>
          </p:nvPr>
        </p:nvSpPr>
        <p:spPr/>
        <p:txBody>
          <a:bodyPr/>
          <a:lstStyle/>
          <a:p>
            <a:fld id="{7973F928-CFD2-6946-A870-75D4BACAEBF8}" type="slidenum">
              <a:rPr lang="nb-NO" smtClean="0"/>
              <a:t>‹#›</a:t>
            </a:fld>
            <a:endParaRPr lang="nb-NO"/>
          </a:p>
        </p:txBody>
      </p:sp>
    </p:spTree>
    <p:extLst>
      <p:ext uri="{BB962C8B-B14F-4D97-AF65-F5344CB8AC3E}">
        <p14:creationId xmlns:p14="http://schemas.microsoft.com/office/powerpoint/2010/main" val="864263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4BFADA-0A5A-9760-5E1C-E33E804CE6D3}"/>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07A897BA-6F0B-B4D5-7556-5D58B1647F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7765D41-61F8-7109-02EC-4CA91EC38E01}"/>
              </a:ext>
            </a:extLst>
          </p:cNvPr>
          <p:cNvSpPr>
            <a:spLocks noGrp="1"/>
          </p:cNvSpPr>
          <p:nvPr>
            <p:ph type="dt" sz="half" idx="10"/>
          </p:nvPr>
        </p:nvSpPr>
        <p:spPr/>
        <p:txBody>
          <a:bodyPr/>
          <a:lstStyle/>
          <a:p>
            <a:fld id="{91917537-4CA1-A648-B4BF-E52E09A041CF}" type="datetime1">
              <a:rPr lang="nb-NO" smtClean="0"/>
              <a:t>12.10.2023</a:t>
            </a:fld>
            <a:endParaRPr lang="nb-NO"/>
          </a:p>
        </p:txBody>
      </p:sp>
      <p:sp>
        <p:nvSpPr>
          <p:cNvPr id="5" name="Plassholder for bunntekst 4">
            <a:extLst>
              <a:ext uri="{FF2B5EF4-FFF2-40B4-BE49-F238E27FC236}">
                <a16:creationId xmlns:a16="http://schemas.microsoft.com/office/drawing/2014/main" id="{08C016C5-A6B8-46BC-D151-48C8641C72A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344832E-E447-7E89-6B31-B291EF5561F1}"/>
              </a:ext>
            </a:extLst>
          </p:cNvPr>
          <p:cNvSpPr>
            <a:spLocks noGrp="1"/>
          </p:cNvSpPr>
          <p:nvPr>
            <p:ph type="sldNum" sz="quarter" idx="12"/>
          </p:nvPr>
        </p:nvSpPr>
        <p:spPr/>
        <p:txBody>
          <a:bodyPr/>
          <a:lstStyle/>
          <a:p>
            <a:fld id="{7973F928-CFD2-6946-A870-75D4BACAEBF8}" type="slidenum">
              <a:rPr lang="nb-NO" smtClean="0"/>
              <a:t>‹#›</a:t>
            </a:fld>
            <a:endParaRPr lang="nb-NO"/>
          </a:p>
        </p:txBody>
      </p:sp>
    </p:spTree>
    <p:extLst>
      <p:ext uri="{BB962C8B-B14F-4D97-AF65-F5344CB8AC3E}">
        <p14:creationId xmlns:p14="http://schemas.microsoft.com/office/powerpoint/2010/main" val="95713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31E8CC-CE65-6B4A-7ACD-D3E315E01596}"/>
              </a:ext>
            </a:extLst>
          </p:cNvPr>
          <p:cNvSpPr>
            <a:spLocks noGrp="1"/>
          </p:cNvSpPr>
          <p:nvPr>
            <p:ph type="title"/>
          </p:nvPr>
        </p:nvSpPr>
        <p:spPr>
          <a:xfrm>
            <a:off x="838200" y="365126"/>
            <a:ext cx="10515600" cy="1030042"/>
          </a:xfrm>
        </p:spPr>
        <p:txBody>
          <a:bodyPr>
            <a:normAutofit/>
          </a:bodyPr>
          <a:lstStyle>
            <a:lvl1pPr>
              <a:defRPr sz="3600" b="0">
                <a:latin typeface="Georgia" panose="02040502050405020303" pitchFamily="18" charset="0"/>
              </a:defRPr>
            </a:lvl1pPr>
          </a:lstStyle>
          <a:p>
            <a:r>
              <a:rPr lang="nb-NO" dirty="0"/>
              <a:t>Klikk for å redigere tittelstil</a:t>
            </a:r>
          </a:p>
        </p:txBody>
      </p:sp>
      <p:sp>
        <p:nvSpPr>
          <p:cNvPr id="3" name="Plassholder for innhold 2">
            <a:extLst>
              <a:ext uri="{FF2B5EF4-FFF2-40B4-BE49-F238E27FC236}">
                <a16:creationId xmlns:a16="http://schemas.microsoft.com/office/drawing/2014/main" id="{8A4B0BB5-B512-7FC5-496B-CB1916EA212B}"/>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49A1BC77-1B6D-97D9-C9B3-EC69AB3EE64F}"/>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16CDE04-EDDF-E831-BD3F-5376BBEB1B6D}"/>
              </a:ext>
            </a:extLst>
          </p:cNvPr>
          <p:cNvSpPr>
            <a:spLocks noGrp="1"/>
          </p:cNvSpPr>
          <p:nvPr>
            <p:ph type="dt" sz="half" idx="10"/>
          </p:nvPr>
        </p:nvSpPr>
        <p:spPr/>
        <p:txBody>
          <a:bodyPr/>
          <a:lstStyle/>
          <a:p>
            <a:fld id="{0549E8F8-3141-E346-B223-96E05796E108}" type="datetime1">
              <a:rPr lang="nb-NO" smtClean="0"/>
              <a:t>12.10.2023</a:t>
            </a:fld>
            <a:endParaRPr lang="nb-NO"/>
          </a:p>
        </p:txBody>
      </p:sp>
      <p:sp>
        <p:nvSpPr>
          <p:cNvPr id="6" name="Plassholder for bunntekst 5">
            <a:extLst>
              <a:ext uri="{FF2B5EF4-FFF2-40B4-BE49-F238E27FC236}">
                <a16:creationId xmlns:a16="http://schemas.microsoft.com/office/drawing/2014/main" id="{61B4A8E5-8D73-5181-F3EF-F9C50C889B3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6DAD3D1-A760-E332-3DFC-F67657C54F74}"/>
              </a:ext>
            </a:extLst>
          </p:cNvPr>
          <p:cNvSpPr>
            <a:spLocks noGrp="1"/>
          </p:cNvSpPr>
          <p:nvPr>
            <p:ph type="sldNum" sz="quarter" idx="12"/>
          </p:nvPr>
        </p:nvSpPr>
        <p:spPr/>
        <p:txBody>
          <a:bodyPr/>
          <a:lstStyle/>
          <a:p>
            <a:fld id="{7973F928-CFD2-6946-A870-75D4BACAEBF8}" type="slidenum">
              <a:rPr lang="nb-NO" smtClean="0"/>
              <a:t>‹#›</a:t>
            </a:fld>
            <a:endParaRPr lang="nb-NO"/>
          </a:p>
        </p:txBody>
      </p:sp>
    </p:spTree>
    <p:extLst>
      <p:ext uri="{BB962C8B-B14F-4D97-AF65-F5344CB8AC3E}">
        <p14:creationId xmlns:p14="http://schemas.microsoft.com/office/powerpoint/2010/main" val="126684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F4D067-3072-BDCE-C5BA-51E46859C629}"/>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31E5DC3-A636-8FCC-941D-7C833005F6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5B0A7A0-AD32-0547-F21F-F10E327A9181}"/>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D2AB249D-A127-D38C-3759-9FB0D59E2F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E88105E-E6DD-C1B4-E42E-988ECC8E6B0E}"/>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EFE4FBC-8231-4A2F-DD6C-0009A8394716}"/>
              </a:ext>
            </a:extLst>
          </p:cNvPr>
          <p:cNvSpPr>
            <a:spLocks noGrp="1"/>
          </p:cNvSpPr>
          <p:nvPr>
            <p:ph type="dt" sz="half" idx="10"/>
          </p:nvPr>
        </p:nvSpPr>
        <p:spPr/>
        <p:txBody>
          <a:bodyPr/>
          <a:lstStyle/>
          <a:p>
            <a:fld id="{45F2AE14-CF6C-5D48-9072-F4E7D054A450}" type="datetime1">
              <a:rPr lang="nb-NO" smtClean="0"/>
              <a:t>12.10.2023</a:t>
            </a:fld>
            <a:endParaRPr lang="nb-NO"/>
          </a:p>
        </p:txBody>
      </p:sp>
      <p:sp>
        <p:nvSpPr>
          <p:cNvPr id="8" name="Plassholder for bunntekst 7">
            <a:extLst>
              <a:ext uri="{FF2B5EF4-FFF2-40B4-BE49-F238E27FC236}">
                <a16:creationId xmlns:a16="http://schemas.microsoft.com/office/drawing/2014/main" id="{6E92B9D4-EA87-D7FF-C29B-F3296493B2C1}"/>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6C94047-C2C5-FB6F-4CAC-193D3FB0D25E}"/>
              </a:ext>
            </a:extLst>
          </p:cNvPr>
          <p:cNvSpPr>
            <a:spLocks noGrp="1"/>
          </p:cNvSpPr>
          <p:nvPr>
            <p:ph type="sldNum" sz="quarter" idx="12"/>
          </p:nvPr>
        </p:nvSpPr>
        <p:spPr/>
        <p:txBody>
          <a:bodyPr/>
          <a:lstStyle/>
          <a:p>
            <a:fld id="{7973F928-CFD2-6946-A870-75D4BACAEBF8}" type="slidenum">
              <a:rPr lang="nb-NO" smtClean="0"/>
              <a:t>‹#›</a:t>
            </a:fld>
            <a:endParaRPr lang="nb-NO"/>
          </a:p>
        </p:txBody>
      </p:sp>
    </p:spTree>
    <p:extLst>
      <p:ext uri="{BB962C8B-B14F-4D97-AF65-F5344CB8AC3E}">
        <p14:creationId xmlns:p14="http://schemas.microsoft.com/office/powerpoint/2010/main" val="248657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449958-FE01-0BCF-A87E-70E732428BC9}"/>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C6478D6-AE73-8BBF-4E1A-89AF7B625860}"/>
              </a:ext>
            </a:extLst>
          </p:cNvPr>
          <p:cNvSpPr>
            <a:spLocks noGrp="1"/>
          </p:cNvSpPr>
          <p:nvPr>
            <p:ph type="dt" sz="half" idx="10"/>
          </p:nvPr>
        </p:nvSpPr>
        <p:spPr/>
        <p:txBody>
          <a:bodyPr/>
          <a:lstStyle/>
          <a:p>
            <a:fld id="{79B3AD8B-39C7-7D42-BF94-BDBE9A922C09}" type="datetime1">
              <a:rPr lang="nb-NO" smtClean="0"/>
              <a:t>12.10.2023</a:t>
            </a:fld>
            <a:endParaRPr lang="nb-NO"/>
          </a:p>
        </p:txBody>
      </p:sp>
      <p:sp>
        <p:nvSpPr>
          <p:cNvPr id="4" name="Plassholder for bunntekst 3">
            <a:extLst>
              <a:ext uri="{FF2B5EF4-FFF2-40B4-BE49-F238E27FC236}">
                <a16:creationId xmlns:a16="http://schemas.microsoft.com/office/drawing/2014/main" id="{483138EB-8166-D28F-C864-F31E1E90E5B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1D23DDA2-AA0D-9B94-82EA-E4EF3AA228F1}"/>
              </a:ext>
            </a:extLst>
          </p:cNvPr>
          <p:cNvSpPr>
            <a:spLocks noGrp="1"/>
          </p:cNvSpPr>
          <p:nvPr>
            <p:ph type="sldNum" sz="quarter" idx="12"/>
          </p:nvPr>
        </p:nvSpPr>
        <p:spPr/>
        <p:txBody>
          <a:bodyPr/>
          <a:lstStyle/>
          <a:p>
            <a:fld id="{7973F928-CFD2-6946-A870-75D4BACAEBF8}" type="slidenum">
              <a:rPr lang="nb-NO" smtClean="0"/>
              <a:t>‹#›</a:t>
            </a:fld>
            <a:endParaRPr lang="nb-NO"/>
          </a:p>
        </p:txBody>
      </p:sp>
    </p:spTree>
    <p:extLst>
      <p:ext uri="{BB962C8B-B14F-4D97-AF65-F5344CB8AC3E}">
        <p14:creationId xmlns:p14="http://schemas.microsoft.com/office/powerpoint/2010/main" val="374565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1CCDF93-55F9-250D-385C-97227F45458D}"/>
              </a:ext>
            </a:extLst>
          </p:cNvPr>
          <p:cNvSpPr>
            <a:spLocks noGrp="1"/>
          </p:cNvSpPr>
          <p:nvPr>
            <p:ph type="dt" sz="half" idx="10"/>
          </p:nvPr>
        </p:nvSpPr>
        <p:spPr/>
        <p:txBody>
          <a:bodyPr/>
          <a:lstStyle/>
          <a:p>
            <a:fld id="{84F02CC2-D664-0B4A-BD6A-DF3AFB4CC3A5}" type="datetime1">
              <a:rPr lang="nb-NO" smtClean="0"/>
              <a:t>12.10.2023</a:t>
            </a:fld>
            <a:endParaRPr lang="nb-NO"/>
          </a:p>
        </p:txBody>
      </p:sp>
      <p:sp>
        <p:nvSpPr>
          <p:cNvPr id="3" name="Plassholder for bunntekst 2">
            <a:extLst>
              <a:ext uri="{FF2B5EF4-FFF2-40B4-BE49-F238E27FC236}">
                <a16:creationId xmlns:a16="http://schemas.microsoft.com/office/drawing/2014/main" id="{2459E3ED-C7C0-C02E-3C49-3D6F5859B08F}"/>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43D64653-CC8A-4F45-3EA0-E357128833EC}"/>
              </a:ext>
            </a:extLst>
          </p:cNvPr>
          <p:cNvSpPr>
            <a:spLocks noGrp="1"/>
          </p:cNvSpPr>
          <p:nvPr>
            <p:ph type="sldNum" sz="quarter" idx="12"/>
          </p:nvPr>
        </p:nvSpPr>
        <p:spPr/>
        <p:txBody>
          <a:bodyPr/>
          <a:lstStyle/>
          <a:p>
            <a:fld id="{7973F928-CFD2-6946-A870-75D4BACAEBF8}" type="slidenum">
              <a:rPr lang="nb-NO" smtClean="0"/>
              <a:t>‹#›</a:t>
            </a:fld>
            <a:endParaRPr lang="nb-NO"/>
          </a:p>
        </p:txBody>
      </p:sp>
    </p:spTree>
    <p:extLst>
      <p:ext uri="{BB962C8B-B14F-4D97-AF65-F5344CB8AC3E}">
        <p14:creationId xmlns:p14="http://schemas.microsoft.com/office/powerpoint/2010/main" val="797746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EC30EE-E977-C9B8-64C4-66B42BC3284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7764AA0-80C0-5C72-AF6A-B917C4939A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150C0A9-6938-B9B8-AD1A-B63441419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1DA1D69-2E81-D22F-0DA5-156CFE331448}"/>
              </a:ext>
            </a:extLst>
          </p:cNvPr>
          <p:cNvSpPr>
            <a:spLocks noGrp="1"/>
          </p:cNvSpPr>
          <p:nvPr>
            <p:ph type="dt" sz="half" idx="10"/>
          </p:nvPr>
        </p:nvSpPr>
        <p:spPr/>
        <p:txBody>
          <a:bodyPr/>
          <a:lstStyle/>
          <a:p>
            <a:fld id="{176410F7-EF8D-F043-947F-8D5394BBC330}" type="datetime1">
              <a:rPr lang="nb-NO" smtClean="0"/>
              <a:t>12.10.2023</a:t>
            </a:fld>
            <a:endParaRPr lang="nb-NO"/>
          </a:p>
        </p:txBody>
      </p:sp>
      <p:sp>
        <p:nvSpPr>
          <p:cNvPr id="6" name="Plassholder for bunntekst 5">
            <a:extLst>
              <a:ext uri="{FF2B5EF4-FFF2-40B4-BE49-F238E27FC236}">
                <a16:creationId xmlns:a16="http://schemas.microsoft.com/office/drawing/2014/main" id="{6521C434-DD0C-FEC7-4BB8-9E23725BF68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6E34F8C-9FC3-CF49-8828-FA80C3A6620F}"/>
              </a:ext>
            </a:extLst>
          </p:cNvPr>
          <p:cNvSpPr>
            <a:spLocks noGrp="1"/>
          </p:cNvSpPr>
          <p:nvPr>
            <p:ph type="sldNum" sz="quarter" idx="12"/>
          </p:nvPr>
        </p:nvSpPr>
        <p:spPr/>
        <p:txBody>
          <a:bodyPr/>
          <a:lstStyle/>
          <a:p>
            <a:fld id="{7973F928-CFD2-6946-A870-75D4BACAEBF8}" type="slidenum">
              <a:rPr lang="nb-NO" smtClean="0"/>
              <a:t>‹#›</a:t>
            </a:fld>
            <a:endParaRPr lang="nb-NO"/>
          </a:p>
        </p:txBody>
      </p:sp>
    </p:spTree>
    <p:extLst>
      <p:ext uri="{BB962C8B-B14F-4D97-AF65-F5344CB8AC3E}">
        <p14:creationId xmlns:p14="http://schemas.microsoft.com/office/powerpoint/2010/main" val="1698514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31A436-27C9-51AB-F90A-E35507337E1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6C63325-2DD7-D977-CFAD-DA76F2CA72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9A00EA0F-0AC5-53F2-5F9F-E7ABA54D45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F10F3BDB-895F-0B52-37D5-EB4139888E80}"/>
              </a:ext>
            </a:extLst>
          </p:cNvPr>
          <p:cNvSpPr>
            <a:spLocks noGrp="1"/>
          </p:cNvSpPr>
          <p:nvPr>
            <p:ph type="dt" sz="half" idx="10"/>
          </p:nvPr>
        </p:nvSpPr>
        <p:spPr/>
        <p:txBody>
          <a:bodyPr/>
          <a:lstStyle/>
          <a:p>
            <a:fld id="{7C7A9FDE-A0F6-BA4F-8E51-EA891AC1C77E}" type="datetime1">
              <a:rPr lang="nb-NO" smtClean="0"/>
              <a:t>12.10.2023</a:t>
            </a:fld>
            <a:endParaRPr lang="nb-NO"/>
          </a:p>
        </p:txBody>
      </p:sp>
      <p:sp>
        <p:nvSpPr>
          <p:cNvPr id="6" name="Plassholder for bunntekst 5">
            <a:extLst>
              <a:ext uri="{FF2B5EF4-FFF2-40B4-BE49-F238E27FC236}">
                <a16:creationId xmlns:a16="http://schemas.microsoft.com/office/drawing/2014/main" id="{797A3D84-19C2-2964-F65D-D454DEABF45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0EDE497-19EA-8425-837C-5DEE42705668}"/>
              </a:ext>
            </a:extLst>
          </p:cNvPr>
          <p:cNvSpPr>
            <a:spLocks noGrp="1"/>
          </p:cNvSpPr>
          <p:nvPr>
            <p:ph type="sldNum" sz="quarter" idx="12"/>
          </p:nvPr>
        </p:nvSpPr>
        <p:spPr/>
        <p:txBody>
          <a:bodyPr/>
          <a:lstStyle/>
          <a:p>
            <a:fld id="{7973F928-CFD2-6946-A870-75D4BACAEBF8}" type="slidenum">
              <a:rPr lang="nb-NO" smtClean="0"/>
              <a:t>‹#›</a:t>
            </a:fld>
            <a:endParaRPr lang="nb-NO"/>
          </a:p>
        </p:txBody>
      </p:sp>
    </p:spTree>
    <p:extLst>
      <p:ext uri="{BB962C8B-B14F-4D97-AF65-F5344CB8AC3E}">
        <p14:creationId xmlns:p14="http://schemas.microsoft.com/office/powerpoint/2010/main" val="429386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682A085-A271-C703-0805-94425C06C8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97E502D-4860-2955-C789-F3214758E0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45356CE-6148-8B48-68CA-10C1A1AE0D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CD715-75D1-7244-A0F8-4ECA78A13FFE}" type="datetime1">
              <a:rPr lang="nb-NO" smtClean="0"/>
              <a:t>12.10.2023</a:t>
            </a:fld>
            <a:endParaRPr lang="nb-NO"/>
          </a:p>
        </p:txBody>
      </p:sp>
      <p:sp>
        <p:nvSpPr>
          <p:cNvPr id="5" name="Plassholder for bunntekst 4">
            <a:extLst>
              <a:ext uri="{FF2B5EF4-FFF2-40B4-BE49-F238E27FC236}">
                <a16:creationId xmlns:a16="http://schemas.microsoft.com/office/drawing/2014/main" id="{F8771A7D-01A8-ABD3-7A63-BD533B9C71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57A38C1-B3D6-30DC-0E31-15F07B9FEF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3F928-CFD2-6946-A870-75D4BACAEBF8}" type="slidenum">
              <a:rPr lang="nb-NO" smtClean="0"/>
              <a:t>‹#›</a:t>
            </a:fld>
            <a:endParaRPr lang="nb-NO"/>
          </a:p>
        </p:txBody>
      </p:sp>
    </p:spTree>
    <p:extLst>
      <p:ext uri="{BB962C8B-B14F-4D97-AF65-F5344CB8AC3E}">
        <p14:creationId xmlns:p14="http://schemas.microsoft.com/office/powerpoint/2010/main" val="4009312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u5pPa748m9c"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geoinnsyn.no/?application=drammen&amp;project=drammen&amp;zoom=10&amp;lat=6632713.59&amp;lon=583561.4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abima.no/et-arealnoytralt-norg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nina.no/B%C3%A6rekraftig-samfunn/Naturregnskap" TargetMode="External"/><Relationship Id="rId5" Type="http://schemas.openxmlformats.org/officeDocument/2006/relationships/hyperlink" Target="https://www.regjeringen.no/no/tema/plan-bygg-og-eiendom/plan_bygningsloven/planlegging/plansystem_prosess/kunnskapsgrunnlaget_plan/arealregnskap_kommuneplan/id2913557/" TargetMode="External"/><Relationship Id="rId4" Type="http://schemas.openxmlformats.org/officeDocument/2006/relationships/hyperlink" Target="https://www.nordrefollo.kommune.no/globalassets/nordre-follo/tjenester/plan-bygg-og-eiendom/ny-kommuneplan/arealnoytralitet-prioritering-av-utbyggingsomrader-og-dimensjonering-av-vekst-i-kommuneplanperioden-1.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miljodirektoratet.no/ansvarsomrader/klima/for-myndigheter/klimatilpasning/veiledning-til-statlige-planretningslinjer-for-klimatilpasning/sentrale-prinsipper/"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8" Type="http://schemas.openxmlformats.org/officeDocument/2006/relationships/hyperlink" Target="https://soknadssenter.miljodirektoratet.no/TilskuddPrioriterteKulturlandskapsomr%C3%A5der/Startside/Index?s%C3%B8knadstypeId=19" TargetMode="External"/><Relationship Id="rId13" Type="http://schemas.openxmlformats.org/officeDocument/2006/relationships/image" Target="../media/image63.png"/><Relationship Id="rId3" Type="http://schemas.openxmlformats.org/officeDocument/2006/relationships/hyperlink" Target="https://www.miljodirektoratet.no/klimasats" TargetMode="External"/><Relationship Id="rId7" Type="http://schemas.openxmlformats.org/officeDocument/2006/relationships/hyperlink" Target="https://soknadssenter.miljodirektoratet.no/TilskuddTiltakVillePollinerendeInsektSkjema/Startside/Index?s%C3%B8knadstypeId=54" TargetMode="External"/><Relationship Id="rId12"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soknadssenter.miljodirektoratet.no/TilskuddTruedeNaturtyperTiltakSkjema/Startside/Index?s%C3%B8knadstypeId=13" TargetMode="External"/><Relationship Id="rId11" Type="http://schemas.openxmlformats.org/officeDocument/2006/relationships/image" Target="../media/image61.png"/><Relationship Id="rId5" Type="http://schemas.openxmlformats.org/officeDocument/2006/relationships/hyperlink" Target="https://soknadssenter.miljodirektoratet.no/TilskuddTruedeArterTiltakSkjema/Startside/Index?s%C3%B8knadstypeId=12" TargetMode="External"/><Relationship Id="rId10" Type="http://schemas.openxmlformats.org/officeDocument/2006/relationships/image" Target="../media/image60.png"/><Relationship Id="rId4" Type="http://schemas.openxmlformats.org/officeDocument/2006/relationships/hyperlink" Target="https://soknadssenter.miljodirektoratet.no/TilskuddKlimatilpasningstiltakSkjema/Startside/Index?s%C3%B8knadstypeId=32" TargetMode="External"/><Relationship Id="rId9" Type="http://schemas.openxmlformats.org/officeDocument/2006/relationships/hyperlink" Target="https://www.enova.no/bedrift/?gclid=Cj0KCQiAw8OeBhCeARIsAGxWtUzo5aN_zL7LK69k5ui0gRE_wQg1_IWe4MDbj-0xlW5dOQecB_7MGZgaAisSEALw_wc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www.ks.no/contentassets/13805bfa2b74404a85620b3c7ca7ba41/VF-Rapport-4-2021-Sampel.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8FD9946E-837D-99D3-90C5-EBA007140755}"/>
              </a:ext>
            </a:extLst>
          </p:cNvPr>
          <p:cNvSpPr txBox="1"/>
          <p:nvPr/>
        </p:nvSpPr>
        <p:spPr>
          <a:xfrm>
            <a:off x="1054980" y="1247087"/>
            <a:ext cx="10372861" cy="1261884"/>
          </a:xfrm>
          <a:prstGeom prst="rect">
            <a:avLst/>
          </a:prstGeom>
          <a:noFill/>
        </p:spPr>
        <p:txBody>
          <a:bodyPr wrap="square">
            <a:spAutoFit/>
          </a:bodyPr>
          <a:lstStyle/>
          <a:p>
            <a:pPr algn="ctr"/>
            <a:r>
              <a:rPr lang="nb-NO" sz="4400" dirty="0">
                <a:solidFill>
                  <a:schemeClr val="bg1"/>
                </a:solidFill>
                <a:latin typeface="Century Gothic" panose="020B0502020202020204" pitchFamily="34" charset="0"/>
              </a:rPr>
              <a:t>SYNERGIER OG KONFLIKTER </a:t>
            </a:r>
          </a:p>
          <a:p>
            <a:pPr algn="ctr"/>
            <a:endParaRPr lang="nb-NO" sz="800" dirty="0">
              <a:solidFill>
                <a:schemeClr val="bg1"/>
              </a:solidFill>
              <a:latin typeface="Century Gothic" panose="020B0502020202020204" pitchFamily="34" charset="0"/>
            </a:endParaRPr>
          </a:p>
          <a:p>
            <a:pPr algn="ctr"/>
            <a:r>
              <a:rPr lang="nb-NO" sz="2400" dirty="0">
                <a:solidFill>
                  <a:schemeClr val="bg1"/>
                </a:solidFill>
                <a:latin typeface="Century Gothic" panose="020B0502020202020204" pitchFamily="34" charset="0"/>
              </a:rPr>
              <a:t>I LOKALT MILJØ- OG KLIMAARBEID</a:t>
            </a:r>
            <a:endParaRPr lang="nb-NO" sz="4000" dirty="0">
              <a:solidFill>
                <a:schemeClr val="bg1"/>
              </a:solidFill>
              <a:latin typeface="Century Gothic" panose="020B0502020202020204" pitchFamily="34" charset="0"/>
            </a:endParaRPr>
          </a:p>
        </p:txBody>
      </p:sp>
      <p:pic>
        <p:nvPicPr>
          <p:cNvPr id="7" name="Picture 2" descr="KS - KS">
            <a:extLst>
              <a:ext uri="{FF2B5EF4-FFF2-40B4-BE49-F238E27FC236}">
                <a16:creationId xmlns:a16="http://schemas.microsoft.com/office/drawing/2014/main" id="{B94BF58D-AC17-7CE4-5FA2-20EE481FAA0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76014" y="9265062"/>
            <a:ext cx="1820566" cy="904558"/>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D2C0CA42-3781-E912-374E-74FC55C5BB13}"/>
              </a:ext>
            </a:extLst>
          </p:cNvPr>
          <p:cNvSpPr txBox="1">
            <a:spLocks/>
          </p:cNvSpPr>
          <p:nvPr/>
        </p:nvSpPr>
        <p:spPr>
          <a:xfrm>
            <a:off x="2919534" y="2476456"/>
            <a:ext cx="6090461" cy="11672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b-NO" sz="2000" dirty="0">
                <a:solidFill>
                  <a:schemeClr val="bg1"/>
                </a:solidFill>
              </a:rPr>
              <a:t>Positive og negative samspillseffekter mellom:</a:t>
            </a:r>
          </a:p>
        </p:txBody>
      </p:sp>
      <p:grpSp>
        <p:nvGrpSpPr>
          <p:cNvPr id="4" name="Gruppe 3">
            <a:extLst>
              <a:ext uri="{FF2B5EF4-FFF2-40B4-BE49-F238E27FC236}">
                <a16:creationId xmlns:a16="http://schemas.microsoft.com/office/drawing/2014/main" id="{D96C57B0-6C9D-093F-DB0D-3DF6CC68EDF2}"/>
              </a:ext>
            </a:extLst>
          </p:cNvPr>
          <p:cNvGrpSpPr/>
          <p:nvPr/>
        </p:nvGrpSpPr>
        <p:grpSpPr>
          <a:xfrm>
            <a:off x="2641037" y="4127961"/>
            <a:ext cx="6647454" cy="1709549"/>
            <a:chOff x="2663621" y="3720337"/>
            <a:chExt cx="6647454" cy="1709549"/>
          </a:xfrm>
        </p:grpSpPr>
        <p:sp>
          <p:nvSpPr>
            <p:cNvPr id="3" name="Ellipse 2">
              <a:extLst>
                <a:ext uri="{FF2B5EF4-FFF2-40B4-BE49-F238E27FC236}">
                  <a16:creationId xmlns:a16="http://schemas.microsoft.com/office/drawing/2014/main" id="{278D04E7-D15B-F7E2-D040-90DEE9997ACA}"/>
                </a:ext>
              </a:extLst>
            </p:cNvPr>
            <p:cNvSpPr/>
            <p:nvPr/>
          </p:nvSpPr>
          <p:spPr>
            <a:xfrm>
              <a:off x="4391551" y="3797165"/>
              <a:ext cx="1558911" cy="1535743"/>
            </a:xfrm>
            <a:prstGeom prst="ellipse">
              <a:avLst/>
            </a:prstGeom>
            <a:solidFill>
              <a:srgbClr val="BDD7EE">
                <a:alpha val="96863"/>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Ellipse 17">
              <a:extLst>
                <a:ext uri="{FF2B5EF4-FFF2-40B4-BE49-F238E27FC236}">
                  <a16:creationId xmlns:a16="http://schemas.microsoft.com/office/drawing/2014/main" id="{17FBAAFE-DB1A-CD42-C2E0-7683D16C71F0}"/>
                </a:ext>
              </a:extLst>
            </p:cNvPr>
            <p:cNvSpPr/>
            <p:nvPr/>
          </p:nvSpPr>
          <p:spPr>
            <a:xfrm>
              <a:off x="6062640" y="3739462"/>
              <a:ext cx="1558911" cy="1535743"/>
            </a:xfrm>
            <a:prstGeom prst="ellipse">
              <a:avLst/>
            </a:prstGeom>
            <a:solidFill>
              <a:srgbClr val="BDD7EE">
                <a:alpha val="96863"/>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Ellipse 18">
              <a:extLst>
                <a:ext uri="{FF2B5EF4-FFF2-40B4-BE49-F238E27FC236}">
                  <a16:creationId xmlns:a16="http://schemas.microsoft.com/office/drawing/2014/main" id="{C84B237D-5EE1-AF49-7913-9DD10608A99F}"/>
                </a:ext>
              </a:extLst>
            </p:cNvPr>
            <p:cNvSpPr/>
            <p:nvPr/>
          </p:nvSpPr>
          <p:spPr>
            <a:xfrm>
              <a:off x="7752164" y="3720337"/>
              <a:ext cx="1558911" cy="1535743"/>
            </a:xfrm>
            <a:prstGeom prst="ellipse">
              <a:avLst/>
            </a:prstGeom>
            <a:solidFill>
              <a:srgbClr val="BDD7EE">
                <a:alpha val="96863"/>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Ellipse 19">
              <a:extLst>
                <a:ext uri="{FF2B5EF4-FFF2-40B4-BE49-F238E27FC236}">
                  <a16:creationId xmlns:a16="http://schemas.microsoft.com/office/drawing/2014/main" id="{1A040606-77A8-3030-F4F2-008DEEF0C1F7}"/>
                </a:ext>
              </a:extLst>
            </p:cNvPr>
            <p:cNvSpPr/>
            <p:nvPr/>
          </p:nvSpPr>
          <p:spPr>
            <a:xfrm>
              <a:off x="2744358" y="3805511"/>
              <a:ext cx="1558911" cy="1535743"/>
            </a:xfrm>
            <a:prstGeom prst="ellipse">
              <a:avLst/>
            </a:prstGeom>
            <a:solidFill>
              <a:srgbClr val="BDD7EE">
                <a:alpha val="96863"/>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kstSylinder 20">
              <a:extLst>
                <a:ext uri="{FF2B5EF4-FFF2-40B4-BE49-F238E27FC236}">
                  <a16:creationId xmlns:a16="http://schemas.microsoft.com/office/drawing/2014/main" id="{3D83BF76-794A-C557-62AB-95CC0938575F}"/>
                </a:ext>
              </a:extLst>
            </p:cNvPr>
            <p:cNvSpPr txBox="1"/>
            <p:nvPr/>
          </p:nvSpPr>
          <p:spPr>
            <a:xfrm>
              <a:off x="2663621" y="4660445"/>
              <a:ext cx="1742733" cy="769441"/>
            </a:xfrm>
            <a:prstGeom prst="rect">
              <a:avLst/>
            </a:prstGeom>
            <a:noFill/>
          </p:spPr>
          <p:txBody>
            <a:bodyPr wrap="square">
              <a:spAutoFit/>
            </a:bodyPr>
            <a:lstStyle/>
            <a:p>
              <a:pPr algn="ctr"/>
              <a:r>
                <a:rPr lang="nb-NO" sz="1100" b="1" dirty="0">
                  <a:solidFill>
                    <a:srgbClr val="1F3867"/>
                  </a:solidFill>
                  <a:latin typeface="Calibri" panose="020F0502020204030204" pitchFamily="34" charset="0"/>
                  <a:cs typeface="Calibri" panose="020F0502020204030204" pitchFamily="34" charset="0"/>
                </a:rPr>
                <a:t>Reduksjon av </a:t>
              </a:r>
            </a:p>
            <a:p>
              <a:pPr algn="ctr"/>
              <a:r>
                <a:rPr lang="nb-NO" sz="1100" b="1" dirty="0">
                  <a:solidFill>
                    <a:srgbClr val="1F3867"/>
                  </a:solidFill>
                  <a:latin typeface="Calibri" panose="020F0502020204030204" pitchFamily="34" charset="0"/>
                  <a:cs typeface="Calibri" panose="020F0502020204030204" pitchFamily="34" charset="0"/>
                </a:rPr>
                <a:t>klimagass-</a:t>
              </a:r>
            </a:p>
            <a:p>
              <a:pPr algn="ctr"/>
              <a:r>
                <a:rPr lang="nb-NO" sz="1100" b="1" dirty="0">
                  <a:solidFill>
                    <a:srgbClr val="1F3867"/>
                  </a:solidFill>
                  <a:latin typeface="Calibri" panose="020F0502020204030204" pitchFamily="34" charset="0"/>
                  <a:cs typeface="Calibri" panose="020F0502020204030204" pitchFamily="34" charset="0"/>
                </a:rPr>
                <a:t>utslipp</a:t>
              </a:r>
            </a:p>
            <a:p>
              <a:pPr algn="ctr"/>
              <a:endParaRPr lang="nb-NO" sz="1100" b="1" dirty="0">
                <a:solidFill>
                  <a:srgbClr val="1F3867"/>
                </a:solidFill>
                <a:latin typeface="Calibri" panose="020F0502020204030204" pitchFamily="34" charset="0"/>
                <a:cs typeface="Calibri" panose="020F0502020204030204" pitchFamily="34" charset="0"/>
              </a:endParaRPr>
            </a:p>
          </p:txBody>
        </p:sp>
        <p:sp>
          <p:nvSpPr>
            <p:cNvPr id="22" name="TekstSylinder 21">
              <a:extLst>
                <a:ext uri="{FF2B5EF4-FFF2-40B4-BE49-F238E27FC236}">
                  <a16:creationId xmlns:a16="http://schemas.microsoft.com/office/drawing/2014/main" id="{2FC384F6-B557-34D0-D819-8704A5D53067}"/>
                </a:ext>
              </a:extLst>
            </p:cNvPr>
            <p:cNvSpPr txBox="1"/>
            <p:nvPr/>
          </p:nvSpPr>
          <p:spPr>
            <a:xfrm>
              <a:off x="4382632" y="4634627"/>
              <a:ext cx="1576087" cy="600164"/>
            </a:xfrm>
            <a:prstGeom prst="rect">
              <a:avLst/>
            </a:prstGeom>
            <a:noFill/>
          </p:spPr>
          <p:txBody>
            <a:bodyPr wrap="square">
              <a:spAutoFit/>
            </a:bodyPr>
            <a:lstStyle/>
            <a:p>
              <a:pPr algn="ctr"/>
              <a:r>
                <a:rPr lang="nb-NO" sz="1100" b="1" dirty="0">
                  <a:solidFill>
                    <a:srgbClr val="1F3867"/>
                  </a:solidFill>
                  <a:latin typeface="Calibri" panose="020F0502020204030204" pitchFamily="34" charset="0"/>
                  <a:cs typeface="Calibri" panose="020F0502020204030204" pitchFamily="34" charset="0"/>
                </a:rPr>
                <a:t>Klimatilpasning</a:t>
              </a:r>
            </a:p>
            <a:p>
              <a:pPr algn="ctr"/>
              <a:endParaRPr lang="nb-NO" sz="1100" b="1" dirty="0">
                <a:solidFill>
                  <a:srgbClr val="1F3867"/>
                </a:solidFill>
                <a:latin typeface="Calibri" panose="020F0502020204030204" pitchFamily="34" charset="0"/>
                <a:cs typeface="Calibri" panose="020F0502020204030204" pitchFamily="34" charset="0"/>
              </a:endParaRPr>
            </a:p>
            <a:p>
              <a:pPr algn="ctr"/>
              <a:endParaRPr lang="nb-NO" sz="1100" b="1" dirty="0">
                <a:solidFill>
                  <a:srgbClr val="1F3867"/>
                </a:solidFill>
                <a:latin typeface="Calibri" panose="020F0502020204030204" pitchFamily="34" charset="0"/>
                <a:cs typeface="Calibri" panose="020F0502020204030204" pitchFamily="34" charset="0"/>
              </a:endParaRPr>
            </a:p>
          </p:txBody>
        </p:sp>
        <p:sp>
          <p:nvSpPr>
            <p:cNvPr id="23" name="TekstSylinder 22">
              <a:extLst>
                <a:ext uri="{FF2B5EF4-FFF2-40B4-BE49-F238E27FC236}">
                  <a16:creationId xmlns:a16="http://schemas.microsoft.com/office/drawing/2014/main" id="{37CFA97B-9BDD-0083-80DF-0D3F75A04233}"/>
                </a:ext>
              </a:extLst>
            </p:cNvPr>
            <p:cNvSpPr txBox="1"/>
            <p:nvPr/>
          </p:nvSpPr>
          <p:spPr>
            <a:xfrm>
              <a:off x="8012722" y="4621147"/>
              <a:ext cx="1063245" cy="430887"/>
            </a:xfrm>
            <a:prstGeom prst="rect">
              <a:avLst/>
            </a:prstGeom>
            <a:noFill/>
          </p:spPr>
          <p:txBody>
            <a:bodyPr wrap="square">
              <a:spAutoFit/>
            </a:bodyPr>
            <a:lstStyle/>
            <a:p>
              <a:pPr algn="ctr"/>
              <a:r>
                <a:rPr lang="nb-NO" sz="1100" b="1" dirty="0">
                  <a:solidFill>
                    <a:srgbClr val="1F3867"/>
                  </a:solidFill>
                  <a:latin typeface="Calibri" panose="020F0502020204030204" pitchFamily="34" charset="0"/>
                  <a:cs typeface="Calibri" panose="020F0502020204030204" pitchFamily="34" charset="0"/>
                </a:rPr>
                <a:t>Energi-omstilling</a:t>
              </a:r>
            </a:p>
          </p:txBody>
        </p:sp>
        <p:sp>
          <p:nvSpPr>
            <p:cNvPr id="24" name="TekstSylinder 23">
              <a:extLst>
                <a:ext uri="{FF2B5EF4-FFF2-40B4-BE49-F238E27FC236}">
                  <a16:creationId xmlns:a16="http://schemas.microsoft.com/office/drawing/2014/main" id="{649B7EDF-C2EB-953D-7040-9AFD87ECFD96}"/>
                </a:ext>
              </a:extLst>
            </p:cNvPr>
            <p:cNvSpPr txBox="1"/>
            <p:nvPr/>
          </p:nvSpPr>
          <p:spPr>
            <a:xfrm>
              <a:off x="6241411" y="4603753"/>
              <a:ext cx="1311461" cy="430887"/>
            </a:xfrm>
            <a:prstGeom prst="rect">
              <a:avLst/>
            </a:prstGeom>
            <a:noFill/>
          </p:spPr>
          <p:txBody>
            <a:bodyPr wrap="square">
              <a:spAutoFit/>
            </a:bodyPr>
            <a:lstStyle/>
            <a:p>
              <a:pPr algn="ctr"/>
              <a:r>
                <a:rPr lang="nb-NO" sz="1100" b="1" dirty="0">
                  <a:solidFill>
                    <a:srgbClr val="1F3867"/>
                  </a:solidFill>
                  <a:latin typeface="Calibri" panose="020F0502020204030204" pitchFamily="34" charset="0"/>
                  <a:cs typeface="Calibri" panose="020F0502020204030204" pitchFamily="34" charset="0"/>
                </a:rPr>
                <a:t>Bevaring av biologisk mangfold</a:t>
              </a:r>
            </a:p>
          </p:txBody>
        </p:sp>
        <p:pic>
          <p:nvPicPr>
            <p:cNvPr id="25" name="Bilde 24" descr="Et bilde som inneholder bue&#10;&#10;Automatisk generert beskrivelse">
              <a:extLst>
                <a:ext uri="{FF2B5EF4-FFF2-40B4-BE49-F238E27FC236}">
                  <a16:creationId xmlns:a16="http://schemas.microsoft.com/office/drawing/2014/main" id="{EFAEDD08-F731-B20A-836D-E92CB68DD6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1058" y="3819271"/>
              <a:ext cx="826930" cy="826930"/>
            </a:xfrm>
            <a:prstGeom prst="rect">
              <a:avLst/>
            </a:prstGeom>
          </p:spPr>
        </p:pic>
        <p:pic>
          <p:nvPicPr>
            <p:cNvPr id="26" name="Bilde 25">
              <a:extLst>
                <a:ext uri="{FF2B5EF4-FFF2-40B4-BE49-F238E27FC236}">
                  <a16:creationId xmlns:a16="http://schemas.microsoft.com/office/drawing/2014/main" id="{8875833B-21A2-76C4-1E2D-E862D09DA1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07228" y="3899854"/>
              <a:ext cx="789188" cy="803033"/>
            </a:xfrm>
            <a:prstGeom prst="rect">
              <a:avLst/>
            </a:prstGeom>
          </p:spPr>
        </p:pic>
        <p:pic>
          <p:nvPicPr>
            <p:cNvPr id="27" name="Bilde 26">
              <a:extLst>
                <a:ext uri="{FF2B5EF4-FFF2-40B4-BE49-F238E27FC236}">
                  <a16:creationId xmlns:a16="http://schemas.microsoft.com/office/drawing/2014/main" id="{019FAB0B-5851-24FE-E12B-462AFBFE9F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02359" y="3857014"/>
              <a:ext cx="789188" cy="789188"/>
            </a:xfrm>
            <a:prstGeom prst="rect">
              <a:avLst/>
            </a:prstGeom>
          </p:spPr>
        </p:pic>
        <p:pic>
          <p:nvPicPr>
            <p:cNvPr id="28" name="Bilde 27">
              <a:extLst>
                <a:ext uri="{FF2B5EF4-FFF2-40B4-BE49-F238E27FC236}">
                  <a16:creationId xmlns:a16="http://schemas.microsoft.com/office/drawing/2014/main" id="{7799C02D-3B87-7096-8247-C99E7ABDD69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82640" y="3883943"/>
              <a:ext cx="719398" cy="719398"/>
            </a:xfrm>
            <a:prstGeom prst="rect">
              <a:avLst/>
            </a:prstGeom>
          </p:spPr>
        </p:pic>
      </p:grpSp>
    </p:spTree>
    <p:extLst>
      <p:ext uri="{BB962C8B-B14F-4D97-AF65-F5344CB8AC3E}">
        <p14:creationId xmlns:p14="http://schemas.microsoft.com/office/powerpoint/2010/main" val="1983768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8E41E-BC26-DABC-49AE-9F906836DAD4}"/>
              </a:ext>
            </a:extLst>
          </p:cNvPr>
          <p:cNvSpPr>
            <a:spLocks noGrp="1"/>
          </p:cNvSpPr>
          <p:nvPr>
            <p:ph type="title"/>
          </p:nvPr>
        </p:nvSpPr>
        <p:spPr>
          <a:xfrm>
            <a:off x="838200" y="365125"/>
            <a:ext cx="10515600" cy="1325563"/>
          </a:xfrm>
        </p:spPr>
        <p:txBody>
          <a:bodyPr/>
          <a:lstStyle/>
          <a:p>
            <a:r>
              <a:rPr lang="nb-NO" dirty="0"/>
              <a:t>Tilrettelegge for sykkel og gange</a:t>
            </a:r>
          </a:p>
        </p:txBody>
      </p:sp>
      <p:sp>
        <p:nvSpPr>
          <p:cNvPr id="4" name="TekstSylinder 3">
            <a:extLst>
              <a:ext uri="{FF2B5EF4-FFF2-40B4-BE49-F238E27FC236}">
                <a16:creationId xmlns:a16="http://schemas.microsoft.com/office/drawing/2014/main" id="{64D9D6B5-EBC2-C9BF-4A60-AEE286B6E675}"/>
              </a:ext>
            </a:extLst>
          </p:cNvPr>
          <p:cNvSpPr txBox="1"/>
          <p:nvPr/>
        </p:nvSpPr>
        <p:spPr>
          <a:xfrm>
            <a:off x="6138400" y="2305615"/>
            <a:ext cx="4372761" cy="1323439"/>
          </a:xfrm>
          <a:prstGeom prst="rect">
            <a:avLst/>
          </a:prstGeom>
          <a:noFill/>
        </p:spPr>
        <p:txBody>
          <a:bodyPr wrap="square">
            <a:spAutoFit/>
          </a:bodyPr>
          <a:lstStyle/>
          <a:p>
            <a:pPr marL="285750" indent="-285750">
              <a:buFont typeface="Arial" panose="020B0604020202020204" pitchFamily="34" charset="0"/>
              <a:buChar char="•"/>
            </a:pPr>
            <a:r>
              <a:rPr lang="nb-NO" sz="2000" dirty="0">
                <a:effectLst/>
              </a:rPr>
              <a:t>Store positive samspillseffekter. </a:t>
            </a:r>
          </a:p>
          <a:p>
            <a:pPr marL="285750" indent="-285750">
              <a:buFont typeface="Arial" panose="020B0604020202020204" pitchFamily="34" charset="0"/>
              <a:buChar char="•"/>
            </a:pPr>
            <a:endParaRPr lang="nb-NO" sz="2000" dirty="0"/>
          </a:p>
          <a:p>
            <a:pPr marL="285750" indent="-285750">
              <a:buFont typeface="Arial" panose="020B0604020202020204" pitchFamily="34" charset="0"/>
              <a:buChar char="•"/>
            </a:pPr>
            <a:r>
              <a:rPr lang="nb-NO" sz="2000" dirty="0">
                <a:effectLst/>
              </a:rPr>
              <a:t>Kan frigjøre areal til blågrønne strukturer og redusere bilbruk.</a:t>
            </a:r>
          </a:p>
        </p:txBody>
      </p:sp>
      <p:pic>
        <p:nvPicPr>
          <p:cNvPr id="8" name="Bilde 7">
            <a:extLst>
              <a:ext uri="{FF2B5EF4-FFF2-40B4-BE49-F238E27FC236}">
                <a16:creationId xmlns:a16="http://schemas.microsoft.com/office/drawing/2014/main" id="{1F051267-5AC3-1257-4AE1-EA13D5B58D19}"/>
              </a:ext>
            </a:extLst>
          </p:cNvPr>
          <p:cNvPicPr>
            <a:picLocks noChangeAspect="1"/>
          </p:cNvPicPr>
          <p:nvPr/>
        </p:nvPicPr>
        <p:blipFill>
          <a:blip r:embed="rId3"/>
          <a:stretch>
            <a:fillRect/>
          </a:stretch>
        </p:blipFill>
        <p:spPr>
          <a:xfrm>
            <a:off x="1860878" y="1832478"/>
            <a:ext cx="3653899" cy="3653899"/>
          </a:xfrm>
          <a:prstGeom prst="rect">
            <a:avLst/>
          </a:prstGeom>
        </p:spPr>
      </p:pic>
      <p:sp>
        <p:nvSpPr>
          <p:cNvPr id="10" name="TekstSylinder 9">
            <a:extLst>
              <a:ext uri="{FF2B5EF4-FFF2-40B4-BE49-F238E27FC236}">
                <a16:creationId xmlns:a16="http://schemas.microsoft.com/office/drawing/2014/main" id="{1ABDF01D-74A1-ACC7-38DB-79F05A6299DA}"/>
              </a:ext>
            </a:extLst>
          </p:cNvPr>
          <p:cNvSpPr txBox="1"/>
          <p:nvPr/>
        </p:nvSpPr>
        <p:spPr>
          <a:xfrm>
            <a:off x="6614370" y="9375933"/>
            <a:ext cx="3231312" cy="1846659"/>
          </a:xfrm>
          <a:prstGeom prst="rect">
            <a:avLst/>
          </a:prstGeom>
          <a:noFill/>
        </p:spPr>
        <p:txBody>
          <a:bodyPr wrap="square">
            <a:spAutoFit/>
          </a:bodyPr>
          <a:lstStyle/>
          <a:p>
            <a:r>
              <a:rPr lang="nb-NO" sz="1600" b="1" dirty="0"/>
              <a:t>Bevaring av myr og annen våtmark </a:t>
            </a:r>
          </a:p>
          <a:p>
            <a:pPr marL="285750" indent="-285750">
              <a:buFont typeface="Arial" panose="020B0604020202020204" pitchFamily="34" charset="0"/>
              <a:buChar char="•"/>
            </a:pPr>
            <a:r>
              <a:rPr lang="nb-NO" sz="1400" dirty="0"/>
              <a:t>Våtmarksområder gir positivt samspill mellom biologisk mangfold, klimatilpasning og karbonbinding.</a:t>
            </a:r>
          </a:p>
          <a:p>
            <a:pPr marL="285750" indent="-285750">
              <a:buFont typeface="Arial" panose="020B0604020202020204" pitchFamily="34" charset="0"/>
              <a:buChar char="•"/>
            </a:pPr>
            <a:r>
              <a:rPr lang="nb-NO" sz="1400" dirty="0"/>
              <a:t>Å bygge ned eller drenere f.eks. myr gjør at karbonlagringen og det biologiske mangfoldet blir svekket/ tapt, og sårbarheten for flom øker. </a:t>
            </a:r>
            <a:endParaRPr lang="nb-NO" sz="1400" dirty="0">
              <a:effectLst/>
            </a:endParaRPr>
          </a:p>
        </p:txBody>
      </p:sp>
      <p:sp>
        <p:nvSpPr>
          <p:cNvPr id="11" name="Rektangel 10">
            <a:extLst>
              <a:ext uri="{FF2B5EF4-FFF2-40B4-BE49-F238E27FC236}">
                <a16:creationId xmlns:a16="http://schemas.microsoft.com/office/drawing/2014/main" id="{B73EF1CD-0F9F-F713-F35A-539F1E56D7DA}"/>
              </a:ext>
            </a:extLst>
          </p:cNvPr>
          <p:cNvSpPr/>
          <p:nvPr/>
        </p:nvSpPr>
        <p:spPr>
          <a:xfrm>
            <a:off x="7482775" y="11318267"/>
            <a:ext cx="1684468" cy="2934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b="1" i="1" dirty="0">
                <a:solidFill>
                  <a:srgbClr val="196513"/>
                </a:solidFill>
              </a:rPr>
              <a:t>«Vinn-vinn-vinn-effekt»</a:t>
            </a:r>
          </a:p>
        </p:txBody>
      </p:sp>
      <p:sp>
        <p:nvSpPr>
          <p:cNvPr id="13" name="Plassholder for lysbildenummer 12">
            <a:extLst>
              <a:ext uri="{FF2B5EF4-FFF2-40B4-BE49-F238E27FC236}">
                <a16:creationId xmlns:a16="http://schemas.microsoft.com/office/drawing/2014/main" id="{11973F0F-5B0C-1147-6074-8D226BFFAFF2}"/>
              </a:ext>
            </a:extLst>
          </p:cNvPr>
          <p:cNvSpPr>
            <a:spLocks noGrp="1"/>
          </p:cNvSpPr>
          <p:nvPr>
            <p:ph type="sldNum" sz="quarter" idx="12"/>
          </p:nvPr>
        </p:nvSpPr>
        <p:spPr/>
        <p:txBody>
          <a:bodyPr/>
          <a:lstStyle/>
          <a:p>
            <a:fld id="{7973F928-CFD2-6946-A870-75D4BACAEBF8}" type="slidenum">
              <a:rPr lang="nb-NO" smtClean="0"/>
              <a:t>10</a:t>
            </a:fld>
            <a:endParaRPr lang="nb-NO"/>
          </a:p>
        </p:txBody>
      </p:sp>
    </p:spTree>
    <p:extLst>
      <p:ext uri="{BB962C8B-B14F-4D97-AF65-F5344CB8AC3E}">
        <p14:creationId xmlns:p14="http://schemas.microsoft.com/office/powerpoint/2010/main" val="374959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8E41E-BC26-DABC-49AE-9F906836DAD4}"/>
              </a:ext>
            </a:extLst>
          </p:cNvPr>
          <p:cNvSpPr>
            <a:spLocks noGrp="1"/>
          </p:cNvSpPr>
          <p:nvPr>
            <p:ph type="title"/>
          </p:nvPr>
        </p:nvSpPr>
        <p:spPr>
          <a:xfrm>
            <a:off x="838200" y="365125"/>
            <a:ext cx="10515600" cy="1325563"/>
          </a:xfrm>
        </p:spPr>
        <p:txBody>
          <a:bodyPr/>
          <a:lstStyle/>
          <a:p>
            <a:r>
              <a:rPr lang="nb-NO" dirty="0"/>
              <a:t>Bevare myr og annen våtmark </a:t>
            </a:r>
          </a:p>
        </p:txBody>
      </p:sp>
      <p:sp>
        <p:nvSpPr>
          <p:cNvPr id="4" name="TekstSylinder 3">
            <a:extLst>
              <a:ext uri="{FF2B5EF4-FFF2-40B4-BE49-F238E27FC236}">
                <a16:creationId xmlns:a16="http://schemas.microsoft.com/office/drawing/2014/main" id="{64D9D6B5-EBC2-C9BF-4A60-AEE286B6E675}"/>
              </a:ext>
            </a:extLst>
          </p:cNvPr>
          <p:cNvSpPr txBox="1"/>
          <p:nvPr/>
        </p:nvSpPr>
        <p:spPr>
          <a:xfrm>
            <a:off x="5922241" y="2677163"/>
            <a:ext cx="4260446" cy="2246769"/>
          </a:xfrm>
          <a:prstGeom prst="rect">
            <a:avLst/>
          </a:prstGeom>
          <a:noFill/>
        </p:spPr>
        <p:txBody>
          <a:bodyPr wrap="square">
            <a:spAutoFit/>
          </a:bodyPr>
          <a:lstStyle/>
          <a:p>
            <a:pPr marL="285750" indent="-285750">
              <a:buFont typeface="Arial" panose="020B0604020202020204" pitchFamily="34" charset="0"/>
              <a:buChar char="•"/>
            </a:pPr>
            <a:r>
              <a:rPr lang="nb-NO" sz="2000" dirty="0"/>
              <a:t>Positivt samspill mellom biologisk mangfold, klimatilpasning og karbonbinding.</a:t>
            </a:r>
          </a:p>
          <a:p>
            <a:pPr marL="285750" indent="-285750">
              <a:buFont typeface="Arial" panose="020B0604020202020204" pitchFamily="34" charset="0"/>
              <a:buChar char="•"/>
            </a:pPr>
            <a:endParaRPr lang="nb-NO" sz="2000" dirty="0"/>
          </a:p>
          <a:p>
            <a:pPr marL="285750" indent="-285750">
              <a:buFont typeface="Arial" panose="020B0604020202020204" pitchFamily="34" charset="0"/>
              <a:buChar char="•"/>
            </a:pPr>
            <a:r>
              <a:rPr lang="nb-NO" sz="2000" dirty="0"/>
              <a:t>Ivaretar karbonlagring og leveområder for planter og dyr, og opprettholder robusthet mot flom.</a:t>
            </a:r>
            <a:endParaRPr lang="nb-NO" sz="2000" dirty="0">
              <a:effectLst/>
            </a:endParaRPr>
          </a:p>
        </p:txBody>
      </p:sp>
      <p:pic>
        <p:nvPicPr>
          <p:cNvPr id="12" name="Bilde 11">
            <a:extLst>
              <a:ext uri="{FF2B5EF4-FFF2-40B4-BE49-F238E27FC236}">
                <a16:creationId xmlns:a16="http://schemas.microsoft.com/office/drawing/2014/main" id="{2B501940-DC05-9A3A-A39F-514EB17E5731}"/>
              </a:ext>
            </a:extLst>
          </p:cNvPr>
          <p:cNvPicPr>
            <a:picLocks noChangeAspect="1"/>
          </p:cNvPicPr>
          <p:nvPr/>
        </p:nvPicPr>
        <p:blipFill>
          <a:blip r:embed="rId3"/>
          <a:stretch>
            <a:fillRect/>
          </a:stretch>
        </p:blipFill>
        <p:spPr>
          <a:xfrm>
            <a:off x="1588107" y="1774621"/>
            <a:ext cx="3476272" cy="3476272"/>
          </a:xfrm>
          <a:prstGeom prst="rect">
            <a:avLst/>
          </a:prstGeom>
        </p:spPr>
      </p:pic>
      <p:sp>
        <p:nvSpPr>
          <p:cNvPr id="13" name="Plassholder for lysbildenummer 12">
            <a:extLst>
              <a:ext uri="{FF2B5EF4-FFF2-40B4-BE49-F238E27FC236}">
                <a16:creationId xmlns:a16="http://schemas.microsoft.com/office/drawing/2014/main" id="{F8DD7C9C-94E7-DE58-0EA3-403EAE4D4965}"/>
              </a:ext>
            </a:extLst>
          </p:cNvPr>
          <p:cNvSpPr>
            <a:spLocks noGrp="1"/>
          </p:cNvSpPr>
          <p:nvPr>
            <p:ph type="sldNum" sz="quarter" idx="12"/>
          </p:nvPr>
        </p:nvSpPr>
        <p:spPr/>
        <p:txBody>
          <a:bodyPr/>
          <a:lstStyle/>
          <a:p>
            <a:fld id="{7973F928-CFD2-6946-A870-75D4BACAEBF8}" type="slidenum">
              <a:rPr lang="nb-NO" smtClean="0"/>
              <a:t>11</a:t>
            </a:fld>
            <a:endParaRPr lang="nb-NO"/>
          </a:p>
        </p:txBody>
      </p:sp>
    </p:spTree>
    <p:extLst>
      <p:ext uri="{BB962C8B-B14F-4D97-AF65-F5344CB8AC3E}">
        <p14:creationId xmlns:p14="http://schemas.microsoft.com/office/powerpoint/2010/main" val="1138921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BEC3"/>
        </a:solidFill>
        <a:effectLst/>
      </p:bgPr>
    </p:bg>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17B62143-B61B-0212-7610-15CEC999E4FF}"/>
              </a:ext>
            </a:extLst>
          </p:cNvPr>
          <p:cNvSpPr>
            <a:spLocks noGrp="1"/>
          </p:cNvSpPr>
          <p:nvPr>
            <p:ph type="title"/>
          </p:nvPr>
        </p:nvSpPr>
        <p:spPr>
          <a:xfrm>
            <a:off x="944218" y="2766218"/>
            <a:ext cx="10515600" cy="1325563"/>
          </a:xfrm>
        </p:spPr>
        <p:txBody>
          <a:bodyPr/>
          <a:lstStyle/>
          <a:p>
            <a:pPr algn="ctr"/>
            <a:r>
              <a:rPr lang="nb-NO" dirty="0"/>
              <a:t>Eksempler på tiltak som kan gi </a:t>
            </a:r>
            <a:br>
              <a:rPr lang="nb-NO" dirty="0"/>
            </a:br>
            <a:r>
              <a:rPr lang="nb-NO" dirty="0"/>
              <a:t>negativt samspill</a:t>
            </a:r>
          </a:p>
        </p:txBody>
      </p:sp>
      <p:sp>
        <p:nvSpPr>
          <p:cNvPr id="3" name="Plassholder for lysbildenummer 2">
            <a:extLst>
              <a:ext uri="{FF2B5EF4-FFF2-40B4-BE49-F238E27FC236}">
                <a16:creationId xmlns:a16="http://schemas.microsoft.com/office/drawing/2014/main" id="{20CA069A-FD7B-70F6-03B6-655005BD4C87}"/>
              </a:ext>
            </a:extLst>
          </p:cNvPr>
          <p:cNvSpPr>
            <a:spLocks noGrp="1"/>
          </p:cNvSpPr>
          <p:nvPr>
            <p:ph type="sldNum" sz="quarter" idx="12"/>
          </p:nvPr>
        </p:nvSpPr>
        <p:spPr/>
        <p:txBody>
          <a:bodyPr/>
          <a:lstStyle/>
          <a:p>
            <a:fld id="{7973F928-CFD2-6946-A870-75D4BACAEBF8}" type="slidenum">
              <a:rPr lang="nb-NO" smtClean="0"/>
              <a:t>12</a:t>
            </a:fld>
            <a:endParaRPr lang="nb-NO"/>
          </a:p>
        </p:txBody>
      </p:sp>
    </p:spTree>
    <p:extLst>
      <p:ext uri="{BB962C8B-B14F-4D97-AF65-F5344CB8AC3E}">
        <p14:creationId xmlns:p14="http://schemas.microsoft.com/office/powerpoint/2010/main" val="1123143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8E41E-BC26-DABC-49AE-9F906836DAD4}"/>
              </a:ext>
            </a:extLst>
          </p:cNvPr>
          <p:cNvSpPr>
            <a:spLocks noGrp="1"/>
          </p:cNvSpPr>
          <p:nvPr>
            <p:ph type="title"/>
          </p:nvPr>
        </p:nvSpPr>
        <p:spPr>
          <a:xfrm>
            <a:off x="838200" y="365125"/>
            <a:ext cx="10515600" cy="1325563"/>
          </a:xfrm>
        </p:spPr>
        <p:txBody>
          <a:bodyPr/>
          <a:lstStyle/>
          <a:p>
            <a:r>
              <a:rPr lang="nb-NO" dirty="0"/>
              <a:t>Fortette byer og tettsteder</a:t>
            </a:r>
          </a:p>
        </p:txBody>
      </p:sp>
      <p:sp>
        <p:nvSpPr>
          <p:cNvPr id="4" name="TekstSylinder 3">
            <a:extLst>
              <a:ext uri="{FF2B5EF4-FFF2-40B4-BE49-F238E27FC236}">
                <a16:creationId xmlns:a16="http://schemas.microsoft.com/office/drawing/2014/main" id="{64D9D6B5-EBC2-C9BF-4A60-AEE286B6E675}"/>
              </a:ext>
            </a:extLst>
          </p:cNvPr>
          <p:cNvSpPr txBox="1"/>
          <p:nvPr/>
        </p:nvSpPr>
        <p:spPr>
          <a:xfrm>
            <a:off x="5987838" y="2213519"/>
            <a:ext cx="5174147" cy="1938992"/>
          </a:xfrm>
          <a:prstGeom prst="rect">
            <a:avLst/>
          </a:prstGeom>
          <a:noFill/>
        </p:spPr>
        <p:txBody>
          <a:bodyPr wrap="square">
            <a:spAutoFit/>
          </a:bodyPr>
          <a:lstStyle/>
          <a:p>
            <a:pPr marL="342900" indent="-342900">
              <a:buFont typeface="Arial" panose="020B0604020202020204" pitchFamily="34" charset="0"/>
              <a:buChar char="•"/>
            </a:pPr>
            <a:r>
              <a:rPr lang="nb-NO" sz="2000" dirty="0"/>
              <a:t>Store fordeler for utslippsreduksjon. </a:t>
            </a:r>
          </a:p>
          <a:p>
            <a:pPr marL="342900" indent="-342900">
              <a:buFont typeface="Arial" panose="020B0604020202020204" pitchFamily="34" charset="0"/>
              <a:buChar char="•"/>
            </a:pPr>
            <a:endParaRPr lang="nb-NO" sz="2000" dirty="0"/>
          </a:p>
          <a:p>
            <a:pPr marL="342900" indent="-342900">
              <a:buFont typeface="Arial" panose="020B0604020202020204" pitchFamily="34" charset="0"/>
              <a:buChar char="•"/>
            </a:pPr>
            <a:r>
              <a:rPr lang="nb-NO" sz="2000" dirty="0"/>
              <a:t>Mulige ulemper for klimatilpasning. </a:t>
            </a:r>
          </a:p>
          <a:p>
            <a:pPr marL="342900" indent="-342900">
              <a:buFont typeface="Arial" panose="020B0604020202020204" pitchFamily="34" charset="0"/>
              <a:buChar char="•"/>
            </a:pPr>
            <a:endParaRPr lang="nb-NO" sz="2000" dirty="0"/>
          </a:p>
          <a:p>
            <a:pPr marL="342900" indent="-342900">
              <a:buFont typeface="Arial" panose="020B0604020202020204" pitchFamily="34" charset="0"/>
              <a:buChar char="•"/>
            </a:pPr>
            <a:r>
              <a:rPr lang="nb-NO" sz="2000" dirty="0"/>
              <a:t>Mulige negative effekter på biologisk mangfold.</a:t>
            </a:r>
            <a:endParaRPr lang="nb-NO" sz="2000" dirty="0">
              <a:effectLst/>
            </a:endParaRPr>
          </a:p>
        </p:txBody>
      </p:sp>
      <p:sp>
        <p:nvSpPr>
          <p:cNvPr id="9" name="Rektangel 8">
            <a:extLst>
              <a:ext uri="{FF2B5EF4-FFF2-40B4-BE49-F238E27FC236}">
                <a16:creationId xmlns:a16="http://schemas.microsoft.com/office/drawing/2014/main" id="{A99701C3-7CC5-A7A4-C03B-55D8AC9A9FAA}"/>
              </a:ext>
            </a:extLst>
          </p:cNvPr>
          <p:cNvSpPr/>
          <p:nvPr/>
        </p:nvSpPr>
        <p:spPr>
          <a:xfrm>
            <a:off x="3687828" y="11318267"/>
            <a:ext cx="1615324" cy="29341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b="1" i="1" dirty="0">
                <a:solidFill>
                  <a:srgbClr val="196513"/>
                </a:solidFill>
              </a:rPr>
              <a:t>«Vinn-vinn-effekt»</a:t>
            </a:r>
          </a:p>
        </p:txBody>
      </p:sp>
      <p:sp>
        <p:nvSpPr>
          <p:cNvPr id="11" name="Rektangel 10">
            <a:extLst>
              <a:ext uri="{FF2B5EF4-FFF2-40B4-BE49-F238E27FC236}">
                <a16:creationId xmlns:a16="http://schemas.microsoft.com/office/drawing/2014/main" id="{B73EF1CD-0F9F-F713-F35A-539F1E56D7DA}"/>
              </a:ext>
            </a:extLst>
          </p:cNvPr>
          <p:cNvSpPr/>
          <p:nvPr/>
        </p:nvSpPr>
        <p:spPr>
          <a:xfrm>
            <a:off x="7482775" y="11318267"/>
            <a:ext cx="1684468" cy="2934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b="1" i="1" dirty="0">
                <a:solidFill>
                  <a:srgbClr val="196513"/>
                </a:solidFill>
              </a:rPr>
              <a:t>«Vinn-vinn-vinn-effekt»</a:t>
            </a:r>
          </a:p>
        </p:txBody>
      </p:sp>
      <p:sp>
        <p:nvSpPr>
          <p:cNvPr id="7" name="Rektangel 6">
            <a:extLst>
              <a:ext uri="{FF2B5EF4-FFF2-40B4-BE49-F238E27FC236}">
                <a16:creationId xmlns:a16="http://schemas.microsoft.com/office/drawing/2014/main" id="{B77AD68F-EA07-9E26-0723-FEBA37A0731C}"/>
              </a:ext>
            </a:extLst>
          </p:cNvPr>
          <p:cNvSpPr/>
          <p:nvPr/>
        </p:nvSpPr>
        <p:spPr>
          <a:xfrm>
            <a:off x="6051111" y="10990172"/>
            <a:ext cx="1763678" cy="328095"/>
          </a:xfrm>
          <a:prstGeom prst="rect">
            <a:avLst/>
          </a:prstGeom>
          <a:solidFill>
            <a:srgbClr val="EEB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b="1" i="1" dirty="0">
                <a:solidFill>
                  <a:srgbClr val="AB5753"/>
                </a:solidFill>
              </a:rPr>
              <a:t>«Vinn-tap-tap-tap-effekt»</a:t>
            </a:r>
          </a:p>
        </p:txBody>
      </p:sp>
      <p:sp>
        <p:nvSpPr>
          <p:cNvPr id="15" name="Rektangel 14">
            <a:extLst>
              <a:ext uri="{FF2B5EF4-FFF2-40B4-BE49-F238E27FC236}">
                <a16:creationId xmlns:a16="http://schemas.microsoft.com/office/drawing/2014/main" id="{AA3BB6C9-2693-FB41-7590-5A55E3148DBE}"/>
              </a:ext>
            </a:extLst>
          </p:cNvPr>
          <p:cNvSpPr/>
          <p:nvPr/>
        </p:nvSpPr>
        <p:spPr>
          <a:xfrm>
            <a:off x="3732309" y="10990172"/>
            <a:ext cx="1605161" cy="328095"/>
          </a:xfrm>
          <a:prstGeom prst="rect">
            <a:avLst/>
          </a:prstGeom>
          <a:solidFill>
            <a:srgbClr val="EEB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b="1" i="1" dirty="0">
                <a:solidFill>
                  <a:srgbClr val="AB5753"/>
                </a:solidFill>
              </a:rPr>
              <a:t>«Vinn-vinn-tap-effekt»</a:t>
            </a:r>
          </a:p>
        </p:txBody>
      </p:sp>
      <p:pic>
        <p:nvPicPr>
          <p:cNvPr id="16" name="Bilde 15">
            <a:extLst>
              <a:ext uri="{FF2B5EF4-FFF2-40B4-BE49-F238E27FC236}">
                <a16:creationId xmlns:a16="http://schemas.microsoft.com/office/drawing/2014/main" id="{65B2CF2C-C5CC-B6F0-4397-DF925397394D}"/>
              </a:ext>
            </a:extLst>
          </p:cNvPr>
          <p:cNvPicPr>
            <a:picLocks noChangeAspect="1"/>
          </p:cNvPicPr>
          <p:nvPr/>
        </p:nvPicPr>
        <p:blipFill>
          <a:blip r:embed="rId3"/>
          <a:stretch>
            <a:fillRect/>
          </a:stretch>
        </p:blipFill>
        <p:spPr>
          <a:xfrm>
            <a:off x="1803027" y="1638206"/>
            <a:ext cx="3753835" cy="3753835"/>
          </a:xfrm>
          <a:prstGeom prst="rect">
            <a:avLst/>
          </a:prstGeom>
        </p:spPr>
      </p:pic>
      <p:sp>
        <p:nvSpPr>
          <p:cNvPr id="19" name="Plassholder for lysbildenummer 18">
            <a:extLst>
              <a:ext uri="{FF2B5EF4-FFF2-40B4-BE49-F238E27FC236}">
                <a16:creationId xmlns:a16="http://schemas.microsoft.com/office/drawing/2014/main" id="{3E5C19B7-524C-5A97-3E1A-B424CE35B843}"/>
              </a:ext>
            </a:extLst>
          </p:cNvPr>
          <p:cNvSpPr>
            <a:spLocks noGrp="1"/>
          </p:cNvSpPr>
          <p:nvPr>
            <p:ph type="sldNum" sz="quarter" idx="12"/>
          </p:nvPr>
        </p:nvSpPr>
        <p:spPr/>
        <p:txBody>
          <a:bodyPr/>
          <a:lstStyle/>
          <a:p>
            <a:fld id="{7973F928-CFD2-6946-A870-75D4BACAEBF8}" type="slidenum">
              <a:rPr lang="nb-NO" smtClean="0"/>
              <a:t>13</a:t>
            </a:fld>
            <a:endParaRPr lang="nb-NO"/>
          </a:p>
        </p:txBody>
      </p:sp>
    </p:spTree>
    <p:extLst>
      <p:ext uri="{BB962C8B-B14F-4D97-AF65-F5344CB8AC3E}">
        <p14:creationId xmlns:p14="http://schemas.microsoft.com/office/powerpoint/2010/main" val="2391118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8E41E-BC26-DABC-49AE-9F906836DAD4}"/>
              </a:ext>
            </a:extLst>
          </p:cNvPr>
          <p:cNvSpPr>
            <a:spLocks noGrp="1"/>
          </p:cNvSpPr>
          <p:nvPr>
            <p:ph type="title"/>
          </p:nvPr>
        </p:nvSpPr>
        <p:spPr>
          <a:xfrm>
            <a:off x="838200" y="365125"/>
            <a:ext cx="10515600" cy="1325563"/>
          </a:xfrm>
        </p:spPr>
        <p:txBody>
          <a:bodyPr/>
          <a:lstStyle/>
          <a:p>
            <a:r>
              <a:rPr lang="nb-NO" dirty="0"/>
              <a:t>Produsere fornybar energi</a:t>
            </a:r>
          </a:p>
        </p:txBody>
      </p:sp>
      <p:sp>
        <p:nvSpPr>
          <p:cNvPr id="4" name="TekstSylinder 3">
            <a:extLst>
              <a:ext uri="{FF2B5EF4-FFF2-40B4-BE49-F238E27FC236}">
                <a16:creationId xmlns:a16="http://schemas.microsoft.com/office/drawing/2014/main" id="{64D9D6B5-EBC2-C9BF-4A60-AEE286B6E675}"/>
              </a:ext>
            </a:extLst>
          </p:cNvPr>
          <p:cNvSpPr txBox="1"/>
          <p:nvPr/>
        </p:nvSpPr>
        <p:spPr>
          <a:xfrm>
            <a:off x="5987839" y="2213519"/>
            <a:ext cx="4362109" cy="1938992"/>
          </a:xfrm>
          <a:prstGeom prst="rect">
            <a:avLst/>
          </a:prstGeom>
          <a:noFill/>
        </p:spPr>
        <p:txBody>
          <a:bodyPr wrap="square">
            <a:spAutoFit/>
          </a:bodyPr>
          <a:lstStyle/>
          <a:p>
            <a:pPr marL="342900" indent="-342900">
              <a:buFont typeface="Arial" panose="020B0604020202020204" pitchFamily="34" charset="0"/>
              <a:buChar char="•"/>
            </a:pPr>
            <a:r>
              <a:rPr lang="nb-NO" sz="2000" dirty="0"/>
              <a:t>Positive effekter</a:t>
            </a:r>
            <a:r>
              <a:rPr lang="nb-NO" sz="2000" dirty="0">
                <a:effectLst/>
              </a:rPr>
              <a:t> på energiomstilling og utslippsreduksjoner.</a:t>
            </a:r>
          </a:p>
          <a:p>
            <a:pPr marL="342900" indent="-342900">
              <a:buFont typeface="Arial" panose="020B0604020202020204" pitchFamily="34" charset="0"/>
              <a:buChar char="•"/>
            </a:pPr>
            <a:endParaRPr lang="nb-NO" sz="2000" dirty="0">
              <a:effectLst/>
            </a:endParaRPr>
          </a:p>
          <a:p>
            <a:pPr marL="342900" indent="-342900">
              <a:buFont typeface="Arial" panose="020B0604020202020204" pitchFamily="34" charset="0"/>
              <a:buChar char="•"/>
            </a:pPr>
            <a:r>
              <a:rPr lang="nb-NO" sz="2000" dirty="0"/>
              <a:t>Mulige </a:t>
            </a:r>
            <a:r>
              <a:rPr lang="nb-NO" sz="2000" dirty="0">
                <a:effectLst/>
              </a:rPr>
              <a:t>negative effekter på utslippsreduksjoner og biologisk mangfold.</a:t>
            </a:r>
          </a:p>
        </p:txBody>
      </p:sp>
      <p:pic>
        <p:nvPicPr>
          <p:cNvPr id="12" name="Bilde 11">
            <a:extLst>
              <a:ext uri="{FF2B5EF4-FFF2-40B4-BE49-F238E27FC236}">
                <a16:creationId xmlns:a16="http://schemas.microsoft.com/office/drawing/2014/main" id="{3DD200EC-633D-99BC-F233-94150FB30F7F}"/>
              </a:ext>
            </a:extLst>
          </p:cNvPr>
          <p:cNvPicPr>
            <a:picLocks noChangeAspect="1"/>
          </p:cNvPicPr>
          <p:nvPr/>
        </p:nvPicPr>
        <p:blipFill>
          <a:blip r:embed="rId3"/>
          <a:stretch>
            <a:fillRect/>
          </a:stretch>
        </p:blipFill>
        <p:spPr>
          <a:xfrm>
            <a:off x="1427322" y="1937276"/>
            <a:ext cx="3379623" cy="3379623"/>
          </a:xfrm>
          <a:prstGeom prst="rect">
            <a:avLst/>
          </a:prstGeom>
        </p:spPr>
      </p:pic>
      <p:sp>
        <p:nvSpPr>
          <p:cNvPr id="6" name="Plassholder for lysbildenummer 5">
            <a:extLst>
              <a:ext uri="{FF2B5EF4-FFF2-40B4-BE49-F238E27FC236}">
                <a16:creationId xmlns:a16="http://schemas.microsoft.com/office/drawing/2014/main" id="{46E845CC-4D37-D8E5-25B7-743F99CA7063}"/>
              </a:ext>
            </a:extLst>
          </p:cNvPr>
          <p:cNvSpPr>
            <a:spLocks noGrp="1"/>
          </p:cNvSpPr>
          <p:nvPr>
            <p:ph type="sldNum" sz="quarter" idx="12"/>
          </p:nvPr>
        </p:nvSpPr>
        <p:spPr/>
        <p:txBody>
          <a:bodyPr/>
          <a:lstStyle/>
          <a:p>
            <a:fld id="{7973F928-CFD2-6946-A870-75D4BACAEBF8}" type="slidenum">
              <a:rPr lang="nb-NO" smtClean="0"/>
              <a:t>14</a:t>
            </a:fld>
            <a:endParaRPr lang="nb-NO"/>
          </a:p>
        </p:txBody>
      </p:sp>
    </p:spTree>
    <p:extLst>
      <p:ext uri="{BB962C8B-B14F-4D97-AF65-F5344CB8AC3E}">
        <p14:creationId xmlns:p14="http://schemas.microsoft.com/office/powerpoint/2010/main" val="2867982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A62521-8248-C86B-8475-0E3C93A6DB36}"/>
              </a:ext>
            </a:extLst>
          </p:cNvPr>
          <p:cNvSpPr>
            <a:spLocks noGrp="1"/>
          </p:cNvSpPr>
          <p:nvPr>
            <p:ph type="title"/>
          </p:nvPr>
        </p:nvSpPr>
        <p:spPr>
          <a:xfrm>
            <a:off x="838200" y="365125"/>
            <a:ext cx="10515600" cy="1325563"/>
          </a:xfrm>
        </p:spPr>
        <p:txBody>
          <a:bodyPr>
            <a:normAutofit/>
          </a:bodyPr>
          <a:lstStyle/>
          <a:p>
            <a:r>
              <a:rPr lang="nb-NO" sz="4400" dirty="0"/>
              <a:t>Plante monokulturskog</a:t>
            </a:r>
            <a:endParaRPr lang="nb-NO" dirty="0"/>
          </a:p>
        </p:txBody>
      </p:sp>
      <p:pic>
        <p:nvPicPr>
          <p:cNvPr id="4" name="Bilde 3">
            <a:extLst>
              <a:ext uri="{FF2B5EF4-FFF2-40B4-BE49-F238E27FC236}">
                <a16:creationId xmlns:a16="http://schemas.microsoft.com/office/drawing/2014/main" id="{5072C932-8D82-1D1F-40E9-326CCD652F8B}"/>
              </a:ext>
            </a:extLst>
          </p:cNvPr>
          <p:cNvPicPr>
            <a:picLocks noChangeAspect="1"/>
          </p:cNvPicPr>
          <p:nvPr/>
        </p:nvPicPr>
        <p:blipFill>
          <a:blip r:embed="rId3"/>
          <a:stretch>
            <a:fillRect/>
          </a:stretch>
        </p:blipFill>
        <p:spPr>
          <a:xfrm>
            <a:off x="1112807" y="1820517"/>
            <a:ext cx="3216966" cy="3216966"/>
          </a:xfrm>
          <a:prstGeom prst="rect">
            <a:avLst/>
          </a:prstGeom>
        </p:spPr>
      </p:pic>
      <p:sp>
        <p:nvSpPr>
          <p:cNvPr id="5" name="TekstSylinder 4">
            <a:extLst>
              <a:ext uri="{FF2B5EF4-FFF2-40B4-BE49-F238E27FC236}">
                <a16:creationId xmlns:a16="http://schemas.microsoft.com/office/drawing/2014/main" id="{09D224A9-82F9-CB30-A00B-037BBAF423E6}"/>
              </a:ext>
            </a:extLst>
          </p:cNvPr>
          <p:cNvSpPr txBox="1"/>
          <p:nvPr/>
        </p:nvSpPr>
        <p:spPr>
          <a:xfrm>
            <a:off x="4988692" y="2305615"/>
            <a:ext cx="5202229" cy="1631216"/>
          </a:xfrm>
          <a:prstGeom prst="rect">
            <a:avLst/>
          </a:prstGeom>
          <a:noFill/>
        </p:spPr>
        <p:txBody>
          <a:bodyPr wrap="square">
            <a:spAutoFit/>
          </a:bodyPr>
          <a:lstStyle/>
          <a:p>
            <a:pPr marL="342900" indent="-342900">
              <a:buFont typeface="Arial" panose="020B0604020202020204" pitchFamily="34" charset="0"/>
              <a:buChar char="•"/>
            </a:pPr>
            <a:r>
              <a:rPr lang="nb-NO" sz="2000" dirty="0"/>
              <a:t>Skogplanting kan være et godt klimatiltak. </a:t>
            </a:r>
          </a:p>
          <a:p>
            <a:pPr marL="342900" indent="-342900">
              <a:buFont typeface="Arial" panose="020B0604020202020204" pitchFamily="34" charset="0"/>
              <a:buChar char="•"/>
            </a:pPr>
            <a:endParaRPr lang="nb-NO" sz="2000" dirty="0"/>
          </a:p>
          <a:p>
            <a:pPr marL="342900" indent="-342900">
              <a:buFont typeface="Arial" panose="020B0604020202020204" pitchFamily="34" charset="0"/>
              <a:buChar char="•"/>
            </a:pPr>
            <a:r>
              <a:rPr lang="nb-NO" sz="2000" dirty="0"/>
              <a:t>Planting av monokulturskoger kan redusere biologisk mangfold, og øke skredfaren etter hogst. </a:t>
            </a:r>
            <a:endParaRPr lang="nb-NO" sz="2000" dirty="0">
              <a:effectLst/>
            </a:endParaRPr>
          </a:p>
        </p:txBody>
      </p:sp>
      <p:sp>
        <p:nvSpPr>
          <p:cNvPr id="8" name="Plassholder for lysbildenummer 7">
            <a:extLst>
              <a:ext uri="{FF2B5EF4-FFF2-40B4-BE49-F238E27FC236}">
                <a16:creationId xmlns:a16="http://schemas.microsoft.com/office/drawing/2014/main" id="{45668A50-BD34-B1F0-BCE4-6373141D61F7}"/>
              </a:ext>
            </a:extLst>
          </p:cNvPr>
          <p:cNvSpPr>
            <a:spLocks noGrp="1"/>
          </p:cNvSpPr>
          <p:nvPr>
            <p:ph type="sldNum" sz="quarter" idx="12"/>
          </p:nvPr>
        </p:nvSpPr>
        <p:spPr/>
        <p:txBody>
          <a:bodyPr/>
          <a:lstStyle/>
          <a:p>
            <a:fld id="{7973F928-CFD2-6946-A870-75D4BACAEBF8}" type="slidenum">
              <a:rPr lang="nb-NO" smtClean="0"/>
              <a:t>15</a:t>
            </a:fld>
            <a:endParaRPr lang="nb-NO"/>
          </a:p>
        </p:txBody>
      </p:sp>
    </p:spTree>
    <p:extLst>
      <p:ext uri="{BB962C8B-B14F-4D97-AF65-F5344CB8AC3E}">
        <p14:creationId xmlns:p14="http://schemas.microsoft.com/office/powerpoint/2010/main" val="4031052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2F3C6D-355D-79E1-E8EB-3CAC2C6E167A}"/>
              </a:ext>
            </a:extLst>
          </p:cNvPr>
          <p:cNvSpPr>
            <a:spLocks noGrp="1"/>
          </p:cNvSpPr>
          <p:nvPr>
            <p:ph type="title"/>
          </p:nvPr>
        </p:nvSpPr>
        <p:spPr>
          <a:xfrm>
            <a:off x="838200" y="365125"/>
            <a:ext cx="10515600" cy="1325563"/>
          </a:xfrm>
        </p:spPr>
        <p:txBody>
          <a:bodyPr>
            <a:normAutofit/>
          </a:bodyPr>
          <a:lstStyle/>
          <a:p>
            <a:r>
              <a:rPr lang="nb-NO" sz="3600" dirty="0"/>
              <a:t>Mulige konflikter opplevd i kommuner</a:t>
            </a:r>
          </a:p>
        </p:txBody>
      </p:sp>
      <p:grpSp>
        <p:nvGrpSpPr>
          <p:cNvPr id="48" name="Gruppe 47">
            <a:extLst>
              <a:ext uri="{FF2B5EF4-FFF2-40B4-BE49-F238E27FC236}">
                <a16:creationId xmlns:a16="http://schemas.microsoft.com/office/drawing/2014/main" id="{7DBF4146-3364-111E-1680-4F8E4617F0BB}"/>
              </a:ext>
            </a:extLst>
          </p:cNvPr>
          <p:cNvGrpSpPr/>
          <p:nvPr/>
        </p:nvGrpSpPr>
        <p:grpSpPr>
          <a:xfrm>
            <a:off x="626893" y="6058275"/>
            <a:ext cx="10726907" cy="484506"/>
            <a:chOff x="626893" y="6058275"/>
            <a:chExt cx="10726907" cy="484506"/>
          </a:xfrm>
          <a:solidFill>
            <a:srgbClr val="DAE1F7"/>
          </a:solidFill>
        </p:grpSpPr>
        <p:sp>
          <p:nvSpPr>
            <p:cNvPr id="20" name="Avrundet rektangel 19">
              <a:extLst>
                <a:ext uri="{FF2B5EF4-FFF2-40B4-BE49-F238E27FC236}">
                  <a16:creationId xmlns:a16="http://schemas.microsoft.com/office/drawing/2014/main" id="{E263A2AC-53E3-AFE8-A0BB-688116AF0DEB}"/>
                </a:ext>
              </a:extLst>
            </p:cNvPr>
            <p:cNvSpPr/>
            <p:nvPr/>
          </p:nvSpPr>
          <p:spPr>
            <a:xfrm>
              <a:off x="626893" y="6069400"/>
              <a:ext cx="3992242" cy="47338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r>
                <a:rPr lang="nb-NO" sz="1200" b="1" dirty="0">
                  <a:solidFill>
                    <a:schemeClr val="tx1"/>
                  </a:solidFill>
                </a:rPr>
                <a:t>Krav til sikkerhet mot 1000-årsflom for kritiske samfunnsfunksjoner</a:t>
              </a:r>
            </a:p>
          </p:txBody>
        </p:sp>
        <p:sp>
          <p:nvSpPr>
            <p:cNvPr id="29" name="Avrundet rektangel 28">
              <a:extLst>
                <a:ext uri="{FF2B5EF4-FFF2-40B4-BE49-F238E27FC236}">
                  <a16:creationId xmlns:a16="http://schemas.microsoft.com/office/drawing/2014/main" id="{E2A64CDF-1A71-2D8C-AB52-B359FB848575}"/>
                </a:ext>
              </a:extLst>
            </p:cNvPr>
            <p:cNvSpPr/>
            <p:nvPr/>
          </p:nvSpPr>
          <p:spPr>
            <a:xfrm>
              <a:off x="4753073" y="6058275"/>
              <a:ext cx="3233393" cy="47338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Kan føre til klimagassutslipp og tap av biomangfold</a:t>
              </a:r>
            </a:p>
          </p:txBody>
        </p:sp>
        <p:sp>
          <p:nvSpPr>
            <p:cNvPr id="38" name="Avrundet rektangel 37">
              <a:extLst>
                <a:ext uri="{FF2B5EF4-FFF2-40B4-BE49-F238E27FC236}">
                  <a16:creationId xmlns:a16="http://schemas.microsoft.com/office/drawing/2014/main" id="{BBD6676C-0518-DE74-81A1-A346A5B4D072}"/>
                </a:ext>
              </a:extLst>
            </p:cNvPr>
            <p:cNvSpPr/>
            <p:nvPr/>
          </p:nvSpPr>
          <p:spPr>
            <a:xfrm>
              <a:off x="8120407" y="6058275"/>
              <a:ext cx="3233393" cy="47338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En helhetlig vurdering vil se miljø og klima i sammenheng</a:t>
              </a:r>
            </a:p>
          </p:txBody>
        </p:sp>
      </p:grpSp>
      <p:pic>
        <p:nvPicPr>
          <p:cNvPr id="5" name="Plassholder for innhold 48">
            <a:extLst>
              <a:ext uri="{FF2B5EF4-FFF2-40B4-BE49-F238E27FC236}">
                <a16:creationId xmlns:a16="http://schemas.microsoft.com/office/drawing/2014/main" id="{1E2FE25C-4EC1-47EB-5489-58BDE458FEA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60369" y="6069400"/>
            <a:ext cx="423475" cy="423475"/>
          </a:xfrm>
        </p:spPr>
      </p:pic>
      <p:grpSp>
        <p:nvGrpSpPr>
          <p:cNvPr id="43" name="Gruppe 42">
            <a:extLst>
              <a:ext uri="{FF2B5EF4-FFF2-40B4-BE49-F238E27FC236}">
                <a16:creationId xmlns:a16="http://schemas.microsoft.com/office/drawing/2014/main" id="{FDD00B90-A65A-53A7-DF5D-2F8833A207BA}"/>
              </a:ext>
            </a:extLst>
          </p:cNvPr>
          <p:cNvGrpSpPr/>
          <p:nvPr/>
        </p:nvGrpSpPr>
        <p:grpSpPr>
          <a:xfrm>
            <a:off x="626893" y="4541305"/>
            <a:ext cx="10726907" cy="714907"/>
            <a:chOff x="626893" y="4541305"/>
            <a:chExt cx="10726907" cy="714907"/>
          </a:xfrm>
          <a:solidFill>
            <a:srgbClr val="DAE1F7"/>
          </a:solidFill>
        </p:grpSpPr>
        <p:sp>
          <p:nvSpPr>
            <p:cNvPr id="18" name="Avrundet rektangel 17">
              <a:extLst>
                <a:ext uri="{FF2B5EF4-FFF2-40B4-BE49-F238E27FC236}">
                  <a16:creationId xmlns:a16="http://schemas.microsoft.com/office/drawing/2014/main" id="{CEBE8715-EDF4-B9AF-B68B-501CF99E24EE}"/>
                </a:ext>
              </a:extLst>
            </p:cNvPr>
            <p:cNvSpPr/>
            <p:nvPr/>
          </p:nvSpPr>
          <p:spPr>
            <a:xfrm>
              <a:off x="626893" y="4552430"/>
              <a:ext cx="3992242" cy="70378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r>
                <a:rPr lang="nb-NO" sz="1200" b="1" dirty="0">
                  <a:solidFill>
                    <a:schemeClr val="tx1"/>
                  </a:solidFill>
                </a:rPr>
                <a:t>Ivareta myr, skog og beiteområder for karbonlagring, klimatilpasning og biomangfold</a:t>
              </a:r>
            </a:p>
          </p:txBody>
        </p:sp>
        <p:sp>
          <p:nvSpPr>
            <p:cNvPr id="27" name="Avrundet rektangel 26">
              <a:extLst>
                <a:ext uri="{FF2B5EF4-FFF2-40B4-BE49-F238E27FC236}">
                  <a16:creationId xmlns:a16="http://schemas.microsoft.com/office/drawing/2014/main" id="{3C530458-62ED-0AF9-EA34-B98C3E4998EF}"/>
                </a:ext>
              </a:extLst>
            </p:cNvPr>
            <p:cNvSpPr/>
            <p:nvPr/>
          </p:nvSpPr>
          <p:spPr>
            <a:xfrm>
              <a:off x="4753073" y="4541305"/>
              <a:ext cx="3233393" cy="70378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Reduserer hyttebygging i distriktskommuner som trenger aktivitet</a:t>
              </a:r>
            </a:p>
          </p:txBody>
        </p:sp>
        <p:sp>
          <p:nvSpPr>
            <p:cNvPr id="36" name="Avrundet rektangel 35">
              <a:extLst>
                <a:ext uri="{FF2B5EF4-FFF2-40B4-BE49-F238E27FC236}">
                  <a16:creationId xmlns:a16="http://schemas.microsoft.com/office/drawing/2014/main" id="{CE7F690D-87F5-6650-1C27-8F387FA4EDB5}"/>
                </a:ext>
              </a:extLst>
            </p:cNvPr>
            <p:cNvSpPr/>
            <p:nvPr/>
          </p:nvSpPr>
          <p:spPr>
            <a:xfrm>
              <a:off x="8120407" y="4541305"/>
              <a:ext cx="3233393" cy="70378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Prioritere natur fremfor hytter, bygge mindre hytter, utleiehytter</a:t>
              </a:r>
            </a:p>
          </p:txBody>
        </p:sp>
        <p:pic>
          <p:nvPicPr>
            <p:cNvPr id="6" name="Bilde 5">
              <a:extLst>
                <a:ext uri="{FF2B5EF4-FFF2-40B4-BE49-F238E27FC236}">
                  <a16:creationId xmlns:a16="http://schemas.microsoft.com/office/drawing/2014/main" id="{7A7E659F-F5C8-CC03-5456-731A72632E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2041" y="4693883"/>
              <a:ext cx="441127" cy="441127"/>
            </a:xfrm>
            <a:prstGeom prst="rect">
              <a:avLst/>
            </a:prstGeom>
            <a:grpFill/>
          </p:spPr>
        </p:pic>
      </p:grpSp>
      <p:grpSp>
        <p:nvGrpSpPr>
          <p:cNvPr id="42" name="Gruppe 41">
            <a:extLst>
              <a:ext uri="{FF2B5EF4-FFF2-40B4-BE49-F238E27FC236}">
                <a16:creationId xmlns:a16="http://schemas.microsoft.com/office/drawing/2014/main" id="{C876CE1A-2E8A-1727-6D9F-9FFAFA6E5105}"/>
              </a:ext>
            </a:extLst>
          </p:cNvPr>
          <p:cNvGrpSpPr/>
          <p:nvPr/>
        </p:nvGrpSpPr>
        <p:grpSpPr>
          <a:xfrm>
            <a:off x="626893" y="4028620"/>
            <a:ext cx="10726907" cy="484506"/>
            <a:chOff x="626893" y="4028620"/>
            <a:chExt cx="10726907" cy="484506"/>
          </a:xfrm>
          <a:solidFill>
            <a:srgbClr val="DAE1F7"/>
          </a:solidFill>
        </p:grpSpPr>
        <p:sp>
          <p:nvSpPr>
            <p:cNvPr id="17" name="Avrundet rektangel 16">
              <a:extLst>
                <a:ext uri="{FF2B5EF4-FFF2-40B4-BE49-F238E27FC236}">
                  <a16:creationId xmlns:a16="http://schemas.microsoft.com/office/drawing/2014/main" id="{6065F0BA-B57F-3865-FB77-0AF696BBF077}"/>
                </a:ext>
              </a:extLst>
            </p:cNvPr>
            <p:cNvSpPr/>
            <p:nvPr/>
          </p:nvSpPr>
          <p:spPr>
            <a:xfrm>
              <a:off x="626893" y="4039745"/>
              <a:ext cx="3992242" cy="47338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r>
                <a:rPr lang="nb-NO" sz="1200" b="1" dirty="0">
                  <a:solidFill>
                    <a:schemeClr val="tx1"/>
                  </a:solidFill>
                </a:rPr>
                <a:t>Etablere blågrønne strukturer for klimatilpasning og biomangfold</a:t>
              </a:r>
            </a:p>
          </p:txBody>
        </p:sp>
        <p:sp>
          <p:nvSpPr>
            <p:cNvPr id="26" name="Avrundet rektangel 25">
              <a:extLst>
                <a:ext uri="{FF2B5EF4-FFF2-40B4-BE49-F238E27FC236}">
                  <a16:creationId xmlns:a16="http://schemas.microsoft.com/office/drawing/2014/main" id="{5A5ADBA8-0879-5FA4-68A2-07E991532D66}"/>
                </a:ext>
              </a:extLst>
            </p:cNvPr>
            <p:cNvSpPr/>
            <p:nvPr/>
          </p:nvSpPr>
          <p:spPr>
            <a:xfrm>
              <a:off x="4753073" y="4028620"/>
              <a:ext cx="3233393" cy="47338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Krever areal som hemmer fortetting</a:t>
              </a:r>
            </a:p>
          </p:txBody>
        </p:sp>
        <p:sp>
          <p:nvSpPr>
            <p:cNvPr id="35" name="Avrundet rektangel 34">
              <a:extLst>
                <a:ext uri="{FF2B5EF4-FFF2-40B4-BE49-F238E27FC236}">
                  <a16:creationId xmlns:a16="http://schemas.microsoft.com/office/drawing/2014/main" id="{FF088070-88F5-B880-C396-E6C0ACF8CFE9}"/>
                </a:ext>
              </a:extLst>
            </p:cNvPr>
            <p:cNvSpPr/>
            <p:nvPr/>
          </p:nvSpPr>
          <p:spPr>
            <a:xfrm>
              <a:off x="8120407" y="4028620"/>
              <a:ext cx="3233393" cy="47338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Redusere areal til vei og parkeringsplasser</a:t>
              </a:r>
            </a:p>
          </p:txBody>
        </p:sp>
        <p:pic>
          <p:nvPicPr>
            <p:cNvPr id="7" name="Bilde 6">
              <a:extLst>
                <a:ext uri="{FF2B5EF4-FFF2-40B4-BE49-F238E27FC236}">
                  <a16:creationId xmlns:a16="http://schemas.microsoft.com/office/drawing/2014/main" id="{E48DA426-E462-ECF6-D55D-9B47FC1427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6380" y="4098277"/>
              <a:ext cx="378874" cy="378874"/>
            </a:xfrm>
            <a:prstGeom prst="rect">
              <a:avLst/>
            </a:prstGeom>
            <a:grpFill/>
          </p:spPr>
        </p:pic>
      </p:grpSp>
      <p:grpSp>
        <p:nvGrpSpPr>
          <p:cNvPr id="4" name="Gruppe 3">
            <a:extLst>
              <a:ext uri="{FF2B5EF4-FFF2-40B4-BE49-F238E27FC236}">
                <a16:creationId xmlns:a16="http://schemas.microsoft.com/office/drawing/2014/main" id="{93638AEF-6370-17AB-6D9B-E80E5BAE81F3}"/>
              </a:ext>
            </a:extLst>
          </p:cNvPr>
          <p:cNvGrpSpPr/>
          <p:nvPr/>
        </p:nvGrpSpPr>
        <p:grpSpPr>
          <a:xfrm>
            <a:off x="626893" y="3511326"/>
            <a:ext cx="10726907" cy="484506"/>
            <a:chOff x="626893" y="3511326"/>
            <a:chExt cx="10726907" cy="484506"/>
          </a:xfrm>
          <a:solidFill>
            <a:srgbClr val="DAE1F7"/>
          </a:solidFill>
        </p:grpSpPr>
        <p:sp>
          <p:nvSpPr>
            <p:cNvPr id="16" name="Avrundet rektangel 15">
              <a:extLst>
                <a:ext uri="{FF2B5EF4-FFF2-40B4-BE49-F238E27FC236}">
                  <a16:creationId xmlns:a16="http://schemas.microsoft.com/office/drawing/2014/main" id="{65D09DEC-C652-3758-5BE6-666D7A3980A4}"/>
                </a:ext>
              </a:extLst>
            </p:cNvPr>
            <p:cNvSpPr/>
            <p:nvPr/>
          </p:nvSpPr>
          <p:spPr>
            <a:xfrm>
              <a:off x="626893" y="3522451"/>
              <a:ext cx="3992242" cy="47338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r>
                <a:rPr lang="nb-NO" sz="1200" b="1" dirty="0">
                  <a:solidFill>
                    <a:schemeClr val="tx1"/>
                  </a:solidFill>
                </a:rPr>
                <a:t>Nullvekstmål i byvekstavtaler mellom staten og kommuner</a:t>
              </a:r>
            </a:p>
          </p:txBody>
        </p:sp>
        <p:sp>
          <p:nvSpPr>
            <p:cNvPr id="25" name="Avrundet rektangel 24">
              <a:extLst>
                <a:ext uri="{FF2B5EF4-FFF2-40B4-BE49-F238E27FC236}">
                  <a16:creationId xmlns:a16="http://schemas.microsoft.com/office/drawing/2014/main" id="{5395DECF-C944-6286-4EEC-B54C8E124B88}"/>
                </a:ext>
              </a:extLst>
            </p:cNvPr>
            <p:cNvSpPr/>
            <p:nvPr/>
          </p:nvSpPr>
          <p:spPr>
            <a:xfrm>
              <a:off x="4753073" y="3511326"/>
              <a:ext cx="3233393" cy="47338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Ikke tilstrekkelig for å realisere ambisiøse klimamål innen 2030</a:t>
              </a:r>
            </a:p>
          </p:txBody>
        </p:sp>
        <p:sp>
          <p:nvSpPr>
            <p:cNvPr id="34" name="Avrundet rektangel 33">
              <a:extLst>
                <a:ext uri="{FF2B5EF4-FFF2-40B4-BE49-F238E27FC236}">
                  <a16:creationId xmlns:a16="http://schemas.microsoft.com/office/drawing/2014/main" id="{F8CD20C8-9EFC-179B-81E2-E8701BD0E69E}"/>
                </a:ext>
              </a:extLst>
            </p:cNvPr>
            <p:cNvSpPr/>
            <p:nvPr/>
          </p:nvSpPr>
          <p:spPr>
            <a:xfrm>
              <a:off x="8120407" y="3511326"/>
              <a:ext cx="3233393" cy="47338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Integrere klimamål i byvekstavtalene</a:t>
              </a:r>
            </a:p>
          </p:txBody>
        </p:sp>
        <p:pic>
          <p:nvPicPr>
            <p:cNvPr id="8" name="Bilde 7">
              <a:extLst>
                <a:ext uri="{FF2B5EF4-FFF2-40B4-BE49-F238E27FC236}">
                  <a16:creationId xmlns:a16="http://schemas.microsoft.com/office/drawing/2014/main" id="{088A36FC-0BF5-3AB6-CD89-F26AA398BA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6380" y="3533862"/>
              <a:ext cx="461970" cy="461970"/>
            </a:xfrm>
            <a:prstGeom prst="rect">
              <a:avLst/>
            </a:prstGeom>
            <a:grpFill/>
          </p:spPr>
        </p:pic>
      </p:grpSp>
      <p:grpSp>
        <p:nvGrpSpPr>
          <p:cNvPr id="41" name="Gruppe 40">
            <a:extLst>
              <a:ext uri="{FF2B5EF4-FFF2-40B4-BE49-F238E27FC236}">
                <a16:creationId xmlns:a16="http://schemas.microsoft.com/office/drawing/2014/main" id="{D3628AEE-AC8A-E124-E6DD-F1B1EEF5399F}"/>
              </a:ext>
            </a:extLst>
          </p:cNvPr>
          <p:cNvGrpSpPr/>
          <p:nvPr/>
        </p:nvGrpSpPr>
        <p:grpSpPr>
          <a:xfrm>
            <a:off x="626893" y="2994032"/>
            <a:ext cx="10726907" cy="484506"/>
            <a:chOff x="626893" y="2994032"/>
            <a:chExt cx="10726907" cy="484506"/>
          </a:xfrm>
          <a:solidFill>
            <a:srgbClr val="DAE1F7"/>
          </a:solidFill>
        </p:grpSpPr>
        <p:sp>
          <p:nvSpPr>
            <p:cNvPr id="15" name="Avrundet rektangel 14">
              <a:extLst>
                <a:ext uri="{FF2B5EF4-FFF2-40B4-BE49-F238E27FC236}">
                  <a16:creationId xmlns:a16="http://schemas.microsoft.com/office/drawing/2014/main" id="{6CF4AD26-36FD-0B97-8409-24071DA2F666}"/>
                </a:ext>
              </a:extLst>
            </p:cNvPr>
            <p:cNvSpPr/>
            <p:nvPr/>
          </p:nvSpPr>
          <p:spPr>
            <a:xfrm>
              <a:off x="626893" y="3005157"/>
              <a:ext cx="3992242" cy="47338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r>
                <a:rPr lang="nb-NO" sz="1200" b="1" dirty="0">
                  <a:solidFill>
                    <a:schemeClr val="tx1"/>
                  </a:solidFill>
                </a:rPr>
                <a:t>Etablering av solceller på tak for produksjon av fornybar energi</a:t>
              </a:r>
            </a:p>
          </p:txBody>
        </p:sp>
        <p:sp>
          <p:nvSpPr>
            <p:cNvPr id="24" name="Avrundet rektangel 23">
              <a:extLst>
                <a:ext uri="{FF2B5EF4-FFF2-40B4-BE49-F238E27FC236}">
                  <a16:creationId xmlns:a16="http://schemas.microsoft.com/office/drawing/2014/main" id="{F3A5C494-6F90-C8DD-C170-861F4C650537}"/>
                </a:ext>
              </a:extLst>
            </p:cNvPr>
            <p:cNvSpPr/>
            <p:nvPr/>
          </p:nvSpPr>
          <p:spPr>
            <a:xfrm>
              <a:off x="4753073" y="2994032"/>
              <a:ext cx="3233393" cy="47338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Reduserer mulighet for grønne tak for klimatilpasning og biomangfold</a:t>
              </a:r>
            </a:p>
          </p:txBody>
        </p:sp>
        <p:sp>
          <p:nvSpPr>
            <p:cNvPr id="33" name="Avrundet rektangel 32">
              <a:extLst>
                <a:ext uri="{FF2B5EF4-FFF2-40B4-BE49-F238E27FC236}">
                  <a16:creationId xmlns:a16="http://schemas.microsoft.com/office/drawing/2014/main" id="{D9672886-5ED8-31C7-F8BC-3B064AB44C30}"/>
                </a:ext>
              </a:extLst>
            </p:cNvPr>
            <p:cNvSpPr/>
            <p:nvPr/>
          </p:nvSpPr>
          <p:spPr>
            <a:xfrm>
              <a:off x="8120407" y="2994032"/>
              <a:ext cx="3233393" cy="47338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Kombinasjonsløsninger</a:t>
              </a:r>
            </a:p>
          </p:txBody>
        </p:sp>
        <p:pic>
          <p:nvPicPr>
            <p:cNvPr id="9" name="Bilde 8">
              <a:extLst>
                <a:ext uri="{FF2B5EF4-FFF2-40B4-BE49-F238E27FC236}">
                  <a16:creationId xmlns:a16="http://schemas.microsoft.com/office/drawing/2014/main" id="{8225C367-D08B-68F9-0967-7D2E4E756F8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1642" y="2994097"/>
              <a:ext cx="456708" cy="456708"/>
            </a:xfrm>
            <a:prstGeom prst="rect">
              <a:avLst/>
            </a:prstGeom>
            <a:grpFill/>
          </p:spPr>
        </p:pic>
      </p:grpSp>
      <p:grpSp>
        <p:nvGrpSpPr>
          <p:cNvPr id="40" name="Gruppe 39">
            <a:extLst>
              <a:ext uri="{FF2B5EF4-FFF2-40B4-BE49-F238E27FC236}">
                <a16:creationId xmlns:a16="http://schemas.microsoft.com/office/drawing/2014/main" id="{30ACEA3A-70B0-115B-3B03-C6E5A5521B9E}"/>
              </a:ext>
            </a:extLst>
          </p:cNvPr>
          <p:cNvGrpSpPr/>
          <p:nvPr/>
        </p:nvGrpSpPr>
        <p:grpSpPr>
          <a:xfrm>
            <a:off x="626893" y="2478471"/>
            <a:ext cx="10726907" cy="484506"/>
            <a:chOff x="626893" y="2478471"/>
            <a:chExt cx="10726907" cy="484506"/>
          </a:xfrm>
          <a:solidFill>
            <a:srgbClr val="DAE1F7"/>
          </a:solidFill>
        </p:grpSpPr>
        <p:sp>
          <p:nvSpPr>
            <p:cNvPr id="14" name="Avrundet rektangel 13">
              <a:extLst>
                <a:ext uri="{FF2B5EF4-FFF2-40B4-BE49-F238E27FC236}">
                  <a16:creationId xmlns:a16="http://schemas.microsoft.com/office/drawing/2014/main" id="{A3589C3C-8CAC-1944-0C77-0B6E2E25155A}"/>
                </a:ext>
              </a:extLst>
            </p:cNvPr>
            <p:cNvSpPr/>
            <p:nvPr/>
          </p:nvSpPr>
          <p:spPr>
            <a:xfrm>
              <a:off x="626893" y="2489596"/>
              <a:ext cx="3992242" cy="47338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r>
                <a:rPr lang="nb-NO" sz="1200" b="1" dirty="0">
                  <a:solidFill>
                    <a:schemeClr val="tx1"/>
                  </a:solidFill>
                </a:rPr>
                <a:t>Gang- og sykkelvei for å redusere utslipp</a:t>
              </a:r>
            </a:p>
          </p:txBody>
        </p:sp>
        <p:sp>
          <p:nvSpPr>
            <p:cNvPr id="23" name="Avrundet rektangel 22">
              <a:extLst>
                <a:ext uri="{FF2B5EF4-FFF2-40B4-BE49-F238E27FC236}">
                  <a16:creationId xmlns:a16="http://schemas.microsoft.com/office/drawing/2014/main" id="{51F75F00-9185-8632-8795-C79D06A111F9}"/>
                </a:ext>
              </a:extLst>
            </p:cNvPr>
            <p:cNvSpPr/>
            <p:nvPr/>
          </p:nvSpPr>
          <p:spPr>
            <a:xfrm>
              <a:off x="4753073" y="2478471"/>
              <a:ext cx="3233393" cy="47338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Kan føre til omdisponering av grøntareal</a:t>
              </a:r>
            </a:p>
          </p:txBody>
        </p:sp>
        <p:sp>
          <p:nvSpPr>
            <p:cNvPr id="32" name="Avrundet rektangel 31">
              <a:extLst>
                <a:ext uri="{FF2B5EF4-FFF2-40B4-BE49-F238E27FC236}">
                  <a16:creationId xmlns:a16="http://schemas.microsoft.com/office/drawing/2014/main" id="{891FBB29-935D-0096-5293-273D6DFDEE8C}"/>
                </a:ext>
              </a:extLst>
            </p:cNvPr>
            <p:cNvSpPr/>
            <p:nvPr/>
          </p:nvSpPr>
          <p:spPr>
            <a:xfrm>
              <a:off x="8120407" y="2478471"/>
              <a:ext cx="3233393" cy="47338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Redusere bilvei for å få areal til gang- og sykkelvei uten å ta grøntareal</a:t>
              </a:r>
            </a:p>
          </p:txBody>
        </p:sp>
        <p:pic>
          <p:nvPicPr>
            <p:cNvPr id="10" name="Bilde 9">
              <a:extLst>
                <a:ext uri="{FF2B5EF4-FFF2-40B4-BE49-F238E27FC236}">
                  <a16:creationId xmlns:a16="http://schemas.microsoft.com/office/drawing/2014/main" id="{4AF4F3ED-EA9B-1254-62B1-83FC96EB9C3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6380" y="2515785"/>
              <a:ext cx="416788" cy="416788"/>
            </a:xfrm>
            <a:prstGeom prst="rect">
              <a:avLst/>
            </a:prstGeom>
            <a:grpFill/>
          </p:spPr>
        </p:pic>
      </p:grpSp>
      <p:grpSp>
        <p:nvGrpSpPr>
          <p:cNvPr id="47" name="Gruppe 46">
            <a:extLst>
              <a:ext uri="{FF2B5EF4-FFF2-40B4-BE49-F238E27FC236}">
                <a16:creationId xmlns:a16="http://schemas.microsoft.com/office/drawing/2014/main" id="{A16B764A-DC8F-7E11-0ABC-6EEE73756AE4}"/>
              </a:ext>
            </a:extLst>
          </p:cNvPr>
          <p:cNvGrpSpPr/>
          <p:nvPr/>
        </p:nvGrpSpPr>
        <p:grpSpPr>
          <a:xfrm>
            <a:off x="626893" y="1560796"/>
            <a:ext cx="10726907" cy="889496"/>
            <a:chOff x="626893" y="1560796"/>
            <a:chExt cx="10726907" cy="889496"/>
          </a:xfrm>
          <a:solidFill>
            <a:srgbClr val="DAE1F7"/>
          </a:solidFill>
        </p:grpSpPr>
        <p:sp>
          <p:nvSpPr>
            <p:cNvPr id="3" name="Avrundet rektangel 2">
              <a:extLst>
                <a:ext uri="{FF2B5EF4-FFF2-40B4-BE49-F238E27FC236}">
                  <a16:creationId xmlns:a16="http://schemas.microsoft.com/office/drawing/2014/main" id="{4DD83ADC-5E36-D5BE-D942-2607C7FC143F}"/>
                </a:ext>
              </a:extLst>
            </p:cNvPr>
            <p:cNvSpPr/>
            <p:nvPr/>
          </p:nvSpPr>
          <p:spPr>
            <a:xfrm>
              <a:off x="626893" y="1560796"/>
              <a:ext cx="3992242" cy="358851"/>
            </a:xfrm>
            <a:prstGeom prst="roundRect">
              <a:avLst/>
            </a:prstGeom>
            <a:solidFill>
              <a:srgbClr val="203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dirty="0"/>
                <a:t>Tiltak for klima og natur</a:t>
              </a:r>
            </a:p>
          </p:txBody>
        </p:sp>
        <p:sp>
          <p:nvSpPr>
            <p:cNvPr id="21" name="Avrundet rektangel 20">
              <a:extLst>
                <a:ext uri="{FF2B5EF4-FFF2-40B4-BE49-F238E27FC236}">
                  <a16:creationId xmlns:a16="http://schemas.microsoft.com/office/drawing/2014/main" id="{29FA7A63-6677-F472-BF68-958B17756A54}"/>
                </a:ext>
              </a:extLst>
            </p:cNvPr>
            <p:cNvSpPr/>
            <p:nvPr/>
          </p:nvSpPr>
          <p:spPr>
            <a:xfrm>
              <a:off x="4753073" y="1560796"/>
              <a:ext cx="3233393" cy="358851"/>
            </a:xfrm>
            <a:prstGeom prst="roundRect">
              <a:avLst/>
            </a:prstGeom>
            <a:solidFill>
              <a:srgbClr val="203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Mulig konflikt</a:t>
              </a:r>
            </a:p>
          </p:txBody>
        </p:sp>
        <p:sp>
          <p:nvSpPr>
            <p:cNvPr id="30" name="Avrundet rektangel 29">
              <a:extLst>
                <a:ext uri="{FF2B5EF4-FFF2-40B4-BE49-F238E27FC236}">
                  <a16:creationId xmlns:a16="http://schemas.microsoft.com/office/drawing/2014/main" id="{11F01526-1B7D-EADC-200A-20434EB00A66}"/>
                </a:ext>
              </a:extLst>
            </p:cNvPr>
            <p:cNvSpPr/>
            <p:nvPr/>
          </p:nvSpPr>
          <p:spPr>
            <a:xfrm>
              <a:off x="8120407" y="1560796"/>
              <a:ext cx="3233393" cy="358851"/>
            </a:xfrm>
            <a:prstGeom prst="roundRect">
              <a:avLst/>
            </a:prstGeom>
            <a:solidFill>
              <a:srgbClr val="203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Mulig løsning</a:t>
              </a:r>
            </a:p>
          </p:txBody>
        </p:sp>
        <p:grpSp>
          <p:nvGrpSpPr>
            <p:cNvPr id="39" name="Gruppe 38">
              <a:extLst>
                <a:ext uri="{FF2B5EF4-FFF2-40B4-BE49-F238E27FC236}">
                  <a16:creationId xmlns:a16="http://schemas.microsoft.com/office/drawing/2014/main" id="{EEDF91B5-7DF8-B56D-C0D5-EE54805BA83A}"/>
                </a:ext>
              </a:extLst>
            </p:cNvPr>
            <p:cNvGrpSpPr/>
            <p:nvPr/>
          </p:nvGrpSpPr>
          <p:grpSpPr>
            <a:xfrm>
              <a:off x="626893" y="1965786"/>
              <a:ext cx="10726907" cy="484506"/>
              <a:chOff x="626893" y="1965786"/>
              <a:chExt cx="10726907" cy="484506"/>
            </a:xfrm>
            <a:grpFill/>
          </p:grpSpPr>
          <p:sp>
            <p:nvSpPr>
              <p:cNvPr id="13" name="Avrundet rektangel 12">
                <a:extLst>
                  <a:ext uri="{FF2B5EF4-FFF2-40B4-BE49-F238E27FC236}">
                    <a16:creationId xmlns:a16="http://schemas.microsoft.com/office/drawing/2014/main" id="{2272923C-62D3-1FE2-16CB-576C2368D436}"/>
                  </a:ext>
                </a:extLst>
              </p:cNvPr>
              <p:cNvSpPr/>
              <p:nvPr/>
            </p:nvSpPr>
            <p:spPr>
              <a:xfrm>
                <a:off x="626893" y="1976911"/>
                <a:ext cx="3992242" cy="47338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r>
                  <a:rPr lang="nb-NO" sz="1200" b="1" dirty="0">
                    <a:solidFill>
                      <a:schemeClr val="tx1"/>
                    </a:solidFill>
                  </a:rPr>
                  <a:t>Fortetting for å redusere utslipp</a:t>
                </a:r>
              </a:p>
            </p:txBody>
          </p:sp>
          <p:sp>
            <p:nvSpPr>
              <p:cNvPr id="22" name="Avrundet rektangel 21">
                <a:extLst>
                  <a:ext uri="{FF2B5EF4-FFF2-40B4-BE49-F238E27FC236}">
                    <a16:creationId xmlns:a16="http://schemas.microsoft.com/office/drawing/2014/main" id="{4B1CBB2D-2E91-FDDD-E4CE-D91775D5E5BF}"/>
                  </a:ext>
                </a:extLst>
              </p:cNvPr>
              <p:cNvSpPr/>
              <p:nvPr/>
            </p:nvSpPr>
            <p:spPr>
              <a:xfrm>
                <a:off x="4753073" y="1965786"/>
                <a:ext cx="3233393" cy="47338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Kan hemme klimatilpasning og biomangfold</a:t>
                </a:r>
              </a:p>
            </p:txBody>
          </p:sp>
          <p:sp>
            <p:nvSpPr>
              <p:cNvPr id="31" name="Avrundet rektangel 30">
                <a:extLst>
                  <a:ext uri="{FF2B5EF4-FFF2-40B4-BE49-F238E27FC236}">
                    <a16:creationId xmlns:a16="http://schemas.microsoft.com/office/drawing/2014/main" id="{C1E1EC67-CF3F-9E9F-34B7-582DC702AD75}"/>
                  </a:ext>
                </a:extLst>
              </p:cNvPr>
              <p:cNvSpPr/>
              <p:nvPr/>
            </p:nvSpPr>
            <p:spPr>
              <a:xfrm>
                <a:off x="8120407" y="1965786"/>
                <a:ext cx="3233393" cy="47338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Gjøre om parkeringsareal til grøntområde, parkering under bakken, grønne tak og vegger</a:t>
                </a:r>
              </a:p>
            </p:txBody>
          </p:sp>
          <p:pic>
            <p:nvPicPr>
              <p:cNvPr id="11" name="Bilde 10">
                <a:extLst>
                  <a:ext uri="{FF2B5EF4-FFF2-40B4-BE49-F238E27FC236}">
                    <a16:creationId xmlns:a16="http://schemas.microsoft.com/office/drawing/2014/main" id="{887632FA-5558-A5D1-55E8-156346D2014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38200" y="1985140"/>
                <a:ext cx="417075" cy="417075"/>
              </a:xfrm>
              <a:prstGeom prst="rect">
                <a:avLst/>
              </a:prstGeom>
              <a:grpFill/>
            </p:spPr>
          </p:pic>
        </p:grpSp>
      </p:grpSp>
      <p:grpSp>
        <p:nvGrpSpPr>
          <p:cNvPr id="44" name="Gruppe 43">
            <a:extLst>
              <a:ext uri="{FF2B5EF4-FFF2-40B4-BE49-F238E27FC236}">
                <a16:creationId xmlns:a16="http://schemas.microsoft.com/office/drawing/2014/main" id="{7950B6D6-D5F3-559B-8A73-F83A3F532C7C}"/>
              </a:ext>
            </a:extLst>
          </p:cNvPr>
          <p:cNvGrpSpPr/>
          <p:nvPr/>
        </p:nvGrpSpPr>
        <p:grpSpPr>
          <a:xfrm>
            <a:off x="626893" y="5289000"/>
            <a:ext cx="10726907" cy="714907"/>
            <a:chOff x="626893" y="5289000"/>
            <a:chExt cx="10726907" cy="714907"/>
          </a:xfrm>
          <a:solidFill>
            <a:srgbClr val="DAE1F7"/>
          </a:solidFill>
        </p:grpSpPr>
        <p:sp>
          <p:nvSpPr>
            <p:cNvPr id="19" name="Avrundet rektangel 18">
              <a:extLst>
                <a:ext uri="{FF2B5EF4-FFF2-40B4-BE49-F238E27FC236}">
                  <a16:creationId xmlns:a16="http://schemas.microsoft.com/office/drawing/2014/main" id="{49DD5CA2-ED26-9EA9-9F88-083B16200148}"/>
                </a:ext>
              </a:extLst>
            </p:cNvPr>
            <p:cNvSpPr/>
            <p:nvPr/>
          </p:nvSpPr>
          <p:spPr>
            <a:xfrm>
              <a:off x="626893" y="5300125"/>
              <a:ext cx="3992242" cy="70378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r>
                <a:rPr lang="nb-NO" sz="1200" b="1" dirty="0">
                  <a:solidFill>
                    <a:schemeClr val="tx1"/>
                  </a:solidFill>
                </a:rPr>
                <a:t>Planting av monokulturskoger for å fange og lagre karbon</a:t>
              </a:r>
            </a:p>
          </p:txBody>
        </p:sp>
        <p:sp>
          <p:nvSpPr>
            <p:cNvPr id="28" name="Avrundet rektangel 27">
              <a:extLst>
                <a:ext uri="{FF2B5EF4-FFF2-40B4-BE49-F238E27FC236}">
                  <a16:creationId xmlns:a16="http://schemas.microsoft.com/office/drawing/2014/main" id="{D7A3CA25-B397-3ECA-3510-9C2C436FD5EE}"/>
                </a:ext>
              </a:extLst>
            </p:cNvPr>
            <p:cNvSpPr/>
            <p:nvPr/>
          </p:nvSpPr>
          <p:spPr>
            <a:xfrm>
              <a:off x="4753073" y="5289000"/>
              <a:ext cx="3233393" cy="70378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Reduserer biologisk mangfold og klimatilpasning (øker skredfare etter hogst)</a:t>
              </a:r>
            </a:p>
          </p:txBody>
        </p:sp>
        <p:sp>
          <p:nvSpPr>
            <p:cNvPr id="37" name="Avrundet rektangel 36">
              <a:extLst>
                <a:ext uri="{FF2B5EF4-FFF2-40B4-BE49-F238E27FC236}">
                  <a16:creationId xmlns:a16="http://schemas.microsoft.com/office/drawing/2014/main" id="{3E154AEA-EF89-3E55-9DC0-321B5FC82B49}"/>
                </a:ext>
              </a:extLst>
            </p:cNvPr>
            <p:cNvSpPr/>
            <p:nvPr/>
          </p:nvSpPr>
          <p:spPr>
            <a:xfrm>
              <a:off x="8120407" y="5289000"/>
              <a:ext cx="3233393" cy="70378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Beholde og/eller drive fram natur- eller blandingsskog framfor treslagsskifte til </a:t>
              </a:r>
              <a:r>
                <a:rPr lang="nb-NO" sz="1200" dirty="0" err="1">
                  <a:solidFill>
                    <a:schemeClr val="tx1"/>
                  </a:solidFill>
                </a:rPr>
                <a:t>ensaldret</a:t>
              </a:r>
              <a:r>
                <a:rPr lang="nb-NO" sz="1200" dirty="0">
                  <a:solidFill>
                    <a:schemeClr val="tx1"/>
                  </a:solidFill>
                </a:rPr>
                <a:t> monokultur</a:t>
              </a:r>
            </a:p>
          </p:txBody>
        </p:sp>
        <p:pic>
          <p:nvPicPr>
            <p:cNvPr id="12" name="Bilde 11">
              <a:extLst>
                <a:ext uri="{FF2B5EF4-FFF2-40B4-BE49-F238E27FC236}">
                  <a16:creationId xmlns:a16="http://schemas.microsoft.com/office/drawing/2014/main" id="{EDE9E2B6-198F-E885-B158-3AB7E7C870B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42717" y="5402570"/>
              <a:ext cx="483357" cy="483357"/>
            </a:xfrm>
            <a:prstGeom prst="rect">
              <a:avLst/>
            </a:prstGeom>
            <a:grpFill/>
          </p:spPr>
        </p:pic>
      </p:grpSp>
      <p:sp>
        <p:nvSpPr>
          <p:cNvPr id="46" name="Plassholder for lysbildenummer 45">
            <a:extLst>
              <a:ext uri="{FF2B5EF4-FFF2-40B4-BE49-F238E27FC236}">
                <a16:creationId xmlns:a16="http://schemas.microsoft.com/office/drawing/2014/main" id="{D38942FA-4E2D-903F-F338-9193DEC071C5}"/>
              </a:ext>
            </a:extLst>
          </p:cNvPr>
          <p:cNvSpPr>
            <a:spLocks noGrp="1"/>
          </p:cNvSpPr>
          <p:nvPr>
            <p:ph type="sldNum" sz="quarter" idx="12"/>
          </p:nvPr>
        </p:nvSpPr>
        <p:spPr/>
        <p:txBody>
          <a:bodyPr/>
          <a:lstStyle/>
          <a:p>
            <a:fld id="{7973F928-CFD2-6946-A870-75D4BACAEBF8}" type="slidenum">
              <a:rPr lang="nb-NO" smtClean="0"/>
              <a:t>16</a:t>
            </a:fld>
            <a:endParaRPr lang="nb-NO"/>
          </a:p>
        </p:txBody>
      </p:sp>
    </p:spTree>
    <p:extLst>
      <p:ext uri="{BB962C8B-B14F-4D97-AF65-F5344CB8AC3E}">
        <p14:creationId xmlns:p14="http://schemas.microsoft.com/office/powerpoint/2010/main" val="336957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2F3C6D-355D-79E1-E8EB-3CAC2C6E167A}"/>
              </a:ext>
            </a:extLst>
          </p:cNvPr>
          <p:cNvSpPr>
            <a:spLocks noGrp="1"/>
          </p:cNvSpPr>
          <p:nvPr>
            <p:ph type="title"/>
          </p:nvPr>
        </p:nvSpPr>
        <p:spPr>
          <a:xfrm>
            <a:off x="838200" y="365125"/>
            <a:ext cx="10515600" cy="1325563"/>
          </a:xfrm>
        </p:spPr>
        <p:txBody>
          <a:bodyPr>
            <a:normAutofit/>
          </a:bodyPr>
          <a:lstStyle/>
          <a:p>
            <a:r>
              <a:rPr lang="nb-NO" sz="3600" dirty="0"/>
              <a:t>Naturbaserte løsninger for å fremme positivt samspill</a:t>
            </a:r>
          </a:p>
        </p:txBody>
      </p:sp>
      <p:sp>
        <p:nvSpPr>
          <p:cNvPr id="46" name="Plassholder for lysbildenummer 45">
            <a:extLst>
              <a:ext uri="{FF2B5EF4-FFF2-40B4-BE49-F238E27FC236}">
                <a16:creationId xmlns:a16="http://schemas.microsoft.com/office/drawing/2014/main" id="{D38942FA-4E2D-903F-F338-9193DEC071C5}"/>
              </a:ext>
            </a:extLst>
          </p:cNvPr>
          <p:cNvSpPr>
            <a:spLocks noGrp="1"/>
          </p:cNvSpPr>
          <p:nvPr>
            <p:ph type="sldNum" sz="quarter" idx="12"/>
          </p:nvPr>
        </p:nvSpPr>
        <p:spPr>
          <a:xfrm>
            <a:off x="8610600" y="6356350"/>
            <a:ext cx="2743200" cy="273303"/>
          </a:xfrm>
        </p:spPr>
        <p:txBody>
          <a:bodyPr/>
          <a:lstStyle/>
          <a:p>
            <a:fld id="{7973F928-CFD2-6946-A870-75D4BACAEBF8}" type="slidenum">
              <a:rPr lang="nb-NO" smtClean="0"/>
              <a:t>17</a:t>
            </a:fld>
            <a:endParaRPr lang="nb-NO"/>
          </a:p>
        </p:txBody>
      </p:sp>
      <p:grpSp>
        <p:nvGrpSpPr>
          <p:cNvPr id="54" name="Gruppe 53">
            <a:extLst>
              <a:ext uri="{FF2B5EF4-FFF2-40B4-BE49-F238E27FC236}">
                <a16:creationId xmlns:a16="http://schemas.microsoft.com/office/drawing/2014/main" id="{B013A4F6-5CC4-56A5-FA0C-963EEFA00655}"/>
              </a:ext>
            </a:extLst>
          </p:cNvPr>
          <p:cNvGrpSpPr/>
          <p:nvPr/>
        </p:nvGrpSpPr>
        <p:grpSpPr>
          <a:xfrm>
            <a:off x="626893" y="2787647"/>
            <a:ext cx="10726907" cy="794152"/>
            <a:chOff x="626893" y="2787647"/>
            <a:chExt cx="10726907" cy="794152"/>
          </a:xfrm>
          <a:solidFill>
            <a:srgbClr val="DEEDD9"/>
          </a:solidFill>
        </p:grpSpPr>
        <p:sp>
          <p:nvSpPr>
            <p:cNvPr id="14" name="Avrundet rektangel 13">
              <a:extLst>
                <a:ext uri="{FF2B5EF4-FFF2-40B4-BE49-F238E27FC236}">
                  <a16:creationId xmlns:a16="http://schemas.microsoft.com/office/drawing/2014/main" id="{A3589C3C-8CAC-1944-0C77-0B6E2E25155A}"/>
                </a:ext>
              </a:extLst>
            </p:cNvPr>
            <p:cNvSpPr/>
            <p:nvPr/>
          </p:nvSpPr>
          <p:spPr>
            <a:xfrm>
              <a:off x="626893" y="2805882"/>
              <a:ext cx="3992242" cy="7759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r>
                <a:rPr lang="nb-NO" sz="1400" b="1" dirty="0">
                  <a:solidFill>
                    <a:schemeClr val="tx1"/>
                  </a:solidFill>
                </a:rPr>
                <a:t>Grønne tak og vegger</a:t>
              </a:r>
            </a:p>
          </p:txBody>
        </p:sp>
        <p:sp>
          <p:nvSpPr>
            <p:cNvPr id="32" name="Avrundet rektangel 31">
              <a:extLst>
                <a:ext uri="{FF2B5EF4-FFF2-40B4-BE49-F238E27FC236}">
                  <a16:creationId xmlns:a16="http://schemas.microsoft.com/office/drawing/2014/main" id="{891FBB29-935D-0096-5293-273D6DFDEE8C}"/>
                </a:ext>
              </a:extLst>
            </p:cNvPr>
            <p:cNvSpPr/>
            <p:nvPr/>
          </p:nvSpPr>
          <p:spPr>
            <a:xfrm>
              <a:off x="8120407" y="2787647"/>
              <a:ext cx="3233393" cy="7759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a:solidFill>
                    <a:schemeClr val="tx1"/>
                  </a:solidFill>
                </a:rPr>
                <a:t>Fortetting vil hemme klimatilpasning og biomangfold</a:t>
              </a:r>
            </a:p>
          </p:txBody>
        </p:sp>
        <p:pic>
          <p:nvPicPr>
            <p:cNvPr id="49" name="Bilde 48">
              <a:extLst>
                <a:ext uri="{FF2B5EF4-FFF2-40B4-BE49-F238E27FC236}">
                  <a16:creationId xmlns:a16="http://schemas.microsoft.com/office/drawing/2014/main" id="{E359EB76-A640-E305-5797-9070A77A6D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666" y="2910940"/>
              <a:ext cx="501446" cy="501446"/>
            </a:xfrm>
            <a:prstGeom prst="rect">
              <a:avLst/>
            </a:prstGeom>
            <a:grpFill/>
          </p:spPr>
        </p:pic>
      </p:grpSp>
      <p:grpSp>
        <p:nvGrpSpPr>
          <p:cNvPr id="55" name="Gruppe 54">
            <a:extLst>
              <a:ext uri="{FF2B5EF4-FFF2-40B4-BE49-F238E27FC236}">
                <a16:creationId xmlns:a16="http://schemas.microsoft.com/office/drawing/2014/main" id="{9E56CC79-6A20-69FF-B61D-7C167E072828}"/>
              </a:ext>
            </a:extLst>
          </p:cNvPr>
          <p:cNvGrpSpPr/>
          <p:nvPr/>
        </p:nvGrpSpPr>
        <p:grpSpPr>
          <a:xfrm>
            <a:off x="648713" y="3618889"/>
            <a:ext cx="10726907" cy="794152"/>
            <a:chOff x="648713" y="3618889"/>
            <a:chExt cx="10726907" cy="794152"/>
          </a:xfrm>
          <a:solidFill>
            <a:srgbClr val="DEEDD9"/>
          </a:solidFill>
        </p:grpSpPr>
        <p:sp>
          <p:nvSpPr>
            <p:cNvPr id="15" name="Avrundet rektangel 14">
              <a:extLst>
                <a:ext uri="{FF2B5EF4-FFF2-40B4-BE49-F238E27FC236}">
                  <a16:creationId xmlns:a16="http://schemas.microsoft.com/office/drawing/2014/main" id="{6CF4AD26-36FD-0B97-8409-24071DA2F666}"/>
                </a:ext>
              </a:extLst>
            </p:cNvPr>
            <p:cNvSpPr/>
            <p:nvPr/>
          </p:nvSpPr>
          <p:spPr>
            <a:xfrm>
              <a:off x="648713" y="3637124"/>
              <a:ext cx="3992242" cy="7759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r>
                <a:rPr lang="nb-NO" sz="1400" b="1" dirty="0">
                  <a:solidFill>
                    <a:schemeClr val="tx1"/>
                  </a:solidFill>
                </a:rPr>
                <a:t>Urbant hagebruk</a:t>
              </a:r>
            </a:p>
          </p:txBody>
        </p:sp>
        <p:sp>
          <p:nvSpPr>
            <p:cNvPr id="33" name="Avrundet rektangel 32">
              <a:extLst>
                <a:ext uri="{FF2B5EF4-FFF2-40B4-BE49-F238E27FC236}">
                  <a16:creationId xmlns:a16="http://schemas.microsoft.com/office/drawing/2014/main" id="{D9672886-5ED8-31C7-F8BC-3B064AB44C30}"/>
                </a:ext>
              </a:extLst>
            </p:cNvPr>
            <p:cNvSpPr/>
            <p:nvPr/>
          </p:nvSpPr>
          <p:spPr>
            <a:xfrm>
              <a:off x="8142227" y="3618889"/>
              <a:ext cx="3233393" cy="7759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a:solidFill>
                    <a:schemeClr val="tx1"/>
                  </a:solidFill>
                </a:rPr>
                <a:t>Mister samspillseffektene og i tillegg sosiale, lærings- og helsemessige effekter</a:t>
              </a:r>
            </a:p>
          </p:txBody>
        </p:sp>
        <p:pic>
          <p:nvPicPr>
            <p:cNvPr id="50" name="Bilde 49">
              <a:extLst>
                <a:ext uri="{FF2B5EF4-FFF2-40B4-BE49-F238E27FC236}">
                  <a16:creationId xmlns:a16="http://schemas.microsoft.com/office/drawing/2014/main" id="{205DCABE-4B34-726D-BE19-DB421171F0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094" y="3774564"/>
              <a:ext cx="501446" cy="501446"/>
            </a:xfrm>
            <a:prstGeom prst="rect">
              <a:avLst/>
            </a:prstGeom>
            <a:grpFill/>
          </p:spPr>
        </p:pic>
      </p:grpSp>
      <p:grpSp>
        <p:nvGrpSpPr>
          <p:cNvPr id="56" name="Gruppe 55">
            <a:extLst>
              <a:ext uri="{FF2B5EF4-FFF2-40B4-BE49-F238E27FC236}">
                <a16:creationId xmlns:a16="http://schemas.microsoft.com/office/drawing/2014/main" id="{11BB9A20-B01E-C4BB-3A5E-434720EB2AE5}"/>
              </a:ext>
            </a:extLst>
          </p:cNvPr>
          <p:cNvGrpSpPr/>
          <p:nvPr/>
        </p:nvGrpSpPr>
        <p:grpSpPr>
          <a:xfrm>
            <a:off x="626893" y="4478229"/>
            <a:ext cx="10726907" cy="794153"/>
            <a:chOff x="626893" y="4478229"/>
            <a:chExt cx="10726907" cy="794153"/>
          </a:xfrm>
          <a:solidFill>
            <a:srgbClr val="DEEDD9"/>
          </a:solidFill>
        </p:grpSpPr>
        <p:sp>
          <p:nvSpPr>
            <p:cNvPr id="16" name="Avrundet rektangel 15">
              <a:extLst>
                <a:ext uri="{FF2B5EF4-FFF2-40B4-BE49-F238E27FC236}">
                  <a16:creationId xmlns:a16="http://schemas.microsoft.com/office/drawing/2014/main" id="{65D09DEC-C652-3758-5BE6-666D7A3980A4}"/>
                </a:ext>
              </a:extLst>
            </p:cNvPr>
            <p:cNvSpPr/>
            <p:nvPr/>
          </p:nvSpPr>
          <p:spPr>
            <a:xfrm>
              <a:off x="626893" y="4496466"/>
              <a:ext cx="3992242" cy="77591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r>
                <a:rPr lang="nb-NO" sz="1400" b="1" dirty="0">
                  <a:solidFill>
                    <a:schemeClr val="tx1"/>
                  </a:solidFill>
                </a:rPr>
                <a:t>Bevaring av naturlig skog</a:t>
              </a:r>
            </a:p>
          </p:txBody>
        </p:sp>
        <p:sp>
          <p:nvSpPr>
            <p:cNvPr id="34" name="Avrundet rektangel 33">
              <a:extLst>
                <a:ext uri="{FF2B5EF4-FFF2-40B4-BE49-F238E27FC236}">
                  <a16:creationId xmlns:a16="http://schemas.microsoft.com/office/drawing/2014/main" id="{F8CD20C8-9EFC-179B-81E2-E8701BD0E69E}"/>
                </a:ext>
              </a:extLst>
            </p:cNvPr>
            <p:cNvSpPr/>
            <p:nvPr/>
          </p:nvSpPr>
          <p:spPr>
            <a:xfrm>
              <a:off x="8120407" y="4478229"/>
              <a:ext cx="3233393" cy="77591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a:solidFill>
                    <a:schemeClr val="tx1"/>
                  </a:solidFill>
                </a:rPr>
                <a:t>Ved nedbygging går samspillseffektene tapt, planting av kommersiell skog på areal med naturlig skog gir også slikt tap</a:t>
              </a:r>
            </a:p>
          </p:txBody>
        </p:sp>
        <p:pic>
          <p:nvPicPr>
            <p:cNvPr id="51" name="Bilde 50">
              <a:extLst>
                <a:ext uri="{FF2B5EF4-FFF2-40B4-BE49-F238E27FC236}">
                  <a16:creationId xmlns:a16="http://schemas.microsoft.com/office/drawing/2014/main" id="{E09ABAC2-84AA-E08C-8434-8D8CEFC06B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3142" y="4563512"/>
              <a:ext cx="605350" cy="605350"/>
            </a:xfrm>
            <a:prstGeom prst="rect">
              <a:avLst/>
            </a:prstGeom>
            <a:grpFill/>
          </p:spPr>
        </p:pic>
      </p:grpSp>
      <p:grpSp>
        <p:nvGrpSpPr>
          <p:cNvPr id="57" name="Gruppe 56">
            <a:extLst>
              <a:ext uri="{FF2B5EF4-FFF2-40B4-BE49-F238E27FC236}">
                <a16:creationId xmlns:a16="http://schemas.microsoft.com/office/drawing/2014/main" id="{1D445A76-5AF0-D588-6117-B3D182C877F5}"/>
              </a:ext>
            </a:extLst>
          </p:cNvPr>
          <p:cNvGrpSpPr/>
          <p:nvPr/>
        </p:nvGrpSpPr>
        <p:grpSpPr>
          <a:xfrm>
            <a:off x="626893" y="5327706"/>
            <a:ext cx="10726907" cy="1028644"/>
            <a:chOff x="626893" y="5327706"/>
            <a:chExt cx="10726907" cy="1028644"/>
          </a:xfrm>
          <a:solidFill>
            <a:srgbClr val="DEEDD9"/>
          </a:solidFill>
        </p:grpSpPr>
        <p:sp>
          <p:nvSpPr>
            <p:cNvPr id="17" name="Avrundet rektangel 16">
              <a:extLst>
                <a:ext uri="{FF2B5EF4-FFF2-40B4-BE49-F238E27FC236}">
                  <a16:creationId xmlns:a16="http://schemas.microsoft.com/office/drawing/2014/main" id="{6065F0BA-B57F-3865-FB77-0AF696BBF077}"/>
                </a:ext>
              </a:extLst>
            </p:cNvPr>
            <p:cNvSpPr/>
            <p:nvPr/>
          </p:nvSpPr>
          <p:spPr>
            <a:xfrm>
              <a:off x="626893" y="5345941"/>
              <a:ext cx="3992242" cy="101040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r>
                <a:rPr lang="nb-NO" sz="1400" b="1" dirty="0">
                  <a:solidFill>
                    <a:schemeClr val="tx1"/>
                  </a:solidFill>
                </a:rPr>
                <a:t>Bevaring av våtmark</a:t>
              </a:r>
            </a:p>
          </p:txBody>
        </p:sp>
        <p:sp>
          <p:nvSpPr>
            <p:cNvPr id="35" name="Avrundet rektangel 34">
              <a:extLst>
                <a:ext uri="{FF2B5EF4-FFF2-40B4-BE49-F238E27FC236}">
                  <a16:creationId xmlns:a16="http://schemas.microsoft.com/office/drawing/2014/main" id="{FF088070-88F5-B880-C396-E6C0ACF8CFE9}"/>
                </a:ext>
              </a:extLst>
            </p:cNvPr>
            <p:cNvSpPr/>
            <p:nvPr/>
          </p:nvSpPr>
          <p:spPr>
            <a:xfrm>
              <a:off x="8120407" y="5327706"/>
              <a:ext cx="3233393" cy="102864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a:solidFill>
                    <a:schemeClr val="tx1"/>
                  </a:solidFill>
                </a:rPr>
                <a:t>Ved nedbygging eller drenering av myr svekkes/tapes karbonlagringen og biomangfoldet, sårbarheten for flom øker</a:t>
              </a:r>
            </a:p>
          </p:txBody>
        </p:sp>
        <p:pic>
          <p:nvPicPr>
            <p:cNvPr id="52" name="Bilde 51">
              <a:extLst>
                <a:ext uri="{FF2B5EF4-FFF2-40B4-BE49-F238E27FC236}">
                  <a16:creationId xmlns:a16="http://schemas.microsoft.com/office/drawing/2014/main" id="{5C0569BC-6F22-77A9-0916-287EC355A5C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54" y="5444201"/>
              <a:ext cx="542925" cy="542925"/>
            </a:xfrm>
            <a:prstGeom prst="rect">
              <a:avLst/>
            </a:prstGeom>
            <a:grpFill/>
          </p:spPr>
        </p:pic>
      </p:grpSp>
      <p:grpSp>
        <p:nvGrpSpPr>
          <p:cNvPr id="36" name="Gruppe 35">
            <a:extLst>
              <a:ext uri="{FF2B5EF4-FFF2-40B4-BE49-F238E27FC236}">
                <a16:creationId xmlns:a16="http://schemas.microsoft.com/office/drawing/2014/main" id="{82CBECD9-EC28-522E-D41A-670F9DE5EF3B}"/>
              </a:ext>
            </a:extLst>
          </p:cNvPr>
          <p:cNvGrpSpPr/>
          <p:nvPr/>
        </p:nvGrpSpPr>
        <p:grpSpPr>
          <a:xfrm>
            <a:off x="626893" y="1560796"/>
            <a:ext cx="10748727" cy="4795554"/>
            <a:chOff x="626893" y="1560796"/>
            <a:chExt cx="10748727" cy="4795554"/>
          </a:xfrm>
        </p:grpSpPr>
        <p:grpSp>
          <p:nvGrpSpPr>
            <p:cNvPr id="29" name="Gruppe 28">
              <a:extLst>
                <a:ext uri="{FF2B5EF4-FFF2-40B4-BE49-F238E27FC236}">
                  <a16:creationId xmlns:a16="http://schemas.microsoft.com/office/drawing/2014/main" id="{8E7FC9B0-8F82-69DE-2E2E-1977D4F80E78}"/>
                </a:ext>
              </a:extLst>
            </p:cNvPr>
            <p:cNvGrpSpPr/>
            <p:nvPr/>
          </p:nvGrpSpPr>
          <p:grpSpPr>
            <a:xfrm>
              <a:off x="626893" y="1560796"/>
              <a:ext cx="10748727" cy="4795554"/>
              <a:chOff x="626893" y="1560796"/>
              <a:chExt cx="10748727" cy="4795554"/>
            </a:xfrm>
          </p:grpSpPr>
          <p:grpSp>
            <p:nvGrpSpPr>
              <p:cNvPr id="85" name="Gruppe 84">
                <a:extLst>
                  <a:ext uri="{FF2B5EF4-FFF2-40B4-BE49-F238E27FC236}">
                    <a16:creationId xmlns:a16="http://schemas.microsoft.com/office/drawing/2014/main" id="{6195E895-8E44-404B-B938-E9B579B88EEA}"/>
                  </a:ext>
                </a:extLst>
              </p:cNvPr>
              <p:cNvGrpSpPr/>
              <p:nvPr/>
            </p:nvGrpSpPr>
            <p:grpSpPr>
              <a:xfrm>
                <a:off x="626893" y="1560796"/>
                <a:ext cx="10748727" cy="4795554"/>
                <a:chOff x="626893" y="1560796"/>
                <a:chExt cx="10748727" cy="4795554"/>
              </a:xfrm>
            </p:grpSpPr>
            <p:sp>
              <p:nvSpPr>
                <p:cNvPr id="13" name="Avrundet rektangel 12">
                  <a:extLst>
                    <a:ext uri="{FF2B5EF4-FFF2-40B4-BE49-F238E27FC236}">
                      <a16:creationId xmlns:a16="http://schemas.microsoft.com/office/drawing/2014/main" id="{2272923C-62D3-1FE2-16CB-576C2368D436}"/>
                    </a:ext>
                  </a:extLst>
                </p:cNvPr>
                <p:cNvSpPr/>
                <p:nvPr/>
              </p:nvSpPr>
              <p:spPr>
                <a:xfrm>
                  <a:off x="626893" y="1970476"/>
                  <a:ext cx="3992242" cy="775917"/>
                </a:xfrm>
                <a:prstGeom prst="roundRect">
                  <a:avLst/>
                </a:prstGeom>
                <a:solidFill>
                  <a:srgbClr val="DEE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r>
                    <a:rPr lang="nb-NO" sz="1400" b="1" dirty="0">
                      <a:solidFill>
                        <a:schemeClr val="tx1"/>
                      </a:solidFill>
                    </a:rPr>
                    <a:t>Bevare og etablere blågrønne strukturer</a:t>
                  </a:r>
                </a:p>
              </p:txBody>
            </p:sp>
            <p:sp>
              <p:nvSpPr>
                <p:cNvPr id="31" name="Avrundet rektangel 30">
                  <a:extLst>
                    <a:ext uri="{FF2B5EF4-FFF2-40B4-BE49-F238E27FC236}">
                      <a16:creationId xmlns:a16="http://schemas.microsoft.com/office/drawing/2014/main" id="{C1E1EC67-CF3F-9E9F-34B7-582DC702AD75}"/>
                    </a:ext>
                  </a:extLst>
                </p:cNvPr>
                <p:cNvSpPr/>
                <p:nvPr/>
              </p:nvSpPr>
              <p:spPr>
                <a:xfrm>
                  <a:off x="8142227" y="1965396"/>
                  <a:ext cx="3233393" cy="775917"/>
                </a:xfrm>
                <a:prstGeom prst="roundRect">
                  <a:avLst/>
                </a:prstGeom>
                <a:solidFill>
                  <a:srgbClr val="DEE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dirty="0">
                      <a:solidFill>
                        <a:schemeClr val="tx1"/>
                      </a:solidFill>
                    </a:rPr>
                    <a:t>Vanskeligere å håndtere store vannmengder, hemmer biomangfold og karbonbinding</a:t>
                  </a:r>
                </a:p>
              </p:txBody>
            </p:sp>
            <p:grpSp>
              <p:nvGrpSpPr>
                <p:cNvPr id="83" name="Gruppe 82">
                  <a:extLst>
                    <a:ext uri="{FF2B5EF4-FFF2-40B4-BE49-F238E27FC236}">
                      <a16:creationId xmlns:a16="http://schemas.microsoft.com/office/drawing/2014/main" id="{0206EAFE-A8A0-D10F-FEBA-F080DEC306D3}"/>
                    </a:ext>
                  </a:extLst>
                </p:cNvPr>
                <p:cNvGrpSpPr/>
                <p:nvPr/>
              </p:nvGrpSpPr>
              <p:grpSpPr>
                <a:xfrm>
                  <a:off x="626893" y="1560796"/>
                  <a:ext cx="10726907" cy="4795554"/>
                  <a:chOff x="626893" y="1560796"/>
                  <a:chExt cx="10726907" cy="4795554"/>
                </a:xfrm>
              </p:grpSpPr>
              <p:grpSp>
                <p:nvGrpSpPr>
                  <p:cNvPr id="58" name="Gruppe 57">
                    <a:extLst>
                      <a:ext uri="{FF2B5EF4-FFF2-40B4-BE49-F238E27FC236}">
                        <a16:creationId xmlns:a16="http://schemas.microsoft.com/office/drawing/2014/main" id="{507FB1AB-C09B-E649-10AA-6B7A05924C73}"/>
                      </a:ext>
                    </a:extLst>
                  </p:cNvPr>
                  <p:cNvGrpSpPr/>
                  <p:nvPr/>
                </p:nvGrpSpPr>
                <p:grpSpPr>
                  <a:xfrm>
                    <a:off x="626893" y="1560796"/>
                    <a:ext cx="10726907" cy="358851"/>
                    <a:chOff x="626893" y="1560796"/>
                    <a:chExt cx="10726907" cy="358851"/>
                  </a:xfrm>
                </p:grpSpPr>
                <p:sp>
                  <p:nvSpPr>
                    <p:cNvPr id="3" name="Avrundet rektangel 2">
                      <a:extLst>
                        <a:ext uri="{FF2B5EF4-FFF2-40B4-BE49-F238E27FC236}">
                          <a16:creationId xmlns:a16="http://schemas.microsoft.com/office/drawing/2014/main" id="{4DD83ADC-5E36-D5BE-D942-2607C7FC143F}"/>
                        </a:ext>
                      </a:extLst>
                    </p:cNvPr>
                    <p:cNvSpPr/>
                    <p:nvPr/>
                  </p:nvSpPr>
                  <p:spPr>
                    <a:xfrm>
                      <a:off x="626893" y="1560796"/>
                      <a:ext cx="3992242" cy="358851"/>
                    </a:xfrm>
                    <a:prstGeom prst="roundRect">
                      <a:avLst/>
                    </a:prstGeom>
                    <a:solidFill>
                      <a:srgbClr val="36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Tiltak</a:t>
                      </a:r>
                    </a:p>
                  </p:txBody>
                </p:sp>
                <p:sp>
                  <p:nvSpPr>
                    <p:cNvPr id="21" name="Avrundet rektangel 20">
                      <a:extLst>
                        <a:ext uri="{FF2B5EF4-FFF2-40B4-BE49-F238E27FC236}">
                          <a16:creationId xmlns:a16="http://schemas.microsoft.com/office/drawing/2014/main" id="{29FA7A63-6677-F472-BF68-958B17756A54}"/>
                        </a:ext>
                      </a:extLst>
                    </p:cNvPr>
                    <p:cNvSpPr/>
                    <p:nvPr/>
                  </p:nvSpPr>
                  <p:spPr>
                    <a:xfrm>
                      <a:off x="4753073" y="1560796"/>
                      <a:ext cx="3233393" cy="358851"/>
                    </a:xfrm>
                    <a:prstGeom prst="roundRect">
                      <a:avLst/>
                    </a:prstGeom>
                    <a:solidFill>
                      <a:srgbClr val="36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Samspillseffekt</a:t>
                      </a:r>
                    </a:p>
                  </p:txBody>
                </p:sp>
                <p:sp>
                  <p:nvSpPr>
                    <p:cNvPr id="30" name="Avrundet rektangel 29">
                      <a:extLst>
                        <a:ext uri="{FF2B5EF4-FFF2-40B4-BE49-F238E27FC236}">
                          <a16:creationId xmlns:a16="http://schemas.microsoft.com/office/drawing/2014/main" id="{11F01526-1B7D-EADC-200A-20434EB00A66}"/>
                        </a:ext>
                      </a:extLst>
                    </p:cNvPr>
                    <p:cNvSpPr/>
                    <p:nvPr/>
                  </p:nvSpPr>
                  <p:spPr>
                    <a:xfrm>
                      <a:off x="8120407" y="1560796"/>
                      <a:ext cx="3233393" cy="358851"/>
                    </a:xfrm>
                    <a:prstGeom prst="roundRect">
                      <a:avLst/>
                    </a:prstGeom>
                    <a:solidFill>
                      <a:srgbClr val="36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Konsekvens av å overse</a:t>
                      </a:r>
                    </a:p>
                  </p:txBody>
                </p:sp>
              </p:grpSp>
              <p:sp>
                <p:nvSpPr>
                  <p:cNvPr id="22" name="Avrundet rektangel 21">
                    <a:extLst>
                      <a:ext uri="{FF2B5EF4-FFF2-40B4-BE49-F238E27FC236}">
                        <a16:creationId xmlns:a16="http://schemas.microsoft.com/office/drawing/2014/main" id="{4B1CBB2D-2E91-FDDD-E4CE-D91775D5E5BF}"/>
                      </a:ext>
                    </a:extLst>
                  </p:cNvPr>
                  <p:cNvSpPr/>
                  <p:nvPr/>
                </p:nvSpPr>
                <p:spPr>
                  <a:xfrm>
                    <a:off x="4774893" y="1965396"/>
                    <a:ext cx="3233393" cy="4390954"/>
                  </a:xfrm>
                  <a:prstGeom prst="roundRect">
                    <a:avLst/>
                  </a:prstGeom>
                  <a:solidFill>
                    <a:srgbClr val="DEE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600" dirty="0">
                      <a:solidFill>
                        <a:schemeClr val="tx1"/>
                      </a:solidFill>
                    </a:endParaRPr>
                  </a:p>
                  <a:p>
                    <a:pPr algn="ctr"/>
                    <a:r>
                      <a:rPr lang="nb-NO" sz="1600" dirty="0">
                        <a:solidFill>
                          <a:schemeClr val="tx1"/>
                        </a:solidFill>
                      </a:rPr>
                      <a:t>Positivt samspill mellom biomangfold, klimatilpasning og karbonbinding.</a:t>
                    </a:r>
                  </a:p>
                </p:txBody>
              </p:sp>
              <p:pic>
                <p:nvPicPr>
                  <p:cNvPr id="72" name="Bilde 71">
                    <a:extLst>
                      <a:ext uri="{FF2B5EF4-FFF2-40B4-BE49-F238E27FC236}">
                        <a16:creationId xmlns:a16="http://schemas.microsoft.com/office/drawing/2014/main" id="{7A5831A7-3709-0982-D90F-F7D938FC8A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5284" y="4553947"/>
                    <a:ext cx="651417" cy="662845"/>
                  </a:xfrm>
                  <a:prstGeom prst="rect">
                    <a:avLst/>
                  </a:prstGeom>
                </p:spPr>
              </p:pic>
              <p:pic>
                <p:nvPicPr>
                  <p:cNvPr id="74" name="Bilde 73">
                    <a:extLst>
                      <a:ext uri="{FF2B5EF4-FFF2-40B4-BE49-F238E27FC236}">
                        <a16:creationId xmlns:a16="http://schemas.microsoft.com/office/drawing/2014/main" id="{178E964E-85AE-8A4C-797D-C0675E58CC2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31888" y="4842907"/>
                    <a:ext cx="699083" cy="699083"/>
                  </a:xfrm>
                  <a:prstGeom prst="rect">
                    <a:avLst/>
                  </a:prstGeom>
                </p:spPr>
              </p:pic>
              <p:pic>
                <p:nvPicPr>
                  <p:cNvPr id="76" name="Bilde 75" descr="Et bilde som inneholder bue&#10;&#10;Automatisk generert beskrivelse">
                    <a:extLst>
                      <a:ext uri="{FF2B5EF4-FFF2-40B4-BE49-F238E27FC236}">
                        <a16:creationId xmlns:a16="http://schemas.microsoft.com/office/drawing/2014/main" id="{63330F0A-83EA-FB95-ED2E-F03FEDBC2F7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96000" y="3654225"/>
                    <a:ext cx="699083" cy="699083"/>
                  </a:xfrm>
                  <a:prstGeom prst="rect">
                    <a:avLst/>
                  </a:prstGeom>
                </p:spPr>
              </p:pic>
            </p:grpSp>
            <p:pic>
              <p:nvPicPr>
                <p:cNvPr id="48" name="Bilde 47">
                  <a:extLst>
                    <a:ext uri="{FF2B5EF4-FFF2-40B4-BE49-F238E27FC236}">
                      <a16:creationId xmlns:a16="http://schemas.microsoft.com/office/drawing/2014/main" id="{CEF71691-58D9-0314-2CFD-EFE9BCB00D7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38200" y="2107712"/>
                  <a:ext cx="501446" cy="501446"/>
                </a:xfrm>
                <a:prstGeom prst="rect">
                  <a:avLst/>
                </a:prstGeom>
              </p:spPr>
            </p:pic>
          </p:grpSp>
          <p:grpSp>
            <p:nvGrpSpPr>
              <p:cNvPr id="20" name="Gruppe 19">
                <a:extLst>
                  <a:ext uri="{FF2B5EF4-FFF2-40B4-BE49-F238E27FC236}">
                    <a16:creationId xmlns:a16="http://schemas.microsoft.com/office/drawing/2014/main" id="{C894DD43-ABBC-AA98-9D05-9331AAD67027}"/>
                  </a:ext>
                </a:extLst>
              </p:cNvPr>
              <p:cNvGrpSpPr/>
              <p:nvPr/>
            </p:nvGrpSpPr>
            <p:grpSpPr>
              <a:xfrm>
                <a:off x="5614737" y="4199375"/>
                <a:ext cx="446751" cy="353086"/>
                <a:chOff x="5614737" y="4199375"/>
                <a:chExt cx="446751" cy="353086"/>
              </a:xfrm>
            </p:grpSpPr>
            <p:pic>
              <p:nvPicPr>
                <p:cNvPr id="8" name="Bilde 7" descr="Et bilde som inneholder tekst, utklipp&#10;&#10;Automatisk generert beskrivelse">
                  <a:extLst>
                    <a:ext uri="{FF2B5EF4-FFF2-40B4-BE49-F238E27FC236}">
                      <a16:creationId xmlns:a16="http://schemas.microsoft.com/office/drawing/2014/main" id="{2459A710-85DC-B09A-5C96-D91B66E815AB}"/>
                    </a:ext>
                  </a:extLst>
                </p:cNvPr>
                <p:cNvPicPr>
                  <a:picLocks noChangeAspect="1"/>
                </p:cNvPicPr>
                <p:nvPr/>
              </p:nvPicPr>
              <p:blipFill>
                <a:blip r:embed="rId11"/>
                <a:stretch>
                  <a:fillRect/>
                </a:stretch>
              </p:blipFill>
              <p:spPr>
                <a:xfrm rot="3981429">
                  <a:off x="5614737" y="4199375"/>
                  <a:ext cx="315310" cy="315310"/>
                </a:xfrm>
                <a:prstGeom prst="rect">
                  <a:avLst/>
                </a:prstGeom>
              </p:spPr>
            </p:pic>
            <p:pic>
              <p:nvPicPr>
                <p:cNvPr id="12" name="Bilde 11" descr="Et bilde som inneholder tekst, utklipp&#10;&#10;Automatisk generert beskrivelse">
                  <a:extLst>
                    <a:ext uri="{FF2B5EF4-FFF2-40B4-BE49-F238E27FC236}">
                      <a16:creationId xmlns:a16="http://schemas.microsoft.com/office/drawing/2014/main" id="{C9EF2875-C21D-6613-8E7B-9128D671591B}"/>
                    </a:ext>
                  </a:extLst>
                </p:cNvPr>
                <p:cNvPicPr>
                  <a:picLocks noChangeAspect="1"/>
                </p:cNvPicPr>
                <p:nvPr/>
              </p:nvPicPr>
              <p:blipFill>
                <a:blip r:embed="rId11"/>
                <a:stretch>
                  <a:fillRect/>
                </a:stretch>
              </p:blipFill>
              <p:spPr>
                <a:xfrm rot="14937232">
                  <a:off x="5746178" y="4237151"/>
                  <a:ext cx="315310" cy="315310"/>
                </a:xfrm>
                <a:prstGeom prst="rect">
                  <a:avLst/>
                </a:prstGeom>
              </p:spPr>
            </p:pic>
          </p:grpSp>
          <p:grpSp>
            <p:nvGrpSpPr>
              <p:cNvPr id="23" name="Gruppe 22">
                <a:extLst>
                  <a:ext uri="{FF2B5EF4-FFF2-40B4-BE49-F238E27FC236}">
                    <a16:creationId xmlns:a16="http://schemas.microsoft.com/office/drawing/2014/main" id="{B430F3BA-FD39-9E0D-6B93-E2C4ACD7FCEC}"/>
                  </a:ext>
                </a:extLst>
              </p:cNvPr>
              <p:cNvGrpSpPr/>
              <p:nvPr/>
            </p:nvGrpSpPr>
            <p:grpSpPr>
              <a:xfrm rot="1465544">
                <a:off x="6348332" y="5184225"/>
                <a:ext cx="446751" cy="353086"/>
                <a:chOff x="5614737" y="4199375"/>
                <a:chExt cx="446751" cy="353086"/>
              </a:xfrm>
            </p:grpSpPr>
            <p:pic>
              <p:nvPicPr>
                <p:cNvPr id="24" name="Bilde 23" descr="Et bilde som inneholder tekst, utklipp&#10;&#10;Automatisk generert beskrivelse">
                  <a:extLst>
                    <a:ext uri="{FF2B5EF4-FFF2-40B4-BE49-F238E27FC236}">
                      <a16:creationId xmlns:a16="http://schemas.microsoft.com/office/drawing/2014/main" id="{9F2EE729-F0C3-7280-09F3-0674043F910F}"/>
                    </a:ext>
                  </a:extLst>
                </p:cNvPr>
                <p:cNvPicPr>
                  <a:picLocks noChangeAspect="1"/>
                </p:cNvPicPr>
                <p:nvPr/>
              </p:nvPicPr>
              <p:blipFill>
                <a:blip r:embed="rId11"/>
                <a:stretch>
                  <a:fillRect/>
                </a:stretch>
              </p:blipFill>
              <p:spPr>
                <a:xfrm rot="3981429">
                  <a:off x="5614737" y="4199375"/>
                  <a:ext cx="315310" cy="315310"/>
                </a:xfrm>
                <a:prstGeom prst="rect">
                  <a:avLst/>
                </a:prstGeom>
              </p:spPr>
            </p:pic>
            <p:pic>
              <p:nvPicPr>
                <p:cNvPr id="25" name="Bilde 24" descr="Et bilde som inneholder tekst, utklipp&#10;&#10;Automatisk generert beskrivelse">
                  <a:extLst>
                    <a:ext uri="{FF2B5EF4-FFF2-40B4-BE49-F238E27FC236}">
                      <a16:creationId xmlns:a16="http://schemas.microsoft.com/office/drawing/2014/main" id="{8EFAF5F0-754E-7385-39EF-1E73D60E882C}"/>
                    </a:ext>
                  </a:extLst>
                </p:cNvPr>
                <p:cNvPicPr>
                  <a:picLocks noChangeAspect="1"/>
                </p:cNvPicPr>
                <p:nvPr/>
              </p:nvPicPr>
              <p:blipFill>
                <a:blip r:embed="rId11"/>
                <a:stretch>
                  <a:fillRect/>
                </a:stretch>
              </p:blipFill>
              <p:spPr>
                <a:xfrm rot="14937232">
                  <a:off x="5746178" y="4237151"/>
                  <a:ext cx="315310" cy="315310"/>
                </a:xfrm>
                <a:prstGeom prst="rect">
                  <a:avLst/>
                </a:prstGeom>
              </p:spPr>
            </p:pic>
          </p:grpSp>
        </p:grpSp>
        <p:grpSp>
          <p:nvGrpSpPr>
            <p:cNvPr id="26" name="Gruppe 25">
              <a:extLst>
                <a:ext uri="{FF2B5EF4-FFF2-40B4-BE49-F238E27FC236}">
                  <a16:creationId xmlns:a16="http://schemas.microsoft.com/office/drawing/2014/main" id="{6DFA35BC-A93E-C657-9888-CF1554B2647C}"/>
                </a:ext>
              </a:extLst>
            </p:cNvPr>
            <p:cNvGrpSpPr/>
            <p:nvPr/>
          </p:nvGrpSpPr>
          <p:grpSpPr>
            <a:xfrm rot="16399844">
              <a:off x="6871071" y="4098400"/>
              <a:ext cx="446751" cy="353086"/>
              <a:chOff x="5614737" y="4199375"/>
              <a:chExt cx="446751" cy="353086"/>
            </a:xfrm>
          </p:grpSpPr>
          <p:pic>
            <p:nvPicPr>
              <p:cNvPr id="27" name="Bilde 26" descr="Et bilde som inneholder tekst, utklipp&#10;&#10;Automatisk generert beskrivelse">
                <a:extLst>
                  <a:ext uri="{FF2B5EF4-FFF2-40B4-BE49-F238E27FC236}">
                    <a16:creationId xmlns:a16="http://schemas.microsoft.com/office/drawing/2014/main" id="{81D0FCDC-FA6F-AD22-26ED-441E47BE97D3}"/>
                  </a:ext>
                </a:extLst>
              </p:cNvPr>
              <p:cNvPicPr>
                <a:picLocks noChangeAspect="1"/>
              </p:cNvPicPr>
              <p:nvPr/>
            </p:nvPicPr>
            <p:blipFill>
              <a:blip r:embed="rId11"/>
              <a:stretch>
                <a:fillRect/>
              </a:stretch>
            </p:blipFill>
            <p:spPr>
              <a:xfrm rot="3981429">
                <a:off x="5614737" y="4199375"/>
                <a:ext cx="315310" cy="315310"/>
              </a:xfrm>
              <a:prstGeom prst="rect">
                <a:avLst/>
              </a:prstGeom>
            </p:spPr>
          </p:pic>
          <p:pic>
            <p:nvPicPr>
              <p:cNvPr id="28" name="Bilde 27" descr="Et bilde som inneholder tekst, utklipp&#10;&#10;Automatisk generert beskrivelse">
                <a:extLst>
                  <a:ext uri="{FF2B5EF4-FFF2-40B4-BE49-F238E27FC236}">
                    <a16:creationId xmlns:a16="http://schemas.microsoft.com/office/drawing/2014/main" id="{BEBD99CC-66F7-D1A7-8F1D-BBD1D337046C}"/>
                  </a:ext>
                </a:extLst>
              </p:cNvPr>
              <p:cNvPicPr>
                <a:picLocks noChangeAspect="1"/>
              </p:cNvPicPr>
              <p:nvPr/>
            </p:nvPicPr>
            <p:blipFill>
              <a:blip r:embed="rId11"/>
              <a:stretch>
                <a:fillRect/>
              </a:stretch>
            </p:blipFill>
            <p:spPr>
              <a:xfrm rot="14937232">
                <a:off x="5746178" y="4237151"/>
                <a:ext cx="315310" cy="315310"/>
              </a:xfrm>
              <a:prstGeom prst="rect">
                <a:avLst/>
              </a:prstGeom>
            </p:spPr>
          </p:pic>
        </p:grpSp>
      </p:grpSp>
    </p:spTree>
    <p:extLst>
      <p:ext uri="{BB962C8B-B14F-4D97-AF65-F5344CB8AC3E}">
        <p14:creationId xmlns:p14="http://schemas.microsoft.com/office/powerpoint/2010/main" val="147589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53C3C3B-C7A4-01C0-B2A8-289F7678D372}"/>
              </a:ext>
            </a:extLst>
          </p:cNvPr>
          <p:cNvSpPr>
            <a:spLocks noGrp="1"/>
          </p:cNvSpPr>
          <p:nvPr>
            <p:ph type="ctrTitle"/>
          </p:nvPr>
        </p:nvSpPr>
        <p:spPr>
          <a:xfrm>
            <a:off x="7464614" y="1783959"/>
            <a:ext cx="4087306" cy="2889114"/>
          </a:xfrm>
        </p:spPr>
        <p:txBody>
          <a:bodyPr anchor="b">
            <a:normAutofit/>
          </a:bodyPr>
          <a:lstStyle/>
          <a:p>
            <a:pPr algn="l"/>
            <a:r>
              <a:rPr lang="nb-NO" sz="3800" dirty="0">
                <a:solidFill>
                  <a:schemeClr val="tx1"/>
                </a:solidFill>
              </a:rPr>
              <a:t>2. Eksempler på arbeid med samspill i norske kommuner</a:t>
            </a:r>
            <a:endParaRPr lang="nb-NO" sz="3800" dirty="0">
              <a:solidFill>
                <a:schemeClr val="tx1"/>
              </a:solidFill>
              <a:latin typeface="Georgia" panose="02040502050405020303" pitchFamily="18" charset="0"/>
            </a:endParaRPr>
          </a:p>
        </p:txBody>
      </p:sp>
      <p:sp>
        <p:nvSpPr>
          <p:cNvPr id="14" name="Freeform: Shape 1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Bilde 2" descr="Et bilde som inneholder innendørs, person, tak, personer&#10;&#10;Automatisk generert beskrivelse">
            <a:extLst>
              <a:ext uri="{FF2B5EF4-FFF2-40B4-BE49-F238E27FC236}">
                <a16:creationId xmlns:a16="http://schemas.microsoft.com/office/drawing/2014/main" id="{B0E9A76B-42D1-3CFA-9AED-62ACB1182F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7" name="Plassholder for lysbildenummer 6">
            <a:extLst>
              <a:ext uri="{FF2B5EF4-FFF2-40B4-BE49-F238E27FC236}">
                <a16:creationId xmlns:a16="http://schemas.microsoft.com/office/drawing/2014/main" id="{E68D2DA3-9932-3C8F-0A74-34B02D77CE33}"/>
              </a:ext>
            </a:extLst>
          </p:cNvPr>
          <p:cNvSpPr>
            <a:spLocks noGrp="1"/>
          </p:cNvSpPr>
          <p:nvPr>
            <p:ph type="sldNum" sz="quarter" idx="12"/>
          </p:nvPr>
        </p:nvSpPr>
        <p:spPr>
          <a:xfrm>
            <a:off x="11003280" y="603504"/>
            <a:ext cx="548640" cy="548640"/>
          </a:xfrm>
          <a:prstGeom prst="ellipse">
            <a:avLst/>
          </a:prstGeom>
          <a:solidFill>
            <a:srgbClr val="7F7F7F"/>
          </a:solidFill>
        </p:spPr>
        <p:txBody>
          <a:bodyPr anchor="ctr">
            <a:normAutofit/>
          </a:bodyPr>
          <a:lstStyle/>
          <a:p>
            <a:pPr algn="ctr">
              <a:spcAft>
                <a:spcPts val="600"/>
              </a:spcAft>
            </a:pPr>
            <a:fld id="{7973F928-CFD2-6946-A870-75D4BACAEBF8}" type="slidenum">
              <a:rPr lang="nb-NO" sz="1500">
                <a:solidFill>
                  <a:srgbClr val="FFFFFF"/>
                </a:solidFill>
              </a:rPr>
              <a:pPr algn="ctr">
                <a:spcAft>
                  <a:spcPts val="600"/>
                </a:spcAft>
              </a:pPr>
              <a:t>18</a:t>
            </a:fld>
            <a:endParaRPr lang="nb-NO" sz="1500">
              <a:solidFill>
                <a:srgbClr val="FFFFFF"/>
              </a:solidFill>
            </a:endParaRPr>
          </a:p>
        </p:txBody>
      </p:sp>
      <p:sp>
        <p:nvSpPr>
          <p:cNvPr id="5" name="TekstSylinder 4">
            <a:extLst>
              <a:ext uri="{FF2B5EF4-FFF2-40B4-BE49-F238E27FC236}">
                <a16:creationId xmlns:a16="http://schemas.microsoft.com/office/drawing/2014/main" id="{7D5EEB1A-4425-2261-BF03-D3DC1ED1CF50}"/>
              </a:ext>
            </a:extLst>
          </p:cNvPr>
          <p:cNvSpPr txBox="1"/>
          <p:nvPr/>
        </p:nvSpPr>
        <p:spPr>
          <a:xfrm>
            <a:off x="149946" y="6288127"/>
            <a:ext cx="4024594" cy="400110"/>
          </a:xfrm>
          <a:prstGeom prst="rect">
            <a:avLst/>
          </a:prstGeom>
          <a:solidFill>
            <a:schemeClr val="tx1">
              <a:alpha val="89652"/>
            </a:schemeClr>
          </a:solidFill>
        </p:spPr>
        <p:txBody>
          <a:bodyPr wrap="square" rtlCol="0">
            <a:spAutoFit/>
          </a:bodyPr>
          <a:lstStyle/>
          <a:p>
            <a:pPr>
              <a:spcBef>
                <a:spcPts val="1414"/>
              </a:spcBef>
            </a:pPr>
            <a:r>
              <a:rPr lang="nb-NO" sz="1000" dirty="0">
                <a:solidFill>
                  <a:schemeClr val="bg1"/>
                </a:solidFill>
              </a:rPr>
              <a:t>Lofotkommunene samarbeider om miljø- og klimaarbeid. </a:t>
            </a:r>
            <a:br>
              <a:rPr lang="nb-NO" sz="1000" dirty="0">
                <a:solidFill>
                  <a:schemeClr val="bg1"/>
                </a:solidFill>
              </a:rPr>
            </a:br>
            <a:r>
              <a:rPr lang="nb-NO" sz="1000" dirty="0">
                <a:solidFill>
                  <a:schemeClr val="bg1"/>
                </a:solidFill>
              </a:rPr>
              <a:t>Foto: Laura Johanne Olsen</a:t>
            </a:r>
          </a:p>
        </p:txBody>
      </p:sp>
    </p:spTree>
    <p:extLst>
      <p:ext uri="{BB962C8B-B14F-4D97-AF65-F5344CB8AC3E}">
        <p14:creationId xmlns:p14="http://schemas.microsoft.com/office/powerpoint/2010/main" val="342275141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2E9FCECB-BD31-8C81-7039-8BF51F162D3D}"/>
              </a:ext>
            </a:extLst>
          </p:cNvPr>
          <p:cNvSpPr>
            <a:spLocks noGrp="1"/>
          </p:cNvSpPr>
          <p:nvPr>
            <p:ph type="sldNum" sz="quarter" idx="12"/>
          </p:nvPr>
        </p:nvSpPr>
        <p:spPr/>
        <p:txBody>
          <a:bodyPr/>
          <a:lstStyle/>
          <a:p>
            <a:fld id="{7973F928-CFD2-6946-A870-75D4BACAEBF8}" type="slidenum">
              <a:rPr lang="nb-NO" smtClean="0"/>
              <a:t>19</a:t>
            </a:fld>
            <a:endParaRPr lang="nb-NO"/>
          </a:p>
        </p:txBody>
      </p:sp>
      <p:sp>
        <p:nvSpPr>
          <p:cNvPr id="7" name="TekstSylinder 6">
            <a:extLst>
              <a:ext uri="{FF2B5EF4-FFF2-40B4-BE49-F238E27FC236}">
                <a16:creationId xmlns:a16="http://schemas.microsoft.com/office/drawing/2014/main" id="{B0834D5C-3A57-B2C0-32E1-B288D5EEC51D}"/>
              </a:ext>
            </a:extLst>
          </p:cNvPr>
          <p:cNvSpPr txBox="1"/>
          <p:nvPr/>
        </p:nvSpPr>
        <p:spPr>
          <a:xfrm>
            <a:off x="6345935" y="2209432"/>
            <a:ext cx="4529329" cy="3170099"/>
          </a:xfrm>
          <a:prstGeom prst="rect">
            <a:avLst/>
          </a:prstGeom>
          <a:noFill/>
        </p:spPr>
        <p:txBody>
          <a:bodyPr wrap="square">
            <a:spAutoFit/>
          </a:bodyPr>
          <a:lstStyle/>
          <a:p>
            <a:pPr marL="342900" indent="-342900">
              <a:buFont typeface="Arial" panose="020B0604020202020204" pitchFamily="34" charset="0"/>
              <a:buChar char="•"/>
            </a:pPr>
            <a:r>
              <a:rPr lang="nb-NO" sz="2000" dirty="0"/>
              <a:t>Kartla verdiene av blå og grønne arealer.</a:t>
            </a:r>
          </a:p>
          <a:p>
            <a:pPr marL="342900" indent="-342900">
              <a:buFont typeface="Arial" panose="020B0604020202020204" pitchFamily="34" charset="0"/>
              <a:buChar char="•"/>
            </a:pPr>
            <a:endParaRPr lang="nb-NO" sz="2000" dirty="0"/>
          </a:p>
          <a:p>
            <a:pPr marL="342900" indent="-342900">
              <a:buFont typeface="Arial" panose="020B0604020202020204" pitchFamily="34" charset="0"/>
              <a:buChar char="•"/>
            </a:pPr>
            <a:r>
              <a:rPr lang="nb-NO" sz="2000" dirty="0"/>
              <a:t>Temakart som viser blant annet naturmangfold, nedbygd areal og arealers evne til å håndtere flom og overvann.</a:t>
            </a:r>
          </a:p>
          <a:p>
            <a:pPr marL="342900" indent="-342900">
              <a:buFont typeface="Arial" panose="020B0604020202020204" pitchFamily="34" charset="0"/>
              <a:buChar char="•"/>
            </a:pPr>
            <a:endParaRPr lang="nb-NO" sz="2000" dirty="0"/>
          </a:p>
          <a:p>
            <a:pPr marL="342900" indent="-342900">
              <a:buFont typeface="Arial" panose="020B0604020202020204" pitchFamily="34" charset="0"/>
              <a:buChar char="•"/>
            </a:pPr>
            <a:r>
              <a:rPr lang="nb-NO" sz="2000" dirty="0">
                <a:hlinkClick r:id="rId3"/>
              </a:rPr>
              <a:t>Informasjonsfilm</a:t>
            </a:r>
            <a:r>
              <a:rPr lang="nb-NO" sz="2000" dirty="0"/>
              <a:t> om «grønne flekker».</a:t>
            </a:r>
          </a:p>
        </p:txBody>
      </p:sp>
      <p:sp>
        <p:nvSpPr>
          <p:cNvPr id="8" name="TekstSylinder 7">
            <a:extLst>
              <a:ext uri="{FF2B5EF4-FFF2-40B4-BE49-F238E27FC236}">
                <a16:creationId xmlns:a16="http://schemas.microsoft.com/office/drawing/2014/main" id="{F4825A69-A9FF-6FC8-9719-48979DAD39C0}"/>
              </a:ext>
            </a:extLst>
          </p:cNvPr>
          <p:cNvSpPr txBox="1"/>
          <p:nvPr/>
        </p:nvSpPr>
        <p:spPr>
          <a:xfrm>
            <a:off x="4022261" y="6475254"/>
            <a:ext cx="3895989" cy="246221"/>
          </a:xfrm>
          <a:prstGeom prst="rect">
            <a:avLst/>
          </a:prstGeom>
          <a:noFill/>
        </p:spPr>
        <p:txBody>
          <a:bodyPr wrap="square" rtlCol="0">
            <a:spAutoFit/>
          </a:bodyPr>
          <a:lstStyle/>
          <a:p>
            <a:pPr algn="just"/>
            <a:r>
              <a:rPr lang="nb-NO" sz="1000" dirty="0">
                <a:solidFill>
                  <a:schemeClr val="bg1"/>
                </a:solidFill>
                <a:latin typeface="Calibri" panose="020F0502020204030204" pitchFamily="34" charset="0"/>
                <a:cs typeface="Calibri" panose="020F0502020204030204" pitchFamily="34" charset="0"/>
              </a:rPr>
              <a:t>Trelasttomta Myrvoll dam i Nordre Follo. Foto: Nordre Follo kommune</a:t>
            </a:r>
          </a:p>
        </p:txBody>
      </p:sp>
      <p:sp>
        <p:nvSpPr>
          <p:cNvPr id="2" name="Tittel 1">
            <a:extLst>
              <a:ext uri="{FF2B5EF4-FFF2-40B4-BE49-F238E27FC236}">
                <a16:creationId xmlns:a16="http://schemas.microsoft.com/office/drawing/2014/main" id="{AB69C0ED-10EC-6236-F8F4-BEAEDAF9515C}"/>
              </a:ext>
            </a:extLst>
          </p:cNvPr>
          <p:cNvSpPr>
            <a:spLocks noGrp="1"/>
          </p:cNvSpPr>
          <p:nvPr>
            <p:ph type="title"/>
          </p:nvPr>
        </p:nvSpPr>
        <p:spPr>
          <a:xfrm>
            <a:off x="838200" y="365126"/>
            <a:ext cx="10515600" cy="1113344"/>
          </a:xfrm>
        </p:spPr>
        <p:txBody>
          <a:bodyPr>
            <a:normAutofit/>
          </a:bodyPr>
          <a:lstStyle/>
          <a:p>
            <a:r>
              <a:rPr lang="nb-NO" b="1" dirty="0"/>
              <a:t>Temakart for natur og klima</a:t>
            </a:r>
            <a:endParaRPr lang="nb-NO" sz="3600" dirty="0"/>
          </a:p>
        </p:txBody>
      </p:sp>
      <p:sp>
        <p:nvSpPr>
          <p:cNvPr id="9" name="TekstSylinder 8">
            <a:extLst>
              <a:ext uri="{FF2B5EF4-FFF2-40B4-BE49-F238E27FC236}">
                <a16:creationId xmlns:a16="http://schemas.microsoft.com/office/drawing/2014/main" id="{684D7B10-5B75-8EDC-0F53-DB5732974C6B}"/>
              </a:ext>
            </a:extLst>
          </p:cNvPr>
          <p:cNvSpPr txBox="1"/>
          <p:nvPr/>
        </p:nvSpPr>
        <p:spPr>
          <a:xfrm>
            <a:off x="755677" y="5596523"/>
            <a:ext cx="5152754" cy="230832"/>
          </a:xfrm>
          <a:prstGeom prst="rect">
            <a:avLst/>
          </a:prstGeom>
          <a:noFill/>
        </p:spPr>
        <p:txBody>
          <a:bodyPr wrap="square">
            <a:spAutoFit/>
          </a:bodyPr>
          <a:lstStyle/>
          <a:p>
            <a:r>
              <a:rPr lang="nb-NO" sz="900" dirty="0"/>
              <a:t>Kartet viser tilsig av vann via terrenget for Drammen kommune. Skjermdump: </a:t>
            </a:r>
            <a:r>
              <a:rPr lang="nb-NO" sz="900" dirty="0">
                <a:hlinkClick r:id="rId4">
                  <a:extLst>
                    <a:ext uri="{A12FA001-AC4F-418D-AE19-62706E023703}">
                      <ahyp:hlinkClr xmlns:ahyp="http://schemas.microsoft.com/office/drawing/2018/hyperlinkcolor" val="tx"/>
                    </a:ext>
                  </a:extLst>
                </a:hlinkClick>
              </a:rPr>
              <a:t>Drammen kommunes kart</a:t>
            </a:r>
            <a:endParaRPr lang="nb-NO" sz="900" dirty="0"/>
          </a:p>
        </p:txBody>
      </p:sp>
      <p:pic>
        <p:nvPicPr>
          <p:cNvPr id="12" name="Bilde 11">
            <a:extLst>
              <a:ext uri="{FF2B5EF4-FFF2-40B4-BE49-F238E27FC236}">
                <a16:creationId xmlns:a16="http://schemas.microsoft.com/office/drawing/2014/main" id="{39413DD9-76F0-7FE1-BCD9-3B8EA32137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698" y="2223330"/>
            <a:ext cx="4950041" cy="3356237"/>
          </a:xfrm>
          <a:prstGeom prst="rect">
            <a:avLst/>
          </a:prstGeom>
          <a:ln>
            <a:solidFill>
              <a:schemeClr val="accent1">
                <a:shade val="50000"/>
              </a:schemeClr>
            </a:solidFill>
          </a:ln>
        </p:spPr>
      </p:pic>
      <p:sp>
        <p:nvSpPr>
          <p:cNvPr id="13" name="Tittel 1">
            <a:extLst>
              <a:ext uri="{FF2B5EF4-FFF2-40B4-BE49-F238E27FC236}">
                <a16:creationId xmlns:a16="http://schemas.microsoft.com/office/drawing/2014/main" id="{446518C8-167C-3E4C-EF25-3F7B0AC13BC5}"/>
              </a:ext>
            </a:extLst>
          </p:cNvPr>
          <p:cNvSpPr txBox="1">
            <a:spLocks/>
          </p:cNvSpPr>
          <p:nvPr/>
        </p:nvSpPr>
        <p:spPr>
          <a:xfrm>
            <a:off x="826698" y="1234828"/>
            <a:ext cx="4917619" cy="5042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2400" dirty="0"/>
              <a:t>Kommunene Tønsberg og Drammen</a:t>
            </a:r>
          </a:p>
        </p:txBody>
      </p:sp>
    </p:spTree>
    <p:extLst>
      <p:ext uri="{BB962C8B-B14F-4D97-AF65-F5344CB8AC3E}">
        <p14:creationId xmlns:p14="http://schemas.microsoft.com/office/powerpoint/2010/main" val="1007846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C3B9C7-2A61-C063-6198-51A5E577F553}"/>
              </a:ext>
            </a:extLst>
          </p:cNvPr>
          <p:cNvSpPr>
            <a:spLocks noGrp="1"/>
          </p:cNvSpPr>
          <p:nvPr>
            <p:ph type="title"/>
          </p:nvPr>
        </p:nvSpPr>
        <p:spPr>
          <a:xfrm>
            <a:off x="4863402" y="365125"/>
            <a:ext cx="6490398" cy="1325563"/>
          </a:xfrm>
        </p:spPr>
        <p:txBody>
          <a:bodyPr/>
          <a:lstStyle/>
          <a:p>
            <a:r>
              <a:rPr lang="nb-NO"/>
              <a:t>Innhold</a:t>
            </a:r>
          </a:p>
        </p:txBody>
      </p:sp>
      <p:sp>
        <p:nvSpPr>
          <p:cNvPr id="3" name="Plassholder for innhold 2">
            <a:extLst>
              <a:ext uri="{FF2B5EF4-FFF2-40B4-BE49-F238E27FC236}">
                <a16:creationId xmlns:a16="http://schemas.microsoft.com/office/drawing/2014/main" id="{74F482A2-B846-64C0-BC2D-C1974E488BEE}"/>
              </a:ext>
            </a:extLst>
          </p:cNvPr>
          <p:cNvSpPr>
            <a:spLocks noGrp="1"/>
          </p:cNvSpPr>
          <p:nvPr>
            <p:ph idx="1"/>
          </p:nvPr>
        </p:nvSpPr>
        <p:spPr>
          <a:xfrm>
            <a:off x="4863400" y="1825625"/>
            <a:ext cx="6490399" cy="4351338"/>
          </a:xfrm>
        </p:spPr>
        <p:txBody>
          <a:bodyPr/>
          <a:lstStyle/>
          <a:p>
            <a:pPr marL="742950" indent="-457200">
              <a:buFont typeface="+mj-lt"/>
              <a:buAutoNum type="arabicPeriod"/>
            </a:pPr>
            <a:r>
              <a:rPr lang="nb-NO" sz="2800" dirty="0"/>
              <a:t>Positive og negative samspillseffekter i lokalt og regionalt miljø- og klimaarbeid</a:t>
            </a:r>
          </a:p>
          <a:p>
            <a:pPr marL="742950" indent="-457200">
              <a:buFont typeface="+mj-lt"/>
              <a:buAutoNum type="arabicPeriod"/>
            </a:pPr>
            <a:r>
              <a:rPr lang="nb-NO" sz="2800" dirty="0"/>
              <a:t>Eksempler på arbeid med samspill i norske kommuner</a:t>
            </a:r>
          </a:p>
          <a:p>
            <a:pPr marL="742950" indent="-457200">
              <a:buFont typeface="+mj-lt"/>
              <a:buAutoNum type="arabicPeriod"/>
            </a:pPr>
            <a:r>
              <a:rPr lang="nb-NO" sz="2800" dirty="0"/>
              <a:t>Hva kan kommuner og fylkeskommuner gjøre?</a:t>
            </a:r>
          </a:p>
          <a:p>
            <a:endParaRPr lang="nb-NO" dirty="0"/>
          </a:p>
        </p:txBody>
      </p:sp>
      <p:sp>
        <p:nvSpPr>
          <p:cNvPr id="4" name="Plassholder for lysbildenummer 3">
            <a:extLst>
              <a:ext uri="{FF2B5EF4-FFF2-40B4-BE49-F238E27FC236}">
                <a16:creationId xmlns:a16="http://schemas.microsoft.com/office/drawing/2014/main" id="{8256ABE0-FA36-F977-5D55-E3483C0AD18F}"/>
              </a:ext>
            </a:extLst>
          </p:cNvPr>
          <p:cNvSpPr>
            <a:spLocks noGrp="1"/>
          </p:cNvSpPr>
          <p:nvPr>
            <p:ph type="sldNum" sz="quarter" idx="12"/>
          </p:nvPr>
        </p:nvSpPr>
        <p:spPr/>
        <p:txBody>
          <a:bodyPr/>
          <a:lstStyle/>
          <a:p>
            <a:fld id="{7973F928-CFD2-6946-A870-75D4BACAEBF8}" type="slidenum">
              <a:rPr lang="nb-NO" smtClean="0"/>
              <a:t>2</a:t>
            </a:fld>
            <a:endParaRPr lang="nb-NO"/>
          </a:p>
        </p:txBody>
      </p:sp>
      <p:pic>
        <p:nvPicPr>
          <p:cNvPr id="5" name="Bilde 4" descr="Et bilde som inneholder utendørs, tre&#10;&#10;Automatisk generert beskrivelse">
            <a:extLst>
              <a:ext uri="{FF2B5EF4-FFF2-40B4-BE49-F238E27FC236}">
                <a16:creationId xmlns:a16="http://schemas.microsoft.com/office/drawing/2014/main" id="{871DFA0F-954A-D41D-D459-387F197497F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128000"/>
                    </a14:imgEffect>
                    <a14:imgEffect>
                      <a14:brightnessContrast contrast="10000"/>
                    </a14:imgEffect>
                  </a14:imgLayer>
                </a14:imgProps>
              </a:ext>
              <a:ext uri="{28A0092B-C50C-407E-A947-70E740481C1C}">
                <a14:useLocalDpi xmlns:a14="http://schemas.microsoft.com/office/drawing/2010/main"/>
              </a:ext>
            </a:extLst>
          </a:blip>
          <a:srcRect/>
          <a:stretch/>
        </p:blipFill>
        <p:spPr>
          <a:xfrm>
            <a:off x="0" y="10"/>
            <a:ext cx="4635571" cy="6857990"/>
          </a:xfrm>
          <a:prstGeom prst="rect">
            <a:avLst/>
          </a:prstGeom>
          <a:effectLst/>
        </p:spPr>
      </p:pic>
      <p:sp>
        <p:nvSpPr>
          <p:cNvPr id="6" name="TekstSylinder 5">
            <a:extLst>
              <a:ext uri="{FF2B5EF4-FFF2-40B4-BE49-F238E27FC236}">
                <a16:creationId xmlns:a16="http://schemas.microsoft.com/office/drawing/2014/main" id="{BAE923EC-C944-F883-F217-E2F74E9EDE65}"/>
              </a:ext>
            </a:extLst>
          </p:cNvPr>
          <p:cNvSpPr txBox="1"/>
          <p:nvPr/>
        </p:nvSpPr>
        <p:spPr>
          <a:xfrm>
            <a:off x="106439" y="6490643"/>
            <a:ext cx="3831671" cy="230832"/>
          </a:xfrm>
          <a:prstGeom prst="rect">
            <a:avLst/>
          </a:prstGeom>
          <a:noFill/>
        </p:spPr>
        <p:txBody>
          <a:bodyPr wrap="square" rtlCol="0">
            <a:spAutoFit/>
          </a:bodyPr>
          <a:lstStyle/>
          <a:p>
            <a:r>
              <a:rPr lang="nb-NO" sz="900" dirty="0">
                <a:solidFill>
                  <a:schemeClr val="bg1"/>
                </a:solidFill>
              </a:rPr>
              <a:t>Hovinbekken i Oslo. Foto: </a:t>
            </a:r>
            <a:r>
              <a:rPr lang="nb-NO" sz="900" b="0" dirty="0">
                <a:solidFill>
                  <a:schemeClr val="bg1"/>
                </a:solidFill>
                <a:effectLst/>
              </a:rPr>
              <a:t>Dronninga landskap</a:t>
            </a:r>
            <a:endParaRPr lang="nb-NO" sz="900" dirty="0">
              <a:solidFill>
                <a:schemeClr val="bg1"/>
              </a:solidFill>
            </a:endParaRPr>
          </a:p>
        </p:txBody>
      </p:sp>
    </p:spTree>
    <p:extLst>
      <p:ext uri="{BB962C8B-B14F-4D97-AF65-F5344CB8AC3E}">
        <p14:creationId xmlns:p14="http://schemas.microsoft.com/office/powerpoint/2010/main" val="95953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utendørs, tre, gress, skog&#10;&#10;Automatisk generert beskrivelse">
            <a:extLst>
              <a:ext uri="{FF2B5EF4-FFF2-40B4-BE49-F238E27FC236}">
                <a16:creationId xmlns:a16="http://schemas.microsoft.com/office/drawing/2014/main" id="{95A3FD0B-B3AB-1AE9-5C3F-19AD6958ACC3}"/>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127000"/>
                    </a14:imgEffect>
                    <a14:imgEffect>
                      <a14:brightnessContrast contrast="15000"/>
                    </a14:imgEffect>
                  </a14:imgLayer>
                </a14:imgProps>
              </a:ext>
              <a:ext uri="{28A0092B-C50C-407E-A947-70E740481C1C}">
                <a14:useLocalDpi xmlns:a14="http://schemas.microsoft.com/office/drawing/2010/main"/>
              </a:ext>
            </a:extLst>
          </a:blip>
          <a:stretch>
            <a:fillRect/>
          </a:stretch>
        </p:blipFill>
        <p:spPr>
          <a:xfrm>
            <a:off x="838200" y="2223330"/>
            <a:ext cx="4927038" cy="3695278"/>
          </a:xfrm>
          <a:prstGeom prst="rect">
            <a:avLst/>
          </a:prstGeom>
          <a:ln>
            <a:solidFill>
              <a:schemeClr val="tx1"/>
            </a:solidFill>
          </a:ln>
        </p:spPr>
      </p:pic>
      <p:sp>
        <p:nvSpPr>
          <p:cNvPr id="4" name="Plassholder for lysbildenummer 3">
            <a:extLst>
              <a:ext uri="{FF2B5EF4-FFF2-40B4-BE49-F238E27FC236}">
                <a16:creationId xmlns:a16="http://schemas.microsoft.com/office/drawing/2014/main" id="{2E9FCECB-BD31-8C81-7039-8BF51F162D3D}"/>
              </a:ext>
            </a:extLst>
          </p:cNvPr>
          <p:cNvSpPr>
            <a:spLocks noGrp="1"/>
          </p:cNvSpPr>
          <p:nvPr>
            <p:ph type="sldNum" sz="quarter" idx="12"/>
          </p:nvPr>
        </p:nvSpPr>
        <p:spPr/>
        <p:txBody>
          <a:bodyPr/>
          <a:lstStyle/>
          <a:p>
            <a:fld id="{7973F928-CFD2-6946-A870-75D4BACAEBF8}" type="slidenum">
              <a:rPr lang="nb-NO" smtClean="0"/>
              <a:t>20</a:t>
            </a:fld>
            <a:endParaRPr lang="nb-NO"/>
          </a:p>
        </p:txBody>
      </p:sp>
      <p:sp>
        <p:nvSpPr>
          <p:cNvPr id="7" name="TekstSylinder 6">
            <a:extLst>
              <a:ext uri="{FF2B5EF4-FFF2-40B4-BE49-F238E27FC236}">
                <a16:creationId xmlns:a16="http://schemas.microsoft.com/office/drawing/2014/main" id="{B0834D5C-3A57-B2C0-32E1-B288D5EEC51D}"/>
              </a:ext>
            </a:extLst>
          </p:cNvPr>
          <p:cNvSpPr txBox="1"/>
          <p:nvPr/>
        </p:nvSpPr>
        <p:spPr>
          <a:xfrm>
            <a:off x="6345935" y="2209432"/>
            <a:ext cx="4605600" cy="2246769"/>
          </a:xfrm>
          <a:prstGeom prst="rect">
            <a:avLst/>
          </a:prstGeom>
          <a:noFill/>
        </p:spPr>
        <p:txBody>
          <a:bodyPr wrap="square">
            <a:spAutoFit/>
          </a:bodyPr>
          <a:lstStyle/>
          <a:p>
            <a:pPr marL="342900" indent="-342900">
              <a:buFont typeface="Arial" panose="020B0604020202020204" pitchFamily="34" charset="0"/>
              <a:buChar char="•"/>
            </a:pPr>
            <a:r>
              <a:rPr lang="nb-NO" sz="2000" dirty="0">
                <a:solidFill>
                  <a:schemeClr val="tx1">
                    <a:lumMod val="75000"/>
                    <a:lumOff val="25000"/>
                  </a:schemeClr>
                </a:solidFill>
              </a:rPr>
              <a:t>Kommunestyrevedtak om å bli en arealnøytral kommune.</a:t>
            </a:r>
          </a:p>
          <a:p>
            <a:pPr marL="342900" indent="-342900">
              <a:buFont typeface="Arial" panose="020B0604020202020204" pitchFamily="34" charset="0"/>
              <a:buChar char="•"/>
            </a:pPr>
            <a:endParaRPr lang="nb-NO" sz="2000" dirty="0">
              <a:solidFill>
                <a:schemeClr val="tx1">
                  <a:lumMod val="75000"/>
                  <a:lumOff val="25000"/>
                </a:schemeClr>
              </a:solidFill>
            </a:endParaRPr>
          </a:p>
          <a:p>
            <a:pPr marL="342900" indent="-342900">
              <a:buFont typeface="Arial" panose="020B0604020202020204" pitchFamily="34" charset="0"/>
              <a:buChar char="•"/>
            </a:pPr>
            <a:r>
              <a:rPr lang="nb-NO" sz="2000" dirty="0">
                <a:solidFill>
                  <a:schemeClr val="tx1">
                    <a:lumMod val="75000"/>
                    <a:lumOff val="25000"/>
                  </a:schemeClr>
                </a:solidFill>
                <a:effectLst/>
              </a:rPr>
              <a:t>Kommunedelplan for naturmangfold i 2022.</a:t>
            </a:r>
          </a:p>
          <a:p>
            <a:pPr marL="342900" indent="-342900">
              <a:buFont typeface="Arial" panose="020B0604020202020204" pitchFamily="34" charset="0"/>
              <a:buChar char="•"/>
            </a:pPr>
            <a:endParaRPr lang="nb-NO" sz="2000" dirty="0">
              <a:solidFill>
                <a:schemeClr val="tx1">
                  <a:lumMod val="75000"/>
                  <a:lumOff val="25000"/>
                </a:schemeClr>
              </a:solidFill>
              <a:effectLst/>
            </a:endParaRPr>
          </a:p>
          <a:p>
            <a:pPr marL="342900" indent="-342900">
              <a:buFont typeface="Arial" panose="020B0604020202020204" pitchFamily="34" charset="0"/>
              <a:buChar char="•"/>
            </a:pPr>
            <a:r>
              <a:rPr lang="nb-NO" sz="2000" dirty="0">
                <a:solidFill>
                  <a:schemeClr val="tx1">
                    <a:lumMod val="75000"/>
                    <a:lumOff val="25000"/>
                  </a:schemeClr>
                </a:solidFill>
              </a:rPr>
              <a:t>Plankart for naturmangfold.</a:t>
            </a:r>
            <a:endParaRPr lang="nb-NO" sz="2000" dirty="0">
              <a:solidFill>
                <a:schemeClr val="tx1">
                  <a:lumMod val="75000"/>
                  <a:lumOff val="25000"/>
                </a:schemeClr>
              </a:solidFill>
              <a:effectLst/>
            </a:endParaRPr>
          </a:p>
        </p:txBody>
      </p:sp>
      <p:sp>
        <p:nvSpPr>
          <p:cNvPr id="8" name="TekstSylinder 7">
            <a:extLst>
              <a:ext uri="{FF2B5EF4-FFF2-40B4-BE49-F238E27FC236}">
                <a16:creationId xmlns:a16="http://schemas.microsoft.com/office/drawing/2014/main" id="{F4825A69-A9FF-6FC8-9719-48979DAD39C0}"/>
              </a:ext>
            </a:extLst>
          </p:cNvPr>
          <p:cNvSpPr txBox="1"/>
          <p:nvPr/>
        </p:nvSpPr>
        <p:spPr>
          <a:xfrm>
            <a:off x="4022261" y="6475254"/>
            <a:ext cx="3895989" cy="246221"/>
          </a:xfrm>
          <a:prstGeom prst="rect">
            <a:avLst/>
          </a:prstGeom>
          <a:noFill/>
        </p:spPr>
        <p:txBody>
          <a:bodyPr wrap="square" rtlCol="0">
            <a:spAutoFit/>
          </a:bodyPr>
          <a:lstStyle/>
          <a:p>
            <a:pPr algn="just"/>
            <a:r>
              <a:rPr lang="nb-NO" sz="1000" dirty="0">
                <a:solidFill>
                  <a:schemeClr val="bg1"/>
                </a:solidFill>
                <a:latin typeface="Calibri" panose="020F0502020204030204" pitchFamily="34" charset="0"/>
                <a:cs typeface="Calibri" panose="020F0502020204030204" pitchFamily="34" charset="0"/>
              </a:rPr>
              <a:t>Trelasttomta Myrvoll dam i Nordre Follo. Foto: Nordre Follo kommune</a:t>
            </a:r>
          </a:p>
        </p:txBody>
      </p:sp>
      <p:sp>
        <p:nvSpPr>
          <p:cNvPr id="5" name="Tittel 1">
            <a:extLst>
              <a:ext uri="{FF2B5EF4-FFF2-40B4-BE49-F238E27FC236}">
                <a16:creationId xmlns:a16="http://schemas.microsoft.com/office/drawing/2014/main" id="{4B850774-8E34-9AD1-64B2-0A470E0C1AF2}"/>
              </a:ext>
            </a:extLst>
          </p:cNvPr>
          <p:cNvSpPr txBox="1">
            <a:spLocks/>
          </p:cNvSpPr>
          <p:nvPr/>
        </p:nvSpPr>
        <p:spPr>
          <a:xfrm>
            <a:off x="7329436" y="62836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b-NO" sz="3600" dirty="0"/>
          </a:p>
        </p:txBody>
      </p:sp>
      <p:sp>
        <p:nvSpPr>
          <p:cNvPr id="6" name="TekstSylinder 5">
            <a:extLst>
              <a:ext uri="{FF2B5EF4-FFF2-40B4-BE49-F238E27FC236}">
                <a16:creationId xmlns:a16="http://schemas.microsoft.com/office/drawing/2014/main" id="{E493200F-9BF7-6F0F-3FB3-5BC47395B6DF}"/>
              </a:ext>
            </a:extLst>
          </p:cNvPr>
          <p:cNvSpPr txBox="1"/>
          <p:nvPr/>
        </p:nvSpPr>
        <p:spPr>
          <a:xfrm>
            <a:off x="744176" y="5918608"/>
            <a:ext cx="5021062" cy="230832"/>
          </a:xfrm>
          <a:prstGeom prst="rect">
            <a:avLst/>
          </a:prstGeom>
          <a:noFill/>
        </p:spPr>
        <p:txBody>
          <a:bodyPr wrap="square">
            <a:spAutoFit/>
          </a:bodyPr>
          <a:lstStyle/>
          <a:p>
            <a:r>
              <a:rPr lang="nb-NO" sz="900" dirty="0">
                <a:latin typeface="Calibri" panose="020F0502020204030204" pitchFamily="34" charset="0"/>
                <a:cs typeface="Calibri" panose="020F0502020204030204" pitchFamily="34" charset="0"/>
              </a:rPr>
              <a:t>Trelasttomta Myrvoll dam i Nordre Follo. Foto: Nordre Follo kommune</a:t>
            </a:r>
          </a:p>
        </p:txBody>
      </p:sp>
      <p:sp>
        <p:nvSpPr>
          <p:cNvPr id="10" name="Tittel 1">
            <a:extLst>
              <a:ext uri="{FF2B5EF4-FFF2-40B4-BE49-F238E27FC236}">
                <a16:creationId xmlns:a16="http://schemas.microsoft.com/office/drawing/2014/main" id="{877D2A2D-B546-412D-6FD3-D608D5D867AB}"/>
              </a:ext>
            </a:extLst>
          </p:cNvPr>
          <p:cNvSpPr>
            <a:spLocks noGrp="1"/>
          </p:cNvSpPr>
          <p:nvPr>
            <p:ph type="title"/>
          </p:nvPr>
        </p:nvSpPr>
        <p:spPr>
          <a:xfrm>
            <a:off x="838200" y="365126"/>
            <a:ext cx="10515600" cy="1113344"/>
          </a:xfrm>
        </p:spPr>
        <p:txBody>
          <a:bodyPr>
            <a:normAutofit/>
          </a:bodyPr>
          <a:lstStyle/>
          <a:p>
            <a:r>
              <a:rPr lang="nb-NO" b="1" dirty="0"/>
              <a:t>Arealnøytralitet</a:t>
            </a:r>
            <a:endParaRPr lang="nb-NO" sz="3600" dirty="0"/>
          </a:p>
        </p:txBody>
      </p:sp>
      <p:sp>
        <p:nvSpPr>
          <p:cNvPr id="11" name="Tittel 1">
            <a:extLst>
              <a:ext uri="{FF2B5EF4-FFF2-40B4-BE49-F238E27FC236}">
                <a16:creationId xmlns:a16="http://schemas.microsoft.com/office/drawing/2014/main" id="{20196CFE-FEBD-5D6E-9DD5-E8A4114DF81E}"/>
              </a:ext>
            </a:extLst>
          </p:cNvPr>
          <p:cNvSpPr txBox="1">
            <a:spLocks/>
          </p:cNvSpPr>
          <p:nvPr/>
        </p:nvSpPr>
        <p:spPr>
          <a:xfrm>
            <a:off x="826698" y="1245461"/>
            <a:ext cx="4917619" cy="5042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2400" dirty="0"/>
              <a:t>Nordre Follo kommune</a:t>
            </a:r>
          </a:p>
        </p:txBody>
      </p:sp>
    </p:spTree>
    <p:extLst>
      <p:ext uri="{BB962C8B-B14F-4D97-AF65-F5344CB8AC3E}">
        <p14:creationId xmlns:p14="http://schemas.microsoft.com/office/powerpoint/2010/main" val="3623745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2E9FCECB-BD31-8C81-7039-8BF51F162D3D}"/>
              </a:ext>
            </a:extLst>
          </p:cNvPr>
          <p:cNvSpPr>
            <a:spLocks noGrp="1"/>
          </p:cNvSpPr>
          <p:nvPr>
            <p:ph type="sldNum" sz="quarter" idx="12"/>
          </p:nvPr>
        </p:nvSpPr>
        <p:spPr/>
        <p:txBody>
          <a:bodyPr/>
          <a:lstStyle/>
          <a:p>
            <a:fld id="{7973F928-CFD2-6946-A870-75D4BACAEBF8}" type="slidenum">
              <a:rPr lang="nb-NO" smtClean="0"/>
              <a:t>21</a:t>
            </a:fld>
            <a:endParaRPr lang="nb-NO"/>
          </a:p>
        </p:txBody>
      </p:sp>
      <p:sp>
        <p:nvSpPr>
          <p:cNvPr id="7" name="TekstSylinder 6">
            <a:extLst>
              <a:ext uri="{FF2B5EF4-FFF2-40B4-BE49-F238E27FC236}">
                <a16:creationId xmlns:a16="http://schemas.microsoft.com/office/drawing/2014/main" id="{B0834D5C-3A57-B2C0-32E1-B288D5EEC51D}"/>
              </a:ext>
            </a:extLst>
          </p:cNvPr>
          <p:cNvSpPr txBox="1"/>
          <p:nvPr/>
        </p:nvSpPr>
        <p:spPr>
          <a:xfrm>
            <a:off x="6358173" y="2198910"/>
            <a:ext cx="5170390" cy="2862322"/>
          </a:xfrm>
          <a:prstGeom prst="rect">
            <a:avLst/>
          </a:prstGeom>
          <a:noFill/>
        </p:spPr>
        <p:txBody>
          <a:bodyPr wrap="square">
            <a:spAutoFit/>
          </a:bodyPr>
          <a:lstStyle/>
          <a:p>
            <a:pPr marL="342900" indent="-342900">
              <a:buFont typeface="Arial" panose="020B0604020202020204" pitchFamily="34" charset="0"/>
              <a:buChar char="•"/>
            </a:pPr>
            <a:r>
              <a:rPr lang="nb-NO" sz="2000" dirty="0">
                <a:effectLst/>
              </a:rPr>
              <a:t>Tverrfaglig og tverr</a:t>
            </a:r>
            <a:r>
              <a:rPr lang="nb-NO" sz="2000" dirty="0"/>
              <a:t>etatlig klimastrategi.</a:t>
            </a:r>
          </a:p>
          <a:p>
            <a:pPr marL="342900" indent="-342900">
              <a:buFont typeface="Arial" panose="020B0604020202020204" pitchFamily="34" charset="0"/>
              <a:buChar char="•"/>
            </a:pPr>
            <a:endParaRPr lang="nb-NO" sz="2000" dirty="0"/>
          </a:p>
          <a:p>
            <a:pPr marL="342900" indent="-342900">
              <a:buFont typeface="Arial" panose="020B0604020202020204" pitchFamily="34" charset="0"/>
              <a:buChar char="•"/>
            </a:pPr>
            <a:r>
              <a:rPr lang="nb-NO" sz="2000" dirty="0">
                <a:effectLst/>
              </a:rPr>
              <a:t>Klimaetaten </a:t>
            </a:r>
            <a:r>
              <a:rPr lang="nb-NO" sz="2000" dirty="0"/>
              <a:t>er pådriver og har støttefunksjon for de andre etatene.</a:t>
            </a:r>
          </a:p>
          <a:p>
            <a:pPr marL="342900" indent="-342900">
              <a:buFont typeface="Arial" panose="020B0604020202020204" pitchFamily="34" charset="0"/>
              <a:buChar char="•"/>
            </a:pPr>
            <a:endParaRPr lang="nb-NO" sz="2000" dirty="0"/>
          </a:p>
          <a:p>
            <a:pPr marL="342900" indent="-342900">
              <a:buFont typeface="Arial" panose="020B0604020202020204" pitchFamily="34" charset="0"/>
              <a:buChar char="•"/>
            </a:pPr>
            <a:r>
              <a:rPr lang="nb-NO" sz="2000" dirty="0"/>
              <a:t>N</a:t>
            </a:r>
            <a:r>
              <a:rPr lang="nb-NO" sz="2000" dirty="0">
                <a:effectLst/>
              </a:rPr>
              <a:t>yttige verktøy:</a:t>
            </a:r>
          </a:p>
          <a:p>
            <a:pPr marL="800100" lvl="1" indent="-342900">
              <a:buFont typeface="Arial" panose="020B0604020202020204" pitchFamily="34" charset="0"/>
              <a:buChar char="•"/>
            </a:pPr>
            <a:r>
              <a:rPr lang="nb-NO" sz="2000" dirty="0"/>
              <a:t>Blågrønn faktor</a:t>
            </a:r>
          </a:p>
          <a:p>
            <a:pPr marL="800100" lvl="1" indent="-342900">
              <a:buFont typeface="Arial" panose="020B0604020202020204" pitchFamily="34" charset="0"/>
              <a:buChar char="•"/>
            </a:pPr>
            <a:r>
              <a:rPr lang="nb-NO" sz="2000" dirty="0">
                <a:effectLst/>
              </a:rPr>
              <a:t>Klimakriterier for planer</a:t>
            </a:r>
          </a:p>
          <a:p>
            <a:pPr marL="800100" lvl="1" indent="-342900">
              <a:buFont typeface="Arial" panose="020B0604020202020204" pitchFamily="34" charset="0"/>
              <a:buChar char="•"/>
            </a:pPr>
            <a:r>
              <a:rPr lang="nb-NO" sz="2000" dirty="0"/>
              <a:t>Kommuneplanens arealdel</a:t>
            </a:r>
            <a:endParaRPr lang="nb-NO" sz="2000" dirty="0">
              <a:effectLst/>
            </a:endParaRPr>
          </a:p>
        </p:txBody>
      </p:sp>
      <p:sp>
        <p:nvSpPr>
          <p:cNvPr id="8" name="TekstSylinder 7">
            <a:extLst>
              <a:ext uri="{FF2B5EF4-FFF2-40B4-BE49-F238E27FC236}">
                <a16:creationId xmlns:a16="http://schemas.microsoft.com/office/drawing/2014/main" id="{F4825A69-A9FF-6FC8-9719-48979DAD39C0}"/>
              </a:ext>
            </a:extLst>
          </p:cNvPr>
          <p:cNvSpPr txBox="1"/>
          <p:nvPr/>
        </p:nvSpPr>
        <p:spPr>
          <a:xfrm>
            <a:off x="4022261" y="6475254"/>
            <a:ext cx="3895989" cy="246221"/>
          </a:xfrm>
          <a:prstGeom prst="rect">
            <a:avLst/>
          </a:prstGeom>
          <a:noFill/>
        </p:spPr>
        <p:txBody>
          <a:bodyPr wrap="square" rtlCol="0">
            <a:spAutoFit/>
          </a:bodyPr>
          <a:lstStyle/>
          <a:p>
            <a:pPr algn="just"/>
            <a:r>
              <a:rPr lang="nb-NO" sz="1000" dirty="0">
                <a:solidFill>
                  <a:schemeClr val="bg1"/>
                </a:solidFill>
                <a:latin typeface="Calibri" panose="020F0502020204030204" pitchFamily="34" charset="0"/>
                <a:cs typeface="Calibri" panose="020F0502020204030204" pitchFamily="34" charset="0"/>
              </a:rPr>
              <a:t>Trelasttomta Myrvoll dam i Nordre Follo. Foto: Nordre Follo kommune</a:t>
            </a:r>
          </a:p>
        </p:txBody>
      </p:sp>
      <p:sp>
        <p:nvSpPr>
          <p:cNvPr id="5" name="Tittel 1">
            <a:extLst>
              <a:ext uri="{FF2B5EF4-FFF2-40B4-BE49-F238E27FC236}">
                <a16:creationId xmlns:a16="http://schemas.microsoft.com/office/drawing/2014/main" id="{4B850774-8E34-9AD1-64B2-0A470E0C1AF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b-NO" sz="3600" dirty="0"/>
          </a:p>
        </p:txBody>
      </p:sp>
      <p:pic>
        <p:nvPicPr>
          <p:cNvPr id="2" name="Bilde 1">
            <a:extLst>
              <a:ext uri="{FF2B5EF4-FFF2-40B4-BE49-F238E27FC236}">
                <a16:creationId xmlns:a16="http://schemas.microsoft.com/office/drawing/2014/main" id="{9BCC93B2-3BD6-69FF-C0E3-ED9BC8B81F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2241" y="2233923"/>
            <a:ext cx="4901588" cy="3714480"/>
          </a:xfrm>
          <a:prstGeom prst="rect">
            <a:avLst/>
          </a:prstGeom>
          <a:ln>
            <a:solidFill>
              <a:schemeClr val="tx1"/>
            </a:solidFill>
          </a:ln>
        </p:spPr>
      </p:pic>
      <p:sp>
        <p:nvSpPr>
          <p:cNvPr id="6" name="TekstSylinder 5">
            <a:extLst>
              <a:ext uri="{FF2B5EF4-FFF2-40B4-BE49-F238E27FC236}">
                <a16:creationId xmlns:a16="http://schemas.microsoft.com/office/drawing/2014/main" id="{F8F953FE-F3A2-69CD-19B8-17CBDE5AAEC6}"/>
              </a:ext>
            </a:extLst>
          </p:cNvPr>
          <p:cNvSpPr txBox="1"/>
          <p:nvPr/>
        </p:nvSpPr>
        <p:spPr>
          <a:xfrm>
            <a:off x="838200" y="5948403"/>
            <a:ext cx="6574437" cy="230832"/>
          </a:xfrm>
          <a:prstGeom prst="rect">
            <a:avLst/>
          </a:prstGeom>
          <a:noFill/>
        </p:spPr>
        <p:txBody>
          <a:bodyPr wrap="square" rtlCol="0">
            <a:spAutoFit/>
          </a:bodyPr>
          <a:lstStyle/>
          <a:p>
            <a:r>
              <a:rPr lang="nb-NO" sz="900" dirty="0"/>
              <a:t>Oslo kommune oppfordrer til flere grønne tak og fasader på bygg. Foto: Klimaetaten / Oslo kommune</a:t>
            </a:r>
          </a:p>
        </p:txBody>
      </p:sp>
      <p:sp>
        <p:nvSpPr>
          <p:cNvPr id="3" name="Tittel 1">
            <a:extLst>
              <a:ext uri="{FF2B5EF4-FFF2-40B4-BE49-F238E27FC236}">
                <a16:creationId xmlns:a16="http://schemas.microsoft.com/office/drawing/2014/main" id="{6126B830-A149-7FB2-0CAC-B329CE77691D}"/>
              </a:ext>
            </a:extLst>
          </p:cNvPr>
          <p:cNvSpPr>
            <a:spLocks noGrp="1"/>
          </p:cNvSpPr>
          <p:nvPr>
            <p:ph type="title"/>
          </p:nvPr>
        </p:nvSpPr>
        <p:spPr>
          <a:xfrm>
            <a:off x="838200" y="365126"/>
            <a:ext cx="10515600" cy="1113344"/>
          </a:xfrm>
        </p:spPr>
        <p:txBody>
          <a:bodyPr>
            <a:normAutofit/>
          </a:bodyPr>
          <a:lstStyle/>
          <a:p>
            <a:r>
              <a:rPr lang="nb-NO" b="1" dirty="0"/>
              <a:t>Samarbeid og verktøy</a:t>
            </a:r>
            <a:endParaRPr lang="nb-NO" sz="3600" dirty="0"/>
          </a:p>
        </p:txBody>
      </p:sp>
      <p:sp>
        <p:nvSpPr>
          <p:cNvPr id="9" name="Tittel 1">
            <a:extLst>
              <a:ext uri="{FF2B5EF4-FFF2-40B4-BE49-F238E27FC236}">
                <a16:creationId xmlns:a16="http://schemas.microsoft.com/office/drawing/2014/main" id="{F63B12A0-B1FB-9D51-2B5E-16981F38CDD8}"/>
              </a:ext>
            </a:extLst>
          </p:cNvPr>
          <p:cNvSpPr txBox="1">
            <a:spLocks/>
          </p:cNvSpPr>
          <p:nvPr/>
        </p:nvSpPr>
        <p:spPr>
          <a:xfrm>
            <a:off x="826698" y="1234828"/>
            <a:ext cx="4917619" cy="5042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2400" dirty="0"/>
              <a:t>Oslo kommune</a:t>
            </a:r>
          </a:p>
        </p:txBody>
      </p:sp>
    </p:spTree>
    <p:extLst>
      <p:ext uri="{BB962C8B-B14F-4D97-AF65-F5344CB8AC3E}">
        <p14:creationId xmlns:p14="http://schemas.microsoft.com/office/powerpoint/2010/main" val="4062371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CCC45812-1597-4C2B-4952-EBBDF6A3D1F9}"/>
              </a:ext>
            </a:extLst>
          </p:cNvPr>
          <p:cNvSpPr>
            <a:spLocks noGrp="1"/>
          </p:cNvSpPr>
          <p:nvPr>
            <p:ph type="sldNum" sz="quarter" idx="12"/>
          </p:nvPr>
        </p:nvSpPr>
        <p:spPr/>
        <p:txBody>
          <a:bodyPr/>
          <a:lstStyle/>
          <a:p>
            <a:fld id="{7973F928-CFD2-6946-A870-75D4BACAEBF8}" type="slidenum">
              <a:rPr lang="nb-NO" smtClean="0"/>
              <a:t>22</a:t>
            </a:fld>
            <a:endParaRPr lang="nb-NO"/>
          </a:p>
        </p:txBody>
      </p:sp>
      <p:pic>
        <p:nvPicPr>
          <p:cNvPr id="6" name="Bilde 5" descr="Et bilde som inneholder himmel, utendørs, natur, natthimmel&#10;&#10;Automatisk generert beskrivelse">
            <a:extLst>
              <a:ext uri="{FF2B5EF4-FFF2-40B4-BE49-F238E27FC236}">
                <a16:creationId xmlns:a16="http://schemas.microsoft.com/office/drawing/2014/main" id="{81A77831-6341-A426-9483-5F3424F433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200" y="2223329"/>
            <a:ext cx="5068074" cy="3695277"/>
          </a:xfrm>
          <a:prstGeom prst="rect">
            <a:avLst/>
          </a:prstGeom>
          <a:ln>
            <a:solidFill>
              <a:schemeClr val="tx1"/>
            </a:solidFill>
          </a:ln>
        </p:spPr>
      </p:pic>
      <p:sp>
        <p:nvSpPr>
          <p:cNvPr id="7" name="TekstSylinder 6">
            <a:extLst>
              <a:ext uri="{FF2B5EF4-FFF2-40B4-BE49-F238E27FC236}">
                <a16:creationId xmlns:a16="http://schemas.microsoft.com/office/drawing/2014/main" id="{B9BA8947-31BC-54BF-1D95-A754E9F894FB}"/>
              </a:ext>
            </a:extLst>
          </p:cNvPr>
          <p:cNvSpPr txBox="1"/>
          <p:nvPr/>
        </p:nvSpPr>
        <p:spPr>
          <a:xfrm>
            <a:off x="765377" y="5918606"/>
            <a:ext cx="5520351" cy="230832"/>
          </a:xfrm>
          <a:prstGeom prst="rect">
            <a:avLst/>
          </a:prstGeom>
          <a:noFill/>
        </p:spPr>
        <p:txBody>
          <a:bodyPr wrap="square" rtlCol="0">
            <a:spAutoFit/>
          </a:bodyPr>
          <a:lstStyle/>
          <a:p>
            <a:r>
              <a:rPr lang="nb-NO" sz="900" dirty="0" err="1"/>
              <a:t>Kverninghøgda</a:t>
            </a:r>
            <a:r>
              <a:rPr lang="nb-NO" sz="900" dirty="0"/>
              <a:t> i Rendalen. Foto: Øyvind Fredriksson/Rendalen kommune </a:t>
            </a:r>
          </a:p>
        </p:txBody>
      </p:sp>
      <p:sp>
        <p:nvSpPr>
          <p:cNvPr id="8" name="Tittel 1">
            <a:extLst>
              <a:ext uri="{FF2B5EF4-FFF2-40B4-BE49-F238E27FC236}">
                <a16:creationId xmlns:a16="http://schemas.microsoft.com/office/drawing/2014/main" id="{2B843324-2054-472A-D1F0-D43B7DB5DC2B}"/>
              </a:ext>
            </a:extLst>
          </p:cNvPr>
          <p:cNvSpPr>
            <a:spLocks noGrp="1"/>
          </p:cNvSpPr>
          <p:nvPr>
            <p:ph type="title"/>
          </p:nvPr>
        </p:nvSpPr>
        <p:spPr>
          <a:xfrm>
            <a:off x="838200" y="365126"/>
            <a:ext cx="10515600" cy="1113344"/>
          </a:xfrm>
        </p:spPr>
        <p:txBody>
          <a:bodyPr>
            <a:normAutofit/>
          </a:bodyPr>
          <a:lstStyle/>
          <a:p>
            <a:r>
              <a:rPr lang="nb-NO" b="1" dirty="0"/>
              <a:t>Velger natur foran vindkraft</a:t>
            </a:r>
            <a:endParaRPr lang="nb-NO" sz="3600" dirty="0"/>
          </a:p>
        </p:txBody>
      </p:sp>
      <p:sp>
        <p:nvSpPr>
          <p:cNvPr id="9" name="Tittel 1">
            <a:extLst>
              <a:ext uri="{FF2B5EF4-FFF2-40B4-BE49-F238E27FC236}">
                <a16:creationId xmlns:a16="http://schemas.microsoft.com/office/drawing/2014/main" id="{19FE7CED-CBBF-4DCD-BE74-672C1F16EA91}"/>
              </a:ext>
            </a:extLst>
          </p:cNvPr>
          <p:cNvSpPr txBox="1">
            <a:spLocks/>
          </p:cNvSpPr>
          <p:nvPr/>
        </p:nvSpPr>
        <p:spPr>
          <a:xfrm>
            <a:off x="826698" y="1234828"/>
            <a:ext cx="4917619" cy="5042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2400" dirty="0"/>
              <a:t>Rendalen kommune</a:t>
            </a:r>
          </a:p>
        </p:txBody>
      </p:sp>
      <p:sp>
        <p:nvSpPr>
          <p:cNvPr id="11" name="TekstSylinder 10">
            <a:extLst>
              <a:ext uri="{FF2B5EF4-FFF2-40B4-BE49-F238E27FC236}">
                <a16:creationId xmlns:a16="http://schemas.microsoft.com/office/drawing/2014/main" id="{C434901B-CFFB-D46D-CB51-5002D5B7EE6F}"/>
              </a:ext>
            </a:extLst>
          </p:cNvPr>
          <p:cNvSpPr txBox="1"/>
          <p:nvPr/>
        </p:nvSpPr>
        <p:spPr>
          <a:xfrm>
            <a:off x="6345935" y="2209432"/>
            <a:ext cx="4529329" cy="2462213"/>
          </a:xfrm>
          <a:prstGeom prst="rect">
            <a:avLst/>
          </a:prstGeom>
          <a:noFill/>
        </p:spPr>
        <p:txBody>
          <a:bodyPr wrap="square">
            <a:spAutoFit/>
          </a:bodyPr>
          <a:lstStyle/>
          <a:p>
            <a:pPr marL="342900" indent="-228600">
              <a:lnSpc>
                <a:spcPct val="90000"/>
              </a:lnSpc>
              <a:spcAft>
                <a:spcPts val="600"/>
              </a:spcAft>
              <a:buFont typeface="Arial" panose="020B0604020202020204" pitchFamily="34" charset="0"/>
              <a:buChar char="•"/>
            </a:pPr>
            <a:r>
              <a:rPr lang="nb-NO" sz="2000" dirty="0">
                <a:effectLst/>
              </a:rPr>
              <a:t>Prioriterer friluftsområder og naturbasert næringsutvikling, samt </a:t>
            </a:r>
            <a:r>
              <a:rPr lang="nb-NO" sz="2000" dirty="0"/>
              <a:t>vannkraft og solcelleparker i egnede områder.</a:t>
            </a:r>
          </a:p>
          <a:p>
            <a:pPr marL="342900" indent="-228600">
              <a:lnSpc>
                <a:spcPct val="90000"/>
              </a:lnSpc>
              <a:spcAft>
                <a:spcPts val="600"/>
              </a:spcAft>
              <a:buFont typeface="Arial" panose="020B0604020202020204" pitchFamily="34" charset="0"/>
              <a:buChar char="•"/>
            </a:pPr>
            <a:endParaRPr lang="nb-NO" sz="2000" dirty="0"/>
          </a:p>
          <a:p>
            <a:pPr marL="342900" indent="-228600">
              <a:lnSpc>
                <a:spcPct val="90000"/>
              </a:lnSpc>
              <a:spcAft>
                <a:spcPts val="600"/>
              </a:spcAft>
              <a:buFont typeface="Arial" panose="020B0604020202020204" pitchFamily="34" charset="0"/>
              <a:buChar char="•"/>
            </a:pPr>
            <a:r>
              <a:rPr lang="nb-NO" sz="2000" dirty="0">
                <a:effectLst/>
              </a:rPr>
              <a:t>Nord-Østerdal-kommunene samarbeider om en felles klima- og energiplan.</a:t>
            </a:r>
          </a:p>
        </p:txBody>
      </p:sp>
    </p:spTree>
    <p:extLst>
      <p:ext uri="{BB962C8B-B14F-4D97-AF65-F5344CB8AC3E}">
        <p14:creationId xmlns:p14="http://schemas.microsoft.com/office/powerpoint/2010/main" val="3516591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CCC45812-1597-4C2B-4952-EBBDF6A3D1F9}"/>
              </a:ext>
            </a:extLst>
          </p:cNvPr>
          <p:cNvSpPr>
            <a:spLocks noGrp="1"/>
          </p:cNvSpPr>
          <p:nvPr>
            <p:ph type="sldNum" sz="quarter" idx="12"/>
          </p:nvPr>
        </p:nvSpPr>
        <p:spPr/>
        <p:txBody>
          <a:bodyPr/>
          <a:lstStyle/>
          <a:p>
            <a:fld id="{7973F928-CFD2-6946-A870-75D4BACAEBF8}" type="slidenum">
              <a:rPr lang="nb-NO" smtClean="0"/>
              <a:t>23</a:t>
            </a:fld>
            <a:endParaRPr lang="nb-NO"/>
          </a:p>
        </p:txBody>
      </p:sp>
      <p:sp>
        <p:nvSpPr>
          <p:cNvPr id="2" name="TekstSylinder 1">
            <a:extLst>
              <a:ext uri="{FF2B5EF4-FFF2-40B4-BE49-F238E27FC236}">
                <a16:creationId xmlns:a16="http://schemas.microsoft.com/office/drawing/2014/main" id="{37CF8D85-943D-4AF4-BFBA-B23597D254E2}"/>
              </a:ext>
            </a:extLst>
          </p:cNvPr>
          <p:cNvSpPr txBox="1"/>
          <p:nvPr/>
        </p:nvSpPr>
        <p:spPr>
          <a:xfrm>
            <a:off x="6015948" y="5465373"/>
            <a:ext cx="5013227" cy="3320668"/>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endParaRPr lang="nb-NO" sz="2000" dirty="0">
              <a:effectLst/>
            </a:endParaRPr>
          </a:p>
        </p:txBody>
      </p:sp>
      <p:sp>
        <p:nvSpPr>
          <p:cNvPr id="7" name="TekstSylinder 6">
            <a:extLst>
              <a:ext uri="{FF2B5EF4-FFF2-40B4-BE49-F238E27FC236}">
                <a16:creationId xmlns:a16="http://schemas.microsoft.com/office/drawing/2014/main" id="{B9BA8947-31BC-54BF-1D95-A754E9F894FB}"/>
              </a:ext>
            </a:extLst>
          </p:cNvPr>
          <p:cNvSpPr txBox="1"/>
          <p:nvPr/>
        </p:nvSpPr>
        <p:spPr>
          <a:xfrm>
            <a:off x="777045" y="5465372"/>
            <a:ext cx="5520351" cy="369332"/>
          </a:xfrm>
          <a:prstGeom prst="rect">
            <a:avLst/>
          </a:prstGeom>
          <a:noFill/>
        </p:spPr>
        <p:txBody>
          <a:bodyPr wrap="square" rtlCol="0">
            <a:spAutoFit/>
          </a:bodyPr>
          <a:lstStyle/>
          <a:p>
            <a:r>
              <a:rPr lang="nb-NO" sz="900" dirty="0"/>
              <a:t>Kabelvåg havn i Lofoten. Foto: Christian </a:t>
            </a:r>
            <a:r>
              <a:rPr lang="nb-NO" sz="900" dirty="0" err="1"/>
              <a:t>Clauwers</a:t>
            </a:r>
            <a:endParaRPr lang="nb-NO" sz="900" dirty="0"/>
          </a:p>
          <a:p>
            <a:endParaRPr lang="nb-NO" sz="900" dirty="0" err="1"/>
          </a:p>
        </p:txBody>
      </p:sp>
      <p:sp>
        <p:nvSpPr>
          <p:cNvPr id="8" name="Tittel 1">
            <a:extLst>
              <a:ext uri="{FF2B5EF4-FFF2-40B4-BE49-F238E27FC236}">
                <a16:creationId xmlns:a16="http://schemas.microsoft.com/office/drawing/2014/main" id="{2B843324-2054-472A-D1F0-D43B7DB5DC2B}"/>
              </a:ext>
            </a:extLst>
          </p:cNvPr>
          <p:cNvSpPr>
            <a:spLocks noGrp="1"/>
          </p:cNvSpPr>
          <p:nvPr>
            <p:ph type="title"/>
          </p:nvPr>
        </p:nvSpPr>
        <p:spPr>
          <a:xfrm>
            <a:off x="838200" y="365126"/>
            <a:ext cx="10515600" cy="1113344"/>
          </a:xfrm>
        </p:spPr>
        <p:txBody>
          <a:bodyPr>
            <a:normAutofit/>
          </a:bodyPr>
          <a:lstStyle/>
          <a:p>
            <a:r>
              <a:rPr lang="nb-NO" b="1" dirty="0"/>
              <a:t>Regionalt samarbeid om arealregnskap</a:t>
            </a:r>
            <a:endParaRPr lang="nb-NO" sz="3600" dirty="0"/>
          </a:p>
        </p:txBody>
      </p:sp>
      <p:sp>
        <p:nvSpPr>
          <p:cNvPr id="9" name="Tittel 1">
            <a:extLst>
              <a:ext uri="{FF2B5EF4-FFF2-40B4-BE49-F238E27FC236}">
                <a16:creationId xmlns:a16="http://schemas.microsoft.com/office/drawing/2014/main" id="{19FE7CED-CBBF-4DCD-BE74-672C1F16EA91}"/>
              </a:ext>
            </a:extLst>
          </p:cNvPr>
          <p:cNvSpPr txBox="1">
            <a:spLocks/>
          </p:cNvSpPr>
          <p:nvPr/>
        </p:nvSpPr>
        <p:spPr>
          <a:xfrm>
            <a:off x="826698" y="1234828"/>
            <a:ext cx="4917619" cy="5042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2400" dirty="0" err="1"/>
              <a:t>Lofotenkommunene</a:t>
            </a:r>
            <a:endParaRPr lang="nb-NO" sz="2400" dirty="0"/>
          </a:p>
        </p:txBody>
      </p:sp>
      <p:sp>
        <p:nvSpPr>
          <p:cNvPr id="11" name="TekstSylinder 10">
            <a:extLst>
              <a:ext uri="{FF2B5EF4-FFF2-40B4-BE49-F238E27FC236}">
                <a16:creationId xmlns:a16="http://schemas.microsoft.com/office/drawing/2014/main" id="{C434901B-CFFB-D46D-CB51-5002D5B7EE6F}"/>
              </a:ext>
            </a:extLst>
          </p:cNvPr>
          <p:cNvSpPr txBox="1"/>
          <p:nvPr/>
        </p:nvSpPr>
        <p:spPr>
          <a:xfrm>
            <a:off x="6345935" y="2209432"/>
            <a:ext cx="4529329" cy="1631216"/>
          </a:xfrm>
          <a:prstGeom prst="rect">
            <a:avLst/>
          </a:prstGeom>
          <a:noFill/>
        </p:spPr>
        <p:txBody>
          <a:bodyPr wrap="square">
            <a:spAutoFit/>
          </a:bodyPr>
          <a:lstStyle/>
          <a:p>
            <a:pPr marL="342900" indent="-228600">
              <a:lnSpc>
                <a:spcPct val="90000"/>
              </a:lnSpc>
              <a:spcAft>
                <a:spcPts val="600"/>
              </a:spcAft>
              <a:buFont typeface="Arial" panose="020B0604020202020204" pitchFamily="34" charset="0"/>
              <a:buChar char="•"/>
            </a:pPr>
            <a:r>
              <a:rPr lang="nb-NO" sz="2000" dirty="0">
                <a:effectLst/>
              </a:rPr>
              <a:t>Felles plan for grønn omstilling: Veikart for Lofoten: De Grønne Øyene 2030.</a:t>
            </a:r>
          </a:p>
          <a:p>
            <a:pPr marL="342900" indent="-228600">
              <a:lnSpc>
                <a:spcPct val="90000"/>
              </a:lnSpc>
              <a:spcAft>
                <a:spcPts val="600"/>
              </a:spcAft>
              <a:buFont typeface="Arial" panose="020B0604020202020204" pitchFamily="34" charset="0"/>
              <a:buChar char="•"/>
            </a:pPr>
            <a:endParaRPr lang="nb-NO" sz="2000" dirty="0">
              <a:effectLst/>
            </a:endParaRPr>
          </a:p>
          <a:p>
            <a:pPr marL="342900" indent="-228600">
              <a:lnSpc>
                <a:spcPct val="90000"/>
              </a:lnSpc>
              <a:spcAft>
                <a:spcPts val="600"/>
              </a:spcAft>
              <a:buFont typeface="Arial" panose="020B0604020202020204" pitchFamily="34" charset="0"/>
              <a:buChar char="•"/>
            </a:pPr>
            <a:r>
              <a:rPr lang="nb-NO" sz="2000" dirty="0">
                <a:effectLst/>
              </a:rPr>
              <a:t>Arealregnskap og naturregnskap.</a:t>
            </a:r>
          </a:p>
        </p:txBody>
      </p:sp>
      <p:pic>
        <p:nvPicPr>
          <p:cNvPr id="5" name="Bilde 4" descr="Et bilde som inneholder utendørs, snø, natur, flokk&#10;&#10;Automatisk generert beskrivelse">
            <a:extLst>
              <a:ext uri="{FF2B5EF4-FFF2-40B4-BE49-F238E27FC236}">
                <a16:creationId xmlns:a16="http://schemas.microsoft.com/office/drawing/2014/main" id="{CCA2B01A-5200-AF29-006B-F7ED5FA370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199" y="2233427"/>
            <a:ext cx="5056407" cy="3231945"/>
          </a:xfrm>
          <a:prstGeom prst="rect">
            <a:avLst/>
          </a:prstGeom>
          <a:ln>
            <a:solidFill>
              <a:schemeClr val="tx1"/>
            </a:solidFill>
          </a:ln>
        </p:spPr>
      </p:pic>
    </p:spTree>
    <p:extLst>
      <p:ext uri="{BB962C8B-B14F-4D97-AF65-F5344CB8AC3E}">
        <p14:creationId xmlns:p14="http://schemas.microsoft.com/office/powerpoint/2010/main" val="2502243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973C3C-9505-2EA0-2C2E-5B00C8860048}"/>
              </a:ext>
            </a:extLst>
          </p:cNvPr>
          <p:cNvSpPr>
            <a:spLocks noGrp="1"/>
          </p:cNvSpPr>
          <p:nvPr>
            <p:ph type="title"/>
          </p:nvPr>
        </p:nvSpPr>
        <p:spPr/>
        <p:txBody>
          <a:bodyPr/>
          <a:lstStyle/>
          <a:p>
            <a:r>
              <a:rPr lang="nb-NO" dirty="0"/>
              <a:t>Definisjoner</a:t>
            </a:r>
          </a:p>
        </p:txBody>
      </p:sp>
      <p:sp>
        <p:nvSpPr>
          <p:cNvPr id="4" name="Plassholder for lysbildenummer 3">
            <a:extLst>
              <a:ext uri="{FF2B5EF4-FFF2-40B4-BE49-F238E27FC236}">
                <a16:creationId xmlns:a16="http://schemas.microsoft.com/office/drawing/2014/main" id="{22E03A74-2280-824B-2049-F77C549C0C9A}"/>
              </a:ext>
            </a:extLst>
          </p:cNvPr>
          <p:cNvSpPr>
            <a:spLocks noGrp="1"/>
          </p:cNvSpPr>
          <p:nvPr>
            <p:ph type="sldNum" sz="quarter" idx="12"/>
          </p:nvPr>
        </p:nvSpPr>
        <p:spPr/>
        <p:txBody>
          <a:bodyPr/>
          <a:lstStyle/>
          <a:p>
            <a:fld id="{7973F928-CFD2-6946-A870-75D4BACAEBF8}" type="slidenum">
              <a:rPr lang="nb-NO" smtClean="0"/>
              <a:t>24</a:t>
            </a:fld>
            <a:endParaRPr lang="nb-NO"/>
          </a:p>
        </p:txBody>
      </p:sp>
      <p:grpSp>
        <p:nvGrpSpPr>
          <p:cNvPr id="16" name="Gruppe 15">
            <a:extLst>
              <a:ext uri="{FF2B5EF4-FFF2-40B4-BE49-F238E27FC236}">
                <a16:creationId xmlns:a16="http://schemas.microsoft.com/office/drawing/2014/main" id="{22C006CC-7709-5B95-BCBD-7C12E4BB3554}"/>
              </a:ext>
            </a:extLst>
          </p:cNvPr>
          <p:cNvGrpSpPr/>
          <p:nvPr/>
        </p:nvGrpSpPr>
        <p:grpSpPr>
          <a:xfrm>
            <a:off x="391837" y="1690687"/>
            <a:ext cx="4040809" cy="3180580"/>
            <a:chOff x="391837" y="1690687"/>
            <a:chExt cx="4040809" cy="3180580"/>
          </a:xfrm>
        </p:grpSpPr>
        <p:sp>
          <p:nvSpPr>
            <p:cNvPr id="3" name="Avrundet rektangel 2">
              <a:extLst>
                <a:ext uri="{FF2B5EF4-FFF2-40B4-BE49-F238E27FC236}">
                  <a16:creationId xmlns:a16="http://schemas.microsoft.com/office/drawing/2014/main" id="{77B94F4A-1DFB-447D-66E2-36F91A9B13DD}"/>
                </a:ext>
              </a:extLst>
            </p:cNvPr>
            <p:cNvSpPr/>
            <p:nvPr/>
          </p:nvSpPr>
          <p:spPr>
            <a:xfrm>
              <a:off x="391837" y="1690687"/>
              <a:ext cx="3712802" cy="3180580"/>
            </a:xfrm>
            <a:prstGeom prst="roundRect">
              <a:avLst/>
            </a:prstGeom>
            <a:solidFill>
              <a:srgbClr val="DAE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3822"/>
              <a:r>
                <a:rPr lang="nb-NO" sz="2400" b="1" dirty="0">
                  <a:solidFill>
                    <a:schemeClr val="tx1"/>
                  </a:solidFill>
                  <a:cs typeface="Calibri" panose="020F0502020204030204" pitchFamily="34" charset="0"/>
                </a:rPr>
                <a:t>Arealnøytralitet</a:t>
              </a:r>
            </a:p>
            <a:p>
              <a:pPr marL="123822"/>
              <a:endParaRPr lang="nb-NO" b="1" dirty="0">
                <a:solidFill>
                  <a:schemeClr val="tx1"/>
                </a:solidFill>
                <a:cs typeface="Calibri" panose="020F0502020204030204" pitchFamily="34" charset="0"/>
              </a:endParaRPr>
            </a:p>
            <a:p>
              <a:pPr marL="409572" indent="-285750">
                <a:buFont typeface="Arial" panose="020B0604020202020204" pitchFamily="34" charset="0"/>
                <a:buChar char="•"/>
              </a:pPr>
              <a:r>
                <a:rPr lang="nb-NO" dirty="0">
                  <a:solidFill>
                    <a:schemeClr val="tx1"/>
                  </a:solidFill>
                  <a:cs typeface="Calibri" panose="020F0502020204030204" pitchFamily="34" charset="0"/>
                </a:rPr>
                <a:t>Netto null tap av natur.</a:t>
              </a:r>
            </a:p>
            <a:p>
              <a:pPr marL="409572" indent="-285750">
                <a:buFont typeface="Arial" panose="020B0604020202020204" pitchFamily="34" charset="0"/>
                <a:buChar char="•"/>
              </a:pPr>
              <a:endParaRPr lang="nb-NO" dirty="0">
                <a:solidFill>
                  <a:schemeClr val="tx1"/>
                </a:solidFill>
                <a:cs typeface="Calibri" panose="020F0502020204030204" pitchFamily="34" charset="0"/>
              </a:endParaRPr>
            </a:p>
            <a:p>
              <a:pPr marL="409572" indent="-285750">
                <a:buFont typeface="Arial" panose="020B0604020202020204" pitchFamily="34" charset="0"/>
                <a:buChar char="•"/>
              </a:pPr>
              <a:r>
                <a:rPr lang="nb-NO" dirty="0">
                  <a:solidFill>
                    <a:schemeClr val="tx1"/>
                  </a:solidFill>
                  <a:cs typeface="Calibri" panose="020F0502020204030204" pitchFamily="34" charset="0"/>
                </a:rPr>
                <a:t>Gjenbruke og fortette utbygde arealer.</a:t>
              </a:r>
            </a:p>
            <a:p>
              <a:pPr marL="409572" indent="-285750">
                <a:buFont typeface="Arial" panose="020B0604020202020204" pitchFamily="34" charset="0"/>
                <a:buChar char="•"/>
              </a:pPr>
              <a:endParaRPr lang="nb-NO" dirty="0">
                <a:solidFill>
                  <a:schemeClr val="tx1"/>
                </a:solidFill>
                <a:cs typeface="Calibri" panose="020F0502020204030204" pitchFamily="34" charset="0"/>
              </a:endParaRPr>
            </a:p>
            <a:p>
              <a:pPr marL="123822"/>
              <a:endParaRPr lang="nb-NO" dirty="0">
                <a:solidFill>
                  <a:schemeClr val="tx1"/>
                </a:solidFill>
                <a:cs typeface="Calibri" panose="020F0502020204030204" pitchFamily="34" charset="0"/>
              </a:endParaRPr>
            </a:p>
            <a:p>
              <a:pPr marL="409572" indent="-285750">
                <a:buFont typeface="Arial" panose="020B0604020202020204" pitchFamily="34" charset="0"/>
                <a:buChar char="•"/>
              </a:pPr>
              <a:endParaRPr lang="nb-NO" dirty="0">
                <a:solidFill>
                  <a:schemeClr val="tx1"/>
                </a:solidFill>
              </a:endParaRPr>
            </a:p>
          </p:txBody>
        </p:sp>
        <p:sp>
          <p:nvSpPr>
            <p:cNvPr id="10" name="TekstSylinder 9">
              <a:extLst>
                <a:ext uri="{FF2B5EF4-FFF2-40B4-BE49-F238E27FC236}">
                  <a16:creationId xmlns:a16="http://schemas.microsoft.com/office/drawing/2014/main" id="{7494A218-A382-19AC-6B20-5E364ED349F7}"/>
                </a:ext>
              </a:extLst>
            </p:cNvPr>
            <p:cNvSpPr txBox="1"/>
            <p:nvPr/>
          </p:nvSpPr>
          <p:spPr>
            <a:xfrm>
              <a:off x="2711968" y="4429559"/>
              <a:ext cx="1720678" cy="276999"/>
            </a:xfrm>
            <a:prstGeom prst="rect">
              <a:avLst/>
            </a:prstGeom>
            <a:noFill/>
          </p:spPr>
          <p:txBody>
            <a:bodyPr wrap="square">
              <a:spAutoFit/>
            </a:bodyPr>
            <a:lstStyle/>
            <a:p>
              <a:pPr marL="123822"/>
              <a:r>
                <a:rPr lang="nb-NO" sz="1200" dirty="0">
                  <a:solidFill>
                    <a:schemeClr val="tx1"/>
                  </a:solidFill>
                  <a:cs typeface="Calibri" panose="020F0502020204030204" pitchFamily="34" charset="0"/>
                </a:rPr>
                <a:t>Kilde: </a:t>
              </a:r>
              <a:r>
                <a:rPr lang="nb-NO" sz="1200" dirty="0">
                  <a:solidFill>
                    <a:schemeClr val="tx1"/>
                  </a:solidFill>
                  <a:cs typeface="Calibri" panose="020F0502020204030204" pitchFamily="34" charset="0"/>
                  <a:hlinkClick r:id="rId3">
                    <a:extLst>
                      <a:ext uri="{A12FA001-AC4F-418D-AE19-62706E023703}">
                        <ahyp:hlinkClr xmlns:ahyp="http://schemas.microsoft.com/office/drawing/2018/hyperlinkcolor" val="tx"/>
                      </a:ext>
                    </a:extLst>
                  </a:hlinkClick>
                </a:rPr>
                <a:t>SABIMA</a:t>
              </a:r>
              <a:endParaRPr lang="nb-NO" sz="1200" dirty="0">
                <a:solidFill>
                  <a:schemeClr val="tx1"/>
                </a:solidFill>
                <a:cs typeface="Calibri" panose="020F0502020204030204" pitchFamily="34" charset="0"/>
              </a:endParaRPr>
            </a:p>
          </p:txBody>
        </p:sp>
      </p:grpSp>
      <p:grpSp>
        <p:nvGrpSpPr>
          <p:cNvPr id="17" name="Gruppe 16">
            <a:extLst>
              <a:ext uri="{FF2B5EF4-FFF2-40B4-BE49-F238E27FC236}">
                <a16:creationId xmlns:a16="http://schemas.microsoft.com/office/drawing/2014/main" id="{0100259E-F90B-667E-8080-8DFDDE5F1E56}"/>
              </a:ext>
            </a:extLst>
          </p:cNvPr>
          <p:cNvGrpSpPr/>
          <p:nvPr/>
        </p:nvGrpSpPr>
        <p:grpSpPr>
          <a:xfrm>
            <a:off x="4239599" y="1622425"/>
            <a:ext cx="3712802" cy="3248841"/>
            <a:chOff x="4239599" y="1622425"/>
            <a:chExt cx="3712802" cy="3248841"/>
          </a:xfrm>
        </p:grpSpPr>
        <p:sp>
          <p:nvSpPr>
            <p:cNvPr id="5" name="Avrundet rektangel 4">
              <a:extLst>
                <a:ext uri="{FF2B5EF4-FFF2-40B4-BE49-F238E27FC236}">
                  <a16:creationId xmlns:a16="http://schemas.microsoft.com/office/drawing/2014/main" id="{1FEC7B6F-FBDE-6599-D571-A776315F9A2C}"/>
                </a:ext>
              </a:extLst>
            </p:cNvPr>
            <p:cNvSpPr/>
            <p:nvPr/>
          </p:nvSpPr>
          <p:spPr>
            <a:xfrm>
              <a:off x="4239599" y="1622425"/>
              <a:ext cx="3712802" cy="3248841"/>
            </a:xfrm>
            <a:prstGeom prst="roundRect">
              <a:avLst/>
            </a:prstGeom>
            <a:solidFill>
              <a:srgbClr val="DAE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nSpc>
                  <a:spcPct val="100000"/>
                </a:lnSpc>
                <a:buNone/>
              </a:pPr>
              <a:r>
                <a:rPr lang="nb-NO" sz="2400" b="1" dirty="0">
                  <a:solidFill>
                    <a:schemeClr val="tx1"/>
                  </a:solidFill>
                  <a:cs typeface="Calibri"/>
                </a:rPr>
                <a:t>Arealregnskap</a:t>
              </a:r>
              <a:endParaRPr lang="nb-NO" b="1" dirty="0">
                <a:solidFill>
                  <a:schemeClr val="tx1"/>
                </a:solidFill>
                <a:cs typeface="Calibri"/>
              </a:endParaRPr>
            </a:p>
            <a:p>
              <a:pPr marL="0" indent="0">
                <a:lnSpc>
                  <a:spcPct val="100000"/>
                </a:lnSpc>
                <a:buNone/>
              </a:pPr>
              <a:endParaRPr lang="nb-NO" b="1" dirty="0">
                <a:solidFill>
                  <a:schemeClr val="tx1"/>
                </a:solidFill>
                <a:cs typeface="Calibri"/>
              </a:endParaRPr>
            </a:p>
            <a:p>
              <a:pPr marL="285750" indent="-285750">
                <a:lnSpc>
                  <a:spcPct val="100000"/>
                </a:lnSpc>
                <a:spcBef>
                  <a:spcPts val="0"/>
                </a:spcBef>
                <a:buFont typeface="Arial" panose="020B0604020202020204" pitchFamily="34" charset="0"/>
                <a:buChar char="•"/>
              </a:pPr>
              <a:r>
                <a:rPr lang="nb-NO" dirty="0">
                  <a:solidFill>
                    <a:schemeClr val="tx1"/>
                  </a:solidFill>
                  <a:cs typeface="Calibri"/>
                </a:rPr>
                <a:t>Opptelling og sammenstilling av ulike typer arealer og økosystemer.</a:t>
              </a:r>
            </a:p>
            <a:p>
              <a:pPr marL="285750" indent="-285750">
                <a:lnSpc>
                  <a:spcPct val="100000"/>
                </a:lnSpc>
                <a:spcBef>
                  <a:spcPts val="0"/>
                </a:spcBef>
                <a:buFont typeface="Arial" panose="020B0604020202020204" pitchFamily="34" charset="0"/>
                <a:buChar char="•"/>
              </a:pPr>
              <a:endParaRPr lang="nb-NO" dirty="0">
                <a:solidFill>
                  <a:schemeClr val="tx1"/>
                </a:solidFill>
                <a:cs typeface="Calibri"/>
              </a:endParaRPr>
            </a:p>
            <a:p>
              <a:pPr marL="285750" indent="-285750">
                <a:lnSpc>
                  <a:spcPct val="100000"/>
                </a:lnSpc>
                <a:spcBef>
                  <a:spcPts val="0"/>
                </a:spcBef>
                <a:buFont typeface="Arial" panose="020B0604020202020204" pitchFamily="34" charset="0"/>
                <a:buChar char="•"/>
              </a:pPr>
              <a:r>
                <a:rPr lang="nb-NO" dirty="0">
                  <a:solidFill>
                    <a:schemeClr val="tx1"/>
                  </a:solidFill>
                  <a:cs typeface="Calibri"/>
                </a:rPr>
                <a:t>Kan også brukes til å framheve kvalitetene på arealene.</a:t>
              </a:r>
            </a:p>
            <a:p>
              <a:pPr marL="285750" indent="-285750">
                <a:lnSpc>
                  <a:spcPct val="100000"/>
                </a:lnSpc>
                <a:spcBef>
                  <a:spcPts val="0"/>
                </a:spcBef>
                <a:buFont typeface="Arial" panose="020B0604020202020204" pitchFamily="34" charset="0"/>
                <a:buChar char="•"/>
              </a:pPr>
              <a:endParaRPr lang="nb-NO" dirty="0">
                <a:solidFill>
                  <a:schemeClr val="tx1"/>
                </a:solidFill>
                <a:cs typeface="Calibri"/>
              </a:endParaRPr>
            </a:p>
            <a:p>
              <a:pPr marL="285750" indent="-285750">
                <a:lnSpc>
                  <a:spcPct val="100000"/>
                </a:lnSpc>
                <a:spcBef>
                  <a:spcPts val="0"/>
                </a:spcBef>
                <a:buFont typeface="Arial" panose="020B0604020202020204" pitchFamily="34" charset="0"/>
                <a:buChar char="•"/>
              </a:pPr>
              <a:endParaRPr lang="nb-NO" dirty="0">
                <a:solidFill>
                  <a:schemeClr val="tx1"/>
                </a:solidFill>
                <a:cs typeface="Calibri"/>
              </a:endParaRPr>
            </a:p>
          </p:txBody>
        </p:sp>
        <p:sp>
          <p:nvSpPr>
            <p:cNvPr id="13" name="TekstSylinder 12">
              <a:extLst>
                <a:ext uri="{FF2B5EF4-FFF2-40B4-BE49-F238E27FC236}">
                  <a16:creationId xmlns:a16="http://schemas.microsoft.com/office/drawing/2014/main" id="{1153BF1B-FECD-65A0-D32A-A8AC11641949}"/>
                </a:ext>
              </a:extLst>
            </p:cNvPr>
            <p:cNvSpPr txBox="1"/>
            <p:nvPr/>
          </p:nvSpPr>
          <p:spPr>
            <a:xfrm>
              <a:off x="4786713" y="4429559"/>
              <a:ext cx="2811620" cy="276999"/>
            </a:xfrm>
            <a:prstGeom prst="rect">
              <a:avLst/>
            </a:prstGeom>
            <a:noFill/>
          </p:spPr>
          <p:txBody>
            <a:bodyPr wrap="square">
              <a:spAutoFit/>
            </a:bodyPr>
            <a:lstStyle/>
            <a:p>
              <a:pPr algn="r"/>
              <a:r>
                <a:rPr lang="nb-NO" sz="1200" dirty="0">
                  <a:solidFill>
                    <a:schemeClr val="tx1"/>
                  </a:solidFill>
                  <a:cs typeface="Calibri"/>
                </a:rPr>
                <a:t>Kilde: </a:t>
              </a:r>
              <a:r>
                <a:rPr lang="nb-NO" sz="1200" dirty="0">
                  <a:solidFill>
                    <a:schemeClr val="tx1"/>
                  </a:solidFill>
                  <a:cs typeface="Calibri"/>
                  <a:hlinkClick r:id="rId4">
                    <a:extLst>
                      <a:ext uri="{A12FA001-AC4F-418D-AE19-62706E023703}">
                        <ahyp:hlinkClr xmlns:ahyp="http://schemas.microsoft.com/office/drawing/2018/hyperlinkcolor" val="tx"/>
                      </a:ext>
                    </a:extLst>
                  </a:hlinkClick>
                </a:rPr>
                <a:t>Nordre Follo kommune</a:t>
              </a:r>
              <a:r>
                <a:rPr lang="nb-NO" sz="1200" dirty="0">
                  <a:solidFill>
                    <a:schemeClr val="tx1"/>
                  </a:solidFill>
                  <a:cs typeface="Calibri"/>
                </a:rPr>
                <a:t>, </a:t>
              </a:r>
              <a:r>
                <a:rPr lang="nb-NO" sz="1200" dirty="0">
                  <a:solidFill>
                    <a:schemeClr val="tx1"/>
                  </a:solidFill>
                  <a:cs typeface="Calibri"/>
                  <a:hlinkClick r:id="rId5">
                    <a:extLst>
                      <a:ext uri="{A12FA001-AC4F-418D-AE19-62706E023703}">
                        <ahyp:hlinkClr xmlns:ahyp="http://schemas.microsoft.com/office/drawing/2018/hyperlinkcolor" val="tx"/>
                      </a:ext>
                    </a:extLst>
                  </a:hlinkClick>
                </a:rPr>
                <a:t>Regjeringen</a:t>
              </a:r>
              <a:r>
                <a:rPr lang="nb-NO" sz="1200" dirty="0">
                  <a:solidFill>
                    <a:schemeClr val="tx1"/>
                  </a:solidFill>
                  <a:cs typeface="Calibri"/>
                </a:rPr>
                <a:t> </a:t>
              </a:r>
            </a:p>
          </p:txBody>
        </p:sp>
      </p:grpSp>
      <p:grpSp>
        <p:nvGrpSpPr>
          <p:cNvPr id="18" name="Gruppe 17">
            <a:extLst>
              <a:ext uri="{FF2B5EF4-FFF2-40B4-BE49-F238E27FC236}">
                <a16:creationId xmlns:a16="http://schemas.microsoft.com/office/drawing/2014/main" id="{BE8FCF37-3796-086A-45F5-FA1FC55DC9FD}"/>
              </a:ext>
            </a:extLst>
          </p:cNvPr>
          <p:cNvGrpSpPr/>
          <p:nvPr/>
        </p:nvGrpSpPr>
        <p:grpSpPr>
          <a:xfrm>
            <a:off x="8121693" y="1622425"/>
            <a:ext cx="3712802" cy="3248840"/>
            <a:chOff x="8121693" y="1622425"/>
            <a:chExt cx="3712802" cy="3248840"/>
          </a:xfrm>
        </p:grpSpPr>
        <p:sp>
          <p:nvSpPr>
            <p:cNvPr id="6" name="Avrundet rektangel 5">
              <a:extLst>
                <a:ext uri="{FF2B5EF4-FFF2-40B4-BE49-F238E27FC236}">
                  <a16:creationId xmlns:a16="http://schemas.microsoft.com/office/drawing/2014/main" id="{D9F4CA12-3E2E-3181-7F37-C028C518AC10}"/>
                </a:ext>
              </a:extLst>
            </p:cNvPr>
            <p:cNvSpPr/>
            <p:nvPr/>
          </p:nvSpPr>
          <p:spPr>
            <a:xfrm>
              <a:off x="8121693" y="1622425"/>
              <a:ext cx="3712802" cy="3248840"/>
            </a:xfrm>
            <a:prstGeom prst="roundRect">
              <a:avLst/>
            </a:prstGeom>
            <a:solidFill>
              <a:srgbClr val="DAE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nSpc>
                  <a:spcPct val="100000"/>
                </a:lnSpc>
                <a:buNone/>
              </a:pPr>
              <a:r>
                <a:rPr lang="nb-NO" sz="2400" b="1" dirty="0">
                  <a:solidFill>
                    <a:schemeClr val="tx1"/>
                  </a:solidFill>
                  <a:cs typeface="Calibri"/>
                </a:rPr>
                <a:t>Naturregnskap</a:t>
              </a:r>
            </a:p>
            <a:p>
              <a:pPr marL="0" indent="0">
                <a:lnSpc>
                  <a:spcPct val="100000"/>
                </a:lnSpc>
                <a:buNone/>
              </a:pPr>
              <a:endParaRPr lang="nb-NO" b="1" dirty="0">
                <a:solidFill>
                  <a:schemeClr val="tx1"/>
                </a:solidFill>
                <a:cs typeface="Calibri"/>
              </a:endParaRPr>
            </a:p>
            <a:p>
              <a:pPr marL="285750" indent="-285750">
                <a:lnSpc>
                  <a:spcPct val="100000"/>
                </a:lnSpc>
                <a:spcBef>
                  <a:spcPts val="0"/>
                </a:spcBef>
                <a:buFont typeface="Arial" panose="020B0604020202020204" pitchFamily="34" charset="0"/>
                <a:buChar char="•"/>
              </a:pPr>
              <a:r>
                <a:rPr lang="nb-NO" dirty="0">
                  <a:solidFill>
                    <a:schemeClr val="tx1"/>
                  </a:solidFill>
                  <a:cs typeface="Calibri"/>
                </a:rPr>
                <a:t>Systematisering av kunnskap om naturens goder og tjenester.</a:t>
              </a:r>
            </a:p>
            <a:p>
              <a:pPr marL="285750" indent="-285750">
                <a:lnSpc>
                  <a:spcPct val="100000"/>
                </a:lnSpc>
                <a:spcBef>
                  <a:spcPts val="0"/>
                </a:spcBef>
                <a:buFont typeface="Arial" panose="020B0604020202020204" pitchFamily="34" charset="0"/>
                <a:buChar char="•"/>
              </a:pPr>
              <a:endParaRPr lang="nb-NO" dirty="0">
                <a:solidFill>
                  <a:schemeClr val="tx1"/>
                </a:solidFill>
                <a:cs typeface="Calibri"/>
              </a:endParaRPr>
            </a:p>
            <a:p>
              <a:pPr marL="285750" indent="-285750">
                <a:lnSpc>
                  <a:spcPct val="100000"/>
                </a:lnSpc>
                <a:spcBef>
                  <a:spcPts val="0"/>
                </a:spcBef>
                <a:buFont typeface="Arial" panose="020B0604020202020204" pitchFamily="34" charset="0"/>
                <a:buChar char="•"/>
              </a:pPr>
              <a:r>
                <a:rPr lang="nb-NO" dirty="0">
                  <a:solidFill>
                    <a:schemeClr val="tx1"/>
                  </a:solidFill>
                  <a:cs typeface="Calibri"/>
                </a:rPr>
                <a:t>Omfatter arealregnskap, tilstand på arealene og økosystemtjenester.</a:t>
              </a:r>
            </a:p>
            <a:p>
              <a:endParaRPr lang="nb-NO" dirty="0">
                <a:solidFill>
                  <a:schemeClr val="tx1"/>
                </a:solidFill>
                <a:cs typeface="Calibri"/>
              </a:endParaRPr>
            </a:p>
            <a:p>
              <a:pPr marL="285750" indent="-285750">
                <a:lnSpc>
                  <a:spcPct val="100000"/>
                </a:lnSpc>
                <a:spcBef>
                  <a:spcPts val="0"/>
                </a:spcBef>
                <a:buFont typeface="Arial" panose="020B0604020202020204" pitchFamily="34" charset="0"/>
                <a:buChar char="•"/>
              </a:pPr>
              <a:endParaRPr lang="nb-NO" dirty="0">
                <a:solidFill>
                  <a:schemeClr val="tx1"/>
                </a:solidFill>
                <a:cs typeface="Calibri"/>
              </a:endParaRPr>
            </a:p>
            <a:p>
              <a:pPr algn="ctr"/>
              <a:endParaRPr lang="nb-NO" dirty="0">
                <a:solidFill>
                  <a:schemeClr val="tx1"/>
                </a:solidFill>
              </a:endParaRPr>
            </a:p>
          </p:txBody>
        </p:sp>
        <p:sp>
          <p:nvSpPr>
            <p:cNvPr id="15" name="TekstSylinder 14">
              <a:extLst>
                <a:ext uri="{FF2B5EF4-FFF2-40B4-BE49-F238E27FC236}">
                  <a16:creationId xmlns:a16="http://schemas.microsoft.com/office/drawing/2014/main" id="{9A25CF13-2FF6-44B5-354F-2F99AE30C004}"/>
                </a:ext>
              </a:extLst>
            </p:cNvPr>
            <p:cNvSpPr txBox="1"/>
            <p:nvPr/>
          </p:nvSpPr>
          <p:spPr>
            <a:xfrm>
              <a:off x="10623125" y="4429559"/>
              <a:ext cx="939114" cy="276999"/>
            </a:xfrm>
            <a:prstGeom prst="rect">
              <a:avLst/>
            </a:prstGeom>
            <a:noFill/>
          </p:spPr>
          <p:txBody>
            <a:bodyPr wrap="square">
              <a:spAutoFit/>
            </a:bodyPr>
            <a:lstStyle/>
            <a:p>
              <a:r>
                <a:rPr lang="nb-NO" sz="1200" dirty="0">
                  <a:solidFill>
                    <a:schemeClr val="tx1"/>
                  </a:solidFill>
                  <a:cs typeface="Calibri"/>
                </a:rPr>
                <a:t>Kilde: </a:t>
              </a:r>
              <a:r>
                <a:rPr lang="nb-NO" sz="1200" dirty="0">
                  <a:solidFill>
                    <a:schemeClr val="tx1"/>
                  </a:solidFill>
                  <a:cs typeface="Calibri"/>
                  <a:hlinkClick r:id="rId6">
                    <a:extLst>
                      <a:ext uri="{A12FA001-AC4F-418D-AE19-62706E023703}">
                        <ahyp:hlinkClr xmlns:ahyp="http://schemas.microsoft.com/office/drawing/2018/hyperlinkcolor" val="tx"/>
                      </a:ext>
                    </a:extLst>
                  </a:hlinkClick>
                </a:rPr>
                <a:t>NINA</a:t>
              </a:r>
              <a:endParaRPr lang="nb-NO" sz="1200" dirty="0">
                <a:solidFill>
                  <a:schemeClr val="tx1"/>
                </a:solidFill>
                <a:cs typeface="Calibri"/>
              </a:endParaRPr>
            </a:p>
          </p:txBody>
        </p:sp>
      </p:grpSp>
    </p:spTree>
    <p:extLst>
      <p:ext uri="{BB962C8B-B14F-4D97-AF65-F5344CB8AC3E}">
        <p14:creationId xmlns:p14="http://schemas.microsoft.com/office/powerpoint/2010/main" val="380778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53C3C3B-C7A4-01C0-B2A8-289F7678D372}"/>
              </a:ext>
            </a:extLst>
          </p:cNvPr>
          <p:cNvSpPr>
            <a:spLocks noGrp="1"/>
          </p:cNvSpPr>
          <p:nvPr>
            <p:ph type="ctrTitle"/>
          </p:nvPr>
        </p:nvSpPr>
        <p:spPr>
          <a:xfrm>
            <a:off x="7464614" y="1783959"/>
            <a:ext cx="4087306" cy="2889114"/>
          </a:xfrm>
        </p:spPr>
        <p:txBody>
          <a:bodyPr anchor="b">
            <a:normAutofit/>
          </a:bodyPr>
          <a:lstStyle/>
          <a:p>
            <a:pPr algn="l"/>
            <a:r>
              <a:rPr lang="nb-NO" sz="3800" dirty="0">
                <a:solidFill>
                  <a:schemeClr val="tx1"/>
                </a:solidFill>
              </a:rPr>
              <a:t>3. Hva kan kommuner og fylkeskommuner gjøre?</a:t>
            </a:r>
            <a:endParaRPr lang="nb-NO" sz="3800" dirty="0">
              <a:solidFill>
                <a:schemeClr val="tx1"/>
              </a:solidFill>
              <a:latin typeface="Georgia" panose="02040502050405020303" pitchFamily="18" charset="0"/>
            </a:endParaRPr>
          </a:p>
        </p:txBody>
      </p:sp>
      <p:sp>
        <p:nvSpPr>
          <p:cNvPr id="14" name="Freeform: Shape 1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Plassholder for lysbildenummer 6">
            <a:extLst>
              <a:ext uri="{FF2B5EF4-FFF2-40B4-BE49-F238E27FC236}">
                <a16:creationId xmlns:a16="http://schemas.microsoft.com/office/drawing/2014/main" id="{E68D2DA3-9932-3C8F-0A74-34B02D77CE33}"/>
              </a:ext>
            </a:extLst>
          </p:cNvPr>
          <p:cNvSpPr>
            <a:spLocks noGrp="1"/>
          </p:cNvSpPr>
          <p:nvPr>
            <p:ph type="sldNum" sz="quarter" idx="12"/>
          </p:nvPr>
        </p:nvSpPr>
        <p:spPr>
          <a:xfrm>
            <a:off x="11003280" y="603504"/>
            <a:ext cx="548640" cy="548640"/>
          </a:xfrm>
          <a:prstGeom prst="ellipse">
            <a:avLst/>
          </a:prstGeom>
          <a:solidFill>
            <a:srgbClr val="7F7F7F"/>
          </a:solidFill>
        </p:spPr>
        <p:txBody>
          <a:bodyPr anchor="ctr">
            <a:normAutofit/>
          </a:bodyPr>
          <a:lstStyle/>
          <a:p>
            <a:pPr algn="ctr">
              <a:spcAft>
                <a:spcPts val="600"/>
              </a:spcAft>
            </a:pPr>
            <a:fld id="{7973F928-CFD2-6946-A870-75D4BACAEBF8}" type="slidenum">
              <a:rPr lang="nb-NO" sz="1500">
                <a:solidFill>
                  <a:srgbClr val="FFFFFF"/>
                </a:solidFill>
              </a:rPr>
              <a:pPr algn="ctr">
                <a:spcAft>
                  <a:spcPts val="600"/>
                </a:spcAft>
              </a:pPr>
              <a:t>25</a:t>
            </a:fld>
            <a:endParaRPr lang="nb-NO" sz="1500">
              <a:solidFill>
                <a:srgbClr val="FFFFFF"/>
              </a:solidFill>
            </a:endParaRPr>
          </a:p>
        </p:txBody>
      </p:sp>
      <p:sp>
        <p:nvSpPr>
          <p:cNvPr id="2" name="TekstSylinder 1">
            <a:extLst>
              <a:ext uri="{FF2B5EF4-FFF2-40B4-BE49-F238E27FC236}">
                <a16:creationId xmlns:a16="http://schemas.microsoft.com/office/drawing/2014/main" id="{3ABA02FA-0D3D-9A00-001D-1436813616C2}"/>
              </a:ext>
            </a:extLst>
          </p:cNvPr>
          <p:cNvSpPr txBox="1"/>
          <p:nvPr/>
        </p:nvSpPr>
        <p:spPr>
          <a:xfrm>
            <a:off x="978082" y="5767127"/>
            <a:ext cx="4024594" cy="246221"/>
          </a:xfrm>
          <a:prstGeom prst="rect">
            <a:avLst/>
          </a:prstGeom>
          <a:noFill/>
        </p:spPr>
        <p:txBody>
          <a:bodyPr wrap="square" rtlCol="0">
            <a:spAutoFit/>
          </a:bodyPr>
          <a:lstStyle/>
          <a:p>
            <a:pPr>
              <a:spcBef>
                <a:spcPts val="1414"/>
              </a:spcBef>
            </a:pPr>
            <a:r>
              <a:rPr lang="nb-NO" sz="1000" dirty="0">
                <a:solidFill>
                  <a:schemeClr val="bg1"/>
                </a:solidFill>
              </a:rPr>
              <a:t>Kommuneplanens arealdel for Bergen kommune 2018-2022</a:t>
            </a:r>
          </a:p>
        </p:txBody>
      </p:sp>
      <p:pic>
        <p:nvPicPr>
          <p:cNvPr id="6" name="Bilde 5">
            <a:extLst>
              <a:ext uri="{FF2B5EF4-FFF2-40B4-BE49-F238E27FC236}">
                <a16:creationId xmlns:a16="http://schemas.microsoft.com/office/drawing/2014/main" id="{9036E0F2-3182-0865-F23C-C9024E2C70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082" y="524992"/>
            <a:ext cx="3709389" cy="5242135"/>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291055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vrundet rektangel 9">
            <a:extLst>
              <a:ext uri="{FF2B5EF4-FFF2-40B4-BE49-F238E27FC236}">
                <a16:creationId xmlns:a16="http://schemas.microsoft.com/office/drawing/2014/main" id="{A20F2C3A-EB85-8166-2064-573E8B8DB223}"/>
              </a:ext>
            </a:extLst>
          </p:cNvPr>
          <p:cNvSpPr/>
          <p:nvPr/>
        </p:nvSpPr>
        <p:spPr>
          <a:xfrm>
            <a:off x="471196" y="2242865"/>
            <a:ext cx="2058150" cy="3053751"/>
          </a:xfrm>
          <a:prstGeom prst="roundRect">
            <a:avLst/>
          </a:prstGeom>
          <a:solidFill>
            <a:srgbClr val="F9E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ctr">
              <a:buNone/>
            </a:pPr>
            <a:r>
              <a:rPr lang="nb-NO" sz="2000" dirty="0">
                <a:solidFill>
                  <a:schemeClr val="tx1"/>
                </a:solidFill>
              </a:rPr>
              <a:t>1. Skaff kunnskap</a:t>
            </a:r>
          </a:p>
        </p:txBody>
      </p:sp>
      <p:sp>
        <p:nvSpPr>
          <p:cNvPr id="2" name="Tittel 1">
            <a:extLst>
              <a:ext uri="{FF2B5EF4-FFF2-40B4-BE49-F238E27FC236}">
                <a16:creationId xmlns:a16="http://schemas.microsoft.com/office/drawing/2014/main" id="{AD7C9436-E6FD-4CA8-7E15-0CE1DACA4F89}"/>
              </a:ext>
            </a:extLst>
          </p:cNvPr>
          <p:cNvSpPr>
            <a:spLocks noGrp="1"/>
          </p:cNvSpPr>
          <p:nvPr>
            <p:ph type="title"/>
          </p:nvPr>
        </p:nvSpPr>
        <p:spPr/>
        <p:txBody>
          <a:bodyPr/>
          <a:lstStyle/>
          <a:p>
            <a:r>
              <a:rPr lang="nb-NO" dirty="0"/>
              <a:t>Fem råd for å fremme samspill i kommunenes miljø- og klimaarbeid</a:t>
            </a:r>
          </a:p>
        </p:txBody>
      </p:sp>
      <p:sp>
        <p:nvSpPr>
          <p:cNvPr id="4" name="Plassholder for lysbildenummer 3">
            <a:extLst>
              <a:ext uri="{FF2B5EF4-FFF2-40B4-BE49-F238E27FC236}">
                <a16:creationId xmlns:a16="http://schemas.microsoft.com/office/drawing/2014/main" id="{C89AE99E-6866-E56F-2C16-E4EF72361C03}"/>
              </a:ext>
            </a:extLst>
          </p:cNvPr>
          <p:cNvSpPr>
            <a:spLocks noGrp="1"/>
          </p:cNvSpPr>
          <p:nvPr>
            <p:ph type="sldNum" sz="quarter" idx="12"/>
          </p:nvPr>
        </p:nvSpPr>
        <p:spPr/>
        <p:txBody>
          <a:bodyPr/>
          <a:lstStyle/>
          <a:p>
            <a:fld id="{7973F928-CFD2-6946-A870-75D4BACAEBF8}" type="slidenum">
              <a:rPr lang="nb-NO" smtClean="0"/>
              <a:t>26</a:t>
            </a:fld>
            <a:endParaRPr lang="nb-NO"/>
          </a:p>
        </p:txBody>
      </p:sp>
      <p:pic>
        <p:nvPicPr>
          <p:cNvPr id="9" name="Bilde 8">
            <a:extLst>
              <a:ext uri="{FF2B5EF4-FFF2-40B4-BE49-F238E27FC236}">
                <a16:creationId xmlns:a16="http://schemas.microsoft.com/office/drawing/2014/main" id="{FA8B0484-A281-D1F8-A6FD-A6A49C9DF0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881" y="3183319"/>
            <a:ext cx="1530779" cy="1530779"/>
          </a:xfrm>
          <a:prstGeom prst="rect">
            <a:avLst/>
          </a:prstGeom>
        </p:spPr>
      </p:pic>
      <p:sp>
        <p:nvSpPr>
          <p:cNvPr id="11" name="Avrundet rektangel 10">
            <a:extLst>
              <a:ext uri="{FF2B5EF4-FFF2-40B4-BE49-F238E27FC236}">
                <a16:creationId xmlns:a16="http://schemas.microsoft.com/office/drawing/2014/main" id="{25A03C54-5E15-53E2-7AB9-D1D174891036}"/>
              </a:ext>
            </a:extLst>
          </p:cNvPr>
          <p:cNvSpPr/>
          <p:nvPr/>
        </p:nvSpPr>
        <p:spPr>
          <a:xfrm>
            <a:off x="2765936" y="2242865"/>
            <a:ext cx="2058150" cy="3053751"/>
          </a:xfrm>
          <a:prstGeom prst="roundRect">
            <a:avLst/>
          </a:prstGeom>
          <a:solidFill>
            <a:srgbClr val="F9E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ctr">
              <a:buNone/>
            </a:pPr>
            <a:r>
              <a:rPr lang="nb-NO" sz="2000" dirty="0">
                <a:solidFill>
                  <a:schemeClr val="tx1"/>
                </a:solidFill>
              </a:rPr>
              <a:t>2. Bruk plansystemet strategisk</a:t>
            </a:r>
          </a:p>
        </p:txBody>
      </p:sp>
      <p:sp>
        <p:nvSpPr>
          <p:cNvPr id="12" name="Avrundet rektangel 11">
            <a:extLst>
              <a:ext uri="{FF2B5EF4-FFF2-40B4-BE49-F238E27FC236}">
                <a16:creationId xmlns:a16="http://schemas.microsoft.com/office/drawing/2014/main" id="{534AE724-296A-4BE8-F6EF-6C46DDC5BF91}"/>
              </a:ext>
            </a:extLst>
          </p:cNvPr>
          <p:cNvSpPr/>
          <p:nvPr/>
        </p:nvSpPr>
        <p:spPr>
          <a:xfrm>
            <a:off x="5049354" y="2242865"/>
            <a:ext cx="2058150" cy="3053751"/>
          </a:xfrm>
          <a:prstGeom prst="roundRect">
            <a:avLst/>
          </a:prstGeom>
          <a:solidFill>
            <a:srgbClr val="F9E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ctr">
              <a:buNone/>
            </a:pPr>
            <a:r>
              <a:rPr lang="nb-NO" sz="2000" dirty="0">
                <a:solidFill>
                  <a:schemeClr val="tx1"/>
                </a:solidFill>
              </a:rPr>
              <a:t>3. Ta hele verktøykassa i bruk</a:t>
            </a:r>
          </a:p>
        </p:txBody>
      </p:sp>
      <p:sp>
        <p:nvSpPr>
          <p:cNvPr id="13" name="Avrundet rektangel 12">
            <a:extLst>
              <a:ext uri="{FF2B5EF4-FFF2-40B4-BE49-F238E27FC236}">
                <a16:creationId xmlns:a16="http://schemas.microsoft.com/office/drawing/2014/main" id="{761F3C07-78D4-5574-13DF-D43858241E18}"/>
              </a:ext>
            </a:extLst>
          </p:cNvPr>
          <p:cNvSpPr/>
          <p:nvPr/>
        </p:nvSpPr>
        <p:spPr>
          <a:xfrm>
            <a:off x="7344094" y="2242865"/>
            <a:ext cx="2058150" cy="3053751"/>
          </a:xfrm>
          <a:prstGeom prst="roundRect">
            <a:avLst/>
          </a:prstGeom>
          <a:solidFill>
            <a:srgbClr val="F9E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ctr">
              <a:buNone/>
            </a:pPr>
            <a:r>
              <a:rPr lang="nb-NO" sz="2000" dirty="0">
                <a:solidFill>
                  <a:schemeClr val="tx1"/>
                </a:solidFill>
              </a:rPr>
              <a:t>4. Sørg for samarbeid og medvirkning</a:t>
            </a:r>
          </a:p>
        </p:txBody>
      </p:sp>
      <p:sp>
        <p:nvSpPr>
          <p:cNvPr id="14" name="Avrundet rektangel 13">
            <a:extLst>
              <a:ext uri="{FF2B5EF4-FFF2-40B4-BE49-F238E27FC236}">
                <a16:creationId xmlns:a16="http://schemas.microsoft.com/office/drawing/2014/main" id="{9BDEAE96-6152-88BC-F3DD-4ADED20CC6CB}"/>
              </a:ext>
            </a:extLst>
          </p:cNvPr>
          <p:cNvSpPr/>
          <p:nvPr/>
        </p:nvSpPr>
        <p:spPr>
          <a:xfrm>
            <a:off x="9618360" y="2242865"/>
            <a:ext cx="2058150" cy="3053751"/>
          </a:xfrm>
          <a:prstGeom prst="roundRect">
            <a:avLst/>
          </a:prstGeom>
          <a:solidFill>
            <a:srgbClr val="F9E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ctr">
              <a:buNone/>
            </a:pPr>
            <a:r>
              <a:rPr lang="nb-NO" sz="2000" dirty="0">
                <a:solidFill>
                  <a:schemeClr val="tx1"/>
                </a:solidFill>
              </a:rPr>
              <a:t>5. La urørt natur stå</a:t>
            </a:r>
          </a:p>
        </p:txBody>
      </p:sp>
      <p:pic>
        <p:nvPicPr>
          <p:cNvPr id="5" name="Bilde 4">
            <a:extLst>
              <a:ext uri="{FF2B5EF4-FFF2-40B4-BE49-F238E27FC236}">
                <a16:creationId xmlns:a16="http://schemas.microsoft.com/office/drawing/2014/main" id="{93521901-82A2-0986-1CB0-BC09F593DE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6479" y="3432044"/>
            <a:ext cx="1325563" cy="1325563"/>
          </a:xfrm>
          <a:prstGeom prst="rect">
            <a:avLst/>
          </a:prstGeom>
        </p:spPr>
      </p:pic>
      <p:pic>
        <p:nvPicPr>
          <p:cNvPr id="6" name="Bilde 5">
            <a:extLst>
              <a:ext uri="{FF2B5EF4-FFF2-40B4-BE49-F238E27FC236}">
                <a16:creationId xmlns:a16="http://schemas.microsoft.com/office/drawing/2014/main" id="{75D65919-7392-445F-55BD-FB2B534312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85168" y="3432044"/>
            <a:ext cx="1325563" cy="1325563"/>
          </a:xfrm>
          <a:prstGeom prst="rect">
            <a:avLst/>
          </a:prstGeom>
        </p:spPr>
      </p:pic>
      <p:pic>
        <p:nvPicPr>
          <p:cNvPr id="7" name="Bilde 6">
            <a:extLst>
              <a:ext uri="{FF2B5EF4-FFF2-40B4-BE49-F238E27FC236}">
                <a16:creationId xmlns:a16="http://schemas.microsoft.com/office/drawing/2014/main" id="{00932468-6719-6FE1-B062-92BA18A0F3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84083" y="3400479"/>
            <a:ext cx="1388692" cy="1388692"/>
          </a:xfrm>
          <a:prstGeom prst="rect">
            <a:avLst/>
          </a:prstGeom>
        </p:spPr>
      </p:pic>
      <p:pic>
        <p:nvPicPr>
          <p:cNvPr id="8" name="Bilde 7" descr="Et bilde som inneholder tekst&#10;&#10;Automatisk generert beskrivelse">
            <a:extLst>
              <a:ext uri="{FF2B5EF4-FFF2-40B4-BE49-F238E27FC236}">
                <a16:creationId xmlns:a16="http://schemas.microsoft.com/office/drawing/2014/main" id="{74B6DD73-7CBE-3D2C-5FFC-267FF0C4A7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6523" y="3475556"/>
            <a:ext cx="1238542" cy="1238542"/>
          </a:xfrm>
          <a:prstGeom prst="rect">
            <a:avLst/>
          </a:prstGeom>
        </p:spPr>
      </p:pic>
    </p:spTree>
    <p:extLst>
      <p:ext uri="{BB962C8B-B14F-4D97-AF65-F5344CB8AC3E}">
        <p14:creationId xmlns:p14="http://schemas.microsoft.com/office/powerpoint/2010/main" val="14239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7C9436-E6FD-4CA8-7E15-0CE1DACA4F89}"/>
              </a:ext>
            </a:extLst>
          </p:cNvPr>
          <p:cNvSpPr>
            <a:spLocks noGrp="1"/>
          </p:cNvSpPr>
          <p:nvPr>
            <p:ph type="title"/>
          </p:nvPr>
        </p:nvSpPr>
        <p:spPr>
          <a:xfrm>
            <a:off x="838200" y="2638768"/>
            <a:ext cx="10515600" cy="1325563"/>
          </a:xfrm>
        </p:spPr>
        <p:txBody>
          <a:bodyPr/>
          <a:lstStyle/>
          <a:p>
            <a:r>
              <a:rPr lang="nb-NO" dirty="0"/>
              <a:t>Fem råd for å fremme samspill i kommunenes miljø- og klimaarbeid</a:t>
            </a:r>
          </a:p>
        </p:txBody>
      </p:sp>
      <p:sp>
        <p:nvSpPr>
          <p:cNvPr id="4" name="Plassholder for lysbildenummer 3">
            <a:extLst>
              <a:ext uri="{FF2B5EF4-FFF2-40B4-BE49-F238E27FC236}">
                <a16:creationId xmlns:a16="http://schemas.microsoft.com/office/drawing/2014/main" id="{C89AE99E-6866-E56F-2C16-E4EF72361C03}"/>
              </a:ext>
            </a:extLst>
          </p:cNvPr>
          <p:cNvSpPr>
            <a:spLocks noGrp="1"/>
          </p:cNvSpPr>
          <p:nvPr>
            <p:ph type="sldNum" sz="quarter" idx="12"/>
          </p:nvPr>
        </p:nvSpPr>
        <p:spPr/>
        <p:txBody>
          <a:bodyPr/>
          <a:lstStyle/>
          <a:p>
            <a:fld id="{7973F928-CFD2-6946-A870-75D4BACAEBF8}" type="slidenum">
              <a:rPr lang="nb-NO" smtClean="0"/>
              <a:t>27</a:t>
            </a:fld>
            <a:endParaRPr lang="nb-NO"/>
          </a:p>
        </p:txBody>
      </p:sp>
    </p:spTree>
    <p:extLst>
      <p:ext uri="{BB962C8B-B14F-4D97-AF65-F5344CB8AC3E}">
        <p14:creationId xmlns:p14="http://schemas.microsoft.com/office/powerpoint/2010/main" val="2667738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7C9436-E6FD-4CA8-7E15-0CE1DACA4F89}"/>
              </a:ext>
            </a:extLst>
          </p:cNvPr>
          <p:cNvSpPr>
            <a:spLocks noGrp="1"/>
          </p:cNvSpPr>
          <p:nvPr>
            <p:ph type="title"/>
          </p:nvPr>
        </p:nvSpPr>
        <p:spPr/>
        <p:txBody>
          <a:bodyPr/>
          <a:lstStyle/>
          <a:p>
            <a:r>
              <a:rPr lang="nb-NO" dirty="0"/>
              <a:t>1. Skaff kunnskap</a:t>
            </a:r>
          </a:p>
        </p:txBody>
      </p:sp>
      <p:sp>
        <p:nvSpPr>
          <p:cNvPr id="4" name="Plassholder for lysbildenummer 3">
            <a:extLst>
              <a:ext uri="{FF2B5EF4-FFF2-40B4-BE49-F238E27FC236}">
                <a16:creationId xmlns:a16="http://schemas.microsoft.com/office/drawing/2014/main" id="{C89AE99E-6866-E56F-2C16-E4EF72361C03}"/>
              </a:ext>
            </a:extLst>
          </p:cNvPr>
          <p:cNvSpPr>
            <a:spLocks noGrp="1"/>
          </p:cNvSpPr>
          <p:nvPr>
            <p:ph type="sldNum" sz="quarter" idx="12"/>
          </p:nvPr>
        </p:nvSpPr>
        <p:spPr/>
        <p:txBody>
          <a:bodyPr/>
          <a:lstStyle/>
          <a:p>
            <a:fld id="{7973F928-CFD2-6946-A870-75D4BACAEBF8}" type="slidenum">
              <a:rPr lang="nb-NO" smtClean="0"/>
              <a:t>28</a:t>
            </a:fld>
            <a:endParaRPr lang="nb-NO"/>
          </a:p>
        </p:txBody>
      </p:sp>
      <p:sp>
        <p:nvSpPr>
          <p:cNvPr id="3" name="Plassholder for innhold 2">
            <a:extLst>
              <a:ext uri="{FF2B5EF4-FFF2-40B4-BE49-F238E27FC236}">
                <a16:creationId xmlns:a16="http://schemas.microsoft.com/office/drawing/2014/main" id="{ACEEAEE0-C6F0-FE46-7D75-BCEDADA44C97}"/>
              </a:ext>
            </a:extLst>
          </p:cNvPr>
          <p:cNvSpPr>
            <a:spLocks noGrp="1"/>
          </p:cNvSpPr>
          <p:nvPr>
            <p:ph idx="1"/>
          </p:nvPr>
        </p:nvSpPr>
        <p:spPr>
          <a:xfrm>
            <a:off x="4819134" y="2270468"/>
            <a:ext cx="5708822" cy="2885649"/>
          </a:xfrm>
        </p:spPr>
        <p:txBody>
          <a:bodyPr/>
          <a:lstStyle/>
          <a:p>
            <a:r>
              <a:rPr lang="nb-NO" sz="2800" dirty="0"/>
              <a:t>Gode og omforente faktagrunnlag og konsekvensutredninger.</a:t>
            </a:r>
          </a:p>
          <a:p>
            <a:endParaRPr lang="nb-NO" dirty="0"/>
          </a:p>
          <a:p>
            <a:r>
              <a:rPr lang="nb-NO" sz="2800" dirty="0"/>
              <a:t>Økt kunnskap gjør politikerne bedre rustet til å gjøre gode vedtak.</a:t>
            </a:r>
          </a:p>
          <a:p>
            <a:endParaRPr lang="nb-NO" dirty="0"/>
          </a:p>
        </p:txBody>
      </p:sp>
      <p:pic>
        <p:nvPicPr>
          <p:cNvPr id="19" name="Bilde 18">
            <a:extLst>
              <a:ext uri="{FF2B5EF4-FFF2-40B4-BE49-F238E27FC236}">
                <a16:creationId xmlns:a16="http://schemas.microsoft.com/office/drawing/2014/main" id="{53566210-FEC3-7E3B-0F55-D496D35A2BE8}"/>
              </a:ext>
            </a:extLst>
          </p:cNvPr>
          <p:cNvPicPr>
            <a:picLocks noChangeAspect="1"/>
          </p:cNvPicPr>
          <p:nvPr/>
        </p:nvPicPr>
        <p:blipFill>
          <a:blip r:embed="rId3"/>
          <a:stretch>
            <a:fillRect/>
          </a:stretch>
        </p:blipFill>
        <p:spPr>
          <a:xfrm>
            <a:off x="838200" y="1461805"/>
            <a:ext cx="3182976" cy="3182976"/>
          </a:xfrm>
          <a:prstGeom prst="rect">
            <a:avLst/>
          </a:prstGeom>
        </p:spPr>
      </p:pic>
    </p:spTree>
    <p:extLst>
      <p:ext uri="{BB962C8B-B14F-4D97-AF65-F5344CB8AC3E}">
        <p14:creationId xmlns:p14="http://schemas.microsoft.com/office/powerpoint/2010/main" val="1255263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7C9436-E6FD-4CA8-7E15-0CE1DACA4F89}"/>
              </a:ext>
            </a:extLst>
          </p:cNvPr>
          <p:cNvSpPr>
            <a:spLocks noGrp="1"/>
          </p:cNvSpPr>
          <p:nvPr>
            <p:ph type="title"/>
          </p:nvPr>
        </p:nvSpPr>
        <p:spPr/>
        <p:txBody>
          <a:bodyPr/>
          <a:lstStyle/>
          <a:p>
            <a:r>
              <a:rPr lang="nb-NO" dirty="0"/>
              <a:t>2. Bruk plansystemet strategisk</a:t>
            </a:r>
          </a:p>
        </p:txBody>
      </p:sp>
      <p:sp>
        <p:nvSpPr>
          <p:cNvPr id="4" name="Plassholder for lysbildenummer 3">
            <a:extLst>
              <a:ext uri="{FF2B5EF4-FFF2-40B4-BE49-F238E27FC236}">
                <a16:creationId xmlns:a16="http://schemas.microsoft.com/office/drawing/2014/main" id="{C89AE99E-6866-E56F-2C16-E4EF72361C03}"/>
              </a:ext>
            </a:extLst>
          </p:cNvPr>
          <p:cNvSpPr>
            <a:spLocks noGrp="1"/>
          </p:cNvSpPr>
          <p:nvPr>
            <p:ph type="sldNum" sz="quarter" idx="12"/>
          </p:nvPr>
        </p:nvSpPr>
        <p:spPr/>
        <p:txBody>
          <a:bodyPr/>
          <a:lstStyle/>
          <a:p>
            <a:fld id="{7973F928-CFD2-6946-A870-75D4BACAEBF8}" type="slidenum">
              <a:rPr lang="nb-NO" smtClean="0"/>
              <a:t>29</a:t>
            </a:fld>
            <a:endParaRPr lang="nb-NO"/>
          </a:p>
        </p:txBody>
      </p:sp>
      <p:sp>
        <p:nvSpPr>
          <p:cNvPr id="3" name="Plassholder for innhold 2">
            <a:extLst>
              <a:ext uri="{FF2B5EF4-FFF2-40B4-BE49-F238E27FC236}">
                <a16:creationId xmlns:a16="http://schemas.microsoft.com/office/drawing/2014/main" id="{1F3D2071-81AE-C4EC-9507-89C479B71C44}"/>
              </a:ext>
            </a:extLst>
          </p:cNvPr>
          <p:cNvSpPr>
            <a:spLocks noGrp="1"/>
          </p:cNvSpPr>
          <p:nvPr>
            <p:ph idx="1"/>
          </p:nvPr>
        </p:nvSpPr>
        <p:spPr>
          <a:xfrm>
            <a:off x="4819134" y="2270468"/>
            <a:ext cx="5560542" cy="2885649"/>
          </a:xfrm>
        </p:spPr>
        <p:txBody>
          <a:bodyPr/>
          <a:lstStyle/>
          <a:p>
            <a:r>
              <a:rPr lang="nb-NO" sz="2800" dirty="0"/>
              <a:t>Samspillseffekter i kommuneplanens samfunnsdel.</a:t>
            </a:r>
          </a:p>
          <a:p>
            <a:endParaRPr lang="nb-NO" dirty="0"/>
          </a:p>
        </p:txBody>
      </p:sp>
      <p:pic>
        <p:nvPicPr>
          <p:cNvPr id="20" name="Bilde 19" descr="Et bilde som inneholder tekst&#10;&#10;Automatisk generert beskrivelse">
            <a:extLst>
              <a:ext uri="{FF2B5EF4-FFF2-40B4-BE49-F238E27FC236}">
                <a16:creationId xmlns:a16="http://schemas.microsoft.com/office/drawing/2014/main" id="{E8BD77DB-275C-960F-42E4-763AD8488343}"/>
              </a:ext>
            </a:extLst>
          </p:cNvPr>
          <p:cNvPicPr>
            <a:picLocks noChangeAspect="1"/>
          </p:cNvPicPr>
          <p:nvPr/>
        </p:nvPicPr>
        <p:blipFill>
          <a:blip r:embed="rId3"/>
          <a:stretch>
            <a:fillRect/>
          </a:stretch>
        </p:blipFill>
        <p:spPr>
          <a:xfrm>
            <a:off x="838200" y="2074368"/>
            <a:ext cx="3020459" cy="3020459"/>
          </a:xfrm>
          <a:prstGeom prst="rect">
            <a:avLst/>
          </a:prstGeom>
        </p:spPr>
      </p:pic>
    </p:spTree>
    <p:extLst>
      <p:ext uri="{BB962C8B-B14F-4D97-AF65-F5344CB8AC3E}">
        <p14:creationId xmlns:p14="http://schemas.microsoft.com/office/powerpoint/2010/main" val="2158264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0E37C7-03F1-4662-AF3E-AD13239E2C42}"/>
              </a:ext>
            </a:extLst>
          </p:cNvPr>
          <p:cNvSpPr>
            <a:spLocks noGrp="1"/>
          </p:cNvSpPr>
          <p:nvPr>
            <p:ph type="title"/>
          </p:nvPr>
        </p:nvSpPr>
        <p:spPr/>
        <p:txBody>
          <a:bodyPr/>
          <a:lstStyle/>
          <a:p>
            <a:r>
              <a:rPr lang="nb-NO" dirty="0"/>
              <a:t>Bærekraftig utvikling krever godt samspill!</a:t>
            </a:r>
          </a:p>
        </p:txBody>
      </p:sp>
      <p:pic>
        <p:nvPicPr>
          <p:cNvPr id="5" name="Plassholder for innhold 4">
            <a:extLst>
              <a:ext uri="{FF2B5EF4-FFF2-40B4-BE49-F238E27FC236}">
                <a16:creationId xmlns:a16="http://schemas.microsoft.com/office/drawing/2014/main" id="{48ADFCAD-75AF-4834-87B9-335C47C39F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5627" y="1536700"/>
            <a:ext cx="7526873" cy="4907103"/>
          </a:xfrm>
        </p:spPr>
      </p:pic>
    </p:spTree>
    <p:extLst>
      <p:ext uri="{BB962C8B-B14F-4D97-AF65-F5344CB8AC3E}">
        <p14:creationId xmlns:p14="http://schemas.microsoft.com/office/powerpoint/2010/main" val="719171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7C9436-E6FD-4CA8-7E15-0CE1DACA4F89}"/>
              </a:ext>
            </a:extLst>
          </p:cNvPr>
          <p:cNvSpPr>
            <a:spLocks noGrp="1"/>
          </p:cNvSpPr>
          <p:nvPr>
            <p:ph type="title"/>
          </p:nvPr>
        </p:nvSpPr>
        <p:spPr/>
        <p:txBody>
          <a:bodyPr/>
          <a:lstStyle/>
          <a:p>
            <a:r>
              <a:rPr lang="nb-NO" dirty="0"/>
              <a:t>3. Ta hele verktøykassa i bruk</a:t>
            </a:r>
          </a:p>
        </p:txBody>
      </p:sp>
      <p:sp>
        <p:nvSpPr>
          <p:cNvPr id="4" name="Plassholder for lysbildenummer 3">
            <a:extLst>
              <a:ext uri="{FF2B5EF4-FFF2-40B4-BE49-F238E27FC236}">
                <a16:creationId xmlns:a16="http://schemas.microsoft.com/office/drawing/2014/main" id="{C89AE99E-6866-E56F-2C16-E4EF72361C03}"/>
              </a:ext>
            </a:extLst>
          </p:cNvPr>
          <p:cNvSpPr>
            <a:spLocks noGrp="1"/>
          </p:cNvSpPr>
          <p:nvPr>
            <p:ph type="sldNum" sz="quarter" idx="12"/>
          </p:nvPr>
        </p:nvSpPr>
        <p:spPr/>
        <p:txBody>
          <a:bodyPr/>
          <a:lstStyle/>
          <a:p>
            <a:fld id="{7973F928-CFD2-6946-A870-75D4BACAEBF8}" type="slidenum">
              <a:rPr lang="nb-NO" smtClean="0"/>
              <a:t>30</a:t>
            </a:fld>
            <a:endParaRPr lang="nb-NO"/>
          </a:p>
        </p:txBody>
      </p:sp>
      <p:sp>
        <p:nvSpPr>
          <p:cNvPr id="3" name="Plassholder for innhold 2">
            <a:extLst>
              <a:ext uri="{FF2B5EF4-FFF2-40B4-BE49-F238E27FC236}">
                <a16:creationId xmlns:a16="http://schemas.microsoft.com/office/drawing/2014/main" id="{62ADCAD9-B0EF-B11A-2BE5-C9AAEF84B343}"/>
              </a:ext>
            </a:extLst>
          </p:cNvPr>
          <p:cNvSpPr>
            <a:spLocks noGrp="1"/>
          </p:cNvSpPr>
          <p:nvPr>
            <p:ph idx="1"/>
          </p:nvPr>
        </p:nvSpPr>
        <p:spPr>
          <a:xfrm>
            <a:off x="4942702" y="1940894"/>
            <a:ext cx="6672650" cy="3524851"/>
          </a:xfrm>
        </p:spPr>
        <p:txBody>
          <a:bodyPr>
            <a:noAutofit/>
          </a:bodyPr>
          <a:lstStyle/>
          <a:p>
            <a:r>
              <a:rPr lang="nb-NO" dirty="0"/>
              <a:t>Areal- og naturregnskap.</a:t>
            </a:r>
          </a:p>
          <a:p>
            <a:endParaRPr lang="nb-NO" dirty="0"/>
          </a:p>
          <a:p>
            <a:r>
              <a:rPr lang="nb-NO" dirty="0"/>
              <a:t>GIS-verktøy og kart.</a:t>
            </a:r>
          </a:p>
          <a:p>
            <a:endParaRPr lang="nb-NO" dirty="0"/>
          </a:p>
          <a:p>
            <a:r>
              <a:rPr lang="nb-NO" dirty="0"/>
              <a:t>Sjekklister i politiske maler.</a:t>
            </a:r>
          </a:p>
          <a:p>
            <a:endParaRPr lang="nb-NO" dirty="0"/>
          </a:p>
          <a:p>
            <a:r>
              <a:rPr lang="nb-NO" dirty="0"/>
              <a:t>Gode rapporteringssløyfer.</a:t>
            </a:r>
          </a:p>
          <a:p>
            <a:endParaRPr lang="nb-NO" dirty="0"/>
          </a:p>
          <a:p>
            <a:endParaRPr lang="nb-NO" dirty="0"/>
          </a:p>
        </p:txBody>
      </p:sp>
      <p:pic>
        <p:nvPicPr>
          <p:cNvPr id="17" name="Bilde 16">
            <a:extLst>
              <a:ext uri="{FF2B5EF4-FFF2-40B4-BE49-F238E27FC236}">
                <a16:creationId xmlns:a16="http://schemas.microsoft.com/office/drawing/2014/main" id="{E6922836-1AD0-0308-313E-E2BE7A834D41}"/>
              </a:ext>
            </a:extLst>
          </p:cNvPr>
          <p:cNvPicPr>
            <a:picLocks noChangeAspect="1"/>
          </p:cNvPicPr>
          <p:nvPr/>
        </p:nvPicPr>
        <p:blipFill>
          <a:blip r:embed="rId3"/>
          <a:stretch>
            <a:fillRect/>
          </a:stretch>
        </p:blipFill>
        <p:spPr>
          <a:xfrm>
            <a:off x="1026646" y="2184450"/>
            <a:ext cx="2967284" cy="2967284"/>
          </a:xfrm>
          <a:prstGeom prst="rect">
            <a:avLst/>
          </a:prstGeom>
        </p:spPr>
      </p:pic>
    </p:spTree>
    <p:extLst>
      <p:ext uri="{BB962C8B-B14F-4D97-AF65-F5344CB8AC3E}">
        <p14:creationId xmlns:p14="http://schemas.microsoft.com/office/powerpoint/2010/main" val="2480332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7C9436-E6FD-4CA8-7E15-0CE1DACA4F89}"/>
              </a:ext>
            </a:extLst>
          </p:cNvPr>
          <p:cNvSpPr>
            <a:spLocks noGrp="1"/>
          </p:cNvSpPr>
          <p:nvPr>
            <p:ph type="title"/>
          </p:nvPr>
        </p:nvSpPr>
        <p:spPr/>
        <p:txBody>
          <a:bodyPr/>
          <a:lstStyle/>
          <a:p>
            <a:r>
              <a:rPr lang="nb-NO" dirty="0"/>
              <a:t>4. Sørg for samarbeid og medvirkning</a:t>
            </a:r>
          </a:p>
        </p:txBody>
      </p:sp>
      <p:sp>
        <p:nvSpPr>
          <p:cNvPr id="4" name="Plassholder for lysbildenummer 3">
            <a:extLst>
              <a:ext uri="{FF2B5EF4-FFF2-40B4-BE49-F238E27FC236}">
                <a16:creationId xmlns:a16="http://schemas.microsoft.com/office/drawing/2014/main" id="{C89AE99E-6866-E56F-2C16-E4EF72361C03}"/>
              </a:ext>
            </a:extLst>
          </p:cNvPr>
          <p:cNvSpPr>
            <a:spLocks noGrp="1"/>
          </p:cNvSpPr>
          <p:nvPr>
            <p:ph type="sldNum" sz="quarter" idx="12"/>
          </p:nvPr>
        </p:nvSpPr>
        <p:spPr/>
        <p:txBody>
          <a:bodyPr/>
          <a:lstStyle/>
          <a:p>
            <a:fld id="{7973F928-CFD2-6946-A870-75D4BACAEBF8}" type="slidenum">
              <a:rPr lang="nb-NO" smtClean="0"/>
              <a:t>31</a:t>
            </a:fld>
            <a:endParaRPr lang="nb-NO"/>
          </a:p>
        </p:txBody>
      </p:sp>
      <p:sp>
        <p:nvSpPr>
          <p:cNvPr id="3" name="Plassholder for innhold 2">
            <a:extLst>
              <a:ext uri="{FF2B5EF4-FFF2-40B4-BE49-F238E27FC236}">
                <a16:creationId xmlns:a16="http://schemas.microsoft.com/office/drawing/2014/main" id="{B9572CBB-6AB2-9420-B8B0-74F505BCC50C}"/>
              </a:ext>
            </a:extLst>
          </p:cNvPr>
          <p:cNvSpPr>
            <a:spLocks noGrp="1"/>
          </p:cNvSpPr>
          <p:nvPr>
            <p:ph idx="1"/>
          </p:nvPr>
        </p:nvSpPr>
        <p:spPr>
          <a:xfrm>
            <a:off x="4819134" y="2270468"/>
            <a:ext cx="5560542" cy="2885649"/>
          </a:xfrm>
        </p:spPr>
        <p:txBody>
          <a:bodyPr>
            <a:normAutofit lnSpcReduction="10000"/>
          </a:bodyPr>
          <a:lstStyle/>
          <a:p>
            <a:pPr marL="171450" indent="-171450">
              <a:spcBef>
                <a:spcPts val="0"/>
              </a:spcBef>
              <a:buFont typeface="Arial" panose="020B0604020202020204" pitchFamily="34" charset="0"/>
              <a:buChar char="•"/>
            </a:pPr>
            <a:r>
              <a:rPr lang="nb-NO" dirty="0"/>
              <a:t>T</a:t>
            </a:r>
            <a:r>
              <a:rPr lang="nb-NO" sz="2800" dirty="0"/>
              <a:t>verrfaglighet framfor sektorbasert organisering.</a:t>
            </a:r>
          </a:p>
          <a:p>
            <a:pPr marL="171450" indent="-171450">
              <a:spcBef>
                <a:spcPts val="0"/>
              </a:spcBef>
              <a:buFont typeface="Arial" panose="020B0604020202020204" pitchFamily="34" charset="0"/>
              <a:buChar char="•"/>
            </a:pPr>
            <a:endParaRPr lang="nb-NO" sz="2800" dirty="0"/>
          </a:p>
          <a:p>
            <a:pPr marL="171450" indent="-171450">
              <a:spcBef>
                <a:spcPts val="0"/>
              </a:spcBef>
              <a:buFont typeface="Arial" panose="020B0604020202020204" pitchFamily="34" charset="0"/>
              <a:buChar char="•"/>
            </a:pPr>
            <a:r>
              <a:rPr lang="nb-NO" sz="2800" dirty="0"/>
              <a:t>Regionale og interkommunale samarbeid.</a:t>
            </a:r>
          </a:p>
          <a:p>
            <a:pPr marL="171450" indent="-171450">
              <a:spcBef>
                <a:spcPts val="0"/>
              </a:spcBef>
              <a:buFont typeface="Arial" panose="020B0604020202020204" pitchFamily="34" charset="0"/>
              <a:buChar char="•"/>
            </a:pPr>
            <a:endParaRPr lang="nb-NO" sz="2800" dirty="0"/>
          </a:p>
          <a:p>
            <a:pPr marL="171450" indent="-171450">
              <a:spcBef>
                <a:spcPts val="0"/>
              </a:spcBef>
              <a:buFont typeface="Arial" panose="020B0604020202020204" pitchFamily="34" charset="0"/>
              <a:buChar char="•"/>
            </a:pPr>
            <a:r>
              <a:rPr lang="nb-NO" sz="2800" dirty="0"/>
              <a:t>Medvirkningsprosesser i kommuneplanarbeidet.</a:t>
            </a:r>
          </a:p>
          <a:p>
            <a:endParaRPr lang="nb-NO" dirty="0"/>
          </a:p>
        </p:txBody>
      </p:sp>
      <p:pic>
        <p:nvPicPr>
          <p:cNvPr id="15" name="Bilde 14">
            <a:extLst>
              <a:ext uri="{FF2B5EF4-FFF2-40B4-BE49-F238E27FC236}">
                <a16:creationId xmlns:a16="http://schemas.microsoft.com/office/drawing/2014/main" id="{E8E2BABC-175A-62D6-13E9-DFD48D3C116A}"/>
              </a:ext>
            </a:extLst>
          </p:cNvPr>
          <p:cNvPicPr>
            <a:picLocks noChangeAspect="1"/>
          </p:cNvPicPr>
          <p:nvPr/>
        </p:nvPicPr>
        <p:blipFill>
          <a:blip r:embed="rId3"/>
          <a:stretch>
            <a:fillRect/>
          </a:stretch>
        </p:blipFill>
        <p:spPr>
          <a:xfrm>
            <a:off x="838200" y="2087510"/>
            <a:ext cx="3068607" cy="3068607"/>
          </a:xfrm>
          <a:prstGeom prst="rect">
            <a:avLst/>
          </a:prstGeom>
        </p:spPr>
      </p:pic>
    </p:spTree>
    <p:extLst>
      <p:ext uri="{BB962C8B-B14F-4D97-AF65-F5344CB8AC3E}">
        <p14:creationId xmlns:p14="http://schemas.microsoft.com/office/powerpoint/2010/main" val="1749521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7C9436-E6FD-4CA8-7E15-0CE1DACA4F89}"/>
              </a:ext>
            </a:extLst>
          </p:cNvPr>
          <p:cNvSpPr>
            <a:spLocks noGrp="1"/>
          </p:cNvSpPr>
          <p:nvPr>
            <p:ph type="title"/>
          </p:nvPr>
        </p:nvSpPr>
        <p:spPr/>
        <p:txBody>
          <a:bodyPr/>
          <a:lstStyle/>
          <a:p>
            <a:r>
              <a:rPr lang="nb-NO"/>
              <a:t>5. La urørt natur stå</a:t>
            </a:r>
            <a:endParaRPr lang="nb-NO" dirty="0"/>
          </a:p>
        </p:txBody>
      </p:sp>
      <p:sp>
        <p:nvSpPr>
          <p:cNvPr id="4" name="Plassholder for lysbildenummer 3">
            <a:extLst>
              <a:ext uri="{FF2B5EF4-FFF2-40B4-BE49-F238E27FC236}">
                <a16:creationId xmlns:a16="http://schemas.microsoft.com/office/drawing/2014/main" id="{C89AE99E-6866-E56F-2C16-E4EF72361C03}"/>
              </a:ext>
            </a:extLst>
          </p:cNvPr>
          <p:cNvSpPr>
            <a:spLocks noGrp="1"/>
          </p:cNvSpPr>
          <p:nvPr>
            <p:ph type="sldNum" sz="quarter" idx="12"/>
          </p:nvPr>
        </p:nvSpPr>
        <p:spPr/>
        <p:txBody>
          <a:bodyPr/>
          <a:lstStyle/>
          <a:p>
            <a:fld id="{7973F928-CFD2-6946-A870-75D4BACAEBF8}" type="slidenum">
              <a:rPr lang="nb-NO" smtClean="0"/>
              <a:t>32</a:t>
            </a:fld>
            <a:endParaRPr lang="nb-NO"/>
          </a:p>
        </p:txBody>
      </p:sp>
      <p:sp>
        <p:nvSpPr>
          <p:cNvPr id="3" name="Plassholder for innhold 2">
            <a:extLst>
              <a:ext uri="{FF2B5EF4-FFF2-40B4-BE49-F238E27FC236}">
                <a16:creationId xmlns:a16="http://schemas.microsoft.com/office/drawing/2014/main" id="{0523B2B1-3222-F7B5-A2F4-7F85E42134CE}"/>
              </a:ext>
            </a:extLst>
          </p:cNvPr>
          <p:cNvSpPr>
            <a:spLocks noGrp="1"/>
          </p:cNvSpPr>
          <p:nvPr>
            <p:ph idx="1"/>
          </p:nvPr>
        </p:nvSpPr>
        <p:spPr>
          <a:xfrm>
            <a:off x="4819134" y="2270468"/>
            <a:ext cx="5560542" cy="2885649"/>
          </a:xfrm>
        </p:spPr>
        <p:txBody>
          <a:bodyPr>
            <a:normAutofit/>
          </a:bodyPr>
          <a:lstStyle/>
          <a:p>
            <a:pPr marL="171450" indent="-171450">
              <a:spcBef>
                <a:spcPts val="0"/>
              </a:spcBef>
              <a:buFont typeface="Arial" panose="020B0604020202020204" pitchFamily="34" charset="0"/>
              <a:buChar char="•"/>
            </a:pPr>
            <a:r>
              <a:rPr lang="nb-NO" dirty="0"/>
              <a:t>Unngå irreversible negative samspillseffekter.</a:t>
            </a:r>
          </a:p>
          <a:p>
            <a:pPr marL="171450" indent="-171450">
              <a:spcBef>
                <a:spcPts val="0"/>
              </a:spcBef>
              <a:buFont typeface="Arial" panose="020B0604020202020204" pitchFamily="34" charset="0"/>
              <a:buChar char="•"/>
            </a:pPr>
            <a:endParaRPr lang="nb-NO" sz="2800" dirty="0"/>
          </a:p>
          <a:p>
            <a:pPr marL="171450" indent="-171450">
              <a:spcBef>
                <a:spcPts val="0"/>
              </a:spcBef>
              <a:buFont typeface="Arial" panose="020B0604020202020204" pitchFamily="34" charset="0"/>
              <a:buChar char="•"/>
            </a:pPr>
            <a:r>
              <a:rPr lang="nb-NO" dirty="0"/>
              <a:t>Bygg i allerede utbygde områder.</a:t>
            </a:r>
            <a:endParaRPr lang="nb-NO" sz="2800" dirty="0"/>
          </a:p>
          <a:p>
            <a:endParaRPr lang="nb-NO" dirty="0"/>
          </a:p>
        </p:txBody>
      </p:sp>
      <p:pic>
        <p:nvPicPr>
          <p:cNvPr id="15" name="Bilde 14">
            <a:extLst>
              <a:ext uri="{FF2B5EF4-FFF2-40B4-BE49-F238E27FC236}">
                <a16:creationId xmlns:a16="http://schemas.microsoft.com/office/drawing/2014/main" id="{930BFF01-B4FB-6D13-EC9B-D5AE5374999E}"/>
              </a:ext>
            </a:extLst>
          </p:cNvPr>
          <p:cNvPicPr>
            <a:picLocks noChangeAspect="1"/>
          </p:cNvPicPr>
          <p:nvPr/>
        </p:nvPicPr>
        <p:blipFill>
          <a:blip r:embed="rId3"/>
          <a:stretch>
            <a:fillRect/>
          </a:stretch>
        </p:blipFill>
        <p:spPr>
          <a:xfrm>
            <a:off x="838200" y="2092302"/>
            <a:ext cx="3063815" cy="3063815"/>
          </a:xfrm>
          <a:prstGeom prst="rect">
            <a:avLst/>
          </a:prstGeom>
        </p:spPr>
      </p:pic>
    </p:spTree>
    <p:extLst>
      <p:ext uri="{BB962C8B-B14F-4D97-AF65-F5344CB8AC3E}">
        <p14:creationId xmlns:p14="http://schemas.microsoft.com/office/powerpoint/2010/main" val="842847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D210AA-72AC-1A24-C7BE-81368E638A4A}"/>
              </a:ext>
            </a:extLst>
          </p:cNvPr>
          <p:cNvSpPr>
            <a:spLocks noGrp="1"/>
          </p:cNvSpPr>
          <p:nvPr>
            <p:ph type="title"/>
          </p:nvPr>
        </p:nvSpPr>
        <p:spPr/>
        <p:txBody>
          <a:bodyPr>
            <a:normAutofit/>
          </a:bodyPr>
          <a:lstStyle/>
          <a:p>
            <a:r>
              <a:rPr lang="nb-NO" dirty="0"/>
              <a:t>Spørsmål til refleksjon</a:t>
            </a:r>
          </a:p>
        </p:txBody>
      </p:sp>
      <p:sp>
        <p:nvSpPr>
          <p:cNvPr id="4" name="Plassholder for lysbildenummer 3">
            <a:extLst>
              <a:ext uri="{FF2B5EF4-FFF2-40B4-BE49-F238E27FC236}">
                <a16:creationId xmlns:a16="http://schemas.microsoft.com/office/drawing/2014/main" id="{949223FA-BB4A-6098-B227-95A6D8CC41F1}"/>
              </a:ext>
            </a:extLst>
          </p:cNvPr>
          <p:cNvSpPr>
            <a:spLocks noGrp="1"/>
          </p:cNvSpPr>
          <p:nvPr>
            <p:ph type="sldNum" sz="quarter" idx="12"/>
          </p:nvPr>
        </p:nvSpPr>
        <p:spPr/>
        <p:txBody>
          <a:bodyPr/>
          <a:lstStyle/>
          <a:p>
            <a:fld id="{7973F928-CFD2-6946-A870-75D4BACAEBF8}" type="slidenum">
              <a:rPr lang="nb-NO" smtClean="0"/>
              <a:t>33</a:t>
            </a:fld>
            <a:endParaRPr lang="nb-NO"/>
          </a:p>
        </p:txBody>
      </p:sp>
      <p:sp>
        <p:nvSpPr>
          <p:cNvPr id="5" name="TekstSylinder 4">
            <a:extLst>
              <a:ext uri="{FF2B5EF4-FFF2-40B4-BE49-F238E27FC236}">
                <a16:creationId xmlns:a16="http://schemas.microsoft.com/office/drawing/2014/main" id="{4CEE5D54-65BB-6431-5700-65C20DF9CE50}"/>
              </a:ext>
            </a:extLst>
          </p:cNvPr>
          <p:cNvSpPr txBox="1"/>
          <p:nvPr/>
        </p:nvSpPr>
        <p:spPr>
          <a:xfrm>
            <a:off x="707366" y="6176963"/>
            <a:ext cx="7507825" cy="369332"/>
          </a:xfrm>
          <a:prstGeom prst="rect">
            <a:avLst/>
          </a:prstGeom>
          <a:noFill/>
        </p:spPr>
        <p:txBody>
          <a:bodyPr wrap="none" rtlCol="0">
            <a:spAutoFit/>
          </a:bodyPr>
          <a:lstStyle/>
          <a:p>
            <a:r>
              <a:rPr lang="nb-NO" sz="1800" b="0" i="0" dirty="0">
                <a:solidFill>
                  <a:srgbClr val="222222"/>
                </a:solidFill>
                <a:effectLst/>
              </a:rPr>
              <a:t>Kilde: Miljødirektoratet: </a:t>
            </a:r>
            <a:r>
              <a:rPr lang="nb-NO" sz="1800" b="0" i="0" dirty="0">
                <a:solidFill>
                  <a:schemeClr val="tx1">
                    <a:lumMod val="75000"/>
                    <a:lumOff val="25000"/>
                  </a:schemeClr>
                </a:solidFill>
                <a:effectLst/>
                <a:hlinkClick r:id="rId3">
                  <a:extLst>
                    <a:ext uri="{A12FA001-AC4F-418D-AE19-62706E023703}">
                      <ahyp:hlinkClr xmlns:ahyp="http://schemas.microsoft.com/office/drawing/2018/hyperlinkcolor" val="tx"/>
                    </a:ext>
                  </a:extLst>
                </a:hlinkClick>
              </a:rPr>
              <a:t>Veileder: Hvordan ta hensyn til klimaendringer i plan?</a:t>
            </a:r>
            <a:endParaRPr lang="nb-NO" sz="1800" b="0" i="0" dirty="0">
              <a:solidFill>
                <a:schemeClr val="tx1">
                  <a:lumMod val="75000"/>
                  <a:lumOff val="25000"/>
                </a:schemeClr>
              </a:solidFill>
              <a:effectLst/>
            </a:endParaRPr>
          </a:p>
        </p:txBody>
      </p:sp>
      <p:sp>
        <p:nvSpPr>
          <p:cNvPr id="6" name="Avrundet rektangel 5">
            <a:extLst>
              <a:ext uri="{FF2B5EF4-FFF2-40B4-BE49-F238E27FC236}">
                <a16:creationId xmlns:a16="http://schemas.microsoft.com/office/drawing/2014/main" id="{0DF56CFD-EE72-10AC-B128-67B0C2B12558}"/>
              </a:ext>
            </a:extLst>
          </p:cNvPr>
          <p:cNvSpPr/>
          <p:nvPr/>
        </p:nvSpPr>
        <p:spPr>
          <a:xfrm>
            <a:off x="707366" y="1690688"/>
            <a:ext cx="7912706" cy="1325563"/>
          </a:xfrm>
          <a:prstGeom prst="roundRect">
            <a:avLst/>
          </a:prstGeom>
          <a:solidFill>
            <a:srgbClr val="F9E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2400" dirty="0">
                <a:solidFill>
                  <a:srgbClr val="222222"/>
                </a:solidFill>
              </a:rPr>
              <a:t>Fører et tiltak, eller planlegging, med mål om reduksjon av klimagasser til at kommunen blir mer sårbar for klimaendringer?</a:t>
            </a:r>
          </a:p>
        </p:txBody>
      </p:sp>
      <p:sp>
        <p:nvSpPr>
          <p:cNvPr id="8" name="Avrundet rektangel 7">
            <a:extLst>
              <a:ext uri="{FF2B5EF4-FFF2-40B4-BE49-F238E27FC236}">
                <a16:creationId xmlns:a16="http://schemas.microsoft.com/office/drawing/2014/main" id="{8326A9FB-29C2-4800-9066-9DD61BC9F41B}"/>
              </a:ext>
            </a:extLst>
          </p:cNvPr>
          <p:cNvSpPr/>
          <p:nvPr/>
        </p:nvSpPr>
        <p:spPr>
          <a:xfrm>
            <a:off x="697894" y="3116311"/>
            <a:ext cx="7912706" cy="1325563"/>
          </a:xfrm>
          <a:prstGeom prst="roundRect">
            <a:avLst/>
          </a:prstGeom>
          <a:solidFill>
            <a:srgbClr val="F9E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2400" dirty="0">
                <a:solidFill>
                  <a:srgbClr val="222222"/>
                </a:solidFill>
              </a:rPr>
              <a:t>Fører et klimatilpasningstiltak, eller planlegging for tilpasning, til økte utslipp?</a:t>
            </a:r>
          </a:p>
        </p:txBody>
      </p:sp>
      <p:sp>
        <p:nvSpPr>
          <p:cNvPr id="9" name="Avrundet rektangel 8">
            <a:extLst>
              <a:ext uri="{FF2B5EF4-FFF2-40B4-BE49-F238E27FC236}">
                <a16:creationId xmlns:a16="http://schemas.microsoft.com/office/drawing/2014/main" id="{2B59758B-0011-08EC-52D0-3D30EEAA3FE8}"/>
              </a:ext>
            </a:extLst>
          </p:cNvPr>
          <p:cNvSpPr/>
          <p:nvPr/>
        </p:nvSpPr>
        <p:spPr>
          <a:xfrm>
            <a:off x="707366" y="4541934"/>
            <a:ext cx="7912706" cy="1325563"/>
          </a:xfrm>
          <a:prstGeom prst="roundRect">
            <a:avLst/>
          </a:prstGeom>
          <a:solidFill>
            <a:srgbClr val="F9E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2400" dirty="0">
                <a:solidFill>
                  <a:srgbClr val="222222"/>
                </a:solidFill>
              </a:rPr>
              <a:t>Fører et tiltak eller planlegging til både reduserte klimagassutslipp og bedre tilpasning til klimaendringer? </a:t>
            </a:r>
          </a:p>
          <a:p>
            <a:r>
              <a:rPr lang="nb-NO" sz="2400" dirty="0">
                <a:solidFill>
                  <a:srgbClr val="222222"/>
                </a:solidFill>
              </a:rPr>
              <a:t>Eventuelt hva må til for at tiltaket kan bidra til begge deler?</a:t>
            </a:r>
          </a:p>
        </p:txBody>
      </p:sp>
      <p:grpSp>
        <p:nvGrpSpPr>
          <p:cNvPr id="14" name="Gruppe 13">
            <a:extLst>
              <a:ext uri="{FF2B5EF4-FFF2-40B4-BE49-F238E27FC236}">
                <a16:creationId xmlns:a16="http://schemas.microsoft.com/office/drawing/2014/main" id="{CF79D35C-2F47-1C4B-77FD-515727F03C34}"/>
              </a:ext>
            </a:extLst>
          </p:cNvPr>
          <p:cNvGrpSpPr/>
          <p:nvPr/>
        </p:nvGrpSpPr>
        <p:grpSpPr>
          <a:xfrm>
            <a:off x="8741434" y="2149698"/>
            <a:ext cx="2743200" cy="3131643"/>
            <a:chOff x="9608552" y="2626969"/>
            <a:chExt cx="1668080" cy="2022923"/>
          </a:xfrm>
        </p:grpSpPr>
        <p:pic>
          <p:nvPicPr>
            <p:cNvPr id="10" name="Bilde 9">
              <a:extLst>
                <a:ext uri="{FF2B5EF4-FFF2-40B4-BE49-F238E27FC236}">
                  <a16:creationId xmlns:a16="http://schemas.microsoft.com/office/drawing/2014/main" id="{EA0E3873-F837-C489-0373-1E4E2BD1F7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5974" y="2626969"/>
              <a:ext cx="862995" cy="878135"/>
            </a:xfrm>
            <a:prstGeom prst="rect">
              <a:avLst/>
            </a:prstGeom>
          </p:spPr>
        </p:pic>
        <p:pic>
          <p:nvPicPr>
            <p:cNvPr id="11" name="Bilde 10">
              <a:extLst>
                <a:ext uri="{FF2B5EF4-FFF2-40B4-BE49-F238E27FC236}">
                  <a16:creationId xmlns:a16="http://schemas.microsoft.com/office/drawing/2014/main" id="{63C87E25-6128-2322-19A2-E95EB93883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371287">
              <a:off x="9608552" y="3667023"/>
              <a:ext cx="410495" cy="410495"/>
            </a:xfrm>
            <a:prstGeom prst="rect">
              <a:avLst/>
            </a:prstGeom>
          </p:spPr>
        </p:pic>
        <p:pic>
          <p:nvPicPr>
            <p:cNvPr id="12" name="Bilde 11">
              <a:extLst>
                <a:ext uri="{FF2B5EF4-FFF2-40B4-BE49-F238E27FC236}">
                  <a16:creationId xmlns:a16="http://schemas.microsoft.com/office/drawing/2014/main" id="{95C96FAE-9B26-C863-ADE7-8C3477F161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4301223">
              <a:off x="10866137" y="3646077"/>
              <a:ext cx="410495" cy="410495"/>
            </a:xfrm>
            <a:prstGeom prst="rect">
              <a:avLst/>
            </a:prstGeom>
          </p:spPr>
        </p:pic>
        <p:pic>
          <p:nvPicPr>
            <p:cNvPr id="13" name="Bilde 12">
              <a:extLst>
                <a:ext uri="{FF2B5EF4-FFF2-40B4-BE49-F238E27FC236}">
                  <a16:creationId xmlns:a16="http://schemas.microsoft.com/office/drawing/2014/main" id="{52900CC4-8029-976C-3BB1-B9135383F5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92845" y="3872270"/>
              <a:ext cx="777622" cy="777622"/>
            </a:xfrm>
            <a:prstGeom prst="rect">
              <a:avLst/>
            </a:prstGeom>
          </p:spPr>
        </p:pic>
      </p:grpSp>
    </p:spTree>
    <p:extLst>
      <p:ext uri="{BB962C8B-B14F-4D97-AF65-F5344CB8AC3E}">
        <p14:creationId xmlns:p14="http://schemas.microsoft.com/office/powerpoint/2010/main" val="154093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5DDD46-0084-C3EB-C8BE-A1F4E607563A}"/>
              </a:ext>
            </a:extLst>
          </p:cNvPr>
          <p:cNvSpPr>
            <a:spLocks noGrp="1"/>
          </p:cNvSpPr>
          <p:nvPr>
            <p:ph type="title"/>
          </p:nvPr>
        </p:nvSpPr>
        <p:spPr/>
        <p:txBody>
          <a:bodyPr/>
          <a:lstStyle/>
          <a:p>
            <a:r>
              <a:rPr lang="nb-NO" dirty="0"/>
              <a:t>Tilskuddsordninger</a:t>
            </a:r>
          </a:p>
        </p:txBody>
      </p:sp>
      <p:sp>
        <p:nvSpPr>
          <p:cNvPr id="4" name="Plassholder for lysbildenummer 3">
            <a:extLst>
              <a:ext uri="{FF2B5EF4-FFF2-40B4-BE49-F238E27FC236}">
                <a16:creationId xmlns:a16="http://schemas.microsoft.com/office/drawing/2014/main" id="{EEB1A751-E772-0F74-AAC6-F5D9291E8AEC}"/>
              </a:ext>
            </a:extLst>
          </p:cNvPr>
          <p:cNvSpPr>
            <a:spLocks noGrp="1"/>
          </p:cNvSpPr>
          <p:nvPr>
            <p:ph type="sldNum" sz="quarter" idx="12"/>
          </p:nvPr>
        </p:nvSpPr>
        <p:spPr/>
        <p:txBody>
          <a:bodyPr/>
          <a:lstStyle/>
          <a:p>
            <a:fld id="{7973F928-CFD2-6946-A870-75D4BACAEBF8}" type="slidenum">
              <a:rPr lang="nb-NO" smtClean="0"/>
              <a:t>34</a:t>
            </a:fld>
            <a:endParaRPr lang="nb-NO"/>
          </a:p>
        </p:txBody>
      </p:sp>
      <p:graphicFrame>
        <p:nvGraphicFramePr>
          <p:cNvPr id="5" name="Tabell 4">
            <a:extLst>
              <a:ext uri="{FF2B5EF4-FFF2-40B4-BE49-F238E27FC236}">
                <a16:creationId xmlns:a16="http://schemas.microsoft.com/office/drawing/2014/main" id="{18DFEA5E-2FD1-884D-D5AC-5E184CF98B16}"/>
              </a:ext>
            </a:extLst>
          </p:cNvPr>
          <p:cNvGraphicFramePr>
            <a:graphicFrameLocks noGrp="1"/>
          </p:cNvGraphicFramePr>
          <p:nvPr>
            <p:extLst>
              <p:ext uri="{D42A27DB-BD31-4B8C-83A1-F6EECF244321}">
                <p14:modId xmlns:p14="http://schemas.microsoft.com/office/powerpoint/2010/main" val="217806414"/>
              </p:ext>
            </p:extLst>
          </p:nvPr>
        </p:nvGraphicFramePr>
        <p:xfrm>
          <a:off x="838200" y="1502872"/>
          <a:ext cx="10515599" cy="4577615"/>
        </p:xfrm>
        <a:graphic>
          <a:graphicData uri="http://schemas.openxmlformats.org/drawingml/2006/table">
            <a:tbl>
              <a:tblPr firstRow="1" bandRow="1">
                <a:tableStyleId>{5C22544A-7EE6-4342-B048-85BDC9FD1C3A}</a:tableStyleId>
              </a:tblPr>
              <a:tblGrid>
                <a:gridCol w="3334498">
                  <a:extLst>
                    <a:ext uri="{9D8B030D-6E8A-4147-A177-3AD203B41FA5}">
                      <a16:colId xmlns:a16="http://schemas.microsoft.com/office/drawing/2014/main" val="464207085"/>
                    </a:ext>
                  </a:extLst>
                </a:gridCol>
                <a:gridCol w="3484547">
                  <a:extLst>
                    <a:ext uri="{9D8B030D-6E8A-4147-A177-3AD203B41FA5}">
                      <a16:colId xmlns:a16="http://schemas.microsoft.com/office/drawing/2014/main" val="964954955"/>
                    </a:ext>
                  </a:extLst>
                </a:gridCol>
                <a:gridCol w="3696554">
                  <a:extLst>
                    <a:ext uri="{9D8B030D-6E8A-4147-A177-3AD203B41FA5}">
                      <a16:colId xmlns:a16="http://schemas.microsoft.com/office/drawing/2014/main" val="921595305"/>
                    </a:ext>
                  </a:extLst>
                </a:gridCol>
              </a:tblGrid>
              <a:tr h="327986">
                <a:tc>
                  <a:txBody>
                    <a:bodyPr/>
                    <a:lstStyle/>
                    <a:p>
                      <a:pPr algn="ctr"/>
                      <a:r>
                        <a:rPr lang="nb-NO" sz="1400" b="1" dirty="0"/>
                        <a:t>Politikkområde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3B0E"/>
                    </a:solidFill>
                  </a:tcPr>
                </a:tc>
                <a:tc>
                  <a:txBody>
                    <a:bodyPr/>
                    <a:lstStyle/>
                    <a:p>
                      <a:pPr algn="ctr">
                        <a:spcBef>
                          <a:spcPts val="600"/>
                        </a:spcBef>
                        <a:spcAft>
                          <a:spcPts val="600"/>
                        </a:spcAft>
                      </a:pPr>
                      <a:r>
                        <a:rPr lang="nb-NO" sz="1400" b="1" dirty="0">
                          <a:effectLst/>
                          <a:latin typeface="Calibri" panose="020F0502020204030204" pitchFamily="34" charset="0"/>
                          <a:ea typeface="Calibri" panose="020F0502020204030204" pitchFamily="34" charset="0"/>
                          <a:cs typeface="Arial" panose="020B0604020202020204" pitchFamily="34" charset="0"/>
                        </a:rPr>
                        <a:t>Tilskuddsordninger</a:t>
                      </a:r>
                    </a:p>
                  </a:txBody>
                  <a:tcPr marL="64538" marR="64538" marT="10159" marB="1015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3B0E"/>
                    </a:solidFill>
                  </a:tcPr>
                </a:tc>
                <a:tc>
                  <a:txBody>
                    <a:bodyPr/>
                    <a:lstStyle/>
                    <a:p>
                      <a:pPr algn="ctr">
                        <a:spcBef>
                          <a:spcPts val="600"/>
                        </a:spcBef>
                        <a:spcAft>
                          <a:spcPts val="600"/>
                        </a:spcAft>
                      </a:pPr>
                      <a:r>
                        <a:rPr lang="nb-NO" sz="1400" b="1" dirty="0">
                          <a:effectLst/>
                          <a:latin typeface="Calibri" panose="020F0502020204030204" pitchFamily="34" charset="0"/>
                          <a:ea typeface="Calibri" panose="020F0502020204030204" pitchFamily="34" charset="0"/>
                          <a:cs typeface="Arial" panose="020B0604020202020204" pitchFamily="34" charset="0"/>
                        </a:rPr>
                        <a:t>Formål</a:t>
                      </a:r>
                    </a:p>
                  </a:txBody>
                  <a:tcPr marL="64538" marR="64538" marT="10159" marB="1015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3B0E"/>
                    </a:solidFill>
                  </a:tcPr>
                </a:tc>
                <a:extLst>
                  <a:ext uri="{0D108BD9-81ED-4DB2-BD59-A6C34878D82A}">
                    <a16:rowId xmlns:a16="http://schemas.microsoft.com/office/drawing/2014/main" val="1663060261"/>
                  </a:ext>
                </a:extLst>
              </a:tr>
              <a:tr h="938640">
                <a:tc>
                  <a:txBody>
                    <a:bodyPr/>
                    <a:lstStyle/>
                    <a:p>
                      <a:pPr marL="720000" marR="0" lvl="0" indent="0" algn="l" defTabSz="755934" rtl="0" eaLnBrk="1" fontAlgn="auto" latinLnBrk="0" hangingPunct="1">
                        <a:lnSpc>
                          <a:spcPct val="100000"/>
                        </a:lnSpc>
                        <a:spcBef>
                          <a:spcPts val="0"/>
                        </a:spcBef>
                        <a:spcAft>
                          <a:spcPts val="0"/>
                        </a:spcAft>
                        <a:buClrTx/>
                        <a:buSzTx/>
                        <a:buFontTx/>
                        <a:buNone/>
                        <a:tabLst/>
                        <a:defRPr/>
                      </a:pPr>
                      <a:r>
                        <a:rPr lang="nb-NO" sz="1400" b="1" dirty="0"/>
                        <a:t>Reduksjon av klimagassutslipp</a:t>
                      </a:r>
                    </a:p>
                  </a:txBody>
                  <a:tcPr anchor="ctr">
                    <a:lnT w="1270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F9E2D8"/>
                    </a:solidFill>
                  </a:tcPr>
                </a:tc>
                <a:tc>
                  <a:txBody>
                    <a:bodyPr/>
                    <a:lstStyle/>
                    <a:p>
                      <a:pPr algn="l">
                        <a:spcBef>
                          <a:spcPts val="600"/>
                        </a:spcBef>
                        <a:spcAft>
                          <a:spcPts val="600"/>
                        </a:spcAft>
                      </a:pPr>
                      <a:r>
                        <a:rPr lang="nb-NO"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Klimasats – støtte til klimatiltak</a:t>
                      </a:r>
                      <a:endParaRPr lang="nb-NO"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538" marR="64538" marT="10159" marB="10159" anchor="ctr">
                    <a:lnT w="1270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F9E2D8"/>
                    </a:solidFill>
                  </a:tcPr>
                </a:tc>
                <a:tc>
                  <a:txBody>
                    <a:bodyPr/>
                    <a:lstStyle/>
                    <a:p>
                      <a:pPr marL="285750" marR="0" lvl="0" indent="-2857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dirty="0"/>
                        <a:t>Kutte utslipp av klimagasser og omstilling til lavutslippssamfunnet.</a:t>
                      </a:r>
                    </a:p>
                  </a:txBody>
                  <a:tcPr marL="64538" marR="64538" marT="10159" marB="10159" anchor="ctr">
                    <a:lnT w="1270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F9E2D8"/>
                    </a:solidFill>
                  </a:tcPr>
                </a:tc>
                <a:extLst>
                  <a:ext uri="{0D108BD9-81ED-4DB2-BD59-A6C34878D82A}">
                    <a16:rowId xmlns:a16="http://schemas.microsoft.com/office/drawing/2014/main" val="2671559567"/>
                  </a:ext>
                </a:extLst>
              </a:tr>
              <a:tr h="796907">
                <a:tc>
                  <a:txBody>
                    <a:bodyPr/>
                    <a:lstStyle/>
                    <a:p>
                      <a:pPr marL="720000" marR="0" lvl="0" indent="0" algn="l" defTabSz="755934" rtl="0" eaLnBrk="1" fontAlgn="auto" latinLnBrk="0" hangingPunct="1">
                        <a:lnSpc>
                          <a:spcPct val="100000"/>
                        </a:lnSpc>
                        <a:spcBef>
                          <a:spcPts val="0"/>
                        </a:spcBef>
                        <a:spcAft>
                          <a:spcPts val="0"/>
                        </a:spcAft>
                        <a:buClrTx/>
                        <a:buSzTx/>
                        <a:buFontTx/>
                        <a:buNone/>
                        <a:tabLst/>
                        <a:defRPr/>
                      </a:pPr>
                      <a:r>
                        <a:rPr lang="nb-NO" sz="1400" b="1" dirty="0"/>
                        <a:t>Klimatilpasning</a:t>
                      </a:r>
                    </a:p>
                  </a:txBody>
                  <a:tcPr anchor="ctr">
                    <a:lnT w="19050" cap="flat" cmpd="sng" algn="ctr">
                      <a:solidFill>
                        <a:schemeClr val="bg1">
                          <a:lumMod val="95000"/>
                        </a:schemeClr>
                      </a:solidFill>
                      <a:prstDash val="solid"/>
                      <a:round/>
                      <a:headEnd type="none" w="med" len="med"/>
                      <a:tailEnd type="none" w="med" len="med"/>
                    </a:lnT>
                    <a:solidFill>
                      <a:srgbClr val="F9E2D8"/>
                    </a:solidFill>
                  </a:tcPr>
                </a:tc>
                <a:tc>
                  <a:txBody>
                    <a:bodyPr/>
                    <a:lstStyle/>
                    <a:p>
                      <a:pPr algn="l">
                        <a:spcBef>
                          <a:spcPts val="600"/>
                        </a:spcBef>
                        <a:spcAft>
                          <a:spcPts val="600"/>
                        </a:spcAft>
                      </a:pPr>
                      <a:r>
                        <a:rPr lang="nb-NO" sz="1400" b="0" i="0" dirty="0">
                          <a:solidFill>
                            <a:schemeClr val="tx1"/>
                          </a:solidFill>
                          <a:hlinkClick r:id="rId4">
                            <a:extLst>
                              <a:ext uri="{A12FA001-AC4F-418D-AE19-62706E023703}">
                                <ahyp:hlinkClr xmlns:ahyp="http://schemas.microsoft.com/office/drawing/2018/hyperlinkcolor" val="tx"/>
                              </a:ext>
                            </a:extLst>
                          </a:hlinkClick>
                        </a:rPr>
                        <a:t>Tilskudd til klimatilpasning</a:t>
                      </a:r>
                      <a:endParaRPr lang="nb-NO" sz="1400" b="0" i="0" noProof="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538" marR="64538" marT="10159" marB="10159" anchor="ctr">
                    <a:lnT w="19050" cap="flat" cmpd="sng" algn="ctr">
                      <a:solidFill>
                        <a:schemeClr val="bg1">
                          <a:lumMod val="95000"/>
                        </a:schemeClr>
                      </a:solidFill>
                      <a:prstDash val="solid"/>
                      <a:round/>
                      <a:headEnd type="none" w="med" len="med"/>
                      <a:tailEnd type="none" w="med" len="med"/>
                    </a:lnT>
                    <a:solidFill>
                      <a:srgbClr val="F9E2D8"/>
                    </a:solidFill>
                  </a:tcPr>
                </a:tc>
                <a:tc>
                  <a:txBody>
                    <a:bodyPr/>
                    <a:lstStyle/>
                    <a:p>
                      <a:pPr marL="285750" marR="0" lvl="0" indent="-2857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dirty="0"/>
                        <a:t>Kunnskapsoppbygging og utredninger om klimatilpasningstiltak.</a:t>
                      </a:r>
                      <a:endParaRPr lang="nb-NO" sz="1400" b="1" dirty="0"/>
                    </a:p>
                  </a:txBody>
                  <a:tcPr marL="64538" marR="64538" marT="10159" marB="10159" anchor="ctr">
                    <a:lnT w="19050" cap="flat" cmpd="sng" algn="ctr">
                      <a:solidFill>
                        <a:schemeClr val="bg1">
                          <a:lumMod val="95000"/>
                        </a:schemeClr>
                      </a:solidFill>
                      <a:prstDash val="solid"/>
                      <a:round/>
                      <a:headEnd type="none" w="med" len="med"/>
                      <a:tailEnd type="none" w="med" len="med"/>
                    </a:lnT>
                    <a:solidFill>
                      <a:srgbClr val="F9E2D8"/>
                    </a:solidFill>
                  </a:tcPr>
                </a:tc>
                <a:extLst>
                  <a:ext uri="{0D108BD9-81ED-4DB2-BD59-A6C34878D82A}">
                    <a16:rowId xmlns:a16="http://schemas.microsoft.com/office/drawing/2014/main" val="2779977628"/>
                  </a:ext>
                </a:extLst>
              </a:tr>
              <a:tr h="1701296">
                <a:tc>
                  <a:txBody>
                    <a:bodyPr/>
                    <a:lstStyle/>
                    <a:p>
                      <a:pPr marL="720000" algn="l">
                        <a:spcBef>
                          <a:spcPts val="0"/>
                        </a:spcBef>
                      </a:pPr>
                      <a:r>
                        <a:rPr lang="nb-NO" sz="1400" b="1" dirty="0"/>
                        <a:t>Biologisk mangfold</a:t>
                      </a:r>
                    </a:p>
                  </a:txBody>
                  <a:tcPr anchor="ctr">
                    <a:solidFill>
                      <a:srgbClr val="F9E2D8"/>
                    </a:solidFill>
                  </a:tcPr>
                </a:tc>
                <a:tc>
                  <a:txBody>
                    <a:bodyPr/>
                    <a:lstStyle/>
                    <a:p>
                      <a:pPr marL="0" indent="0" algn="l">
                        <a:buFont typeface="Arial" panose="020B0604020202020204" pitchFamily="34" charset="0"/>
                        <a:buNone/>
                      </a:pPr>
                      <a:r>
                        <a:rPr lang="nb-NO" sz="1400" b="0" i="0" u="none" dirty="0">
                          <a:solidFill>
                            <a:schemeClr val="tx1"/>
                          </a:solidFill>
                        </a:rPr>
                        <a:t>Ulike tilskuddsordninger for bevaring av trua natur:</a:t>
                      </a:r>
                      <a:endParaRPr lang="nb-NO" sz="1400" b="0" i="0" u="none" dirty="0">
                        <a:solidFill>
                          <a:schemeClr val="tx1"/>
                        </a:solidFill>
                        <a:hlinkClick r:id="rId5">
                          <a:extLst>
                            <a:ext uri="{A12FA001-AC4F-418D-AE19-62706E023703}">
                              <ahyp:hlinkClr xmlns:ahyp="http://schemas.microsoft.com/office/drawing/2018/hyperlinkcolor" val="tx"/>
                            </a:ext>
                          </a:extLst>
                        </a:hlinkClick>
                      </a:endParaRPr>
                    </a:p>
                    <a:p>
                      <a:pPr marL="228600" indent="-228600" algn="l">
                        <a:buFont typeface="Arial" panose="020B0604020202020204" pitchFamily="34" charset="0"/>
                        <a:buChar char="•"/>
                      </a:pPr>
                      <a:r>
                        <a:rPr lang="nb-NO" sz="1400" b="0" i="0" u="none" dirty="0">
                          <a:solidFill>
                            <a:schemeClr val="tx1"/>
                          </a:solidFill>
                          <a:hlinkClick r:id="rId5">
                            <a:extLst>
                              <a:ext uri="{A12FA001-AC4F-418D-AE19-62706E023703}">
                                <ahyp:hlinkClr xmlns:ahyp="http://schemas.microsoft.com/office/drawing/2018/hyperlinkcolor" val="tx"/>
                              </a:ext>
                            </a:extLst>
                          </a:hlinkClick>
                        </a:rPr>
                        <a:t>Tilskudd til trua arter</a:t>
                      </a:r>
                      <a:endParaRPr lang="nb-NO" sz="1400" b="0" i="0" u="none" dirty="0">
                        <a:solidFill>
                          <a:schemeClr val="tx1"/>
                        </a:solidFill>
                      </a:endParaRPr>
                    </a:p>
                    <a:p>
                      <a:pPr marL="228600" indent="-228600" algn="l">
                        <a:buFont typeface="Arial" panose="020B0604020202020204" pitchFamily="34" charset="0"/>
                        <a:buChar char="•"/>
                      </a:pPr>
                      <a:r>
                        <a:rPr lang="nb-NO" sz="1400" b="0" i="0" u="none" dirty="0">
                          <a:solidFill>
                            <a:schemeClr val="tx1"/>
                          </a:solidFill>
                          <a:hlinkClick r:id="rId6">
                            <a:extLst>
                              <a:ext uri="{A12FA001-AC4F-418D-AE19-62706E023703}">
                                <ahyp:hlinkClr xmlns:ahyp="http://schemas.microsoft.com/office/drawing/2018/hyperlinkcolor" val="tx"/>
                              </a:ext>
                            </a:extLst>
                          </a:hlinkClick>
                        </a:rPr>
                        <a:t>Tiltak for trua naturtyper</a:t>
                      </a:r>
                      <a:endParaRPr lang="nb-NO" sz="1400" b="0" i="0" u="none" dirty="0">
                        <a:solidFill>
                          <a:schemeClr val="tx1"/>
                        </a:solidFill>
                      </a:endParaRPr>
                    </a:p>
                    <a:p>
                      <a:pPr marL="228600" indent="-228600" algn="l">
                        <a:buFont typeface="Arial" panose="020B0604020202020204" pitchFamily="34" charset="0"/>
                        <a:buChar char="•"/>
                      </a:pPr>
                      <a:r>
                        <a:rPr lang="nb-NO" sz="1400" b="0" i="0" u="none" dirty="0">
                          <a:solidFill>
                            <a:schemeClr val="tx1"/>
                          </a:solidFill>
                          <a:hlinkClick r:id="rId7">
                            <a:extLst>
                              <a:ext uri="{A12FA001-AC4F-418D-AE19-62706E023703}">
                                <ahyp:hlinkClr xmlns:ahyp="http://schemas.microsoft.com/office/drawing/2018/hyperlinkcolor" val="tx"/>
                              </a:ext>
                            </a:extLst>
                          </a:hlinkClick>
                        </a:rPr>
                        <a:t>Tiltak for ville pollinerende insekter </a:t>
                      </a:r>
                      <a:endParaRPr lang="nb-NO" sz="1400" b="0" i="0" u="none" dirty="0">
                        <a:solidFill>
                          <a:schemeClr val="tx1"/>
                        </a:solidFill>
                      </a:endParaRPr>
                    </a:p>
                    <a:p>
                      <a:pPr marL="228600" indent="-228600" algn="l">
                        <a:buFont typeface="Arial" panose="020B0604020202020204" pitchFamily="34" charset="0"/>
                        <a:buChar char="•"/>
                      </a:pPr>
                      <a:r>
                        <a:rPr lang="nb-NO" sz="1400" b="0" i="0" u="none" dirty="0">
                          <a:solidFill>
                            <a:schemeClr val="tx1"/>
                          </a:solidFill>
                          <a:hlinkClick r:id="rId8">
                            <a:extLst>
                              <a:ext uri="{A12FA001-AC4F-418D-AE19-62706E023703}">
                                <ahyp:hlinkClr xmlns:ahyp="http://schemas.microsoft.com/office/drawing/2018/hyperlinkcolor" val="tx"/>
                              </a:ext>
                            </a:extLst>
                          </a:hlinkClick>
                        </a:rPr>
                        <a:t>Tiltak til kulturlandskaps-områder registrert som verdifulle kulturlandskap </a:t>
                      </a:r>
                      <a:endParaRPr lang="nb-NO" sz="1400" b="0" i="0" u="none" dirty="0">
                        <a:solidFill>
                          <a:schemeClr val="tx1"/>
                        </a:solidFill>
                      </a:endParaRPr>
                    </a:p>
                  </a:txBody>
                  <a:tcPr marL="64538" marR="64538" marT="10159" marB="10159" anchor="ctr">
                    <a:solidFill>
                      <a:srgbClr val="F9E2D8"/>
                    </a:solidFill>
                  </a:tcPr>
                </a:tc>
                <a:tc>
                  <a:txBody>
                    <a:bodyPr/>
                    <a:lstStyle/>
                    <a:p>
                      <a:pPr marL="285750" indent="-285750" algn="l">
                        <a:spcBef>
                          <a:spcPts val="600"/>
                        </a:spcBef>
                        <a:spcAft>
                          <a:spcPts val="600"/>
                        </a:spcAft>
                        <a:buFont typeface="Arial" panose="020B0604020202020204" pitchFamily="34" charset="0"/>
                        <a:buChar char="•"/>
                      </a:pPr>
                      <a:r>
                        <a:rPr lang="nb-NO" sz="1400" b="0" dirty="0">
                          <a:effectLst/>
                          <a:latin typeface="Calibri" panose="020F0502020204030204" pitchFamily="34" charset="0"/>
                          <a:ea typeface="Calibri" panose="020F0502020204030204" pitchFamily="34" charset="0"/>
                          <a:cs typeface="Arial" panose="020B0604020202020204" pitchFamily="34" charset="0"/>
                        </a:rPr>
                        <a:t>Ulike tiltak for å bevare trua natur</a:t>
                      </a:r>
                      <a:endParaRPr lang="nb-NO" sz="1400" b="1" dirty="0">
                        <a:effectLst/>
                        <a:latin typeface="Calibri" panose="020F0502020204030204" pitchFamily="34" charset="0"/>
                        <a:ea typeface="Calibri" panose="020F0502020204030204" pitchFamily="34" charset="0"/>
                        <a:cs typeface="Arial" panose="020B0604020202020204" pitchFamily="34" charset="0"/>
                      </a:endParaRPr>
                    </a:p>
                  </a:txBody>
                  <a:tcPr marL="64538" marR="64538" marT="10159" marB="10159" anchor="ctr">
                    <a:solidFill>
                      <a:srgbClr val="F9E2D8"/>
                    </a:solidFill>
                  </a:tcPr>
                </a:tc>
                <a:extLst>
                  <a:ext uri="{0D108BD9-81ED-4DB2-BD59-A6C34878D82A}">
                    <a16:rowId xmlns:a16="http://schemas.microsoft.com/office/drawing/2014/main" val="2976876528"/>
                  </a:ext>
                </a:extLst>
              </a:tr>
              <a:tr h="812786">
                <a:tc>
                  <a:txBody>
                    <a:bodyPr/>
                    <a:lstStyle/>
                    <a:p>
                      <a:pPr marL="720000" algn="l">
                        <a:spcBef>
                          <a:spcPts val="0"/>
                        </a:spcBef>
                      </a:pPr>
                      <a:r>
                        <a:rPr lang="nb-NO" sz="1400" b="1" dirty="0"/>
                        <a:t>Produksjon av fornybar energi</a:t>
                      </a:r>
                    </a:p>
                  </a:txBody>
                  <a:tcPr anchor="ctr">
                    <a:solidFill>
                      <a:srgbClr val="F9E2D8"/>
                    </a:solidFill>
                  </a:tcPr>
                </a:tc>
                <a:tc>
                  <a:txBody>
                    <a:bodyPr/>
                    <a:lstStyle/>
                    <a:p>
                      <a:pPr algn="l">
                        <a:spcBef>
                          <a:spcPts val="600"/>
                        </a:spcBef>
                        <a:spcAft>
                          <a:spcPts val="600"/>
                        </a:spcAft>
                      </a:pPr>
                      <a:r>
                        <a:rPr lang="nb-NO" sz="1400" b="0" dirty="0" err="1">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Enova</a:t>
                      </a:r>
                      <a:endParaRPr lang="nb-NO"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538" marR="64538" marT="10159" marB="10159" anchor="ctr">
                    <a:solidFill>
                      <a:srgbClr val="F9E2D8"/>
                    </a:solidFill>
                  </a:tcPr>
                </a:tc>
                <a:tc>
                  <a:txBody>
                    <a:bodyPr/>
                    <a:lstStyle/>
                    <a:p>
                      <a:pPr marL="285750" indent="-285750" algn="l">
                        <a:spcBef>
                          <a:spcPts val="600"/>
                        </a:spcBef>
                        <a:spcAft>
                          <a:spcPts val="600"/>
                        </a:spcAft>
                        <a:buFont typeface="Arial" panose="020B0604020202020204" pitchFamily="34" charset="0"/>
                        <a:buChar char="•"/>
                      </a:pPr>
                      <a:r>
                        <a:rPr lang="nb-NO" sz="1400" b="0" dirty="0">
                          <a:effectLst/>
                          <a:latin typeface="Calibri" panose="020F0502020204030204" pitchFamily="34" charset="0"/>
                          <a:ea typeface="Calibri" panose="020F0502020204030204" pitchFamily="34" charset="0"/>
                          <a:cs typeface="Arial" panose="020B0604020202020204" pitchFamily="34" charset="0"/>
                        </a:rPr>
                        <a:t>Teknologiutvikling og energiomstilling</a:t>
                      </a:r>
                      <a:endParaRPr lang="nb-NO" sz="1400" b="1" dirty="0">
                        <a:effectLst/>
                        <a:latin typeface="Calibri" panose="020F0502020204030204" pitchFamily="34" charset="0"/>
                        <a:ea typeface="Calibri" panose="020F0502020204030204" pitchFamily="34" charset="0"/>
                        <a:cs typeface="Arial" panose="020B0604020202020204" pitchFamily="34" charset="0"/>
                      </a:endParaRPr>
                    </a:p>
                  </a:txBody>
                  <a:tcPr marL="64538" marR="64538" marT="10159" marB="10159" anchor="ctr">
                    <a:solidFill>
                      <a:srgbClr val="F9E2D8"/>
                    </a:solidFill>
                  </a:tcPr>
                </a:tc>
                <a:extLst>
                  <a:ext uri="{0D108BD9-81ED-4DB2-BD59-A6C34878D82A}">
                    <a16:rowId xmlns:a16="http://schemas.microsoft.com/office/drawing/2014/main" val="1190791936"/>
                  </a:ext>
                </a:extLst>
              </a:tr>
            </a:tbl>
          </a:graphicData>
        </a:graphic>
      </p:graphicFrame>
      <p:pic>
        <p:nvPicPr>
          <p:cNvPr id="7" name="Bilde 6" descr="Et bilde som inneholder bue&#10;&#10;Automatisk generert beskrivelse">
            <a:extLst>
              <a:ext uri="{FF2B5EF4-FFF2-40B4-BE49-F238E27FC236}">
                <a16:creationId xmlns:a16="http://schemas.microsoft.com/office/drawing/2014/main" id="{4360046A-CE91-265A-297D-69927B89EC6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78401" y="4147008"/>
            <a:ext cx="528241" cy="528241"/>
          </a:xfrm>
          <a:prstGeom prst="rect">
            <a:avLst/>
          </a:prstGeom>
        </p:spPr>
      </p:pic>
      <p:pic>
        <p:nvPicPr>
          <p:cNvPr id="8" name="Bilde 7">
            <a:extLst>
              <a:ext uri="{FF2B5EF4-FFF2-40B4-BE49-F238E27FC236}">
                <a16:creationId xmlns:a16="http://schemas.microsoft.com/office/drawing/2014/main" id="{8F183481-5AA9-2852-84A2-DD976C6CA22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78401" y="1966728"/>
            <a:ext cx="575930" cy="586034"/>
          </a:xfrm>
          <a:prstGeom prst="rect">
            <a:avLst/>
          </a:prstGeom>
        </p:spPr>
      </p:pic>
      <p:pic>
        <p:nvPicPr>
          <p:cNvPr id="9" name="Bilde 8">
            <a:extLst>
              <a:ext uri="{FF2B5EF4-FFF2-40B4-BE49-F238E27FC236}">
                <a16:creationId xmlns:a16="http://schemas.microsoft.com/office/drawing/2014/main" id="{C657A1B8-3ACD-9FF7-E2CF-C15B5C6DF9E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78401" y="2943899"/>
            <a:ext cx="518955" cy="518955"/>
          </a:xfrm>
          <a:prstGeom prst="rect">
            <a:avLst/>
          </a:prstGeom>
        </p:spPr>
      </p:pic>
      <p:pic>
        <p:nvPicPr>
          <p:cNvPr id="10" name="Bilde 9">
            <a:extLst>
              <a:ext uri="{FF2B5EF4-FFF2-40B4-BE49-F238E27FC236}">
                <a16:creationId xmlns:a16="http://schemas.microsoft.com/office/drawing/2014/main" id="{2410C9AF-2CF5-FF2B-E844-124CF3F5AF5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28184" y="5470350"/>
            <a:ext cx="463435" cy="463435"/>
          </a:xfrm>
          <a:prstGeom prst="rect">
            <a:avLst/>
          </a:prstGeom>
        </p:spPr>
      </p:pic>
    </p:spTree>
    <p:extLst>
      <p:ext uri="{BB962C8B-B14F-4D97-AF65-F5344CB8AC3E}">
        <p14:creationId xmlns:p14="http://schemas.microsoft.com/office/powerpoint/2010/main" val="3886141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53C3C3B-C7A4-01C0-B2A8-289F7678D372}"/>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nb-NO" sz="3400">
                <a:solidFill>
                  <a:schemeClr val="tx1"/>
                </a:solidFill>
              </a:rPr>
              <a:t>1. Positive og negative samspillseffekter i lokalt og regionalt miljø- og klimaarbeid</a:t>
            </a:r>
          </a:p>
        </p:txBody>
      </p:sp>
      <p:sp>
        <p:nvSpPr>
          <p:cNvPr id="13" name="Freeform: Shape 1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Bilde 7" descr="Et bilde som inneholder himmel, utendørs, gress, utendørsobjekt&#10;&#10;Automatisk generert beskrivelse">
            <a:extLst>
              <a:ext uri="{FF2B5EF4-FFF2-40B4-BE49-F238E27FC236}">
                <a16:creationId xmlns:a16="http://schemas.microsoft.com/office/drawing/2014/main" id="{F9797E5F-E5D2-00E4-C6F3-B9A10360FD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7" name="Plassholder for lysbildenummer 6">
            <a:extLst>
              <a:ext uri="{FF2B5EF4-FFF2-40B4-BE49-F238E27FC236}">
                <a16:creationId xmlns:a16="http://schemas.microsoft.com/office/drawing/2014/main" id="{E68D2DA3-9932-3C8F-0A74-34B02D77CE33}"/>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7973F928-CFD2-6946-A870-75D4BACAEBF8}" type="slidenum">
              <a:rPr lang="en-US" sz="1500">
                <a:solidFill>
                  <a:srgbClr val="FFFFFF"/>
                </a:solidFill>
                <a:latin typeface="Calibri" panose="020F0502020204030204"/>
              </a:rPr>
              <a:pPr algn="ctr">
                <a:spcAft>
                  <a:spcPts val="600"/>
                </a:spcAft>
                <a:defRPr/>
              </a:pPr>
              <a:t>4</a:t>
            </a:fld>
            <a:endParaRPr lang="en-US" sz="1500">
              <a:solidFill>
                <a:srgbClr val="FFFFFF"/>
              </a:solidFill>
              <a:latin typeface="Calibri" panose="020F0502020204030204"/>
            </a:endParaRPr>
          </a:p>
        </p:txBody>
      </p:sp>
      <p:sp>
        <p:nvSpPr>
          <p:cNvPr id="9" name="TekstSylinder 8">
            <a:extLst>
              <a:ext uri="{FF2B5EF4-FFF2-40B4-BE49-F238E27FC236}">
                <a16:creationId xmlns:a16="http://schemas.microsoft.com/office/drawing/2014/main" id="{31779DB9-694F-42CB-B363-870152137D83}"/>
              </a:ext>
            </a:extLst>
          </p:cNvPr>
          <p:cNvSpPr txBox="1"/>
          <p:nvPr/>
        </p:nvSpPr>
        <p:spPr>
          <a:xfrm>
            <a:off x="150591" y="6443403"/>
            <a:ext cx="4024594" cy="246221"/>
          </a:xfrm>
          <a:prstGeom prst="rect">
            <a:avLst/>
          </a:prstGeom>
          <a:noFill/>
        </p:spPr>
        <p:txBody>
          <a:bodyPr wrap="square" rtlCol="0">
            <a:spAutoFit/>
          </a:bodyPr>
          <a:lstStyle/>
          <a:p>
            <a:pPr>
              <a:spcBef>
                <a:spcPts val="1414"/>
              </a:spcBef>
            </a:pPr>
            <a:r>
              <a:rPr lang="nb-NO" sz="1000" dirty="0"/>
              <a:t>Foto: </a:t>
            </a:r>
            <a:r>
              <a:rPr lang="nb-NO" sz="1000" dirty="0" err="1"/>
              <a:t>Danil</a:t>
            </a:r>
            <a:r>
              <a:rPr lang="nb-NO" sz="1000" dirty="0"/>
              <a:t> </a:t>
            </a:r>
            <a:r>
              <a:rPr lang="nb-NO" sz="1000" dirty="0" err="1"/>
              <a:t>Aksenov</a:t>
            </a:r>
            <a:r>
              <a:rPr lang="nb-NO" sz="1000" dirty="0"/>
              <a:t>/</a:t>
            </a:r>
            <a:r>
              <a:rPr lang="nb-NO" sz="1000" dirty="0" err="1"/>
              <a:t>Unsplash</a:t>
            </a:r>
            <a:endParaRPr lang="nb-NO" sz="1000" dirty="0"/>
          </a:p>
        </p:txBody>
      </p:sp>
    </p:spTree>
    <p:extLst>
      <p:ext uri="{BB962C8B-B14F-4D97-AF65-F5344CB8AC3E}">
        <p14:creationId xmlns:p14="http://schemas.microsoft.com/office/powerpoint/2010/main" val="315927236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1C9194-729E-2D55-EDAB-49A485279871}"/>
              </a:ext>
            </a:extLst>
          </p:cNvPr>
          <p:cNvSpPr>
            <a:spLocks noGrp="1"/>
          </p:cNvSpPr>
          <p:nvPr>
            <p:ph type="title"/>
          </p:nvPr>
        </p:nvSpPr>
        <p:spPr>
          <a:xfrm>
            <a:off x="838200" y="365125"/>
            <a:ext cx="10515600" cy="1325563"/>
          </a:xfrm>
        </p:spPr>
        <p:txBody>
          <a:bodyPr>
            <a:normAutofit/>
          </a:bodyPr>
          <a:lstStyle/>
          <a:p>
            <a:r>
              <a:rPr lang="nb-NO" sz="3600" dirty="0"/>
              <a:t>Tiltak mot natur- og klimakrisen må skje samtidig og i sammenheng</a:t>
            </a:r>
          </a:p>
        </p:txBody>
      </p:sp>
      <p:grpSp>
        <p:nvGrpSpPr>
          <p:cNvPr id="4" name="Gruppe 3">
            <a:extLst>
              <a:ext uri="{FF2B5EF4-FFF2-40B4-BE49-F238E27FC236}">
                <a16:creationId xmlns:a16="http://schemas.microsoft.com/office/drawing/2014/main" id="{13375B19-FAD3-5B59-6477-61EC315F037D}"/>
              </a:ext>
            </a:extLst>
          </p:cNvPr>
          <p:cNvGrpSpPr/>
          <p:nvPr/>
        </p:nvGrpSpPr>
        <p:grpSpPr>
          <a:xfrm>
            <a:off x="1328265" y="2558138"/>
            <a:ext cx="1745283" cy="1992892"/>
            <a:chOff x="1256428" y="2488433"/>
            <a:chExt cx="1987345" cy="2269296"/>
          </a:xfrm>
        </p:grpSpPr>
        <p:sp>
          <p:nvSpPr>
            <p:cNvPr id="6" name="Plassholder for innhold 2">
              <a:extLst>
                <a:ext uri="{FF2B5EF4-FFF2-40B4-BE49-F238E27FC236}">
                  <a16:creationId xmlns:a16="http://schemas.microsoft.com/office/drawing/2014/main" id="{9ADFF005-E970-D914-1360-62AD35B28C46}"/>
                </a:ext>
              </a:extLst>
            </p:cNvPr>
            <p:cNvSpPr txBox="1">
              <a:spLocks/>
            </p:cNvSpPr>
            <p:nvPr/>
          </p:nvSpPr>
          <p:spPr>
            <a:xfrm>
              <a:off x="1397582" y="4311338"/>
              <a:ext cx="1846191" cy="446391"/>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nb-NO" sz="1600" dirty="0"/>
                <a:t>Reduksjon av klimagassutslipp </a:t>
              </a:r>
            </a:p>
          </p:txBody>
        </p:sp>
        <p:pic>
          <p:nvPicPr>
            <p:cNvPr id="7" name="Bilde 6">
              <a:extLst>
                <a:ext uri="{FF2B5EF4-FFF2-40B4-BE49-F238E27FC236}">
                  <a16:creationId xmlns:a16="http://schemas.microsoft.com/office/drawing/2014/main" id="{52E6BA8B-0F15-CD1C-5E15-BC41E0D0A5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6428" y="2488433"/>
              <a:ext cx="1761249" cy="1792148"/>
            </a:xfrm>
            <a:prstGeom prst="rect">
              <a:avLst/>
            </a:prstGeom>
          </p:spPr>
        </p:pic>
      </p:grpSp>
      <p:grpSp>
        <p:nvGrpSpPr>
          <p:cNvPr id="5" name="Gruppe 4">
            <a:extLst>
              <a:ext uri="{FF2B5EF4-FFF2-40B4-BE49-F238E27FC236}">
                <a16:creationId xmlns:a16="http://schemas.microsoft.com/office/drawing/2014/main" id="{BEA902BE-7D2F-A4DC-D39E-14A1654C340D}"/>
              </a:ext>
            </a:extLst>
          </p:cNvPr>
          <p:cNvGrpSpPr/>
          <p:nvPr/>
        </p:nvGrpSpPr>
        <p:grpSpPr>
          <a:xfrm>
            <a:off x="3432050" y="2680203"/>
            <a:ext cx="2530877" cy="1788179"/>
            <a:chOff x="3308302" y="2621581"/>
            <a:chExt cx="2881897" cy="2036190"/>
          </a:xfrm>
        </p:grpSpPr>
        <p:sp>
          <p:nvSpPr>
            <p:cNvPr id="9" name="Plassholder for innhold 2">
              <a:extLst>
                <a:ext uri="{FF2B5EF4-FFF2-40B4-BE49-F238E27FC236}">
                  <a16:creationId xmlns:a16="http://schemas.microsoft.com/office/drawing/2014/main" id="{048D9C92-DA12-C4B1-1BE6-E44E3D0C2FB8}"/>
                </a:ext>
              </a:extLst>
            </p:cNvPr>
            <p:cNvSpPr txBox="1">
              <a:spLocks/>
            </p:cNvSpPr>
            <p:nvPr/>
          </p:nvSpPr>
          <p:spPr>
            <a:xfrm>
              <a:off x="3308302" y="4311338"/>
              <a:ext cx="2881897" cy="346433"/>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nb-NO" sz="1600" dirty="0"/>
                <a:t>Klimatilpasning</a:t>
              </a:r>
            </a:p>
            <a:p>
              <a:pPr marL="0" indent="0" algn="ctr">
                <a:lnSpc>
                  <a:spcPct val="100000"/>
                </a:lnSpc>
                <a:buNone/>
              </a:pPr>
              <a:endParaRPr lang="nb-NO" sz="1600" dirty="0"/>
            </a:p>
          </p:txBody>
        </p:sp>
        <p:pic>
          <p:nvPicPr>
            <p:cNvPr id="10" name="Bilde 9">
              <a:extLst>
                <a:ext uri="{FF2B5EF4-FFF2-40B4-BE49-F238E27FC236}">
                  <a16:creationId xmlns:a16="http://schemas.microsoft.com/office/drawing/2014/main" id="{CE018335-D730-880B-26A3-5423C8A583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1832" y="2621581"/>
              <a:ext cx="1614838" cy="1614838"/>
            </a:xfrm>
            <a:prstGeom prst="rect">
              <a:avLst/>
            </a:prstGeom>
          </p:spPr>
        </p:pic>
      </p:grpSp>
      <p:grpSp>
        <p:nvGrpSpPr>
          <p:cNvPr id="8" name="Gruppe 7">
            <a:extLst>
              <a:ext uri="{FF2B5EF4-FFF2-40B4-BE49-F238E27FC236}">
                <a16:creationId xmlns:a16="http://schemas.microsoft.com/office/drawing/2014/main" id="{55AC813F-44D9-E079-8C98-CF30C9CF0B07}"/>
              </a:ext>
            </a:extLst>
          </p:cNvPr>
          <p:cNvGrpSpPr/>
          <p:nvPr/>
        </p:nvGrpSpPr>
        <p:grpSpPr>
          <a:xfrm>
            <a:off x="6471805" y="2680203"/>
            <a:ext cx="1815553" cy="1904949"/>
            <a:chOff x="6025933" y="2816487"/>
            <a:chExt cx="2067361" cy="2169156"/>
          </a:xfrm>
        </p:grpSpPr>
        <p:sp>
          <p:nvSpPr>
            <p:cNvPr id="12" name="Plassholder for innhold 2">
              <a:extLst>
                <a:ext uri="{FF2B5EF4-FFF2-40B4-BE49-F238E27FC236}">
                  <a16:creationId xmlns:a16="http://schemas.microsoft.com/office/drawing/2014/main" id="{D2099CD7-9A7A-A1CA-B6A8-A9749EC59EEB}"/>
                </a:ext>
              </a:extLst>
            </p:cNvPr>
            <p:cNvSpPr txBox="1">
              <a:spLocks/>
            </p:cNvSpPr>
            <p:nvPr/>
          </p:nvSpPr>
          <p:spPr>
            <a:xfrm>
              <a:off x="6025933" y="4500397"/>
              <a:ext cx="2067361" cy="485246"/>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nb-NO" sz="1600" dirty="0"/>
                <a:t>Bevaring av </a:t>
              </a:r>
              <a:br>
                <a:rPr lang="nb-NO" sz="1600" dirty="0"/>
              </a:br>
              <a:r>
                <a:rPr lang="nb-NO" sz="1600" dirty="0"/>
                <a:t>biologisk mangfold</a:t>
              </a:r>
            </a:p>
          </p:txBody>
        </p:sp>
        <p:pic>
          <p:nvPicPr>
            <p:cNvPr id="13" name="Bilde 12" descr="Et bilde som inneholder bue&#10;&#10;Automatisk generert beskrivelse">
              <a:extLst>
                <a:ext uri="{FF2B5EF4-FFF2-40B4-BE49-F238E27FC236}">
                  <a16:creationId xmlns:a16="http://schemas.microsoft.com/office/drawing/2014/main" id="{4D3E3714-8B0F-D0BE-A5E0-397D06A99E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52195" y="2816487"/>
              <a:ext cx="1614838" cy="1614838"/>
            </a:xfrm>
            <a:prstGeom prst="rect">
              <a:avLst/>
            </a:prstGeom>
          </p:spPr>
        </p:pic>
      </p:grpSp>
      <p:grpSp>
        <p:nvGrpSpPr>
          <p:cNvPr id="11" name="Gruppe 10">
            <a:extLst>
              <a:ext uri="{FF2B5EF4-FFF2-40B4-BE49-F238E27FC236}">
                <a16:creationId xmlns:a16="http://schemas.microsoft.com/office/drawing/2014/main" id="{485E1C4D-B19C-D7FF-CBA6-D0E207E505D3}"/>
              </a:ext>
            </a:extLst>
          </p:cNvPr>
          <p:cNvGrpSpPr/>
          <p:nvPr/>
        </p:nvGrpSpPr>
        <p:grpSpPr>
          <a:xfrm>
            <a:off x="8924222" y="2714148"/>
            <a:ext cx="1815552" cy="1871004"/>
            <a:chOff x="9018416" y="2801379"/>
            <a:chExt cx="2067360" cy="2130502"/>
          </a:xfrm>
        </p:grpSpPr>
        <p:sp>
          <p:nvSpPr>
            <p:cNvPr id="15" name="Plassholder for innhold 2">
              <a:extLst>
                <a:ext uri="{FF2B5EF4-FFF2-40B4-BE49-F238E27FC236}">
                  <a16:creationId xmlns:a16="http://schemas.microsoft.com/office/drawing/2014/main" id="{5F9F6ED5-B959-1290-DB17-3EF9345E0787}"/>
                </a:ext>
              </a:extLst>
            </p:cNvPr>
            <p:cNvSpPr txBox="1">
              <a:spLocks/>
            </p:cNvSpPr>
            <p:nvPr/>
          </p:nvSpPr>
          <p:spPr>
            <a:xfrm>
              <a:off x="9018416" y="4413330"/>
              <a:ext cx="2067360" cy="518551"/>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nb-NO" sz="1600" dirty="0"/>
                <a:t>Energiomstilling</a:t>
              </a:r>
            </a:p>
          </p:txBody>
        </p:sp>
        <p:pic>
          <p:nvPicPr>
            <p:cNvPr id="16" name="Bilde 15">
              <a:extLst>
                <a:ext uri="{FF2B5EF4-FFF2-40B4-BE49-F238E27FC236}">
                  <a16:creationId xmlns:a16="http://schemas.microsoft.com/office/drawing/2014/main" id="{BA140509-1029-FEC8-82C9-3CE31CCB1C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6233" y="2801379"/>
              <a:ext cx="1391728" cy="1391726"/>
            </a:xfrm>
            <a:prstGeom prst="rect">
              <a:avLst/>
            </a:prstGeom>
          </p:spPr>
        </p:pic>
      </p:grpSp>
      <p:sp>
        <p:nvSpPr>
          <p:cNvPr id="18" name="Plassholder for lysbildenummer 17">
            <a:extLst>
              <a:ext uri="{FF2B5EF4-FFF2-40B4-BE49-F238E27FC236}">
                <a16:creationId xmlns:a16="http://schemas.microsoft.com/office/drawing/2014/main" id="{ECA6F677-A420-BA0F-D0BB-F7344999BDFF}"/>
              </a:ext>
            </a:extLst>
          </p:cNvPr>
          <p:cNvSpPr>
            <a:spLocks noGrp="1"/>
          </p:cNvSpPr>
          <p:nvPr>
            <p:ph type="sldNum" sz="quarter" idx="12"/>
          </p:nvPr>
        </p:nvSpPr>
        <p:spPr/>
        <p:txBody>
          <a:bodyPr/>
          <a:lstStyle/>
          <a:p>
            <a:fld id="{7973F928-CFD2-6946-A870-75D4BACAEBF8}" type="slidenum">
              <a:rPr lang="nb-NO" smtClean="0"/>
              <a:t>5</a:t>
            </a:fld>
            <a:endParaRPr lang="nb-NO"/>
          </a:p>
        </p:txBody>
      </p:sp>
    </p:spTree>
    <p:extLst>
      <p:ext uri="{BB962C8B-B14F-4D97-AF65-F5344CB8AC3E}">
        <p14:creationId xmlns:p14="http://schemas.microsoft.com/office/powerpoint/2010/main" val="130464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1C9194-729E-2D55-EDAB-49A485279871}"/>
              </a:ext>
            </a:extLst>
          </p:cNvPr>
          <p:cNvSpPr>
            <a:spLocks noGrp="1"/>
          </p:cNvSpPr>
          <p:nvPr>
            <p:ph type="title"/>
          </p:nvPr>
        </p:nvSpPr>
        <p:spPr>
          <a:xfrm>
            <a:off x="838200" y="365125"/>
            <a:ext cx="10515600" cy="1325563"/>
          </a:xfrm>
        </p:spPr>
        <p:txBody>
          <a:bodyPr>
            <a:normAutofit/>
          </a:bodyPr>
          <a:lstStyle/>
          <a:p>
            <a:r>
              <a:rPr lang="nb-NO" sz="3200" dirty="0"/>
              <a:t>Tiltak på ett område kan ha positive eller negative effekter for tiltak på andre områder</a:t>
            </a:r>
          </a:p>
        </p:txBody>
      </p:sp>
      <p:grpSp>
        <p:nvGrpSpPr>
          <p:cNvPr id="24" name="Gruppe 23">
            <a:extLst>
              <a:ext uri="{FF2B5EF4-FFF2-40B4-BE49-F238E27FC236}">
                <a16:creationId xmlns:a16="http://schemas.microsoft.com/office/drawing/2014/main" id="{9B951CB4-CD20-0D22-6559-4C339E8E775F}"/>
              </a:ext>
            </a:extLst>
          </p:cNvPr>
          <p:cNvGrpSpPr/>
          <p:nvPr/>
        </p:nvGrpSpPr>
        <p:grpSpPr>
          <a:xfrm>
            <a:off x="6896804" y="2551484"/>
            <a:ext cx="1006475" cy="625477"/>
            <a:chOff x="6896804" y="2551484"/>
            <a:chExt cx="1006475" cy="625477"/>
          </a:xfrm>
        </p:grpSpPr>
        <p:cxnSp>
          <p:nvCxnSpPr>
            <p:cNvPr id="21" name="Google Shape;373;p35">
              <a:extLst>
                <a:ext uri="{FF2B5EF4-FFF2-40B4-BE49-F238E27FC236}">
                  <a16:creationId xmlns:a16="http://schemas.microsoft.com/office/drawing/2014/main" id="{70985D80-AA2A-F823-1B7A-0985FD08FB77}"/>
                </a:ext>
              </a:extLst>
            </p:cNvPr>
            <p:cNvCxnSpPr/>
            <p:nvPr/>
          </p:nvCxnSpPr>
          <p:spPr>
            <a:xfrm rot="10800000">
              <a:off x="6961679" y="2551484"/>
              <a:ext cx="941600" cy="543600"/>
            </a:xfrm>
            <a:prstGeom prst="curvedConnector3">
              <a:avLst>
                <a:gd name="adj1" fmla="val 50000"/>
              </a:avLst>
            </a:prstGeom>
            <a:noFill/>
            <a:ln w="28575" cap="flat" cmpd="sng">
              <a:solidFill>
                <a:srgbClr val="AED2A4"/>
              </a:solidFill>
              <a:prstDash val="solid"/>
              <a:round/>
              <a:headEnd type="triangle" w="med" len="med"/>
              <a:tailEnd type="triangle" w="med" len="med"/>
            </a:ln>
          </p:spPr>
        </p:cxnSp>
        <p:cxnSp>
          <p:nvCxnSpPr>
            <p:cNvPr id="26" name="Google Shape;373;p35">
              <a:extLst>
                <a:ext uri="{FF2B5EF4-FFF2-40B4-BE49-F238E27FC236}">
                  <a16:creationId xmlns:a16="http://schemas.microsoft.com/office/drawing/2014/main" id="{CE534DA5-5228-0E16-8D5C-699598DF27DC}"/>
                </a:ext>
              </a:extLst>
            </p:cNvPr>
            <p:cNvCxnSpPr/>
            <p:nvPr/>
          </p:nvCxnSpPr>
          <p:spPr>
            <a:xfrm rot="10800000">
              <a:off x="6896804" y="2633361"/>
              <a:ext cx="941600" cy="543600"/>
            </a:xfrm>
            <a:prstGeom prst="curvedConnector3">
              <a:avLst>
                <a:gd name="adj1" fmla="val 50000"/>
              </a:avLst>
            </a:prstGeom>
            <a:noFill/>
            <a:ln w="28575" cap="flat" cmpd="sng">
              <a:solidFill>
                <a:srgbClr val="E68E85"/>
              </a:solidFill>
              <a:prstDash val="solid"/>
              <a:round/>
              <a:headEnd type="triangle" w="med" len="med"/>
              <a:tailEnd type="triangle" w="med" len="med"/>
            </a:ln>
          </p:spPr>
        </p:cxnSp>
      </p:grpSp>
      <p:grpSp>
        <p:nvGrpSpPr>
          <p:cNvPr id="25" name="Gruppe 24">
            <a:extLst>
              <a:ext uri="{FF2B5EF4-FFF2-40B4-BE49-F238E27FC236}">
                <a16:creationId xmlns:a16="http://schemas.microsoft.com/office/drawing/2014/main" id="{5B7D5EE8-DA52-F243-0511-F2A02E7978AD}"/>
              </a:ext>
            </a:extLst>
          </p:cNvPr>
          <p:cNvGrpSpPr/>
          <p:nvPr/>
        </p:nvGrpSpPr>
        <p:grpSpPr>
          <a:xfrm>
            <a:off x="6856004" y="5135077"/>
            <a:ext cx="1060268" cy="793405"/>
            <a:chOff x="6856004" y="5135077"/>
            <a:chExt cx="1060268" cy="793405"/>
          </a:xfrm>
        </p:grpSpPr>
        <p:cxnSp>
          <p:nvCxnSpPr>
            <p:cNvPr id="20" name="Google Shape;372;p35">
              <a:extLst>
                <a:ext uri="{FF2B5EF4-FFF2-40B4-BE49-F238E27FC236}">
                  <a16:creationId xmlns:a16="http://schemas.microsoft.com/office/drawing/2014/main" id="{3C5EB195-88E7-9988-9C7A-B5E1BB3D3123}"/>
                </a:ext>
              </a:extLst>
            </p:cNvPr>
            <p:cNvCxnSpPr/>
            <p:nvPr/>
          </p:nvCxnSpPr>
          <p:spPr>
            <a:xfrm flipH="1">
              <a:off x="6933872" y="5187682"/>
              <a:ext cx="982400" cy="740800"/>
            </a:xfrm>
            <a:prstGeom prst="curvedConnector3">
              <a:avLst>
                <a:gd name="adj1" fmla="val 50000"/>
              </a:avLst>
            </a:prstGeom>
            <a:noFill/>
            <a:ln w="28575" cap="flat" cmpd="sng">
              <a:solidFill>
                <a:srgbClr val="AED2A4"/>
              </a:solidFill>
              <a:prstDash val="solid"/>
              <a:round/>
              <a:headEnd type="triangle" w="med" len="med"/>
              <a:tailEnd type="triangle" w="med" len="med"/>
            </a:ln>
          </p:spPr>
        </p:cxnSp>
        <p:cxnSp>
          <p:nvCxnSpPr>
            <p:cNvPr id="27" name="Google Shape;372;p35">
              <a:extLst>
                <a:ext uri="{FF2B5EF4-FFF2-40B4-BE49-F238E27FC236}">
                  <a16:creationId xmlns:a16="http://schemas.microsoft.com/office/drawing/2014/main" id="{FC0B5B2B-0D3F-649B-25BE-1DA697BA6D4F}"/>
                </a:ext>
              </a:extLst>
            </p:cNvPr>
            <p:cNvCxnSpPr/>
            <p:nvPr/>
          </p:nvCxnSpPr>
          <p:spPr>
            <a:xfrm flipH="1">
              <a:off x="6856004" y="5135077"/>
              <a:ext cx="982400" cy="740800"/>
            </a:xfrm>
            <a:prstGeom prst="curvedConnector3">
              <a:avLst>
                <a:gd name="adj1" fmla="val 50000"/>
              </a:avLst>
            </a:prstGeom>
            <a:noFill/>
            <a:ln w="28575" cap="flat" cmpd="sng">
              <a:solidFill>
                <a:srgbClr val="E68E85"/>
              </a:solidFill>
              <a:prstDash val="solid"/>
              <a:round/>
              <a:headEnd type="triangle" w="med" len="med"/>
              <a:tailEnd type="triangle" w="med" len="med"/>
            </a:ln>
          </p:spPr>
        </p:cxnSp>
      </p:grpSp>
      <p:grpSp>
        <p:nvGrpSpPr>
          <p:cNvPr id="32" name="Gruppe 31">
            <a:extLst>
              <a:ext uri="{FF2B5EF4-FFF2-40B4-BE49-F238E27FC236}">
                <a16:creationId xmlns:a16="http://schemas.microsoft.com/office/drawing/2014/main" id="{2861A6EB-39F8-2936-5400-106436E8ED8C}"/>
              </a:ext>
            </a:extLst>
          </p:cNvPr>
          <p:cNvGrpSpPr/>
          <p:nvPr/>
        </p:nvGrpSpPr>
        <p:grpSpPr>
          <a:xfrm>
            <a:off x="4297378" y="2592161"/>
            <a:ext cx="911063" cy="646479"/>
            <a:chOff x="4297378" y="2592161"/>
            <a:chExt cx="911063" cy="646479"/>
          </a:xfrm>
        </p:grpSpPr>
        <p:cxnSp>
          <p:nvCxnSpPr>
            <p:cNvPr id="18" name="Google Shape;370;p35">
              <a:extLst>
                <a:ext uri="{FF2B5EF4-FFF2-40B4-BE49-F238E27FC236}">
                  <a16:creationId xmlns:a16="http://schemas.microsoft.com/office/drawing/2014/main" id="{29C8975D-5A85-810C-2C44-ACA7E8BDE91B}"/>
                </a:ext>
              </a:extLst>
            </p:cNvPr>
            <p:cNvCxnSpPr/>
            <p:nvPr/>
          </p:nvCxnSpPr>
          <p:spPr>
            <a:xfrm rot="10800000" flipH="1">
              <a:off x="4297378" y="2592161"/>
              <a:ext cx="832800" cy="584800"/>
            </a:xfrm>
            <a:prstGeom prst="curvedConnector3">
              <a:avLst>
                <a:gd name="adj1" fmla="val 50000"/>
              </a:avLst>
            </a:prstGeom>
            <a:noFill/>
            <a:ln w="28575" cap="flat" cmpd="sng">
              <a:solidFill>
                <a:srgbClr val="AED2A4"/>
              </a:solidFill>
              <a:prstDash val="solid"/>
              <a:round/>
              <a:headEnd type="triangle" w="med" len="med"/>
              <a:tailEnd type="triangle" w="med" len="med"/>
            </a:ln>
          </p:spPr>
        </p:cxnSp>
        <p:cxnSp>
          <p:nvCxnSpPr>
            <p:cNvPr id="28" name="Google Shape;370;p35">
              <a:extLst>
                <a:ext uri="{FF2B5EF4-FFF2-40B4-BE49-F238E27FC236}">
                  <a16:creationId xmlns:a16="http://schemas.microsoft.com/office/drawing/2014/main" id="{79F06F3E-7EE5-CFA2-FBE2-76E12DB1DED6}"/>
                </a:ext>
              </a:extLst>
            </p:cNvPr>
            <p:cNvCxnSpPr/>
            <p:nvPr/>
          </p:nvCxnSpPr>
          <p:spPr>
            <a:xfrm rot="10800000" flipH="1">
              <a:off x="4375641" y="2653840"/>
              <a:ext cx="832800" cy="584800"/>
            </a:xfrm>
            <a:prstGeom prst="curvedConnector3">
              <a:avLst>
                <a:gd name="adj1" fmla="val 50000"/>
              </a:avLst>
            </a:prstGeom>
            <a:noFill/>
            <a:ln w="28575" cap="flat" cmpd="sng">
              <a:solidFill>
                <a:srgbClr val="E68E85"/>
              </a:solidFill>
              <a:prstDash val="solid"/>
              <a:round/>
              <a:headEnd type="triangle" w="med" len="med"/>
              <a:tailEnd type="triangle" w="med" len="med"/>
            </a:ln>
          </p:spPr>
        </p:cxnSp>
      </p:grpSp>
      <p:grpSp>
        <p:nvGrpSpPr>
          <p:cNvPr id="34" name="Gruppe 33">
            <a:extLst>
              <a:ext uri="{FF2B5EF4-FFF2-40B4-BE49-F238E27FC236}">
                <a16:creationId xmlns:a16="http://schemas.microsoft.com/office/drawing/2014/main" id="{87A1075C-A67B-BE00-FA7E-8DE5E7F85A5B}"/>
              </a:ext>
            </a:extLst>
          </p:cNvPr>
          <p:cNvGrpSpPr/>
          <p:nvPr/>
        </p:nvGrpSpPr>
        <p:grpSpPr>
          <a:xfrm>
            <a:off x="4483100" y="3978077"/>
            <a:ext cx="3086100" cy="86150"/>
            <a:chOff x="4483100" y="3978077"/>
            <a:chExt cx="3086100" cy="86150"/>
          </a:xfrm>
        </p:grpSpPr>
        <p:cxnSp>
          <p:nvCxnSpPr>
            <p:cNvPr id="14" name="Google Shape;368;p35">
              <a:extLst>
                <a:ext uri="{FF2B5EF4-FFF2-40B4-BE49-F238E27FC236}">
                  <a16:creationId xmlns:a16="http://schemas.microsoft.com/office/drawing/2014/main" id="{16A4F19C-6C7B-7064-A3C8-860742E8A15C}"/>
                </a:ext>
              </a:extLst>
            </p:cNvPr>
            <p:cNvCxnSpPr>
              <a:cxnSpLocks/>
            </p:cNvCxnSpPr>
            <p:nvPr/>
          </p:nvCxnSpPr>
          <p:spPr>
            <a:xfrm>
              <a:off x="4483100" y="3978077"/>
              <a:ext cx="3086100" cy="0"/>
            </a:xfrm>
            <a:prstGeom prst="straightConnector1">
              <a:avLst/>
            </a:prstGeom>
            <a:noFill/>
            <a:ln w="28575" cap="flat" cmpd="sng">
              <a:solidFill>
                <a:srgbClr val="AED2A4"/>
              </a:solidFill>
              <a:prstDash val="solid"/>
              <a:round/>
              <a:headEnd type="triangle" w="med" len="med"/>
              <a:tailEnd type="triangle" w="med" len="med"/>
            </a:ln>
          </p:spPr>
        </p:cxnSp>
        <p:cxnSp>
          <p:nvCxnSpPr>
            <p:cNvPr id="30" name="Google Shape;368;p35">
              <a:extLst>
                <a:ext uri="{FF2B5EF4-FFF2-40B4-BE49-F238E27FC236}">
                  <a16:creationId xmlns:a16="http://schemas.microsoft.com/office/drawing/2014/main" id="{20FED42F-FF13-0A3A-F0EE-2CE371776642}"/>
                </a:ext>
              </a:extLst>
            </p:cNvPr>
            <p:cNvCxnSpPr>
              <a:cxnSpLocks/>
            </p:cNvCxnSpPr>
            <p:nvPr/>
          </p:nvCxnSpPr>
          <p:spPr>
            <a:xfrm>
              <a:off x="4483100" y="4064227"/>
              <a:ext cx="3086100" cy="0"/>
            </a:xfrm>
            <a:prstGeom prst="straightConnector1">
              <a:avLst/>
            </a:prstGeom>
            <a:noFill/>
            <a:ln w="28575" cap="flat" cmpd="sng">
              <a:solidFill>
                <a:srgbClr val="E68E85"/>
              </a:solidFill>
              <a:prstDash val="solid"/>
              <a:round/>
              <a:headEnd type="triangle" w="med" len="med"/>
              <a:tailEnd type="triangle" w="med" len="med"/>
            </a:ln>
          </p:spPr>
        </p:cxnSp>
      </p:grpSp>
      <p:grpSp>
        <p:nvGrpSpPr>
          <p:cNvPr id="33" name="Gruppe 32">
            <a:extLst>
              <a:ext uri="{FF2B5EF4-FFF2-40B4-BE49-F238E27FC236}">
                <a16:creationId xmlns:a16="http://schemas.microsoft.com/office/drawing/2014/main" id="{42E5244B-354E-55C3-806D-D9FB428335AB}"/>
              </a:ext>
            </a:extLst>
          </p:cNvPr>
          <p:cNvGrpSpPr/>
          <p:nvPr/>
        </p:nvGrpSpPr>
        <p:grpSpPr>
          <a:xfrm>
            <a:off x="6019800" y="3095084"/>
            <a:ext cx="82644" cy="1928392"/>
            <a:chOff x="6019800" y="3095084"/>
            <a:chExt cx="82644" cy="1928392"/>
          </a:xfrm>
        </p:grpSpPr>
        <p:cxnSp>
          <p:nvCxnSpPr>
            <p:cNvPr id="17" name="Google Shape;369;p35">
              <a:extLst>
                <a:ext uri="{FF2B5EF4-FFF2-40B4-BE49-F238E27FC236}">
                  <a16:creationId xmlns:a16="http://schemas.microsoft.com/office/drawing/2014/main" id="{2BF1C021-C387-998A-B351-E2515A917738}"/>
                </a:ext>
              </a:extLst>
            </p:cNvPr>
            <p:cNvCxnSpPr>
              <a:cxnSpLocks/>
            </p:cNvCxnSpPr>
            <p:nvPr/>
          </p:nvCxnSpPr>
          <p:spPr>
            <a:xfrm flipV="1">
              <a:off x="6102444" y="3095084"/>
              <a:ext cx="0" cy="1928392"/>
            </a:xfrm>
            <a:prstGeom prst="straightConnector1">
              <a:avLst/>
            </a:prstGeom>
            <a:noFill/>
            <a:ln w="28575" cap="flat" cmpd="sng">
              <a:solidFill>
                <a:srgbClr val="AED2A4"/>
              </a:solidFill>
              <a:prstDash val="solid"/>
              <a:round/>
              <a:headEnd type="triangle" w="med" len="med"/>
              <a:tailEnd type="triangle" w="med" len="med"/>
            </a:ln>
          </p:spPr>
        </p:cxnSp>
        <p:cxnSp>
          <p:nvCxnSpPr>
            <p:cNvPr id="31" name="Google Shape;369;p35">
              <a:extLst>
                <a:ext uri="{FF2B5EF4-FFF2-40B4-BE49-F238E27FC236}">
                  <a16:creationId xmlns:a16="http://schemas.microsoft.com/office/drawing/2014/main" id="{C584ABCE-A28C-F708-7F25-DB80CD845315}"/>
                </a:ext>
              </a:extLst>
            </p:cNvPr>
            <p:cNvCxnSpPr>
              <a:cxnSpLocks/>
            </p:cNvCxnSpPr>
            <p:nvPr/>
          </p:nvCxnSpPr>
          <p:spPr>
            <a:xfrm flipV="1">
              <a:off x="6019800" y="3095084"/>
              <a:ext cx="0" cy="1928392"/>
            </a:xfrm>
            <a:prstGeom prst="straightConnector1">
              <a:avLst/>
            </a:prstGeom>
            <a:noFill/>
            <a:ln w="28575" cap="flat" cmpd="sng">
              <a:solidFill>
                <a:srgbClr val="E68E85"/>
              </a:solidFill>
              <a:prstDash val="solid"/>
              <a:round/>
              <a:headEnd type="triangle" w="med" len="med"/>
              <a:tailEnd type="triangle" w="med" len="med"/>
            </a:ln>
          </p:spPr>
        </p:cxnSp>
      </p:grpSp>
      <p:grpSp>
        <p:nvGrpSpPr>
          <p:cNvPr id="29" name="Gruppe 28">
            <a:extLst>
              <a:ext uri="{FF2B5EF4-FFF2-40B4-BE49-F238E27FC236}">
                <a16:creationId xmlns:a16="http://schemas.microsoft.com/office/drawing/2014/main" id="{B766490E-AD9F-1695-15BF-281B0B50FD52}"/>
              </a:ext>
            </a:extLst>
          </p:cNvPr>
          <p:cNvGrpSpPr/>
          <p:nvPr/>
        </p:nvGrpSpPr>
        <p:grpSpPr>
          <a:xfrm>
            <a:off x="4132705" y="5099070"/>
            <a:ext cx="997473" cy="617798"/>
            <a:chOff x="4132705" y="5099070"/>
            <a:chExt cx="997473" cy="617798"/>
          </a:xfrm>
        </p:grpSpPr>
        <p:cxnSp>
          <p:nvCxnSpPr>
            <p:cNvPr id="36" name="Google Shape;371;p35">
              <a:extLst>
                <a:ext uri="{FF2B5EF4-FFF2-40B4-BE49-F238E27FC236}">
                  <a16:creationId xmlns:a16="http://schemas.microsoft.com/office/drawing/2014/main" id="{F379FA3D-E9DB-8FD4-9312-A3651C3B2ACA}"/>
                </a:ext>
              </a:extLst>
            </p:cNvPr>
            <p:cNvCxnSpPr/>
            <p:nvPr/>
          </p:nvCxnSpPr>
          <p:spPr>
            <a:xfrm rot="10800000">
              <a:off x="4132705" y="5173268"/>
              <a:ext cx="941600" cy="543600"/>
            </a:xfrm>
            <a:prstGeom prst="curvedConnector3">
              <a:avLst>
                <a:gd name="adj1" fmla="val 50000"/>
              </a:avLst>
            </a:prstGeom>
            <a:noFill/>
            <a:ln w="28575" cap="flat" cmpd="sng">
              <a:solidFill>
                <a:srgbClr val="AED2A4"/>
              </a:solidFill>
              <a:prstDash val="solid"/>
              <a:round/>
              <a:headEnd type="triangle" w="med" len="med"/>
              <a:tailEnd type="triangle" w="med" len="med"/>
            </a:ln>
          </p:spPr>
        </p:cxnSp>
        <p:cxnSp>
          <p:nvCxnSpPr>
            <p:cNvPr id="37" name="Google Shape;371;p35">
              <a:extLst>
                <a:ext uri="{FF2B5EF4-FFF2-40B4-BE49-F238E27FC236}">
                  <a16:creationId xmlns:a16="http://schemas.microsoft.com/office/drawing/2014/main" id="{621910A7-660F-06EF-D33E-FAA572724F7C}"/>
                </a:ext>
              </a:extLst>
            </p:cNvPr>
            <p:cNvCxnSpPr/>
            <p:nvPr/>
          </p:nvCxnSpPr>
          <p:spPr>
            <a:xfrm rot="10800000">
              <a:off x="4188578" y="5099070"/>
              <a:ext cx="941600" cy="543600"/>
            </a:xfrm>
            <a:prstGeom prst="curvedConnector3">
              <a:avLst>
                <a:gd name="adj1" fmla="val 50000"/>
              </a:avLst>
            </a:prstGeom>
            <a:noFill/>
            <a:ln w="28575" cap="flat" cmpd="sng">
              <a:solidFill>
                <a:srgbClr val="E68E85"/>
              </a:solidFill>
              <a:prstDash val="solid"/>
              <a:round/>
              <a:headEnd type="triangle" w="med" len="med"/>
              <a:tailEnd type="triangle" w="med" len="med"/>
            </a:ln>
          </p:spPr>
        </p:cxnSp>
      </p:grpSp>
      <p:grpSp>
        <p:nvGrpSpPr>
          <p:cNvPr id="8" name="Gruppe 7">
            <a:extLst>
              <a:ext uri="{FF2B5EF4-FFF2-40B4-BE49-F238E27FC236}">
                <a16:creationId xmlns:a16="http://schemas.microsoft.com/office/drawing/2014/main" id="{2BBBCA8A-C022-B63F-2AFD-23870AF5DCE5}"/>
              </a:ext>
            </a:extLst>
          </p:cNvPr>
          <p:cNvGrpSpPr/>
          <p:nvPr/>
        </p:nvGrpSpPr>
        <p:grpSpPr>
          <a:xfrm>
            <a:off x="5335294" y="1382179"/>
            <a:ext cx="1648267" cy="1475517"/>
            <a:chOff x="5335294" y="1382179"/>
            <a:chExt cx="1648267" cy="1475517"/>
          </a:xfrm>
        </p:grpSpPr>
        <p:sp>
          <p:nvSpPr>
            <p:cNvPr id="41" name="Plassholder for innhold 2">
              <a:extLst>
                <a:ext uri="{FF2B5EF4-FFF2-40B4-BE49-F238E27FC236}">
                  <a16:creationId xmlns:a16="http://schemas.microsoft.com/office/drawing/2014/main" id="{726C3E61-9A2B-DF3D-4C8C-78EEC997FE1E}"/>
                </a:ext>
              </a:extLst>
            </p:cNvPr>
            <p:cNvSpPr txBox="1">
              <a:spLocks/>
            </p:cNvSpPr>
            <p:nvPr/>
          </p:nvSpPr>
          <p:spPr>
            <a:xfrm>
              <a:off x="5335294" y="2570260"/>
              <a:ext cx="1648267" cy="287436"/>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nb-NO" sz="1400" dirty="0"/>
                <a:t>Tiltak for reduksjon av klimagassutslipp </a:t>
              </a:r>
            </a:p>
          </p:txBody>
        </p:sp>
        <p:pic>
          <p:nvPicPr>
            <p:cNvPr id="42" name="Bilde 41">
              <a:extLst>
                <a:ext uri="{FF2B5EF4-FFF2-40B4-BE49-F238E27FC236}">
                  <a16:creationId xmlns:a16="http://schemas.microsoft.com/office/drawing/2014/main" id="{04FDF4DC-C9B8-34A5-6132-CD4A71DD5C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1619" y="1382179"/>
              <a:ext cx="1137546" cy="1157503"/>
            </a:xfrm>
            <a:prstGeom prst="rect">
              <a:avLst/>
            </a:prstGeom>
          </p:spPr>
        </p:pic>
      </p:grpSp>
      <p:grpSp>
        <p:nvGrpSpPr>
          <p:cNvPr id="9" name="Gruppe 8">
            <a:extLst>
              <a:ext uri="{FF2B5EF4-FFF2-40B4-BE49-F238E27FC236}">
                <a16:creationId xmlns:a16="http://schemas.microsoft.com/office/drawing/2014/main" id="{725D4F88-CEB9-F1B8-5AB4-255DA25B648A}"/>
              </a:ext>
            </a:extLst>
          </p:cNvPr>
          <p:cNvGrpSpPr/>
          <p:nvPr/>
        </p:nvGrpSpPr>
        <p:grpSpPr>
          <a:xfrm>
            <a:off x="7367604" y="3326161"/>
            <a:ext cx="1861344" cy="1380020"/>
            <a:chOff x="7367604" y="3326161"/>
            <a:chExt cx="1861344" cy="1380020"/>
          </a:xfrm>
        </p:grpSpPr>
        <p:sp>
          <p:nvSpPr>
            <p:cNvPr id="44" name="Plassholder for innhold 2">
              <a:extLst>
                <a:ext uri="{FF2B5EF4-FFF2-40B4-BE49-F238E27FC236}">
                  <a16:creationId xmlns:a16="http://schemas.microsoft.com/office/drawing/2014/main" id="{94B01066-D558-79D6-5087-7CDA1F487CF1}"/>
                </a:ext>
              </a:extLst>
            </p:cNvPr>
            <p:cNvSpPr txBox="1">
              <a:spLocks/>
            </p:cNvSpPr>
            <p:nvPr/>
          </p:nvSpPr>
          <p:spPr>
            <a:xfrm>
              <a:off x="7367604" y="4482429"/>
              <a:ext cx="1861344" cy="223752"/>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nb-NO" sz="1400" dirty="0"/>
                <a:t>Tiltak for klimatilpasning</a:t>
              </a:r>
            </a:p>
            <a:p>
              <a:pPr marL="0" indent="0" algn="ctr">
                <a:lnSpc>
                  <a:spcPct val="100000"/>
                </a:lnSpc>
                <a:buNone/>
              </a:pPr>
              <a:endParaRPr lang="nb-NO" sz="1400" dirty="0"/>
            </a:p>
          </p:txBody>
        </p:sp>
        <p:pic>
          <p:nvPicPr>
            <p:cNvPr id="45" name="Bilde 44">
              <a:extLst>
                <a:ext uri="{FF2B5EF4-FFF2-40B4-BE49-F238E27FC236}">
                  <a16:creationId xmlns:a16="http://schemas.microsoft.com/office/drawing/2014/main" id="{182A545F-2B5D-75AA-2B6A-C808F84E70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1377" y="3326161"/>
              <a:ext cx="1042983" cy="1042983"/>
            </a:xfrm>
            <a:prstGeom prst="rect">
              <a:avLst/>
            </a:prstGeom>
          </p:spPr>
        </p:pic>
      </p:grpSp>
      <p:grpSp>
        <p:nvGrpSpPr>
          <p:cNvPr id="10" name="Gruppe 9">
            <a:extLst>
              <a:ext uri="{FF2B5EF4-FFF2-40B4-BE49-F238E27FC236}">
                <a16:creationId xmlns:a16="http://schemas.microsoft.com/office/drawing/2014/main" id="{F6BFFB11-797F-FAC3-601E-3F171E6F4B5F}"/>
              </a:ext>
            </a:extLst>
          </p:cNvPr>
          <p:cNvGrpSpPr/>
          <p:nvPr/>
        </p:nvGrpSpPr>
        <p:grpSpPr>
          <a:xfrm>
            <a:off x="5307411" y="5023476"/>
            <a:ext cx="1725826" cy="1710194"/>
            <a:chOff x="5307411" y="5023476"/>
            <a:chExt cx="1725826" cy="1710194"/>
          </a:xfrm>
        </p:grpSpPr>
        <p:sp>
          <p:nvSpPr>
            <p:cNvPr id="47" name="Plassholder for innhold 2">
              <a:extLst>
                <a:ext uri="{FF2B5EF4-FFF2-40B4-BE49-F238E27FC236}">
                  <a16:creationId xmlns:a16="http://schemas.microsoft.com/office/drawing/2014/main" id="{863D0341-FBAA-717D-00D5-36E27A2D31C8}"/>
                </a:ext>
              </a:extLst>
            </p:cNvPr>
            <p:cNvSpPr txBox="1">
              <a:spLocks/>
            </p:cNvSpPr>
            <p:nvPr/>
          </p:nvSpPr>
          <p:spPr>
            <a:xfrm>
              <a:off x="5307411" y="5992881"/>
              <a:ext cx="1725826" cy="740789"/>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nb-NO" sz="1400" dirty="0"/>
                <a:t>Tiltak for bevaring av biologisk mangfold</a:t>
              </a:r>
            </a:p>
          </p:txBody>
        </p:sp>
        <p:pic>
          <p:nvPicPr>
            <p:cNvPr id="48" name="Bilde 47" descr="Et bilde som inneholder bue&#10;&#10;Automatisk generert beskrivelse">
              <a:extLst>
                <a:ext uri="{FF2B5EF4-FFF2-40B4-BE49-F238E27FC236}">
                  <a16:creationId xmlns:a16="http://schemas.microsoft.com/office/drawing/2014/main" id="{C64C4052-43E7-8469-D2B0-FA98C587A8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02614" y="5023476"/>
              <a:ext cx="1042983" cy="1042983"/>
            </a:xfrm>
            <a:prstGeom prst="rect">
              <a:avLst/>
            </a:prstGeom>
          </p:spPr>
        </p:pic>
      </p:grpSp>
      <p:grpSp>
        <p:nvGrpSpPr>
          <p:cNvPr id="11" name="Gruppe 10">
            <a:extLst>
              <a:ext uri="{FF2B5EF4-FFF2-40B4-BE49-F238E27FC236}">
                <a16:creationId xmlns:a16="http://schemas.microsoft.com/office/drawing/2014/main" id="{63F9661D-5998-5B9D-E0C2-E3EEC1496899}"/>
              </a:ext>
            </a:extLst>
          </p:cNvPr>
          <p:cNvGrpSpPr/>
          <p:nvPr/>
        </p:nvGrpSpPr>
        <p:grpSpPr>
          <a:xfrm>
            <a:off x="3062704" y="3423269"/>
            <a:ext cx="1570465" cy="1559142"/>
            <a:chOff x="3062704" y="3423269"/>
            <a:chExt cx="1570465" cy="1559142"/>
          </a:xfrm>
        </p:grpSpPr>
        <p:sp>
          <p:nvSpPr>
            <p:cNvPr id="50" name="Plassholder for innhold 2">
              <a:extLst>
                <a:ext uri="{FF2B5EF4-FFF2-40B4-BE49-F238E27FC236}">
                  <a16:creationId xmlns:a16="http://schemas.microsoft.com/office/drawing/2014/main" id="{E19BB9F3-CA9A-EA4C-B79A-5FCB9E81AB48}"/>
                </a:ext>
              </a:extLst>
            </p:cNvPr>
            <p:cNvSpPr txBox="1">
              <a:spLocks/>
            </p:cNvSpPr>
            <p:nvPr/>
          </p:nvSpPr>
          <p:spPr>
            <a:xfrm>
              <a:off x="3062704" y="4438810"/>
              <a:ext cx="1570465" cy="543601"/>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nb-NO" sz="1400" dirty="0"/>
                <a:t>Tiltak for energiomstilling</a:t>
              </a:r>
            </a:p>
          </p:txBody>
        </p:sp>
        <p:pic>
          <p:nvPicPr>
            <p:cNvPr id="51" name="Bilde 50">
              <a:extLst>
                <a:ext uri="{FF2B5EF4-FFF2-40B4-BE49-F238E27FC236}">
                  <a16:creationId xmlns:a16="http://schemas.microsoft.com/office/drawing/2014/main" id="{5A808420-2B1C-180E-A674-EA53C80485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98496" y="3423269"/>
              <a:ext cx="898882" cy="898882"/>
            </a:xfrm>
            <a:prstGeom prst="rect">
              <a:avLst/>
            </a:prstGeom>
          </p:spPr>
        </p:pic>
      </p:grpSp>
      <p:sp>
        <p:nvSpPr>
          <p:cNvPr id="3" name="TekstSylinder 2">
            <a:extLst>
              <a:ext uri="{FF2B5EF4-FFF2-40B4-BE49-F238E27FC236}">
                <a16:creationId xmlns:a16="http://schemas.microsoft.com/office/drawing/2014/main" id="{E84C0DB1-5893-4DCA-6876-BF52345CB537}"/>
              </a:ext>
            </a:extLst>
          </p:cNvPr>
          <p:cNvSpPr txBox="1"/>
          <p:nvPr/>
        </p:nvSpPr>
        <p:spPr>
          <a:xfrm>
            <a:off x="5208450" y="3835176"/>
            <a:ext cx="1824788" cy="369332"/>
          </a:xfrm>
          <a:prstGeom prst="rect">
            <a:avLst/>
          </a:prstGeom>
          <a:solidFill>
            <a:srgbClr val="1F3867"/>
          </a:solidFill>
        </p:spPr>
        <p:txBody>
          <a:bodyPr wrap="square" rtlCol="0">
            <a:spAutoFit/>
          </a:bodyPr>
          <a:lstStyle/>
          <a:p>
            <a:pPr algn="ctr"/>
            <a:r>
              <a:rPr lang="nb-NO" b="1" i="1" dirty="0">
                <a:solidFill>
                  <a:schemeClr val="bg1"/>
                </a:solidFill>
              </a:rPr>
              <a:t>Samspillseffekter</a:t>
            </a:r>
          </a:p>
        </p:txBody>
      </p:sp>
      <p:sp>
        <p:nvSpPr>
          <p:cNvPr id="22" name="Plassholder for lysbildenummer 21">
            <a:extLst>
              <a:ext uri="{FF2B5EF4-FFF2-40B4-BE49-F238E27FC236}">
                <a16:creationId xmlns:a16="http://schemas.microsoft.com/office/drawing/2014/main" id="{2B24CF10-4577-71E3-42F1-E655B4FBD817}"/>
              </a:ext>
            </a:extLst>
          </p:cNvPr>
          <p:cNvSpPr>
            <a:spLocks noGrp="1"/>
          </p:cNvSpPr>
          <p:nvPr>
            <p:ph type="sldNum" sz="quarter" idx="12"/>
          </p:nvPr>
        </p:nvSpPr>
        <p:spPr/>
        <p:txBody>
          <a:bodyPr/>
          <a:lstStyle/>
          <a:p>
            <a:fld id="{7973F928-CFD2-6946-A870-75D4BACAEBF8}" type="slidenum">
              <a:rPr lang="nb-NO" smtClean="0"/>
              <a:t>6</a:t>
            </a:fld>
            <a:endParaRPr lang="nb-NO"/>
          </a:p>
        </p:txBody>
      </p:sp>
    </p:spTree>
    <p:extLst>
      <p:ext uri="{BB962C8B-B14F-4D97-AF65-F5344CB8AC3E}">
        <p14:creationId xmlns:p14="http://schemas.microsoft.com/office/powerpoint/2010/main" val="325783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3208E0E-6322-9653-4726-42686183A1C8}"/>
              </a:ext>
            </a:extLst>
          </p:cNvPr>
          <p:cNvSpPr/>
          <p:nvPr/>
        </p:nvSpPr>
        <p:spPr>
          <a:xfrm>
            <a:off x="6785410" y="1690688"/>
            <a:ext cx="4446713" cy="3962125"/>
          </a:xfrm>
          <a:prstGeom prst="rect">
            <a:avLst/>
          </a:prstGeom>
          <a:solidFill>
            <a:srgbClr val="F8BFC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D0AF2285-CC77-42CA-B179-83588C412CBD}"/>
              </a:ext>
            </a:extLst>
          </p:cNvPr>
          <p:cNvSpPr/>
          <p:nvPr/>
        </p:nvSpPr>
        <p:spPr>
          <a:xfrm>
            <a:off x="986596" y="1690689"/>
            <a:ext cx="4446713" cy="3962124"/>
          </a:xfrm>
          <a:prstGeom prst="rect">
            <a:avLst/>
          </a:prstGeom>
          <a:solidFill>
            <a:srgbClr val="BDDBB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innhold 2">
            <a:extLst>
              <a:ext uri="{FF2B5EF4-FFF2-40B4-BE49-F238E27FC236}">
                <a16:creationId xmlns:a16="http://schemas.microsoft.com/office/drawing/2014/main" id="{18573AB6-2C55-FF19-CFFF-6505AB369EB3}"/>
              </a:ext>
            </a:extLst>
          </p:cNvPr>
          <p:cNvSpPr>
            <a:spLocks noGrp="1"/>
          </p:cNvSpPr>
          <p:nvPr>
            <p:ph idx="1"/>
          </p:nvPr>
        </p:nvSpPr>
        <p:spPr>
          <a:xfrm>
            <a:off x="1226324" y="1876324"/>
            <a:ext cx="4036714" cy="3660812"/>
          </a:xfrm>
        </p:spPr>
        <p:txBody>
          <a:bodyPr>
            <a:normAutofit lnSpcReduction="10000"/>
          </a:bodyPr>
          <a:lstStyle/>
          <a:p>
            <a:pPr marL="0" indent="0" algn="ctr">
              <a:lnSpc>
                <a:spcPct val="100000"/>
              </a:lnSpc>
              <a:buNone/>
            </a:pPr>
            <a:r>
              <a:rPr lang="nb-NO" sz="2900" b="1" dirty="0"/>
              <a:t>Positivt samspill</a:t>
            </a:r>
          </a:p>
          <a:p>
            <a:pPr marL="0" indent="0" algn="ctr">
              <a:lnSpc>
                <a:spcPct val="100000"/>
              </a:lnSpc>
              <a:buNone/>
            </a:pPr>
            <a:r>
              <a:rPr lang="nb-NO" sz="1900" b="1" dirty="0"/>
              <a:t>(positive bieffekter og synergier)</a:t>
            </a:r>
          </a:p>
          <a:p>
            <a:pPr marL="0" indent="0" algn="just">
              <a:spcBef>
                <a:spcPts val="0"/>
              </a:spcBef>
              <a:buNone/>
            </a:pPr>
            <a:endParaRPr lang="nb-NO" dirty="0"/>
          </a:p>
          <a:p>
            <a:pPr marL="0" indent="0" algn="l">
              <a:buNone/>
            </a:pPr>
            <a:r>
              <a:rPr lang="nb-NO" sz="1800" b="0" i="0" u="none" strike="noStrike" dirty="0">
                <a:solidFill>
                  <a:srgbClr val="212121"/>
                </a:solidFill>
                <a:effectLst/>
                <a:latin typeface="Calibri" panose="020F0502020204030204" pitchFamily="34" charset="0"/>
              </a:rPr>
              <a:t>Når gjennomføring av et tiltak innen ett politikkområde gir tilleggsgevinster innenfor et annet politikkområde,</a:t>
            </a:r>
          </a:p>
          <a:p>
            <a:pPr marL="0" indent="0" algn="l">
              <a:buNone/>
            </a:pPr>
            <a:r>
              <a:rPr lang="nb-NO" sz="1800" b="0" i="1" u="none" strike="noStrike" dirty="0">
                <a:solidFill>
                  <a:srgbClr val="212121"/>
                </a:solidFill>
                <a:effectLst/>
                <a:latin typeface="Calibri" panose="020F0502020204030204" pitchFamily="34" charset="0"/>
              </a:rPr>
              <a:t>eller</a:t>
            </a:r>
            <a:endParaRPr lang="nb-NO" sz="1800" b="0" i="0" u="none" strike="noStrike" dirty="0">
              <a:solidFill>
                <a:srgbClr val="212121"/>
              </a:solidFill>
              <a:effectLst/>
              <a:latin typeface="Calibri" panose="020F0502020204030204" pitchFamily="34" charset="0"/>
            </a:endParaRPr>
          </a:p>
          <a:p>
            <a:pPr marL="0" indent="0" algn="l">
              <a:buNone/>
            </a:pPr>
            <a:r>
              <a:rPr lang="nb-NO" sz="1800" b="0" i="0" u="none" strike="noStrike" dirty="0">
                <a:solidFill>
                  <a:srgbClr val="212121"/>
                </a:solidFill>
                <a:effectLst/>
                <a:latin typeface="Calibri" panose="020F0502020204030204" pitchFamily="34" charset="0"/>
              </a:rPr>
              <a:t>når det å gjennomføre to tiltak samtidig gir fordeler som er større enn summen av individuelle tiltak.</a:t>
            </a:r>
          </a:p>
          <a:p>
            <a:pPr marL="0" indent="0" algn="l">
              <a:buNone/>
            </a:pPr>
            <a:r>
              <a:rPr lang="nb-NO" sz="1800" b="0" i="0" u="none" strike="noStrike" dirty="0">
                <a:solidFill>
                  <a:srgbClr val="212121"/>
                </a:solidFill>
                <a:effectLst/>
                <a:latin typeface="Calibri" panose="020F0502020204030204" pitchFamily="34" charset="0"/>
              </a:rPr>
              <a:t> </a:t>
            </a:r>
          </a:p>
        </p:txBody>
      </p:sp>
      <p:sp>
        <p:nvSpPr>
          <p:cNvPr id="7" name="Plassholder for innhold 2">
            <a:extLst>
              <a:ext uri="{FF2B5EF4-FFF2-40B4-BE49-F238E27FC236}">
                <a16:creationId xmlns:a16="http://schemas.microsoft.com/office/drawing/2014/main" id="{007EC1C3-22CC-D298-3180-D2548037CE38}"/>
              </a:ext>
            </a:extLst>
          </p:cNvPr>
          <p:cNvSpPr txBox="1">
            <a:spLocks/>
          </p:cNvSpPr>
          <p:nvPr/>
        </p:nvSpPr>
        <p:spPr>
          <a:xfrm>
            <a:off x="6862502" y="1853117"/>
            <a:ext cx="4203408" cy="37736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nb-NO" sz="2400" b="1" dirty="0"/>
              <a:t>Negativt samspill</a:t>
            </a:r>
            <a:endParaRPr lang="nb-NO" sz="1800" b="1" dirty="0"/>
          </a:p>
          <a:p>
            <a:pPr marL="0" indent="0" algn="ctr">
              <a:lnSpc>
                <a:spcPct val="100000"/>
              </a:lnSpc>
              <a:buFont typeface="Arial" panose="020B0604020202020204" pitchFamily="34" charset="0"/>
              <a:buNone/>
            </a:pPr>
            <a:r>
              <a:rPr lang="nb-NO" sz="1800" b="1" dirty="0"/>
              <a:t>(negative bieffekter og </a:t>
            </a:r>
            <a:br>
              <a:rPr lang="nb-NO" sz="1800" b="1" dirty="0"/>
            </a:br>
            <a:r>
              <a:rPr lang="nb-NO" sz="1800" b="1" dirty="0"/>
              <a:t>konflikter)</a:t>
            </a:r>
          </a:p>
          <a:p>
            <a:pPr marL="0" indent="0" algn="just">
              <a:lnSpc>
                <a:spcPct val="100000"/>
              </a:lnSpc>
              <a:spcBef>
                <a:spcPts val="0"/>
              </a:spcBef>
              <a:buNone/>
            </a:pPr>
            <a:endParaRPr lang="nb-NO" sz="1800" dirty="0"/>
          </a:p>
          <a:p>
            <a:pPr marL="0" indent="0" algn="l">
              <a:buNone/>
            </a:pPr>
            <a:r>
              <a:rPr lang="nb-NO" sz="1800" b="0" i="0" u="none" strike="noStrike" dirty="0">
                <a:solidFill>
                  <a:srgbClr val="212121"/>
                </a:solidFill>
                <a:effectLst/>
                <a:latin typeface="Calibri" panose="020F0502020204030204" pitchFamily="34" charset="0"/>
              </a:rPr>
              <a:t>Når gjennomføring av et tiltak innen ett politikkområde har negativ effekt innenfor et annet politikkområde,</a:t>
            </a:r>
          </a:p>
          <a:p>
            <a:pPr marL="0" indent="0" algn="l">
              <a:buNone/>
            </a:pPr>
            <a:r>
              <a:rPr lang="nb-NO" sz="1800" b="0" i="1" u="none" strike="noStrike" dirty="0">
                <a:solidFill>
                  <a:srgbClr val="212121"/>
                </a:solidFill>
                <a:effectLst/>
                <a:latin typeface="Calibri" panose="020F0502020204030204" pitchFamily="34" charset="0"/>
              </a:rPr>
              <a:t>eller</a:t>
            </a:r>
            <a:endParaRPr lang="nb-NO" sz="1800" b="0" i="0" u="none" strike="noStrike" dirty="0">
              <a:solidFill>
                <a:srgbClr val="212121"/>
              </a:solidFill>
              <a:effectLst/>
              <a:latin typeface="Calibri" panose="020F0502020204030204" pitchFamily="34" charset="0"/>
            </a:endParaRPr>
          </a:p>
          <a:p>
            <a:pPr marL="0" indent="0" algn="l">
              <a:buNone/>
            </a:pPr>
            <a:r>
              <a:rPr lang="nb-NO" sz="1800" b="0" i="0" u="none" strike="noStrike" dirty="0">
                <a:solidFill>
                  <a:srgbClr val="212121"/>
                </a:solidFill>
                <a:effectLst/>
                <a:latin typeface="Calibri" panose="020F0502020204030204" pitchFamily="34" charset="0"/>
              </a:rPr>
              <a:t>når to tiltak er uforenelige og det ikke er mulig å gjennomføre begge samtidig.</a:t>
            </a:r>
          </a:p>
          <a:p>
            <a:pPr marL="0" indent="0" algn="l">
              <a:buNone/>
            </a:pPr>
            <a:endParaRPr lang="nb-NO" sz="1800" b="0" i="0" u="none" strike="noStrike" dirty="0">
              <a:solidFill>
                <a:srgbClr val="212121"/>
              </a:solidFill>
              <a:effectLst/>
              <a:latin typeface="Calibri" panose="020F0502020204030204" pitchFamily="34" charset="0"/>
            </a:endParaRPr>
          </a:p>
        </p:txBody>
      </p:sp>
      <p:sp>
        <p:nvSpPr>
          <p:cNvPr id="9" name="Tittel 1">
            <a:extLst>
              <a:ext uri="{FF2B5EF4-FFF2-40B4-BE49-F238E27FC236}">
                <a16:creationId xmlns:a16="http://schemas.microsoft.com/office/drawing/2014/main" id="{6854C432-7F52-4912-75A3-53A989339E1A}"/>
              </a:ext>
            </a:extLst>
          </p:cNvPr>
          <p:cNvSpPr>
            <a:spLocks noGrp="1"/>
          </p:cNvSpPr>
          <p:nvPr>
            <p:ph type="title"/>
          </p:nvPr>
        </p:nvSpPr>
        <p:spPr>
          <a:xfrm>
            <a:off x="838200" y="365125"/>
            <a:ext cx="10515600" cy="1325563"/>
          </a:xfrm>
        </p:spPr>
        <p:txBody>
          <a:bodyPr>
            <a:normAutofit/>
          </a:bodyPr>
          <a:lstStyle/>
          <a:p>
            <a:r>
              <a:rPr lang="nb-NO" sz="3200" dirty="0"/>
              <a:t>Definisjoner på samspill</a:t>
            </a:r>
          </a:p>
        </p:txBody>
      </p:sp>
      <p:sp>
        <p:nvSpPr>
          <p:cNvPr id="11" name="Plassholder for lysbildenummer 10">
            <a:extLst>
              <a:ext uri="{FF2B5EF4-FFF2-40B4-BE49-F238E27FC236}">
                <a16:creationId xmlns:a16="http://schemas.microsoft.com/office/drawing/2014/main" id="{2C4CE665-B599-CE08-9942-7F3DD7D2FFC1}"/>
              </a:ext>
            </a:extLst>
          </p:cNvPr>
          <p:cNvSpPr>
            <a:spLocks noGrp="1"/>
          </p:cNvSpPr>
          <p:nvPr>
            <p:ph type="sldNum" sz="quarter" idx="12"/>
          </p:nvPr>
        </p:nvSpPr>
        <p:spPr/>
        <p:txBody>
          <a:bodyPr/>
          <a:lstStyle/>
          <a:p>
            <a:fld id="{7973F928-CFD2-6946-A870-75D4BACAEBF8}" type="slidenum">
              <a:rPr lang="nb-NO" smtClean="0"/>
              <a:t>7</a:t>
            </a:fld>
            <a:endParaRPr lang="nb-NO"/>
          </a:p>
        </p:txBody>
      </p:sp>
      <p:sp>
        <p:nvSpPr>
          <p:cNvPr id="2" name="TekstSylinder 1">
            <a:extLst>
              <a:ext uri="{FF2B5EF4-FFF2-40B4-BE49-F238E27FC236}">
                <a16:creationId xmlns:a16="http://schemas.microsoft.com/office/drawing/2014/main" id="{5FAA1F37-A5AC-8E7B-84B7-9E2444F93F6E}"/>
              </a:ext>
            </a:extLst>
          </p:cNvPr>
          <p:cNvSpPr txBox="1"/>
          <p:nvPr/>
        </p:nvSpPr>
        <p:spPr>
          <a:xfrm>
            <a:off x="242515" y="6277302"/>
            <a:ext cx="2250428" cy="261610"/>
          </a:xfrm>
          <a:prstGeom prst="rect">
            <a:avLst/>
          </a:prstGeom>
          <a:noFill/>
        </p:spPr>
        <p:txBody>
          <a:bodyPr wrap="square">
            <a:spAutoFit/>
          </a:bodyPr>
          <a:lstStyle/>
          <a:p>
            <a:r>
              <a:rPr lang="nb-NO" sz="1100" dirty="0">
                <a:solidFill>
                  <a:schemeClr val="tx1">
                    <a:lumMod val="75000"/>
                    <a:lumOff val="25000"/>
                  </a:schemeClr>
                </a:solidFill>
              </a:rPr>
              <a:t>Kilde: </a:t>
            </a:r>
            <a:r>
              <a:rPr lang="nb-NO" sz="1100" dirty="0">
                <a:solidFill>
                  <a:schemeClr val="tx1">
                    <a:lumMod val="75000"/>
                    <a:lumOff val="25000"/>
                  </a:schemeClr>
                </a:solidFill>
                <a:hlinkClick r:id="rId3">
                  <a:extLst>
                    <a:ext uri="{A12FA001-AC4F-418D-AE19-62706E023703}">
                      <ahyp:hlinkClr xmlns:ahyp="http://schemas.microsoft.com/office/drawing/2018/hyperlinkcolor" val="tx"/>
                    </a:ext>
                  </a:extLst>
                </a:hlinkClick>
              </a:rPr>
              <a:t>Vestlandsforsking (2021)</a:t>
            </a:r>
            <a:endParaRPr lang="nb-NO" sz="1100" dirty="0">
              <a:solidFill>
                <a:schemeClr val="tx1">
                  <a:lumMod val="75000"/>
                  <a:lumOff val="25000"/>
                </a:schemeClr>
              </a:solidFill>
            </a:endParaRPr>
          </a:p>
        </p:txBody>
      </p:sp>
    </p:spTree>
    <p:extLst>
      <p:ext uri="{BB962C8B-B14F-4D97-AF65-F5344CB8AC3E}">
        <p14:creationId xmlns:p14="http://schemas.microsoft.com/office/powerpoint/2010/main" val="119365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bg/>
                                          </p:spTgt>
                                        </p:tgtEl>
                                        <p:attrNameLst>
                                          <p:attrName>style.visibility</p:attrName>
                                        </p:attrNameLst>
                                      </p:cBhvr>
                                      <p:to>
                                        <p:strVal val="visible"/>
                                      </p:to>
                                    </p:set>
                                  </p:childTnLst>
                                </p:cTn>
                              </p:par>
                              <p:par>
                                <p:cTn id="19" presetID="1" presetClass="entr" presetSubtype="0" fill="hold" grpId="0" nodeType="withEffect" nodePh="1">
                                  <p:stCondLst>
                                    <p:cond delay="0"/>
                                  </p:stCondLst>
                                  <p:endCondLst>
                                    <p:cond evt="begin" delay="0">
                                      <p:tn val="19"/>
                                    </p:cond>
                                  </p:end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allAtOnce" animBg="1"/>
      <p:bldP spid="6" grpId="0" build="allAtOnce"/>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CDEB6"/>
        </a:solidFill>
        <a:effectLst/>
      </p:bgPr>
    </p:bg>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17B62143-B61B-0212-7610-15CEC999E4FF}"/>
              </a:ext>
            </a:extLst>
          </p:cNvPr>
          <p:cNvSpPr>
            <a:spLocks noGrp="1"/>
          </p:cNvSpPr>
          <p:nvPr>
            <p:ph type="title"/>
          </p:nvPr>
        </p:nvSpPr>
        <p:spPr>
          <a:xfrm>
            <a:off x="944218" y="2766218"/>
            <a:ext cx="10515600" cy="1325563"/>
          </a:xfrm>
        </p:spPr>
        <p:txBody>
          <a:bodyPr/>
          <a:lstStyle/>
          <a:p>
            <a:pPr algn="ctr"/>
            <a:r>
              <a:rPr lang="nb-NO" dirty="0"/>
              <a:t>Eksempler på tiltak som kan gi </a:t>
            </a:r>
            <a:br>
              <a:rPr lang="nb-NO" dirty="0"/>
            </a:br>
            <a:r>
              <a:rPr lang="nb-NO" dirty="0"/>
              <a:t>positivt samspill</a:t>
            </a:r>
          </a:p>
        </p:txBody>
      </p:sp>
      <p:sp>
        <p:nvSpPr>
          <p:cNvPr id="3" name="Plassholder for lysbildenummer 2">
            <a:extLst>
              <a:ext uri="{FF2B5EF4-FFF2-40B4-BE49-F238E27FC236}">
                <a16:creationId xmlns:a16="http://schemas.microsoft.com/office/drawing/2014/main" id="{20CA069A-FD7B-70F6-03B6-655005BD4C87}"/>
              </a:ext>
            </a:extLst>
          </p:cNvPr>
          <p:cNvSpPr>
            <a:spLocks noGrp="1"/>
          </p:cNvSpPr>
          <p:nvPr>
            <p:ph type="sldNum" sz="quarter" idx="12"/>
          </p:nvPr>
        </p:nvSpPr>
        <p:spPr/>
        <p:txBody>
          <a:bodyPr/>
          <a:lstStyle/>
          <a:p>
            <a:fld id="{7973F928-CFD2-6946-A870-75D4BACAEBF8}" type="slidenum">
              <a:rPr lang="nb-NO" smtClean="0"/>
              <a:t>8</a:t>
            </a:fld>
            <a:endParaRPr lang="nb-NO"/>
          </a:p>
        </p:txBody>
      </p:sp>
    </p:spTree>
    <p:extLst>
      <p:ext uri="{BB962C8B-B14F-4D97-AF65-F5344CB8AC3E}">
        <p14:creationId xmlns:p14="http://schemas.microsoft.com/office/powerpoint/2010/main" val="3628936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8E41E-BC26-DABC-49AE-9F906836DAD4}"/>
              </a:ext>
            </a:extLst>
          </p:cNvPr>
          <p:cNvSpPr>
            <a:spLocks noGrp="1"/>
          </p:cNvSpPr>
          <p:nvPr>
            <p:ph type="title"/>
          </p:nvPr>
        </p:nvSpPr>
        <p:spPr>
          <a:xfrm>
            <a:off x="838200" y="365125"/>
            <a:ext cx="10515600" cy="1325563"/>
          </a:xfrm>
        </p:spPr>
        <p:txBody>
          <a:bodyPr/>
          <a:lstStyle/>
          <a:p>
            <a:r>
              <a:rPr lang="nb-NO" dirty="0"/>
              <a:t>Etablere blågrønne strukturer</a:t>
            </a:r>
          </a:p>
        </p:txBody>
      </p:sp>
      <p:sp>
        <p:nvSpPr>
          <p:cNvPr id="4" name="TekstSylinder 3">
            <a:extLst>
              <a:ext uri="{FF2B5EF4-FFF2-40B4-BE49-F238E27FC236}">
                <a16:creationId xmlns:a16="http://schemas.microsoft.com/office/drawing/2014/main" id="{64D9D6B5-EBC2-C9BF-4A60-AEE286B6E675}"/>
              </a:ext>
            </a:extLst>
          </p:cNvPr>
          <p:cNvSpPr txBox="1"/>
          <p:nvPr/>
        </p:nvSpPr>
        <p:spPr>
          <a:xfrm>
            <a:off x="6532315" y="2672660"/>
            <a:ext cx="4156569" cy="1938992"/>
          </a:xfrm>
          <a:prstGeom prst="rect">
            <a:avLst/>
          </a:prstGeom>
          <a:noFill/>
        </p:spPr>
        <p:txBody>
          <a:bodyPr wrap="square">
            <a:spAutoFit/>
          </a:bodyPr>
          <a:lstStyle/>
          <a:p>
            <a:pPr marL="171450" indent="-171450">
              <a:buFont typeface="Arial" panose="020B0604020202020204" pitchFamily="34" charset="0"/>
              <a:buChar char="•"/>
            </a:pPr>
            <a:r>
              <a:rPr lang="nb-NO" sz="2000" dirty="0">
                <a:effectLst/>
              </a:rPr>
              <a:t>Blå og grønne områder i byer og tettsteder</a:t>
            </a:r>
            <a:r>
              <a:rPr lang="nb-NO" sz="2000" dirty="0"/>
              <a:t>.</a:t>
            </a:r>
          </a:p>
          <a:p>
            <a:pPr marL="171450" indent="-171450">
              <a:buFont typeface="Arial" panose="020B0604020202020204" pitchFamily="34" charset="0"/>
              <a:buChar char="•"/>
            </a:pPr>
            <a:endParaRPr lang="nb-NO" sz="2000" dirty="0">
              <a:effectLst/>
            </a:endParaRPr>
          </a:p>
          <a:p>
            <a:pPr marL="171450" indent="-171450">
              <a:buFont typeface="Arial" panose="020B0604020202020204" pitchFamily="34" charset="0"/>
              <a:buChar char="•"/>
            </a:pPr>
            <a:r>
              <a:rPr lang="nb-NO" sz="2000" dirty="0">
                <a:effectLst/>
              </a:rPr>
              <a:t>Håndterer overvann og bevarer biologisk mangfold, og </a:t>
            </a:r>
            <a:r>
              <a:rPr lang="nb-NO" sz="2000" dirty="0"/>
              <a:t>h</a:t>
            </a:r>
            <a:r>
              <a:rPr lang="nb-NO" sz="2000" dirty="0">
                <a:effectLst/>
              </a:rPr>
              <a:t>ar andre </a:t>
            </a:r>
            <a:r>
              <a:rPr lang="nb-NO" sz="2000" dirty="0"/>
              <a:t>positive bieffekter.</a:t>
            </a:r>
            <a:endParaRPr lang="nb-NO" sz="2000" dirty="0">
              <a:effectLst/>
            </a:endParaRPr>
          </a:p>
        </p:txBody>
      </p:sp>
      <p:pic>
        <p:nvPicPr>
          <p:cNvPr id="5" name="Bilde 4">
            <a:extLst>
              <a:ext uri="{FF2B5EF4-FFF2-40B4-BE49-F238E27FC236}">
                <a16:creationId xmlns:a16="http://schemas.microsoft.com/office/drawing/2014/main" id="{3B2EEC55-B3D2-D6B9-F034-3B3A823A2309}"/>
              </a:ext>
            </a:extLst>
          </p:cNvPr>
          <p:cNvPicPr>
            <a:picLocks noChangeAspect="1"/>
          </p:cNvPicPr>
          <p:nvPr/>
        </p:nvPicPr>
        <p:blipFill>
          <a:blip r:embed="rId3"/>
          <a:stretch>
            <a:fillRect/>
          </a:stretch>
        </p:blipFill>
        <p:spPr>
          <a:xfrm>
            <a:off x="1961567" y="1493431"/>
            <a:ext cx="4038652" cy="4038652"/>
          </a:xfrm>
          <a:prstGeom prst="rect">
            <a:avLst/>
          </a:prstGeom>
        </p:spPr>
      </p:pic>
      <p:sp>
        <p:nvSpPr>
          <p:cNvPr id="9" name="Rektangel 8">
            <a:extLst>
              <a:ext uri="{FF2B5EF4-FFF2-40B4-BE49-F238E27FC236}">
                <a16:creationId xmlns:a16="http://schemas.microsoft.com/office/drawing/2014/main" id="{A99701C3-7CC5-A7A4-C03B-55D8AC9A9FAA}"/>
              </a:ext>
            </a:extLst>
          </p:cNvPr>
          <p:cNvSpPr/>
          <p:nvPr/>
        </p:nvSpPr>
        <p:spPr>
          <a:xfrm>
            <a:off x="3687828" y="11318267"/>
            <a:ext cx="1615324" cy="29341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b="1" i="1" dirty="0">
                <a:solidFill>
                  <a:srgbClr val="196513"/>
                </a:solidFill>
              </a:rPr>
              <a:t>«Vinn-vinn-effekt»</a:t>
            </a:r>
          </a:p>
        </p:txBody>
      </p:sp>
      <p:sp>
        <p:nvSpPr>
          <p:cNvPr id="11" name="Rektangel 10">
            <a:extLst>
              <a:ext uri="{FF2B5EF4-FFF2-40B4-BE49-F238E27FC236}">
                <a16:creationId xmlns:a16="http://schemas.microsoft.com/office/drawing/2014/main" id="{B73EF1CD-0F9F-F713-F35A-539F1E56D7DA}"/>
              </a:ext>
            </a:extLst>
          </p:cNvPr>
          <p:cNvSpPr/>
          <p:nvPr/>
        </p:nvSpPr>
        <p:spPr>
          <a:xfrm>
            <a:off x="7482775" y="11318267"/>
            <a:ext cx="1684468" cy="2934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b="1" i="1" dirty="0">
                <a:solidFill>
                  <a:srgbClr val="196513"/>
                </a:solidFill>
              </a:rPr>
              <a:t>«Vinn-vinn-vinn-effekt»</a:t>
            </a:r>
          </a:p>
        </p:txBody>
      </p:sp>
      <p:sp>
        <p:nvSpPr>
          <p:cNvPr id="15" name="Plassholder for lysbildenummer 14">
            <a:extLst>
              <a:ext uri="{FF2B5EF4-FFF2-40B4-BE49-F238E27FC236}">
                <a16:creationId xmlns:a16="http://schemas.microsoft.com/office/drawing/2014/main" id="{2AC887F1-F39C-B542-07A1-B15C0A030D12}"/>
              </a:ext>
            </a:extLst>
          </p:cNvPr>
          <p:cNvSpPr>
            <a:spLocks noGrp="1"/>
          </p:cNvSpPr>
          <p:nvPr>
            <p:ph type="sldNum" sz="quarter" idx="12"/>
          </p:nvPr>
        </p:nvSpPr>
        <p:spPr/>
        <p:txBody>
          <a:bodyPr/>
          <a:lstStyle/>
          <a:p>
            <a:fld id="{7973F928-CFD2-6946-A870-75D4BACAEBF8}" type="slidenum">
              <a:rPr lang="nb-NO" smtClean="0"/>
              <a:t>9</a:t>
            </a:fld>
            <a:endParaRPr lang="nb-NO"/>
          </a:p>
        </p:txBody>
      </p:sp>
    </p:spTree>
    <p:extLst>
      <p:ext uri="{BB962C8B-B14F-4D97-AF65-F5344CB8AC3E}">
        <p14:creationId xmlns:p14="http://schemas.microsoft.com/office/powerpoint/2010/main" val="875324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78da2d99-3b2f-4cad-aa9a-8674fbf896b8"/>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AE90E176CD1C74897BD3D1F62509566" ma:contentTypeVersion="4" ma:contentTypeDescription="Opprett et nytt dokument." ma:contentTypeScope="" ma:versionID="deaf785d8440006ef58c715b2b473e94">
  <xsd:schema xmlns:xsd="http://www.w3.org/2001/XMLSchema" xmlns:xs="http://www.w3.org/2001/XMLSchema" xmlns:p="http://schemas.microsoft.com/office/2006/metadata/properties" xmlns:ns2="f2cda9c5-e296-4a05-9b5a-7faea9b95d2c" xmlns:ns3="ebfd0489-51d8-4108-80c3-92a1efb308e6" targetNamespace="http://schemas.microsoft.com/office/2006/metadata/properties" ma:root="true" ma:fieldsID="71fd10389676fc5204c8e33aa5d754c1" ns2:_="" ns3:_="">
    <xsd:import namespace="f2cda9c5-e296-4a05-9b5a-7faea9b95d2c"/>
    <xsd:import namespace="ebfd0489-51d8-4108-80c3-92a1efb308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cda9c5-e296-4a05-9b5a-7faea9b95d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fd0489-51d8-4108-80c3-92a1efb308e6"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E598EE-3058-4652-951F-6B9DD0E586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cda9c5-e296-4a05-9b5a-7faea9b95d2c"/>
    <ds:schemaRef ds:uri="ebfd0489-51d8-4108-80c3-92a1efb308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82B6F3-BE2B-4536-9EDC-68D6516063DB}">
  <ds:schemaRefs>
    <ds:schemaRef ds:uri="http://schemas.microsoft.com/sharepoint/v3/contenttype/forms"/>
  </ds:schemaRefs>
</ds:datastoreItem>
</file>

<file path=customXml/itemProps3.xml><?xml version="1.0" encoding="utf-8"?>
<ds:datastoreItem xmlns:ds="http://schemas.openxmlformats.org/officeDocument/2006/customXml" ds:itemID="{16D42D7A-7C23-42F5-B2A0-06FD135FE9AA}">
  <ds:schemaRef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ebfd0489-51d8-4108-80c3-92a1efb308e6"/>
    <ds:schemaRef ds:uri="f2cda9c5-e296-4a05-9b5a-7faea9b95d2c"/>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7638</TotalTime>
  <Words>4516</Words>
  <Application>Microsoft Office PowerPoint</Application>
  <PresentationFormat>Widescreen</PresentationFormat>
  <Paragraphs>490</Paragraphs>
  <Slides>34</Slides>
  <Notes>34</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34</vt:i4>
      </vt:variant>
    </vt:vector>
  </HeadingPairs>
  <TitlesOfParts>
    <vt:vector size="40" baseType="lpstr">
      <vt:lpstr>Arial</vt:lpstr>
      <vt:lpstr>Calibri</vt:lpstr>
      <vt:lpstr>Calibri Light</vt:lpstr>
      <vt:lpstr>Century Gothic</vt:lpstr>
      <vt:lpstr>Georgia</vt:lpstr>
      <vt:lpstr>Office-tema</vt:lpstr>
      <vt:lpstr>PowerPoint-presentasjon</vt:lpstr>
      <vt:lpstr>Innhold</vt:lpstr>
      <vt:lpstr>Bærekraftig utvikling krever godt samspill!</vt:lpstr>
      <vt:lpstr>1. Positive og negative samspillseffekter i lokalt og regionalt miljø- og klimaarbeid</vt:lpstr>
      <vt:lpstr>Tiltak mot natur- og klimakrisen må skje samtidig og i sammenheng</vt:lpstr>
      <vt:lpstr>Tiltak på ett område kan ha positive eller negative effekter for tiltak på andre områder</vt:lpstr>
      <vt:lpstr>Definisjoner på samspill</vt:lpstr>
      <vt:lpstr>Eksempler på tiltak som kan gi  positivt samspill</vt:lpstr>
      <vt:lpstr>Etablere blågrønne strukturer</vt:lpstr>
      <vt:lpstr>Tilrettelegge for sykkel og gange</vt:lpstr>
      <vt:lpstr>Bevare myr og annen våtmark </vt:lpstr>
      <vt:lpstr>Eksempler på tiltak som kan gi  negativt samspill</vt:lpstr>
      <vt:lpstr>Fortette byer og tettsteder</vt:lpstr>
      <vt:lpstr>Produsere fornybar energi</vt:lpstr>
      <vt:lpstr>Plante monokulturskog</vt:lpstr>
      <vt:lpstr>Mulige konflikter opplevd i kommuner</vt:lpstr>
      <vt:lpstr>Naturbaserte løsninger for å fremme positivt samspill</vt:lpstr>
      <vt:lpstr>2. Eksempler på arbeid med samspill i norske kommuner</vt:lpstr>
      <vt:lpstr>Temakart for natur og klima</vt:lpstr>
      <vt:lpstr>Arealnøytralitet</vt:lpstr>
      <vt:lpstr>Samarbeid og verktøy</vt:lpstr>
      <vt:lpstr>Velger natur foran vindkraft</vt:lpstr>
      <vt:lpstr>Regionalt samarbeid om arealregnskap</vt:lpstr>
      <vt:lpstr>Definisjoner</vt:lpstr>
      <vt:lpstr>3. Hva kan kommuner og fylkeskommuner gjøre?</vt:lpstr>
      <vt:lpstr>Fem råd for å fremme samspill i kommunenes miljø- og klimaarbeid</vt:lpstr>
      <vt:lpstr>Fem råd for å fremme samspill i kommunenes miljø- og klimaarbeid</vt:lpstr>
      <vt:lpstr>1. Skaff kunnskap</vt:lpstr>
      <vt:lpstr>2. Bruk plansystemet strategisk</vt:lpstr>
      <vt:lpstr>3. Ta hele verktøykassa i bruk</vt:lpstr>
      <vt:lpstr>4. Sørg for samarbeid og medvirkning</vt:lpstr>
      <vt:lpstr>5. La urørt natur stå</vt:lpstr>
      <vt:lpstr>Spørsmål til refleksjon</vt:lpstr>
      <vt:lpstr>Tilskuddsordninger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Sigrid Møyner Hohle</dc:creator>
  <cp:lastModifiedBy>Marianne Fromreide</cp:lastModifiedBy>
  <cp:revision>10</cp:revision>
  <cp:lastPrinted>2023-09-21T14:42:59Z</cp:lastPrinted>
  <dcterms:created xsi:type="dcterms:W3CDTF">2023-01-12T13:19:49Z</dcterms:created>
  <dcterms:modified xsi:type="dcterms:W3CDTF">2023-10-12T14:22:31Z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0x0101001AE90E176CD1C74897BD3D1F62509566</vt:lpwstr>
  </property>
  <property fmtid="{D5CDD505-2E9C-101B-9397-08002B2CF9AE}" pid="3" name="MediaServiceImageTags">
    <vt:lpwstr/>
  </property>
  <property fmtid="{D5CDD505-2E9C-101B-9397-08002B2CF9AE}" pid="4" name="CloudStatistics_StoryID">
    <vt:lpwstr>b5e5837c-1372-4ad6-822a-3a860a480bdc</vt:lpwstr>
  </property>
</Properties>
</file>